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ti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45.xml" ContentType="application/vnd.openxmlformats-officedocument.presentationml.notesSlide+xml"/>
  <Override PartName="/ppt/tags/tag4.xml" ContentType="application/vnd.openxmlformats-officedocument.presentationml.tags+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1" r:id="rId2"/>
    <p:sldMasterId id="2147483663" r:id="rId3"/>
    <p:sldMasterId id="2147483669" r:id="rId4"/>
  </p:sldMasterIdLst>
  <p:notesMasterIdLst>
    <p:notesMasterId r:id="rId101"/>
  </p:notesMasterIdLst>
  <p:sldIdLst>
    <p:sldId id="276" r:id="rId5"/>
    <p:sldId id="277" r:id="rId6"/>
    <p:sldId id="278" r:id="rId7"/>
    <p:sldId id="279" r:id="rId8"/>
    <p:sldId id="280" r:id="rId9"/>
    <p:sldId id="5035" r:id="rId10"/>
    <p:sldId id="4891" r:id="rId11"/>
    <p:sldId id="4892" r:id="rId12"/>
    <p:sldId id="4855" r:id="rId13"/>
    <p:sldId id="4886" r:id="rId14"/>
    <p:sldId id="4843" r:id="rId15"/>
    <p:sldId id="4896" r:id="rId16"/>
    <p:sldId id="4893" r:id="rId17"/>
    <p:sldId id="4895" r:id="rId18"/>
    <p:sldId id="4897" r:id="rId19"/>
    <p:sldId id="257" r:id="rId20"/>
    <p:sldId id="4898" r:id="rId21"/>
    <p:sldId id="281" r:id="rId22"/>
    <p:sldId id="256" r:id="rId23"/>
    <p:sldId id="258" r:id="rId24"/>
    <p:sldId id="259" r:id="rId25"/>
    <p:sldId id="260" r:id="rId26"/>
    <p:sldId id="261" r:id="rId27"/>
    <p:sldId id="262" r:id="rId28"/>
    <p:sldId id="263" r:id="rId29"/>
    <p:sldId id="264" r:id="rId30"/>
    <p:sldId id="265" r:id="rId31"/>
    <p:sldId id="266" r:id="rId32"/>
    <p:sldId id="267" r:id="rId33"/>
    <p:sldId id="268" r:id="rId34"/>
    <p:sldId id="269" r:id="rId35"/>
    <p:sldId id="270" r:id="rId36"/>
    <p:sldId id="271" r:id="rId37"/>
    <p:sldId id="272" r:id="rId38"/>
    <p:sldId id="273" r:id="rId39"/>
    <p:sldId id="274" r:id="rId40"/>
    <p:sldId id="275" r:id="rId41"/>
    <p:sldId id="282" r:id="rId42"/>
    <p:sldId id="299" r:id="rId43"/>
    <p:sldId id="285" r:id="rId44"/>
    <p:sldId id="304" r:id="rId45"/>
    <p:sldId id="284" r:id="rId46"/>
    <p:sldId id="305" r:id="rId47"/>
    <p:sldId id="286" r:id="rId48"/>
    <p:sldId id="287" r:id="rId49"/>
    <p:sldId id="5036" r:id="rId50"/>
    <p:sldId id="307" r:id="rId51"/>
    <p:sldId id="308" r:id="rId52"/>
    <p:sldId id="309" r:id="rId53"/>
    <p:sldId id="310" r:id="rId54"/>
    <p:sldId id="289" r:id="rId55"/>
    <p:sldId id="290" r:id="rId56"/>
    <p:sldId id="5037" r:id="rId57"/>
    <p:sldId id="5038" r:id="rId58"/>
    <p:sldId id="5039" r:id="rId59"/>
    <p:sldId id="5040" r:id="rId60"/>
    <p:sldId id="5041" r:id="rId61"/>
    <p:sldId id="5042" r:id="rId62"/>
    <p:sldId id="291" r:id="rId63"/>
    <p:sldId id="292" r:id="rId64"/>
    <p:sldId id="5044" r:id="rId65"/>
    <p:sldId id="322" r:id="rId66"/>
    <p:sldId id="321" r:id="rId67"/>
    <p:sldId id="5045" r:id="rId68"/>
    <p:sldId id="5046" r:id="rId69"/>
    <p:sldId id="5047" r:id="rId70"/>
    <p:sldId id="297" r:id="rId71"/>
    <p:sldId id="5048" r:id="rId72"/>
    <p:sldId id="5049" r:id="rId73"/>
    <p:sldId id="298" r:id="rId74"/>
    <p:sldId id="306" r:id="rId75"/>
    <p:sldId id="5050" r:id="rId76"/>
    <p:sldId id="5051" r:id="rId77"/>
    <p:sldId id="5052" r:id="rId78"/>
    <p:sldId id="5053" r:id="rId79"/>
    <p:sldId id="5054" r:id="rId80"/>
    <p:sldId id="5055" r:id="rId81"/>
    <p:sldId id="5056" r:id="rId82"/>
    <p:sldId id="313" r:id="rId83"/>
    <p:sldId id="314" r:id="rId84"/>
    <p:sldId id="315" r:id="rId85"/>
    <p:sldId id="316" r:id="rId86"/>
    <p:sldId id="5057" r:id="rId87"/>
    <p:sldId id="5058" r:id="rId88"/>
    <p:sldId id="317" r:id="rId89"/>
    <p:sldId id="318" r:id="rId90"/>
    <p:sldId id="319" r:id="rId91"/>
    <p:sldId id="5059" r:id="rId92"/>
    <p:sldId id="293" r:id="rId93"/>
    <p:sldId id="294" r:id="rId94"/>
    <p:sldId id="300" r:id="rId95"/>
    <p:sldId id="301" r:id="rId96"/>
    <p:sldId id="302" r:id="rId97"/>
    <p:sldId id="303" r:id="rId98"/>
    <p:sldId id="295" r:id="rId99"/>
    <p:sldId id="296" r:id="rId100"/>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982"/>
    <p:restoredTop sz="94655"/>
  </p:normalViewPr>
  <p:slideViewPr>
    <p:cSldViewPr snapToGrid="0" snapToObjects="1">
      <p:cViewPr>
        <p:scale>
          <a:sx n="130" d="100"/>
          <a:sy n="130" d="100"/>
        </p:scale>
        <p:origin x="1037" y="518"/>
      </p:cViewPr>
      <p:guideLst>
        <p:guide orient="horz" pos="1620"/>
        <p:guide pos="2880"/>
      </p:guideLst>
    </p:cSldViewPr>
  </p:slideViewPr>
  <p:notesTextViewPr>
    <p:cViewPr>
      <p:scale>
        <a:sx n="3" d="2"/>
        <a:sy n="3" d="2"/>
      </p:scale>
      <p:origin x="0" y="0"/>
    </p:cViewPr>
  </p:notesTextViewPr>
  <p:sorterViewPr>
    <p:cViewPr>
      <p:scale>
        <a:sx n="170" d="100"/>
        <a:sy n="170" d="100"/>
      </p:scale>
      <p:origin x="0" y="-3512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presProps" Target="presProp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slideMaster" Target="slideMasters/slideMaster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image" Target="../media/image15.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image" Target="../media/image1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image" Target="../media/image20.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image" Target="../media/image22.e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image" Target="../media/image2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3/4/2022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883074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38416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3181752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10286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674595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21386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924151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53654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7279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34797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79445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616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11103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72792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3479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79445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6161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964184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2617506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8433007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0423704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72792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42107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115412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17581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72792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23614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72792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028813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95350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028493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238959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90488" y="744538"/>
            <a:ext cx="6616700" cy="3722687"/>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24688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90488" y="744538"/>
            <a:ext cx="6616700" cy="3722687"/>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831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414337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90663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42886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098197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933388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53441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9639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90488" y="744538"/>
            <a:ext cx="6616700" cy="3722687"/>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cs-CZ"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293654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58044129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66119503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6727920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8668009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47144103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2879785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8095987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1B05B-B66B-454E-A3C1-568B580F3341}"/>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2D2A3AE9-070C-47DF-874E-A99AE8766650}"/>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15A39B2-BD19-4115-BA81-E8EAB57EE229}"/>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5" name="Footer Placeholder 4">
            <a:extLst>
              <a:ext uri="{FF2B5EF4-FFF2-40B4-BE49-F238E27FC236}">
                <a16:creationId xmlns:a16="http://schemas.microsoft.com/office/drawing/2014/main" id="{2C0ECEF2-18FA-4C0C-BDC2-141EA8B0E4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1100BC-B867-40FB-9F41-E21C59BE273F}"/>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2138439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BB842-D81D-45DD-9C4E-634AB524C1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E5A1DB-0BF1-4A94-9390-A3417B8A90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8D894E-E9E0-4F47-854B-7ECE62035277}"/>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5" name="Footer Placeholder 4">
            <a:extLst>
              <a:ext uri="{FF2B5EF4-FFF2-40B4-BE49-F238E27FC236}">
                <a16:creationId xmlns:a16="http://schemas.microsoft.com/office/drawing/2014/main" id="{81CA9762-CE2D-4D42-A732-94427DF50C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8A5E0-2D10-4CA8-BA4C-5C7C333F83A9}"/>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3679011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E5798-EF0E-4754-87BB-2D06691EA50E}"/>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8B8E8EF-E284-4065-A62B-77B90919220D}"/>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115FE43-A150-4BA4-93FD-6D058CDAFF47}"/>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5" name="Footer Placeholder 4">
            <a:extLst>
              <a:ext uri="{FF2B5EF4-FFF2-40B4-BE49-F238E27FC236}">
                <a16:creationId xmlns:a16="http://schemas.microsoft.com/office/drawing/2014/main" id="{593E6502-C3B2-43DE-9752-E0DEF17E95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E2516E-817B-4D8B-BF91-5BD8801A37AC}"/>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611105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4984E-6DE1-4B57-B6F5-A49B9AEE9D3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19AF3F-F914-440F-9EE2-C19239EF4249}"/>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A42EA00-CCF5-47A0-8268-2AFBA7445E20}"/>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BF5FD4D-7107-4611-9936-C52FBC923939}"/>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6" name="Footer Placeholder 5">
            <a:extLst>
              <a:ext uri="{FF2B5EF4-FFF2-40B4-BE49-F238E27FC236}">
                <a16:creationId xmlns:a16="http://schemas.microsoft.com/office/drawing/2014/main" id="{E7000F3E-728B-4836-8BFC-286A053018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46CC54-AA7F-418C-9F6F-E417EB0991EA}"/>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261216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6D1F8-EA6B-42D7-9CD6-05BC0EFEDFE3}"/>
              </a:ext>
            </a:extLst>
          </p:cNvPr>
          <p:cNvSpPr>
            <a:spLocks noGrp="1"/>
          </p:cNvSpPr>
          <p:nvPr>
            <p:ph type="title"/>
          </p:nvPr>
        </p:nvSpPr>
        <p:spPr>
          <a:xfrm>
            <a:off x="629841" y="273844"/>
            <a:ext cx="7886700" cy="99417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1F80ED-4FA4-4190-A128-33BBBE4353CB}"/>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32652E7-A851-418F-AB7D-B02DBD1AB0ED}"/>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D72122-EA65-4AB8-8EBC-0243286C66B6}"/>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B4BA688E-7ADC-450D-B798-6CCD5FD2A291}"/>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50BE295-2B53-4953-8D62-4D1D1B4F8286}"/>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8" name="Footer Placeholder 7">
            <a:extLst>
              <a:ext uri="{FF2B5EF4-FFF2-40B4-BE49-F238E27FC236}">
                <a16:creationId xmlns:a16="http://schemas.microsoft.com/office/drawing/2014/main" id="{FF840448-0DAA-4DB2-AE06-B1C1B2A6C47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4A1FB84-F6F6-4CCF-AAAD-4159090334E3}"/>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2228400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AE2F5-2246-4B10-94F4-4C5680EC75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3B0A5E2-AD4B-414D-B6EB-4F58E455CC00}"/>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4" name="Footer Placeholder 3">
            <a:extLst>
              <a:ext uri="{FF2B5EF4-FFF2-40B4-BE49-F238E27FC236}">
                <a16:creationId xmlns:a16="http://schemas.microsoft.com/office/drawing/2014/main" id="{343EECBE-4BFA-4990-AF56-8C48FDA7B87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5F3A448-2D7F-48DD-A9A5-079C3CFBA336}"/>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358819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8AA2A8-F968-4F93-8B93-11DE65F66FC7}"/>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3" name="Footer Placeholder 2">
            <a:extLst>
              <a:ext uri="{FF2B5EF4-FFF2-40B4-BE49-F238E27FC236}">
                <a16:creationId xmlns:a16="http://schemas.microsoft.com/office/drawing/2014/main" id="{1AEF0751-1D80-488D-B56F-DA4A394948C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38A2460-F4DA-4FCA-ACCB-C2E8E5CDB768}"/>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3468121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208CC-AF04-4492-83F5-0D4BCF50BB6C}"/>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4C67D8-202E-42B2-87EB-8805585BE08A}"/>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02E5740-8816-429C-9DB9-027C6D95FBF9}"/>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EF002154-443F-4A02-B571-6415BD7DA7B9}"/>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6" name="Footer Placeholder 5">
            <a:extLst>
              <a:ext uri="{FF2B5EF4-FFF2-40B4-BE49-F238E27FC236}">
                <a16:creationId xmlns:a16="http://schemas.microsoft.com/office/drawing/2014/main" id="{9A2760DE-67B5-41CD-B038-05152F3B17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8231B7-21D2-4A63-8E03-6BEA9795BD97}"/>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2879436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43206-7A40-44D8-8AC8-C1B4F7AC4486}"/>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3538E43-DE9C-4CCE-B757-102A3D3B083B}"/>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3C833B6B-9C61-4963-A41E-09CF33AE5571}"/>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28DED0AE-0F25-4328-A7D5-164A1C7BC5C0}"/>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6" name="Footer Placeholder 5">
            <a:extLst>
              <a:ext uri="{FF2B5EF4-FFF2-40B4-BE49-F238E27FC236}">
                <a16:creationId xmlns:a16="http://schemas.microsoft.com/office/drawing/2014/main" id="{8E7517AE-8392-4081-A8DE-EBE835BBC6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1B4819-2301-4960-AE9C-A8F0B9962AC2}"/>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19764539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DCA0B-4D0A-4003-B0D4-F7681EE53BA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D2D84A-C47E-4E88-B504-76D0DE8241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36E731-E9F7-49AA-B22B-77D50B94501F}"/>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5" name="Footer Placeholder 4">
            <a:extLst>
              <a:ext uri="{FF2B5EF4-FFF2-40B4-BE49-F238E27FC236}">
                <a16:creationId xmlns:a16="http://schemas.microsoft.com/office/drawing/2014/main" id="{E5E68202-9EEC-4F94-87AD-A39F688DD5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7F0F3F-2EC0-4A9D-807C-17CB6426E9DC}"/>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21966334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66BCE09-A6B3-4C43-A557-29BCCEFFC913}"/>
              </a:ext>
            </a:extLst>
          </p:cNvPr>
          <p:cNvSpPr>
            <a:spLocks noGrp="1"/>
          </p:cNvSpPr>
          <p:nvPr>
            <p:ph type="title" orient="vert"/>
          </p:nvPr>
        </p:nvSpPr>
        <p:spPr>
          <a:xfrm>
            <a:off x="6543675" y="273844"/>
            <a:ext cx="1971675" cy="435887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73B43D-518D-4E1B-87EF-D57598EFC19B}"/>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C85BE9-E82D-4A9E-BD3E-5AB3C6EFE00A}"/>
              </a:ext>
            </a:extLst>
          </p:cNvPr>
          <p:cNvSpPr>
            <a:spLocks noGrp="1"/>
          </p:cNvSpPr>
          <p:nvPr>
            <p:ph type="dt" sz="half" idx="10"/>
          </p:nvPr>
        </p:nvSpPr>
        <p:spPr/>
        <p:txBody>
          <a:bodyPr/>
          <a:lstStyle/>
          <a:p>
            <a:fld id="{66505A05-E2E9-47E9-947A-0C153F51BB60}" type="datetimeFigureOut">
              <a:rPr lang="en-GB" smtClean="0"/>
              <a:t>04/03/2022</a:t>
            </a:fld>
            <a:endParaRPr lang="en-GB"/>
          </a:p>
        </p:txBody>
      </p:sp>
      <p:sp>
        <p:nvSpPr>
          <p:cNvPr id="5" name="Footer Placeholder 4">
            <a:extLst>
              <a:ext uri="{FF2B5EF4-FFF2-40B4-BE49-F238E27FC236}">
                <a16:creationId xmlns:a16="http://schemas.microsoft.com/office/drawing/2014/main" id="{7BB4BE2B-4007-4760-8F3D-9AF488E953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CDCAD8-8716-45E8-A374-3AE4D74B4289}"/>
              </a:ext>
            </a:extLst>
          </p:cNvPr>
          <p:cNvSpPr>
            <a:spLocks noGrp="1"/>
          </p:cNvSpPr>
          <p:nvPr>
            <p:ph type="sldNum" sz="quarter" idx="12"/>
          </p:nvPr>
        </p:nvSpPr>
        <p:spPr/>
        <p:txBody>
          <a:bodyPr/>
          <a:lstStyle/>
          <a:p>
            <a:fld id="{C08D9022-D6F8-4EFE-9A3E-D5A05B2528D1}" type="slidenum">
              <a:rPr lang="en-GB" smtClean="0"/>
              <a:t>‹#›</a:t>
            </a:fld>
            <a:endParaRPr lang="en-GB"/>
          </a:p>
        </p:txBody>
      </p:sp>
    </p:spTree>
    <p:extLst>
      <p:ext uri="{BB962C8B-B14F-4D97-AF65-F5344CB8AC3E}">
        <p14:creationId xmlns:p14="http://schemas.microsoft.com/office/powerpoint/2010/main" val="18200862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900167" y="1729452"/>
            <a:ext cx="7343664" cy="369332"/>
          </a:xfrm>
        </p:spPr>
        <p:txBody>
          <a:bodyPr lIns="0" tIns="0" rIns="0" bIns="0"/>
          <a:lstStyle>
            <a:lvl1pPr>
              <a:defRPr sz="2400" b="1" i="0">
                <a:solidFill>
                  <a:schemeClr val="bg1"/>
                </a:solidFill>
                <a:latin typeface="Calibri"/>
                <a:cs typeface="Calibri"/>
              </a:defRPr>
            </a:lvl1pPr>
          </a:lstStyle>
          <a:p>
            <a:endParaRPr/>
          </a:p>
        </p:txBody>
      </p:sp>
      <p:sp>
        <p:nvSpPr>
          <p:cNvPr id="3" name="Holder 3"/>
          <p:cNvSpPr>
            <a:spLocks noGrp="1"/>
          </p:cNvSpPr>
          <p:nvPr>
            <p:ph type="body" idx="1"/>
          </p:nvPr>
        </p:nvSpPr>
        <p:spPr>
          <a:xfrm>
            <a:off x="83013" y="1145444"/>
            <a:ext cx="7652384" cy="138499"/>
          </a:xfrm>
        </p:spPr>
        <p:txBody>
          <a:bodyPr lIns="0" tIns="0" rIns="0" bIns="0"/>
          <a:lstStyle>
            <a:lvl1pPr>
              <a:defRPr sz="900" b="0" i="0">
                <a:solidFill>
                  <a:srgbClr val="001F5F"/>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20C8E2DB-B4AF-4A5B-97E8-E7F66C06254A}" type="datetime1">
              <a:rPr lang="en-US" smtClean="0"/>
              <a:t>3/4/2022</a:t>
            </a:fld>
            <a:endParaRPr lang="en-US" dirty="0"/>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pic>
        <p:nvPicPr>
          <p:cNvPr id="7" name="Picture 6">
            <a:extLst>
              <a:ext uri="{FF2B5EF4-FFF2-40B4-BE49-F238E27FC236}">
                <a16:creationId xmlns:a16="http://schemas.microsoft.com/office/drawing/2014/main" id="{C3786296-06DB-49DC-91D8-360D840BFAA5}"/>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p:blipFill>
        <p:spPr bwMode="auto">
          <a:xfrm>
            <a:off x="8305800" y="57150"/>
            <a:ext cx="704252" cy="576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94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5C1CC98-6959-4ED5-A385-BB46773A9B2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p:blipFill>
        <p:spPr bwMode="auto">
          <a:xfrm>
            <a:off x="8305800" y="57150"/>
            <a:ext cx="704252" cy="576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33006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5832D699-4190-4389-9AF2-1E1FABC843EF}"/>
              </a:ext>
            </a:extLst>
          </p:cNvPr>
          <p:cNvSpPr/>
          <p:nvPr userDrawn="1"/>
        </p:nvSpPr>
        <p:spPr>
          <a:xfrm>
            <a:off x="0" y="0"/>
            <a:ext cx="9144000" cy="5143500"/>
          </a:xfrm>
          <a:custGeom>
            <a:avLst/>
            <a:gdLst/>
            <a:ahLst/>
            <a:cxnLst/>
            <a:rect l="l" t="t" r="r" b="b"/>
            <a:pathLst>
              <a:path w="10692130" h="7560309">
                <a:moveTo>
                  <a:pt x="0" y="7559992"/>
                </a:moveTo>
                <a:lnTo>
                  <a:pt x="10692003" y="7559992"/>
                </a:lnTo>
                <a:lnTo>
                  <a:pt x="10692003" y="0"/>
                </a:lnTo>
                <a:lnTo>
                  <a:pt x="0" y="0"/>
                </a:lnTo>
                <a:lnTo>
                  <a:pt x="0" y="7559992"/>
                </a:lnTo>
                <a:close/>
              </a:path>
            </a:pathLst>
          </a:custGeom>
          <a:solidFill>
            <a:srgbClr val="002060"/>
          </a:solidFill>
        </p:spPr>
        <p:txBody>
          <a:bodyPr lIns="0" tIns="0" rIns="0" bIns="0"/>
          <a:lstStyle/>
          <a:p>
            <a:pPr eaLnBrk="1" fontAlgn="auto" hangingPunct="1">
              <a:spcBef>
                <a:spcPts val="0"/>
              </a:spcBef>
              <a:spcAft>
                <a:spcPts val="0"/>
              </a:spcAft>
              <a:defRPr/>
            </a:pPr>
            <a:endParaRPr sz="1154" dirty="0">
              <a:latin typeface="Boing" pitchFamily="50" charset="0"/>
            </a:endParaRPr>
          </a:p>
        </p:txBody>
      </p:sp>
      <p:sp>
        <p:nvSpPr>
          <p:cNvPr id="7" name="object 10">
            <a:extLst>
              <a:ext uri="{FF2B5EF4-FFF2-40B4-BE49-F238E27FC236}">
                <a16:creationId xmlns:a16="http://schemas.microsoft.com/office/drawing/2014/main" id="{997CC767-124B-4C1E-8184-6A08C6A8B46A}"/>
              </a:ext>
            </a:extLst>
          </p:cNvPr>
          <p:cNvSpPr/>
          <p:nvPr userDrawn="1"/>
        </p:nvSpPr>
        <p:spPr>
          <a:xfrm>
            <a:off x="1916113" y="3230563"/>
            <a:ext cx="5311775" cy="26987"/>
          </a:xfrm>
          <a:custGeom>
            <a:avLst/>
            <a:gdLst/>
            <a:ahLst/>
            <a:cxnLst/>
            <a:rect l="l" t="t" r="r" b="b"/>
            <a:pathLst>
              <a:path w="8280400" h="41910">
                <a:moveTo>
                  <a:pt x="0" y="41389"/>
                </a:moveTo>
                <a:lnTo>
                  <a:pt x="8279892" y="0"/>
                </a:lnTo>
              </a:path>
            </a:pathLst>
          </a:custGeom>
          <a:ln w="12700">
            <a:solidFill>
              <a:srgbClr val="00AEEF"/>
            </a:solidFill>
          </a:ln>
        </p:spPr>
        <p:txBody>
          <a:bodyPr lIns="0" tIns="0" rIns="0" bIns="0"/>
          <a:lstStyle/>
          <a:p>
            <a:pPr eaLnBrk="1" fontAlgn="auto" hangingPunct="1">
              <a:spcBef>
                <a:spcPts val="0"/>
              </a:spcBef>
              <a:spcAft>
                <a:spcPts val="0"/>
              </a:spcAft>
              <a:defRPr/>
            </a:pPr>
            <a:endParaRPr sz="1154" dirty="0">
              <a:latin typeface="Boing" pitchFamily="50" charset="0"/>
            </a:endParaRPr>
          </a:p>
        </p:txBody>
      </p:sp>
      <p:pic>
        <p:nvPicPr>
          <p:cNvPr id="14" name="Picture 18" descr="Icon&#10;&#10;Description automatically generated">
            <a:extLst>
              <a:ext uri="{FF2B5EF4-FFF2-40B4-BE49-F238E27FC236}">
                <a16:creationId xmlns:a16="http://schemas.microsoft.com/office/drawing/2014/main" id="{EC0C55DF-A2E7-4212-BE44-6F8E5E3DA40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040188" y="730250"/>
            <a:ext cx="1063625"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7">
            <a:extLst>
              <a:ext uri="{FF2B5EF4-FFF2-40B4-BE49-F238E27FC236}">
                <a16:creationId xmlns:a16="http://schemas.microsoft.com/office/drawing/2014/main" id="{D3CE0187-4304-4309-AE4D-9C7DF847BE9D}"/>
              </a:ext>
            </a:extLst>
          </p:cNvPr>
          <p:cNvSpPr/>
          <p:nvPr userDrawn="1"/>
        </p:nvSpPr>
        <p:spPr>
          <a:xfrm>
            <a:off x="0" y="0"/>
            <a:ext cx="9144000" cy="5143500"/>
          </a:xfrm>
          <a:prstGeom prst="rect">
            <a:avLst/>
          </a:prstGeom>
          <a:noFill/>
          <a:ln w="190500" cap="sq">
            <a:solidFill>
              <a:srgbClr val="00B0F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Tree>
    <p:extLst>
      <p:ext uri="{BB962C8B-B14F-4D97-AF65-F5344CB8AC3E}">
        <p14:creationId xmlns:p14="http://schemas.microsoft.com/office/powerpoint/2010/main" val="23030723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5832D699-4190-4389-9AF2-1E1FABC843EF}"/>
              </a:ext>
            </a:extLst>
          </p:cNvPr>
          <p:cNvSpPr/>
          <p:nvPr userDrawn="1"/>
        </p:nvSpPr>
        <p:spPr>
          <a:xfrm>
            <a:off x="0" y="0"/>
            <a:ext cx="9144000" cy="5143500"/>
          </a:xfrm>
          <a:custGeom>
            <a:avLst/>
            <a:gdLst/>
            <a:ahLst/>
            <a:cxnLst/>
            <a:rect l="l" t="t" r="r" b="b"/>
            <a:pathLst>
              <a:path w="10692130" h="7560309">
                <a:moveTo>
                  <a:pt x="0" y="7559992"/>
                </a:moveTo>
                <a:lnTo>
                  <a:pt x="10692003" y="7559992"/>
                </a:lnTo>
                <a:lnTo>
                  <a:pt x="10692003" y="0"/>
                </a:lnTo>
                <a:lnTo>
                  <a:pt x="0" y="0"/>
                </a:lnTo>
                <a:lnTo>
                  <a:pt x="0" y="7559992"/>
                </a:lnTo>
                <a:close/>
              </a:path>
            </a:pathLst>
          </a:custGeom>
          <a:solidFill>
            <a:srgbClr val="002060"/>
          </a:solidFill>
        </p:spPr>
        <p:txBody>
          <a:bodyPr lIns="0" tIns="0" rIns="0" bIns="0"/>
          <a:lstStyle/>
          <a:p>
            <a:pPr eaLnBrk="1" fontAlgn="auto" hangingPunct="1">
              <a:spcBef>
                <a:spcPts val="0"/>
              </a:spcBef>
              <a:spcAft>
                <a:spcPts val="0"/>
              </a:spcAft>
              <a:defRPr/>
            </a:pPr>
            <a:endParaRPr sz="1154" dirty="0">
              <a:latin typeface="Boing" pitchFamily="50" charset="0"/>
            </a:endParaRPr>
          </a:p>
        </p:txBody>
      </p:sp>
      <p:sp>
        <p:nvSpPr>
          <p:cNvPr id="18" name="Rectangle 17">
            <a:extLst>
              <a:ext uri="{FF2B5EF4-FFF2-40B4-BE49-F238E27FC236}">
                <a16:creationId xmlns:a16="http://schemas.microsoft.com/office/drawing/2014/main" id="{D3CE0187-4304-4309-AE4D-9C7DF847BE9D}"/>
              </a:ext>
            </a:extLst>
          </p:cNvPr>
          <p:cNvSpPr/>
          <p:nvPr userDrawn="1"/>
        </p:nvSpPr>
        <p:spPr>
          <a:xfrm>
            <a:off x="0" y="0"/>
            <a:ext cx="9144000" cy="5143500"/>
          </a:xfrm>
          <a:prstGeom prst="rect">
            <a:avLst/>
          </a:prstGeom>
          <a:noFill/>
          <a:ln w="190500" cap="sq">
            <a:solidFill>
              <a:srgbClr val="00B0F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sp>
        <p:nvSpPr>
          <p:cNvPr id="17" name="object 4">
            <a:extLst>
              <a:ext uri="{FF2B5EF4-FFF2-40B4-BE49-F238E27FC236}">
                <a16:creationId xmlns:a16="http://schemas.microsoft.com/office/drawing/2014/main" id="{8D50237E-4291-486C-B505-0E9258D8CF8E}"/>
              </a:ext>
            </a:extLst>
          </p:cNvPr>
          <p:cNvSpPr txBox="1">
            <a:spLocks/>
          </p:cNvSpPr>
          <p:nvPr userDrawn="1"/>
        </p:nvSpPr>
        <p:spPr bwMode="auto">
          <a:xfrm>
            <a:off x="762000" y="2214336"/>
            <a:ext cx="3505200" cy="714828"/>
          </a:xfrm>
          <a:prstGeom prst="rect">
            <a:avLst/>
          </a:prstGeom>
        </p:spPr>
        <p:txBody>
          <a:bodyPr lIns="0" tIns="8145" rIns="0" bIns="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8145" fontAlgn="auto">
              <a:lnSpc>
                <a:spcPts val="5496"/>
              </a:lnSpc>
              <a:spcBef>
                <a:spcPts val="64"/>
              </a:spcBef>
              <a:spcAft>
                <a:spcPts val="0"/>
              </a:spcAft>
              <a:defRPr/>
            </a:pPr>
            <a:r>
              <a:rPr lang="en-IE" sz="4617" b="1" spc="-96" dirty="0">
                <a:solidFill>
                  <a:srgbClr val="FFFFFF"/>
                </a:solidFill>
                <a:latin typeface="Boing" pitchFamily="50" charset="0"/>
              </a:rPr>
              <a:t>QUESTIONS</a:t>
            </a:r>
            <a:endParaRPr lang="en-IE" sz="4617" b="1" dirty="0">
              <a:latin typeface="Boing" pitchFamily="50" charset="0"/>
            </a:endParaRPr>
          </a:p>
        </p:txBody>
      </p:sp>
      <p:pic>
        <p:nvPicPr>
          <p:cNvPr id="19" name="Picture 18" descr="Icon&#10;&#10;Description automatically generated">
            <a:extLst>
              <a:ext uri="{FF2B5EF4-FFF2-40B4-BE49-F238E27FC236}">
                <a16:creationId xmlns:a16="http://schemas.microsoft.com/office/drawing/2014/main" id="{5EF9B6A2-5C07-4753-978E-A612217A2DF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772400" y="4019550"/>
            <a:ext cx="1063625"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26190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5832D699-4190-4389-9AF2-1E1FABC843EF}"/>
              </a:ext>
            </a:extLst>
          </p:cNvPr>
          <p:cNvSpPr/>
          <p:nvPr userDrawn="1"/>
        </p:nvSpPr>
        <p:spPr>
          <a:xfrm>
            <a:off x="0" y="0"/>
            <a:ext cx="9144000" cy="5143500"/>
          </a:xfrm>
          <a:custGeom>
            <a:avLst/>
            <a:gdLst/>
            <a:ahLst/>
            <a:cxnLst/>
            <a:rect l="l" t="t" r="r" b="b"/>
            <a:pathLst>
              <a:path w="10692130" h="7560309">
                <a:moveTo>
                  <a:pt x="0" y="7559992"/>
                </a:moveTo>
                <a:lnTo>
                  <a:pt x="10692003" y="7559992"/>
                </a:lnTo>
                <a:lnTo>
                  <a:pt x="10692003" y="0"/>
                </a:lnTo>
                <a:lnTo>
                  <a:pt x="0" y="0"/>
                </a:lnTo>
                <a:lnTo>
                  <a:pt x="0" y="7559992"/>
                </a:lnTo>
                <a:close/>
              </a:path>
            </a:pathLst>
          </a:custGeom>
          <a:solidFill>
            <a:srgbClr val="002060"/>
          </a:solidFill>
        </p:spPr>
        <p:txBody>
          <a:bodyPr lIns="0" tIns="0" rIns="0" bIns="0"/>
          <a:lstStyle/>
          <a:p>
            <a:pPr eaLnBrk="1" fontAlgn="auto" hangingPunct="1">
              <a:spcBef>
                <a:spcPts val="0"/>
              </a:spcBef>
              <a:spcAft>
                <a:spcPts val="0"/>
              </a:spcAft>
              <a:defRPr/>
            </a:pPr>
            <a:endParaRPr sz="1154" dirty="0">
              <a:latin typeface="Boing" pitchFamily="50" charset="0"/>
            </a:endParaRPr>
          </a:p>
        </p:txBody>
      </p:sp>
      <p:sp>
        <p:nvSpPr>
          <p:cNvPr id="18" name="Rectangle 17">
            <a:extLst>
              <a:ext uri="{FF2B5EF4-FFF2-40B4-BE49-F238E27FC236}">
                <a16:creationId xmlns:a16="http://schemas.microsoft.com/office/drawing/2014/main" id="{D3CE0187-4304-4309-AE4D-9C7DF847BE9D}"/>
              </a:ext>
            </a:extLst>
          </p:cNvPr>
          <p:cNvSpPr/>
          <p:nvPr userDrawn="1"/>
        </p:nvSpPr>
        <p:spPr>
          <a:xfrm>
            <a:off x="0" y="0"/>
            <a:ext cx="9144000" cy="5143500"/>
          </a:xfrm>
          <a:prstGeom prst="rect">
            <a:avLst/>
          </a:prstGeom>
          <a:noFill/>
          <a:ln w="190500" cap="sq">
            <a:solidFill>
              <a:srgbClr val="00B0F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a:p>
        </p:txBody>
      </p:sp>
      <p:pic>
        <p:nvPicPr>
          <p:cNvPr id="19" name="Picture 18" descr="Icon&#10;&#10;Description automatically generated">
            <a:extLst>
              <a:ext uri="{FF2B5EF4-FFF2-40B4-BE49-F238E27FC236}">
                <a16:creationId xmlns:a16="http://schemas.microsoft.com/office/drawing/2014/main" id="{5EF9B6A2-5C07-4753-978E-A612217A2DF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772400" y="4019550"/>
            <a:ext cx="1063625" cy="86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35215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extLst>
      <p:ext uri="{BB962C8B-B14F-4D97-AF65-F5344CB8AC3E}">
        <p14:creationId xmlns:p14="http://schemas.microsoft.com/office/powerpoint/2010/main" val="2631950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43973635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2.png"/><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theme" Target="../theme/theme3.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0.xml"/><Relationship Id="rId1" Type="http://schemas.openxmlformats.org/officeDocument/2006/relationships/slideLayout" Target="../slideLayouts/slideLayout19.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9137904" cy="1078992"/>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A1977C-F8B8-4488-931E-4EDA68338FFE}"/>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7BCB7A-F6C8-49C2-8BB6-57C1D570A430}"/>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057C46-97C5-4037-8C06-1DEB5FFF0090}"/>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66505A05-E2E9-47E9-947A-0C153F51BB60}" type="datetimeFigureOut">
              <a:rPr lang="en-GB" smtClean="0"/>
              <a:t>04/03/2022</a:t>
            </a:fld>
            <a:endParaRPr lang="en-GB"/>
          </a:p>
        </p:txBody>
      </p:sp>
      <p:sp>
        <p:nvSpPr>
          <p:cNvPr id="5" name="Footer Placeholder 4">
            <a:extLst>
              <a:ext uri="{FF2B5EF4-FFF2-40B4-BE49-F238E27FC236}">
                <a16:creationId xmlns:a16="http://schemas.microsoft.com/office/drawing/2014/main" id="{0B1B637C-9CFC-4E11-A14C-EEB12991D841}"/>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9486E1-1F06-49EB-B1B0-59DD99EE23F0}"/>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08D9022-D6F8-4EFE-9A3E-D5A05B2528D1}" type="slidenum">
              <a:rPr lang="en-GB" smtClean="0"/>
              <a:t>‹#›</a:t>
            </a:fld>
            <a:endParaRPr lang="en-GB"/>
          </a:p>
        </p:txBody>
      </p:sp>
    </p:spTree>
    <p:extLst>
      <p:ext uri="{BB962C8B-B14F-4D97-AF65-F5344CB8AC3E}">
        <p14:creationId xmlns:p14="http://schemas.microsoft.com/office/powerpoint/2010/main" val="3996222086"/>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900167" y="1729454"/>
            <a:ext cx="7343664" cy="492443"/>
          </a:xfrm>
          <a:prstGeom prst="rect">
            <a:avLst/>
          </a:prstGeom>
        </p:spPr>
        <p:txBody>
          <a:bodyPr wrap="square" lIns="0" tIns="0" rIns="0" bIns="0">
            <a:spAutoFit/>
          </a:bodyPr>
          <a:lstStyle>
            <a:lvl1pPr>
              <a:defRPr sz="3200" b="1" i="0">
                <a:solidFill>
                  <a:schemeClr val="bg1"/>
                </a:solidFill>
                <a:latin typeface="Calibri"/>
                <a:cs typeface="Calibri"/>
              </a:defRPr>
            </a:lvl1pPr>
          </a:lstStyle>
          <a:p>
            <a:endParaRPr/>
          </a:p>
        </p:txBody>
      </p:sp>
      <p:sp>
        <p:nvSpPr>
          <p:cNvPr id="3" name="Holder 3"/>
          <p:cNvSpPr>
            <a:spLocks noGrp="1"/>
          </p:cNvSpPr>
          <p:nvPr>
            <p:ph type="body" idx="1"/>
          </p:nvPr>
        </p:nvSpPr>
        <p:spPr>
          <a:xfrm>
            <a:off x="83013" y="1145442"/>
            <a:ext cx="7652384" cy="184666"/>
          </a:xfrm>
          <a:prstGeom prst="rect">
            <a:avLst/>
          </a:prstGeom>
        </p:spPr>
        <p:txBody>
          <a:bodyPr wrap="square" lIns="0" tIns="0" rIns="0" bIns="0">
            <a:spAutoFit/>
          </a:bodyPr>
          <a:lstStyle>
            <a:lvl1pPr>
              <a:defRPr sz="1200" b="0" i="0">
                <a:solidFill>
                  <a:srgbClr val="001F5F"/>
                </a:solidFill>
                <a:latin typeface="Calibri"/>
                <a:cs typeface="Calibri"/>
              </a:defRPr>
            </a:lvl1pPr>
          </a:lstStyle>
          <a:p>
            <a:endParaRPr/>
          </a:p>
        </p:txBody>
      </p:sp>
      <p:sp>
        <p:nvSpPr>
          <p:cNvPr id="4" name="Holder 4"/>
          <p:cNvSpPr>
            <a:spLocks noGrp="1"/>
          </p:cNvSpPr>
          <p:nvPr>
            <p:ph type="ftr" sz="quarter" idx="5"/>
          </p:nvPr>
        </p:nvSpPr>
        <p:spPr>
          <a:xfrm>
            <a:off x="3108960" y="4783459"/>
            <a:ext cx="2926080" cy="276999"/>
          </a:xfrm>
          <a:prstGeom prst="rect">
            <a:avLst/>
          </a:prstGeom>
        </p:spPr>
        <p:txBody>
          <a:bodyPr wrap="square" lIns="0" tIns="0" rIns="0" bIns="0">
            <a:spAutoFit/>
          </a:bodyPr>
          <a:lstStyle>
            <a:lvl1pPr algn="ctr">
              <a:defRPr>
                <a:solidFill>
                  <a:schemeClr val="tx1">
                    <a:tint val="75000"/>
                  </a:schemeClr>
                </a:solidFill>
              </a:defRPr>
            </a:lvl1pPr>
          </a:lstStyle>
          <a:p>
            <a:endParaRPr dirty="0"/>
          </a:p>
        </p:txBody>
      </p:sp>
      <p:sp>
        <p:nvSpPr>
          <p:cNvPr id="5" name="Holder 5"/>
          <p:cNvSpPr>
            <a:spLocks noGrp="1"/>
          </p:cNvSpPr>
          <p:nvPr>
            <p:ph type="dt" sz="half" idx="6"/>
          </p:nvPr>
        </p:nvSpPr>
        <p:spPr>
          <a:xfrm>
            <a:off x="457200" y="4783459"/>
            <a:ext cx="2103120" cy="276999"/>
          </a:xfrm>
          <a:prstGeom prst="rect">
            <a:avLst/>
          </a:prstGeom>
        </p:spPr>
        <p:txBody>
          <a:bodyPr wrap="square" lIns="0" tIns="0" rIns="0" bIns="0">
            <a:spAutoFit/>
          </a:bodyPr>
          <a:lstStyle>
            <a:lvl1pPr algn="l">
              <a:defRPr>
                <a:solidFill>
                  <a:schemeClr val="tx1">
                    <a:tint val="75000"/>
                  </a:schemeClr>
                </a:solidFill>
              </a:defRPr>
            </a:lvl1pPr>
          </a:lstStyle>
          <a:p>
            <a:fld id="{D646067C-25C8-4141-AEF9-F486DD34E427}" type="datetime1">
              <a:rPr lang="en-US" smtClean="0"/>
              <a:t>3/4/2022</a:t>
            </a:fld>
            <a:endParaRPr lang="en-US" dirty="0"/>
          </a:p>
        </p:txBody>
      </p:sp>
      <p:sp>
        <p:nvSpPr>
          <p:cNvPr id="6" name="Holder 6"/>
          <p:cNvSpPr>
            <a:spLocks noGrp="1"/>
          </p:cNvSpPr>
          <p:nvPr>
            <p:ph type="sldNum" sz="quarter" idx="7"/>
          </p:nvPr>
        </p:nvSpPr>
        <p:spPr>
          <a:xfrm>
            <a:off x="6583680" y="4783459"/>
            <a:ext cx="210312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dirty="0"/>
          </a:p>
        </p:txBody>
      </p:sp>
      <p:pic>
        <p:nvPicPr>
          <p:cNvPr id="7" name="Picture 6">
            <a:extLst>
              <a:ext uri="{FF2B5EF4-FFF2-40B4-BE49-F238E27FC236}">
                <a16:creationId xmlns:a16="http://schemas.microsoft.com/office/drawing/2014/main" id="{D482FC8E-CCF7-42E7-BDF7-A89EA0F4E0AB}"/>
              </a:ext>
            </a:extLst>
          </p:cNvPr>
          <p:cNvPicPr>
            <a:picLocks noChangeAspect="1" noChangeArrowheads="1"/>
          </p:cNvPicPr>
          <p:nvPr userDrawn="1"/>
        </p:nvPicPr>
        <p:blipFill>
          <a:blip r:embed="rId7" cstate="print">
            <a:extLst>
              <a:ext uri="{28A0092B-C50C-407E-A947-70E740481C1C}">
                <a14:useLocalDpi xmlns:a14="http://schemas.microsoft.com/office/drawing/2010/main" val="0"/>
              </a:ext>
            </a:extLst>
          </a:blip>
          <a:srcRect/>
          <a:stretch/>
        </p:blipFill>
        <p:spPr bwMode="auto">
          <a:xfrm>
            <a:off x="8305800" y="57150"/>
            <a:ext cx="704252" cy="576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167624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hf hdr="0" ftr="0" dt="0"/>
  <p:txStyles>
    <p:titleStyle>
      <a:lvl1pPr>
        <a:defRPr>
          <a:latin typeface="+mj-lt"/>
          <a:ea typeface="+mj-ea"/>
          <a:cs typeface="+mj-cs"/>
        </a:defRPr>
      </a:lvl1pPr>
    </p:titleStyle>
    <p:bodyStyle>
      <a:lvl1pPr marL="0">
        <a:defRPr>
          <a:latin typeface="+mn-lt"/>
          <a:ea typeface="+mn-ea"/>
          <a:cs typeface="+mn-cs"/>
        </a:defRPr>
      </a:lvl1pPr>
      <a:lvl2pPr marL="342892">
        <a:defRPr>
          <a:latin typeface="+mn-lt"/>
          <a:ea typeface="+mn-ea"/>
          <a:cs typeface="+mn-cs"/>
        </a:defRPr>
      </a:lvl2pPr>
      <a:lvl3pPr marL="685783">
        <a:defRPr>
          <a:latin typeface="+mn-lt"/>
          <a:ea typeface="+mn-ea"/>
          <a:cs typeface="+mn-cs"/>
        </a:defRPr>
      </a:lvl3pPr>
      <a:lvl4pPr marL="1028675">
        <a:defRPr>
          <a:latin typeface="+mn-lt"/>
          <a:ea typeface="+mn-ea"/>
          <a:cs typeface="+mn-cs"/>
        </a:defRPr>
      </a:lvl4pPr>
      <a:lvl5pPr marL="1371566">
        <a:defRPr>
          <a:latin typeface="+mn-lt"/>
          <a:ea typeface="+mn-ea"/>
          <a:cs typeface="+mn-cs"/>
        </a:defRPr>
      </a:lvl5pPr>
      <a:lvl6pPr marL="1714457">
        <a:defRPr>
          <a:latin typeface="+mn-lt"/>
          <a:ea typeface="+mn-ea"/>
          <a:cs typeface="+mn-cs"/>
        </a:defRPr>
      </a:lvl6pPr>
      <a:lvl7pPr marL="2057348">
        <a:defRPr>
          <a:latin typeface="+mn-lt"/>
          <a:ea typeface="+mn-ea"/>
          <a:cs typeface="+mn-cs"/>
        </a:defRPr>
      </a:lvl7pPr>
      <a:lvl8pPr marL="2400240">
        <a:defRPr>
          <a:latin typeface="+mn-lt"/>
          <a:ea typeface="+mn-ea"/>
          <a:cs typeface="+mn-cs"/>
        </a:defRPr>
      </a:lvl8pPr>
      <a:lvl9pPr marL="2743132">
        <a:defRPr>
          <a:latin typeface="+mn-lt"/>
          <a:ea typeface="+mn-ea"/>
          <a:cs typeface="+mn-cs"/>
        </a:defRPr>
      </a:lvl9pPr>
    </p:bodyStyle>
    <p:otherStyle>
      <a:lvl1pPr marL="0">
        <a:defRPr>
          <a:latin typeface="+mn-lt"/>
          <a:ea typeface="+mn-ea"/>
          <a:cs typeface="+mn-cs"/>
        </a:defRPr>
      </a:lvl1pPr>
      <a:lvl2pPr marL="342892">
        <a:defRPr>
          <a:latin typeface="+mn-lt"/>
          <a:ea typeface="+mn-ea"/>
          <a:cs typeface="+mn-cs"/>
        </a:defRPr>
      </a:lvl2pPr>
      <a:lvl3pPr marL="685783">
        <a:defRPr>
          <a:latin typeface="+mn-lt"/>
          <a:ea typeface="+mn-ea"/>
          <a:cs typeface="+mn-cs"/>
        </a:defRPr>
      </a:lvl3pPr>
      <a:lvl4pPr marL="1028675">
        <a:defRPr>
          <a:latin typeface="+mn-lt"/>
          <a:ea typeface="+mn-ea"/>
          <a:cs typeface="+mn-cs"/>
        </a:defRPr>
      </a:lvl4pPr>
      <a:lvl5pPr marL="1371566">
        <a:defRPr>
          <a:latin typeface="+mn-lt"/>
          <a:ea typeface="+mn-ea"/>
          <a:cs typeface="+mn-cs"/>
        </a:defRPr>
      </a:lvl5pPr>
      <a:lvl6pPr marL="1714457">
        <a:defRPr>
          <a:latin typeface="+mn-lt"/>
          <a:ea typeface="+mn-ea"/>
          <a:cs typeface="+mn-cs"/>
        </a:defRPr>
      </a:lvl6pPr>
      <a:lvl7pPr marL="2057348">
        <a:defRPr>
          <a:latin typeface="+mn-lt"/>
          <a:ea typeface="+mn-ea"/>
          <a:cs typeface="+mn-cs"/>
        </a:defRPr>
      </a:lvl7pPr>
      <a:lvl8pPr marL="2400240">
        <a:defRPr>
          <a:latin typeface="+mn-lt"/>
          <a:ea typeface="+mn-ea"/>
          <a:cs typeface="+mn-cs"/>
        </a:defRPr>
      </a:lvl8pPr>
      <a:lvl9pPr marL="2743132">
        <a:defRPr>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4" name="Picture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9137904" cy="10789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60280685"/>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image" Target="../media/image16.emf"/><Relationship Id="rId5" Type="http://schemas.openxmlformats.org/officeDocument/2006/relationships/oleObject" Target="../embeddings/oleObject2.bin"/><Relationship Id="rId4" Type="http://schemas.openxmlformats.org/officeDocument/2006/relationships/image" Target="../media/image15.e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image" Target="../media/image18.emf"/><Relationship Id="rId5" Type="http://schemas.openxmlformats.org/officeDocument/2006/relationships/oleObject" Target="../embeddings/oleObject4.bin"/><Relationship Id="rId4" Type="http://schemas.openxmlformats.org/officeDocument/2006/relationships/image" Target="../media/image17.e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4.xml"/><Relationship Id="rId1" Type="http://schemas.openxmlformats.org/officeDocument/2006/relationships/vmlDrawing" Target="../drawings/vmlDrawing3.vml"/><Relationship Id="rId4" Type="http://schemas.openxmlformats.org/officeDocument/2006/relationships/image" Target="../media/image19.e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4.xml"/><Relationship Id="rId1" Type="http://schemas.openxmlformats.org/officeDocument/2006/relationships/vmlDrawing" Target="../drawings/vmlDrawing4.vml"/><Relationship Id="rId6" Type="http://schemas.openxmlformats.org/officeDocument/2006/relationships/image" Target="../media/image21.emf"/><Relationship Id="rId5" Type="http://schemas.openxmlformats.org/officeDocument/2006/relationships/oleObject" Target="../embeddings/oleObject7.bin"/><Relationship Id="rId4" Type="http://schemas.openxmlformats.org/officeDocument/2006/relationships/image" Target="../media/image20.e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4.xml"/><Relationship Id="rId1" Type="http://schemas.openxmlformats.org/officeDocument/2006/relationships/vmlDrawing" Target="../drawings/vmlDrawing5.vml"/><Relationship Id="rId6" Type="http://schemas.openxmlformats.org/officeDocument/2006/relationships/image" Target="../media/image23.emf"/><Relationship Id="rId5" Type="http://schemas.openxmlformats.org/officeDocument/2006/relationships/oleObject" Target="../embeddings/oleObject9.bin"/><Relationship Id="rId4" Type="http://schemas.openxmlformats.org/officeDocument/2006/relationships/image" Target="../media/image22.e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4.xml"/><Relationship Id="rId1" Type="http://schemas.openxmlformats.org/officeDocument/2006/relationships/vmlDrawing" Target="../drawings/vmlDrawing6.vml"/><Relationship Id="rId6" Type="http://schemas.openxmlformats.org/officeDocument/2006/relationships/image" Target="../media/image25.emf"/><Relationship Id="rId5" Type="http://schemas.openxmlformats.org/officeDocument/2006/relationships/oleObject" Target="../embeddings/oleObject11.bin"/><Relationship Id="rId4" Type="http://schemas.openxmlformats.org/officeDocument/2006/relationships/image" Target="../media/image24.e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4.xml"/><Relationship Id="rId1" Type="http://schemas.openxmlformats.org/officeDocument/2006/relationships/vmlDrawing" Target="../drawings/vmlDrawing7.vml"/><Relationship Id="rId4" Type="http://schemas.openxmlformats.org/officeDocument/2006/relationships/image" Target="../media/image26.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png"/><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9.xml"/><Relationship Id="rId5" Type="http://schemas.openxmlformats.org/officeDocument/2006/relationships/image" Target="../media/image36.png"/><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8.ti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5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6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_rels/slide6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6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69.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9.xml"/></Relationships>
</file>

<file path=ppt/slides/_rels/slide7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9.xml"/></Relationships>
</file>

<file path=ppt/slides/_rels/slide7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9.xml"/></Relationships>
</file>

<file path=ppt/slides/_rels/slide7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9.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9.xml"/></Relationships>
</file>

<file path=ppt/slides/_rels/slide7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7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7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0.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9.xml"/></Relationships>
</file>

<file path=ppt/slides/_rels/slide8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0.xml"/></Relationships>
</file>

<file path=ppt/slides/_rels/slide8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0.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9.xml"/></Relationships>
</file>

<file path=ppt/slides/_rels/slide8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8.xml"/><Relationship Id="rId1" Type="http://schemas.openxmlformats.org/officeDocument/2006/relationships/slideLayout" Target="../slideLayouts/slideLayout20.xml"/></Relationships>
</file>

<file path=ppt/slides/_rels/slide8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9.xml"/><Relationship Id="rId1" Type="http://schemas.openxmlformats.org/officeDocument/2006/relationships/slideLayout" Target="../slideLayouts/slideLayout20.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9.xml"/></Relationships>
</file>

<file path=ppt/slides/_rels/slide8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9.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9.xml"/></Relationships>
</file>

<file path=ppt/slides/_rels/slide8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2.xml"/><Relationship Id="rId1" Type="http://schemas.openxmlformats.org/officeDocument/2006/relationships/slideLayout" Target="../slideLayouts/slideLayout20.xml"/></Relationships>
</file>

<file path=ppt/slides/_rels/slide8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xml"/><Relationship Id="rId5" Type="http://schemas.openxmlformats.org/officeDocument/2006/relationships/image" Target="../media/image53.png"/><Relationship Id="rId4" Type="http://schemas.openxmlformats.org/officeDocument/2006/relationships/image" Target="../media/image52.png"/></Relationships>
</file>

<file path=ppt/slides/_rels/slide92.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notesSlide" Target="../notesSlides/notesSlide45.xml"/><Relationship Id="rId4"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a:spLocks noChangeArrowheads="1"/>
          </p:cNvSpPr>
          <p:nvPr/>
        </p:nvSpPr>
        <p:spPr bwMode="auto">
          <a:xfrm>
            <a:off x="1372791" y="1133610"/>
            <a:ext cx="639841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b="1" dirty="0">
                <a:latin typeface="Calibri"/>
                <a:cs typeface="Calibri"/>
              </a:rPr>
              <a:t>Our grateful thanks go to our 2022 Annual Congress Sponsors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2063" y="1437738"/>
            <a:ext cx="8239874" cy="3705762"/>
          </a:xfrm>
          <a:prstGeom prst="rect">
            <a:avLst/>
          </a:prstGeom>
        </p:spPr>
      </p:pic>
    </p:spTree>
    <p:extLst>
      <p:ext uri="{BB962C8B-B14F-4D97-AF65-F5344CB8AC3E}">
        <p14:creationId xmlns:p14="http://schemas.microsoft.com/office/powerpoint/2010/main" val="631241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15170" y="1278224"/>
            <a:ext cx="2690828" cy="3807860"/>
          </a:xfrm>
          <a:prstGeom prst="rect">
            <a:avLst/>
          </a:prstGeom>
        </p:spPr>
      </p:pic>
      <p:grpSp>
        <p:nvGrpSpPr>
          <p:cNvPr id="17" name="Group 16"/>
          <p:cNvGrpSpPr/>
          <p:nvPr/>
        </p:nvGrpSpPr>
        <p:grpSpPr>
          <a:xfrm>
            <a:off x="603504" y="3468621"/>
            <a:ext cx="5289296" cy="1440194"/>
            <a:chOff x="603504" y="3588694"/>
            <a:chExt cx="5289296" cy="1440194"/>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933" y="3588694"/>
              <a:ext cx="1440194" cy="1440194"/>
            </a:xfrm>
            <a:prstGeom prst="rect">
              <a:avLst/>
            </a:prstGeom>
          </p:spPr>
        </p:pic>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87960" y="4085333"/>
              <a:ext cx="3404840" cy="420928"/>
            </a:xfrm>
            <a:prstGeom prst="rect">
              <a:avLst/>
            </a:prstGeom>
          </p:spPr>
        </p:pic>
        <p:sp>
          <p:nvSpPr>
            <p:cNvPr id="15" name="TextBox 2"/>
            <p:cNvSpPr txBox="1">
              <a:spLocks noChangeArrowheads="1"/>
            </p:cNvSpPr>
            <p:nvPr/>
          </p:nvSpPr>
          <p:spPr bwMode="auto">
            <a:xfrm>
              <a:off x="603504" y="4699611"/>
              <a:ext cx="1758512"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dirty="0">
                  <a:latin typeface="Verdana" charset="0"/>
                  <a:ea typeface="Verdana" charset="0"/>
                  <a:cs typeface="Verdana" charset="0"/>
                </a:rPr>
                <a:t>www.citr.ro</a:t>
              </a:r>
            </a:p>
          </p:txBody>
        </p:sp>
        <p:sp>
          <p:nvSpPr>
            <p:cNvPr id="16" name="TextBox 2"/>
            <p:cNvSpPr txBox="1">
              <a:spLocks noChangeArrowheads="1"/>
            </p:cNvSpPr>
            <p:nvPr/>
          </p:nvSpPr>
          <p:spPr bwMode="auto">
            <a:xfrm>
              <a:off x="3278226" y="4699611"/>
              <a:ext cx="1758512"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200" dirty="0" err="1">
                  <a:latin typeface="Verdana" charset="0"/>
                  <a:ea typeface="Verdana" charset="0"/>
                  <a:cs typeface="Verdana" charset="0"/>
                </a:rPr>
                <a:t>www.drpannen.de</a:t>
              </a:r>
              <a:endParaRPr lang="en-US" sz="1200" dirty="0">
                <a:latin typeface="Verdana" charset="0"/>
                <a:ea typeface="Verdana" charset="0"/>
                <a:cs typeface="Verdana" charset="0"/>
              </a:endParaRPr>
            </a:p>
          </p:txBody>
        </p:sp>
      </p:grpSp>
      <p:sp>
        <p:nvSpPr>
          <p:cNvPr id="3" name="Subtitle 2"/>
          <p:cNvSpPr>
            <a:spLocks noGrp="1"/>
          </p:cNvSpPr>
          <p:nvPr>
            <p:ph type="subTitle" idx="1"/>
          </p:nvPr>
        </p:nvSpPr>
        <p:spPr>
          <a:xfrm>
            <a:off x="633706" y="1404856"/>
            <a:ext cx="5581464" cy="2428235"/>
          </a:xfrm>
        </p:spPr>
        <p:txBody>
          <a:bodyPr rtlCol="0">
            <a:noAutofit/>
          </a:bodyPr>
          <a:lstStyle/>
          <a:p>
            <a:pPr>
              <a:defRPr/>
            </a:pPr>
            <a:r>
              <a:rPr lang="en-US" b="1" dirty="0">
                <a:solidFill>
                  <a:schemeClr val="tx1"/>
                </a:solidFill>
              </a:rPr>
              <a:t>﻿Access the Congress App at: </a:t>
            </a:r>
          </a:p>
          <a:p>
            <a:pPr>
              <a:defRPr/>
            </a:pPr>
            <a:r>
              <a:rPr lang="en-US" sz="2000" b="1" dirty="0">
                <a:solidFill>
                  <a:schemeClr val="tx1"/>
                </a:solidFill>
              </a:rPr>
              <a:t>https://</a:t>
            </a:r>
            <a:r>
              <a:rPr lang="en-US" sz="2000" b="1" dirty="0" err="1">
                <a:solidFill>
                  <a:schemeClr val="tx1"/>
                </a:solidFill>
              </a:rPr>
              <a:t>crowdcomms.com</a:t>
            </a:r>
            <a:r>
              <a:rPr lang="en-US" sz="2000" b="1" dirty="0">
                <a:solidFill>
                  <a:schemeClr val="tx1"/>
                </a:solidFill>
              </a:rPr>
              <a:t>/dublincongress2022</a:t>
            </a:r>
          </a:p>
          <a:p>
            <a:pPr>
              <a:defRPr/>
            </a:pPr>
            <a:endParaRPr lang="en-US" sz="1800" b="1" dirty="0">
              <a:solidFill>
                <a:schemeClr val="tx1"/>
              </a:solidFill>
            </a:endParaRPr>
          </a:p>
          <a:p>
            <a:pPr>
              <a:defRPr/>
            </a:pPr>
            <a:r>
              <a:rPr lang="en-US" sz="1800" b="1" dirty="0">
                <a:solidFill>
                  <a:schemeClr val="tx1"/>
                </a:solidFill>
              </a:rPr>
              <a:t>We are grateful to CITR and </a:t>
            </a:r>
          </a:p>
          <a:p>
            <a:pPr>
              <a:defRPr/>
            </a:pPr>
            <a:r>
              <a:rPr lang="en-US" sz="1800" b="1" dirty="0">
                <a:solidFill>
                  <a:schemeClr val="tx1"/>
                </a:solidFill>
              </a:rPr>
              <a:t>PROF. DR. PANNEN RECHTSANWÄLTE for </a:t>
            </a:r>
          </a:p>
          <a:p>
            <a:pPr>
              <a:defRPr/>
            </a:pPr>
            <a:r>
              <a:rPr lang="en-US" sz="1800" b="1" dirty="0">
                <a:solidFill>
                  <a:schemeClr val="tx1"/>
                </a:solidFill>
              </a:rPr>
              <a:t>sponsoring our Congress App.</a:t>
            </a:r>
          </a:p>
        </p:txBody>
      </p:sp>
    </p:spTree>
    <p:extLst>
      <p:ext uri="{BB962C8B-B14F-4D97-AF65-F5344CB8AC3E}">
        <p14:creationId xmlns:p14="http://schemas.microsoft.com/office/powerpoint/2010/main" val="733084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014029"/>
            <a:ext cx="5829300" cy="1378819"/>
          </a:xfrm>
        </p:spPr>
        <p:txBody>
          <a:bodyPr/>
          <a:lstStyle/>
          <a:p>
            <a:pPr>
              <a:spcAft>
                <a:spcPts val="1800"/>
              </a:spcAft>
            </a:pPr>
            <a:r>
              <a:rPr lang="en-GB" sz="3000" b="1" dirty="0"/>
              <a:t>Friday Morning Technical Session</a:t>
            </a:r>
            <a:br>
              <a:rPr lang="en-GB" sz="3000" b="1" dirty="0"/>
            </a:br>
            <a:r>
              <a:rPr lang="en-GB" sz="1800" b="1" dirty="0"/>
              <a:t>Kindly Sponsored By</a:t>
            </a:r>
            <a:endParaRPr lang="en-US" sz="1800" b="1" dirty="0"/>
          </a:p>
        </p:txBody>
      </p:sp>
      <p:sp>
        <p:nvSpPr>
          <p:cNvPr id="6" name="TextBox 2"/>
          <p:cNvSpPr txBox="1">
            <a:spLocks noChangeArrowheads="1"/>
          </p:cNvSpPr>
          <p:nvPr/>
        </p:nvSpPr>
        <p:spPr bwMode="auto">
          <a:xfrm>
            <a:off x="739068" y="4623664"/>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www.hoche-avocats.com</a:t>
            </a:r>
            <a:endParaRPr lang="en-US" sz="1350" dirty="0">
              <a:latin typeface="Verdana" charset="0"/>
              <a:cs typeface="Verdan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376" y="3614102"/>
            <a:ext cx="3018266" cy="877182"/>
          </a:xfrm>
          <a:prstGeom prst="rect">
            <a:avLst/>
          </a:prstGeom>
        </p:spPr>
      </p:pic>
      <p:sp>
        <p:nvSpPr>
          <p:cNvPr id="5" name="TextBox 2"/>
          <p:cNvSpPr txBox="1">
            <a:spLocks noChangeArrowheads="1"/>
          </p:cNvSpPr>
          <p:nvPr/>
        </p:nvSpPr>
        <p:spPr bwMode="auto">
          <a:xfrm>
            <a:off x="4868938" y="3050314"/>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www.dentons.com</a:t>
            </a:r>
            <a:endParaRPr lang="en-US" sz="1350" dirty="0">
              <a:latin typeface="Verdana" charset="0"/>
              <a:cs typeface="Verdana"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8938" y="2326588"/>
            <a:ext cx="3596800" cy="719360"/>
          </a:xfrm>
          <a:prstGeom prst="rect">
            <a:avLst/>
          </a:prstGeom>
        </p:spPr>
      </p:pic>
      <p:pic>
        <p:nvPicPr>
          <p:cNvPr id="4" name="Picture 3"/>
          <p:cNvPicPr>
            <a:picLocks noChangeAspect="1"/>
          </p:cNvPicPr>
          <p:nvPr/>
        </p:nvPicPr>
        <p:blipFill rotWithShape="1">
          <a:blip r:embed="rId5">
            <a:extLst>
              <a:ext uri="{28A0092B-C50C-407E-A947-70E740481C1C}">
                <a14:useLocalDpi xmlns:a14="http://schemas.microsoft.com/office/drawing/2010/main" val="0"/>
              </a:ext>
            </a:extLst>
          </a:blip>
          <a:srcRect l="10" t="40594" r="-10" b="41209"/>
          <a:stretch/>
        </p:blipFill>
        <p:spPr>
          <a:xfrm>
            <a:off x="622674" y="2326588"/>
            <a:ext cx="3563282" cy="648436"/>
          </a:xfrm>
          <a:prstGeom prst="rect">
            <a:avLst/>
          </a:prstGeom>
        </p:spPr>
      </p:pic>
      <p:sp>
        <p:nvSpPr>
          <p:cNvPr id="8" name="TextBox 2"/>
          <p:cNvSpPr txBox="1">
            <a:spLocks noChangeArrowheads="1"/>
          </p:cNvSpPr>
          <p:nvPr/>
        </p:nvSpPr>
        <p:spPr bwMode="auto">
          <a:xfrm>
            <a:off x="783874" y="3005538"/>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www.alixpartners.com</a:t>
            </a:r>
            <a:endParaRPr lang="en-US" sz="1350" dirty="0">
              <a:latin typeface="Verdana" charset="0"/>
              <a:cs typeface="Verdana" charset="0"/>
            </a:endParaRPr>
          </a:p>
        </p:txBody>
      </p:sp>
      <p:pic>
        <p:nvPicPr>
          <p:cNvPr id="7" name="Picture 6"/>
          <p:cNvPicPr>
            <a:picLocks noChangeAspect="1"/>
          </p:cNvPicPr>
          <p:nvPr/>
        </p:nvPicPr>
        <p:blipFill rotWithShape="1">
          <a:blip r:embed="rId6">
            <a:extLst>
              <a:ext uri="{28A0092B-C50C-407E-A947-70E740481C1C}">
                <a14:useLocalDpi xmlns:a14="http://schemas.microsoft.com/office/drawing/2010/main" val="0"/>
              </a:ext>
            </a:extLst>
          </a:blip>
          <a:srcRect t="37931" b="40262"/>
          <a:stretch/>
        </p:blipFill>
        <p:spPr>
          <a:xfrm>
            <a:off x="4503338" y="3614102"/>
            <a:ext cx="3962400" cy="864000"/>
          </a:xfrm>
          <a:prstGeom prst="rect">
            <a:avLst/>
          </a:prstGeom>
        </p:spPr>
      </p:pic>
      <p:sp>
        <p:nvSpPr>
          <p:cNvPr id="10" name="TextBox 2"/>
          <p:cNvSpPr txBox="1">
            <a:spLocks noChangeArrowheads="1"/>
          </p:cNvSpPr>
          <p:nvPr/>
        </p:nvSpPr>
        <p:spPr bwMode="auto">
          <a:xfrm>
            <a:off x="4868937" y="4597984"/>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www.wedlakebell.com</a:t>
            </a:r>
            <a:endParaRPr lang="en-US" sz="1350" dirty="0">
              <a:latin typeface="Verdana" charset="0"/>
              <a:cs typeface="Verdana" charset="0"/>
            </a:endParaRPr>
          </a:p>
        </p:txBody>
      </p:sp>
    </p:spTree>
    <p:extLst>
      <p:ext uri="{BB962C8B-B14F-4D97-AF65-F5344CB8AC3E}">
        <p14:creationId xmlns:p14="http://schemas.microsoft.com/office/powerpoint/2010/main" val="539894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993080" y="1225245"/>
            <a:ext cx="7137245" cy="749653"/>
          </a:xfrm>
        </p:spPr>
        <p:txBody>
          <a:bodyPr>
            <a:normAutofit fontScale="90000"/>
          </a:bodyPr>
          <a:lstStyle/>
          <a:p>
            <a:br>
              <a:rPr lang="en-GB" sz="3600" dirty="0"/>
            </a:br>
            <a:r>
              <a:rPr lang="en-GB" sz="3600" b="1" dirty="0"/>
              <a:t>Opening </a:t>
            </a:r>
            <a:r>
              <a:rPr lang="en-GB" sz="3600" b="1"/>
              <a:t>remarks of </a:t>
            </a:r>
            <a:r>
              <a:rPr lang="en-GB" sz="3600" b="1" dirty="0"/>
              <a:t>the </a:t>
            </a:r>
            <a:r>
              <a:rPr lang="en-GB" sz="3600" b="1"/>
              <a:t>Annual Congress</a:t>
            </a:r>
            <a:br>
              <a:rPr lang="en-GB" sz="3600" dirty="0"/>
            </a:br>
            <a:endParaRPr lang="en-US" sz="3600" dirty="0"/>
          </a:p>
        </p:txBody>
      </p:sp>
      <p:sp>
        <p:nvSpPr>
          <p:cNvPr id="3" name="Subtitle 2"/>
          <p:cNvSpPr>
            <a:spLocks noGrp="1"/>
          </p:cNvSpPr>
          <p:nvPr>
            <p:ph type="subTitle" idx="1"/>
          </p:nvPr>
        </p:nvSpPr>
        <p:spPr>
          <a:xfrm>
            <a:off x="1312906" y="1997845"/>
            <a:ext cx="6497594" cy="3039637"/>
          </a:xfrm>
        </p:spPr>
        <p:txBody>
          <a:bodyPr rtlCol="0">
            <a:noAutofit/>
          </a:bodyPr>
          <a:lstStyle/>
          <a:p>
            <a:pPr>
              <a:spcBef>
                <a:spcPts val="0"/>
              </a:spcBef>
              <a:spcAft>
                <a:spcPts val="900"/>
              </a:spcAft>
              <a:defRPr/>
            </a:pPr>
            <a:r>
              <a:rPr lang="en-GB" b="1" dirty="0">
                <a:solidFill>
                  <a:srgbClr val="000000"/>
                </a:solidFill>
              </a:rPr>
              <a:t>Congress Facilitator </a:t>
            </a:r>
            <a:br>
              <a:rPr lang="en-GB" sz="2100" b="1" dirty="0">
                <a:solidFill>
                  <a:srgbClr val="000000"/>
                </a:solidFill>
              </a:rPr>
            </a:br>
            <a:r>
              <a:rPr lang="en-GB" sz="2100" b="1" dirty="0">
                <a:solidFill>
                  <a:srgbClr val="000000"/>
                </a:solidFill>
              </a:rPr>
              <a:t>David Rubin</a:t>
            </a:r>
            <a:r>
              <a:rPr lang="en-GB" sz="2100" dirty="0">
                <a:solidFill>
                  <a:srgbClr val="000000"/>
                </a:solidFill>
              </a:rPr>
              <a:t>, Begbies Traynor, UK</a:t>
            </a:r>
          </a:p>
          <a:p>
            <a:pPr>
              <a:spcBef>
                <a:spcPts val="0"/>
              </a:spcBef>
              <a:spcAft>
                <a:spcPts val="900"/>
              </a:spcAft>
              <a:defRPr/>
            </a:pPr>
            <a:r>
              <a:rPr lang="en-GB" b="1" dirty="0">
                <a:solidFill>
                  <a:srgbClr val="000000"/>
                </a:solidFill>
              </a:rPr>
              <a:t>Co-Chairs</a:t>
            </a:r>
            <a:br>
              <a:rPr lang="en-GB" sz="2100" dirty="0">
                <a:solidFill>
                  <a:srgbClr val="000000"/>
                </a:solidFill>
              </a:rPr>
            </a:br>
            <a:r>
              <a:rPr lang="en-GB" sz="2100" b="1" dirty="0">
                <a:solidFill>
                  <a:srgbClr val="000000"/>
                </a:solidFill>
              </a:rPr>
              <a:t>Barry Cahir</a:t>
            </a:r>
            <a:r>
              <a:rPr lang="en-GB" sz="2100" dirty="0">
                <a:solidFill>
                  <a:srgbClr val="000000"/>
                </a:solidFill>
              </a:rPr>
              <a:t>, Beauchamps, Ireland</a:t>
            </a:r>
            <a:br>
              <a:rPr lang="en-GB" sz="2100" dirty="0">
                <a:solidFill>
                  <a:srgbClr val="000000"/>
                </a:solidFill>
              </a:rPr>
            </a:br>
            <a:r>
              <a:rPr lang="en-GB" sz="2100" b="1" dirty="0">
                <a:solidFill>
                  <a:srgbClr val="000000"/>
                </a:solidFill>
              </a:rPr>
              <a:t>Giorgio Corno</a:t>
            </a:r>
            <a:r>
              <a:rPr lang="en-GB" sz="2100" dirty="0">
                <a:solidFill>
                  <a:srgbClr val="000000"/>
                </a:solidFill>
              </a:rPr>
              <a:t>, Studio Corno Avvocati, Italy </a:t>
            </a:r>
          </a:p>
          <a:p>
            <a:pPr>
              <a:spcBef>
                <a:spcPts val="0"/>
              </a:spcBef>
              <a:spcAft>
                <a:spcPts val="900"/>
              </a:spcAft>
              <a:defRPr/>
            </a:pPr>
            <a:r>
              <a:rPr lang="en-GB" b="1" dirty="0">
                <a:solidFill>
                  <a:srgbClr val="000000"/>
                </a:solidFill>
              </a:rPr>
              <a:t>Presidents of INSOL Europe</a:t>
            </a:r>
            <a:r>
              <a:rPr lang="en-GB" sz="2100" b="1" dirty="0">
                <a:solidFill>
                  <a:srgbClr val="000000"/>
                </a:solidFill>
              </a:rPr>
              <a:t> </a:t>
            </a:r>
            <a:br>
              <a:rPr lang="en-GB" sz="2100" b="1" dirty="0">
                <a:solidFill>
                  <a:srgbClr val="000000"/>
                </a:solidFill>
              </a:rPr>
            </a:br>
            <a:r>
              <a:rPr lang="en-GB" sz="2100" b="1" dirty="0">
                <a:solidFill>
                  <a:srgbClr val="000000"/>
                </a:solidFill>
              </a:rPr>
              <a:t>Frank Tschentscher</a:t>
            </a:r>
            <a:r>
              <a:rPr lang="en-GB" sz="2100" dirty="0">
                <a:solidFill>
                  <a:srgbClr val="000000"/>
                </a:solidFill>
              </a:rPr>
              <a:t>, Deloitte, Germany (2021-2022)</a:t>
            </a:r>
            <a:br>
              <a:rPr lang="en-GB" sz="2100" dirty="0">
                <a:solidFill>
                  <a:srgbClr val="000000"/>
                </a:solidFill>
              </a:rPr>
            </a:br>
            <a:r>
              <a:rPr lang="en-GB" sz="2100" b="1" dirty="0">
                <a:solidFill>
                  <a:srgbClr val="000000"/>
                </a:solidFill>
              </a:rPr>
              <a:t>Marcel Groenewegen</a:t>
            </a:r>
            <a:r>
              <a:rPr lang="en-GB" sz="2100" dirty="0">
                <a:solidFill>
                  <a:srgbClr val="000000"/>
                </a:solidFill>
              </a:rPr>
              <a:t>, CMS, The Netherlands (2020-2021)</a:t>
            </a:r>
          </a:p>
        </p:txBody>
      </p:sp>
    </p:spTree>
    <p:extLst>
      <p:ext uri="{BB962C8B-B14F-4D97-AF65-F5344CB8AC3E}">
        <p14:creationId xmlns:p14="http://schemas.microsoft.com/office/powerpoint/2010/main" val="1062005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530087" y="2121739"/>
            <a:ext cx="8087440" cy="1378819"/>
          </a:xfrm>
        </p:spPr>
        <p:txBody>
          <a:bodyPr>
            <a:normAutofit fontScale="90000"/>
          </a:bodyPr>
          <a:lstStyle/>
          <a:p>
            <a:r>
              <a:rPr lang="en-GB" sz="3600" b="1" dirty="0"/>
              <a:t>Keynote Speaker: </a:t>
            </a:r>
            <a:br>
              <a:rPr lang="en-GB" sz="3600" b="1" dirty="0"/>
            </a:br>
            <a:br>
              <a:rPr lang="en-GB" sz="3600" b="1" dirty="0"/>
            </a:br>
            <a:r>
              <a:rPr lang="en-GB" sz="5300" b="1" dirty="0"/>
              <a:t> ﻿Austin Hughes</a:t>
            </a:r>
            <a:br>
              <a:rPr lang="en-GB" sz="3600" b="1" dirty="0"/>
            </a:br>
            <a:r>
              <a:rPr lang="en-GB" sz="3600" b="1" dirty="0"/>
              <a:t>Chief Economist, KBC Economics, Ireland</a:t>
            </a:r>
            <a:endParaRPr lang="en-US" sz="3600" b="1" dirty="0"/>
          </a:p>
        </p:txBody>
      </p:sp>
    </p:spTree>
    <p:extLst>
      <p:ext uri="{BB962C8B-B14F-4D97-AF65-F5344CB8AC3E}">
        <p14:creationId xmlns:p14="http://schemas.microsoft.com/office/powerpoint/2010/main" val="5671357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a:extLst>
              <a:ext uri="{FF2B5EF4-FFF2-40B4-BE49-F238E27FC236}">
                <a16:creationId xmlns:a16="http://schemas.microsoft.com/office/drawing/2014/main" id="{B382E71B-8C63-40B3-8BD6-47A6B661C13B}"/>
              </a:ext>
            </a:extLst>
          </p:cNvPr>
          <p:cNvSpPr txBox="1"/>
          <p:nvPr/>
        </p:nvSpPr>
        <p:spPr>
          <a:xfrm>
            <a:off x="2177401" y="3507854"/>
            <a:ext cx="4789197" cy="205651"/>
          </a:xfrm>
          <a:prstGeom prst="rect">
            <a:avLst/>
          </a:prstGeom>
        </p:spPr>
        <p:txBody>
          <a:bodyPr vert="horz" wrap="square" lIns="0" tIns="8145" rIns="0" bIns="0" rtlCol="0">
            <a:spAutoFit/>
          </a:bodyPr>
          <a:lstStyle/>
          <a:p>
            <a:pPr marL="24434" marR="0" lvl="0" indent="0" algn="ctr" defTabSz="914400" rtl="0" eaLnBrk="1" fontAlgn="auto" latinLnBrk="0" hangingPunct="1">
              <a:lnSpc>
                <a:spcPct val="100000"/>
              </a:lnSpc>
              <a:spcBef>
                <a:spcPts val="64"/>
              </a:spcBef>
              <a:spcAft>
                <a:spcPts val="0"/>
              </a:spcAft>
              <a:buClrTx/>
              <a:buSzTx/>
              <a:buFontTx/>
              <a:buNone/>
              <a:tabLst/>
              <a:defRPr/>
            </a:pPr>
            <a:r>
              <a:rPr kumimoji="0" lang="en-US" sz="1283" b="1" i="0" u="none" strike="noStrike" kern="1200" cap="none" spc="0" normalizeH="0" baseline="0" noProof="0" dirty="0">
                <a:ln>
                  <a:noFill/>
                </a:ln>
                <a:solidFill>
                  <a:srgbClr val="00B0F0"/>
                </a:solidFill>
                <a:effectLst/>
                <a:uLnTx/>
                <a:uFillTx/>
                <a:latin typeface="Boing" pitchFamily="50" charset="0"/>
                <a:ea typeface="+mn-ea"/>
                <a:cs typeface="Boing"/>
              </a:rPr>
              <a:t>Austin Hughes</a:t>
            </a:r>
            <a:endParaRPr kumimoji="0" sz="1283" b="1" i="0" u="none" strike="noStrike" kern="1200" cap="none" spc="0" normalizeH="0" baseline="0" noProof="0" dirty="0">
              <a:ln>
                <a:noFill/>
              </a:ln>
              <a:solidFill>
                <a:srgbClr val="00B0F0"/>
              </a:solidFill>
              <a:effectLst/>
              <a:uLnTx/>
              <a:uFillTx/>
              <a:latin typeface="Boing" pitchFamily="50" charset="0"/>
              <a:ea typeface="+mn-ea"/>
              <a:cs typeface="Boing"/>
            </a:endParaRPr>
          </a:p>
        </p:txBody>
      </p:sp>
      <p:sp>
        <p:nvSpPr>
          <p:cNvPr id="4" name="TextBox 3">
            <a:extLst>
              <a:ext uri="{FF2B5EF4-FFF2-40B4-BE49-F238E27FC236}">
                <a16:creationId xmlns:a16="http://schemas.microsoft.com/office/drawing/2014/main" id="{76EB3378-0BC9-4B57-8703-589A29CBE628}"/>
              </a:ext>
            </a:extLst>
          </p:cNvPr>
          <p:cNvSpPr txBox="1"/>
          <p:nvPr/>
        </p:nvSpPr>
        <p:spPr>
          <a:xfrm>
            <a:off x="386444" y="2033141"/>
            <a:ext cx="8371113"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E" sz="3600" b="1" i="0" u="none" strike="noStrike" kern="1200" cap="none" spc="0" normalizeH="0" baseline="0" noProof="0" dirty="0">
                <a:ln>
                  <a:noFill/>
                </a:ln>
                <a:solidFill>
                  <a:prstClr val="white"/>
                </a:solidFill>
                <a:effectLst/>
                <a:uLnTx/>
                <a:uFillTx/>
                <a:latin typeface="Boing" pitchFamily="50" charset="0"/>
                <a:ea typeface="+mn-ea"/>
                <a:cs typeface="+mn-cs"/>
              </a:rPr>
              <a:t>KBC Bank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srgbClr val="00B0F0"/>
                </a:solidFill>
                <a:effectLst/>
                <a:uLnTx/>
                <a:uFillTx/>
                <a:latin typeface="Boing" pitchFamily="50" charset="0"/>
                <a:ea typeface="+mn-ea"/>
                <a:cs typeface="+mn-cs"/>
              </a:rPr>
              <a:t>Back to the future2?</a:t>
            </a:r>
          </a:p>
        </p:txBody>
      </p:sp>
      <p:sp>
        <p:nvSpPr>
          <p:cNvPr id="5" name="object 3">
            <a:extLst>
              <a:ext uri="{FF2B5EF4-FFF2-40B4-BE49-F238E27FC236}">
                <a16:creationId xmlns:a16="http://schemas.microsoft.com/office/drawing/2014/main" id="{162DEEF8-44C3-45DA-B348-DCF2A6DA5E42}"/>
              </a:ext>
            </a:extLst>
          </p:cNvPr>
          <p:cNvSpPr txBox="1"/>
          <p:nvPr/>
        </p:nvSpPr>
        <p:spPr>
          <a:xfrm>
            <a:off x="2177402" y="4619253"/>
            <a:ext cx="4789197" cy="205651"/>
          </a:xfrm>
          <a:prstGeom prst="rect">
            <a:avLst/>
          </a:prstGeom>
        </p:spPr>
        <p:txBody>
          <a:bodyPr vert="horz" wrap="square" lIns="0" tIns="8145" rIns="0" bIns="0" rtlCol="0">
            <a:spAutoFit/>
          </a:bodyPr>
          <a:lstStyle/>
          <a:p>
            <a:pPr marL="24434" marR="0" lvl="0" indent="0" algn="ctr" defTabSz="914400" rtl="0" eaLnBrk="1" fontAlgn="auto" latinLnBrk="0" hangingPunct="1">
              <a:lnSpc>
                <a:spcPct val="100000"/>
              </a:lnSpc>
              <a:spcBef>
                <a:spcPts val="64"/>
              </a:spcBef>
              <a:spcAft>
                <a:spcPts val="0"/>
              </a:spcAft>
              <a:buClrTx/>
              <a:buSzTx/>
              <a:buFontTx/>
              <a:buNone/>
              <a:tabLst/>
              <a:defRPr/>
            </a:pPr>
            <a:r>
              <a:rPr kumimoji="0" lang="en-US" sz="1283" b="1" i="0" u="none" strike="noStrike" kern="1200" cap="none" spc="0" normalizeH="0" baseline="0" noProof="0" dirty="0">
                <a:ln>
                  <a:noFill/>
                </a:ln>
                <a:solidFill>
                  <a:srgbClr val="00B0F0"/>
                </a:solidFill>
                <a:effectLst/>
                <a:uLnTx/>
                <a:uFillTx/>
                <a:latin typeface="Boing" pitchFamily="50" charset="0"/>
                <a:ea typeface="+mn-ea"/>
                <a:cs typeface="Boing"/>
              </a:rPr>
              <a:t>4 March 2022</a:t>
            </a:r>
            <a:endParaRPr kumimoji="0" sz="1283" b="1" i="0" u="none" strike="noStrike" kern="1200" cap="none" spc="0" normalizeH="0" baseline="0" noProof="0" dirty="0">
              <a:ln>
                <a:noFill/>
              </a:ln>
              <a:solidFill>
                <a:srgbClr val="00B0F0"/>
              </a:solidFill>
              <a:effectLst/>
              <a:uLnTx/>
              <a:uFillTx/>
              <a:latin typeface="Boing" pitchFamily="50" charset="0"/>
              <a:ea typeface="+mn-ea"/>
              <a:cs typeface="Boing"/>
            </a:endParaRPr>
          </a:p>
        </p:txBody>
      </p:sp>
    </p:spTree>
    <p:extLst>
      <p:ext uri="{BB962C8B-B14F-4D97-AF65-F5344CB8AC3E}">
        <p14:creationId xmlns:p14="http://schemas.microsoft.com/office/powerpoint/2010/main" val="3290071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CFA11-4083-4CAC-A477-7CC22D64ADE7}"/>
              </a:ext>
            </a:extLst>
          </p:cNvPr>
          <p:cNvSpPr>
            <a:spLocks noGrp="1"/>
          </p:cNvSpPr>
          <p:nvPr>
            <p:ph type="title"/>
          </p:nvPr>
        </p:nvSpPr>
        <p:spPr/>
        <p:txBody>
          <a:bodyPr/>
          <a:lstStyle/>
          <a:p>
            <a:r>
              <a:rPr lang="en-IE" dirty="0"/>
              <a:t>No going back?            What sort of future?</a:t>
            </a:r>
          </a:p>
        </p:txBody>
      </p:sp>
      <p:pic>
        <p:nvPicPr>
          <p:cNvPr id="5" name="Picture 4" descr="A picture containing text&#10;&#10;Description automatically generated">
            <a:extLst>
              <a:ext uri="{FF2B5EF4-FFF2-40B4-BE49-F238E27FC236}">
                <a16:creationId xmlns:a16="http://schemas.microsoft.com/office/drawing/2014/main" id="{F1E6BA0E-1333-490F-89CF-713989A4F1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347" y="1342962"/>
            <a:ext cx="3482939" cy="3727102"/>
          </a:xfrm>
          <a:prstGeom prst="rect">
            <a:avLst/>
          </a:prstGeom>
        </p:spPr>
      </p:pic>
      <p:pic>
        <p:nvPicPr>
          <p:cNvPr id="7" name="Picture 6" descr="Text&#10;&#10;Description automatically generated">
            <a:extLst>
              <a:ext uri="{FF2B5EF4-FFF2-40B4-BE49-F238E27FC236}">
                <a16:creationId xmlns:a16="http://schemas.microsoft.com/office/drawing/2014/main" id="{6C4771B1-ADE0-4B9C-A5CA-5F125059B5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8098" y="1754939"/>
            <a:ext cx="1592414" cy="2482718"/>
          </a:xfrm>
          <a:prstGeom prst="rect">
            <a:avLst/>
          </a:prstGeom>
        </p:spPr>
      </p:pic>
      <p:pic>
        <p:nvPicPr>
          <p:cNvPr id="11" name="Picture 10" descr="Graphical user interface, text, application&#10;&#10;Description automatically generated">
            <a:extLst>
              <a:ext uri="{FF2B5EF4-FFF2-40B4-BE49-F238E27FC236}">
                <a16:creationId xmlns:a16="http://schemas.microsoft.com/office/drawing/2014/main" id="{7FA05DDB-974B-46D5-90C4-85D72DEE09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49257" y="1373786"/>
            <a:ext cx="2604499" cy="3249584"/>
          </a:xfrm>
          <a:prstGeom prst="rect">
            <a:avLst/>
          </a:prstGeom>
        </p:spPr>
      </p:pic>
      <p:sp>
        <p:nvSpPr>
          <p:cNvPr id="3" name="TextBox 2">
            <a:extLst>
              <a:ext uri="{FF2B5EF4-FFF2-40B4-BE49-F238E27FC236}">
                <a16:creationId xmlns:a16="http://schemas.microsoft.com/office/drawing/2014/main" id="{568748E6-B127-48D1-85A4-6420609401C1}"/>
              </a:ext>
            </a:extLst>
          </p:cNvPr>
          <p:cNvSpPr txBox="1"/>
          <p:nvPr/>
        </p:nvSpPr>
        <p:spPr>
          <a:xfrm>
            <a:off x="900167" y="520130"/>
            <a:ext cx="687223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srgbClr val="1F497D">
                    <a:lumMod val="75000"/>
                  </a:srgbClr>
                </a:solidFill>
                <a:effectLst/>
                <a:uLnTx/>
                <a:uFillTx/>
                <a:latin typeface="Calibri"/>
                <a:ea typeface="+mn-ea"/>
                <a:cs typeface="Calibri"/>
              </a:rPr>
              <a:t>No going back?            What sort of future?</a:t>
            </a:r>
          </a:p>
        </p:txBody>
      </p:sp>
    </p:spTree>
    <p:extLst>
      <p:ext uri="{BB962C8B-B14F-4D97-AF65-F5344CB8AC3E}">
        <p14:creationId xmlns:p14="http://schemas.microsoft.com/office/powerpoint/2010/main" val="1662191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AA942-8BC1-4DC3-8E70-6BEC7C9B96D5}"/>
              </a:ext>
            </a:extLst>
          </p:cNvPr>
          <p:cNvSpPr>
            <a:spLocks noGrp="1"/>
          </p:cNvSpPr>
          <p:nvPr>
            <p:ph type="title"/>
          </p:nvPr>
        </p:nvSpPr>
        <p:spPr>
          <a:xfrm>
            <a:off x="533400" y="133350"/>
            <a:ext cx="7976492" cy="983965"/>
          </a:xfrm>
        </p:spPr>
        <p:txBody>
          <a:bodyPr>
            <a:normAutofit/>
          </a:bodyPr>
          <a:lstStyle/>
          <a:p>
            <a:r>
              <a:rPr lang="en-IE" sz="3100" kern="1200" dirty="0">
                <a:solidFill>
                  <a:schemeClr val="tx2">
                    <a:lumMod val="75000"/>
                  </a:schemeClr>
                </a:solidFill>
              </a:rPr>
              <a:t>Turbulent times-</a:t>
            </a:r>
            <a:br>
              <a:rPr lang="en-IE" sz="3100" kern="1200" dirty="0">
                <a:solidFill>
                  <a:schemeClr val="tx2">
                    <a:lumMod val="75000"/>
                  </a:schemeClr>
                </a:solidFill>
              </a:rPr>
            </a:br>
            <a:r>
              <a:rPr lang="en-IE" sz="3100" kern="1200" dirty="0">
                <a:solidFill>
                  <a:schemeClr val="tx2">
                    <a:lumMod val="75000"/>
                  </a:schemeClr>
                </a:solidFill>
              </a:rPr>
              <a:t>the result of economic climate change</a:t>
            </a:r>
            <a:r>
              <a:rPr lang="en-IE" dirty="0"/>
              <a:t>?</a:t>
            </a:r>
          </a:p>
        </p:txBody>
      </p:sp>
      <p:sp>
        <p:nvSpPr>
          <p:cNvPr id="4" name="TextBox 3">
            <a:extLst>
              <a:ext uri="{FF2B5EF4-FFF2-40B4-BE49-F238E27FC236}">
                <a16:creationId xmlns:a16="http://schemas.microsoft.com/office/drawing/2014/main" id="{1BAA3906-CA92-47EE-BB86-D83E44B1052F}"/>
              </a:ext>
            </a:extLst>
          </p:cNvPr>
          <p:cNvSpPr txBox="1"/>
          <p:nvPr/>
        </p:nvSpPr>
        <p:spPr>
          <a:xfrm>
            <a:off x="533400" y="1657350"/>
            <a:ext cx="3131262" cy="2308324"/>
          </a:xfrm>
          <a:prstGeom prst="rect">
            <a:avLst/>
          </a:prstGeom>
          <a:noFill/>
        </p:spPr>
        <p:txBody>
          <a:bodyPr wrap="square" rtlCol="0">
            <a:spAutoFit/>
          </a:bodyPr>
          <a:lstStyle/>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IE" sz="1800" b="0" i="0" u="none" strike="noStrike" kern="1200" cap="none" spc="0" normalizeH="0" baseline="0" noProof="0" dirty="0">
              <a:ln>
                <a:noFill/>
              </a:ln>
              <a:solidFill>
                <a:prstClr val="black"/>
              </a:solidFill>
              <a:effectLst/>
              <a:uLnTx/>
              <a:uFillTx/>
              <a:latin typeface="Calibri"/>
              <a:ea typeface="+mn-ea"/>
              <a:cs typeface="+mn-cs"/>
            </a:endParaRP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Global financial crisis</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Euro area crisis</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Brexit</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Trump(ism)</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Covid</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Ukraine</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 </a:t>
            </a:r>
          </a:p>
        </p:txBody>
      </p:sp>
      <p:sp>
        <p:nvSpPr>
          <p:cNvPr id="5" name="TextBox 4">
            <a:extLst>
              <a:ext uri="{FF2B5EF4-FFF2-40B4-BE49-F238E27FC236}">
                <a16:creationId xmlns:a16="http://schemas.microsoft.com/office/drawing/2014/main" id="{4ED0B6E8-DEE1-4A35-90E6-D11F77762EFC}"/>
              </a:ext>
            </a:extLst>
          </p:cNvPr>
          <p:cNvSpPr txBox="1"/>
          <p:nvPr/>
        </p:nvSpPr>
        <p:spPr>
          <a:xfrm>
            <a:off x="5479340" y="1966346"/>
            <a:ext cx="3482293" cy="1754326"/>
          </a:xfrm>
          <a:prstGeom prst="rect">
            <a:avLst/>
          </a:prstGeom>
          <a:noFill/>
        </p:spPr>
        <p:txBody>
          <a:bodyPr wrap="square" rtlCol="0">
            <a:spAutoFit/>
          </a:bodyPr>
          <a:lstStyle/>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Austerity</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Negative interest rates</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Economic ‘distancing’</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QE</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‘build back bigger’</a:t>
            </a:r>
          </a:p>
          <a:p>
            <a:pPr marL="214313" marR="0" lvl="0" indent="-2143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Tariffs/Sanctions</a:t>
            </a:r>
          </a:p>
        </p:txBody>
      </p:sp>
      <p:sp>
        <p:nvSpPr>
          <p:cNvPr id="6" name="TextBox 5">
            <a:extLst>
              <a:ext uri="{FF2B5EF4-FFF2-40B4-BE49-F238E27FC236}">
                <a16:creationId xmlns:a16="http://schemas.microsoft.com/office/drawing/2014/main" id="{3BB33733-024D-48F6-96D8-449D877DA183}"/>
              </a:ext>
            </a:extLst>
          </p:cNvPr>
          <p:cNvSpPr txBox="1"/>
          <p:nvPr/>
        </p:nvSpPr>
        <p:spPr>
          <a:xfrm>
            <a:off x="685800" y="1504681"/>
            <a:ext cx="2978862"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100" b="1" i="0" u="none" strike="noStrike" kern="1200" cap="none" spc="0" normalizeH="0" baseline="0" noProof="0" dirty="0">
                <a:ln>
                  <a:noFill/>
                </a:ln>
                <a:solidFill>
                  <a:srgbClr val="1F497D">
                    <a:lumMod val="75000"/>
                  </a:srgbClr>
                </a:solidFill>
                <a:effectLst/>
                <a:uLnTx/>
                <a:uFillTx/>
                <a:latin typeface="Calibri Light" panose="020F0302020204030204"/>
                <a:ea typeface="+mn-ea"/>
                <a:cs typeface="+mn-cs"/>
              </a:rPr>
              <a:t>More frequent storms</a:t>
            </a:r>
            <a:br>
              <a:rPr kumimoji="0" lang="en-IE" sz="2100" b="1" i="0" u="none" strike="noStrike" kern="1200" cap="none" spc="0" normalizeH="0" baseline="0" noProof="0" dirty="0">
                <a:ln>
                  <a:noFill/>
                </a:ln>
                <a:solidFill>
                  <a:srgbClr val="1F497D">
                    <a:lumMod val="75000"/>
                  </a:srgbClr>
                </a:solidFill>
                <a:effectLst/>
                <a:uLnTx/>
                <a:uFillTx/>
                <a:latin typeface="Calibri Light" panose="020F0302020204030204"/>
                <a:ea typeface="+mn-ea"/>
                <a:cs typeface="+mn-cs"/>
              </a:rPr>
            </a:br>
            <a:endParaRPr kumimoji="0" lang="en-IE" sz="2100" b="1" i="0" u="none" strike="noStrike" kern="1200" cap="none" spc="0" normalizeH="0" baseline="0" noProof="0" dirty="0">
              <a:ln>
                <a:noFill/>
              </a:ln>
              <a:solidFill>
                <a:srgbClr val="1F497D">
                  <a:lumMod val="75000"/>
                </a:srgbClr>
              </a:solidFill>
              <a:effectLst/>
              <a:uLnTx/>
              <a:uFillTx/>
              <a:latin typeface="Calibri"/>
              <a:ea typeface="+mn-ea"/>
              <a:cs typeface="+mn-cs"/>
            </a:endParaRPr>
          </a:p>
        </p:txBody>
      </p:sp>
      <p:sp>
        <p:nvSpPr>
          <p:cNvPr id="7" name="TextBox 6">
            <a:extLst>
              <a:ext uri="{FF2B5EF4-FFF2-40B4-BE49-F238E27FC236}">
                <a16:creationId xmlns:a16="http://schemas.microsoft.com/office/drawing/2014/main" id="{C57812A3-897A-438F-9E40-FB7AD47C1B68}"/>
              </a:ext>
            </a:extLst>
          </p:cNvPr>
          <p:cNvSpPr txBox="1"/>
          <p:nvPr/>
        </p:nvSpPr>
        <p:spPr>
          <a:xfrm>
            <a:off x="5000948" y="1504681"/>
            <a:ext cx="3960686" cy="4154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100" b="1" i="1" u="none" strike="noStrike" kern="1200" cap="none" spc="0" normalizeH="0" baseline="0" noProof="0" dirty="0">
                <a:ln>
                  <a:noFill/>
                </a:ln>
                <a:solidFill>
                  <a:srgbClr val="1F497D">
                    <a:lumMod val="75000"/>
                  </a:srgbClr>
                </a:solidFill>
                <a:effectLst/>
                <a:uLnTx/>
                <a:uFillTx/>
                <a:latin typeface="Calibri"/>
                <a:ea typeface="+mn-ea"/>
                <a:cs typeface="+mn-cs"/>
              </a:rPr>
              <a:t>‘</a:t>
            </a:r>
            <a:r>
              <a:rPr kumimoji="0" lang="en-IE" sz="2100" b="1" i="1" u="none" strike="noStrike" kern="1200" cap="none" spc="0" normalizeH="0" baseline="0" noProof="0" dirty="0" err="1">
                <a:ln>
                  <a:noFill/>
                </a:ln>
                <a:solidFill>
                  <a:srgbClr val="1F497D">
                    <a:lumMod val="75000"/>
                  </a:srgbClr>
                </a:solidFill>
                <a:effectLst/>
                <a:uLnTx/>
                <a:uFillTx/>
                <a:latin typeface="Calibri"/>
                <a:ea typeface="+mn-ea"/>
                <a:cs typeface="+mn-cs"/>
              </a:rPr>
              <a:t>Ní</a:t>
            </a:r>
            <a:r>
              <a:rPr kumimoji="0" lang="en-IE" sz="2100" b="1" i="1"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n-IE" sz="2100" b="1" i="1" u="none" strike="noStrike" kern="1200" cap="none" spc="0" normalizeH="0" baseline="0" noProof="0" dirty="0" err="1">
                <a:ln>
                  <a:noFill/>
                </a:ln>
                <a:solidFill>
                  <a:srgbClr val="1F497D">
                    <a:lumMod val="75000"/>
                  </a:srgbClr>
                </a:solidFill>
                <a:effectLst/>
                <a:uLnTx/>
                <a:uFillTx/>
                <a:latin typeface="Calibri"/>
                <a:ea typeface="+mn-ea"/>
                <a:cs typeface="+mn-cs"/>
              </a:rPr>
              <a:t>hé</a:t>
            </a:r>
            <a:r>
              <a:rPr kumimoji="0" lang="en-IE" sz="2100" b="1" i="1"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n-IE" sz="2100" b="1" i="1" u="none" strike="noStrike" kern="1200" cap="none" spc="0" normalizeH="0" baseline="0" noProof="0" dirty="0" err="1">
                <a:ln>
                  <a:noFill/>
                </a:ln>
                <a:solidFill>
                  <a:srgbClr val="1F497D">
                    <a:lumMod val="75000"/>
                  </a:srgbClr>
                </a:solidFill>
                <a:effectLst/>
                <a:uLnTx/>
                <a:uFillTx/>
                <a:latin typeface="Calibri"/>
                <a:ea typeface="+mn-ea"/>
                <a:cs typeface="+mn-cs"/>
              </a:rPr>
              <a:t>lá</a:t>
            </a:r>
            <a:r>
              <a:rPr kumimoji="0" lang="en-IE" sz="2100" b="1" i="1"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n-IE" sz="2100" b="1" i="1" u="none" strike="noStrike" kern="1200" cap="none" spc="0" normalizeH="0" baseline="0" noProof="0" dirty="0" err="1">
                <a:ln>
                  <a:noFill/>
                </a:ln>
                <a:solidFill>
                  <a:srgbClr val="1F497D">
                    <a:lumMod val="75000"/>
                  </a:srgbClr>
                </a:solidFill>
                <a:effectLst/>
                <a:uLnTx/>
                <a:uFillTx/>
                <a:latin typeface="Calibri"/>
                <a:ea typeface="+mn-ea"/>
                <a:cs typeface="+mn-cs"/>
              </a:rPr>
              <a:t>na</a:t>
            </a:r>
            <a:r>
              <a:rPr kumimoji="0" lang="en-IE" sz="2100" b="1" i="1"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n-IE" sz="2100" b="1" i="1" u="none" strike="noStrike" kern="1200" cap="none" spc="0" normalizeH="0" baseline="0" noProof="0" dirty="0" err="1">
                <a:ln>
                  <a:noFill/>
                </a:ln>
                <a:solidFill>
                  <a:srgbClr val="1F497D">
                    <a:lumMod val="75000"/>
                  </a:srgbClr>
                </a:solidFill>
                <a:effectLst/>
                <a:uLnTx/>
                <a:uFillTx/>
                <a:latin typeface="Calibri"/>
                <a:ea typeface="+mn-ea"/>
                <a:cs typeface="+mn-cs"/>
              </a:rPr>
              <a:t>gaoithe</a:t>
            </a:r>
            <a:r>
              <a:rPr kumimoji="0" lang="en-IE" sz="2100" b="1" i="1"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n-IE" sz="2100" b="1" i="1" u="none" strike="noStrike" kern="1200" cap="none" spc="0" normalizeH="0" baseline="0" noProof="0" dirty="0" err="1">
                <a:ln>
                  <a:noFill/>
                </a:ln>
                <a:solidFill>
                  <a:srgbClr val="1F497D">
                    <a:lumMod val="75000"/>
                  </a:srgbClr>
                </a:solidFill>
                <a:effectLst/>
                <a:uLnTx/>
                <a:uFillTx/>
                <a:latin typeface="Calibri"/>
                <a:ea typeface="+mn-ea"/>
                <a:cs typeface="+mn-cs"/>
              </a:rPr>
              <a:t>lá</a:t>
            </a:r>
            <a:r>
              <a:rPr kumimoji="0" lang="en-IE" sz="2100" b="1" i="1"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n-IE" sz="2100" b="1" i="1" u="none" strike="noStrike" kern="1200" cap="none" spc="0" normalizeH="0" baseline="0" noProof="0" dirty="0" err="1">
                <a:ln>
                  <a:noFill/>
                </a:ln>
                <a:solidFill>
                  <a:srgbClr val="1F497D">
                    <a:lumMod val="75000"/>
                  </a:srgbClr>
                </a:solidFill>
                <a:effectLst/>
                <a:uLnTx/>
                <a:uFillTx/>
                <a:latin typeface="Calibri"/>
                <a:ea typeface="+mn-ea"/>
                <a:cs typeface="+mn-cs"/>
              </a:rPr>
              <a:t>na</a:t>
            </a:r>
            <a:r>
              <a:rPr kumimoji="0" lang="en-IE" sz="2100" b="1" i="1" u="none" strike="noStrike" kern="1200" cap="none" spc="0" normalizeH="0" baseline="0" noProof="0" dirty="0">
                <a:ln>
                  <a:noFill/>
                </a:ln>
                <a:solidFill>
                  <a:srgbClr val="1F497D">
                    <a:lumMod val="75000"/>
                  </a:srgbClr>
                </a:solidFill>
                <a:effectLst/>
                <a:uLnTx/>
                <a:uFillTx/>
                <a:latin typeface="Calibri"/>
                <a:ea typeface="+mn-ea"/>
                <a:cs typeface="+mn-cs"/>
              </a:rPr>
              <a:t> </a:t>
            </a:r>
            <a:r>
              <a:rPr kumimoji="0" lang="en-IE" sz="2100" b="1" i="1" u="none" strike="noStrike" kern="1200" cap="none" spc="0" normalizeH="0" baseline="0" noProof="0" dirty="0" err="1">
                <a:ln>
                  <a:noFill/>
                </a:ln>
                <a:solidFill>
                  <a:srgbClr val="1F497D">
                    <a:lumMod val="75000"/>
                  </a:srgbClr>
                </a:solidFill>
                <a:effectLst/>
                <a:uLnTx/>
                <a:uFillTx/>
                <a:latin typeface="Calibri"/>
                <a:ea typeface="+mn-ea"/>
                <a:cs typeface="+mn-cs"/>
              </a:rPr>
              <a:t>scolb</a:t>
            </a:r>
            <a:r>
              <a:rPr kumimoji="0" lang="en-IE" sz="2100" b="1" i="1" u="none" strike="noStrike" kern="1200" cap="none" spc="0" normalizeH="0" baseline="0" noProof="0" dirty="0">
                <a:ln>
                  <a:noFill/>
                </a:ln>
                <a:solidFill>
                  <a:srgbClr val="1F497D">
                    <a:lumMod val="75000"/>
                  </a:srgbClr>
                </a:solidFill>
                <a:effectLst/>
                <a:uLnTx/>
                <a:uFillTx/>
                <a:latin typeface="Calibri"/>
                <a:ea typeface="+mn-ea"/>
                <a:cs typeface="+mn-cs"/>
              </a:rPr>
              <a:t>’ </a:t>
            </a:r>
          </a:p>
        </p:txBody>
      </p:sp>
      <p:sp>
        <p:nvSpPr>
          <p:cNvPr id="8" name="TextBox 7">
            <a:extLst>
              <a:ext uri="{FF2B5EF4-FFF2-40B4-BE49-F238E27FC236}">
                <a16:creationId xmlns:a16="http://schemas.microsoft.com/office/drawing/2014/main" id="{9B9D50B2-6A61-4480-9A6D-5DFED87926B8}"/>
              </a:ext>
            </a:extLst>
          </p:cNvPr>
          <p:cNvSpPr txBox="1"/>
          <p:nvPr/>
        </p:nvSpPr>
        <p:spPr>
          <a:xfrm rot="10800000" flipV="1">
            <a:off x="120719" y="4166754"/>
            <a:ext cx="8902559"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100" b="1" i="0" u="none" strike="noStrike" kern="1200" cap="none" spc="0" normalizeH="0" baseline="0" noProof="0" dirty="0">
                <a:ln>
                  <a:noFill/>
                </a:ln>
                <a:solidFill>
                  <a:srgbClr val="1F497D">
                    <a:lumMod val="75000"/>
                  </a:srgbClr>
                </a:solidFill>
                <a:effectLst/>
                <a:uLnTx/>
                <a:uFillTx/>
                <a:latin typeface="Calibri"/>
                <a:ea typeface="+mn-ea"/>
                <a:cs typeface="+mn-cs"/>
              </a:rPr>
              <a:t>Storm damage rather than a tsunami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100" b="1" i="0" u="none" strike="noStrike" kern="1200" cap="none" spc="0" normalizeH="0" baseline="0" noProof="0" dirty="0">
                <a:ln>
                  <a:noFill/>
                </a:ln>
                <a:solidFill>
                  <a:srgbClr val="1F497D">
                    <a:lumMod val="75000"/>
                  </a:srgbClr>
                </a:solidFill>
                <a:effectLst/>
                <a:uLnTx/>
                <a:uFillTx/>
                <a:latin typeface="Calibri"/>
                <a:ea typeface="+mn-ea"/>
                <a:cs typeface="+mn-cs"/>
              </a:rPr>
              <a:t>More pressures, more policy interventions, more problems, less predictability </a:t>
            </a:r>
          </a:p>
        </p:txBody>
      </p:sp>
      <p:sp>
        <p:nvSpPr>
          <p:cNvPr id="11" name="Arrow: Right 10">
            <a:extLst>
              <a:ext uri="{FF2B5EF4-FFF2-40B4-BE49-F238E27FC236}">
                <a16:creationId xmlns:a16="http://schemas.microsoft.com/office/drawing/2014/main" id="{DB4EA462-D96A-45A6-8141-4FA9484E32B2}"/>
              </a:ext>
            </a:extLst>
          </p:cNvPr>
          <p:cNvSpPr/>
          <p:nvPr/>
        </p:nvSpPr>
        <p:spPr>
          <a:xfrm>
            <a:off x="5181600" y="3862136"/>
            <a:ext cx="297740" cy="2680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E" sz="825" b="0" i="0" u="none" strike="noStrike" kern="1200" cap="none" spc="0" normalizeH="0" baseline="0" noProof="0" dirty="0">
              <a:ln>
                <a:noFill/>
              </a:ln>
              <a:solidFill>
                <a:prstClr val="white"/>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E287AA6A-D791-4D04-8D6F-43DC6F317F38}"/>
              </a:ext>
            </a:extLst>
          </p:cNvPr>
          <p:cNvSpPr txBox="1"/>
          <p:nvPr/>
        </p:nvSpPr>
        <p:spPr>
          <a:xfrm>
            <a:off x="5673089" y="3795169"/>
            <a:ext cx="335019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1800" b="0" i="0" u="none" strike="noStrike" kern="1200" cap="none" spc="0" normalizeH="0" baseline="0" noProof="0" dirty="0">
                <a:ln>
                  <a:noFill/>
                </a:ln>
                <a:solidFill>
                  <a:srgbClr val="1F497D">
                    <a:lumMod val="75000"/>
                  </a:srgbClr>
                </a:solidFill>
                <a:effectLst/>
                <a:uLnTx/>
                <a:uFillTx/>
                <a:latin typeface="Calibri"/>
                <a:ea typeface="+mn-ea"/>
                <a:cs typeface="+mn-cs"/>
              </a:rPr>
              <a:t>Many unintended consequences</a:t>
            </a:r>
          </a:p>
        </p:txBody>
      </p:sp>
    </p:spTree>
    <p:extLst>
      <p:ext uri="{BB962C8B-B14F-4D97-AF65-F5344CB8AC3E}">
        <p14:creationId xmlns:p14="http://schemas.microsoft.com/office/powerpoint/2010/main" val="264901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EBC79-382A-423B-A5D5-57D922EC8882}"/>
              </a:ext>
            </a:extLst>
          </p:cNvPr>
          <p:cNvSpPr>
            <a:spLocks noGrp="1"/>
          </p:cNvSpPr>
          <p:nvPr>
            <p:ph type="title"/>
          </p:nvPr>
        </p:nvSpPr>
        <p:spPr>
          <a:xfrm>
            <a:off x="628651" y="273844"/>
            <a:ext cx="8102755" cy="757130"/>
          </a:xfrm>
        </p:spPr>
        <p:txBody>
          <a:bodyPr>
            <a:noAutofit/>
          </a:bodyPr>
          <a:lstStyle/>
          <a:p>
            <a:r>
              <a:rPr lang="en-IE" sz="2800" dirty="0">
                <a:solidFill>
                  <a:schemeClr val="tx2">
                    <a:lumMod val="75000"/>
                  </a:schemeClr>
                </a:solidFill>
              </a:rPr>
              <a:t>Adjustments have been impressive </a:t>
            </a:r>
            <a:r>
              <a:rPr lang="en-IE" sz="2700" dirty="0"/>
              <a:t>everywhere but local differences important</a:t>
            </a:r>
          </a:p>
        </p:txBody>
      </p:sp>
      <p:graphicFrame>
        <p:nvGraphicFramePr>
          <p:cNvPr id="5" name="Object 4">
            <a:extLst>
              <a:ext uri="{FF2B5EF4-FFF2-40B4-BE49-F238E27FC236}">
                <a16:creationId xmlns:a16="http://schemas.microsoft.com/office/drawing/2014/main" id="{E749144A-1DD3-409F-918C-E7A31B57BB31}"/>
              </a:ext>
            </a:extLst>
          </p:cNvPr>
          <p:cNvGraphicFramePr>
            <a:graphicFrameLocks noChangeAspect="1"/>
          </p:cNvGraphicFramePr>
          <p:nvPr/>
        </p:nvGraphicFramePr>
        <p:xfrm>
          <a:off x="228886" y="1276350"/>
          <a:ext cx="4956431" cy="2889607"/>
        </p:xfrm>
        <a:graphic>
          <a:graphicData uri="http://schemas.openxmlformats.org/presentationml/2006/ole">
            <mc:AlternateContent xmlns:mc="http://schemas.openxmlformats.org/markup-compatibility/2006">
              <mc:Choice xmlns:v="urn:schemas-microsoft-com:vml" Requires="v">
                <p:oleObj spid="_x0000_s1058" name="Macrobond document" r:id="rId3" imgW="6569477" imgH="3809934" progId="Mbnd.mbnd">
                  <p:embed/>
                </p:oleObj>
              </mc:Choice>
              <mc:Fallback>
                <p:oleObj name="Macrobond document" r:id="rId3" imgW="6569477" imgH="3809934" progId="Mbnd.mbnd">
                  <p:embed/>
                  <p:pic>
                    <p:nvPicPr>
                      <p:cNvPr id="5" name="Object 4">
                        <a:extLst>
                          <a:ext uri="{FF2B5EF4-FFF2-40B4-BE49-F238E27FC236}">
                            <a16:creationId xmlns:a16="http://schemas.microsoft.com/office/drawing/2014/main" id="{E749144A-1DD3-409F-918C-E7A31B57BB31}"/>
                          </a:ext>
                        </a:extLst>
                      </p:cNvPr>
                      <p:cNvPicPr/>
                      <p:nvPr/>
                    </p:nvPicPr>
                    <p:blipFill>
                      <a:blip r:embed="rId4"/>
                      <a:stretch>
                        <a:fillRect/>
                      </a:stretch>
                    </p:blipFill>
                    <p:spPr>
                      <a:xfrm>
                        <a:off x="228886" y="1276350"/>
                        <a:ext cx="4956431" cy="2889607"/>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4F282645-146A-4409-BCD5-A380999AADFA}"/>
              </a:ext>
            </a:extLst>
          </p:cNvPr>
          <p:cNvSpPr txBox="1"/>
          <p:nvPr/>
        </p:nvSpPr>
        <p:spPr>
          <a:xfrm>
            <a:off x="518533" y="4432611"/>
            <a:ext cx="5958467" cy="715581"/>
          </a:xfrm>
          <a:prstGeom prst="rect">
            <a:avLst/>
          </a:prstGeom>
          <a:noFill/>
        </p:spPr>
        <p:txBody>
          <a:bodyPr wrap="square" rtlCol="0">
            <a:spAutoFit/>
          </a:bodyPr>
          <a:lstStyle/>
          <a:p>
            <a:pPr marL="214308" marR="0" lvl="0" indent="-2143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350" b="0" i="0" u="none" strike="noStrike" kern="1200" cap="none" spc="0" normalizeH="0" baseline="0" noProof="0" dirty="0">
                <a:ln>
                  <a:noFill/>
                </a:ln>
                <a:solidFill>
                  <a:prstClr val="black"/>
                </a:solidFill>
                <a:effectLst/>
                <a:uLnTx/>
                <a:uFillTx/>
                <a:latin typeface="Calibri"/>
                <a:ea typeface="+mn-ea"/>
                <a:cs typeface="+mn-cs"/>
              </a:rPr>
              <a:t>Pandemic moving into past. Will Putin fade as quickly? </a:t>
            </a:r>
          </a:p>
          <a:p>
            <a:pPr marL="214308" marR="0" lvl="0" indent="-2143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350" b="0" i="0" u="none" strike="noStrike" kern="1200" cap="none" spc="0" normalizeH="0" baseline="0" noProof="0" dirty="0">
                <a:ln>
                  <a:noFill/>
                </a:ln>
                <a:solidFill>
                  <a:prstClr val="black"/>
                </a:solidFill>
                <a:effectLst/>
                <a:uLnTx/>
                <a:uFillTx/>
                <a:latin typeface="Calibri"/>
                <a:ea typeface="+mn-ea"/>
                <a:cs typeface="+mn-cs"/>
              </a:rPr>
              <a:t>Scale and speed of recovery varies widely…as does underlying damage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E" sz="135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Object 5">
            <a:extLst>
              <a:ext uri="{FF2B5EF4-FFF2-40B4-BE49-F238E27FC236}">
                <a16:creationId xmlns:a16="http://schemas.microsoft.com/office/drawing/2014/main" id="{BB90820D-25CB-48BD-A369-BC2CCC647040}"/>
              </a:ext>
            </a:extLst>
          </p:cNvPr>
          <p:cNvGraphicFramePr>
            <a:graphicFrameLocks noChangeAspect="1"/>
          </p:cNvGraphicFramePr>
          <p:nvPr/>
        </p:nvGraphicFramePr>
        <p:xfrm>
          <a:off x="5331105" y="1297628"/>
          <a:ext cx="3584009" cy="3023940"/>
        </p:xfrm>
        <a:graphic>
          <a:graphicData uri="http://schemas.openxmlformats.org/presentationml/2006/ole">
            <mc:AlternateContent xmlns:mc="http://schemas.openxmlformats.org/markup-compatibility/2006">
              <mc:Choice xmlns:v="urn:schemas-microsoft-com:vml" Requires="v">
                <p:oleObj spid="_x0000_s1059" name="Macrobond document" r:id="rId5" imgW="6283769" imgH="3809934" progId="Mbnd.mbnd">
                  <p:embed/>
                </p:oleObj>
              </mc:Choice>
              <mc:Fallback>
                <p:oleObj name="Macrobond document" r:id="rId5" imgW="6283769" imgH="3809934" progId="Mbnd.mbnd">
                  <p:embed/>
                  <p:pic>
                    <p:nvPicPr>
                      <p:cNvPr id="6" name="Object 5">
                        <a:extLst>
                          <a:ext uri="{FF2B5EF4-FFF2-40B4-BE49-F238E27FC236}">
                            <a16:creationId xmlns:a16="http://schemas.microsoft.com/office/drawing/2014/main" id="{BB90820D-25CB-48BD-A369-BC2CCC647040}"/>
                          </a:ext>
                        </a:extLst>
                      </p:cNvPr>
                      <p:cNvPicPr/>
                      <p:nvPr/>
                    </p:nvPicPr>
                    <p:blipFill>
                      <a:blip r:embed="rId6"/>
                      <a:stretch>
                        <a:fillRect/>
                      </a:stretch>
                    </p:blipFill>
                    <p:spPr>
                      <a:xfrm>
                        <a:off x="5331105" y="1297628"/>
                        <a:ext cx="3584009" cy="3023940"/>
                      </a:xfrm>
                      <a:prstGeom prst="rect">
                        <a:avLst/>
                      </a:prstGeom>
                    </p:spPr>
                  </p:pic>
                </p:oleObj>
              </mc:Fallback>
            </mc:AlternateContent>
          </a:graphicData>
        </a:graphic>
      </p:graphicFrame>
    </p:spTree>
    <p:extLst>
      <p:ext uri="{BB962C8B-B14F-4D97-AF65-F5344CB8AC3E}">
        <p14:creationId xmlns:p14="http://schemas.microsoft.com/office/powerpoint/2010/main" val="15419832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BF36A8FB-620E-4E29-A210-27595C25F1B4}"/>
              </a:ext>
            </a:extLst>
          </p:cNvPr>
          <p:cNvGraphicFramePr>
            <a:graphicFrameLocks noChangeAspect="1"/>
          </p:cNvGraphicFramePr>
          <p:nvPr/>
        </p:nvGraphicFramePr>
        <p:xfrm>
          <a:off x="4646488" y="971550"/>
          <a:ext cx="4192712" cy="3886200"/>
        </p:xfrm>
        <a:graphic>
          <a:graphicData uri="http://schemas.openxmlformats.org/presentationml/2006/ole">
            <mc:AlternateContent xmlns:mc="http://schemas.openxmlformats.org/markup-compatibility/2006">
              <mc:Choice xmlns:v="urn:schemas-microsoft-com:vml" Requires="v">
                <p:oleObj spid="_x0000_s2082" name="Macrobond document" r:id="rId3" imgW="6283769" imgH="3809934" progId="Mbnd.mbnd">
                  <p:embed/>
                </p:oleObj>
              </mc:Choice>
              <mc:Fallback>
                <p:oleObj name="Macrobond document" r:id="rId3" imgW="6283769" imgH="3809934" progId="Mbnd.mbnd">
                  <p:embed/>
                  <p:pic>
                    <p:nvPicPr>
                      <p:cNvPr id="2" name="Object 1">
                        <a:extLst>
                          <a:ext uri="{FF2B5EF4-FFF2-40B4-BE49-F238E27FC236}">
                            <a16:creationId xmlns:a16="http://schemas.microsoft.com/office/drawing/2014/main" id="{BF36A8FB-620E-4E29-A210-27595C25F1B4}"/>
                          </a:ext>
                        </a:extLst>
                      </p:cNvPr>
                      <p:cNvPicPr/>
                      <p:nvPr/>
                    </p:nvPicPr>
                    <p:blipFill>
                      <a:blip r:embed="rId4"/>
                      <a:stretch>
                        <a:fillRect/>
                      </a:stretch>
                    </p:blipFill>
                    <p:spPr>
                      <a:xfrm>
                        <a:off x="4646488" y="971550"/>
                        <a:ext cx="4192712" cy="3886200"/>
                      </a:xfrm>
                      <a:prstGeom prst="rect">
                        <a:avLst/>
                      </a:prstGeom>
                    </p:spPr>
                  </p:pic>
                </p:oleObj>
              </mc:Fallback>
            </mc:AlternateContent>
          </a:graphicData>
        </a:graphic>
      </p:graphicFrame>
      <p:graphicFrame>
        <p:nvGraphicFramePr>
          <p:cNvPr id="3" name="Object 2">
            <a:extLst>
              <a:ext uri="{FF2B5EF4-FFF2-40B4-BE49-F238E27FC236}">
                <a16:creationId xmlns:a16="http://schemas.microsoft.com/office/drawing/2014/main" id="{553980DF-6324-4137-B4D6-2B5ABCFF86AB}"/>
              </a:ext>
            </a:extLst>
          </p:cNvPr>
          <p:cNvGraphicFramePr>
            <a:graphicFrameLocks noChangeAspect="1"/>
          </p:cNvGraphicFramePr>
          <p:nvPr/>
        </p:nvGraphicFramePr>
        <p:xfrm>
          <a:off x="152400" y="895350"/>
          <a:ext cx="4247508" cy="3962400"/>
        </p:xfrm>
        <a:graphic>
          <a:graphicData uri="http://schemas.openxmlformats.org/presentationml/2006/ole">
            <mc:AlternateContent xmlns:mc="http://schemas.openxmlformats.org/markup-compatibility/2006">
              <mc:Choice xmlns:v="urn:schemas-microsoft-com:vml" Requires="v">
                <p:oleObj spid="_x0000_s2083" name="Macrobond document" r:id="rId5" imgW="6285209" imgH="3809934" progId="Mbnd.mbnd">
                  <p:embed/>
                </p:oleObj>
              </mc:Choice>
              <mc:Fallback>
                <p:oleObj name="Macrobond document" r:id="rId5" imgW="6285209" imgH="3809934" progId="Mbnd.mbnd">
                  <p:embed/>
                  <p:pic>
                    <p:nvPicPr>
                      <p:cNvPr id="3" name="Object 2">
                        <a:extLst>
                          <a:ext uri="{FF2B5EF4-FFF2-40B4-BE49-F238E27FC236}">
                            <a16:creationId xmlns:a16="http://schemas.microsoft.com/office/drawing/2014/main" id="{553980DF-6324-4137-B4D6-2B5ABCFF86AB}"/>
                          </a:ext>
                        </a:extLst>
                      </p:cNvPr>
                      <p:cNvPicPr/>
                      <p:nvPr/>
                    </p:nvPicPr>
                    <p:blipFill>
                      <a:blip r:embed="rId6"/>
                      <a:stretch>
                        <a:fillRect/>
                      </a:stretch>
                    </p:blipFill>
                    <p:spPr>
                      <a:xfrm>
                        <a:off x="152400" y="895350"/>
                        <a:ext cx="4247508" cy="3962400"/>
                      </a:xfrm>
                      <a:prstGeom prst="rect">
                        <a:avLst/>
                      </a:prstGeom>
                    </p:spPr>
                  </p:pic>
                </p:oleObj>
              </mc:Fallback>
            </mc:AlternateContent>
          </a:graphicData>
        </a:graphic>
      </p:graphicFrame>
      <p:sp>
        <p:nvSpPr>
          <p:cNvPr id="4" name="TextBox 3">
            <a:extLst>
              <a:ext uri="{FF2B5EF4-FFF2-40B4-BE49-F238E27FC236}">
                <a16:creationId xmlns:a16="http://schemas.microsoft.com/office/drawing/2014/main" id="{4BEB855A-C670-4B4B-8D45-1B6337F451F8}"/>
              </a:ext>
            </a:extLst>
          </p:cNvPr>
          <p:cNvSpPr txBox="1"/>
          <p:nvPr/>
        </p:nvSpPr>
        <p:spPr>
          <a:xfrm>
            <a:off x="228600" y="209551"/>
            <a:ext cx="84582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srgbClr val="1F497D">
                    <a:lumMod val="75000"/>
                  </a:srgbClr>
                </a:solidFill>
                <a:effectLst/>
                <a:uLnTx/>
                <a:uFillTx/>
                <a:latin typeface="Calibri"/>
                <a:ea typeface="+mn-ea"/>
                <a:cs typeface="Calibri"/>
              </a:rPr>
              <a:t>Problems in places we didn’t know there were places</a:t>
            </a:r>
          </a:p>
        </p:txBody>
      </p:sp>
    </p:spTree>
    <p:extLst>
      <p:ext uri="{BB962C8B-B14F-4D97-AF65-F5344CB8AC3E}">
        <p14:creationId xmlns:p14="http://schemas.microsoft.com/office/powerpoint/2010/main" val="1229407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a:extLst>
              <a:ext uri="{FF2B5EF4-FFF2-40B4-BE49-F238E27FC236}">
                <a16:creationId xmlns:a16="http://schemas.microsoft.com/office/drawing/2014/main" id="{680AE48D-7744-4E8B-968A-A65E8EE46E77}"/>
              </a:ext>
            </a:extLst>
          </p:cNvPr>
          <p:cNvGraphicFramePr>
            <a:graphicFrameLocks noChangeAspect="1"/>
          </p:cNvGraphicFramePr>
          <p:nvPr/>
        </p:nvGraphicFramePr>
        <p:xfrm>
          <a:off x="115585" y="970360"/>
          <a:ext cx="8237306" cy="3437334"/>
        </p:xfrm>
        <a:graphic>
          <a:graphicData uri="http://schemas.openxmlformats.org/presentationml/2006/ole">
            <mc:AlternateContent xmlns:mc="http://schemas.openxmlformats.org/markup-compatibility/2006">
              <mc:Choice xmlns:v="urn:schemas-microsoft-com:vml" Requires="v">
                <p:oleObj spid="_x0000_s3090" name="Macrobond document" r:id="rId3" imgW="6569477" imgH="3809934" progId="Mbnd.mbnd">
                  <p:embed/>
                </p:oleObj>
              </mc:Choice>
              <mc:Fallback>
                <p:oleObj name="Macrobond document" r:id="rId3" imgW="6569477" imgH="3809934" progId="Mbnd.mbnd">
                  <p:embed/>
                  <p:pic>
                    <p:nvPicPr>
                      <p:cNvPr id="4" name="Object 3">
                        <a:extLst>
                          <a:ext uri="{FF2B5EF4-FFF2-40B4-BE49-F238E27FC236}">
                            <a16:creationId xmlns:a16="http://schemas.microsoft.com/office/drawing/2014/main" id="{680AE48D-7744-4E8B-968A-A65E8EE46E77}"/>
                          </a:ext>
                        </a:extLst>
                      </p:cNvPr>
                      <p:cNvPicPr/>
                      <p:nvPr/>
                    </p:nvPicPr>
                    <p:blipFill>
                      <a:blip r:embed="rId4"/>
                      <a:stretch>
                        <a:fillRect/>
                      </a:stretch>
                    </p:blipFill>
                    <p:spPr>
                      <a:xfrm>
                        <a:off x="115585" y="970360"/>
                        <a:ext cx="8237306" cy="3437334"/>
                      </a:xfrm>
                      <a:prstGeom prst="rect">
                        <a:avLst/>
                      </a:prstGeom>
                    </p:spPr>
                  </p:pic>
                </p:oleObj>
              </mc:Fallback>
            </mc:AlternateContent>
          </a:graphicData>
        </a:graphic>
      </p:graphicFrame>
      <p:sp>
        <p:nvSpPr>
          <p:cNvPr id="8" name="TextBox 7">
            <a:extLst>
              <a:ext uri="{FF2B5EF4-FFF2-40B4-BE49-F238E27FC236}">
                <a16:creationId xmlns:a16="http://schemas.microsoft.com/office/drawing/2014/main" id="{23357E25-B8A1-4717-B0B4-4ACFF529063D}"/>
              </a:ext>
            </a:extLst>
          </p:cNvPr>
          <p:cNvSpPr txBox="1"/>
          <p:nvPr/>
        </p:nvSpPr>
        <p:spPr>
          <a:xfrm>
            <a:off x="2209800" y="349985"/>
            <a:ext cx="441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srgbClr val="1F497D">
                    <a:lumMod val="75000"/>
                  </a:srgbClr>
                </a:solidFill>
                <a:effectLst/>
                <a:uLnTx/>
                <a:uFillTx/>
                <a:latin typeface="Calibri"/>
                <a:ea typeface="+mn-ea"/>
                <a:cs typeface="Calibri"/>
              </a:rPr>
              <a:t>Crime</a:t>
            </a:r>
            <a:r>
              <a:rPr kumimoji="0" lang="en-IE" sz="2800" b="0" i="0" u="none" strike="noStrike" kern="1200" cap="none" spc="0" normalizeH="0" baseline="0" noProof="0" dirty="0">
                <a:ln>
                  <a:noFill/>
                </a:ln>
                <a:solidFill>
                  <a:prstClr val="black"/>
                </a:solidFill>
                <a:effectLst/>
                <a:uLnTx/>
                <a:uFillTx/>
                <a:latin typeface="Calibri"/>
                <a:ea typeface="+mn-ea"/>
                <a:cs typeface="+mn-cs"/>
              </a:rPr>
              <a:t> </a:t>
            </a:r>
            <a:r>
              <a:rPr kumimoji="0" lang="en-IE" sz="2800" b="1" i="0" u="none" strike="noStrike" kern="1200" cap="none" spc="0" normalizeH="0" baseline="0" noProof="0" dirty="0">
                <a:ln>
                  <a:noFill/>
                </a:ln>
                <a:solidFill>
                  <a:srgbClr val="1F497D">
                    <a:lumMod val="75000"/>
                  </a:srgbClr>
                </a:solidFill>
                <a:effectLst/>
                <a:uLnTx/>
                <a:uFillTx/>
                <a:latin typeface="Calibri"/>
                <a:ea typeface="+mn-ea"/>
                <a:cs typeface="Calibri"/>
              </a:rPr>
              <a:t>and punishment?</a:t>
            </a:r>
          </a:p>
        </p:txBody>
      </p:sp>
      <p:sp>
        <p:nvSpPr>
          <p:cNvPr id="2" name="TextBox 1">
            <a:extLst>
              <a:ext uri="{FF2B5EF4-FFF2-40B4-BE49-F238E27FC236}">
                <a16:creationId xmlns:a16="http://schemas.microsoft.com/office/drawing/2014/main" id="{EB360544-1FE8-4F53-A3B3-E3134E23DADB}"/>
              </a:ext>
            </a:extLst>
          </p:cNvPr>
          <p:cNvSpPr txBox="1"/>
          <p:nvPr/>
        </p:nvSpPr>
        <p:spPr>
          <a:xfrm>
            <a:off x="762000" y="4476750"/>
            <a:ext cx="77724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1800" b="0" i="0" u="none" strike="noStrike" kern="1200" cap="none" spc="0" normalizeH="0" baseline="0" noProof="0" dirty="0">
                <a:ln>
                  <a:noFill/>
                </a:ln>
                <a:solidFill>
                  <a:prstClr val="black"/>
                </a:solidFill>
                <a:effectLst/>
                <a:uLnTx/>
                <a:uFillTx/>
                <a:latin typeface="Calibri"/>
                <a:ea typeface="+mn-ea"/>
                <a:cs typeface="+mn-cs"/>
              </a:rPr>
              <a:t>Energy ‘</a:t>
            </a:r>
            <a:r>
              <a:rPr kumimoji="0" lang="en-IE" sz="1800" b="0" i="1" u="none" strike="noStrike" kern="1200" cap="none" spc="0" normalizeH="0" baseline="0" noProof="0" dirty="0">
                <a:ln>
                  <a:noFill/>
                </a:ln>
                <a:solidFill>
                  <a:prstClr val="black"/>
                </a:solidFill>
                <a:effectLst/>
                <a:uLnTx/>
                <a:uFillTx/>
                <a:latin typeface="Calibri"/>
                <a:ea typeface="+mn-ea"/>
                <a:cs typeface="+mn-cs"/>
              </a:rPr>
              <a:t>sustainability’ </a:t>
            </a:r>
            <a:r>
              <a:rPr kumimoji="0" lang="en-IE" sz="1800" b="0" i="0" u="none" strike="noStrike" kern="1200" cap="none" spc="0" normalizeH="0" baseline="0" noProof="0" dirty="0">
                <a:ln>
                  <a:noFill/>
                </a:ln>
                <a:solidFill>
                  <a:prstClr val="black"/>
                </a:solidFill>
                <a:effectLst/>
                <a:uLnTx/>
                <a:uFillTx/>
                <a:latin typeface="Calibri"/>
                <a:ea typeface="+mn-ea"/>
                <a:cs typeface="+mn-cs"/>
              </a:rPr>
              <a:t>varies widely at company level and indirect impacts </a:t>
            </a:r>
            <a:r>
              <a:rPr kumimoji="0" lang="en-IE" sz="1800" b="0" i="0" u="none" strike="noStrike" kern="1200" cap="none" spc="0" normalizeH="0" baseline="0" noProof="0" dirty="0" err="1">
                <a:ln>
                  <a:noFill/>
                </a:ln>
                <a:solidFill>
                  <a:prstClr val="black"/>
                </a:solidFill>
                <a:effectLst/>
                <a:uLnTx/>
                <a:uFillTx/>
                <a:latin typeface="Calibri"/>
                <a:ea typeface="+mn-ea"/>
                <a:cs typeface="+mn-cs"/>
              </a:rPr>
              <a:t>eg</a:t>
            </a:r>
            <a:r>
              <a:rPr kumimoji="0" lang="en-IE" sz="1800" b="0" i="0" u="none" strike="noStrike" kern="1200" cap="none" spc="0" normalizeH="0" baseline="0" noProof="0" dirty="0">
                <a:ln>
                  <a:noFill/>
                </a:ln>
                <a:solidFill>
                  <a:prstClr val="black"/>
                </a:solidFill>
                <a:effectLst/>
                <a:uLnTx/>
                <a:uFillTx/>
                <a:latin typeface="Calibri"/>
                <a:ea typeface="+mn-ea"/>
                <a:cs typeface="+mn-cs"/>
              </a:rPr>
              <a:t> transport, food costs also likely to have different if generally difficult impacts </a:t>
            </a:r>
          </a:p>
        </p:txBody>
      </p:sp>
    </p:spTree>
    <p:extLst>
      <p:ext uri="{BB962C8B-B14F-4D97-AF65-F5344CB8AC3E}">
        <p14:creationId xmlns:p14="http://schemas.microsoft.com/office/powerpoint/2010/main" val="3834710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a:extLst>
              <a:ext uri="{FF2B5EF4-FFF2-40B4-BE49-F238E27FC236}">
                <a16:creationId xmlns:a16="http://schemas.microsoft.com/office/drawing/2014/main" id="{DFF7E14D-3E7F-4CCB-89B2-4A61F28D56E2}"/>
              </a:ext>
            </a:extLst>
          </p:cNvPr>
          <p:cNvGraphicFramePr>
            <a:graphicFrameLocks noChangeAspect="1"/>
          </p:cNvGraphicFramePr>
          <p:nvPr/>
        </p:nvGraphicFramePr>
        <p:xfrm>
          <a:off x="76201" y="961371"/>
          <a:ext cx="4876799" cy="3210580"/>
        </p:xfrm>
        <a:graphic>
          <a:graphicData uri="http://schemas.openxmlformats.org/presentationml/2006/ole">
            <mc:AlternateContent xmlns:mc="http://schemas.openxmlformats.org/markup-compatibility/2006">
              <mc:Choice xmlns:v="urn:schemas-microsoft-com:vml" Requires="v">
                <p:oleObj spid="_x0000_s4130" name="Macrobond document" r:id="rId3" imgW="6287728" imgH="3809934" progId="Mbnd.mbnd">
                  <p:embed/>
                </p:oleObj>
              </mc:Choice>
              <mc:Fallback>
                <p:oleObj name="Macrobond document" r:id="rId3" imgW="6287728" imgH="3809934" progId="Mbnd.mbnd">
                  <p:embed/>
                  <p:pic>
                    <p:nvPicPr>
                      <p:cNvPr id="6" name="Object 5">
                        <a:extLst>
                          <a:ext uri="{FF2B5EF4-FFF2-40B4-BE49-F238E27FC236}">
                            <a16:creationId xmlns:a16="http://schemas.microsoft.com/office/drawing/2014/main" id="{DFF7E14D-3E7F-4CCB-89B2-4A61F28D56E2}"/>
                          </a:ext>
                        </a:extLst>
                      </p:cNvPr>
                      <p:cNvPicPr/>
                      <p:nvPr/>
                    </p:nvPicPr>
                    <p:blipFill>
                      <a:blip r:embed="rId4"/>
                      <a:stretch>
                        <a:fillRect/>
                      </a:stretch>
                    </p:blipFill>
                    <p:spPr>
                      <a:xfrm>
                        <a:off x="76201" y="961371"/>
                        <a:ext cx="4876799" cy="3210580"/>
                      </a:xfrm>
                      <a:prstGeom prst="rect">
                        <a:avLst/>
                      </a:prstGeom>
                    </p:spPr>
                  </p:pic>
                </p:oleObj>
              </mc:Fallback>
            </mc:AlternateContent>
          </a:graphicData>
        </a:graphic>
      </p:graphicFrame>
      <p:graphicFrame>
        <p:nvGraphicFramePr>
          <p:cNvPr id="5" name="Object 4">
            <a:extLst>
              <a:ext uri="{FF2B5EF4-FFF2-40B4-BE49-F238E27FC236}">
                <a16:creationId xmlns:a16="http://schemas.microsoft.com/office/drawing/2014/main" id="{0F0C5D52-45F8-400D-B3C2-23161C42F8EB}"/>
              </a:ext>
            </a:extLst>
          </p:cNvPr>
          <p:cNvGraphicFramePr>
            <a:graphicFrameLocks noChangeAspect="1"/>
          </p:cNvGraphicFramePr>
          <p:nvPr/>
        </p:nvGraphicFramePr>
        <p:xfrm>
          <a:off x="5181600" y="961370"/>
          <a:ext cx="3886200" cy="3286781"/>
        </p:xfrm>
        <a:graphic>
          <a:graphicData uri="http://schemas.openxmlformats.org/presentationml/2006/ole">
            <mc:AlternateContent xmlns:mc="http://schemas.openxmlformats.org/markup-compatibility/2006">
              <mc:Choice xmlns:v="urn:schemas-microsoft-com:vml" Requires="v">
                <p:oleObj spid="_x0000_s4131" name="Macrobond document" r:id="rId5" imgW="6283769" imgH="3809934" progId="Mbnd.mbnd">
                  <p:embed/>
                </p:oleObj>
              </mc:Choice>
              <mc:Fallback>
                <p:oleObj name="Macrobond document" r:id="rId5" imgW="6283769" imgH="3809934" progId="Mbnd.mbnd">
                  <p:embed/>
                  <p:pic>
                    <p:nvPicPr>
                      <p:cNvPr id="5" name="Object 4">
                        <a:extLst>
                          <a:ext uri="{FF2B5EF4-FFF2-40B4-BE49-F238E27FC236}">
                            <a16:creationId xmlns:a16="http://schemas.microsoft.com/office/drawing/2014/main" id="{0F0C5D52-45F8-400D-B3C2-23161C42F8EB}"/>
                          </a:ext>
                        </a:extLst>
                      </p:cNvPr>
                      <p:cNvPicPr/>
                      <p:nvPr/>
                    </p:nvPicPr>
                    <p:blipFill>
                      <a:blip r:embed="rId6"/>
                      <a:stretch>
                        <a:fillRect/>
                      </a:stretch>
                    </p:blipFill>
                    <p:spPr>
                      <a:xfrm>
                        <a:off x="5181600" y="961370"/>
                        <a:ext cx="3886200" cy="3286781"/>
                      </a:xfrm>
                      <a:prstGeom prst="rect">
                        <a:avLst/>
                      </a:prstGeom>
                    </p:spPr>
                  </p:pic>
                </p:oleObj>
              </mc:Fallback>
            </mc:AlternateContent>
          </a:graphicData>
        </a:graphic>
      </p:graphicFrame>
      <p:sp>
        <p:nvSpPr>
          <p:cNvPr id="7" name="TextBox 6">
            <a:extLst>
              <a:ext uri="{FF2B5EF4-FFF2-40B4-BE49-F238E27FC236}">
                <a16:creationId xmlns:a16="http://schemas.microsoft.com/office/drawing/2014/main" id="{2FA8E395-C45E-4C43-AAD6-32D8C4D219B2}"/>
              </a:ext>
            </a:extLst>
          </p:cNvPr>
          <p:cNvSpPr txBox="1"/>
          <p:nvPr/>
        </p:nvSpPr>
        <p:spPr>
          <a:xfrm>
            <a:off x="914400" y="209550"/>
            <a:ext cx="43434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srgbClr val="1F497D">
                    <a:lumMod val="75000"/>
                  </a:srgbClr>
                </a:solidFill>
                <a:effectLst/>
                <a:uLnTx/>
                <a:uFillTx/>
                <a:latin typeface="Calibri"/>
                <a:ea typeface="+mn-ea"/>
                <a:cs typeface="Calibri"/>
              </a:rPr>
              <a:t>Back to the 70’s?</a:t>
            </a:r>
          </a:p>
        </p:txBody>
      </p:sp>
      <p:sp>
        <p:nvSpPr>
          <p:cNvPr id="2" name="TextBox 1">
            <a:extLst>
              <a:ext uri="{FF2B5EF4-FFF2-40B4-BE49-F238E27FC236}">
                <a16:creationId xmlns:a16="http://schemas.microsoft.com/office/drawing/2014/main" id="{044C71A8-F30D-4267-87B7-474487F853EF}"/>
              </a:ext>
            </a:extLst>
          </p:cNvPr>
          <p:cNvSpPr txBox="1"/>
          <p:nvPr/>
        </p:nvSpPr>
        <p:spPr>
          <a:xfrm>
            <a:off x="0" y="4248150"/>
            <a:ext cx="5332287" cy="58477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600" b="0" i="0" u="none" strike="noStrike" kern="1200" cap="none" spc="0" normalizeH="0" baseline="0" noProof="0" dirty="0">
                <a:ln>
                  <a:noFill/>
                </a:ln>
                <a:solidFill>
                  <a:prstClr val="black"/>
                </a:solidFill>
                <a:effectLst/>
                <a:uLnTx/>
                <a:uFillTx/>
                <a:latin typeface="Calibri"/>
                <a:ea typeface="+mn-ea"/>
                <a:cs typeface="+mn-cs"/>
              </a:rPr>
              <a:t>Cost squeeze to become a problem for many businesses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600" b="0" i="0" u="none" strike="noStrike" kern="1200" cap="none" spc="0" normalizeH="0" baseline="0" noProof="0" dirty="0">
                <a:ln>
                  <a:noFill/>
                </a:ln>
                <a:solidFill>
                  <a:prstClr val="black"/>
                </a:solidFill>
                <a:effectLst/>
                <a:uLnTx/>
                <a:uFillTx/>
                <a:latin typeface="Calibri"/>
                <a:ea typeface="+mn-ea"/>
                <a:cs typeface="+mn-cs"/>
              </a:rPr>
              <a:t>Pricing power increasingly important</a:t>
            </a:r>
          </a:p>
        </p:txBody>
      </p:sp>
      <p:sp>
        <p:nvSpPr>
          <p:cNvPr id="3" name="TextBox 2">
            <a:extLst>
              <a:ext uri="{FF2B5EF4-FFF2-40B4-BE49-F238E27FC236}">
                <a16:creationId xmlns:a16="http://schemas.microsoft.com/office/drawing/2014/main" id="{19DE4254-C3B9-4129-9E72-6D2E3C7CA652}"/>
              </a:ext>
            </a:extLst>
          </p:cNvPr>
          <p:cNvSpPr txBox="1"/>
          <p:nvPr/>
        </p:nvSpPr>
        <p:spPr>
          <a:xfrm>
            <a:off x="5029200" y="4248150"/>
            <a:ext cx="4191000" cy="58477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600" b="0" i="0" u="none" strike="noStrike" kern="1200" cap="none" spc="0" normalizeH="0" baseline="0" noProof="0" dirty="0">
                <a:ln>
                  <a:noFill/>
                </a:ln>
                <a:solidFill>
                  <a:prstClr val="black"/>
                </a:solidFill>
                <a:effectLst/>
                <a:uLnTx/>
                <a:uFillTx/>
                <a:latin typeface="Calibri"/>
                <a:ea typeface="+mn-ea"/>
                <a:cs typeface="+mn-cs"/>
              </a:rPr>
              <a:t>Rising borrowing costs an extra pressure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E" sz="1600" b="0" i="0" u="none" strike="noStrike" kern="1200" cap="none" spc="0" normalizeH="0" baseline="0" noProof="0" dirty="0">
                <a:ln>
                  <a:noFill/>
                </a:ln>
                <a:solidFill>
                  <a:prstClr val="black"/>
                </a:solidFill>
                <a:effectLst/>
                <a:uLnTx/>
                <a:uFillTx/>
                <a:latin typeface="Calibri"/>
                <a:ea typeface="+mn-ea"/>
                <a:cs typeface="+mn-cs"/>
              </a:rPr>
              <a:t>..but ‘</a:t>
            </a:r>
            <a:r>
              <a:rPr kumimoji="0" lang="en-IE" sz="1600" b="0" i="1" u="none" strike="noStrike" kern="1200" cap="none" spc="0" normalizeH="0" baseline="0" noProof="0" dirty="0">
                <a:ln>
                  <a:noFill/>
                </a:ln>
                <a:solidFill>
                  <a:prstClr val="black"/>
                </a:solidFill>
                <a:effectLst/>
                <a:uLnTx/>
                <a:uFillTx/>
                <a:latin typeface="Calibri"/>
                <a:ea typeface="+mn-ea"/>
                <a:cs typeface="+mn-cs"/>
              </a:rPr>
              <a:t>resurrection rate</a:t>
            </a:r>
            <a:r>
              <a:rPr kumimoji="0" lang="en-IE" sz="1600" b="0" i="0" u="none" strike="noStrike" kern="1200" cap="none" spc="0" normalizeH="0" baseline="0" noProof="0" dirty="0">
                <a:ln>
                  <a:noFill/>
                </a:ln>
                <a:solidFill>
                  <a:prstClr val="black"/>
                </a:solidFill>
                <a:effectLst/>
                <a:uLnTx/>
                <a:uFillTx/>
                <a:latin typeface="Calibri"/>
                <a:ea typeface="+mn-ea"/>
                <a:cs typeface="+mn-cs"/>
              </a:rPr>
              <a:t>’ may not be breached</a:t>
            </a:r>
          </a:p>
        </p:txBody>
      </p:sp>
    </p:spTree>
    <p:extLst>
      <p:ext uri="{BB962C8B-B14F-4D97-AF65-F5344CB8AC3E}">
        <p14:creationId xmlns:p14="http://schemas.microsoft.com/office/powerpoint/2010/main" val="36717623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86AF2-0B67-435B-B4DF-2FEF28CE3DC9}"/>
              </a:ext>
            </a:extLst>
          </p:cNvPr>
          <p:cNvSpPr>
            <a:spLocks noGrp="1"/>
          </p:cNvSpPr>
          <p:nvPr>
            <p:ph type="title"/>
          </p:nvPr>
        </p:nvSpPr>
        <p:spPr>
          <a:xfrm>
            <a:off x="228600" y="590550"/>
            <a:ext cx="8286750" cy="1043041"/>
          </a:xfrm>
        </p:spPr>
        <p:txBody>
          <a:bodyPr>
            <a:normAutofit fontScale="90000"/>
          </a:bodyPr>
          <a:lstStyle/>
          <a:p>
            <a:pPr marL="171450" indent="-171450" algn="l" defTabSz="685800" rtl="0">
              <a:lnSpc>
                <a:spcPct val="90000"/>
              </a:lnSpc>
              <a:spcBef>
                <a:spcPts val="750"/>
              </a:spcBef>
              <a:buFont typeface="Arial" panose="020B0604020202020204" pitchFamily="34" charset="0"/>
              <a:buChar char="•"/>
              <a:defRPr/>
            </a:pPr>
            <a:r>
              <a:rPr lang="en-US" sz="2325" i="1" dirty="0"/>
              <a:t>It is important that policymakers do not consider the low number of insolvency filings in Europe as a sign of corporate health</a:t>
            </a:r>
            <a:r>
              <a:rPr lang="en-US" sz="3300" i="1" dirty="0"/>
              <a:t>.</a:t>
            </a:r>
            <a:br>
              <a:rPr lang="en-US" sz="3300" i="1" dirty="0"/>
            </a:br>
            <a:r>
              <a:rPr lang="en-US" sz="3300" i="1" dirty="0"/>
              <a:t> </a:t>
            </a:r>
            <a:endParaRPr lang="en-IE" dirty="0"/>
          </a:p>
        </p:txBody>
      </p:sp>
      <p:graphicFrame>
        <p:nvGraphicFramePr>
          <p:cNvPr id="4" name="Object 3">
            <a:extLst>
              <a:ext uri="{FF2B5EF4-FFF2-40B4-BE49-F238E27FC236}">
                <a16:creationId xmlns:a16="http://schemas.microsoft.com/office/drawing/2014/main" id="{E0694337-D661-495B-B4EE-39040A1BB170}"/>
              </a:ext>
            </a:extLst>
          </p:cNvPr>
          <p:cNvGraphicFramePr>
            <a:graphicFrameLocks noChangeAspect="1"/>
          </p:cNvGraphicFramePr>
          <p:nvPr/>
        </p:nvGraphicFramePr>
        <p:xfrm>
          <a:off x="381000" y="1581151"/>
          <a:ext cx="4038600" cy="3112234"/>
        </p:xfrm>
        <a:graphic>
          <a:graphicData uri="http://schemas.openxmlformats.org/presentationml/2006/ole">
            <mc:AlternateContent xmlns:mc="http://schemas.openxmlformats.org/markup-compatibility/2006">
              <mc:Choice xmlns:v="urn:schemas-microsoft-com:vml" Requires="v">
                <p:oleObj spid="_x0000_s5154" name="Macrobond document" r:id="rId3" imgW="6283769" imgH="3676543" progId="Mbnd.mbnd">
                  <p:embed/>
                </p:oleObj>
              </mc:Choice>
              <mc:Fallback>
                <p:oleObj name="Macrobond document" r:id="rId3" imgW="6283769" imgH="3676543" progId="Mbnd.mbnd">
                  <p:embed/>
                  <p:pic>
                    <p:nvPicPr>
                      <p:cNvPr id="4" name="Object 3">
                        <a:extLst>
                          <a:ext uri="{FF2B5EF4-FFF2-40B4-BE49-F238E27FC236}">
                            <a16:creationId xmlns:a16="http://schemas.microsoft.com/office/drawing/2014/main" id="{E0694337-D661-495B-B4EE-39040A1BB170}"/>
                          </a:ext>
                        </a:extLst>
                      </p:cNvPr>
                      <p:cNvPicPr/>
                      <p:nvPr/>
                    </p:nvPicPr>
                    <p:blipFill>
                      <a:blip r:embed="rId4"/>
                      <a:stretch>
                        <a:fillRect/>
                      </a:stretch>
                    </p:blipFill>
                    <p:spPr>
                      <a:xfrm>
                        <a:off x="381000" y="1581151"/>
                        <a:ext cx="4038600" cy="3112234"/>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447E1DA1-7346-4A2D-9970-15433282E803}"/>
              </a:ext>
            </a:extLst>
          </p:cNvPr>
          <p:cNvSpPr txBox="1"/>
          <p:nvPr/>
        </p:nvSpPr>
        <p:spPr>
          <a:xfrm>
            <a:off x="228600" y="111562"/>
            <a:ext cx="8077200" cy="16312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1" u="none" strike="noStrike" kern="1200" cap="none" spc="0" normalizeH="0" baseline="0" noProof="0" dirty="0">
                <a:ln>
                  <a:noFill/>
                </a:ln>
                <a:solidFill>
                  <a:srgbClr val="1F497D">
                    <a:lumMod val="75000"/>
                  </a:srgbClr>
                </a:solidFill>
                <a:effectLst/>
                <a:uLnTx/>
                <a:uFillTx/>
                <a:latin typeface="Calibri"/>
                <a:ea typeface="+mn-ea"/>
                <a:cs typeface="Calibri"/>
              </a:rPr>
              <a:t>‘It is important that policymakers do not consider the low number of insolvency filings in Europe as a sign of corporate health</a:t>
            </a:r>
            <a:r>
              <a:rPr kumimoji="0" lang="en-US" sz="2800" b="1" i="0" u="none" strike="noStrike" kern="1200" cap="none" spc="0" normalizeH="0" baseline="0" noProof="0" dirty="0">
                <a:ln>
                  <a:noFill/>
                </a:ln>
                <a:solidFill>
                  <a:srgbClr val="1F497D">
                    <a:lumMod val="75000"/>
                  </a:srgbClr>
                </a:solidFill>
                <a:effectLst/>
                <a:uLnTx/>
                <a:uFillTx/>
                <a:latin typeface="Calibri"/>
                <a:ea typeface="+mn-ea"/>
                <a:cs typeface="Calibri"/>
              </a:rPr>
              <a:t>.’</a:t>
            </a:r>
            <a:br>
              <a:rPr kumimoji="0" lang="en-US" sz="2800" b="1" i="0" u="none" strike="noStrike" kern="1200" cap="none" spc="0" normalizeH="0" baseline="0" noProof="0" dirty="0">
                <a:ln>
                  <a:noFill/>
                </a:ln>
                <a:solidFill>
                  <a:srgbClr val="1F497D">
                    <a:lumMod val="75000"/>
                  </a:srgbClr>
                </a:solidFill>
                <a:effectLst/>
                <a:uLnTx/>
                <a:uFillTx/>
                <a:latin typeface="Calibri"/>
                <a:ea typeface="+mn-ea"/>
                <a:cs typeface="Calibri"/>
              </a:rPr>
            </a:br>
            <a:r>
              <a:rPr kumimoji="0" lang="en-US" sz="2800" b="1" i="0" u="none" strike="noStrike" kern="1200" cap="none" spc="0" normalizeH="0" baseline="0" noProof="0" dirty="0">
                <a:ln>
                  <a:noFill/>
                </a:ln>
                <a:solidFill>
                  <a:srgbClr val="1F497D">
                    <a:lumMod val="75000"/>
                  </a:srgbClr>
                </a:solidFill>
                <a:effectLst/>
                <a:uLnTx/>
                <a:uFillTx/>
                <a:latin typeface="Calibri"/>
                <a:ea typeface="+mn-ea"/>
                <a:cs typeface="Calibri"/>
              </a:rPr>
              <a:t> </a:t>
            </a:r>
            <a:r>
              <a:rPr kumimoji="0" lang="en-US" sz="1200" b="1" i="0" u="none" strike="noStrike" kern="1200" cap="none" spc="0" normalizeH="0" baseline="0" noProof="0" dirty="0">
                <a:ln>
                  <a:noFill/>
                </a:ln>
                <a:solidFill>
                  <a:srgbClr val="1F497D">
                    <a:lumMod val="75000"/>
                  </a:srgbClr>
                </a:solidFill>
                <a:effectLst/>
                <a:uLnTx/>
                <a:uFillTx/>
                <a:latin typeface="Calibri"/>
                <a:ea typeface="+mn-ea"/>
                <a:cs typeface="Calibri"/>
              </a:rPr>
              <a:t>ESRB ‘Prevention and management of a large number of corporate insolvencies’ / April 2021 p4</a:t>
            </a:r>
            <a:br>
              <a:rPr kumimoji="0" lang="en-US" sz="1200" b="1" i="0" u="none" strike="noStrike" kern="1200" cap="none" spc="0" normalizeH="0" baseline="0" noProof="0" dirty="0">
                <a:ln>
                  <a:noFill/>
                </a:ln>
                <a:solidFill>
                  <a:srgbClr val="1F497D">
                    <a:lumMod val="75000"/>
                  </a:srgbClr>
                </a:solidFill>
                <a:effectLst/>
                <a:uLnTx/>
                <a:uFillTx/>
                <a:latin typeface="Calibri"/>
                <a:ea typeface="+mn-ea"/>
                <a:cs typeface="Calibri"/>
              </a:rPr>
            </a:br>
            <a:br>
              <a:rPr kumimoji="0" lang="en-US" sz="1200" b="1" i="0" u="none" strike="noStrike" kern="1200" cap="none" spc="0" normalizeH="0" baseline="0" noProof="0" dirty="0">
                <a:ln>
                  <a:noFill/>
                </a:ln>
                <a:solidFill>
                  <a:prstClr val="black"/>
                </a:solidFill>
                <a:effectLst/>
                <a:uLnTx/>
                <a:uFillTx/>
                <a:latin typeface="Calibri"/>
                <a:ea typeface="+mn-ea"/>
                <a:cs typeface="+mn-cs"/>
              </a:rPr>
            </a:br>
            <a:endParaRPr kumimoji="0" lang="en-IE" sz="1200" b="0" i="0" u="none" strike="noStrike" kern="1200" cap="none" spc="0" normalizeH="0" baseline="0" noProof="0" dirty="0">
              <a:ln>
                <a:noFill/>
              </a:ln>
              <a:solidFill>
                <a:prstClr val="black"/>
              </a:solidFill>
              <a:effectLst/>
              <a:uLnTx/>
              <a:uFillTx/>
              <a:latin typeface="Calibri"/>
              <a:ea typeface="+mn-ea"/>
              <a:cs typeface="+mn-cs"/>
            </a:endParaRPr>
          </a:p>
        </p:txBody>
      </p:sp>
      <p:sp>
        <p:nvSpPr>
          <p:cNvPr id="5" name="TextBox 4">
            <a:extLst>
              <a:ext uri="{FF2B5EF4-FFF2-40B4-BE49-F238E27FC236}">
                <a16:creationId xmlns:a16="http://schemas.microsoft.com/office/drawing/2014/main" id="{4811C627-30B3-4952-B0CB-F2291DF872B8}"/>
              </a:ext>
            </a:extLst>
          </p:cNvPr>
          <p:cNvSpPr txBox="1"/>
          <p:nvPr/>
        </p:nvSpPr>
        <p:spPr>
          <a:xfrm>
            <a:off x="228600" y="4693384"/>
            <a:ext cx="449580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1600" b="0" i="0" u="none" strike="noStrike" kern="1200" cap="none" spc="0" normalizeH="0" baseline="0" noProof="0" dirty="0">
                <a:ln>
                  <a:noFill/>
                </a:ln>
                <a:solidFill>
                  <a:prstClr val="black"/>
                </a:solidFill>
                <a:effectLst/>
                <a:uLnTx/>
                <a:uFillTx/>
                <a:latin typeface="Calibri"/>
                <a:ea typeface="+mn-ea"/>
                <a:cs typeface="+mn-cs"/>
              </a:rPr>
              <a:t>Insolvencies slumped when the economy stopped</a:t>
            </a:r>
          </a:p>
        </p:txBody>
      </p:sp>
      <p:graphicFrame>
        <p:nvGraphicFramePr>
          <p:cNvPr id="6" name="Object 5">
            <a:extLst>
              <a:ext uri="{FF2B5EF4-FFF2-40B4-BE49-F238E27FC236}">
                <a16:creationId xmlns:a16="http://schemas.microsoft.com/office/drawing/2014/main" id="{04624D10-93BD-473C-BC6D-E546F7A949BE}"/>
              </a:ext>
            </a:extLst>
          </p:cNvPr>
          <p:cNvGraphicFramePr>
            <a:graphicFrameLocks noChangeAspect="1"/>
          </p:cNvGraphicFramePr>
          <p:nvPr/>
        </p:nvGraphicFramePr>
        <p:xfrm>
          <a:off x="4876800" y="1581152"/>
          <a:ext cx="4191000" cy="2895598"/>
        </p:xfrm>
        <a:graphic>
          <a:graphicData uri="http://schemas.openxmlformats.org/presentationml/2006/ole">
            <mc:AlternateContent xmlns:mc="http://schemas.openxmlformats.org/markup-compatibility/2006">
              <mc:Choice xmlns:v="urn:schemas-microsoft-com:vml" Requires="v">
                <p:oleObj spid="_x0000_s5155" name="Macrobond document" r:id="rId5" imgW="6283769" imgH="3809934" progId="Mbnd.mbnd">
                  <p:embed/>
                </p:oleObj>
              </mc:Choice>
              <mc:Fallback>
                <p:oleObj name="Macrobond document" r:id="rId5" imgW="6283769" imgH="3809934" progId="Mbnd.mbnd">
                  <p:embed/>
                  <p:pic>
                    <p:nvPicPr>
                      <p:cNvPr id="6" name="Object 5">
                        <a:extLst>
                          <a:ext uri="{FF2B5EF4-FFF2-40B4-BE49-F238E27FC236}">
                            <a16:creationId xmlns:a16="http://schemas.microsoft.com/office/drawing/2014/main" id="{04624D10-93BD-473C-BC6D-E546F7A949BE}"/>
                          </a:ext>
                        </a:extLst>
                      </p:cNvPr>
                      <p:cNvPicPr/>
                      <p:nvPr/>
                    </p:nvPicPr>
                    <p:blipFill>
                      <a:blip r:embed="rId6"/>
                      <a:stretch>
                        <a:fillRect/>
                      </a:stretch>
                    </p:blipFill>
                    <p:spPr>
                      <a:xfrm>
                        <a:off x="4876800" y="1581152"/>
                        <a:ext cx="4191000" cy="2895598"/>
                      </a:xfrm>
                      <a:prstGeom prst="rect">
                        <a:avLst/>
                      </a:prstGeom>
                    </p:spPr>
                  </p:pic>
                </p:oleObj>
              </mc:Fallback>
            </mc:AlternateContent>
          </a:graphicData>
        </a:graphic>
      </p:graphicFrame>
      <p:sp>
        <p:nvSpPr>
          <p:cNvPr id="7" name="TextBox 6">
            <a:extLst>
              <a:ext uri="{FF2B5EF4-FFF2-40B4-BE49-F238E27FC236}">
                <a16:creationId xmlns:a16="http://schemas.microsoft.com/office/drawing/2014/main" id="{33B209EF-A7E2-4298-A435-EE3DD0EE601F}"/>
              </a:ext>
            </a:extLst>
          </p:cNvPr>
          <p:cNvSpPr txBox="1"/>
          <p:nvPr/>
        </p:nvSpPr>
        <p:spPr>
          <a:xfrm>
            <a:off x="5181600" y="4693384"/>
            <a:ext cx="365760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1600" b="0" i="0" u="none" strike="noStrike" kern="1200" cap="none" spc="0" normalizeH="0" baseline="0" noProof="0" dirty="0">
                <a:ln>
                  <a:noFill/>
                </a:ln>
                <a:solidFill>
                  <a:prstClr val="black"/>
                </a:solidFill>
                <a:effectLst/>
                <a:uLnTx/>
                <a:uFillTx/>
                <a:latin typeface="Calibri"/>
                <a:ea typeface="+mn-ea"/>
                <a:cs typeface="+mn-cs"/>
              </a:rPr>
              <a:t>But the pain still remains</a:t>
            </a:r>
          </a:p>
        </p:txBody>
      </p:sp>
    </p:spTree>
    <p:extLst>
      <p:ext uri="{BB962C8B-B14F-4D97-AF65-F5344CB8AC3E}">
        <p14:creationId xmlns:p14="http://schemas.microsoft.com/office/powerpoint/2010/main" val="38916053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C68A8-200F-4951-B9EA-373138D7F4BC}"/>
              </a:ext>
            </a:extLst>
          </p:cNvPr>
          <p:cNvSpPr>
            <a:spLocks noGrp="1"/>
          </p:cNvSpPr>
          <p:nvPr>
            <p:ph type="title"/>
          </p:nvPr>
        </p:nvSpPr>
        <p:spPr/>
        <p:txBody>
          <a:bodyPr/>
          <a:lstStyle/>
          <a:p>
            <a:endParaRPr lang="en-IE"/>
          </a:p>
        </p:txBody>
      </p:sp>
      <p:graphicFrame>
        <p:nvGraphicFramePr>
          <p:cNvPr id="4" name="Object 3">
            <a:extLst>
              <a:ext uri="{FF2B5EF4-FFF2-40B4-BE49-F238E27FC236}">
                <a16:creationId xmlns:a16="http://schemas.microsoft.com/office/drawing/2014/main" id="{8FBD1879-F15C-41DE-BEE7-F9B7C32DCBF1}"/>
              </a:ext>
            </a:extLst>
          </p:cNvPr>
          <p:cNvGraphicFramePr>
            <a:graphicFrameLocks noChangeAspect="1"/>
          </p:cNvGraphicFramePr>
          <p:nvPr/>
        </p:nvGraphicFramePr>
        <p:xfrm>
          <a:off x="300520" y="1453857"/>
          <a:ext cx="3328826" cy="3354449"/>
        </p:xfrm>
        <a:graphic>
          <a:graphicData uri="http://schemas.openxmlformats.org/presentationml/2006/ole">
            <mc:AlternateContent xmlns:mc="http://schemas.openxmlformats.org/markup-compatibility/2006">
              <mc:Choice xmlns:v="urn:schemas-microsoft-com:vml" Requires="v">
                <p:oleObj spid="_x0000_s6178" name="Macrobond document" r:id="rId3" imgW="6283769" imgH="3676543" progId="Mbnd.mbnd">
                  <p:embed/>
                </p:oleObj>
              </mc:Choice>
              <mc:Fallback>
                <p:oleObj name="Macrobond document" r:id="rId3" imgW="6283769" imgH="3676543" progId="Mbnd.mbnd">
                  <p:embed/>
                  <p:pic>
                    <p:nvPicPr>
                      <p:cNvPr id="4" name="Object 3">
                        <a:extLst>
                          <a:ext uri="{FF2B5EF4-FFF2-40B4-BE49-F238E27FC236}">
                            <a16:creationId xmlns:a16="http://schemas.microsoft.com/office/drawing/2014/main" id="{8FBD1879-F15C-41DE-BEE7-F9B7C32DCBF1}"/>
                          </a:ext>
                        </a:extLst>
                      </p:cNvPr>
                      <p:cNvPicPr/>
                      <p:nvPr/>
                    </p:nvPicPr>
                    <p:blipFill>
                      <a:blip r:embed="rId4"/>
                      <a:stretch>
                        <a:fillRect/>
                      </a:stretch>
                    </p:blipFill>
                    <p:spPr>
                      <a:xfrm>
                        <a:off x="300520" y="1453857"/>
                        <a:ext cx="3328826" cy="3354449"/>
                      </a:xfrm>
                      <a:prstGeom prst="rect">
                        <a:avLst/>
                      </a:prstGeom>
                    </p:spPr>
                  </p:pic>
                </p:oleObj>
              </mc:Fallback>
            </mc:AlternateContent>
          </a:graphicData>
        </a:graphic>
      </p:graphicFrame>
      <p:graphicFrame>
        <p:nvGraphicFramePr>
          <p:cNvPr id="3" name="Object 2">
            <a:extLst>
              <a:ext uri="{FF2B5EF4-FFF2-40B4-BE49-F238E27FC236}">
                <a16:creationId xmlns:a16="http://schemas.microsoft.com/office/drawing/2014/main" id="{51241DEC-A3EC-49FB-BEDC-E22D59663487}"/>
              </a:ext>
            </a:extLst>
          </p:cNvPr>
          <p:cNvGraphicFramePr>
            <a:graphicFrameLocks noChangeAspect="1"/>
          </p:cNvGraphicFramePr>
          <p:nvPr/>
        </p:nvGraphicFramePr>
        <p:xfrm>
          <a:off x="4245797" y="1453857"/>
          <a:ext cx="4746660" cy="3277393"/>
        </p:xfrm>
        <a:graphic>
          <a:graphicData uri="http://schemas.openxmlformats.org/presentationml/2006/ole">
            <mc:AlternateContent xmlns:mc="http://schemas.openxmlformats.org/markup-compatibility/2006">
              <mc:Choice xmlns:v="urn:schemas-microsoft-com:vml" Requires="v">
                <p:oleObj spid="_x0000_s6179" name="Macrobond document" r:id="rId5" imgW="6283769" imgH="3676543" progId="Mbnd.mbnd">
                  <p:embed/>
                </p:oleObj>
              </mc:Choice>
              <mc:Fallback>
                <p:oleObj name="Macrobond document" r:id="rId5" imgW="6283769" imgH="3676543" progId="Mbnd.mbnd">
                  <p:embed/>
                  <p:pic>
                    <p:nvPicPr>
                      <p:cNvPr id="3" name="Object 2">
                        <a:extLst>
                          <a:ext uri="{FF2B5EF4-FFF2-40B4-BE49-F238E27FC236}">
                            <a16:creationId xmlns:a16="http://schemas.microsoft.com/office/drawing/2014/main" id="{51241DEC-A3EC-49FB-BEDC-E22D59663487}"/>
                          </a:ext>
                        </a:extLst>
                      </p:cNvPr>
                      <p:cNvPicPr/>
                      <p:nvPr/>
                    </p:nvPicPr>
                    <p:blipFill>
                      <a:blip r:embed="rId6"/>
                      <a:stretch>
                        <a:fillRect/>
                      </a:stretch>
                    </p:blipFill>
                    <p:spPr>
                      <a:xfrm>
                        <a:off x="4245797" y="1453857"/>
                        <a:ext cx="4746660" cy="3277393"/>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CB2BEBEF-75AD-4A21-B518-958C9C2D7D5D}"/>
              </a:ext>
            </a:extLst>
          </p:cNvPr>
          <p:cNvSpPr txBox="1"/>
          <p:nvPr/>
        </p:nvSpPr>
        <p:spPr>
          <a:xfrm>
            <a:off x="685800" y="438150"/>
            <a:ext cx="8153400"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srgbClr val="1F497D">
                    <a:lumMod val="75000"/>
                  </a:srgbClr>
                </a:solidFill>
                <a:effectLst/>
                <a:uLnTx/>
                <a:uFillTx/>
                <a:latin typeface="Calibri"/>
                <a:ea typeface="+mn-ea"/>
                <a:cs typeface="Calibri"/>
              </a:rPr>
              <a:t>UK ‘Macro’ bankruptcy relationship has also shifted…but recent data suggest it hasn’t stopped </a:t>
            </a:r>
          </a:p>
        </p:txBody>
      </p:sp>
    </p:spTree>
    <p:extLst>
      <p:ext uri="{BB962C8B-B14F-4D97-AF65-F5344CB8AC3E}">
        <p14:creationId xmlns:p14="http://schemas.microsoft.com/office/powerpoint/2010/main" val="29180504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2BFA8-8D2F-4DA5-9977-BCC917278E97}"/>
              </a:ext>
            </a:extLst>
          </p:cNvPr>
          <p:cNvSpPr>
            <a:spLocks noGrp="1"/>
          </p:cNvSpPr>
          <p:nvPr>
            <p:ph type="title"/>
          </p:nvPr>
        </p:nvSpPr>
        <p:spPr/>
        <p:txBody>
          <a:bodyPr/>
          <a:lstStyle/>
          <a:p>
            <a:r>
              <a:rPr lang="en-IE" dirty="0"/>
              <a:t>Where </a:t>
            </a:r>
            <a:r>
              <a:rPr lang="en-IE" dirty="0" err="1"/>
              <a:t>next,and</a:t>
            </a:r>
            <a:r>
              <a:rPr lang="en-IE" dirty="0"/>
              <a:t> when?</a:t>
            </a:r>
          </a:p>
        </p:txBody>
      </p:sp>
      <p:graphicFrame>
        <p:nvGraphicFramePr>
          <p:cNvPr id="4" name="Object 3">
            <a:extLst>
              <a:ext uri="{FF2B5EF4-FFF2-40B4-BE49-F238E27FC236}">
                <a16:creationId xmlns:a16="http://schemas.microsoft.com/office/drawing/2014/main" id="{E95BBB31-26D4-4FA7-908B-6F3736C1E339}"/>
              </a:ext>
            </a:extLst>
          </p:cNvPr>
          <p:cNvGraphicFramePr>
            <a:graphicFrameLocks noChangeAspect="1"/>
          </p:cNvGraphicFramePr>
          <p:nvPr/>
        </p:nvGraphicFramePr>
        <p:xfrm>
          <a:off x="423808" y="1276351"/>
          <a:ext cx="8110591" cy="3524250"/>
        </p:xfrm>
        <a:graphic>
          <a:graphicData uri="http://schemas.openxmlformats.org/presentationml/2006/ole">
            <mc:AlternateContent xmlns:mc="http://schemas.openxmlformats.org/markup-compatibility/2006">
              <mc:Choice xmlns:v="urn:schemas-microsoft-com:vml" Requires="v">
                <p:oleObj spid="_x0000_s7186" name="Macrobond document" r:id="rId3" imgW="6284129" imgH="3676543" progId="Mbnd.mbnd">
                  <p:embed/>
                </p:oleObj>
              </mc:Choice>
              <mc:Fallback>
                <p:oleObj name="Macrobond document" r:id="rId3" imgW="6284129" imgH="3676543" progId="Mbnd.mbnd">
                  <p:embed/>
                  <p:pic>
                    <p:nvPicPr>
                      <p:cNvPr id="4" name="Object 3">
                        <a:extLst>
                          <a:ext uri="{FF2B5EF4-FFF2-40B4-BE49-F238E27FC236}">
                            <a16:creationId xmlns:a16="http://schemas.microsoft.com/office/drawing/2014/main" id="{E95BBB31-26D4-4FA7-908B-6F3736C1E339}"/>
                          </a:ext>
                        </a:extLst>
                      </p:cNvPr>
                      <p:cNvPicPr/>
                      <p:nvPr/>
                    </p:nvPicPr>
                    <p:blipFill>
                      <a:blip r:embed="rId4"/>
                      <a:stretch>
                        <a:fillRect/>
                      </a:stretch>
                    </p:blipFill>
                    <p:spPr>
                      <a:xfrm>
                        <a:off x="423808" y="1276351"/>
                        <a:ext cx="8110591" cy="3524250"/>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1C685F2E-3A0D-435E-A39C-5C639DD416A4}"/>
              </a:ext>
            </a:extLst>
          </p:cNvPr>
          <p:cNvSpPr txBox="1"/>
          <p:nvPr/>
        </p:nvSpPr>
        <p:spPr>
          <a:xfrm>
            <a:off x="581136" y="514350"/>
            <a:ext cx="734366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srgbClr val="1F497D">
                    <a:lumMod val="75000"/>
                  </a:srgbClr>
                </a:solidFill>
                <a:effectLst/>
                <a:uLnTx/>
                <a:uFillTx/>
                <a:latin typeface="Calibri"/>
                <a:ea typeface="+mn-ea"/>
                <a:cs typeface="Calibri"/>
              </a:rPr>
              <a:t>Insolvencies delayed rather than denied</a:t>
            </a:r>
          </a:p>
        </p:txBody>
      </p:sp>
      <p:sp>
        <p:nvSpPr>
          <p:cNvPr id="5" name="TextBox 4">
            <a:extLst>
              <a:ext uri="{FF2B5EF4-FFF2-40B4-BE49-F238E27FC236}">
                <a16:creationId xmlns:a16="http://schemas.microsoft.com/office/drawing/2014/main" id="{C0A03575-FDF1-45E3-B48F-153F10C5B28A}"/>
              </a:ext>
            </a:extLst>
          </p:cNvPr>
          <p:cNvSpPr txBox="1"/>
          <p:nvPr/>
        </p:nvSpPr>
        <p:spPr>
          <a:xfrm>
            <a:off x="5029200" y="4800600"/>
            <a:ext cx="3690991"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1400" b="0" i="0" u="none" strike="noStrike" kern="1200" cap="none" spc="0" normalizeH="0" baseline="0" noProof="0" dirty="0">
                <a:ln>
                  <a:noFill/>
                </a:ln>
                <a:solidFill>
                  <a:prstClr val="black"/>
                </a:solidFill>
                <a:effectLst/>
                <a:uLnTx/>
                <a:uFillTx/>
                <a:latin typeface="Calibri"/>
                <a:ea typeface="+mn-ea"/>
                <a:cs typeface="+mn-cs"/>
              </a:rPr>
              <a:t>EU27 bankruptcies by sector, </a:t>
            </a:r>
            <a:r>
              <a:rPr kumimoji="0" lang="en-IE" sz="1400" b="0" i="1" u="none" strike="noStrike" kern="1200" cap="none" spc="0" normalizeH="0" baseline="0" noProof="0" dirty="0">
                <a:ln>
                  <a:noFill/>
                </a:ln>
                <a:solidFill>
                  <a:prstClr val="black"/>
                </a:solidFill>
                <a:effectLst/>
                <a:uLnTx/>
                <a:uFillTx/>
                <a:latin typeface="Calibri"/>
                <a:ea typeface="+mn-ea"/>
                <a:cs typeface="+mn-cs"/>
              </a:rPr>
              <a:t>source  Eurostat</a:t>
            </a:r>
          </a:p>
        </p:txBody>
      </p:sp>
    </p:spTree>
    <p:extLst>
      <p:ext uri="{BB962C8B-B14F-4D97-AF65-F5344CB8AC3E}">
        <p14:creationId xmlns:p14="http://schemas.microsoft.com/office/powerpoint/2010/main" val="2435398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09971-7F88-407C-BD75-71A2E66A486B}"/>
              </a:ext>
            </a:extLst>
          </p:cNvPr>
          <p:cNvSpPr>
            <a:spLocks noGrp="1"/>
          </p:cNvSpPr>
          <p:nvPr>
            <p:ph type="title"/>
          </p:nvPr>
        </p:nvSpPr>
        <p:spPr/>
        <p:txBody>
          <a:bodyPr/>
          <a:lstStyle/>
          <a:p>
            <a:r>
              <a:rPr lang="en-IE" b="1" dirty="0"/>
              <a:t>3 handed economists at the ESRB</a:t>
            </a:r>
          </a:p>
        </p:txBody>
      </p:sp>
      <p:sp>
        <p:nvSpPr>
          <p:cNvPr id="3" name="Content Placeholder 2">
            <a:extLst>
              <a:ext uri="{FF2B5EF4-FFF2-40B4-BE49-F238E27FC236}">
                <a16:creationId xmlns:a16="http://schemas.microsoft.com/office/drawing/2014/main" id="{DD87D0AB-8821-4556-AD07-3028CD03AA12}"/>
              </a:ext>
            </a:extLst>
          </p:cNvPr>
          <p:cNvSpPr>
            <a:spLocks noGrp="1"/>
          </p:cNvSpPr>
          <p:nvPr>
            <p:ph idx="1"/>
          </p:nvPr>
        </p:nvSpPr>
        <p:spPr>
          <a:xfrm>
            <a:off x="533400" y="1145444"/>
            <a:ext cx="8000999" cy="3255106"/>
          </a:xfrm>
        </p:spPr>
        <p:txBody>
          <a:bodyPr>
            <a:normAutofit lnSpcReduction="10000"/>
          </a:bodyPr>
          <a:lstStyle/>
          <a:p>
            <a:r>
              <a:rPr lang="en-US" sz="2000" i="1" dirty="0"/>
              <a:t>‘A major wave of insolvencies may yet happen if crisis management measures are withdrawn too quickly, and the macro-financial amplification dynamics of a “normal” recession may yet set in. If insolvencies of fundamentally viable firms can be avoided and if insolvencies of fundamentally unviable firms can be dealt with efficiently, the damaging economic effects of the COVID-19 shock should be </a:t>
            </a:r>
            <a:r>
              <a:rPr lang="en-US" sz="2000" i="1" dirty="0" err="1"/>
              <a:t>minimised</a:t>
            </a:r>
            <a:r>
              <a:rPr lang="en-US" sz="2000" i="1" dirty="0"/>
              <a:t> and a robust recovery of the economy might be expected once the pandemic has been brought under control. However, many crisis management measures that focus on the provision of liquidity support to companies could be simply delaying insolvencies and possibly also structural change</a:t>
            </a:r>
            <a:r>
              <a:rPr lang="en-US" sz="2000" dirty="0"/>
              <a:t>.  ‘</a:t>
            </a:r>
          </a:p>
          <a:p>
            <a:endParaRPr lang="en-US" dirty="0"/>
          </a:p>
          <a:p>
            <a:r>
              <a:rPr lang="en-US" dirty="0"/>
              <a:t> </a:t>
            </a:r>
            <a:r>
              <a:rPr lang="en-US" sz="1425" b="1" dirty="0"/>
              <a:t>ESRB</a:t>
            </a:r>
            <a:r>
              <a:rPr lang="en-US" sz="1425" dirty="0"/>
              <a:t> ‘</a:t>
            </a:r>
            <a:r>
              <a:rPr lang="en-US" sz="1425" b="1" dirty="0"/>
              <a:t>Prevention and management of a large number of corporate insolvencies’ / April 2021 p3</a:t>
            </a:r>
          </a:p>
          <a:p>
            <a:endParaRPr lang="en-IE" dirty="0"/>
          </a:p>
        </p:txBody>
      </p:sp>
      <p:sp>
        <p:nvSpPr>
          <p:cNvPr id="4" name="TextBox 3">
            <a:extLst>
              <a:ext uri="{FF2B5EF4-FFF2-40B4-BE49-F238E27FC236}">
                <a16:creationId xmlns:a16="http://schemas.microsoft.com/office/drawing/2014/main" id="{980C6DBB-CE9A-406A-B6AC-29717EDF1133}"/>
              </a:ext>
            </a:extLst>
          </p:cNvPr>
          <p:cNvSpPr txBox="1"/>
          <p:nvPr/>
        </p:nvSpPr>
        <p:spPr>
          <a:xfrm>
            <a:off x="900167" y="438150"/>
            <a:ext cx="611023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srgbClr val="1F497D">
                    <a:lumMod val="75000"/>
                  </a:srgbClr>
                </a:solidFill>
                <a:effectLst/>
                <a:uLnTx/>
                <a:uFillTx/>
                <a:latin typeface="Calibri"/>
                <a:ea typeface="+mn-ea"/>
                <a:cs typeface="Calibri"/>
              </a:rPr>
              <a:t>3 handed economists at the ESRB</a:t>
            </a:r>
          </a:p>
        </p:txBody>
      </p:sp>
    </p:spTree>
    <p:extLst>
      <p:ext uri="{BB962C8B-B14F-4D97-AF65-F5344CB8AC3E}">
        <p14:creationId xmlns:p14="http://schemas.microsoft.com/office/powerpoint/2010/main" val="28605954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EFD49-22D2-436C-AA69-F86FBC7891E0}"/>
              </a:ext>
            </a:extLst>
          </p:cNvPr>
          <p:cNvSpPr>
            <a:spLocks noGrp="1"/>
          </p:cNvSpPr>
          <p:nvPr>
            <p:ph type="title"/>
          </p:nvPr>
        </p:nvSpPr>
        <p:spPr/>
        <p:txBody>
          <a:bodyPr/>
          <a:lstStyle/>
          <a:p>
            <a:r>
              <a:rPr lang="en-IE" dirty="0"/>
              <a:t>Where next?</a:t>
            </a:r>
          </a:p>
        </p:txBody>
      </p:sp>
      <p:sp>
        <p:nvSpPr>
          <p:cNvPr id="3" name="Content Placeholder 2">
            <a:extLst>
              <a:ext uri="{FF2B5EF4-FFF2-40B4-BE49-F238E27FC236}">
                <a16:creationId xmlns:a16="http://schemas.microsoft.com/office/drawing/2014/main" id="{F5BFF0A6-9E8D-479F-844B-7B70588F5181}"/>
              </a:ext>
            </a:extLst>
          </p:cNvPr>
          <p:cNvSpPr>
            <a:spLocks noGrp="1"/>
          </p:cNvSpPr>
          <p:nvPr>
            <p:ph idx="1"/>
          </p:nvPr>
        </p:nvSpPr>
        <p:spPr>
          <a:xfrm>
            <a:off x="228600" y="732770"/>
            <a:ext cx="8534400" cy="4201180"/>
          </a:xfrm>
        </p:spPr>
        <p:txBody>
          <a:bodyPr>
            <a:normAutofit lnSpcReduction="10000"/>
          </a:bodyPr>
          <a:lstStyle/>
          <a:p>
            <a:r>
              <a:rPr lang="en-IE" sz="2000" b="1" dirty="0"/>
              <a:t>Near-term insolvency upswing </a:t>
            </a:r>
            <a:r>
              <a:rPr lang="en-IE" sz="2000" dirty="0"/>
              <a:t>as supports fade</a:t>
            </a:r>
          </a:p>
          <a:p>
            <a:r>
              <a:rPr lang="en-IE" sz="2000" dirty="0"/>
              <a:t> likely to be amplified by bumpy upswing </a:t>
            </a:r>
          </a:p>
          <a:p>
            <a:r>
              <a:rPr lang="en-IE" sz="2000" dirty="0"/>
              <a:t>and troublesome cost increases with pricing power becoming a critical factor    </a:t>
            </a:r>
          </a:p>
          <a:p>
            <a:endParaRPr lang="en-IE" sz="2000" dirty="0"/>
          </a:p>
          <a:p>
            <a:r>
              <a:rPr lang="en-IE" sz="2000" dirty="0"/>
              <a:t>Looking (slightly further ahead);</a:t>
            </a:r>
          </a:p>
          <a:p>
            <a:r>
              <a:rPr lang="en-IE" sz="2000" b="1" dirty="0"/>
              <a:t>Economic climate change </a:t>
            </a:r>
            <a:r>
              <a:rPr lang="en-IE" sz="2000" dirty="0"/>
              <a:t>likely to mean;</a:t>
            </a:r>
          </a:p>
          <a:p>
            <a:endParaRPr lang="en-IE" sz="2000" dirty="0"/>
          </a:p>
          <a:p>
            <a:r>
              <a:rPr lang="en-IE" sz="2000" dirty="0"/>
              <a:t>‘</a:t>
            </a:r>
            <a:r>
              <a:rPr lang="en-IE" sz="2000" b="1" dirty="0"/>
              <a:t>Stormier’ and possibly shorter cycles </a:t>
            </a:r>
          </a:p>
          <a:p>
            <a:r>
              <a:rPr lang="en-IE" sz="2000" dirty="0"/>
              <a:t>Greater ‘creative destruction’ and .. </a:t>
            </a:r>
          </a:p>
          <a:p>
            <a:r>
              <a:rPr lang="en-IE" sz="2000" dirty="0"/>
              <a:t>…..slower but significant ‘seemingly random’ destruction  </a:t>
            </a:r>
          </a:p>
          <a:p>
            <a:r>
              <a:rPr lang="en-IE" sz="2000" dirty="0"/>
              <a:t>Increased policy unpredictability/ national divergences                                            around political pressures for ‘larger for longer’ support (so more ‘zombies’)</a:t>
            </a:r>
          </a:p>
          <a:p>
            <a:endParaRPr lang="en-IE" sz="2000" dirty="0"/>
          </a:p>
          <a:p>
            <a:r>
              <a:rPr lang="en-IE" sz="2000" b="1" dirty="0"/>
              <a:t>Implication; impact of economic fluctuations on insolvencies may be larger, later and less predictable than in the past</a:t>
            </a:r>
          </a:p>
          <a:p>
            <a:endParaRPr lang="en-IE" dirty="0"/>
          </a:p>
        </p:txBody>
      </p:sp>
      <p:sp>
        <p:nvSpPr>
          <p:cNvPr id="4" name="TextBox 3">
            <a:extLst>
              <a:ext uri="{FF2B5EF4-FFF2-40B4-BE49-F238E27FC236}">
                <a16:creationId xmlns:a16="http://schemas.microsoft.com/office/drawing/2014/main" id="{3CE9656B-FD1F-440E-B19E-97FAD6D9CFDD}"/>
              </a:ext>
            </a:extLst>
          </p:cNvPr>
          <p:cNvSpPr txBox="1"/>
          <p:nvPr/>
        </p:nvSpPr>
        <p:spPr>
          <a:xfrm>
            <a:off x="685800" y="209550"/>
            <a:ext cx="35052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srgbClr val="1F497D">
                    <a:lumMod val="75000"/>
                  </a:srgbClr>
                </a:solidFill>
                <a:effectLst/>
                <a:uLnTx/>
                <a:uFillTx/>
                <a:latin typeface="Calibri"/>
                <a:ea typeface="+mn-ea"/>
                <a:cs typeface="Calibri"/>
              </a:rPr>
              <a:t>Where next?</a:t>
            </a:r>
          </a:p>
        </p:txBody>
      </p:sp>
    </p:spTree>
    <p:extLst>
      <p:ext uri="{BB962C8B-B14F-4D97-AF65-F5344CB8AC3E}">
        <p14:creationId xmlns:p14="http://schemas.microsoft.com/office/powerpoint/2010/main" val="18072516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498765" y="1224689"/>
            <a:ext cx="8266544" cy="1378819"/>
          </a:xfrm>
        </p:spPr>
        <p:txBody>
          <a:bodyPr>
            <a:normAutofit/>
          </a:bodyPr>
          <a:lstStyle/>
          <a:p>
            <a:r>
              <a:rPr lang="en-GB" sz="3200" b="1" dirty="0"/>
              <a:t>﻿Cross-border schemes and plans: </a:t>
            </a:r>
            <a:br>
              <a:rPr lang="en-GB" sz="3200" b="1" dirty="0"/>
            </a:br>
            <a:r>
              <a:rPr lang="en-GB" sz="3200" b="1" dirty="0"/>
              <a:t>How they work in different jurisdictions</a:t>
            </a:r>
            <a:endParaRPr lang="en-US" sz="3200" b="1" dirty="0"/>
          </a:p>
        </p:txBody>
      </p:sp>
      <p:sp>
        <p:nvSpPr>
          <p:cNvPr id="3" name="Subtitle 2"/>
          <p:cNvSpPr>
            <a:spLocks noGrp="1"/>
          </p:cNvSpPr>
          <p:nvPr>
            <p:ph type="subTitle" idx="1"/>
          </p:nvPr>
        </p:nvSpPr>
        <p:spPr>
          <a:xfrm>
            <a:off x="850499" y="2670416"/>
            <a:ext cx="7435295" cy="1314450"/>
          </a:xfrm>
        </p:spPr>
        <p:txBody>
          <a:bodyPr rtlCol="0">
            <a:noAutofit/>
          </a:bodyPr>
          <a:lstStyle/>
          <a:p>
            <a:pPr>
              <a:spcBef>
                <a:spcPts val="0"/>
              </a:spcBef>
              <a:spcAft>
                <a:spcPts val="400"/>
              </a:spcAft>
              <a:defRPr/>
            </a:pPr>
            <a:r>
              <a:rPr lang="en-GB" sz="2500" i="1" dirty="0">
                <a:solidFill>
                  <a:srgbClr val="000000"/>
                </a:solidFill>
              </a:rPr>
              <a:t>﻿Panel leader: </a:t>
            </a:r>
            <a:r>
              <a:rPr lang="en-GB" sz="2500" b="1" dirty="0">
                <a:solidFill>
                  <a:srgbClr val="000000"/>
                </a:solidFill>
              </a:rPr>
              <a:t>Chris Laughton</a:t>
            </a:r>
            <a:r>
              <a:rPr lang="en-GB" sz="2500" dirty="0">
                <a:solidFill>
                  <a:srgbClr val="000000"/>
                </a:solidFill>
              </a:rPr>
              <a:t>, Mercer &amp; Hole, UK</a:t>
            </a:r>
          </a:p>
          <a:p>
            <a:pPr>
              <a:spcBef>
                <a:spcPts val="0"/>
              </a:spcBef>
              <a:spcAft>
                <a:spcPts val="400"/>
              </a:spcAft>
              <a:defRPr/>
            </a:pPr>
            <a:r>
              <a:rPr lang="en-GB" sz="2500" i="1" dirty="0">
                <a:solidFill>
                  <a:srgbClr val="000000"/>
                </a:solidFill>
              </a:rPr>
              <a:t>Panellists: </a:t>
            </a:r>
            <a:r>
              <a:rPr lang="en-GB" sz="2500" b="1" dirty="0">
                <a:solidFill>
                  <a:srgbClr val="000000"/>
                </a:solidFill>
              </a:rPr>
              <a:t>Kathy Stones</a:t>
            </a:r>
            <a:r>
              <a:rPr lang="en-GB" sz="2500" dirty="0">
                <a:solidFill>
                  <a:srgbClr val="000000"/>
                </a:solidFill>
              </a:rPr>
              <a:t>, LexisNexis, UK</a:t>
            </a:r>
          </a:p>
          <a:p>
            <a:pPr>
              <a:spcBef>
                <a:spcPts val="0"/>
              </a:spcBef>
              <a:spcAft>
                <a:spcPts val="400"/>
              </a:spcAft>
              <a:defRPr/>
            </a:pPr>
            <a:r>
              <a:rPr lang="en-GB" sz="2500" b="1" dirty="0">
                <a:solidFill>
                  <a:srgbClr val="000000"/>
                </a:solidFill>
              </a:rPr>
              <a:t>Marcel Groenewegen</a:t>
            </a:r>
            <a:r>
              <a:rPr lang="en-GB" sz="2500" dirty="0">
                <a:solidFill>
                  <a:srgbClr val="000000"/>
                </a:solidFill>
              </a:rPr>
              <a:t>, CMS, The Netherlands</a:t>
            </a:r>
          </a:p>
          <a:p>
            <a:pPr>
              <a:spcBef>
                <a:spcPts val="0"/>
              </a:spcBef>
              <a:spcAft>
                <a:spcPts val="400"/>
              </a:spcAft>
              <a:defRPr/>
            </a:pPr>
            <a:r>
              <a:rPr lang="en-GB" sz="2500" b="1" dirty="0">
                <a:solidFill>
                  <a:srgbClr val="000000"/>
                </a:solidFill>
              </a:rPr>
              <a:t>Riaz Janjuah</a:t>
            </a:r>
            <a:r>
              <a:rPr lang="en-GB" sz="2500" dirty="0">
                <a:solidFill>
                  <a:srgbClr val="000000"/>
                </a:solidFill>
              </a:rPr>
              <a:t>, White &amp; Case, Germany</a:t>
            </a:r>
          </a:p>
          <a:p>
            <a:pPr>
              <a:spcBef>
                <a:spcPts val="0"/>
              </a:spcBef>
              <a:spcAft>
                <a:spcPts val="400"/>
              </a:spcAft>
              <a:defRPr/>
            </a:pPr>
            <a:r>
              <a:rPr lang="en-GB" sz="2500" b="1" dirty="0">
                <a:solidFill>
                  <a:srgbClr val="000000"/>
                </a:solidFill>
              </a:rPr>
              <a:t>Michael Murphy</a:t>
            </a:r>
            <a:r>
              <a:rPr lang="en-GB" sz="2500" dirty="0">
                <a:solidFill>
                  <a:srgbClr val="000000"/>
                </a:solidFill>
              </a:rPr>
              <a:t>, McCann Fitzgerald, Ireland</a:t>
            </a:r>
          </a:p>
        </p:txBody>
      </p:sp>
    </p:spTree>
    <p:extLst>
      <p:ext uri="{BB962C8B-B14F-4D97-AF65-F5344CB8AC3E}">
        <p14:creationId xmlns:p14="http://schemas.microsoft.com/office/powerpoint/2010/main" val="780568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C052C-105C-48F7-AD58-E7CDEAB59725}"/>
              </a:ext>
            </a:extLst>
          </p:cNvPr>
          <p:cNvSpPr>
            <a:spLocks noGrp="1"/>
          </p:cNvSpPr>
          <p:nvPr>
            <p:ph type="ctrTitle"/>
          </p:nvPr>
        </p:nvSpPr>
        <p:spPr>
          <a:xfrm>
            <a:off x="912303" y="841772"/>
            <a:ext cx="7355048" cy="1790700"/>
          </a:xfrm>
        </p:spPr>
        <p:txBody>
          <a:bodyPr/>
          <a:lstStyle/>
          <a:p>
            <a:r>
              <a:rPr lang="en-GB" dirty="0"/>
              <a:t>Cross-Border Schemes &amp; Plans</a:t>
            </a:r>
          </a:p>
        </p:txBody>
      </p:sp>
      <p:sp>
        <p:nvSpPr>
          <p:cNvPr id="3" name="Subtitle 2">
            <a:extLst>
              <a:ext uri="{FF2B5EF4-FFF2-40B4-BE49-F238E27FC236}">
                <a16:creationId xmlns:a16="http://schemas.microsoft.com/office/drawing/2014/main" id="{51B5FD78-BB59-4375-AD31-721E4B06C73F}"/>
              </a:ext>
            </a:extLst>
          </p:cNvPr>
          <p:cNvSpPr>
            <a:spLocks noGrp="1"/>
          </p:cNvSpPr>
          <p:nvPr>
            <p:ph type="subTitle" idx="1"/>
          </p:nvPr>
        </p:nvSpPr>
        <p:spPr>
          <a:xfrm>
            <a:off x="1143000" y="2717602"/>
            <a:ext cx="6858000" cy="1241822"/>
          </a:xfrm>
        </p:spPr>
        <p:txBody>
          <a:bodyPr>
            <a:normAutofit fontScale="70000" lnSpcReduction="20000"/>
          </a:bodyPr>
          <a:lstStyle/>
          <a:p>
            <a:r>
              <a:rPr lang="en-GB" b="1" dirty="0"/>
              <a:t>Chris Laughton</a:t>
            </a:r>
            <a:r>
              <a:rPr lang="en-GB" dirty="0"/>
              <a:t> – Mercer &amp; Hole (UK)</a:t>
            </a:r>
          </a:p>
          <a:p>
            <a:r>
              <a:rPr lang="en-GB" b="1" dirty="0"/>
              <a:t>Michael Murphy </a:t>
            </a:r>
            <a:r>
              <a:rPr lang="en-GB" dirty="0"/>
              <a:t>– McCann FitzGerald (Ireland)</a:t>
            </a:r>
          </a:p>
          <a:p>
            <a:r>
              <a:rPr lang="en-GB" b="1" dirty="0"/>
              <a:t>Kathy Stones </a:t>
            </a:r>
            <a:r>
              <a:rPr lang="en-GB" dirty="0"/>
              <a:t>– LexisNexis (UK)</a:t>
            </a:r>
          </a:p>
          <a:p>
            <a:r>
              <a:rPr lang="en-GB" b="1" dirty="0"/>
              <a:t>Marcel Groenewegen </a:t>
            </a:r>
            <a:r>
              <a:rPr lang="en-GB" dirty="0"/>
              <a:t>– CMS (Netherlands)</a:t>
            </a:r>
          </a:p>
          <a:p>
            <a:r>
              <a:rPr lang="en-GB" b="1" dirty="0"/>
              <a:t>Riaz Janjuah </a:t>
            </a:r>
            <a:r>
              <a:rPr lang="en-GB" dirty="0"/>
              <a:t>– White &amp; Case (Germany)</a:t>
            </a:r>
          </a:p>
        </p:txBody>
      </p:sp>
      <p:pic>
        <p:nvPicPr>
          <p:cNvPr id="5" name="Picture 4">
            <a:extLst>
              <a:ext uri="{FF2B5EF4-FFF2-40B4-BE49-F238E27FC236}">
                <a16:creationId xmlns:a16="http://schemas.microsoft.com/office/drawing/2014/main" id="{0190579C-34FF-49EE-B801-682A0CBFA455}"/>
              </a:ext>
            </a:extLst>
          </p:cNvPr>
          <p:cNvPicPr>
            <a:picLocks noChangeAspect="1"/>
          </p:cNvPicPr>
          <p:nvPr/>
        </p:nvPicPr>
        <p:blipFill>
          <a:blip r:embed="rId2"/>
          <a:stretch>
            <a:fillRect/>
          </a:stretch>
        </p:blipFill>
        <p:spPr>
          <a:xfrm>
            <a:off x="254362" y="4482892"/>
            <a:ext cx="923065" cy="608221"/>
          </a:xfrm>
          <a:prstGeom prst="rect">
            <a:avLst/>
          </a:prstGeom>
        </p:spPr>
      </p:pic>
      <p:pic>
        <p:nvPicPr>
          <p:cNvPr id="6" name="Picture 5">
            <a:extLst>
              <a:ext uri="{FF2B5EF4-FFF2-40B4-BE49-F238E27FC236}">
                <a16:creationId xmlns:a16="http://schemas.microsoft.com/office/drawing/2014/main" id="{D9D5E222-283E-4CCA-86F1-43D6BC96CA1E}"/>
              </a:ext>
            </a:extLst>
          </p:cNvPr>
          <p:cNvPicPr>
            <a:picLocks noChangeAspect="1"/>
          </p:cNvPicPr>
          <p:nvPr/>
        </p:nvPicPr>
        <p:blipFill>
          <a:blip r:embed="rId3"/>
          <a:stretch>
            <a:fillRect/>
          </a:stretch>
        </p:blipFill>
        <p:spPr>
          <a:xfrm>
            <a:off x="1318022" y="4572000"/>
            <a:ext cx="2406730" cy="428625"/>
          </a:xfrm>
          <a:prstGeom prst="rect">
            <a:avLst/>
          </a:prstGeom>
        </p:spPr>
      </p:pic>
      <p:pic>
        <p:nvPicPr>
          <p:cNvPr id="9" name="Picture 8">
            <a:extLst>
              <a:ext uri="{FF2B5EF4-FFF2-40B4-BE49-F238E27FC236}">
                <a16:creationId xmlns:a16="http://schemas.microsoft.com/office/drawing/2014/main" id="{D0D600C1-2B5C-4BCC-9315-FB5855415B81}"/>
              </a:ext>
            </a:extLst>
          </p:cNvPr>
          <p:cNvPicPr>
            <a:picLocks noChangeAspect="1"/>
          </p:cNvPicPr>
          <p:nvPr/>
        </p:nvPicPr>
        <p:blipFill>
          <a:blip r:embed="rId4"/>
          <a:stretch>
            <a:fillRect/>
          </a:stretch>
        </p:blipFill>
        <p:spPr>
          <a:xfrm>
            <a:off x="3868308" y="4429125"/>
            <a:ext cx="1693069" cy="714375"/>
          </a:xfrm>
          <a:prstGeom prst="rect">
            <a:avLst/>
          </a:prstGeom>
        </p:spPr>
      </p:pic>
      <p:pic>
        <p:nvPicPr>
          <p:cNvPr id="10" name="Picture 9">
            <a:extLst>
              <a:ext uri="{FF2B5EF4-FFF2-40B4-BE49-F238E27FC236}">
                <a16:creationId xmlns:a16="http://schemas.microsoft.com/office/drawing/2014/main" id="{432EC530-F817-41CF-B50A-6457C040C9BE}"/>
              </a:ext>
            </a:extLst>
          </p:cNvPr>
          <p:cNvPicPr>
            <a:picLocks noChangeAspect="1"/>
          </p:cNvPicPr>
          <p:nvPr/>
        </p:nvPicPr>
        <p:blipFill>
          <a:blip r:embed="rId5"/>
          <a:stretch>
            <a:fillRect/>
          </a:stretch>
        </p:blipFill>
        <p:spPr>
          <a:xfrm>
            <a:off x="5703170" y="4443413"/>
            <a:ext cx="1102442" cy="685800"/>
          </a:xfrm>
          <a:prstGeom prst="rect">
            <a:avLst/>
          </a:prstGeom>
        </p:spPr>
      </p:pic>
      <p:pic>
        <p:nvPicPr>
          <p:cNvPr id="14" name="Picture 13">
            <a:extLst>
              <a:ext uri="{FF2B5EF4-FFF2-40B4-BE49-F238E27FC236}">
                <a16:creationId xmlns:a16="http://schemas.microsoft.com/office/drawing/2014/main" id="{77036845-3E69-4955-AB08-E2D754E750BB}"/>
              </a:ext>
            </a:extLst>
          </p:cNvPr>
          <p:cNvPicPr>
            <a:picLocks noChangeAspect="1"/>
          </p:cNvPicPr>
          <p:nvPr/>
        </p:nvPicPr>
        <p:blipFill>
          <a:blip r:embed="rId6"/>
          <a:stretch>
            <a:fillRect/>
          </a:stretch>
        </p:blipFill>
        <p:spPr>
          <a:xfrm>
            <a:off x="6747381" y="4482894"/>
            <a:ext cx="2309693" cy="608219"/>
          </a:xfrm>
          <a:prstGeom prst="rect">
            <a:avLst/>
          </a:prstGeom>
        </p:spPr>
      </p:pic>
      <p:pic>
        <p:nvPicPr>
          <p:cNvPr id="16" name="Picture 15" descr="Graphical user interface, website&#10;&#10;Description automatically generated">
            <a:extLst>
              <a:ext uri="{FF2B5EF4-FFF2-40B4-BE49-F238E27FC236}">
                <a16:creationId xmlns:a16="http://schemas.microsoft.com/office/drawing/2014/main" id="{9161716F-B0E5-475B-BE3F-67AC8F5D1F2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044" y="14069"/>
            <a:ext cx="9122230" cy="1829019"/>
          </a:xfrm>
          <a:prstGeom prst="rect">
            <a:avLst/>
          </a:prstGeom>
        </p:spPr>
      </p:pic>
    </p:spTree>
    <p:extLst>
      <p:ext uri="{BB962C8B-B14F-4D97-AF65-F5344CB8AC3E}">
        <p14:creationId xmlns:p14="http://schemas.microsoft.com/office/powerpoint/2010/main" val="36187578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1978512846"/>
              </p:ext>
            </p:extLst>
          </p:nvPr>
        </p:nvGraphicFramePr>
        <p:xfrm>
          <a:off x="142565" y="67640"/>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16849704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2684739233"/>
              </p:ext>
            </p:extLst>
          </p:nvPr>
        </p:nvGraphicFramePr>
        <p:xfrm>
          <a:off x="142565" y="67640"/>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37064281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3571722705"/>
              </p:ext>
            </p:extLst>
          </p:nvPr>
        </p:nvGraphicFramePr>
        <p:xfrm>
          <a:off x="142565" y="67640"/>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3037366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3241560576"/>
              </p:ext>
            </p:extLst>
          </p:nvPr>
        </p:nvGraphicFramePr>
        <p:xfrm>
          <a:off x="142565" y="67640"/>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100" b="1" i="0" u="none" strike="noStrike" dirty="0">
                          <a:solidFill>
                            <a:srgbClr val="000000"/>
                          </a:solidFill>
                          <a:effectLst/>
                          <a:latin typeface="Calibri" panose="020F0502020204030204" pitchFamily="34" charset="0"/>
                        </a:rPr>
                        <a:t>Restructuring</a:t>
                      </a:r>
                    </a:p>
                    <a:p>
                      <a:pPr algn="ctr" fontAlgn="b"/>
                      <a:r>
                        <a:rPr lang="en-GB" sz="11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1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1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1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1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1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1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1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1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1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1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1"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1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1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1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1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1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1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16881613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3304975132"/>
              </p:ext>
            </p:extLst>
          </p:nvPr>
        </p:nvGraphicFramePr>
        <p:xfrm>
          <a:off x="142565" y="67640"/>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29042458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1523885723"/>
              </p:ext>
            </p:extLst>
          </p:nvPr>
        </p:nvGraphicFramePr>
        <p:xfrm>
          <a:off x="142565" y="67639"/>
          <a:ext cx="8858869" cy="5022161"/>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423077">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14637613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978192788"/>
              </p:ext>
            </p:extLst>
          </p:nvPr>
        </p:nvGraphicFramePr>
        <p:xfrm>
          <a:off x="142565" y="67640"/>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9188173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905765493"/>
              </p:ext>
            </p:extLst>
          </p:nvPr>
        </p:nvGraphicFramePr>
        <p:xfrm>
          <a:off x="142565" y="67640"/>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36150181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3452710677"/>
              </p:ext>
            </p:extLst>
          </p:nvPr>
        </p:nvGraphicFramePr>
        <p:xfrm>
          <a:off x="142565" y="60982"/>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36311740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1938156996"/>
              </p:ext>
            </p:extLst>
          </p:nvPr>
        </p:nvGraphicFramePr>
        <p:xfrm>
          <a:off x="142565" y="67639"/>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4257364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2877843809"/>
              </p:ext>
            </p:extLst>
          </p:nvPr>
        </p:nvGraphicFramePr>
        <p:xfrm>
          <a:off x="142565" y="67640"/>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4858895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2709910354"/>
              </p:ext>
            </p:extLst>
          </p:nvPr>
        </p:nvGraphicFramePr>
        <p:xfrm>
          <a:off x="142565" y="60982"/>
          <a:ext cx="8858869" cy="4984340"/>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385256">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32609232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1122821748"/>
              </p:ext>
            </p:extLst>
          </p:nvPr>
        </p:nvGraphicFramePr>
        <p:xfrm>
          <a:off x="142565" y="60981"/>
          <a:ext cx="8858869" cy="5022161"/>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423077">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 Local Law</a:t>
                      </a:r>
                      <a:br>
                        <a:rPr lang="en-GB" sz="1200" b="1" i="0" u="none" strike="noStrike" dirty="0">
                          <a:solidFill>
                            <a:srgbClr val="000000"/>
                          </a:solidFill>
                          <a:effectLst/>
                          <a:latin typeface="Calibri" panose="020F0502020204030204" pitchFamily="34" charset="0"/>
                        </a:rPr>
                      </a:br>
                      <a:r>
                        <a:rPr lang="en-GB" sz="1200" b="1" i="0" u="none" strike="noStrike" dirty="0">
                          <a:solidFill>
                            <a:srgbClr val="000000"/>
                          </a:solidFill>
                          <a:effectLst/>
                          <a:latin typeface="Calibri" panose="020F0502020204030204" pitchFamily="34" charset="0"/>
                        </a:rPr>
                        <a:t>Public: Y (22.7.22)</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385256">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385256">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32152414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4283372576"/>
              </p:ext>
            </p:extLst>
          </p:nvPr>
        </p:nvGraphicFramePr>
        <p:xfrm>
          <a:off x="142565" y="34347"/>
          <a:ext cx="8858869" cy="5097803"/>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921853">
                  <a:extLst>
                    <a:ext uri="{9D8B030D-6E8A-4147-A177-3AD203B41FA5}">
                      <a16:colId xmlns:a16="http://schemas.microsoft.com/office/drawing/2014/main" val="2820182936"/>
                    </a:ext>
                  </a:extLst>
                </a:gridCol>
                <a:gridCol w="1059347">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423077">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Private: Local Law</a:t>
                      </a:r>
                      <a:br>
                        <a:rPr lang="en-GB" sz="1200" b="0" i="0" u="none" strike="noStrike" dirty="0">
                          <a:solidFill>
                            <a:srgbClr val="000000"/>
                          </a:solidFill>
                          <a:effectLst/>
                          <a:latin typeface="Calibri" panose="020F0502020204030204" pitchFamily="34" charset="0"/>
                        </a:rPr>
                      </a:br>
                      <a:r>
                        <a:rPr lang="en-GB" sz="1200" b="0" i="0" u="none" strike="noStrike" dirty="0">
                          <a:solidFill>
                            <a:srgbClr val="000000"/>
                          </a:solidFill>
                          <a:effectLst/>
                          <a:latin typeface="Calibri" panose="020F0502020204030204" pitchFamily="34" charset="0"/>
                        </a:rPr>
                        <a:t>Public: Y (22.7.22)</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423077">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100/150 days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Limited 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423077">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dirty="0">
                          <a:solidFill>
                            <a:srgbClr val="000000"/>
                          </a:solidFill>
                          <a:effectLst/>
                          <a:latin typeface="Calibri" panose="020F0502020204030204" pitchFamily="34" charset="0"/>
                        </a:rPr>
                        <a:t>Ready recognition; proven 30+ years track record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4147950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3401265202"/>
              </p:ext>
            </p:extLst>
          </p:nvPr>
        </p:nvGraphicFramePr>
        <p:xfrm>
          <a:off x="142565" y="41006"/>
          <a:ext cx="8858869" cy="5097803"/>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423077">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Private: Local Law</a:t>
                      </a:r>
                      <a:br>
                        <a:rPr lang="en-GB" sz="1200" b="0" i="0" u="none" strike="noStrike" dirty="0">
                          <a:solidFill>
                            <a:srgbClr val="000000"/>
                          </a:solidFill>
                          <a:effectLst/>
                          <a:latin typeface="Calibri" panose="020F0502020204030204" pitchFamily="34" charset="0"/>
                        </a:rPr>
                      </a:br>
                      <a:r>
                        <a:rPr lang="en-GB" sz="1200" b="0" i="0" u="none" strike="noStrike" dirty="0">
                          <a:solidFill>
                            <a:srgbClr val="000000"/>
                          </a:solidFill>
                          <a:effectLst/>
                          <a:latin typeface="Calibri" panose="020F0502020204030204" pitchFamily="34" charset="0"/>
                        </a:rPr>
                        <a:t>Public: Y (22.7.22)</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423077">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100/150 days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Limited 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423077">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0" i="0" u="none" strike="noStrike" dirty="0">
                          <a:solidFill>
                            <a:srgbClr val="000000"/>
                          </a:solidFill>
                          <a:effectLst/>
                          <a:latin typeface="Calibri" panose="020F0502020204030204" pitchFamily="34" charset="0"/>
                        </a:rPr>
                        <a:t>Ready recognition; proven 30+ years track record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dirty="0">
                          <a:solidFill>
                            <a:srgbClr val="000000"/>
                          </a:solidFill>
                          <a:effectLst/>
                          <a:latin typeface="Calibri" panose="020F0502020204030204" pitchFamily="34" charset="0"/>
                        </a:rPr>
                        <a:t>Sufficient connection; judges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35076363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2620094481"/>
              </p:ext>
            </p:extLst>
          </p:nvPr>
        </p:nvGraphicFramePr>
        <p:xfrm>
          <a:off x="142565" y="54323"/>
          <a:ext cx="8858869" cy="5097803"/>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820836">
                  <a:extLst>
                    <a:ext uri="{9D8B030D-6E8A-4147-A177-3AD203B41FA5}">
                      <a16:colId xmlns:a16="http://schemas.microsoft.com/office/drawing/2014/main" val="2420268343"/>
                    </a:ext>
                  </a:extLst>
                </a:gridCol>
                <a:gridCol w="1520552">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423077">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Private: Local Law</a:t>
                      </a:r>
                      <a:br>
                        <a:rPr lang="en-GB" sz="1200" b="0" i="0" u="none" strike="noStrike" dirty="0">
                          <a:solidFill>
                            <a:srgbClr val="000000"/>
                          </a:solidFill>
                          <a:effectLst/>
                          <a:latin typeface="Calibri" panose="020F0502020204030204" pitchFamily="34" charset="0"/>
                        </a:rPr>
                      </a:br>
                      <a:r>
                        <a:rPr lang="en-GB" sz="1200" b="0" i="0" u="none" strike="noStrike" dirty="0">
                          <a:solidFill>
                            <a:srgbClr val="000000"/>
                          </a:solidFill>
                          <a:effectLst/>
                          <a:latin typeface="Calibri" panose="020F0502020204030204" pitchFamily="34" charset="0"/>
                        </a:rPr>
                        <a:t>Public: Y (22.7.22)</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423077">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100/150 days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Limited 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Directive compliant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423077">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0" i="0" u="none" strike="noStrike" dirty="0">
                          <a:solidFill>
                            <a:srgbClr val="000000"/>
                          </a:solidFill>
                          <a:effectLst/>
                          <a:latin typeface="Calibri" panose="020F0502020204030204" pitchFamily="34" charset="0"/>
                        </a:rPr>
                        <a:t>Ready recognition; proven 30+ years track record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0" i="0" u="none" strike="noStrike" dirty="0">
                          <a:solidFill>
                            <a:srgbClr val="000000"/>
                          </a:solidFill>
                          <a:effectLst/>
                          <a:latin typeface="Calibri" panose="020F0502020204030204" pitchFamily="34" charset="0"/>
                        </a:rPr>
                        <a:t>Sufficient connection; judges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1"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Groups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9237223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4038099538"/>
              </p:ext>
            </p:extLst>
          </p:nvPr>
        </p:nvGraphicFramePr>
        <p:xfrm>
          <a:off x="142565" y="41006"/>
          <a:ext cx="8858869" cy="5097803"/>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671559">
                  <a:extLst>
                    <a:ext uri="{9D8B030D-6E8A-4147-A177-3AD203B41FA5}">
                      <a16:colId xmlns:a16="http://schemas.microsoft.com/office/drawing/2014/main" val="2519404365"/>
                    </a:ext>
                  </a:extLst>
                </a:gridCol>
                <a:gridCol w="814650">
                  <a:extLst>
                    <a:ext uri="{9D8B030D-6E8A-4147-A177-3AD203B41FA5}">
                      <a16:colId xmlns:a16="http://schemas.microsoft.com/office/drawing/2014/main" val="2420268343"/>
                    </a:ext>
                  </a:extLst>
                </a:gridCol>
                <a:gridCol w="1643372">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423077">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Private: Local Law</a:t>
                      </a:r>
                      <a:br>
                        <a:rPr lang="en-GB" sz="1200" b="0" i="0" u="none" strike="noStrike" dirty="0">
                          <a:solidFill>
                            <a:srgbClr val="000000"/>
                          </a:solidFill>
                          <a:effectLst/>
                          <a:latin typeface="Calibri" panose="020F0502020204030204" pitchFamily="34" charset="0"/>
                        </a:rPr>
                      </a:br>
                      <a:r>
                        <a:rPr lang="en-GB" sz="1200" b="0" i="0" u="none" strike="noStrike" dirty="0">
                          <a:solidFill>
                            <a:srgbClr val="000000"/>
                          </a:solidFill>
                          <a:effectLst/>
                          <a:latin typeface="Calibri" panose="020F0502020204030204" pitchFamily="34" charset="0"/>
                        </a:rPr>
                        <a:t>Public: Y (22.7.22)</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423077">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100/150 days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Limited 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Directive compliant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Directors’ duties shift Contracts termination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423077">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0" i="0" u="none" strike="noStrike" dirty="0">
                          <a:solidFill>
                            <a:srgbClr val="000000"/>
                          </a:solidFill>
                          <a:effectLst/>
                          <a:latin typeface="Calibri" panose="020F0502020204030204" pitchFamily="34" charset="0"/>
                        </a:rPr>
                        <a:t>Ready recognition; proven 30+ years track record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0" i="0" u="none" strike="noStrike" dirty="0">
                          <a:solidFill>
                            <a:srgbClr val="000000"/>
                          </a:solidFill>
                          <a:effectLst/>
                          <a:latin typeface="Calibri" panose="020F0502020204030204" pitchFamily="34" charset="0"/>
                        </a:rPr>
                        <a:t>Sufficient connection; judges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Groups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Swift &amp; flexible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4758534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33408E4-8F24-4CE1-9321-0120422BD6C0}"/>
              </a:ext>
            </a:extLst>
          </p:cNvPr>
          <p:cNvGraphicFramePr>
            <a:graphicFrameLocks noGrp="1"/>
          </p:cNvGraphicFramePr>
          <p:nvPr>
            <p:extLst>
              <p:ext uri="{D42A27DB-BD31-4B8C-83A1-F6EECF244321}">
                <p14:modId xmlns:p14="http://schemas.microsoft.com/office/powerpoint/2010/main" val="2668980434"/>
              </p:ext>
            </p:extLst>
          </p:nvPr>
        </p:nvGraphicFramePr>
        <p:xfrm>
          <a:off x="142565" y="41006"/>
          <a:ext cx="8858869" cy="5097803"/>
        </p:xfrm>
        <a:graphic>
          <a:graphicData uri="http://schemas.openxmlformats.org/drawingml/2006/table">
            <a:tbl>
              <a:tblPr firstRow="1" bandRow="1"/>
              <a:tblGrid>
                <a:gridCol w="1709738">
                  <a:extLst>
                    <a:ext uri="{9D8B030D-6E8A-4147-A177-3AD203B41FA5}">
                      <a16:colId xmlns:a16="http://schemas.microsoft.com/office/drawing/2014/main" val="3985073616"/>
                    </a:ext>
                  </a:extLst>
                </a:gridCol>
                <a:gridCol w="1019175">
                  <a:extLst>
                    <a:ext uri="{9D8B030D-6E8A-4147-A177-3AD203B41FA5}">
                      <a16:colId xmlns:a16="http://schemas.microsoft.com/office/drawing/2014/main" val="3266932316"/>
                    </a:ext>
                  </a:extLst>
                </a:gridCol>
                <a:gridCol w="876300">
                  <a:extLst>
                    <a:ext uri="{9D8B030D-6E8A-4147-A177-3AD203B41FA5}">
                      <a16:colId xmlns:a16="http://schemas.microsoft.com/office/drawing/2014/main" val="2820182936"/>
                    </a:ext>
                  </a:extLst>
                </a:gridCol>
                <a:gridCol w="1104900">
                  <a:extLst>
                    <a:ext uri="{9D8B030D-6E8A-4147-A177-3AD203B41FA5}">
                      <a16:colId xmlns:a16="http://schemas.microsoft.com/office/drawing/2014/main" val="3418483989"/>
                    </a:ext>
                  </a:extLst>
                </a:gridCol>
                <a:gridCol w="1019175">
                  <a:extLst>
                    <a:ext uri="{9D8B030D-6E8A-4147-A177-3AD203B41FA5}">
                      <a16:colId xmlns:a16="http://schemas.microsoft.com/office/drawing/2014/main" val="3207517743"/>
                    </a:ext>
                  </a:extLst>
                </a:gridCol>
                <a:gridCol w="788193">
                  <a:extLst>
                    <a:ext uri="{9D8B030D-6E8A-4147-A177-3AD203B41FA5}">
                      <a16:colId xmlns:a16="http://schemas.microsoft.com/office/drawing/2014/main" val="2519404365"/>
                    </a:ext>
                  </a:extLst>
                </a:gridCol>
                <a:gridCol w="771525">
                  <a:extLst>
                    <a:ext uri="{9D8B030D-6E8A-4147-A177-3AD203B41FA5}">
                      <a16:colId xmlns:a16="http://schemas.microsoft.com/office/drawing/2014/main" val="2420268343"/>
                    </a:ext>
                  </a:extLst>
                </a:gridCol>
                <a:gridCol w="1569863">
                  <a:extLst>
                    <a:ext uri="{9D8B030D-6E8A-4147-A177-3AD203B41FA5}">
                      <a16:colId xmlns:a16="http://schemas.microsoft.com/office/drawing/2014/main" val="4116427072"/>
                    </a:ext>
                  </a:extLst>
                </a:gridCol>
              </a:tblGrid>
              <a:tr h="385256">
                <a:tc>
                  <a:txBody>
                    <a:bodyPr/>
                    <a:lstStyle/>
                    <a:p>
                      <a:pPr algn="l" fontAlgn="b"/>
                      <a:endParaRPr lang="en-GB" sz="14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400" b="1" i="0" u="none" strike="noStrike" dirty="0">
                          <a:solidFill>
                            <a:srgbClr val="000000"/>
                          </a:solidFill>
                          <a:effectLst/>
                          <a:latin typeface="Calibri" panose="020F0502020204030204" pitchFamily="34" charset="0"/>
                        </a:rPr>
                        <a:t>Ireland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UK</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r>
                        <a:rPr lang="en-GB" sz="1400" b="1" i="0" u="none" strike="noStrike" dirty="0">
                          <a:solidFill>
                            <a:srgbClr val="000000"/>
                          </a:solidFill>
                          <a:effectLst/>
                          <a:latin typeface="Calibri" panose="020F0502020204030204" pitchFamily="34" charset="0"/>
                        </a:rPr>
                        <a:t>Netherlands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400" b="1" i="0" u="none" strike="noStrike" dirty="0">
                          <a:solidFill>
                            <a:srgbClr val="000000"/>
                          </a:solidFill>
                          <a:effectLst/>
                          <a:latin typeface="Calibri" panose="020F0502020204030204" pitchFamily="34" charset="0"/>
                        </a:rPr>
                        <a:t>Germany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6853193"/>
                  </a:ext>
                </a:extLst>
              </a:tr>
              <a:tr h="698866">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gridSpan="2">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7392361"/>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Examinership</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rowSpan="2">
                  <a:txBody>
                    <a:bodyPr/>
                    <a:lstStyle/>
                    <a:p>
                      <a:pPr algn="ctr" fontAlgn="b"/>
                      <a:r>
                        <a:rPr lang="en-GB" sz="1200" b="1" i="0" u="none" strike="noStrike" dirty="0">
                          <a:solidFill>
                            <a:srgbClr val="000000"/>
                          </a:solidFill>
                          <a:effectLst/>
                          <a:latin typeface="Calibri" panose="020F0502020204030204" pitchFamily="34" charset="0"/>
                        </a:rPr>
                        <a:t>Restructuring</a:t>
                      </a:r>
                    </a:p>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Scheme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1" i="0" u="none" strike="noStrike">
                          <a:solidFill>
                            <a:srgbClr val="000000"/>
                          </a:solidFill>
                          <a:effectLst/>
                          <a:latin typeface="Calibri" panose="020F0502020204030204" pitchFamily="34" charset="0"/>
                        </a:rPr>
                        <a:t>WHOA</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a:txBody>
                    <a:bodyPr/>
                    <a:lstStyle/>
                    <a:p>
                      <a:pPr algn="ctr" fontAlgn="b"/>
                      <a:r>
                        <a:rPr lang="en-GB" sz="1200" b="1" i="0" u="none" strike="noStrike" dirty="0" err="1">
                          <a:solidFill>
                            <a:srgbClr val="000000"/>
                          </a:solidFill>
                          <a:effectLst/>
                          <a:latin typeface="Calibri" panose="020F0502020204030204" pitchFamily="34" charset="0"/>
                        </a:rPr>
                        <a:t>StaRUG</a:t>
                      </a:r>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7396953"/>
                  </a:ext>
                </a:extLst>
              </a:tr>
              <a:tr h="217337">
                <a:tc>
                  <a:txBody>
                    <a:bodyPr/>
                    <a:lstStyle/>
                    <a:p>
                      <a:pPr algn="l" fontAlgn="b"/>
                      <a:endParaRPr lang="en-GB" sz="1200" b="0"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GB" sz="1200" b="1" i="0" u="none" strike="noStrike" dirty="0">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Private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Public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1" i="0" u="none" strike="noStrike" dirty="0">
                          <a:solidFill>
                            <a:srgbClr val="000000"/>
                          </a:solidFill>
                          <a:effectLst/>
                          <a:latin typeface="Calibri" panose="020F0502020204030204" pitchFamily="34" charset="0"/>
                        </a:rPr>
                        <a:t>Plan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35002205"/>
                  </a:ext>
                </a:extLst>
              </a:tr>
              <a:tr h="385256">
                <a:tc>
                  <a:txBody>
                    <a:bodyPr/>
                    <a:lstStyle/>
                    <a:p>
                      <a:pPr algn="l" fontAlgn="b"/>
                      <a:r>
                        <a:rPr lang="en-GB" sz="1200" b="1" i="0" u="none" strike="noStrike" dirty="0">
                          <a:solidFill>
                            <a:srgbClr val="000000"/>
                          </a:solidFill>
                          <a:effectLst/>
                          <a:latin typeface="Calibri" panose="020F0502020204030204" pitchFamily="34" charset="0"/>
                        </a:rPr>
                        <a:t>Insolvent (or likely)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 (imminent)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21147662"/>
                  </a:ext>
                </a:extLst>
              </a:tr>
              <a:tr h="385256">
                <a:tc>
                  <a:txBody>
                    <a:bodyPr/>
                    <a:lstStyle/>
                    <a:p>
                      <a:pPr algn="l" fontAlgn="b"/>
                      <a:r>
                        <a:rPr lang="en-GB" sz="1200" b="1" i="0" u="none" strike="noStrike" dirty="0">
                          <a:solidFill>
                            <a:srgbClr val="000000"/>
                          </a:solidFill>
                          <a:effectLst/>
                          <a:latin typeface="Calibri" panose="020F0502020204030204" pitchFamily="34" charset="0"/>
                        </a:rPr>
                        <a:t>Moratorium/stay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79025200"/>
                  </a:ext>
                </a:extLst>
              </a:tr>
              <a:tr h="384376">
                <a:tc>
                  <a:txBody>
                    <a:bodyPr/>
                    <a:lstStyle/>
                    <a:p>
                      <a:pPr algn="l" fontAlgn="b"/>
                      <a:r>
                        <a:rPr lang="en-GB" sz="1200" b="1" i="0" u="none" strike="noStrike" dirty="0">
                          <a:solidFill>
                            <a:srgbClr val="000000"/>
                          </a:solidFill>
                          <a:effectLst/>
                          <a:latin typeface="Calibri" panose="020F0502020204030204" pitchFamily="34" charset="0"/>
                        </a:rPr>
                        <a:t>Voting (Number, Value)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 N&amp;V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50%N 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66%V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75%V</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26366027"/>
                  </a:ext>
                </a:extLst>
              </a:tr>
              <a:tr h="384376">
                <a:tc>
                  <a:txBody>
                    <a:bodyPr/>
                    <a:lstStyle/>
                    <a:p>
                      <a:pPr algn="l" fontAlgn="b"/>
                      <a:r>
                        <a:rPr lang="en-GB" sz="1200" b="1" i="0" u="none" strike="noStrike" dirty="0">
                          <a:solidFill>
                            <a:srgbClr val="000000"/>
                          </a:solidFill>
                          <a:effectLst/>
                          <a:latin typeface="Calibri" panose="020F0502020204030204" pitchFamily="34" charset="0"/>
                        </a:rPr>
                        <a:t>Cross-class cram down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4586344"/>
                  </a:ext>
                </a:extLst>
              </a:tr>
              <a:tr h="385256">
                <a:tc>
                  <a:txBody>
                    <a:bodyPr/>
                    <a:lstStyle/>
                    <a:p>
                      <a:pPr algn="l" fontAlgn="b"/>
                      <a:r>
                        <a:rPr lang="en-GB" sz="1200" b="1" i="0" u="none" strike="noStrike" dirty="0">
                          <a:solidFill>
                            <a:srgbClr val="000000"/>
                          </a:solidFill>
                          <a:effectLst/>
                          <a:latin typeface="Calibri" panose="020F0502020204030204" pitchFamily="34" charset="0"/>
                        </a:rPr>
                        <a:t>IP appointed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N(Y)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6393320"/>
                  </a:ext>
                </a:extLst>
              </a:tr>
              <a:tr h="385256">
                <a:tc>
                  <a:txBody>
                    <a:bodyPr/>
                    <a:lstStyle/>
                    <a:p>
                      <a:pPr algn="l" fontAlgn="b"/>
                      <a:r>
                        <a:rPr lang="en-GB" sz="1200" b="1" i="0" u="none" strike="noStrike" dirty="0">
                          <a:solidFill>
                            <a:srgbClr val="000000"/>
                          </a:solidFill>
                          <a:effectLst/>
                          <a:latin typeface="Calibri" panose="020F0502020204030204" pitchFamily="34" charset="0"/>
                        </a:rPr>
                        <a:t>Jurisdiction test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 (EU), 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SC</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COMI</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1924047"/>
                  </a:ext>
                </a:extLst>
              </a:tr>
              <a:tr h="423077">
                <a:tc>
                  <a:txBody>
                    <a:bodyPr/>
                    <a:lstStyle/>
                    <a:p>
                      <a:pPr algn="l" fontAlgn="b"/>
                      <a:r>
                        <a:rPr lang="en-GB" sz="1200" b="1" i="0" u="none" strike="noStrike" dirty="0">
                          <a:solidFill>
                            <a:srgbClr val="000000"/>
                          </a:solidFill>
                          <a:effectLst/>
                          <a:latin typeface="Calibri" panose="020F0502020204030204" pitchFamily="34" charset="0"/>
                        </a:rPr>
                        <a:t>EU recognition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Local Law</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Y</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Private: Local Law</a:t>
                      </a:r>
                      <a:br>
                        <a:rPr lang="en-GB" sz="1200" b="0" i="0" u="none" strike="noStrike" dirty="0">
                          <a:solidFill>
                            <a:srgbClr val="000000"/>
                          </a:solidFill>
                          <a:effectLst/>
                          <a:latin typeface="Calibri" panose="020F0502020204030204" pitchFamily="34" charset="0"/>
                        </a:rPr>
                      </a:br>
                      <a:r>
                        <a:rPr lang="en-GB" sz="1200" b="0" i="0" u="none" strike="noStrike" dirty="0">
                          <a:solidFill>
                            <a:srgbClr val="000000"/>
                          </a:solidFill>
                          <a:effectLst/>
                          <a:latin typeface="Calibri" panose="020F0502020204030204" pitchFamily="34" charset="0"/>
                        </a:rPr>
                        <a:t>Public: Y (22.7.22)</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22006529"/>
                  </a:ext>
                </a:extLst>
              </a:tr>
              <a:tr h="423077">
                <a:tc>
                  <a:txBody>
                    <a:bodyPr/>
                    <a:lstStyle/>
                    <a:p>
                      <a:pPr algn="l" fontAlgn="b"/>
                      <a:r>
                        <a:rPr lang="en-GB" sz="1200" b="1" i="0" u="none" strike="noStrike" dirty="0">
                          <a:solidFill>
                            <a:srgbClr val="000000"/>
                          </a:solidFill>
                          <a:effectLst/>
                          <a:latin typeface="Calibri" panose="020F0502020204030204" pitchFamily="34" charset="0"/>
                        </a:rPr>
                        <a:t>Challenge/solution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100/150 days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100" b="0" i="0" u="none" strike="noStrike" dirty="0">
                          <a:solidFill>
                            <a:srgbClr val="000000"/>
                          </a:solidFill>
                          <a:effectLst/>
                          <a:latin typeface="Calibri" panose="020F0502020204030204" pitchFamily="34" charset="0"/>
                        </a:rPr>
                        <a:t>Limited 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Moratorium</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Directive compliant</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Directors’ duties shift Contracts termination</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9888709"/>
                  </a:ext>
                </a:extLst>
              </a:tr>
              <a:tr h="423077">
                <a:tc>
                  <a:txBody>
                    <a:bodyPr/>
                    <a:lstStyle/>
                    <a:p>
                      <a:pPr algn="l" fontAlgn="b"/>
                      <a:r>
                        <a:rPr lang="en-GB" sz="1200" b="1" i="0" u="none" strike="noStrike" dirty="0">
                          <a:solidFill>
                            <a:srgbClr val="000000"/>
                          </a:solidFill>
                          <a:effectLst/>
                          <a:latin typeface="Calibri" panose="020F0502020204030204" pitchFamily="34" charset="0"/>
                        </a:rPr>
                        <a:t>Final word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0" i="0" u="none" strike="noStrike" dirty="0">
                          <a:solidFill>
                            <a:srgbClr val="000000"/>
                          </a:solidFill>
                          <a:effectLst/>
                          <a:latin typeface="Calibri" panose="020F0502020204030204" pitchFamily="34" charset="0"/>
                        </a:rPr>
                        <a:t>Ready recognition; proven 30+ years track record</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r>
                        <a:rPr lang="en-GB" sz="1200" b="0" i="0" u="none" strike="noStrike" dirty="0">
                          <a:solidFill>
                            <a:srgbClr val="000000"/>
                          </a:solidFill>
                          <a:effectLst/>
                          <a:latin typeface="Calibri" panose="020F0502020204030204" pitchFamily="34" charset="0"/>
                        </a:rPr>
                        <a:t>Sufficient connection; judges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GB" sz="1800" b="0" i="0" u="none" strike="noStrike" dirty="0">
                        <a:solidFill>
                          <a:srgbClr val="000000"/>
                        </a:solidFill>
                        <a:effectLst/>
                        <a:latin typeface="Calibri" panose="020F0502020204030204" pitchFamily="34" charset="0"/>
                      </a:endParaRPr>
                    </a:p>
                  </a:txBody>
                  <a:tcPr marL="15462" marR="15462" marT="15462" marB="0" anchor="b">
                    <a:lnL>
                      <a:noFill/>
                    </a:lnL>
                    <a:lnR>
                      <a:noFill/>
                    </a:lnR>
                    <a:lnT>
                      <a:noFill/>
                    </a:lnT>
                    <a:lnB>
                      <a:noFill/>
                    </a:lnB>
                  </a:tcPr>
                </a:tc>
                <a:tc>
                  <a:txBody>
                    <a:bodyPr/>
                    <a:lstStyle/>
                    <a:p>
                      <a:pPr algn="ctr" fontAlgn="b"/>
                      <a:endParaRPr lang="en-GB" sz="1200" b="0" i="0" u="none" strike="noStrike">
                        <a:solidFill>
                          <a:srgbClr val="000000"/>
                        </a:solidFill>
                        <a:effectLst/>
                        <a:latin typeface="Calibri" panose="020F0502020204030204" pitchFamily="34" charset="0"/>
                      </a:endParaRP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a:solidFill>
                            <a:srgbClr val="000000"/>
                          </a:solidFill>
                          <a:effectLst/>
                          <a:latin typeface="Calibri" panose="020F0502020204030204" pitchFamily="34" charset="0"/>
                        </a:rPr>
                        <a:t>Groups</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GB" sz="1200" b="0" i="0" u="none" strike="noStrike" dirty="0">
                          <a:solidFill>
                            <a:srgbClr val="000000"/>
                          </a:solidFill>
                          <a:effectLst/>
                          <a:latin typeface="Calibri" panose="020F0502020204030204" pitchFamily="34" charset="0"/>
                        </a:rPr>
                        <a:t>Swift &amp; flexible</a:t>
                      </a:r>
                    </a:p>
                  </a:txBody>
                  <a:tcPr marL="11597" marR="11597" marT="1159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09321455"/>
                  </a:ext>
                </a:extLst>
              </a:tr>
            </a:tbl>
          </a:graphicData>
        </a:graphic>
      </p:graphicFrame>
      <p:grpSp>
        <p:nvGrpSpPr>
          <p:cNvPr id="2" name="Group 1">
            <a:extLst>
              <a:ext uri="{FF2B5EF4-FFF2-40B4-BE49-F238E27FC236}">
                <a16:creationId xmlns:a16="http://schemas.microsoft.com/office/drawing/2014/main" id="{6934D22E-91AA-41E7-8E67-0B17CD1CC5EF}"/>
              </a:ext>
            </a:extLst>
          </p:cNvPr>
          <p:cNvGrpSpPr/>
          <p:nvPr/>
        </p:nvGrpSpPr>
        <p:grpSpPr>
          <a:xfrm>
            <a:off x="2379998" y="415392"/>
            <a:ext cx="6323468" cy="600912"/>
            <a:chOff x="3173331" y="553856"/>
            <a:chExt cx="8431290" cy="801216"/>
          </a:xfrm>
        </p:grpSpPr>
        <p:pic>
          <p:nvPicPr>
            <p:cNvPr id="5" name="Picture 4">
              <a:extLst>
                <a:ext uri="{FF2B5EF4-FFF2-40B4-BE49-F238E27FC236}">
                  <a16:creationId xmlns:a16="http://schemas.microsoft.com/office/drawing/2014/main" id="{1589D458-853A-4E57-909D-21B7E4F313A7}"/>
                </a:ext>
              </a:extLst>
            </p:cNvPr>
            <p:cNvPicPr>
              <a:picLocks noChangeAspect="1"/>
            </p:cNvPicPr>
            <p:nvPr/>
          </p:nvPicPr>
          <p:blipFill>
            <a:blip r:embed="rId2"/>
            <a:stretch>
              <a:fillRect/>
            </a:stretch>
          </p:blipFill>
          <p:spPr>
            <a:xfrm>
              <a:off x="3173331" y="553857"/>
              <a:ext cx="1201025" cy="800683"/>
            </a:xfrm>
            <a:prstGeom prst="rect">
              <a:avLst/>
            </a:prstGeom>
          </p:spPr>
        </p:pic>
        <p:pic>
          <p:nvPicPr>
            <p:cNvPr id="6" name="Picture 5">
              <a:extLst>
                <a:ext uri="{FF2B5EF4-FFF2-40B4-BE49-F238E27FC236}">
                  <a16:creationId xmlns:a16="http://schemas.microsoft.com/office/drawing/2014/main" id="{E3C25F46-7FCE-4A26-8F00-80A58FC5581A}"/>
                </a:ext>
              </a:extLst>
            </p:cNvPr>
            <p:cNvPicPr>
              <a:picLocks noChangeAspect="1"/>
            </p:cNvPicPr>
            <p:nvPr/>
          </p:nvPicPr>
          <p:blipFill>
            <a:blip r:embed="rId3"/>
            <a:stretch>
              <a:fillRect/>
            </a:stretch>
          </p:blipFill>
          <p:spPr>
            <a:xfrm>
              <a:off x="5749134" y="553856"/>
              <a:ext cx="1345406" cy="798835"/>
            </a:xfrm>
            <a:prstGeom prst="rect">
              <a:avLst/>
            </a:prstGeom>
          </p:spPr>
        </p:pic>
        <p:pic>
          <p:nvPicPr>
            <p:cNvPr id="7" name="Picture 6">
              <a:extLst>
                <a:ext uri="{FF2B5EF4-FFF2-40B4-BE49-F238E27FC236}">
                  <a16:creationId xmlns:a16="http://schemas.microsoft.com/office/drawing/2014/main" id="{73E2EFAA-633B-4ED4-A6EA-3932DFDBE9FA}"/>
                </a:ext>
              </a:extLst>
            </p:cNvPr>
            <p:cNvPicPr>
              <a:picLocks noChangeAspect="1"/>
            </p:cNvPicPr>
            <p:nvPr/>
          </p:nvPicPr>
          <p:blipFill>
            <a:blip r:embed="rId4"/>
            <a:stretch>
              <a:fillRect/>
            </a:stretch>
          </p:blipFill>
          <p:spPr>
            <a:xfrm>
              <a:off x="8181189" y="553856"/>
              <a:ext cx="1326785" cy="798835"/>
            </a:xfrm>
            <a:prstGeom prst="rect">
              <a:avLst/>
            </a:prstGeom>
          </p:spPr>
        </p:pic>
        <p:pic>
          <p:nvPicPr>
            <p:cNvPr id="8" name="Picture 7">
              <a:extLst>
                <a:ext uri="{FF2B5EF4-FFF2-40B4-BE49-F238E27FC236}">
                  <a16:creationId xmlns:a16="http://schemas.microsoft.com/office/drawing/2014/main" id="{A7B4EC83-9558-4D37-AF57-FCE1FB9A53D4}"/>
                </a:ext>
              </a:extLst>
            </p:cNvPr>
            <p:cNvPicPr>
              <a:picLocks noChangeAspect="1"/>
            </p:cNvPicPr>
            <p:nvPr/>
          </p:nvPicPr>
          <p:blipFill>
            <a:blip r:embed="rId5"/>
            <a:stretch>
              <a:fillRect/>
            </a:stretch>
          </p:blipFill>
          <p:spPr>
            <a:xfrm>
              <a:off x="10273229" y="556237"/>
              <a:ext cx="1331392" cy="798835"/>
            </a:xfrm>
            <a:prstGeom prst="rect">
              <a:avLst/>
            </a:prstGeom>
          </p:spPr>
        </p:pic>
      </p:grpSp>
    </p:spTree>
    <p:extLst>
      <p:ext uri="{BB962C8B-B14F-4D97-AF65-F5344CB8AC3E}">
        <p14:creationId xmlns:p14="http://schemas.microsoft.com/office/powerpoint/2010/main" val="29892699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006888" y="1191216"/>
            <a:ext cx="7107921" cy="1217447"/>
          </a:xfrm>
        </p:spPr>
        <p:txBody>
          <a:bodyPr>
            <a:normAutofit/>
          </a:bodyPr>
          <a:lstStyle/>
          <a:p>
            <a:r>
              <a:rPr lang="en-GB" sz="3200" b="1" dirty="0"/>
              <a:t>﻿Restructuring cases in the Aviation space</a:t>
            </a:r>
            <a:endParaRPr lang="en-US" sz="3200" b="1" dirty="0"/>
          </a:p>
        </p:txBody>
      </p:sp>
      <p:sp>
        <p:nvSpPr>
          <p:cNvPr id="3" name="Subtitle 2"/>
          <p:cNvSpPr>
            <a:spLocks noGrp="1"/>
          </p:cNvSpPr>
          <p:nvPr>
            <p:ph type="subTitle" idx="1"/>
          </p:nvPr>
        </p:nvSpPr>
        <p:spPr>
          <a:xfrm>
            <a:off x="728547" y="2570036"/>
            <a:ext cx="7813288" cy="1314450"/>
          </a:xfrm>
        </p:spPr>
        <p:txBody>
          <a:bodyPr rtlCol="0">
            <a:noAutofit/>
          </a:bodyPr>
          <a:lstStyle/>
          <a:p>
            <a:pPr>
              <a:spcBef>
                <a:spcPts val="0"/>
              </a:spcBef>
              <a:spcAft>
                <a:spcPts val="900"/>
              </a:spcAft>
              <a:defRPr/>
            </a:pPr>
            <a:r>
              <a:rPr lang="en-GB" sz="2200" i="1" dirty="0">
                <a:solidFill>
                  <a:srgbClr val="000000"/>
                </a:solidFill>
              </a:rPr>
              <a:t>﻿Panel leader: </a:t>
            </a:r>
            <a:r>
              <a:rPr lang="en-GB" sz="2200" b="1" dirty="0">
                <a:solidFill>
                  <a:srgbClr val="000000"/>
                </a:solidFill>
              </a:rPr>
              <a:t>Barry Cahir</a:t>
            </a:r>
            <a:r>
              <a:rPr lang="en-GB" sz="2200" dirty="0">
                <a:solidFill>
                  <a:srgbClr val="000000"/>
                </a:solidFill>
              </a:rPr>
              <a:t>, Beauchamps, Ireland</a:t>
            </a:r>
          </a:p>
          <a:p>
            <a:pPr>
              <a:spcBef>
                <a:spcPts val="0"/>
              </a:spcBef>
              <a:spcAft>
                <a:spcPts val="900"/>
              </a:spcAft>
              <a:defRPr/>
            </a:pPr>
            <a:r>
              <a:rPr lang="en-GB" sz="2200" i="1" dirty="0">
                <a:solidFill>
                  <a:srgbClr val="000000"/>
                </a:solidFill>
              </a:rPr>
              <a:t>Panellists: </a:t>
            </a:r>
            <a:r>
              <a:rPr lang="en-GB" sz="2200" b="1" dirty="0" err="1">
                <a:solidFill>
                  <a:srgbClr val="000000"/>
                </a:solidFill>
              </a:rPr>
              <a:t>Riz</a:t>
            </a:r>
            <a:r>
              <a:rPr lang="en-GB" sz="2200" b="1" dirty="0">
                <a:solidFill>
                  <a:srgbClr val="000000"/>
                </a:solidFill>
              </a:rPr>
              <a:t> Mokal</a:t>
            </a:r>
            <a:r>
              <a:rPr lang="en-GB" sz="2200" dirty="0">
                <a:solidFill>
                  <a:srgbClr val="000000"/>
                </a:solidFill>
              </a:rPr>
              <a:t>, South Square, UK</a:t>
            </a:r>
          </a:p>
          <a:p>
            <a:pPr>
              <a:spcBef>
                <a:spcPts val="0"/>
              </a:spcBef>
              <a:spcAft>
                <a:spcPts val="900"/>
              </a:spcAft>
              <a:defRPr/>
            </a:pPr>
            <a:r>
              <a:rPr lang="en-GB" sz="2200" b="1" dirty="0" err="1">
                <a:solidFill>
                  <a:srgbClr val="000000"/>
                </a:solidFill>
              </a:rPr>
              <a:t>Siobhán</a:t>
            </a:r>
            <a:r>
              <a:rPr lang="en-GB" sz="2200" b="1" dirty="0">
                <a:solidFill>
                  <a:srgbClr val="000000"/>
                </a:solidFill>
              </a:rPr>
              <a:t> Connolly</a:t>
            </a:r>
            <a:r>
              <a:rPr lang="en-GB" sz="2200" dirty="0">
                <a:solidFill>
                  <a:srgbClr val="000000"/>
                </a:solidFill>
              </a:rPr>
              <a:t>, GECAS, Ireland</a:t>
            </a:r>
          </a:p>
        </p:txBody>
      </p:sp>
    </p:spTree>
    <p:extLst>
      <p:ext uri="{BB962C8B-B14F-4D97-AF65-F5344CB8AC3E}">
        <p14:creationId xmlns:p14="http://schemas.microsoft.com/office/powerpoint/2010/main" val="244448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1856" y="1847014"/>
            <a:ext cx="7180288" cy="3165358"/>
          </a:xfrm>
          <a:prstGeom prst="rect">
            <a:avLst/>
          </a:prstGeom>
        </p:spPr>
      </p:pic>
      <p:sp>
        <p:nvSpPr>
          <p:cNvPr id="4097" name="Title 1"/>
          <p:cNvSpPr>
            <a:spLocks noGrp="1"/>
          </p:cNvSpPr>
          <p:nvPr>
            <p:ph type="ctrTitle"/>
          </p:nvPr>
        </p:nvSpPr>
        <p:spPr>
          <a:xfrm>
            <a:off x="1657350" y="1494320"/>
            <a:ext cx="5829300" cy="1378819"/>
          </a:xfrm>
        </p:spPr>
        <p:txBody>
          <a:bodyPr/>
          <a:lstStyle/>
          <a:p>
            <a:pPr>
              <a:spcAft>
                <a:spcPts val="1800"/>
              </a:spcAft>
            </a:pPr>
            <a:r>
              <a:rPr lang="en-GB" sz="3000" b="1" dirty="0"/>
              <a:t>Coffee Break</a:t>
            </a:r>
            <a:br>
              <a:rPr lang="en-GB" sz="3000" b="1" dirty="0"/>
            </a:br>
            <a:br>
              <a:rPr lang="en-GB" sz="750" b="1" dirty="0"/>
            </a:br>
            <a:br>
              <a:rPr lang="en-GB" sz="750" b="1" dirty="0"/>
            </a:br>
            <a:br>
              <a:rPr lang="en-GB" sz="750" b="1" dirty="0"/>
            </a:br>
            <a:r>
              <a:rPr lang="en-GB" sz="1800" b="1" dirty="0"/>
              <a:t>Kindly Sponsored By</a:t>
            </a:r>
            <a:endParaRPr lang="en-US" sz="1800" b="1" dirty="0"/>
          </a:p>
        </p:txBody>
      </p:sp>
      <p:sp>
        <p:nvSpPr>
          <p:cNvPr id="3" name="TextBox 2"/>
          <p:cNvSpPr txBox="1">
            <a:spLocks noChangeArrowheads="1"/>
          </p:cNvSpPr>
          <p:nvPr/>
        </p:nvSpPr>
        <p:spPr bwMode="auto">
          <a:xfrm>
            <a:off x="2951560" y="4191747"/>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www.bnt.eu</a:t>
            </a:r>
            <a:endParaRPr lang="en-US" sz="1350" dirty="0">
              <a:latin typeface="Verdana" charset="0"/>
              <a:cs typeface="Verdana" charset="0"/>
            </a:endParaRPr>
          </a:p>
        </p:txBody>
      </p:sp>
    </p:spTree>
    <p:extLst>
      <p:ext uri="{BB962C8B-B14F-4D97-AF65-F5344CB8AC3E}">
        <p14:creationId xmlns:p14="http://schemas.microsoft.com/office/powerpoint/2010/main" val="10294696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494320"/>
            <a:ext cx="5829300" cy="1378819"/>
          </a:xfrm>
        </p:spPr>
        <p:txBody>
          <a:bodyPr/>
          <a:lstStyle/>
          <a:p>
            <a:r>
              <a:rPr lang="en-GB" b="1" dirty="0"/>
              <a:t>Break-out Sessions</a:t>
            </a:r>
            <a:endParaRPr lang="en-US" b="1" dirty="0"/>
          </a:p>
        </p:txBody>
      </p:sp>
    </p:spTree>
    <p:extLst>
      <p:ext uri="{BB962C8B-B14F-4D97-AF65-F5344CB8AC3E}">
        <p14:creationId xmlns:p14="http://schemas.microsoft.com/office/powerpoint/2010/main" val="11320569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216977" y="1491430"/>
            <a:ext cx="8717796" cy="1378819"/>
          </a:xfrm>
        </p:spPr>
        <p:txBody>
          <a:bodyPr>
            <a:noAutofit/>
          </a:bodyPr>
          <a:lstStyle/>
          <a:p>
            <a:r>
              <a:rPr lang="en-GB" sz="4800" b="1" dirty="0"/>
              <a:t>Break-out-session IV.</a:t>
            </a:r>
            <a:br>
              <a:rPr lang="en-GB" sz="4800" b="1" dirty="0"/>
            </a:br>
            <a:r>
              <a:rPr lang="en-GB" sz="2800" b="1" dirty="0"/>
              <a:t>﻿EU Directive on Restructuring and Insolvency Article 19 – Friend or foe? Impact on Director’s behaviour in the likelihood of insolvency</a:t>
            </a:r>
            <a:endParaRPr lang="en-US" sz="2800" b="1" dirty="0"/>
          </a:p>
        </p:txBody>
      </p:sp>
      <p:sp>
        <p:nvSpPr>
          <p:cNvPr id="3" name="Subtitle 2"/>
          <p:cNvSpPr>
            <a:spLocks noGrp="1"/>
          </p:cNvSpPr>
          <p:nvPr>
            <p:ph type="subTitle" idx="1"/>
          </p:nvPr>
        </p:nvSpPr>
        <p:spPr>
          <a:xfrm>
            <a:off x="216977" y="3398996"/>
            <a:ext cx="8717795" cy="1622137"/>
          </a:xfrm>
        </p:spPr>
        <p:txBody>
          <a:bodyPr rtlCol="0">
            <a:noAutofit/>
          </a:bodyPr>
          <a:lstStyle/>
          <a:p>
            <a:pPr>
              <a:spcBef>
                <a:spcPts val="0"/>
              </a:spcBef>
              <a:spcAft>
                <a:spcPts val="300"/>
              </a:spcAft>
              <a:defRPr/>
            </a:pPr>
            <a:r>
              <a:rPr lang="en-GB" sz="1800" i="1" dirty="0">
                <a:solidFill>
                  <a:schemeClr val="tx1"/>
                </a:solidFill>
              </a:rPr>
              <a:t>﻿Panel leader: </a:t>
            </a:r>
            <a:r>
              <a:rPr lang="en-GB" sz="1800" b="1" dirty="0">
                <a:solidFill>
                  <a:schemeClr val="tx1"/>
                </a:solidFill>
              </a:rPr>
              <a:t>Michal </a:t>
            </a:r>
            <a:r>
              <a:rPr lang="en-GB" sz="1800" b="1" dirty="0" err="1">
                <a:solidFill>
                  <a:schemeClr val="tx1"/>
                </a:solidFill>
              </a:rPr>
              <a:t>Barlowski</a:t>
            </a:r>
            <a:r>
              <a:rPr lang="en-GB" sz="1800" dirty="0">
                <a:solidFill>
                  <a:schemeClr val="tx1"/>
                </a:solidFill>
              </a:rPr>
              <a:t>, Wardyński &amp; Partners, Poland</a:t>
            </a:r>
          </a:p>
          <a:p>
            <a:pPr>
              <a:spcBef>
                <a:spcPts val="0"/>
              </a:spcBef>
              <a:spcAft>
                <a:spcPts val="300"/>
              </a:spcAft>
              <a:defRPr/>
            </a:pPr>
            <a:r>
              <a:rPr lang="en-GB" sz="1800" i="1" dirty="0">
                <a:solidFill>
                  <a:schemeClr val="tx1"/>
                </a:solidFill>
              </a:rPr>
              <a:t>Panellists: </a:t>
            </a:r>
            <a:r>
              <a:rPr lang="en-GB" sz="1800" b="1" dirty="0">
                <a:solidFill>
                  <a:schemeClr val="tx1"/>
                </a:solidFill>
              </a:rPr>
              <a:t>Prof. Irene Lynch Fannon</a:t>
            </a:r>
            <a:r>
              <a:rPr lang="en-GB" sz="1800" dirty="0">
                <a:solidFill>
                  <a:schemeClr val="tx1"/>
                </a:solidFill>
              </a:rPr>
              <a:t>, University College Cork / Matheson, Ireland</a:t>
            </a:r>
          </a:p>
          <a:p>
            <a:pPr>
              <a:spcBef>
                <a:spcPts val="0"/>
              </a:spcBef>
              <a:spcAft>
                <a:spcPts val="300"/>
              </a:spcAft>
              <a:defRPr/>
            </a:pPr>
            <a:r>
              <a:rPr lang="en-GB" sz="1800" b="1" dirty="0">
                <a:solidFill>
                  <a:schemeClr val="tx1"/>
                </a:solidFill>
              </a:rPr>
              <a:t>Prof. Reinhard Dammann</a:t>
            </a:r>
            <a:r>
              <a:rPr lang="en-GB" sz="1800" dirty="0">
                <a:solidFill>
                  <a:schemeClr val="tx1"/>
                </a:solidFill>
              </a:rPr>
              <a:t>, Dammann Avocat / Sciences Po, France</a:t>
            </a:r>
          </a:p>
          <a:p>
            <a:pPr>
              <a:spcBef>
                <a:spcPts val="0"/>
              </a:spcBef>
              <a:spcAft>
                <a:spcPts val="300"/>
              </a:spcAft>
              <a:defRPr/>
            </a:pPr>
            <a:r>
              <a:rPr lang="en-GB" sz="1800" b="1" dirty="0">
                <a:solidFill>
                  <a:schemeClr val="tx1"/>
                </a:solidFill>
              </a:rPr>
              <a:t>Prof. Reinout Vriesendorp</a:t>
            </a:r>
            <a:r>
              <a:rPr lang="en-GB" sz="1800" dirty="0">
                <a:solidFill>
                  <a:schemeClr val="tx1"/>
                </a:solidFill>
              </a:rPr>
              <a:t>, Leiden University / </a:t>
            </a:r>
            <a:br>
              <a:rPr lang="en-GB" sz="1800" dirty="0">
                <a:solidFill>
                  <a:schemeClr val="tx1"/>
                </a:solidFill>
              </a:rPr>
            </a:br>
            <a:r>
              <a:rPr lang="en-GB" sz="1800" dirty="0">
                <a:solidFill>
                  <a:schemeClr val="tx1"/>
                </a:solidFill>
              </a:rPr>
              <a:t>De </a:t>
            </a:r>
            <a:r>
              <a:rPr lang="en-GB" sz="1800" dirty="0" err="1">
                <a:solidFill>
                  <a:schemeClr val="tx1"/>
                </a:solidFill>
              </a:rPr>
              <a:t>Brauw</a:t>
            </a:r>
            <a:r>
              <a:rPr lang="en-GB" sz="1800" dirty="0">
                <a:solidFill>
                  <a:schemeClr val="tx1"/>
                </a:solidFill>
              </a:rPr>
              <a:t> Blackstone </a:t>
            </a:r>
            <a:r>
              <a:rPr lang="en-GB" sz="1800" dirty="0" err="1">
                <a:solidFill>
                  <a:schemeClr val="tx1"/>
                </a:solidFill>
              </a:rPr>
              <a:t>Westbroek</a:t>
            </a:r>
            <a:r>
              <a:rPr lang="en-GB" sz="1800" dirty="0">
                <a:solidFill>
                  <a:schemeClr val="tx1"/>
                </a:solidFill>
              </a:rPr>
              <a:t>, The Netherlands</a:t>
            </a:r>
            <a:endParaRPr lang="en-US" sz="1800" dirty="0">
              <a:solidFill>
                <a:schemeClr val="tx1"/>
              </a:solidFill>
            </a:endParaRPr>
          </a:p>
        </p:txBody>
      </p:sp>
    </p:spTree>
    <p:extLst>
      <p:ext uri="{BB962C8B-B14F-4D97-AF65-F5344CB8AC3E}">
        <p14:creationId xmlns:p14="http://schemas.microsoft.com/office/powerpoint/2010/main" val="19505208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7" y="1760874"/>
            <a:ext cx="7741290" cy="2918702"/>
          </a:xfrm>
        </p:spPr>
        <p:txBody>
          <a:bodyPr>
            <a:normAutofit/>
          </a:bodyPr>
          <a:lstStyle/>
          <a:p>
            <a:pPr marL="0" indent="0">
              <a:lnSpc>
                <a:spcPct val="120000"/>
              </a:lnSpc>
              <a:buNone/>
            </a:pPr>
            <a:r>
              <a:rPr lang="pl-PL" sz="1800" i="1" dirty="0" err="1"/>
              <a:t>Article</a:t>
            </a:r>
            <a:r>
              <a:rPr lang="pl-PL" sz="1800" i="1" dirty="0"/>
              <a:t> 19</a:t>
            </a:r>
            <a:r>
              <a:rPr lang="en-US" sz="1800" i="1" dirty="0"/>
              <a:t>: </a:t>
            </a:r>
            <a:r>
              <a:rPr lang="en-US" sz="1800" b="1" i="1" dirty="0"/>
              <a:t>Duties of directors where there is a likelihood of insolvency</a:t>
            </a:r>
          </a:p>
          <a:p>
            <a:pPr>
              <a:lnSpc>
                <a:spcPct val="120000"/>
              </a:lnSpc>
              <a:spcBef>
                <a:spcPts val="0"/>
              </a:spcBef>
            </a:pPr>
            <a:endParaRPr lang="en-US" sz="1800" i="1" dirty="0"/>
          </a:p>
          <a:p>
            <a:pPr marL="0" indent="0">
              <a:lnSpc>
                <a:spcPct val="120000"/>
              </a:lnSpc>
              <a:spcBef>
                <a:spcPts val="0"/>
              </a:spcBef>
              <a:buNone/>
            </a:pPr>
            <a:r>
              <a:rPr lang="en-US" sz="1800" i="1" dirty="0"/>
              <a:t>Member States shall ensure that, where there is a likelihood of insolvency, directors, have due regard, as a minimum, to the following:</a:t>
            </a:r>
          </a:p>
          <a:p>
            <a:pPr marL="457200" indent="-457200">
              <a:lnSpc>
                <a:spcPct val="120000"/>
              </a:lnSpc>
              <a:spcBef>
                <a:spcPts val="0"/>
              </a:spcBef>
              <a:buAutoNum type="alphaLcParenBoth"/>
            </a:pPr>
            <a:r>
              <a:rPr lang="en-US" sz="1800" i="1" dirty="0"/>
              <a:t>the interests of creditors, equity holders and other stakeholders;</a:t>
            </a:r>
          </a:p>
          <a:p>
            <a:pPr marL="457200" indent="-457200">
              <a:lnSpc>
                <a:spcPct val="120000"/>
              </a:lnSpc>
              <a:spcBef>
                <a:spcPts val="0"/>
              </a:spcBef>
              <a:buAutoNum type="alphaLcParenBoth"/>
            </a:pPr>
            <a:r>
              <a:rPr lang="en-US" sz="1800" i="1" dirty="0"/>
              <a:t>the need to take steps to avoid insolvency; and</a:t>
            </a:r>
          </a:p>
          <a:p>
            <a:pPr marL="457200" indent="-457200">
              <a:lnSpc>
                <a:spcPct val="120000"/>
              </a:lnSpc>
              <a:spcBef>
                <a:spcPts val="0"/>
              </a:spcBef>
              <a:buAutoNum type="alphaLcParenBoth"/>
            </a:pPr>
            <a:r>
              <a:rPr lang="en-US" sz="1800" i="1" dirty="0"/>
              <a:t>the need to avoid deliberate or grossly negligent conduct that threatens the viability of the business.</a:t>
            </a:r>
            <a:endParaRPr lang="pl-PL" sz="1800" i="1" dirty="0"/>
          </a:p>
          <a:p>
            <a:pPr marL="0" indent="0">
              <a:spcAft>
                <a:spcPts val="900"/>
              </a:spcAft>
              <a:buNone/>
            </a:pPr>
            <a:endParaRPr lang="en-GB" sz="1650" dirty="0"/>
          </a:p>
        </p:txBody>
      </p:sp>
    </p:spTree>
    <p:extLst>
      <p:ext uri="{BB962C8B-B14F-4D97-AF65-F5344CB8AC3E}">
        <p14:creationId xmlns:p14="http://schemas.microsoft.com/office/powerpoint/2010/main" val="29187371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7" y="1760874"/>
            <a:ext cx="7741290" cy="2918702"/>
          </a:xfrm>
        </p:spPr>
        <p:txBody>
          <a:bodyPr>
            <a:normAutofit/>
          </a:bodyPr>
          <a:lstStyle/>
          <a:p>
            <a:pPr marL="0" indent="0">
              <a:lnSpc>
                <a:spcPct val="120000"/>
              </a:lnSpc>
              <a:buNone/>
            </a:pPr>
            <a:r>
              <a:rPr lang="pl-PL" sz="1800" i="1" dirty="0" err="1"/>
              <a:t>Article</a:t>
            </a:r>
            <a:r>
              <a:rPr lang="pl-PL" sz="1800" i="1" dirty="0"/>
              <a:t> 19</a:t>
            </a:r>
            <a:r>
              <a:rPr lang="en-US" sz="1800" i="1" dirty="0"/>
              <a:t>: </a:t>
            </a:r>
            <a:r>
              <a:rPr lang="en-US" sz="1800" b="1" i="1" dirty="0"/>
              <a:t>Duties of directors where there is a likelihood of insolvency</a:t>
            </a:r>
          </a:p>
          <a:p>
            <a:pPr marL="0" indent="0">
              <a:lnSpc>
                <a:spcPct val="120000"/>
              </a:lnSpc>
              <a:spcBef>
                <a:spcPts val="0"/>
              </a:spcBef>
              <a:buNone/>
            </a:pPr>
            <a:endParaRPr lang="en-US" sz="1800" i="1" dirty="0"/>
          </a:p>
          <a:p>
            <a:pPr marL="0" indent="0">
              <a:lnSpc>
                <a:spcPct val="120000"/>
              </a:lnSpc>
              <a:spcBef>
                <a:spcPts val="0"/>
              </a:spcBef>
              <a:buNone/>
            </a:pPr>
            <a:r>
              <a:rPr lang="en-US" sz="1800" i="1" dirty="0"/>
              <a:t>Member States shall ensure that, where there is a likelihood of insolvency, directors, have due regard, as a minimum, to the following:</a:t>
            </a:r>
          </a:p>
          <a:p>
            <a:pPr marL="0" indent="0">
              <a:lnSpc>
                <a:spcPct val="120000"/>
              </a:lnSpc>
              <a:spcBef>
                <a:spcPts val="0"/>
              </a:spcBef>
              <a:buNone/>
            </a:pPr>
            <a:r>
              <a:rPr lang="en-US" sz="1800" i="1" dirty="0"/>
              <a:t>[…]</a:t>
            </a:r>
          </a:p>
          <a:p>
            <a:pPr marL="0" indent="0">
              <a:lnSpc>
                <a:spcPts val="1800"/>
              </a:lnSpc>
              <a:spcBef>
                <a:spcPts val="0"/>
              </a:spcBef>
              <a:buNone/>
            </a:pPr>
            <a:endParaRPr lang="en-US" sz="1800" i="1" dirty="0"/>
          </a:p>
          <a:p>
            <a:pPr marL="0" indent="0">
              <a:lnSpc>
                <a:spcPts val="1800"/>
              </a:lnSpc>
              <a:spcBef>
                <a:spcPts val="0"/>
              </a:spcBef>
              <a:buNone/>
            </a:pPr>
            <a:r>
              <a:rPr lang="en-US" sz="1800" dirty="0"/>
              <a:t>Recital 71: "Where the debtor is close to insolvency, it is also important to </a:t>
            </a:r>
            <a:r>
              <a:rPr lang="en-US" sz="1800" b="1" dirty="0"/>
              <a:t>protect the legitimate interests of creditors</a:t>
            </a:r>
            <a:r>
              <a:rPr lang="en-US" sz="1800" dirty="0"/>
              <a:t> from management decisions that </a:t>
            </a:r>
            <a:r>
              <a:rPr lang="en-US" sz="1800" b="1" dirty="0"/>
              <a:t>may have an impact on the constitution of the debtor's estate </a:t>
            </a:r>
            <a:r>
              <a:rPr lang="en-US" sz="1800" dirty="0"/>
              <a:t>[…]"</a:t>
            </a:r>
            <a:endParaRPr lang="en-GB" sz="1800" dirty="0"/>
          </a:p>
        </p:txBody>
      </p:sp>
    </p:spTree>
    <p:extLst>
      <p:ext uri="{BB962C8B-B14F-4D97-AF65-F5344CB8AC3E}">
        <p14:creationId xmlns:p14="http://schemas.microsoft.com/office/powerpoint/2010/main" val="17396412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7" y="1760874"/>
            <a:ext cx="7741290" cy="2918702"/>
          </a:xfrm>
        </p:spPr>
        <p:txBody>
          <a:bodyPr>
            <a:normAutofit fontScale="85000" lnSpcReduction="20000"/>
          </a:bodyPr>
          <a:lstStyle/>
          <a:p>
            <a:pPr marL="0" indent="0">
              <a:lnSpc>
                <a:spcPct val="120000"/>
              </a:lnSpc>
              <a:buNone/>
            </a:pPr>
            <a:r>
              <a:rPr lang="pl-PL" sz="2100" i="1" dirty="0" err="1"/>
              <a:t>Article</a:t>
            </a:r>
            <a:r>
              <a:rPr lang="pl-PL" sz="2100" i="1" dirty="0"/>
              <a:t> 19</a:t>
            </a:r>
            <a:r>
              <a:rPr lang="en-US" sz="2100" i="1" dirty="0"/>
              <a:t>: </a:t>
            </a:r>
            <a:r>
              <a:rPr lang="en-US" sz="2100" b="1" i="1" dirty="0"/>
              <a:t>Duties of directors where there is a likelihood of insolvency</a:t>
            </a:r>
          </a:p>
          <a:p>
            <a:pPr>
              <a:lnSpc>
                <a:spcPct val="120000"/>
              </a:lnSpc>
              <a:spcBef>
                <a:spcPts val="0"/>
              </a:spcBef>
            </a:pPr>
            <a:endParaRPr lang="en-US" sz="2100" i="1" dirty="0"/>
          </a:p>
          <a:p>
            <a:pPr marL="0" indent="0">
              <a:lnSpc>
                <a:spcPct val="120000"/>
              </a:lnSpc>
              <a:spcBef>
                <a:spcPts val="0"/>
              </a:spcBef>
              <a:buNone/>
            </a:pPr>
            <a:r>
              <a:rPr lang="en-US" sz="2100" i="1" dirty="0"/>
              <a:t>Member States shall ensure that, where there is a likelihood of insolvency, directors, have due regard, as a minimum, to the following:</a:t>
            </a:r>
          </a:p>
          <a:p>
            <a:pPr marL="0" indent="0">
              <a:lnSpc>
                <a:spcPct val="120000"/>
              </a:lnSpc>
              <a:spcBef>
                <a:spcPts val="0"/>
              </a:spcBef>
              <a:buNone/>
            </a:pPr>
            <a:r>
              <a:rPr lang="en-US" sz="2100" b="1" i="1" dirty="0"/>
              <a:t>(a)</a:t>
            </a:r>
            <a:r>
              <a:rPr lang="pl-PL" sz="2100" b="1" i="1" dirty="0"/>
              <a:t> </a:t>
            </a:r>
            <a:r>
              <a:rPr lang="en-US" sz="2100" b="1" i="1" dirty="0"/>
              <a:t>the interests of creditors, equity holders and other stakeholders;</a:t>
            </a:r>
          </a:p>
          <a:p>
            <a:pPr>
              <a:lnSpc>
                <a:spcPct val="120000"/>
              </a:lnSpc>
              <a:spcBef>
                <a:spcPts val="0"/>
              </a:spcBef>
            </a:pPr>
            <a:endParaRPr lang="en-US" sz="1900" i="1" dirty="0"/>
          </a:p>
          <a:p>
            <a:pPr marL="0" indent="0">
              <a:spcAft>
                <a:spcPts val="900"/>
              </a:spcAft>
              <a:buNone/>
            </a:pPr>
            <a:r>
              <a:rPr lang="en-GB" sz="2100" dirty="0"/>
              <a:t>Recital 71: "[…] </a:t>
            </a:r>
            <a:r>
              <a:rPr lang="en-US" sz="2100" dirty="0"/>
              <a:t>judicial or administrative authorities, when assessing whether a </a:t>
            </a:r>
            <a:r>
              <a:rPr lang="en-US" sz="2100" b="1" dirty="0"/>
              <a:t>director is to be held liable </a:t>
            </a:r>
            <a:r>
              <a:rPr lang="en-US" sz="2100" dirty="0"/>
              <a:t>for </a:t>
            </a:r>
            <a:r>
              <a:rPr lang="en-US" sz="2100" b="1" dirty="0"/>
              <a:t>breaches of duty of care</a:t>
            </a:r>
            <a:r>
              <a:rPr lang="en-US" sz="2100" dirty="0"/>
              <a:t>, take the rules on duties of directors laid down in this Directive into account. This </a:t>
            </a:r>
            <a:r>
              <a:rPr lang="en-US" sz="2100" b="1" dirty="0"/>
              <a:t>Directive is not intended to establish any hierarchy </a:t>
            </a:r>
            <a:r>
              <a:rPr lang="en-US" sz="2100" dirty="0"/>
              <a:t>among the different parties whose interests need to be given due regard. […]" </a:t>
            </a:r>
            <a:endParaRPr lang="en-GB" sz="2100" dirty="0"/>
          </a:p>
        </p:txBody>
      </p:sp>
    </p:spTree>
    <p:extLst>
      <p:ext uri="{BB962C8B-B14F-4D97-AF65-F5344CB8AC3E}">
        <p14:creationId xmlns:p14="http://schemas.microsoft.com/office/powerpoint/2010/main" val="18430908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6" y="1760874"/>
            <a:ext cx="8178319" cy="2918702"/>
          </a:xfrm>
        </p:spPr>
        <p:txBody>
          <a:bodyPr>
            <a:noAutofit/>
          </a:bodyPr>
          <a:lstStyle/>
          <a:p>
            <a:pPr marL="0" indent="0">
              <a:buNone/>
            </a:pPr>
            <a:r>
              <a:rPr lang="pl-PL" sz="1800" i="1" dirty="0" err="1"/>
              <a:t>Article</a:t>
            </a:r>
            <a:r>
              <a:rPr lang="pl-PL" sz="1800" i="1" dirty="0"/>
              <a:t> 19</a:t>
            </a:r>
            <a:r>
              <a:rPr lang="en-US" sz="1800" i="1" dirty="0"/>
              <a:t>: </a:t>
            </a:r>
            <a:r>
              <a:rPr lang="en-US" sz="1800" b="1" i="1" dirty="0"/>
              <a:t>Duties of directors where there is a likelihood of insolvency</a:t>
            </a:r>
          </a:p>
          <a:p>
            <a:pPr>
              <a:spcBef>
                <a:spcPts val="0"/>
              </a:spcBef>
            </a:pPr>
            <a:endParaRPr lang="en-US" sz="1800" i="1" dirty="0"/>
          </a:p>
          <a:p>
            <a:pPr marL="0" indent="0">
              <a:spcBef>
                <a:spcPts val="0"/>
              </a:spcBef>
              <a:buNone/>
            </a:pPr>
            <a:r>
              <a:rPr lang="en-US" sz="1800" i="1" dirty="0"/>
              <a:t>Member States shall ensure that, where there is a likelihood of insolvency, directors, have due regard, as a minimum, to the following:</a:t>
            </a:r>
          </a:p>
          <a:p>
            <a:pPr marL="0" indent="0">
              <a:spcBef>
                <a:spcPts val="0"/>
              </a:spcBef>
              <a:buNone/>
            </a:pPr>
            <a:r>
              <a:rPr lang="en-US" sz="1800" b="1" i="1" dirty="0"/>
              <a:t>(b) the need to take steps to avoid insolvency; and</a:t>
            </a:r>
          </a:p>
          <a:p>
            <a:pPr marL="0" indent="0">
              <a:spcBef>
                <a:spcPts val="0"/>
              </a:spcBef>
              <a:buNone/>
            </a:pPr>
            <a:r>
              <a:rPr lang="en-US" sz="1800" b="1" i="1" dirty="0"/>
              <a:t>(c)</a:t>
            </a:r>
            <a:r>
              <a:rPr lang="pl-PL" sz="1800" b="1" i="1" dirty="0"/>
              <a:t> </a:t>
            </a:r>
            <a:r>
              <a:rPr lang="en-US" sz="1800" b="1" i="1" dirty="0"/>
              <a:t>the need to avoid deliberate or grossly negligent conduct that threatens the viability of the business.</a:t>
            </a:r>
          </a:p>
          <a:p>
            <a:pPr marL="0" indent="0">
              <a:spcBef>
                <a:spcPts val="0"/>
              </a:spcBef>
              <a:buNone/>
            </a:pPr>
            <a:endParaRPr lang="en-GB" sz="1800" dirty="0"/>
          </a:p>
          <a:p>
            <a:pPr marL="0" indent="0">
              <a:lnSpc>
                <a:spcPts val="1800"/>
              </a:lnSpc>
              <a:spcBef>
                <a:spcPts val="0"/>
              </a:spcBef>
              <a:buNone/>
            </a:pPr>
            <a:r>
              <a:rPr lang="en-GB" sz="1800" dirty="0"/>
              <a:t>Recital 71: "[…] </a:t>
            </a:r>
            <a:r>
              <a:rPr lang="en-US" sz="1800" b="1" dirty="0"/>
              <a:t>directors [must] avoid </a:t>
            </a:r>
            <a:r>
              <a:rPr lang="en-US" sz="1800" dirty="0"/>
              <a:t>any </a:t>
            </a:r>
            <a:r>
              <a:rPr lang="en-US" sz="1800" b="1" dirty="0"/>
              <a:t>deliberate or grossly negligent actions </a:t>
            </a:r>
            <a:r>
              <a:rPr lang="en-US" sz="1800" dirty="0"/>
              <a:t>that </a:t>
            </a:r>
            <a:r>
              <a:rPr lang="en-US" sz="1800" b="1" dirty="0"/>
              <a:t>result</a:t>
            </a:r>
            <a:r>
              <a:rPr lang="en-US" sz="1800" dirty="0"/>
              <a:t> in </a:t>
            </a:r>
            <a:r>
              <a:rPr lang="en-US" sz="1800" b="1" dirty="0"/>
              <a:t>personal gain at the expense of stakeholders</a:t>
            </a:r>
            <a:r>
              <a:rPr lang="en-US" sz="1800" dirty="0"/>
              <a:t>, and avoid agreeing to </a:t>
            </a:r>
            <a:r>
              <a:rPr lang="en-US" sz="1800" b="1" dirty="0"/>
              <a:t>transactions at below market value</a:t>
            </a:r>
            <a:r>
              <a:rPr lang="en-US" sz="1800" dirty="0"/>
              <a:t>, or taking </a:t>
            </a:r>
            <a:r>
              <a:rPr lang="en-US" sz="1800" b="1" dirty="0"/>
              <a:t>actions leading to unfair preference </a:t>
            </a:r>
            <a:r>
              <a:rPr lang="en-US" sz="1800" dirty="0"/>
              <a:t>being given to </a:t>
            </a:r>
            <a:r>
              <a:rPr lang="en-US" sz="1800" b="1" dirty="0"/>
              <a:t>one or more stakeholders</a:t>
            </a:r>
            <a:r>
              <a:rPr lang="en-US" sz="1800" dirty="0"/>
              <a:t>. […]" </a:t>
            </a:r>
            <a:endParaRPr lang="en-GB" sz="1800" dirty="0"/>
          </a:p>
        </p:txBody>
      </p:sp>
    </p:spTree>
    <p:extLst>
      <p:ext uri="{BB962C8B-B14F-4D97-AF65-F5344CB8AC3E}">
        <p14:creationId xmlns:p14="http://schemas.microsoft.com/office/powerpoint/2010/main" val="18108081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216977" y="1491430"/>
            <a:ext cx="8717796" cy="1378819"/>
          </a:xfrm>
        </p:spPr>
        <p:txBody>
          <a:bodyPr>
            <a:noAutofit/>
          </a:bodyPr>
          <a:lstStyle/>
          <a:p>
            <a:r>
              <a:rPr lang="en-GB" sz="4800" b="1" dirty="0"/>
              <a:t>Break-out-session IV.</a:t>
            </a:r>
            <a:br>
              <a:rPr lang="en-GB" sz="4800" b="1" dirty="0"/>
            </a:br>
            <a:r>
              <a:rPr lang="en-GB" sz="2800" b="1" dirty="0"/>
              <a:t>﻿EU Directive on Restructuring and Insolvency Article 19 – Friend or foe? Impact on Director’s behaviour in the likelihood of insolvency</a:t>
            </a:r>
            <a:endParaRPr lang="en-US" sz="2800" b="1" dirty="0"/>
          </a:p>
        </p:txBody>
      </p:sp>
      <p:sp>
        <p:nvSpPr>
          <p:cNvPr id="3" name="Subtitle 2"/>
          <p:cNvSpPr>
            <a:spLocks noGrp="1"/>
          </p:cNvSpPr>
          <p:nvPr>
            <p:ph type="subTitle" idx="1"/>
          </p:nvPr>
        </p:nvSpPr>
        <p:spPr>
          <a:xfrm>
            <a:off x="216977" y="3398996"/>
            <a:ext cx="8717795" cy="1622137"/>
          </a:xfrm>
        </p:spPr>
        <p:txBody>
          <a:bodyPr rtlCol="0">
            <a:noAutofit/>
          </a:bodyPr>
          <a:lstStyle/>
          <a:p>
            <a:pPr>
              <a:spcBef>
                <a:spcPts val="0"/>
              </a:spcBef>
              <a:spcAft>
                <a:spcPts val="300"/>
              </a:spcAft>
              <a:defRPr/>
            </a:pPr>
            <a:r>
              <a:rPr lang="en-GB" sz="1800" i="1" dirty="0">
                <a:solidFill>
                  <a:schemeClr val="tx1"/>
                </a:solidFill>
              </a:rPr>
              <a:t>﻿Panel leader: </a:t>
            </a:r>
            <a:r>
              <a:rPr lang="en-GB" sz="1800" b="1" dirty="0">
                <a:solidFill>
                  <a:schemeClr val="tx1"/>
                </a:solidFill>
              </a:rPr>
              <a:t>Michal </a:t>
            </a:r>
            <a:r>
              <a:rPr lang="en-GB" sz="1800" b="1" dirty="0" err="1">
                <a:solidFill>
                  <a:schemeClr val="tx1"/>
                </a:solidFill>
              </a:rPr>
              <a:t>Barlowski</a:t>
            </a:r>
            <a:r>
              <a:rPr lang="en-GB" sz="1800" dirty="0">
                <a:solidFill>
                  <a:schemeClr val="tx1"/>
                </a:solidFill>
              </a:rPr>
              <a:t>, Wardyński &amp; Partners, Poland</a:t>
            </a:r>
          </a:p>
          <a:p>
            <a:pPr>
              <a:spcBef>
                <a:spcPts val="0"/>
              </a:spcBef>
              <a:spcAft>
                <a:spcPts val="300"/>
              </a:spcAft>
              <a:defRPr/>
            </a:pPr>
            <a:r>
              <a:rPr lang="en-GB" sz="1800" i="1" dirty="0">
                <a:solidFill>
                  <a:schemeClr val="tx1"/>
                </a:solidFill>
              </a:rPr>
              <a:t>Panellists: </a:t>
            </a:r>
            <a:r>
              <a:rPr lang="en-GB" sz="1800" b="1" dirty="0">
                <a:solidFill>
                  <a:schemeClr val="tx1"/>
                </a:solidFill>
              </a:rPr>
              <a:t>Prof. Irene Lynch Fannon</a:t>
            </a:r>
            <a:r>
              <a:rPr lang="en-GB" sz="1800" dirty="0">
                <a:solidFill>
                  <a:schemeClr val="tx1"/>
                </a:solidFill>
              </a:rPr>
              <a:t>, University College Cork / Matheson, Ireland</a:t>
            </a:r>
          </a:p>
          <a:p>
            <a:pPr>
              <a:spcBef>
                <a:spcPts val="0"/>
              </a:spcBef>
              <a:spcAft>
                <a:spcPts val="300"/>
              </a:spcAft>
              <a:defRPr/>
            </a:pPr>
            <a:r>
              <a:rPr lang="en-GB" sz="1800" b="1" dirty="0">
                <a:solidFill>
                  <a:schemeClr val="tx1"/>
                </a:solidFill>
              </a:rPr>
              <a:t>Prof. Reinhard Dammann</a:t>
            </a:r>
            <a:r>
              <a:rPr lang="en-GB" sz="1800" dirty="0">
                <a:solidFill>
                  <a:schemeClr val="tx1"/>
                </a:solidFill>
              </a:rPr>
              <a:t>, Dammann Avocat / Sciences Po, France</a:t>
            </a:r>
          </a:p>
          <a:p>
            <a:pPr>
              <a:spcBef>
                <a:spcPts val="0"/>
              </a:spcBef>
              <a:spcAft>
                <a:spcPts val="300"/>
              </a:spcAft>
              <a:defRPr/>
            </a:pPr>
            <a:r>
              <a:rPr lang="en-GB" sz="1800" b="1" dirty="0">
                <a:solidFill>
                  <a:schemeClr val="tx1"/>
                </a:solidFill>
              </a:rPr>
              <a:t>Prof. Reinout Vriesendorp</a:t>
            </a:r>
            <a:r>
              <a:rPr lang="en-GB" sz="1800" dirty="0">
                <a:solidFill>
                  <a:schemeClr val="tx1"/>
                </a:solidFill>
              </a:rPr>
              <a:t>, Leiden University / </a:t>
            </a:r>
            <a:br>
              <a:rPr lang="en-GB" sz="1800" dirty="0">
                <a:solidFill>
                  <a:schemeClr val="tx1"/>
                </a:solidFill>
              </a:rPr>
            </a:br>
            <a:r>
              <a:rPr lang="en-GB" sz="1800" dirty="0">
                <a:solidFill>
                  <a:schemeClr val="tx1"/>
                </a:solidFill>
              </a:rPr>
              <a:t>De </a:t>
            </a:r>
            <a:r>
              <a:rPr lang="en-GB" sz="1800" dirty="0" err="1">
                <a:solidFill>
                  <a:schemeClr val="tx1"/>
                </a:solidFill>
              </a:rPr>
              <a:t>Brauw</a:t>
            </a:r>
            <a:r>
              <a:rPr lang="en-GB" sz="1800" dirty="0">
                <a:solidFill>
                  <a:schemeClr val="tx1"/>
                </a:solidFill>
              </a:rPr>
              <a:t> Blackstone </a:t>
            </a:r>
            <a:r>
              <a:rPr lang="en-GB" sz="1800" dirty="0" err="1">
                <a:solidFill>
                  <a:schemeClr val="tx1"/>
                </a:solidFill>
              </a:rPr>
              <a:t>Westbroek</a:t>
            </a:r>
            <a:r>
              <a:rPr lang="en-GB" sz="1800" dirty="0">
                <a:solidFill>
                  <a:schemeClr val="tx1"/>
                </a:solidFill>
              </a:rPr>
              <a:t>, The Netherlands</a:t>
            </a:r>
            <a:endParaRPr lang="en-US" sz="1800" dirty="0">
              <a:solidFill>
                <a:schemeClr val="tx1"/>
              </a:solidFill>
            </a:endParaRPr>
          </a:p>
        </p:txBody>
      </p:sp>
    </p:spTree>
    <p:extLst>
      <p:ext uri="{BB962C8B-B14F-4D97-AF65-F5344CB8AC3E}">
        <p14:creationId xmlns:p14="http://schemas.microsoft.com/office/powerpoint/2010/main" val="167605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7" y="1760874"/>
            <a:ext cx="7741290" cy="2918702"/>
          </a:xfrm>
        </p:spPr>
        <p:txBody>
          <a:bodyPr>
            <a:normAutofit/>
          </a:bodyPr>
          <a:lstStyle/>
          <a:p>
            <a:pPr marL="0" indent="0">
              <a:lnSpc>
                <a:spcPct val="120000"/>
              </a:lnSpc>
              <a:buNone/>
            </a:pPr>
            <a:r>
              <a:rPr lang="pl-PL" sz="1800" i="1" dirty="0" err="1"/>
              <a:t>Article</a:t>
            </a:r>
            <a:r>
              <a:rPr lang="pl-PL" sz="1800" i="1" dirty="0"/>
              <a:t> 19</a:t>
            </a:r>
            <a:r>
              <a:rPr lang="en-US" sz="1800" i="1" dirty="0"/>
              <a:t>: </a:t>
            </a:r>
            <a:r>
              <a:rPr lang="en-US" sz="1800" b="1" i="1" dirty="0"/>
              <a:t>Duties of directors where there is a likelihood of insolvency</a:t>
            </a:r>
          </a:p>
          <a:p>
            <a:pPr>
              <a:lnSpc>
                <a:spcPct val="120000"/>
              </a:lnSpc>
              <a:spcBef>
                <a:spcPts val="0"/>
              </a:spcBef>
            </a:pPr>
            <a:endParaRPr lang="en-US" sz="1800" i="1" dirty="0"/>
          </a:p>
          <a:p>
            <a:pPr marL="0" indent="0">
              <a:lnSpc>
                <a:spcPct val="120000"/>
              </a:lnSpc>
              <a:spcBef>
                <a:spcPts val="0"/>
              </a:spcBef>
              <a:buNone/>
            </a:pPr>
            <a:r>
              <a:rPr lang="en-US" sz="1800" i="1" dirty="0"/>
              <a:t>Member States shall ensure that, where there is a likelihood of insolvency, directors, have due regard, as a minimum, to the following:</a:t>
            </a:r>
          </a:p>
          <a:p>
            <a:pPr marL="457200" indent="-457200">
              <a:lnSpc>
                <a:spcPct val="120000"/>
              </a:lnSpc>
              <a:spcBef>
                <a:spcPts val="0"/>
              </a:spcBef>
              <a:buAutoNum type="alphaLcParenBoth"/>
            </a:pPr>
            <a:r>
              <a:rPr lang="en-US" sz="1800" i="1" dirty="0"/>
              <a:t>the interests of creditors, equity holders and other stakeholders;</a:t>
            </a:r>
          </a:p>
          <a:p>
            <a:pPr marL="457200" indent="-457200">
              <a:lnSpc>
                <a:spcPct val="120000"/>
              </a:lnSpc>
              <a:spcBef>
                <a:spcPts val="0"/>
              </a:spcBef>
              <a:buAutoNum type="alphaLcParenBoth"/>
            </a:pPr>
            <a:r>
              <a:rPr lang="en-US" sz="1800" i="1" dirty="0"/>
              <a:t>the need to take steps to avoid insolvency; and</a:t>
            </a:r>
          </a:p>
          <a:p>
            <a:pPr marL="457200" indent="-457200">
              <a:lnSpc>
                <a:spcPct val="120000"/>
              </a:lnSpc>
              <a:spcBef>
                <a:spcPts val="0"/>
              </a:spcBef>
              <a:buAutoNum type="alphaLcParenBoth"/>
            </a:pPr>
            <a:r>
              <a:rPr lang="en-US" sz="1800" i="1" dirty="0"/>
              <a:t>the need to avoid deliberate or grossly negligent conduct that threatens the viability of the business.</a:t>
            </a:r>
            <a:endParaRPr lang="pl-PL" sz="1800" i="1" dirty="0"/>
          </a:p>
          <a:p>
            <a:pPr marL="0" indent="0">
              <a:spcAft>
                <a:spcPts val="900"/>
              </a:spcAft>
              <a:buNone/>
            </a:pPr>
            <a:endParaRPr lang="en-GB" sz="1650" dirty="0"/>
          </a:p>
        </p:txBody>
      </p:sp>
    </p:spTree>
    <p:extLst>
      <p:ext uri="{BB962C8B-B14F-4D97-AF65-F5344CB8AC3E}">
        <p14:creationId xmlns:p14="http://schemas.microsoft.com/office/powerpoint/2010/main" val="7564629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7" y="1760874"/>
            <a:ext cx="7741290" cy="2918702"/>
          </a:xfrm>
        </p:spPr>
        <p:txBody>
          <a:bodyPr>
            <a:normAutofit/>
          </a:bodyPr>
          <a:lstStyle/>
          <a:p>
            <a:pPr marL="0" indent="0">
              <a:lnSpc>
                <a:spcPct val="120000"/>
              </a:lnSpc>
              <a:buNone/>
            </a:pPr>
            <a:r>
              <a:rPr lang="pl-PL" sz="1800" i="1" dirty="0" err="1"/>
              <a:t>Article</a:t>
            </a:r>
            <a:r>
              <a:rPr lang="pl-PL" sz="1800" i="1" dirty="0"/>
              <a:t> 19</a:t>
            </a:r>
            <a:r>
              <a:rPr lang="en-US" sz="1800" i="1" dirty="0"/>
              <a:t>: </a:t>
            </a:r>
            <a:r>
              <a:rPr lang="en-US" sz="1800" b="1" i="1" dirty="0"/>
              <a:t>Duties of directors where there is a likelihood of insolvency</a:t>
            </a:r>
          </a:p>
          <a:p>
            <a:pPr marL="0" indent="0">
              <a:lnSpc>
                <a:spcPct val="120000"/>
              </a:lnSpc>
              <a:spcBef>
                <a:spcPts val="0"/>
              </a:spcBef>
              <a:buNone/>
            </a:pPr>
            <a:endParaRPr lang="en-US" sz="1800" i="1" dirty="0"/>
          </a:p>
          <a:p>
            <a:pPr marL="0" indent="0">
              <a:lnSpc>
                <a:spcPct val="120000"/>
              </a:lnSpc>
              <a:spcBef>
                <a:spcPts val="0"/>
              </a:spcBef>
              <a:buNone/>
            </a:pPr>
            <a:r>
              <a:rPr lang="en-US" sz="1800" i="1" dirty="0"/>
              <a:t>Member States shall ensure that, where there is a likelihood of insolvency, directors, have due regard, as a minimum, to the following:</a:t>
            </a:r>
          </a:p>
          <a:p>
            <a:pPr marL="0" indent="0">
              <a:lnSpc>
                <a:spcPct val="120000"/>
              </a:lnSpc>
              <a:spcBef>
                <a:spcPts val="0"/>
              </a:spcBef>
              <a:buNone/>
            </a:pPr>
            <a:r>
              <a:rPr lang="en-US" sz="1800" i="1" dirty="0"/>
              <a:t>[…]</a:t>
            </a:r>
          </a:p>
          <a:p>
            <a:pPr marL="0" indent="0">
              <a:lnSpc>
                <a:spcPts val="1800"/>
              </a:lnSpc>
              <a:spcBef>
                <a:spcPts val="0"/>
              </a:spcBef>
              <a:buNone/>
            </a:pPr>
            <a:endParaRPr lang="en-US" sz="1800" i="1" dirty="0"/>
          </a:p>
          <a:p>
            <a:pPr marL="0" indent="0">
              <a:lnSpc>
                <a:spcPts val="1800"/>
              </a:lnSpc>
              <a:spcBef>
                <a:spcPts val="0"/>
              </a:spcBef>
              <a:buNone/>
            </a:pPr>
            <a:r>
              <a:rPr lang="en-US" sz="1800" dirty="0"/>
              <a:t>Recital 71: "Where the debtor is close to insolvency, it is also important to </a:t>
            </a:r>
            <a:r>
              <a:rPr lang="en-US" sz="1800" b="1" dirty="0"/>
              <a:t>protect the legitimate interests of creditors</a:t>
            </a:r>
            <a:r>
              <a:rPr lang="en-US" sz="1800" dirty="0"/>
              <a:t> from management decisions that </a:t>
            </a:r>
            <a:r>
              <a:rPr lang="en-US" sz="1800" b="1" dirty="0"/>
              <a:t>may have an impact on the constitution of the debtor's estate </a:t>
            </a:r>
            <a:r>
              <a:rPr lang="en-US" sz="1800" dirty="0"/>
              <a:t>[…]"</a:t>
            </a:r>
            <a:endParaRPr lang="en-GB" sz="1800" dirty="0"/>
          </a:p>
        </p:txBody>
      </p:sp>
    </p:spTree>
    <p:extLst>
      <p:ext uri="{BB962C8B-B14F-4D97-AF65-F5344CB8AC3E}">
        <p14:creationId xmlns:p14="http://schemas.microsoft.com/office/powerpoint/2010/main" val="7640454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7" y="1760874"/>
            <a:ext cx="7741290" cy="2918702"/>
          </a:xfrm>
        </p:spPr>
        <p:txBody>
          <a:bodyPr>
            <a:normAutofit fontScale="85000" lnSpcReduction="20000"/>
          </a:bodyPr>
          <a:lstStyle/>
          <a:p>
            <a:pPr marL="0" indent="0">
              <a:lnSpc>
                <a:spcPct val="120000"/>
              </a:lnSpc>
              <a:buNone/>
            </a:pPr>
            <a:r>
              <a:rPr lang="pl-PL" sz="2100" i="1" dirty="0" err="1"/>
              <a:t>Article</a:t>
            </a:r>
            <a:r>
              <a:rPr lang="pl-PL" sz="2100" i="1" dirty="0"/>
              <a:t> 19</a:t>
            </a:r>
            <a:r>
              <a:rPr lang="en-US" sz="2100" i="1" dirty="0"/>
              <a:t>: </a:t>
            </a:r>
            <a:r>
              <a:rPr lang="en-US" sz="2100" b="1" i="1" dirty="0"/>
              <a:t>Duties of directors where there is a likelihood of insolvency</a:t>
            </a:r>
          </a:p>
          <a:p>
            <a:pPr>
              <a:lnSpc>
                <a:spcPct val="120000"/>
              </a:lnSpc>
              <a:spcBef>
                <a:spcPts val="0"/>
              </a:spcBef>
            </a:pPr>
            <a:endParaRPr lang="en-US" sz="2100" i="1" dirty="0"/>
          </a:p>
          <a:p>
            <a:pPr marL="0" indent="0">
              <a:lnSpc>
                <a:spcPct val="120000"/>
              </a:lnSpc>
              <a:spcBef>
                <a:spcPts val="0"/>
              </a:spcBef>
              <a:buNone/>
            </a:pPr>
            <a:r>
              <a:rPr lang="en-US" sz="2100" i="1" dirty="0"/>
              <a:t>Member States shall ensure that, where there is a likelihood of insolvency, directors, have due regard, as a minimum, to the following:</a:t>
            </a:r>
          </a:p>
          <a:p>
            <a:pPr marL="0" indent="0">
              <a:lnSpc>
                <a:spcPct val="120000"/>
              </a:lnSpc>
              <a:spcBef>
                <a:spcPts val="0"/>
              </a:spcBef>
              <a:buNone/>
            </a:pPr>
            <a:r>
              <a:rPr lang="en-US" sz="2100" b="1" i="1" dirty="0"/>
              <a:t>(a)</a:t>
            </a:r>
            <a:r>
              <a:rPr lang="pl-PL" sz="2100" b="1" i="1" dirty="0"/>
              <a:t> </a:t>
            </a:r>
            <a:r>
              <a:rPr lang="en-US" sz="2100" b="1" i="1" dirty="0"/>
              <a:t>the interests of creditors, equity holders and other stakeholders;</a:t>
            </a:r>
          </a:p>
          <a:p>
            <a:pPr>
              <a:lnSpc>
                <a:spcPct val="120000"/>
              </a:lnSpc>
              <a:spcBef>
                <a:spcPts val="0"/>
              </a:spcBef>
            </a:pPr>
            <a:endParaRPr lang="en-US" sz="1900" i="1" dirty="0"/>
          </a:p>
          <a:p>
            <a:pPr marL="0" indent="0">
              <a:spcAft>
                <a:spcPts val="900"/>
              </a:spcAft>
              <a:buNone/>
            </a:pPr>
            <a:r>
              <a:rPr lang="en-GB" sz="2100" dirty="0"/>
              <a:t>Recital 71: "[…] </a:t>
            </a:r>
            <a:r>
              <a:rPr lang="en-US" sz="2100" dirty="0"/>
              <a:t>judicial or administrative authorities, when assessing whether a </a:t>
            </a:r>
            <a:r>
              <a:rPr lang="en-US" sz="2100" b="1" dirty="0"/>
              <a:t>director is to be held liable </a:t>
            </a:r>
            <a:r>
              <a:rPr lang="en-US" sz="2100" dirty="0"/>
              <a:t>for </a:t>
            </a:r>
            <a:r>
              <a:rPr lang="en-US" sz="2100" b="1" dirty="0"/>
              <a:t>breaches of duty of care</a:t>
            </a:r>
            <a:r>
              <a:rPr lang="en-US" sz="2100" dirty="0"/>
              <a:t>, take the rules on duties of directors laid down in this Directive into account. This </a:t>
            </a:r>
            <a:r>
              <a:rPr lang="en-US" sz="2100" b="1" dirty="0"/>
              <a:t>Directive is not intended to establish any hierarchy </a:t>
            </a:r>
            <a:r>
              <a:rPr lang="en-US" sz="2100" dirty="0"/>
              <a:t>among the different parties whose interests need to be given due regard. […]" </a:t>
            </a:r>
            <a:endParaRPr lang="en-GB" sz="2100" dirty="0"/>
          </a:p>
        </p:txBody>
      </p:sp>
    </p:spTree>
    <p:extLst>
      <p:ext uri="{BB962C8B-B14F-4D97-AF65-F5344CB8AC3E}">
        <p14:creationId xmlns:p14="http://schemas.microsoft.com/office/powerpoint/2010/main" val="23933403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6" y="1760874"/>
            <a:ext cx="8178319" cy="2918702"/>
          </a:xfrm>
        </p:spPr>
        <p:txBody>
          <a:bodyPr>
            <a:noAutofit/>
          </a:bodyPr>
          <a:lstStyle/>
          <a:p>
            <a:pPr marL="0" indent="0">
              <a:buNone/>
            </a:pPr>
            <a:r>
              <a:rPr lang="pl-PL" sz="1800" i="1" dirty="0" err="1"/>
              <a:t>Article</a:t>
            </a:r>
            <a:r>
              <a:rPr lang="pl-PL" sz="1800" i="1" dirty="0"/>
              <a:t> 19</a:t>
            </a:r>
            <a:r>
              <a:rPr lang="en-US" sz="1800" i="1" dirty="0"/>
              <a:t>: </a:t>
            </a:r>
            <a:r>
              <a:rPr lang="en-US" sz="1800" b="1" i="1" dirty="0"/>
              <a:t>Duties of directors where there is a likelihood of insolvency</a:t>
            </a:r>
          </a:p>
          <a:p>
            <a:pPr>
              <a:spcBef>
                <a:spcPts val="0"/>
              </a:spcBef>
            </a:pPr>
            <a:endParaRPr lang="en-US" sz="1800" i="1" dirty="0"/>
          </a:p>
          <a:p>
            <a:pPr marL="0" indent="0">
              <a:spcBef>
                <a:spcPts val="0"/>
              </a:spcBef>
              <a:buNone/>
            </a:pPr>
            <a:r>
              <a:rPr lang="en-US" sz="1800" i="1" dirty="0"/>
              <a:t>Member States shall ensure that, where there is a likelihood of insolvency, directors, have due regard, as a minimum, to the following:</a:t>
            </a:r>
          </a:p>
          <a:p>
            <a:pPr marL="0" indent="0">
              <a:spcBef>
                <a:spcPts val="0"/>
              </a:spcBef>
              <a:buNone/>
            </a:pPr>
            <a:r>
              <a:rPr lang="en-US" sz="1800" b="1" i="1" dirty="0"/>
              <a:t>(b) the need to take steps to avoid insolvency; and</a:t>
            </a:r>
          </a:p>
          <a:p>
            <a:pPr marL="0" indent="0">
              <a:spcBef>
                <a:spcPts val="0"/>
              </a:spcBef>
              <a:buNone/>
            </a:pPr>
            <a:r>
              <a:rPr lang="en-US" sz="1800" b="1" i="1" dirty="0"/>
              <a:t>(c)</a:t>
            </a:r>
            <a:r>
              <a:rPr lang="pl-PL" sz="1800" b="1" i="1" dirty="0"/>
              <a:t> </a:t>
            </a:r>
            <a:r>
              <a:rPr lang="en-US" sz="1800" b="1" i="1" dirty="0"/>
              <a:t>the need to avoid deliberate or grossly negligent conduct that threatens the viability of the business.</a:t>
            </a:r>
          </a:p>
          <a:p>
            <a:pPr marL="0" indent="0">
              <a:spcBef>
                <a:spcPts val="0"/>
              </a:spcBef>
              <a:buNone/>
            </a:pPr>
            <a:endParaRPr lang="en-GB" sz="1800" dirty="0"/>
          </a:p>
          <a:p>
            <a:pPr marL="0" indent="0">
              <a:lnSpc>
                <a:spcPts val="1800"/>
              </a:lnSpc>
              <a:spcBef>
                <a:spcPts val="0"/>
              </a:spcBef>
              <a:buNone/>
            </a:pPr>
            <a:r>
              <a:rPr lang="en-GB" sz="1800" dirty="0"/>
              <a:t>Recital 71: "[…] </a:t>
            </a:r>
            <a:r>
              <a:rPr lang="en-US" sz="1800" b="1" dirty="0"/>
              <a:t>directors [must] avoid </a:t>
            </a:r>
            <a:r>
              <a:rPr lang="en-US" sz="1800" dirty="0"/>
              <a:t>any </a:t>
            </a:r>
            <a:r>
              <a:rPr lang="en-US" sz="1800" b="1" dirty="0"/>
              <a:t>deliberate or grossly negligent actions </a:t>
            </a:r>
            <a:r>
              <a:rPr lang="en-US" sz="1800" dirty="0"/>
              <a:t>that </a:t>
            </a:r>
            <a:r>
              <a:rPr lang="en-US" sz="1800" b="1" dirty="0"/>
              <a:t>result</a:t>
            </a:r>
            <a:r>
              <a:rPr lang="en-US" sz="1800" dirty="0"/>
              <a:t> in </a:t>
            </a:r>
            <a:r>
              <a:rPr lang="en-US" sz="1800" b="1" dirty="0"/>
              <a:t>personal gain at the expense of stakeholders</a:t>
            </a:r>
            <a:r>
              <a:rPr lang="en-US" sz="1800" dirty="0"/>
              <a:t>, and avoid agreeing to </a:t>
            </a:r>
            <a:r>
              <a:rPr lang="en-US" sz="1800" b="1" dirty="0"/>
              <a:t>transactions at below market value</a:t>
            </a:r>
            <a:r>
              <a:rPr lang="en-US" sz="1800" dirty="0"/>
              <a:t>, or taking </a:t>
            </a:r>
            <a:r>
              <a:rPr lang="en-US" sz="1800" b="1" dirty="0"/>
              <a:t>actions leading to unfair preference </a:t>
            </a:r>
            <a:r>
              <a:rPr lang="en-US" sz="1800" dirty="0"/>
              <a:t>being given to </a:t>
            </a:r>
            <a:r>
              <a:rPr lang="en-US" sz="1800" b="1" dirty="0"/>
              <a:t>one or more stakeholders</a:t>
            </a:r>
            <a:r>
              <a:rPr lang="en-US" sz="1800" dirty="0"/>
              <a:t>. […]" </a:t>
            </a:r>
            <a:endParaRPr lang="en-GB" sz="1800" dirty="0"/>
          </a:p>
        </p:txBody>
      </p:sp>
    </p:spTree>
    <p:extLst>
      <p:ext uri="{BB962C8B-B14F-4D97-AF65-F5344CB8AC3E}">
        <p14:creationId xmlns:p14="http://schemas.microsoft.com/office/powerpoint/2010/main" val="27299377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494320"/>
            <a:ext cx="5829300" cy="1378819"/>
          </a:xfrm>
        </p:spPr>
        <p:txBody>
          <a:bodyPr/>
          <a:lstStyle/>
          <a:p>
            <a:pPr>
              <a:spcAft>
                <a:spcPts val="1800"/>
              </a:spcAft>
            </a:pPr>
            <a:r>
              <a:rPr lang="en-GB" sz="3000" b="1" dirty="0"/>
              <a:t>Delegate Lunch</a:t>
            </a:r>
            <a:br>
              <a:rPr lang="en-GB" sz="3000" b="1" dirty="0"/>
            </a:br>
            <a:br>
              <a:rPr lang="en-GB" sz="3000" b="1" dirty="0"/>
            </a:br>
            <a:r>
              <a:rPr lang="en-GB" sz="1800" b="1" dirty="0"/>
              <a:t>Kindly Sponsored By</a:t>
            </a:r>
            <a:endParaRPr lang="en-US" sz="1800" b="1" dirty="0"/>
          </a:p>
        </p:txBody>
      </p:sp>
      <p:sp>
        <p:nvSpPr>
          <p:cNvPr id="6" name="TextBox 2"/>
          <p:cNvSpPr txBox="1">
            <a:spLocks noChangeArrowheads="1"/>
          </p:cNvSpPr>
          <p:nvPr/>
        </p:nvSpPr>
        <p:spPr bwMode="auto">
          <a:xfrm>
            <a:off x="2951560" y="4319587"/>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www.mcstayluby.ie</a:t>
            </a:r>
            <a:endParaRPr lang="en-US" sz="1350" dirty="0">
              <a:latin typeface="Verdana" charset="0"/>
              <a:cs typeface="Verdan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9638" y="2760747"/>
            <a:ext cx="5198324" cy="1558841"/>
          </a:xfrm>
          <a:prstGeom prst="rect">
            <a:avLst/>
          </a:prstGeom>
        </p:spPr>
      </p:pic>
    </p:spTree>
    <p:extLst>
      <p:ext uri="{BB962C8B-B14F-4D97-AF65-F5344CB8AC3E}">
        <p14:creationId xmlns:p14="http://schemas.microsoft.com/office/powerpoint/2010/main" val="81026703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1657350" y="1014029"/>
            <a:ext cx="5829300" cy="1378819"/>
          </a:xfrm>
        </p:spPr>
        <p:txBody>
          <a:bodyPr/>
          <a:lstStyle/>
          <a:p>
            <a:pPr>
              <a:spcAft>
                <a:spcPts val="1800"/>
              </a:spcAft>
            </a:pPr>
            <a:r>
              <a:rPr lang="en-GB" sz="3000" b="1" dirty="0"/>
              <a:t>Friday Afternoon Technical Session</a:t>
            </a:r>
            <a:br>
              <a:rPr lang="en-GB" sz="3000" b="1" dirty="0"/>
            </a:br>
            <a:r>
              <a:rPr lang="en-GB" sz="1800" b="1" dirty="0"/>
              <a:t>Kindly Sponsored By</a:t>
            </a:r>
            <a:endParaRPr lang="en-US" sz="1800" b="1" dirty="0"/>
          </a:p>
        </p:txBody>
      </p:sp>
      <p:sp>
        <p:nvSpPr>
          <p:cNvPr id="8" name="TextBox 7"/>
          <p:cNvSpPr txBox="1">
            <a:spLocks noChangeArrowheads="1"/>
          </p:cNvSpPr>
          <p:nvPr/>
        </p:nvSpPr>
        <p:spPr bwMode="auto">
          <a:xfrm>
            <a:off x="739068" y="4623664"/>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www.hoche-avocats.com</a:t>
            </a:r>
            <a:endParaRPr lang="en-US" sz="1350" dirty="0">
              <a:latin typeface="Verdana" charset="0"/>
              <a:cs typeface="Verdana"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376" y="3614102"/>
            <a:ext cx="3018266" cy="877182"/>
          </a:xfrm>
          <a:prstGeom prst="rect">
            <a:avLst/>
          </a:prstGeom>
        </p:spPr>
      </p:pic>
      <p:sp>
        <p:nvSpPr>
          <p:cNvPr id="10" name="TextBox 2"/>
          <p:cNvSpPr txBox="1">
            <a:spLocks noChangeArrowheads="1"/>
          </p:cNvSpPr>
          <p:nvPr/>
        </p:nvSpPr>
        <p:spPr bwMode="auto">
          <a:xfrm>
            <a:off x="4868938" y="3050314"/>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www.dentons.com</a:t>
            </a:r>
            <a:endParaRPr lang="en-US" sz="1350" dirty="0">
              <a:latin typeface="Verdana" charset="0"/>
              <a:cs typeface="Verdana" charset="0"/>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68938" y="2326588"/>
            <a:ext cx="3596800" cy="719360"/>
          </a:xfrm>
          <a:prstGeom prst="rect">
            <a:avLst/>
          </a:prstGeom>
        </p:spPr>
      </p:pic>
      <p:pic>
        <p:nvPicPr>
          <p:cNvPr id="12" name="Picture 11"/>
          <p:cNvPicPr>
            <a:picLocks noChangeAspect="1"/>
          </p:cNvPicPr>
          <p:nvPr/>
        </p:nvPicPr>
        <p:blipFill rotWithShape="1">
          <a:blip r:embed="rId5">
            <a:extLst>
              <a:ext uri="{28A0092B-C50C-407E-A947-70E740481C1C}">
                <a14:useLocalDpi xmlns:a14="http://schemas.microsoft.com/office/drawing/2010/main" val="0"/>
              </a:ext>
            </a:extLst>
          </a:blip>
          <a:srcRect l="10" t="40594" r="-10" b="41209"/>
          <a:stretch/>
        </p:blipFill>
        <p:spPr>
          <a:xfrm>
            <a:off x="622674" y="2326588"/>
            <a:ext cx="3563282" cy="648436"/>
          </a:xfrm>
          <a:prstGeom prst="rect">
            <a:avLst/>
          </a:prstGeom>
        </p:spPr>
      </p:pic>
      <p:sp>
        <p:nvSpPr>
          <p:cNvPr id="13" name="TextBox 2"/>
          <p:cNvSpPr txBox="1">
            <a:spLocks noChangeArrowheads="1"/>
          </p:cNvSpPr>
          <p:nvPr/>
        </p:nvSpPr>
        <p:spPr bwMode="auto">
          <a:xfrm>
            <a:off x="783874" y="3005538"/>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www.alixpartners.com</a:t>
            </a:r>
            <a:endParaRPr lang="en-US" sz="1350" dirty="0">
              <a:latin typeface="Verdana" charset="0"/>
              <a:cs typeface="Verdana" charset="0"/>
            </a:endParaRPr>
          </a:p>
        </p:txBody>
      </p:sp>
      <p:pic>
        <p:nvPicPr>
          <p:cNvPr id="14" name="Picture 13"/>
          <p:cNvPicPr>
            <a:picLocks noChangeAspect="1"/>
          </p:cNvPicPr>
          <p:nvPr/>
        </p:nvPicPr>
        <p:blipFill rotWithShape="1">
          <a:blip r:embed="rId6">
            <a:extLst>
              <a:ext uri="{28A0092B-C50C-407E-A947-70E740481C1C}">
                <a14:useLocalDpi xmlns:a14="http://schemas.microsoft.com/office/drawing/2010/main" val="0"/>
              </a:ext>
            </a:extLst>
          </a:blip>
          <a:srcRect t="37931" b="40262"/>
          <a:stretch/>
        </p:blipFill>
        <p:spPr>
          <a:xfrm>
            <a:off x="4503338" y="3614102"/>
            <a:ext cx="3962400" cy="864000"/>
          </a:xfrm>
          <a:prstGeom prst="rect">
            <a:avLst/>
          </a:prstGeom>
        </p:spPr>
      </p:pic>
      <p:sp>
        <p:nvSpPr>
          <p:cNvPr id="15" name="TextBox 2"/>
          <p:cNvSpPr txBox="1">
            <a:spLocks noChangeArrowheads="1"/>
          </p:cNvSpPr>
          <p:nvPr/>
        </p:nvSpPr>
        <p:spPr bwMode="auto">
          <a:xfrm>
            <a:off x="4868937" y="4597984"/>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www.wedlakebell.com</a:t>
            </a:r>
            <a:endParaRPr lang="en-US" sz="1350" dirty="0">
              <a:latin typeface="Verdana" charset="0"/>
              <a:cs typeface="Verdana" charset="0"/>
            </a:endParaRPr>
          </a:p>
        </p:txBody>
      </p:sp>
    </p:spTree>
    <p:extLst>
      <p:ext uri="{BB962C8B-B14F-4D97-AF65-F5344CB8AC3E}">
        <p14:creationId xmlns:p14="http://schemas.microsoft.com/office/powerpoint/2010/main" val="108371931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40394" y="1302358"/>
            <a:ext cx="263214" cy="507831"/>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en-GB" sz="27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Picture 4">
            <a:extLst>
              <a:ext uri="{FF2B5EF4-FFF2-40B4-BE49-F238E27FC236}">
                <a16:creationId xmlns:a16="http://schemas.microsoft.com/office/drawing/2014/main" id="{7F366868-E4F1-2B44-8E42-63CA6F223E60}"/>
              </a:ext>
            </a:extLst>
          </p:cNvPr>
          <p:cNvPicPr>
            <a:picLocks noChangeAspect="1"/>
          </p:cNvPicPr>
          <p:nvPr/>
        </p:nvPicPr>
        <p:blipFill>
          <a:blip r:embed="rId2"/>
          <a:stretch>
            <a:fillRect/>
          </a:stretch>
        </p:blipFill>
        <p:spPr>
          <a:xfrm>
            <a:off x="2160961" y="1089435"/>
            <a:ext cx="4842067" cy="4054065"/>
          </a:xfrm>
          <a:prstGeom prst="rect">
            <a:avLst/>
          </a:prstGeom>
        </p:spPr>
      </p:pic>
    </p:spTree>
    <p:extLst>
      <p:ext uri="{BB962C8B-B14F-4D97-AF65-F5344CB8AC3E}">
        <p14:creationId xmlns:p14="http://schemas.microsoft.com/office/powerpoint/2010/main" val="13242487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40394" y="1302358"/>
            <a:ext cx="263214" cy="507831"/>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en-GB" sz="27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FCC5DD00-6E9A-8243-A1FE-E3523915AB6D}"/>
              </a:ext>
            </a:extLst>
          </p:cNvPr>
          <p:cNvPicPr>
            <a:picLocks noChangeAspect="1"/>
          </p:cNvPicPr>
          <p:nvPr/>
        </p:nvPicPr>
        <p:blipFill>
          <a:blip r:embed="rId2"/>
          <a:stretch>
            <a:fillRect/>
          </a:stretch>
        </p:blipFill>
        <p:spPr>
          <a:xfrm>
            <a:off x="2164628" y="1088669"/>
            <a:ext cx="4824474" cy="4054831"/>
          </a:xfrm>
          <a:prstGeom prst="rect">
            <a:avLst/>
          </a:prstGeom>
        </p:spPr>
      </p:pic>
    </p:spTree>
    <p:extLst>
      <p:ext uri="{BB962C8B-B14F-4D97-AF65-F5344CB8AC3E}">
        <p14:creationId xmlns:p14="http://schemas.microsoft.com/office/powerpoint/2010/main" val="161708686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40394" y="1302358"/>
            <a:ext cx="263214" cy="507831"/>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en-GB" sz="27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Picture 5">
            <a:extLst>
              <a:ext uri="{FF2B5EF4-FFF2-40B4-BE49-F238E27FC236}">
                <a16:creationId xmlns:a16="http://schemas.microsoft.com/office/drawing/2014/main" id="{FAF66324-236A-9049-9D41-31E5928BF713}"/>
              </a:ext>
            </a:extLst>
          </p:cNvPr>
          <p:cNvPicPr>
            <a:picLocks noChangeAspect="1"/>
          </p:cNvPicPr>
          <p:nvPr/>
        </p:nvPicPr>
        <p:blipFill>
          <a:blip r:embed="rId2"/>
          <a:stretch>
            <a:fillRect/>
          </a:stretch>
        </p:blipFill>
        <p:spPr>
          <a:xfrm>
            <a:off x="2166221" y="1092998"/>
            <a:ext cx="4820303" cy="4050502"/>
          </a:xfrm>
          <a:prstGeom prst="rect">
            <a:avLst/>
          </a:prstGeom>
        </p:spPr>
      </p:pic>
    </p:spTree>
    <p:extLst>
      <p:ext uri="{BB962C8B-B14F-4D97-AF65-F5344CB8AC3E}">
        <p14:creationId xmlns:p14="http://schemas.microsoft.com/office/powerpoint/2010/main" val="166728719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40394" y="1302358"/>
            <a:ext cx="263214" cy="507831"/>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en-GB" sz="27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C6E6888B-BA44-084D-9EA7-979512C7DE19}"/>
              </a:ext>
            </a:extLst>
          </p:cNvPr>
          <p:cNvPicPr>
            <a:picLocks noChangeAspect="1"/>
          </p:cNvPicPr>
          <p:nvPr/>
        </p:nvPicPr>
        <p:blipFill>
          <a:blip r:embed="rId2"/>
          <a:stretch>
            <a:fillRect/>
          </a:stretch>
        </p:blipFill>
        <p:spPr>
          <a:xfrm>
            <a:off x="2161093" y="1083843"/>
            <a:ext cx="4821814" cy="4059657"/>
          </a:xfrm>
          <a:prstGeom prst="rect">
            <a:avLst/>
          </a:prstGeom>
        </p:spPr>
      </p:pic>
    </p:spTree>
    <p:extLst>
      <p:ext uri="{BB962C8B-B14F-4D97-AF65-F5344CB8AC3E}">
        <p14:creationId xmlns:p14="http://schemas.microsoft.com/office/powerpoint/2010/main" val="169026570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40394" y="1302358"/>
            <a:ext cx="263214" cy="507831"/>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en-GB" sz="27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Picture 3">
            <a:extLst>
              <a:ext uri="{FF2B5EF4-FFF2-40B4-BE49-F238E27FC236}">
                <a16:creationId xmlns:a16="http://schemas.microsoft.com/office/drawing/2014/main" id="{C6DCEB0E-711C-5E45-A016-4F53174B8D06}"/>
              </a:ext>
            </a:extLst>
          </p:cNvPr>
          <p:cNvPicPr>
            <a:picLocks noChangeAspect="1"/>
          </p:cNvPicPr>
          <p:nvPr/>
        </p:nvPicPr>
        <p:blipFill>
          <a:blip r:embed="rId2"/>
          <a:stretch>
            <a:fillRect/>
          </a:stretch>
        </p:blipFill>
        <p:spPr>
          <a:xfrm>
            <a:off x="2148412" y="1090611"/>
            <a:ext cx="4832490" cy="4052889"/>
          </a:xfrm>
          <a:prstGeom prst="rect">
            <a:avLst/>
          </a:prstGeom>
        </p:spPr>
      </p:pic>
    </p:spTree>
    <p:extLst>
      <p:ext uri="{BB962C8B-B14F-4D97-AF65-F5344CB8AC3E}">
        <p14:creationId xmlns:p14="http://schemas.microsoft.com/office/powerpoint/2010/main" val="42852477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40394" y="1302358"/>
            <a:ext cx="263214" cy="507831"/>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7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Times New Roman" panose="02020603050405020304" pitchFamily="18" charset="0"/>
              </a:rPr>
              <a:t> </a:t>
            </a:r>
            <a:endParaRPr kumimoji="0" lang="en-GB" sz="27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1B93F080-678E-2448-BC18-D393CC7F1FD1}"/>
              </a:ext>
            </a:extLst>
          </p:cNvPr>
          <p:cNvPicPr>
            <a:picLocks noChangeAspect="1"/>
          </p:cNvPicPr>
          <p:nvPr/>
        </p:nvPicPr>
        <p:blipFill>
          <a:blip r:embed="rId2"/>
          <a:stretch>
            <a:fillRect/>
          </a:stretch>
        </p:blipFill>
        <p:spPr>
          <a:xfrm>
            <a:off x="2150813" y="1104070"/>
            <a:ext cx="4835937" cy="4039430"/>
          </a:xfrm>
          <a:prstGeom prst="rect">
            <a:avLst/>
          </a:prstGeom>
        </p:spPr>
      </p:pic>
    </p:spTree>
    <p:extLst>
      <p:ext uri="{BB962C8B-B14F-4D97-AF65-F5344CB8AC3E}">
        <p14:creationId xmlns:p14="http://schemas.microsoft.com/office/powerpoint/2010/main" val="49772416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483220" y="1316044"/>
            <a:ext cx="8229600" cy="1378819"/>
          </a:xfrm>
        </p:spPr>
        <p:txBody>
          <a:bodyPr>
            <a:normAutofit/>
          </a:bodyPr>
          <a:lstStyle/>
          <a:p>
            <a:pPr>
              <a:spcAft>
                <a:spcPts val="900"/>
              </a:spcAft>
            </a:pPr>
            <a:r>
              <a:rPr lang="en-GB" sz="3200" b="1" dirty="0"/>
              <a:t>﻿Consumer debt discharge</a:t>
            </a:r>
            <a:endParaRPr lang="en-US" sz="3200" b="1" dirty="0"/>
          </a:p>
        </p:txBody>
      </p:sp>
      <p:sp>
        <p:nvSpPr>
          <p:cNvPr id="3" name="Subtitle 2"/>
          <p:cNvSpPr>
            <a:spLocks noGrp="1"/>
          </p:cNvSpPr>
          <p:nvPr>
            <p:ph type="subTitle" idx="1"/>
          </p:nvPr>
        </p:nvSpPr>
        <p:spPr>
          <a:xfrm>
            <a:off x="483220" y="2694863"/>
            <a:ext cx="8177560" cy="1314450"/>
          </a:xfrm>
        </p:spPr>
        <p:txBody>
          <a:bodyPr rtlCol="0">
            <a:noAutofit/>
          </a:bodyPr>
          <a:lstStyle/>
          <a:p>
            <a:pPr>
              <a:spcBef>
                <a:spcPts val="0"/>
              </a:spcBef>
              <a:spcAft>
                <a:spcPts val="450"/>
              </a:spcAft>
              <a:defRPr/>
            </a:pPr>
            <a:r>
              <a:rPr lang="en-GB" sz="2200" i="1" dirty="0">
                <a:solidFill>
                  <a:srgbClr val="000000"/>
                </a:solidFill>
              </a:rPr>
              <a:t>﻿Panel leader: </a:t>
            </a:r>
            <a:r>
              <a:rPr lang="en-GB" sz="2200" b="1" dirty="0">
                <a:solidFill>
                  <a:srgbClr val="000000"/>
                </a:solidFill>
              </a:rPr>
              <a:t>Stathis Potamitis</a:t>
            </a:r>
            <a:r>
              <a:rPr lang="en-GB" sz="2200" dirty="0">
                <a:solidFill>
                  <a:srgbClr val="000000"/>
                </a:solidFill>
              </a:rPr>
              <a:t>, </a:t>
            </a:r>
            <a:r>
              <a:rPr lang="en-GB" sz="2200" dirty="0" err="1">
                <a:solidFill>
                  <a:srgbClr val="000000"/>
                </a:solidFill>
              </a:rPr>
              <a:t>Potamitisvekris</a:t>
            </a:r>
            <a:r>
              <a:rPr lang="en-GB" sz="2200" dirty="0">
                <a:solidFill>
                  <a:srgbClr val="000000"/>
                </a:solidFill>
              </a:rPr>
              <a:t>, Greece</a:t>
            </a:r>
          </a:p>
          <a:p>
            <a:pPr>
              <a:spcBef>
                <a:spcPts val="0"/>
              </a:spcBef>
              <a:spcAft>
                <a:spcPts val="450"/>
              </a:spcAft>
              <a:defRPr/>
            </a:pPr>
            <a:r>
              <a:rPr lang="en-GB" sz="2200" i="1" dirty="0">
                <a:solidFill>
                  <a:srgbClr val="000000"/>
                </a:solidFill>
              </a:rPr>
              <a:t>Panellists: </a:t>
            </a:r>
            <a:r>
              <a:rPr lang="en-GB" sz="2200" b="1" dirty="0">
                <a:solidFill>
                  <a:srgbClr val="000000"/>
                </a:solidFill>
              </a:rPr>
              <a:t>Gauthier </a:t>
            </a:r>
            <a:r>
              <a:rPr lang="en-GB" sz="2200" b="1" dirty="0" err="1">
                <a:solidFill>
                  <a:srgbClr val="000000"/>
                </a:solidFill>
              </a:rPr>
              <a:t>Vandenbossche</a:t>
            </a:r>
            <a:r>
              <a:rPr lang="en-GB" sz="2200" dirty="0">
                <a:solidFill>
                  <a:srgbClr val="000000"/>
                </a:solidFill>
              </a:rPr>
              <a:t>, Ghent University, Belgium</a:t>
            </a:r>
          </a:p>
          <a:p>
            <a:pPr>
              <a:spcBef>
                <a:spcPts val="0"/>
              </a:spcBef>
              <a:spcAft>
                <a:spcPts val="450"/>
              </a:spcAft>
              <a:defRPr/>
            </a:pPr>
            <a:r>
              <a:rPr lang="en-GB" sz="2200" b="1" dirty="0">
                <a:solidFill>
                  <a:srgbClr val="000000"/>
                </a:solidFill>
              </a:rPr>
              <a:t>Alexandros Rokas</a:t>
            </a:r>
            <a:r>
              <a:rPr lang="en-GB" sz="2200" dirty="0">
                <a:solidFill>
                  <a:srgbClr val="000000"/>
                </a:solidFill>
              </a:rPr>
              <a:t>, Bank of Greece, Greece</a:t>
            </a:r>
          </a:p>
          <a:p>
            <a:pPr>
              <a:spcBef>
                <a:spcPts val="0"/>
              </a:spcBef>
              <a:spcAft>
                <a:spcPts val="450"/>
              </a:spcAft>
              <a:defRPr/>
            </a:pPr>
            <a:r>
              <a:rPr lang="en-GB" sz="2200" b="1" dirty="0">
                <a:solidFill>
                  <a:srgbClr val="000000"/>
                </a:solidFill>
              </a:rPr>
              <a:t>Prof. Stephan Madaus</a:t>
            </a:r>
            <a:r>
              <a:rPr lang="en-GB" sz="2200" dirty="0">
                <a:solidFill>
                  <a:srgbClr val="000000"/>
                </a:solidFill>
              </a:rPr>
              <a:t>, Martin Luther University Halle-Wittenberg, Germany</a:t>
            </a:r>
          </a:p>
        </p:txBody>
      </p:sp>
    </p:spTree>
    <p:extLst>
      <p:ext uri="{BB962C8B-B14F-4D97-AF65-F5344CB8AC3E}">
        <p14:creationId xmlns:p14="http://schemas.microsoft.com/office/powerpoint/2010/main" val="139219834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379838" y="1320160"/>
            <a:ext cx="6404919" cy="1378819"/>
          </a:xfrm>
        </p:spPr>
        <p:txBody>
          <a:bodyPr>
            <a:normAutofit/>
          </a:bodyPr>
          <a:lstStyle/>
          <a:p>
            <a:pPr>
              <a:spcAft>
                <a:spcPts val="900"/>
              </a:spcAft>
            </a:pPr>
            <a:r>
              <a:rPr lang="en-GB" b="1" dirty="0"/>
              <a:t>﻿Real Estate Industry – Cross border issues and court cases</a:t>
            </a:r>
            <a:endParaRPr lang="en-US" sz="2400" b="1" dirty="0"/>
          </a:p>
        </p:txBody>
      </p:sp>
      <p:sp>
        <p:nvSpPr>
          <p:cNvPr id="3" name="Subtitle 2"/>
          <p:cNvSpPr>
            <a:spLocks noGrp="1"/>
          </p:cNvSpPr>
          <p:nvPr>
            <p:ph type="subTitle" idx="1"/>
          </p:nvPr>
        </p:nvSpPr>
        <p:spPr>
          <a:xfrm>
            <a:off x="556707" y="2698979"/>
            <a:ext cx="8051180" cy="1314450"/>
          </a:xfrm>
        </p:spPr>
        <p:txBody>
          <a:bodyPr rtlCol="0">
            <a:noAutofit/>
          </a:bodyPr>
          <a:lstStyle/>
          <a:p>
            <a:pPr>
              <a:spcBef>
                <a:spcPts val="0"/>
              </a:spcBef>
              <a:spcAft>
                <a:spcPts val="450"/>
              </a:spcAft>
              <a:defRPr/>
            </a:pPr>
            <a:r>
              <a:rPr lang="en-GB" sz="2200" i="1" dirty="0">
                <a:solidFill>
                  <a:srgbClr val="000000"/>
                </a:solidFill>
              </a:rPr>
              <a:t>﻿Panel leader: </a:t>
            </a:r>
            <a:r>
              <a:rPr lang="en-GB" sz="2200" b="1" dirty="0">
                <a:solidFill>
                  <a:srgbClr val="000000"/>
                </a:solidFill>
              </a:rPr>
              <a:t>Giorgio Corno</a:t>
            </a:r>
            <a:r>
              <a:rPr lang="en-GB" sz="2200" dirty="0">
                <a:solidFill>
                  <a:srgbClr val="000000"/>
                </a:solidFill>
              </a:rPr>
              <a:t>, Studio Corno Avvocati, Italy 	</a:t>
            </a:r>
          </a:p>
          <a:p>
            <a:pPr>
              <a:spcBef>
                <a:spcPts val="0"/>
              </a:spcBef>
              <a:spcAft>
                <a:spcPts val="450"/>
              </a:spcAft>
              <a:defRPr/>
            </a:pPr>
            <a:r>
              <a:rPr lang="en-GB" sz="2200" i="1" dirty="0">
                <a:solidFill>
                  <a:srgbClr val="000000"/>
                </a:solidFill>
              </a:rPr>
              <a:t>Panellists: </a:t>
            </a:r>
            <a:r>
              <a:rPr lang="en-GB" sz="2200" b="1" dirty="0">
                <a:solidFill>
                  <a:srgbClr val="000000"/>
                </a:solidFill>
              </a:rPr>
              <a:t>John Briggs</a:t>
            </a:r>
            <a:r>
              <a:rPr lang="en-GB" sz="2200" dirty="0">
                <a:solidFill>
                  <a:srgbClr val="000000"/>
                </a:solidFill>
              </a:rPr>
              <a:t>, South Square, UK</a:t>
            </a:r>
          </a:p>
          <a:p>
            <a:pPr>
              <a:spcBef>
                <a:spcPts val="0"/>
              </a:spcBef>
              <a:spcAft>
                <a:spcPts val="450"/>
              </a:spcAft>
              <a:defRPr/>
            </a:pPr>
            <a:r>
              <a:rPr lang="en-GB" sz="2200" b="1" dirty="0">
                <a:solidFill>
                  <a:srgbClr val="000000"/>
                </a:solidFill>
              </a:rPr>
              <a:t>Kelley Smith</a:t>
            </a:r>
            <a:r>
              <a:rPr lang="en-GB" sz="2200" dirty="0">
                <a:solidFill>
                  <a:srgbClr val="000000"/>
                </a:solidFill>
              </a:rPr>
              <a:t>, Law Library, Ireland</a:t>
            </a:r>
          </a:p>
          <a:p>
            <a:pPr>
              <a:spcBef>
                <a:spcPts val="0"/>
              </a:spcBef>
              <a:spcAft>
                <a:spcPts val="450"/>
              </a:spcAft>
              <a:defRPr/>
            </a:pPr>
            <a:r>
              <a:rPr lang="en-GB" sz="2200" b="1" dirty="0">
                <a:solidFill>
                  <a:srgbClr val="000000"/>
                </a:solidFill>
              </a:rPr>
              <a:t>Michael </a:t>
            </a:r>
            <a:r>
              <a:rPr lang="en-GB" sz="2200" b="1" dirty="0" err="1">
                <a:solidFill>
                  <a:srgbClr val="000000"/>
                </a:solidFill>
              </a:rPr>
              <a:t>Thierhoff</a:t>
            </a:r>
            <a:r>
              <a:rPr lang="en-GB" sz="2200" dirty="0">
                <a:solidFill>
                  <a:srgbClr val="000000"/>
                </a:solidFill>
              </a:rPr>
              <a:t>, Andersen, Germany</a:t>
            </a:r>
          </a:p>
        </p:txBody>
      </p:sp>
    </p:spTree>
    <p:extLst>
      <p:ext uri="{BB962C8B-B14F-4D97-AF65-F5344CB8AC3E}">
        <p14:creationId xmlns:p14="http://schemas.microsoft.com/office/powerpoint/2010/main" val="17045560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1377" y="2042160"/>
            <a:ext cx="6172200" cy="2243324"/>
          </a:xfrm>
        </p:spPr>
        <p:txBody>
          <a:bodyPr>
            <a:normAutofit/>
          </a:bodyPr>
          <a:lstStyle/>
          <a:p>
            <a:pPr marL="0" indent="0" algn="ctr">
              <a:spcAft>
                <a:spcPts val="900"/>
              </a:spcAft>
              <a:buNone/>
            </a:pPr>
            <a:endParaRPr lang="en-GB" sz="2800" b="1" dirty="0"/>
          </a:p>
          <a:p>
            <a:pPr marL="0" indent="0" algn="ctr">
              <a:spcAft>
                <a:spcPts val="900"/>
              </a:spcAft>
              <a:buNone/>
            </a:pPr>
            <a:r>
              <a:rPr lang="en-GB" sz="2800" b="1" dirty="0"/>
              <a:t>The issue</a:t>
            </a:r>
            <a:endParaRPr lang="en-GB" sz="1650" b="1" dirty="0"/>
          </a:p>
        </p:txBody>
      </p:sp>
    </p:spTree>
    <p:extLst>
      <p:ext uri="{BB962C8B-B14F-4D97-AF65-F5344CB8AC3E}">
        <p14:creationId xmlns:p14="http://schemas.microsoft.com/office/powerpoint/2010/main" val="295145494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0917" y="1905654"/>
            <a:ext cx="6172200" cy="2219810"/>
          </a:xfrm>
        </p:spPr>
        <p:txBody>
          <a:bodyPr>
            <a:normAutofit/>
          </a:bodyPr>
          <a:lstStyle/>
          <a:p>
            <a:pPr algn="just"/>
            <a:r>
              <a:rPr lang="en-US" sz="1800" dirty="0"/>
              <a:t>Disposing of contracts conferring the right to … make use of immoveable property within restructuring proceedings</a:t>
            </a:r>
          </a:p>
          <a:p>
            <a:pPr algn="just"/>
            <a:r>
              <a:rPr lang="en-US" sz="1800" dirty="0"/>
              <a:t>What happens when the property is located in a MS different from the one of opening of the insolvency proceeding?</a:t>
            </a:r>
          </a:p>
          <a:p>
            <a:pPr algn="just"/>
            <a:r>
              <a:rPr lang="en-US" sz="1800" dirty="0"/>
              <a:t>Rules and recent court cases, following covid pandemic</a:t>
            </a:r>
          </a:p>
        </p:txBody>
      </p:sp>
    </p:spTree>
    <p:extLst>
      <p:ext uri="{BB962C8B-B14F-4D97-AF65-F5344CB8AC3E}">
        <p14:creationId xmlns:p14="http://schemas.microsoft.com/office/powerpoint/2010/main" val="217909279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1377" y="2042160"/>
            <a:ext cx="6172200" cy="2243324"/>
          </a:xfrm>
        </p:spPr>
        <p:txBody>
          <a:bodyPr>
            <a:normAutofit/>
          </a:bodyPr>
          <a:lstStyle/>
          <a:p>
            <a:pPr marL="0" indent="0" algn="ctr">
              <a:spcAft>
                <a:spcPts val="900"/>
              </a:spcAft>
              <a:buNone/>
            </a:pPr>
            <a:endParaRPr lang="en-GB" sz="2800" b="1" dirty="0"/>
          </a:p>
          <a:p>
            <a:pPr marL="0" indent="0" algn="ctr">
              <a:spcAft>
                <a:spcPts val="900"/>
              </a:spcAft>
              <a:buNone/>
            </a:pPr>
            <a:r>
              <a:rPr lang="en-GB" sz="2800" b="1" dirty="0"/>
              <a:t>Domestic Legal Regimes</a:t>
            </a:r>
          </a:p>
          <a:p>
            <a:pPr marL="0" indent="0">
              <a:spcAft>
                <a:spcPts val="900"/>
              </a:spcAft>
              <a:buNone/>
            </a:pPr>
            <a:endParaRPr lang="en-GB" sz="1650" b="1" dirty="0"/>
          </a:p>
        </p:txBody>
      </p:sp>
    </p:spTree>
    <p:extLst>
      <p:ext uri="{BB962C8B-B14F-4D97-AF65-F5344CB8AC3E}">
        <p14:creationId xmlns:p14="http://schemas.microsoft.com/office/powerpoint/2010/main" val="379647458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379838" y="2432680"/>
            <a:ext cx="6404919" cy="1378819"/>
          </a:xfrm>
        </p:spPr>
        <p:txBody>
          <a:bodyPr>
            <a:normAutofit/>
          </a:bodyPr>
          <a:lstStyle/>
          <a:p>
            <a:pPr>
              <a:spcAft>
                <a:spcPts val="900"/>
              </a:spcAft>
            </a:pPr>
            <a:r>
              <a:rPr lang="en-GB" b="1" dirty="0"/>
              <a:t>﻿</a:t>
            </a:r>
            <a:r>
              <a:rPr lang="en-GB" sz="2800" b="1" dirty="0"/>
              <a:t>UK</a:t>
            </a:r>
            <a:endParaRPr lang="en-US" sz="2800" b="1" dirty="0"/>
          </a:p>
        </p:txBody>
      </p:sp>
    </p:spTree>
    <p:extLst>
      <p:ext uri="{BB962C8B-B14F-4D97-AF65-F5344CB8AC3E}">
        <p14:creationId xmlns:p14="http://schemas.microsoft.com/office/powerpoint/2010/main" val="103189567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25657" y="1966614"/>
            <a:ext cx="6172200" cy="2219810"/>
          </a:xfrm>
        </p:spPr>
        <p:txBody>
          <a:bodyPr>
            <a:noAutofit/>
          </a:bodyPr>
          <a:lstStyle/>
          <a:p>
            <a:pPr>
              <a:spcAft>
                <a:spcPts val="900"/>
              </a:spcAft>
            </a:pPr>
            <a:r>
              <a:rPr lang="en-GB" sz="1600" dirty="0"/>
              <a:t>Disclaimer (termination) of lease as “onerous property” through formal liquidation of insolvent company or individual by notice given by  liquidator (sections 178 &amp; 179 Insolvency Act 1986)</a:t>
            </a:r>
          </a:p>
          <a:p>
            <a:pPr>
              <a:spcAft>
                <a:spcPts val="900"/>
              </a:spcAft>
            </a:pPr>
            <a:r>
              <a:rPr lang="en-GB" sz="1600" dirty="0"/>
              <a:t>English law regards a lease not as security but as a property right of the landlord so there is otherwise no provision for disclaimer but the tenant can effectively bring the lease to an end by compromising the obligation to pay past and future rent through a company or individual voluntary arrangement (CVA/IVA) (or probably a scheme or restructuring plan) leaving the landlord to recover his property and limit his loss</a:t>
            </a:r>
          </a:p>
        </p:txBody>
      </p:sp>
      <p:pic>
        <p:nvPicPr>
          <p:cNvPr id="4" name="Image 3">
            <a:extLst>
              <a:ext uri="{FF2B5EF4-FFF2-40B4-BE49-F238E27FC236}">
                <a16:creationId xmlns:a16="http://schemas.microsoft.com/office/drawing/2014/main" id="{84AA5E33-7FC2-4C2F-B402-46CE7EA14512}"/>
              </a:ext>
            </a:extLst>
          </p:cNvPr>
          <p:cNvPicPr>
            <a:picLocks noChangeAspect="1"/>
          </p:cNvPicPr>
          <p:nvPr/>
        </p:nvPicPr>
        <p:blipFill>
          <a:blip r:embed="rId3"/>
          <a:stretch>
            <a:fillRect/>
          </a:stretch>
        </p:blipFill>
        <p:spPr>
          <a:xfrm>
            <a:off x="8029575" y="4067361"/>
            <a:ext cx="942976" cy="942976"/>
          </a:xfrm>
          <a:prstGeom prst="rect">
            <a:avLst/>
          </a:prstGeom>
        </p:spPr>
      </p:pic>
    </p:spTree>
    <p:extLst>
      <p:ext uri="{BB962C8B-B14F-4D97-AF65-F5344CB8AC3E}">
        <p14:creationId xmlns:p14="http://schemas.microsoft.com/office/powerpoint/2010/main" val="402642971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379838" y="2356480"/>
            <a:ext cx="6404919" cy="1423040"/>
          </a:xfrm>
        </p:spPr>
        <p:txBody>
          <a:bodyPr>
            <a:normAutofit/>
          </a:bodyPr>
          <a:lstStyle/>
          <a:p>
            <a:pPr>
              <a:spcAft>
                <a:spcPts val="900"/>
              </a:spcAft>
            </a:pPr>
            <a:r>
              <a:rPr lang="en-GB" b="1" dirty="0"/>
              <a:t>﻿</a:t>
            </a:r>
            <a:r>
              <a:rPr lang="en-GB" sz="2800" b="1" dirty="0"/>
              <a:t>Ireland</a:t>
            </a:r>
            <a:endParaRPr lang="en-US" sz="2800" b="1" dirty="0"/>
          </a:p>
        </p:txBody>
      </p:sp>
    </p:spTree>
    <p:extLst>
      <p:ext uri="{BB962C8B-B14F-4D97-AF65-F5344CB8AC3E}">
        <p14:creationId xmlns:p14="http://schemas.microsoft.com/office/powerpoint/2010/main" val="150356957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7" y="1566583"/>
            <a:ext cx="7371496" cy="3570193"/>
          </a:xfrm>
        </p:spPr>
        <p:txBody>
          <a:bodyPr>
            <a:normAutofit fontScale="77500" lnSpcReduction="20000"/>
          </a:bodyPr>
          <a:lstStyle/>
          <a:p>
            <a:pPr marL="313055" indent="-313055" algn="just">
              <a:lnSpc>
                <a:spcPct val="150000"/>
              </a:lnSpc>
              <a:spcAft>
                <a:spcPts val="1000"/>
              </a:spcAft>
            </a:pPr>
            <a:r>
              <a:rPr lang="en-GB" sz="1800" b="1" dirty="0">
                <a:effectLst/>
                <a:latin typeface="Arial" panose="020B0604020202020204" pitchFamily="34" charset="0"/>
                <a:ea typeface="Cambria" panose="02040503050406030204" pitchFamily="18" charset="0"/>
                <a:cs typeface="Arial" panose="020B0604020202020204" pitchFamily="34" charset="0"/>
              </a:rPr>
              <a:t>Section 537 of the Companies Act 2014</a:t>
            </a:r>
            <a:endParaRPr lang="en-IE" sz="1800" dirty="0">
              <a:effectLst/>
              <a:latin typeface="Arial" panose="020B0604020202020204" pitchFamily="34" charset="0"/>
              <a:ea typeface="Cambria" panose="02040503050406030204" pitchFamily="18" charset="0"/>
              <a:cs typeface="Cambria" panose="02040503050406030204" pitchFamily="18" charset="0"/>
            </a:endParaRPr>
          </a:p>
          <a:p>
            <a:pPr marL="914400" algn="just">
              <a:lnSpc>
                <a:spcPct val="150000"/>
              </a:lnSpc>
              <a:spcAft>
                <a:spcPts val="1000"/>
              </a:spcAft>
            </a:pPr>
            <a:r>
              <a:rPr lang="en-GB" sz="1800" dirty="0">
                <a:effectLst/>
                <a:latin typeface="Arial" panose="020B0604020202020204" pitchFamily="34" charset="0"/>
                <a:ea typeface="Cambria" panose="02040503050406030204" pitchFamily="18" charset="0"/>
                <a:cs typeface="Arial" panose="020B0604020202020204" pitchFamily="34" charset="0"/>
              </a:rPr>
              <a:t>“</a:t>
            </a:r>
            <a:r>
              <a:rPr lang="en-GB" sz="1800" i="1" dirty="0">
                <a:effectLst/>
                <a:latin typeface="Arial" panose="020B0604020202020204" pitchFamily="34" charset="0"/>
                <a:ea typeface="Cambria" panose="02040503050406030204" pitchFamily="18" charset="0"/>
                <a:cs typeface="Arial" panose="020B0604020202020204" pitchFamily="34" charset="0"/>
              </a:rPr>
              <a:t>537. (1) Where proposals for a compromise or scheme of arrangement are to be formulated in relation to a company, the company may, subject to the approval of the court, affirm or repudiate any contract under which some element of performance other than payment remains to be rendered both by the company and the other contracting party or parties.</a:t>
            </a:r>
            <a:endParaRPr lang="en-IE" sz="1800" dirty="0">
              <a:effectLst/>
              <a:latin typeface="Arial" panose="020B0604020202020204" pitchFamily="34" charset="0"/>
              <a:ea typeface="Cambria" panose="02040503050406030204" pitchFamily="18" charset="0"/>
              <a:cs typeface="Cambria" panose="02040503050406030204" pitchFamily="18" charset="0"/>
            </a:endParaRPr>
          </a:p>
          <a:p>
            <a:pPr marL="914400" algn="just">
              <a:lnSpc>
                <a:spcPct val="150000"/>
              </a:lnSpc>
              <a:spcAft>
                <a:spcPts val="1000"/>
              </a:spcAft>
            </a:pPr>
            <a:r>
              <a:rPr lang="en-GB" sz="1800" i="1" dirty="0">
                <a:effectLst/>
                <a:latin typeface="Arial" panose="020B0604020202020204" pitchFamily="34" charset="0"/>
                <a:ea typeface="Cambria" panose="02040503050406030204" pitchFamily="18" charset="0"/>
                <a:cs typeface="Arial" panose="020B0604020202020204" pitchFamily="34" charset="0"/>
              </a:rPr>
              <a:t>(2) Any person who suffers loss or damage as a result of such repudiation shall stand as an unsecured creditor for the amount of such loss or damage.</a:t>
            </a:r>
            <a:endParaRPr lang="en-IE" sz="1800" dirty="0">
              <a:effectLst/>
              <a:latin typeface="Arial" panose="020B0604020202020204" pitchFamily="34" charset="0"/>
              <a:ea typeface="Cambria" panose="02040503050406030204" pitchFamily="18" charset="0"/>
              <a:cs typeface="Cambria" panose="02040503050406030204" pitchFamily="18" charset="0"/>
            </a:endParaRPr>
          </a:p>
          <a:p>
            <a:pPr marL="914400" algn="just">
              <a:lnSpc>
                <a:spcPct val="150000"/>
              </a:lnSpc>
              <a:spcAft>
                <a:spcPts val="1000"/>
              </a:spcAft>
            </a:pPr>
            <a:r>
              <a:rPr lang="en-GB" sz="1800" i="1" dirty="0">
                <a:effectLst/>
                <a:latin typeface="Arial" panose="020B0604020202020204" pitchFamily="34" charset="0"/>
                <a:ea typeface="Cambria" panose="02040503050406030204" pitchFamily="18" charset="0"/>
                <a:cs typeface="Arial" panose="020B0604020202020204" pitchFamily="34" charset="0"/>
              </a:rPr>
              <a:t>(3) …”</a:t>
            </a:r>
            <a:endParaRPr lang="en-IE" sz="1800" dirty="0">
              <a:effectLst/>
              <a:latin typeface="Arial" panose="020B0604020202020204" pitchFamily="34" charset="0"/>
              <a:ea typeface="Cambria" panose="02040503050406030204" pitchFamily="18" charset="0"/>
              <a:cs typeface="Cambria" panose="02040503050406030204" pitchFamily="18" charset="0"/>
            </a:endParaRPr>
          </a:p>
          <a:p>
            <a:pPr>
              <a:spcAft>
                <a:spcPts val="900"/>
              </a:spcAft>
            </a:pPr>
            <a:endParaRPr lang="en-GB" sz="1650" dirty="0"/>
          </a:p>
        </p:txBody>
      </p:sp>
      <p:pic>
        <p:nvPicPr>
          <p:cNvPr id="4" name="Image 3" descr="Une image contenant texte&#10;&#10;Description générée automatiquement">
            <a:extLst>
              <a:ext uri="{FF2B5EF4-FFF2-40B4-BE49-F238E27FC236}">
                <a16:creationId xmlns:a16="http://schemas.microsoft.com/office/drawing/2014/main" id="{9382315A-AE51-4595-A675-13A58B09A3C8}"/>
              </a:ext>
            </a:extLst>
          </p:cNvPr>
          <p:cNvPicPr>
            <a:picLocks noChangeAspect="1"/>
          </p:cNvPicPr>
          <p:nvPr/>
        </p:nvPicPr>
        <p:blipFill>
          <a:blip r:embed="rId3"/>
          <a:stretch>
            <a:fillRect/>
          </a:stretch>
        </p:blipFill>
        <p:spPr>
          <a:xfrm>
            <a:off x="7800975" y="4475085"/>
            <a:ext cx="1231106" cy="563639"/>
          </a:xfrm>
          <a:prstGeom prst="rect">
            <a:avLst/>
          </a:prstGeom>
        </p:spPr>
      </p:pic>
    </p:spTree>
    <p:extLst>
      <p:ext uri="{BB962C8B-B14F-4D97-AF65-F5344CB8AC3E}">
        <p14:creationId xmlns:p14="http://schemas.microsoft.com/office/powerpoint/2010/main" val="15199883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6" y="1351429"/>
            <a:ext cx="7216855" cy="3428999"/>
          </a:xfrm>
        </p:spPr>
        <p:txBody>
          <a:bodyPr>
            <a:noAutofit/>
          </a:bodyPr>
          <a:lstStyle/>
          <a:p>
            <a:pPr algn="l">
              <a:lnSpc>
                <a:spcPct val="107000"/>
              </a:lnSpc>
              <a:spcAft>
                <a:spcPts val="800"/>
              </a:spcAft>
            </a:pPr>
            <a:r>
              <a:rPr lang="en-GB" sz="1200" b="1" dirty="0">
                <a:effectLst/>
                <a:latin typeface="Arial" panose="020B0604020202020204" pitchFamily="34" charset="0"/>
                <a:ea typeface="Cambria" panose="02040503050406030204" pitchFamily="18" charset="0"/>
                <a:cs typeface="Arial" panose="020B0604020202020204" pitchFamily="34" charset="0"/>
              </a:rPr>
              <a:t>Section 537 </a:t>
            </a:r>
            <a:endParaRPr lang="en-IE" sz="12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l">
              <a:lnSpc>
                <a:spcPct val="107000"/>
              </a:lnSpc>
              <a:spcAft>
                <a:spcPts val="800"/>
              </a:spcAft>
              <a:buFont typeface="Arial" panose="020B0604020202020204" pitchFamily="34" charset="0"/>
              <a:buChar char="-"/>
            </a:pPr>
            <a:r>
              <a:rPr lang="en-GB" sz="1200" dirty="0">
                <a:effectLst/>
                <a:latin typeface="Arial" panose="020B0604020202020204" pitchFamily="34" charset="0"/>
                <a:ea typeface="Cambria" panose="02040503050406030204" pitchFamily="18" charset="0"/>
                <a:cs typeface="Arial" panose="020B0604020202020204" pitchFamily="34" charset="0"/>
              </a:rPr>
              <a:t>the insolvent company may elect to affirm or repudiate the contract </a:t>
            </a:r>
            <a:endParaRPr lang="en-IE" sz="12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l">
              <a:lnSpc>
                <a:spcPct val="107000"/>
              </a:lnSpc>
              <a:spcAft>
                <a:spcPts val="800"/>
              </a:spcAft>
              <a:buFont typeface="Arial" panose="020B0604020202020204" pitchFamily="34" charset="0"/>
              <a:buChar char="-"/>
            </a:pPr>
            <a:r>
              <a:rPr lang="en-GB" sz="1200" dirty="0">
                <a:effectLst/>
                <a:latin typeface="Arial" panose="020B0604020202020204" pitchFamily="34" charset="0"/>
                <a:ea typeface="Cambria" panose="02040503050406030204" pitchFamily="18" charset="0"/>
                <a:cs typeface="Arial" panose="020B0604020202020204" pitchFamily="34" charset="0"/>
              </a:rPr>
              <a:t>the High Court has a discretion to approve any repudiation. </a:t>
            </a:r>
            <a:endParaRPr lang="en-IE" sz="12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l">
              <a:lnSpc>
                <a:spcPct val="107000"/>
              </a:lnSpc>
              <a:spcAft>
                <a:spcPts val="800"/>
              </a:spcAft>
              <a:buFont typeface="Arial" panose="020B0604020202020204" pitchFamily="34" charset="0"/>
              <a:buChar char="-"/>
            </a:pPr>
            <a:r>
              <a:rPr lang="en-IE" sz="1200" dirty="0">
                <a:effectLst/>
                <a:latin typeface="Arial" panose="020B0604020202020204" pitchFamily="34" charset="0"/>
                <a:ea typeface="Cambria" panose="02040503050406030204" pitchFamily="18" charset="0"/>
                <a:cs typeface="Arial" panose="020B0604020202020204" pitchFamily="34" charset="0"/>
              </a:rPr>
              <a:t>that discretion may only be exercised where </a:t>
            </a:r>
            <a:r>
              <a:rPr lang="en-GB" sz="1200" dirty="0">
                <a:effectLst/>
                <a:latin typeface="Arial" panose="020B0604020202020204" pitchFamily="34" charset="0"/>
                <a:ea typeface="Cambria" panose="02040503050406030204" pitchFamily="18" charset="0"/>
                <a:cs typeface="Arial" panose="020B0604020202020204" pitchFamily="34" charset="0"/>
              </a:rPr>
              <a:t>proposals for a compromise or scheme of arrangement are to be formulated in relation to the company (</a:t>
            </a:r>
            <a:r>
              <a:rPr lang="en-GB" sz="1200" i="1" dirty="0">
                <a:effectLst/>
                <a:latin typeface="Arial" panose="020B0604020202020204" pitchFamily="34" charset="0"/>
                <a:ea typeface="Cambria" panose="02040503050406030204" pitchFamily="18" charset="0"/>
                <a:cs typeface="Arial" panose="020B0604020202020204" pitchFamily="34" charset="0"/>
              </a:rPr>
              <a:t>Re Arctic Aviation Assets DAC</a:t>
            </a:r>
            <a:r>
              <a:rPr lang="en-GB" sz="1200" dirty="0">
                <a:effectLst/>
                <a:latin typeface="Arial" panose="020B0604020202020204" pitchFamily="34" charset="0"/>
                <a:ea typeface="Cambria" panose="02040503050406030204" pitchFamily="18" charset="0"/>
                <a:cs typeface="Arial" panose="020B0604020202020204" pitchFamily="34" charset="0"/>
              </a:rPr>
              <a:t> [2021] IEHC 268)</a:t>
            </a:r>
            <a:endParaRPr lang="en-IE" sz="12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l">
              <a:lnSpc>
                <a:spcPct val="107000"/>
              </a:lnSpc>
              <a:spcAft>
                <a:spcPts val="800"/>
              </a:spcAft>
              <a:buFont typeface="Arial" panose="020B0604020202020204" pitchFamily="34" charset="0"/>
              <a:buChar char="-"/>
            </a:pPr>
            <a:r>
              <a:rPr lang="en-GB" sz="1200" dirty="0">
                <a:effectLst/>
                <a:latin typeface="Arial" panose="020B0604020202020204" pitchFamily="34" charset="0"/>
                <a:ea typeface="Cambria" panose="02040503050406030204" pitchFamily="18" charset="0"/>
                <a:cs typeface="Arial" panose="020B0604020202020204" pitchFamily="34" charset="0"/>
              </a:rPr>
              <a:t>the Court can immediately quantify the damages arising from the repudiation without the need for prolonged litigation. </a:t>
            </a:r>
            <a:endParaRPr lang="en-IE" sz="1200" dirty="0">
              <a:effectLst/>
              <a:latin typeface="Arial" panose="020B0604020202020204" pitchFamily="34" charset="0"/>
              <a:ea typeface="Cambria" panose="02040503050406030204" pitchFamily="18" charset="0"/>
              <a:cs typeface="Cambria" panose="02040503050406030204" pitchFamily="18" charset="0"/>
            </a:endParaRPr>
          </a:p>
          <a:p>
            <a:pPr algn="just">
              <a:lnSpc>
                <a:spcPct val="150000"/>
              </a:lnSpc>
              <a:spcAft>
                <a:spcPts val="1000"/>
              </a:spcAft>
            </a:pPr>
            <a:r>
              <a:rPr lang="en-GB" sz="1200" b="1" dirty="0">
                <a:effectLst/>
                <a:latin typeface="Arial" panose="020B0604020202020204" pitchFamily="34" charset="0"/>
                <a:ea typeface="Cambria" panose="02040503050406030204" pitchFamily="18" charset="0"/>
                <a:cs typeface="Arial" panose="020B0604020202020204" pitchFamily="34" charset="0"/>
              </a:rPr>
              <a:t>Section 537 does not provide</a:t>
            </a:r>
            <a:r>
              <a:rPr lang="en-GB" sz="1200" dirty="0">
                <a:effectLst/>
                <a:latin typeface="Arial" panose="020B0604020202020204" pitchFamily="34" charset="0"/>
                <a:ea typeface="Cambria" panose="02040503050406030204" pitchFamily="18" charset="0"/>
                <a:cs typeface="Arial" panose="020B0604020202020204" pitchFamily="34" charset="0"/>
              </a:rPr>
              <a:t> a power to alter the terms of a contract, including a lease.</a:t>
            </a:r>
            <a:endParaRPr lang="en-IE" sz="1200" dirty="0">
              <a:effectLst/>
              <a:latin typeface="Arial" panose="020B0604020202020204" pitchFamily="34" charset="0"/>
              <a:ea typeface="Cambria" panose="02040503050406030204" pitchFamily="18" charset="0"/>
              <a:cs typeface="Cambria" panose="02040503050406030204" pitchFamily="18" charset="0"/>
            </a:endParaRPr>
          </a:p>
          <a:p>
            <a:pPr algn="just">
              <a:lnSpc>
                <a:spcPct val="150000"/>
              </a:lnSpc>
              <a:spcAft>
                <a:spcPts val="1000"/>
              </a:spcAft>
            </a:pPr>
            <a:r>
              <a:rPr lang="en-GB" sz="1200" b="1" dirty="0">
                <a:effectLst/>
                <a:latin typeface="Arial" panose="020B0604020202020204" pitchFamily="34" charset="0"/>
                <a:ea typeface="Cambria" panose="02040503050406030204" pitchFamily="18" charset="0"/>
                <a:cs typeface="Arial" panose="020B0604020202020204" pitchFamily="34" charset="0"/>
              </a:rPr>
              <a:t>Section 544(1)(a)</a:t>
            </a:r>
            <a:r>
              <a:rPr lang="en-GB" sz="1200" dirty="0">
                <a:effectLst/>
                <a:latin typeface="Arial" panose="020B0604020202020204" pitchFamily="34" charset="0"/>
                <a:ea typeface="Cambria" panose="02040503050406030204" pitchFamily="18" charset="0"/>
                <a:cs typeface="Arial" panose="020B0604020202020204" pitchFamily="34" charset="0"/>
              </a:rPr>
              <a:t> provides that any scheme of arrangement should not contain proposals the result of which would be a “</a:t>
            </a:r>
            <a:r>
              <a:rPr lang="en-GB" sz="1200" i="1" dirty="0">
                <a:effectLst/>
                <a:latin typeface="Arial" panose="020B0604020202020204" pitchFamily="34" charset="0"/>
                <a:ea typeface="Cambria" panose="02040503050406030204" pitchFamily="18" charset="0"/>
                <a:cs typeface="Arial" panose="020B0604020202020204" pitchFamily="34" charset="0"/>
              </a:rPr>
              <a:t>reduction in the amount of any rent or other periodical payment reserved under a lease of land…”</a:t>
            </a:r>
            <a:endParaRPr lang="en-IE" sz="1200" dirty="0">
              <a:effectLst/>
              <a:latin typeface="Arial" panose="020B0604020202020204" pitchFamily="34" charset="0"/>
              <a:ea typeface="Cambria" panose="02040503050406030204" pitchFamily="18" charset="0"/>
              <a:cs typeface="Cambria" panose="02040503050406030204" pitchFamily="18" charset="0"/>
            </a:endParaRPr>
          </a:p>
        </p:txBody>
      </p:sp>
      <p:pic>
        <p:nvPicPr>
          <p:cNvPr id="4" name="Image 3" descr="Une image contenant texte&#10;&#10;Description générée automatiquement">
            <a:extLst>
              <a:ext uri="{FF2B5EF4-FFF2-40B4-BE49-F238E27FC236}">
                <a16:creationId xmlns:a16="http://schemas.microsoft.com/office/drawing/2014/main" id="{17E0CFF7-0BE6-4F37-A836-11B087A178E4}"/>
              </a:ext>
            </a:extLst>
          </p:cNvPr>
          <p:cNvPicPr>
            <a:picLocks noChangeAspect="1"/>
          </p:cNvPicPr>
          <p:nvPr/>
        </p:nvPicPr>
        <p:blipFill>
          <a:blip r:embed="rId3"/>
          <a:stretch>
            <a:fillRect/>
          </a:stretch>
        </p:blipFill>
        <p:spPr>
          <a:xfrm>
            <a:off x="7886700" y="4544493"/>
            <a:ext cx="1198748" cy="548825"/>
          </a:xfrm>
          <a:prstGeom prst="rect">
            <a:avLst/>
          </a:prstGeom>
        </p:spPr>
      </p:pic>
    </p:spTree>
    <p:extLst>
      <p:ext uri="{BB962C8B-B14F-4D97-AF65-F5344CB8AC3E}">
        <p14:creationId xmlns:p14="http://schemas.microsoft.com/office/powerpoint/2010/main" val="378403555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16D743-70CE-4795-9FD1-0B0B0DCA75AF}"/>
              </a:ext>
            </a:extLst>
          </p:cNvPr>
          <p:cNvSpPr>
            <a:spLocks noGrp="1"/>
          </p:cNvSpPr>
          <p:nvPr>
            <p:ph type="title"/>
          </p:nvPr>
        </p:nvSpPr>
        <p:spPr/>
        <p:txBody>
          <a:bodyPr>
            <a:normAutofit/>
          </a:bodyPr>
          <a:lstStyle/>
          <a:p>
            <a:r>
              <a:rPr lang="en-GB" sz="2000" b="1" dirty="0">
                <a:effectLst/>
                <a:latin typeface="Arial" panose="020B0604020202020204" pitchFamily="34" charset="0"/>
                <a:ea typeface="Cambria" panose="02040503050406030204" pitchFamily="18" charset="0"/>
                <a:cs typeface="Arial" panose="020B0604020202020204" pitchFamily="34" charset="0"/>
              </a:rPr>
              <a:t>Effect of repudiation of lease</a:t>
            </a:r>
            <a:endParaRPr lang="it-IT" sz="2000" dirty="0"/>
          </a:p>
        </p:txBody>
      </p:sp>
      <p:sp>
        <p:nvSpPr>
          <p:cNvPr id="3" name="Content Placeholder 2"/>
          <p:cNvSpPr>
            <a:spLocks noGrp="1"/>
          </p:cNvSpPr>
          <p:nvPr>
            <p:ph idx="1"/>
          </p:nvPr>
        </p:nvSpPr>
        <p:spPr/>
        <p:txBody>
          <a:bodyPr>
            <a:normAutofit/>
          </a:bodyPr>
          <a:lstStyle/>
          <a:p>
            <a:pPr marL="342900" lvl="0" indent="-342900" algn="just">
              <a:lnSpc>
                <a:spcPct val="150000"/>
              </a:lnSpc>
              <a:spcAft>
                <a:spcPts val="1000"/>
              </a:spcAft>
              <a:buFont typeface="Symbol" panose="05050102010706020507" pitchFamily="18" charset="2"/>
              <a:buChar char=""/>
            </a:pPr>
            <a:r>
              <a:rPr lang="en-GB" sz="1600" dirty="0">
                <a:effectLst/>
                <a:latin typeface="Arial" panose="020B0604020202020204" pitchFamily="34" charset="0"/>
                <a:ea typeface="Cambria" panose="02040503050406030204" pitchFamily="18" charset="0"/>
                <a:cs typeface="Arial" panose="020B0604020202020204" pitchFamily="34" charset="0"/>
              </a:rPr>
              <a:t>The landlord’s loss is treated in similar way to company’s monetary creditors. </a:t>
            </a:r>
            <a:endParaRPr lang="en-IE" sz="16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buFont typeface="Symbol" panose="05050102010706020507" pitchFamily="18" charset="2"/>
              <a:buChar char=""/>
            </a:pPr>
            <a:r>
              <a:rPr lang="en-GB" sz="1600" dirty="0">
                <a:effectLst/>
                <a:latin typeface="Arial" panose="020B0604020202020204" pitchFamily="34" charset="0"/>
                <a:ea typeface="Cambria" panose="02040503050406030204" pitchFamily="18" charset="0"/>
                <a:cs typeface="Arial" panose="020B0604020202020204" pitchFamily="34" charset="0"/>
              </a:rPr>
              <a:t>The landlord’s damages  are treated as an unsecured debt and can be included in any scheme of arrangement. (McGovern J in </a:t>
            </a:r>
            <a:r>
              <a:rPr lang="en-GB" sz="1600" i="1" dirty="0">
                <a:effectLst/>
                <a:latin typeface="Arial" panose="020B0604020202020204" pitchFamily="34" charset="0"/>
                <a:ea typeface="Cambria" panose="02040503050406030204" pitchFamily="18" charset="0"/>
                <a:cs typeface="Arial" panose="020B0604020202020204" pitchFamily="34" charset="0"/>
              </a:rPr>
              <a:t>Re Linen Supply of Ireland</a:t>
            </a:r>
            <a:r>
              <a:rPr lang="en-GB" sz="1600" dirty="0">
                <a:effectLst/>
                <a:latin typeface="Arial" panose="020B0604020202020204" pitchFamily="34" charset="0"/>
                <a:ea typeface="Cambria" panose="02040503050406030204" pitchFamily="18" charset="0"/>
                <a:cs typeface="Arial" panose="020B0604020202020204" pitchFamily="34" charset="0"/>
              </a:rPr>
              <a:t> [2010] IEHC 28) </a:t>
            </a:r>
            <a:endParaRPr lang="en-IE" sz="16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spcAft>
                <a:spcPts val="1000"/>
              </a:spcAft>
              <a:buFont typeface="Symbol" panose="05050102010706020507" pitchFamily="18" charset="2"/>
              <a:buChar char=""/>
            </a:pPr>
            <a:r>
              <a:rPr lang="en-GB" sz="1600" dirty="0">
                <a:effectLst/>
                <a:latin typeface="Arial" panose="020B0604020202020204" pitchFamily="34" charset="0"/>
                <a:ea typeface="Cambria" panose="02040503050406030204" pitchFamily="18" charset="0"/>
                <a:cs typeface="Arial" panose="020B0604020202020204" pitchFamily="34" charset="0"/>
              </a:rPr>
              <a:t>Repudiation is usually effective on the sanction of the scheme of arrangement. </a:t>
            </a:r>
            <a:endParaRPr lang="en-IE" sz="1600" dirty="0">
              <a:effectLst/>
              <a:latin typeface="Arial" panose="020B0604020202020204" pitchFamily="34" charset="0"/>
              <a:ea typeface="Cambria" panose="02040503050406030204" pitchFamily="18" charset="0"/>
              <a:cs typeface="Cambria" panose="02040503050406030204" pitchFamily="18" charset="0"/>
            </a:endParaRPr>
          </a:p>
          <a:p>
            <a:pPr>
              <a:spcAft>
                <a:spcPts val="900"/>
              </a:spcAft>
            </a:pPr>
            <a:endParaRPr lang="en-GB" sz="1650" dirty="0"/>
          </a:p>
        </p:txBody>
      </p:sp>
      <p:pic>
        <p:nvPicPr>
          <p:cNvPr id="5" name="Image 4" descr="Une image contenant texte&#10;&#10;Description générée automatiquement">
            <a:extLst>
              <a:ext uri="{FF2B5EF4-FFF2-40B4-BE49-F238E27FC236}">
                <a16:creationId xmlns:a16="http://schemas.microsoft.com/office/drawing/2014/main" id="{E9F458C2-05B2-4BA3-8087-50DE40692A54}"/>
              </a:ext>
            </a:extLst>
          </p:cNvPr>
          <p:cNvPicPr>
            <a:picLocks noChangeAspect="1"/>
          </p:cNvPicPr>
          <p:nvPr/>
        </p:nvPicPr>
        <p:blipFill>
          <a:blip r:embed="rId3"/>
          <a:stretch>
            <a:fillRect/>
          </a:stretch>
        </p:blipFill>
        <p:spPr>
          <a:xfrm>
            <a:off x="7843838" y="4532006"/>
            <a:ext cx="1209673" cy="553826"/>
          </a:xfrm>
          <a:prstGeom prst="rect">
            <a:avLst/>
          </a:prstGeom>
        </p:spPr>
      </p:pic>
    </p:spTree>
    <p:extLst>
      <p:ext uri="{BB962C8B-B14F-4D97-AF65-F5344CB8AC3E}">
        <p14:creationId xmlns:p14="http://schemas.microsoft.com/office/powerpoint/2010/main" val="83648797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379838" y="2150740"/>
            <a:ext cx="6404919" cy="1392560"/>
          </a:xfrm>
        </p:spPr>
        <p:txBody>
          <a:bodyPr>
            <a:normAutofit/>
          </a:bodyPr>
          <a:lstStyle/>
          <a:p>
            <a:pPr>
              <a:spcAft>
                <a:spcPts val="900"/>
              </a:spcAft>
            </a:pPr>
            <a:r>
              <a:rPr lang="en-GB" b="1" dirty="0"/>
              <a:t>﻿</a:t>
            </a:r>
            <a:r>
              <a:rPr lang="en-GB" sz="2400" b="1" dirty="0"/>
              <a:t>Italy</a:t>
            </a:r>
            <a:endParaRPr lang="en-US" sz="2400" b="1" dirty="0"/>
          </a:p>
        </p:txBody>
      </p:sp>
    </p:spTree>
    <p:extLst>
      <p:ext uri="{BB962C8B-B14F-4D97-AF65-F5344CB8AC3E}">
        <p14:creationId xmlns:p14="http://schemas.microsoft.com/office/powerpoint/2010/main" val="86371742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587E4DB-B78C-442E-AC4D-D3A97B8FC003}"/>
              </a:ext>
            </a:extLst>
          </p:cNvPr>
          <p:cNvSpPr>
            <a:spLocks noGrp="1"/>
          </p:cNvSpPr>
          <p:nvPr>
            <p:ph type="ctrTitle"/>
          </p:nvPr>
        </p:nvSpPr>
        <p:spPr>
          <a:xfrm>
            <a:off x="935026" y="1488534"/>
            <a:ext cx="7466454" cy="261259"/>
          </a:xfrm>
        </p:spPr>
        <p:txBody>
          <a:bodyPr>
            <a:normAutofit fontScale="90000"/>
          </a:bodyPr>
          <a:lstStyle/>
          <a:p>
            <a:r>
              <a:rPr lang="it-IT" sz="2700" b="1" dirty="0" err="1">
                <a:effectLst>
                  <a:outerShdw blurRad="38100" dist="38100" dir="2700000" algn="tl">
                    <a:srgbClr val="000000">
                      <a:alpha val="43137"/>
                    </a:srgbClr>
                  </a:outerShdw>
                </a:effectLst>
              </a:rPr>
              <a:t>Substantial</a:t>
            </a:r>
            <a:r>
              <a:rPr lang="it-IT" sz="2700" b="1" dirty="0">
                <a:effectLst>
                  <a:outerShdw blurRad="38100" dist="38100" dir="2700000" algn="tl">
                    <a:srgbClr val="000000">
                      <a:alpha val="43137"/>
                    </a:srgbClr>
                  </a:outerShdw>
                </a:effectLst>
              </a:rPr>
              <a:t> and </a:t>
            </a:r>
            <a:r>
              <a:rPr lang="it-IT" sz="2700" b="1" dirty="0" err="1">
                <a:effectLst>
                  <a:outerShdw blurRad="38100" dist="38100" dir="2700000" algn="tl">
                    <a:srgbClr val="000000">
                      <a:alpha val="43137"/>
                    </a:srgbClr>
                  </a:outerShdw>
                </a:effectLst>
              </a:rPr>
              <a:t>procedural</a:t>
            </a:r>
            <a:r>
              <a:rPr lang="it-IT" sz="2700" b="1" dirty="0">
                <a:effectLst>
                  <a:outerShdw blurRad="38100" dist="38100" dir="2700000" algn="tl">
                    <a:srgbClr val="000000">
                      <a:alpha val="43137"/>
                    </a:srgbClr>
                  </a:outerShdw>
                </a:effectLst>
              </a:rPr>
              <a:t> rules</a:t>
            </a:r>
            <a:endParaRPr lang="it-IT" dirty="0"/>
          </a:p>
        </p:txBody>
      </p:sp>
      <p:sp>
        <p:nvSpPr>
          <p:cNvPr id="3" name="Sottotitolo 2">
            <a:extLst>
              <a:ext uri="{FF2B5EF4-FFF2-40B4-BE49-F238E27FC236}">
                <a16:creationId xmlns:a16="http://schemas.microsoft.com/office/drawing/2014/main" id="{0798637A-1F4C-41CE-85D6-16C7E642AC06}"/>
              </a:ext>
            </a:extLst>
          </p:cNvPr>
          <p:cNvSpPr>
            <a:spLocks noGrp="1"/>
          </p:cNvSpPr>
          <p:nvPr>
            <p:ph type="subTitle" idx="1"/>
          </p:nvPr>
        </p:nvSpPr>
        <p:spPr>
          <a:xfrm>
            <a:off x="525929" y="1990166"/>
            <a:ext cx="7964928" cy="2551354"/>
          </a:xfrm>
        </p:spPr>
        <p:txBody>
          <a:bodyPr>
            <a:normAutofit/>
          </a:bodyPr>
          <a:lstStyle/>
          <a:p>
            <a:pPr algn="just"/>
            <a:r>
              <a:rPr lang="it-IT" sz="1600" dirty="0">
                <a:solidFill>
                  <a:schemeClr val="tx2"/>
                </a:solidFill>
              </a:rPr>
              <a:t>a. </a:t>
            </a:r>
            <a:r>
              <a:rPr lang="it-IT" sz="1600" dirty="0">
                <a:solidFill>
                  <a:schemeClr val="tx1"/>
                </a:solidFill>
              </a:rPr>
              <a:t>Following </a:t>
            </a:r>
            <a:r>
              <a:rPr lang="it-IT" sz="1600" dirty="0" err="1">
                <a:solidFill>
                  <a:schemeClr val="tx1"/>
                </a:solidFill>
              </a:rPr>
              <a:t>publication</a:t>
            </a:r>
            <a:r>
              <a:rPr lang="it-IT" sz="1600" dirty="0">
                <a:solidFill>
                  <a:schemeClr val="tx1"/>
                </a:solidFill>
              </a:rPr>
              <a:t> of the </a:t>
            </a:r>
            <a:r>
              <a:rPr lang="it-IT" sz="1600" dirty="0" err="1">
                <a:solidFill>
                  <a:schemeClr val="tx1"/>
                </a:solidFill>
              </a:rPr>
              <a:t>application</a:t>
            </a:r>
            <a:r>
              <a:rPr lang="it-IT" sz="1600" dirty="0">
                <a:solidFill>
                  <a:schemeClr val="tx1"/>
                </a:solidFill>
              </a:rPr>
              <a:t> for </a:t>
            </a:r>
            <a:r>
              <a:rPr lang="it-IT" sz="1600" i="1" dirty="0">
                <a:solidFill>
                  <a:schemeClr val="tx1"/>
                </a:solidFill>
              </a:rPr>
              <a:t>concordato preventivo</a:t>
            </a:r>
            <a:r>
              <a:rPr lang="it-IT" sz="1600" dirty="0">
                <a:solidFill>
                  <a:schemeClr val="tx1"/>
                </a:solidFill>
              </a:rPr>
              <a:t> </a:t>
            </a:r>
            <a:r>
              <a:rPr lang="it-IT" sz="1600" dirty="0" err="1">
                <a:solidFill>
                  <a:schemeClr val="tx1"/>
                </a:solidFill>
              </a:rPr>
              <a:t>proceedings</a:t>
            </a:r>
            <a:r>
              <a:rPr lang="it-IT" sz="1600" i="1" dirty="0">
                <a:solidFill>
                  <a:schemeClr val="tx1"/>
                </a:solidFill>
              </a:rPr>
              <a:t>, </a:t>
            </a:r>
            <a:r>
              <a:rPr lang="it-IT" sz="1600" dirty="0" err="1">
                <a:solidFill>
                  <a:schemeClr val="tx1"/>
                </a:solidFill>
              </a:rPr>
              <a:t>contracts</a:t>
            </a:r>
            <a:r>
              <a:rPr lang="it-IT" sz="1600" dirty="0">
                <a:solidFill>
                  <a:schemeClr val="tx1"/>
                </a:solidFill>
              </a:rPr>
              <a:t>: </a:t>
            </a:r>
          </a:p>
          <a:p>
            <a:pPr marL="628650" lvl="1" indent="-285750" algn="just">
              <a:buFont typeface="Arial" panose="020B0604020202020204" pitchFamily="34" charset="0"/>
              <a:buChar char="•"/>
            </a:pPr>
            <a:r>
              <a:rPr lang="it-IT" sz="1300" dirty="0" err="1">
                <a:solidFill>
                  <a:schemeClr val="tx1"/>
                </a:solidFill>
              </a:rPr>
              <a:t>may</a:t>
            </a:r>
            <a:r>
              <a:rPr lang="it-IT" sz="1300" dirty="0">
                <a:solidFill>
                  <a:schemeClr val="tx1"/>
                </a:solidFill>
              </a:rPr>
              <a:t> be </a:t>
            </a:r>
            <a:r>
              <a:rPr lang="it-IT" sz="1300" dirty="0" err="1">
                <a:solidFill>
                  <a:schemeClr val="tx1"/>
                </a:solidFill>
              </a:rPr>
              <a:t>terminated</a:t>
            </a:r>
            <a:r>
              <a:rPr lang="it-IT" sz="1300" dirty="0">
                <a:solidFill>
                  <a:schemeClr val="tx1"/>
                </a:solidFill>
              </a:rPr>
              <a:t> or </a:t>
            </a:r>
            <a:r>
              <a:rPr lang="it-IT" sz="1300" dirty="0" err="1">
                <a:solidFill>
                  <a:schemeClr val="tx1"/>
                </a:solidFill>
              </a:rPr>
              <a:t>suspended</a:t>
            </a:r>
            <a:r>
              <a:rPr lang="it-IT" sz="1300" dirty="0">
                <a:solidFill>
                  <a:schemeClr val="tx1"/>
                </a:solidFill>
              </a:rPr>
              <a:t> by the court </a:t>
            </a:r>
          </a:p>
          <a:p>
            <a:pPr marL="971550" lvl="2" indent="-285750" algn="just">
              <a:buFont typeface="Arial" panose="020B0604020202020204" pitchFamily="34" charset="0"/>
              <a:buChar char="•"/>
            </a:pPr>
            <a:r>
              <a:rPr lang="it-IT" sz="1100" dirty="0">
                <a:solidFill>
                  <a:schemeClr val="tx1"/>
                </a:solidFill>
              </a:rPr>
              <a:t>CCII: </a:t>
            </a:r>
            <a:r>
              <a:rPr lang="en-US" sz="1100" dirty="0">
                <a:solidFill>
                  <a:schemeClr val="tx1"/>
                </a:solidFill>
              </a:rPr>
              <a:t>If contracts neither consistent with provisions of the plan  nor functional to its execution</a:t>
            </a:r>
          </a:p>
          <a:p>
            <a:pPr marL="628650" lvl="1" indent="-285750" algn="just">
              <a:buFont typeface="Arial" panose="020B0604020202020204" pitchFamily="34" charset="0"/>
              <a:buChar char="•"/>
            </a:pPr>
            <a:r>
              <a:rPr lang="en-US" sz="1400" dirty="0">
                <a:solidFill>
                  <a:schemeClr val="tx1"/>
                </a:solidFill>
              </a:rPr>
              <a:t>termination does not extend to the arbitration clause contained in it</a:t>
            </a:r>
            <a:endParaRPr lang="en-US" sz="1300" dirty="0">
              <a:solidFill>
                <a:schemeClr val="tx1"/>
              </a:solidFill>
            </a:endParaRPr>
          </a:p>
          <a:p>
            <a:pPr algn="just"/>
            <a:r>
              <a:rPr lang="it-IT" sz="1600" dirty="0">
                <a:solidFill>
                  <a:schemeClr val="tx1"/>
                </a:solidFill>
              </a:rPr>
              <a:t>b. </a:t>
            </a:r>
            <a:r>
              <a:rPr lang="it-IT" sz="1600" dirty="0" err="1">
                <a:solidFill>
                  <a:schemeClr val="tx1"/>
                </a:solidFill>
              </a:rPr>
              <a:t>Proceeding</a:t>
            </a:r>
            <a:r>
              <a:rPr lang="it-IT" sz="1600" dirty="0">
                <a:solidFill>
                  <a:schemeClr val="tx1"/>
                </a:solidFill>
              </a:rPr>
              <a:t> for </a:t>
            </a:r>
            <a:r>
              <a:rPr lang="it-IT" sz="1600" dirty="0" err="1">
                <a:solidFill>
                  <a:schemeClr val="tx1"/>
                </a:solidFill>
              </a:rPr>
              <a:t>termination</a:t>
            </a:r>
            <a:r>
              <a:rPr lang="it-IT" sz="1600" dirty="0">
                <a:solidFill>
                  <a:schemeClr val="tx1"/>
                </a:solidFill>
              </a:rPr>
              <a:t> or </a:t>
            </a:r>
            <a:r>
              <a:rPr lang="it-IT" sz="1600" dirty="0" err="1">
                <a:solidFill>
                  <a:schemeClr val="tx1"/>
                </a:solidFill>
              </a:rPr>
              <a:t>suspension</a:t>
            </a:r>
            <a:r>
              <a:rPr lang="it-IT" sz="1600" dirty="0">
                <a:solidFill>
                  <a:schemeClr val="tx1"/>
                </a:solidFill>
              </a:rPr>
              <a:t> of </a:t>
            </a:r>
            <a:r>
              <a:rPr lang="it-IT" sz="1600" dirty="0" err="1">
                <a:solidFill>
                  <a:schemeClr val="tx1"/>
                </a:solidFill>
              </a:rPr>
              <a:t>contracts</a:t>
            </a:r>
            <a:endParaRPr lang="it-IT" sz="1600" dirty="0">
              <a:solidFill>
                <a:schemeClr val="tx1"/>
              </a:solidFill>
            </a:endParaRPr>
          </a:p>
          <a:p>
            <a:pPr marL="628650" lvl="1" indent="-285750" algn="just">
              <a:buFont typeface="Arial" panose="020B0604020202020204" pitchFamily="34" charset="0"/>
              <a:buChar char="•"/>
            </a:pPr>
            <a:r>
              <a:rPr lang="it-IT" sz="1600" dirty="0" err="1">
                <a:solidFill>
                  <a:schemeClr val="tx1"/>
                </a:solidFill>
              </a:rPr>
              <a:t>application</a:t>
            </a:r>
            <a:r>
              <a:rPr lang="it-IT" sz="1600" dirty="0">
                <a:solidFill>
                  <a:schemeClr val="tx1"/>
                </a:solidFill>
              </a:rPr>
              <a:t> of the </a:t>
            </a:r>
            <a:r>
              <a:rPr lang="it-IT" sz="1600" dirty="0" err="1">
                <a:solidFill>
                  <a:schemeClr val="tx1"/>
                </a:solidFill>
              </a:rPr>
              <a:t>debtor</a:t>
            </a:r>
            <a:r>
              <a:rPr lang="it-IT" sz="1600" dirty="0">
                <a:solidFill>
                  <a:schemeClr val="tx1"/>
                </a:solidFill>
              </a:rPr>
              <a:t> </a:t>
            </a:r>
            <a:r>
              <a:rPr lang="it-IT" sz="1600" dirty="0">
                <a:solidFill>
                  <a:schemeClr val="tx1"/>
                </a:solidFill>
                <a:sym typeface="Wingdings" panose="05000000000000000000" pitchFamily="2" charset="2"/>
              </a:rPr>
              <a:t> </a:t>
            </a:r>
            <a:r>
              <a:rPr lang="it-IT" sz="1600" dirty="0" err="1">
                <a:solidFill>
                  <a:schemeClr val="tx1"/>
                </a:solidFill>
                <a:sym typeface="Wingdings" panose="05000000000000000000" pitchFamily="2" charset="2"/>
              </a:rPr>
              <a:t>other</a:t>
            </a:r>
            <a:r>
              <a:rPr lang="it-IT" sz="1600" dirty="0">
                <a:solidFill>
                  <a:schemeClr val="tx1"/>
                </a:solidFill>
                <a:sym typeface="Wingdings" panose="05000000000000000000" pitchFamily="2" charset="2"/>
              </a:rPr>
              <a:t> party </a:t>
            </a:r>
            <a:r>
              <a:rPr lang="it-IT" sz="1600" dirty="0" err="1">
                <a:solidFill>
                  <a:schemeClr val="tx1"/>
                </a:solidFill>
                <a:sym typeface="Wingdings" panose="05000000000000000000" pitchFamily="2" charset="2"/>
              </a:rPr>
              <a:t>may</a:t>
            </a:r>
            <a:r>
              <a:rPr lang="it-IT" sz="1600" dirty="0">
                <a:solidFill>
                  <a:schemeClr val="tx1"/>
                </a:solidFill>
                <a:sym typeface="Wingdings" panose="05000000000000000000" pitchFamily="2" charset="2"/>
              </a:rPr>
              <a:t> </a:t>
            </a:r>
            <a:r>
              <a:rPr lang="it-IT" sz="1600" dirty="0">
                <a:solidFill>
                  <a:schemeClr val="tx1"/>
                </a:solidFill>
              </a:rPr>
              <a:t>challenge </a:t>
            </a:r>
            <a:r>
              <a:rPr lang="it-IT" sz="1600" dirty="0" err="1">
                <a:solidFill>
                  <a:schemeClr val="tx1"/>
                </a:solidFill>
              </a:rPr>
              <a:t>it</a:t>
            </a:r>
            <a:endParaRPr lang="it-IT" sz="1600" dirty="0">
              <a:solidFill>
                <a:schemeClr val="tx1"/>
              </a:solidFill>
            </a:endParaRPr>
          </a:p>
          <a:p>
            <a:pPr marL="628650" lvl="1" indent="-285750" algn="just">
              <a:buFont typeface="Arial" panose="020B0604020202020204" pitchFamily="34" charset="0"/>
              <a:buChar char="•"/>
            </a:pPr>
            <a:r>
              <a:rPr lang="it-IT" sz="1600" dirty="0" err="1">
                <a:solidFill>
                  <a:schemeClr val="tx1"/>
                </a:solidFill>
              </a:rPr>
              <a:t>reasoned</a:t>
            </a:r>
            <a:r>
              <a:rPr lang="it-IT" sz="1600" dirty="0">
                <a:solidFill>
                  <a:schemeClr val="tx1"/>
                </a:solidFill>
              </a:rPr>
              <a:t> </a:t>
            </a:r>
            <a:r>
              <a:rPr lang="it-IT" sz="1600" dirty="0" err="1">
                <a:solidFill>
                  <a:schemeClr val="tx1"/>
                </a:solidFill>
              </a:rPr>
              <a:t>decree</a:t>
            </a:r>
            <a:r>
              <a:rPr lang="it-IT" sz="1600" dirty="0">
                <a:solidFill>
                  <a:schemeClr val="tx1"/>
                </a:solidFill>
              </a:rPr>
              <a:t> by the court or </a:t>
            </a:r>
            <a:r>
              <a:rPr lang="it-IT" sz="1600" dirty="0" err="1">
                <a:solidFill>
                  <a:schemeClr val="tx1"/>
                </a:solidFill>
              </a:rPr>
              <a:t>deputy</a:t>
            </a:r>
            <a:r>
              <a:rPr lang="it-IT" sz="1600" dirty="0">
                <a:solidFill>
                  <a:schemeClr val="tx1"/>
                </a:solidFill>
              </a:rPr>
              <a:t> </a:t>
            </a:r>
            <a:r>
              <a:rPr lang="it-IT" sz="1600" dirty="0" err="1">
                <a:solidFill>
                  <a:schemeClr val="tx1"/>
                </a:solidFill>
              </a:rPr>
              <a:t>judge</a:t>
            </a:r>
            <a:r>
              <a:rPr lang="it-IT" sz="1600" dirty="0">
                <a:solidFill>
                  <a:schemeClr val="tx1"/>
                </a:solidFill>
              </a:rPr>
              <a:t> </a:t>
            </a:r>
          </a:p>
          <a:p>
            <a:pPr marL="971550" lvl="2" indent="-285750" algn="just">
              <a:buFont typeface="Arial" panose="020B0604020202020204" pitchFamily="34" charset="0"/>
              <a:buChar char="•"/>
            </a:pPr>
            <a:r>
              <a:rPr lang="en-US" sz="1300" dirty="0">
                <a:solidFill>
                  <a:schemeClr val="tx1"/>
                </a:solidFill>
              </a:rPr>
              <a:t>effective from notification of the authorization decision to the other party</a:t>
            </a:r>
          </a:p>
          <a:p>
            <a:pPr marL="971550" lvl="2" indent="-285750" algn="just">
              <a:buFont typeface="Arial" panose="020B0604020202020204" pitchFamily="34" charset="0"/>
              <a:buChar char="•"/>
            </a:pPr>
            <a:r>
              <a:rPr lang="it-IT" sz="1300" dirty="0" err="1">
                <a:solidFill>
                  <a:schemeClr val="tx1"/>
                </a:solidFill>
                <a:sym typeface="Wingdings" panose="05000000000000000000" pitchFamily="2" charset="2"/>
              </a:rPr>
              <a:t>other</a:t>
            </a:r>
            <a:r>
              <a:rPr lang="it-IT" sz="1300" dirty="0">
                <a:solidFill>
                  <a:schemeClr val="tx1"/>
                </a:solidFill>
                <a:sym typeface="Wingdings" panose="05000000000000000000" pitchFamily="2" charset="2"/>
              </a:rPr>
              <a:t> party </a:t>
            </a:r>
            <a:r>
              <a:rPr lang="it-IT" sz="1300" dirty="0" err="1">
                <a:solidFill>
                  <a:schemeClr val="tx1"/>
                </a:solidFill>
                <a:sym typeface="Wingdings" panose="05000000000000000000" pitchFamily="2" charset="2"/>
              </a:rPr>
              <a:t>may</a:t>
            </a:r>
            <a:r>
              <a:rPr lang="it-IT" sz="1300" dirty="0">
                <a:solidFill>
                  <a:schemeClr val="tx1"/>
                </a:solidFill>
                <a:sym typeface="Wingdings" panose="05000000000000000000" pitchFamily="2" charset="2"/>
              </a:rPr>
              <a:t> </a:t>
            </a:r>
            <a:r>
              <a:rPr lang="it-IT" sz="1300" dirty="0">
                <a:solidFill>
                  <a:schemeClr val="tx1"/>
                </a:solidFill>
              </a:rPr>
              <a:t>challenge </a:t>
            </a:r>
            <a:r>
              <a:rPr lang="it-IT" sz="1300" dirty="0" err="1">
                <a:solidFill>
                  <a:schemeClr val="tx1"/>
                </a:solidFill>
              </a:rPr>
              <a:t>it</a:t>
            </a:r>
            <a:endParaRPr lang="en-US" sz="1300" dirty="0">
              <a:solidFill>
                <a:schemeClr val="tx1"/>
              </a:solidFill>
            </a:endParaRPr>
          </a:p>
        </p:txBody>
      </p:sp>
      <p:pic>
        <p:nvPicPr>
          <p:cNvPr id="4" name="Immagine 3">
            <a:extLst>
              <a:ext uri="{FF2B5EF4-FFF2-40B4-BE49-F238E27FC236}">
                <a16:creationId xmlns:a16="http://schemas.microsoft.com/office/drawing/2014/main" id="{0D82B0D3-3327-4BC2-B5A4-844264B01C11}"/>
              </a:ext>
            </a:extLst>
          </p:cNvPr>
          <p:cNvPicPr>
            <a:picLocks noChangeAspect="1"/>
          </p:cNvPicPr>
          <p:nvPr/>
        </p:nvPicPr>
        <p:blipFill>
          <a:blip r:embed="rId2"/>
          <a:stretch>
            <a:fillRect/>
          </a:stretch>
        </p:blipFill>
        <p:spPr>
          <a:xfrm>
            <a:off x="7352659" y="4407244"/>
            <a:ext cx="1286367" cy="481626"/>
          </a:xfrm>
          <a:prstGeom prst="rect">
            <a:avLst/>
          </a:prstGeom>
        </p:spPr>
      </p:pic>
    </p:spTree>
    <p:extLst>
      <p:ext uri="{BB962C8B-B14F-4D97-AF65-F5344CB8AC3E}">
        <p14:creationId xmlns:p14="http://schemas.microsoft.com/office/powerpoint/2010/main" val="400631681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587E4DB-B78C-442E-AC4D-D3A97B8FC003}"/>
              </a:ext>
            </a:extLst>
          </p:cNvPr>
          <p:cNvSpPr>
            <a:spLocks noGrp="1"/>
          </p:cNvSpPr>
          <p:nvPr>
            <p:ph type="ctrTitle"/>
          </p:nvPr>
        </p:nvSpPr>
        <p:spPr>
          <a:xfrm>
            <a:off x="935026" y="1488534"/>
            <a:ext cx="7466454" cy="261259"/>
          </a:xfrm>
        </p:spPr>
        <p:txBody>
          <a:bodyPr>
            <a:normAutofit fontScale="90000"/>
          </a:bodyPr>
          <a:lstStyle/>
          <a:p>
            <a:r>
              <a:rPr lang="it-IT" sz="2700" b="1" dirty="0" err="1">
                <a:effectLst>
                  <a:outerShdw blurRad="38100" dist="38100" dir="2700000" algn="tl">
                    <a:srgbClr val="000000">
                      <a:alpha val="43137"/>
                    </a:srgbClr>
                  </a:outerShdw>
                </a:effectLst>
              </a:rPr>
              <a:t>Suspension</a:t>
            </a:r>
            <a:endParaRPr lang="it-IT" dirty="0"/>
          </a:p>
        </p:txBody>
      </p:sp>
      <p:sp>
        <p:nvSpPr>
          <p:cNvPr id="3" name="Sottotitolo 2">
            <a:extLst>
              <a:ext uri="{FF2B5EF4-FFF2-40B4-BE49-F238E27FC236}">
                <a16:creationId xmlns:a16="http://schemas.microsoft.com/office/drawing/2014/main" id="{0798637A-1F4C-41CE-85D6-16C7E642AC06}"/>
              </a:ext>
            </a:extLst>
          </p:cNvPr>
          <p:cNvSpPr>
            <a:spLocks noGrp="1"/>
          </p:cNvSpPr>
          <p:nvPr>
            <p:ph type="subTitle" idx="1"/>
          </p:nvPr>
        </p:nvSpPr>
        <p:spPr>
          <a:xfrm>
            <a:off x="525929" y="1990166"/>
            <a:ext cx="7964928" cy="2551354"/>
          </a:xfrm>
        </p:spPr>
        <p:txBody>
          <a:bodyPr>
            <a:normAutofit lnSpcReduction="10000"/>
          </a:bodyPr>
          <a:lstStyle/>
          <a:p>
            <a:pPr marL="285750" indent="-285750" algn="just">
              <a:buFont typeface="Arial" panose="020B0604020202020204" pitchFamily="34" charset="0"/>
              <a:buChar char="•"/>
            </a:pPr>
            <a:r>
              <a:rPr lang="en-US" sz="1800" dirty="0">
                <a:solidFill>
                  <a:schemeClr val="tx1"/>
                </a:solidFill>
              </a:rPr>
              <a:t>Until 15 May 2022: </a:t>
            </a:r>
          </a:p>
          <a:p>
            <a:pPr marL="628650" lvl="1" indent="-285750" algn="just">
              <a:buFont typeface="Arial" panose="020B0604020202020204" pitchFamily="34" charset="0"/>
              <a:buChar char="•"/>
            </a:pPr>
            <a:r>
              <a:rPr lang="en-US" sz="1800" dirty="0">
                <a:solidFill>
                  <a:schemeClr val="tx1"/>
                </a:solidFill>
              </a:rPr>
              <a:t>for no more than 60 days, which may be extended for the same duration but only once</a:t>
            </a:r>
          </a:p>
          <a:p>
            <a:pPr marL="628650" lvl="1" indent="-285750" algn="just">
              <a:buFont typeface="Arial" panose="020B0604020202020204" pitchFamily="34" charset="0"/>
              <a:buChar char="•"/>
            </a:pPr>
            <a:r>
              <a:rPr lang="en-US" sz="1800" dirty="0">
                <a:solidFill>
                  <a:schemeClr val="tx1"/>
                </a:solidFill>
              </a:rPr>
              <a:t>either before or after plan and proposal’s filing</a:t>
            </a:r>
          </a:p>
          <a:p>
            <a:pPr marL="285750" indent="-285750" algn="just">
              <a:buFont typeface="Arial" panose="020B0604020202020204" pitchFamily="34" charset="0"/>
              <a:buChar char="•"/>
            </a:pPr>
            <a:r>
              <a:rPr lang="en-US" sz="1800" dirty="0">
                <a:solidFill>
                  <a:schemeClr val="tx1"/>
                </a:solidFill>
              </a:rPr>
              <a:t>From 16 May 2022:</a:t>
            </a:r>
          </a:p>
          <a:p>
            <a:pPr marL="628650" lvl="1" indent="-285750" algn="just">
              <a:buFont typeface="Arial" panose="020B0604020202020204" pitchFamily="34" charset="0"/>
              <a:buChar char="•"/>
            </a:pPr>
            <a:r>
              <a:rPr lang="en-US" sz="1600" dirty="0">
                <a:solidFill>
                  <a:schemeClr val="tx1"/>
                </a:solidFill>
              </a:rPr>
              <a:t>before plan and proposal’s filing: between 30 and 60 days. Such term may be extended up to 60 days on justified grounds and if no application for winding up was filed;</a:t>
            </a:r>
          </a:p>
          <a:p>
            <a:pPr marL="628650" lvl="1" indent="-285750" algn="just">
              <a:buFont typeface="Arial" panose="020B0604020202020204" pitchFamily="34" charset="0"/>
              <a:buChar char="•"/>
            </a:pPr>
            <a:r>
              <a:rPr lang="en-US" sz="1600" dirty="0">
                <a:solidFill>
                  <a:schemeClr val="tx1"/>
                </a:solidFill>
              </a:rPr>
              <a:t>following plan and proposal’s filing: for no more than thirty days from the date of the admission decree</a:t>
            </a:r>
          </a:p>
        </p:txBody>
      </p:sp>
      <p:pic>
        <p:nvPicPr>
          <p:cNvPr id="4" name="Immagine 3">
            <a:extLst>
              <a:ext uri="{FF2B5EF4-FFF2-40B4-BE49-F238E27FC236}">
                <a16:creationId xmlns:a16="http://schemas.microsoft.com/office/drawing/2014/main" id="{0D82B0D3-3327-4BC2-B5A4-844264B01C11}"/>
              </a:ext>
            </a:extLst>
          </p:cNvPr>
          <p:cNvPicPr>
            <a:picLocks noChangeAspect="1"/>
          </p:cNvPicPr>
          <p:nvPr/>
        </p:nvPicPr>
        <p:blipFill>
          <a:blip r:embed="rId2"/>
          <a:stretch>
            <a:fillRect/>
          </a:stretch>
        </p:blipFill>
        <p:spPr>
          <a:xfrm>
            <a:off x="7352659" y="4407244"/>
            <a:ext cx="1286367" cy="481626"/>
          </a:xfrm>
          <a:prstGeom prst="rect">
            <a:avLst/>
          </a:prstGeom>
        </p:spPr>
      </p:pic>
    </p:spTree>
    <p:extLst>
      <p:ext uri="{BB962C8B-B14F-4D97-AF65-F5344CB8AC3E}">
        <p14:creationId xmlns:p14="http://schemas.microsoft.com/office/powerpoint/2010/main" val="107623548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587E4DB-B78C-442E-AC4D-D3A97B8FC003}"/>
              </a:ext>
            </a:extLst>
          </p:cNvPr>
          <p:cNvSpPr>
            <a:spLocks noGrp="1"/>
          </p:cNvSpPr>
          <p:nvPr>
            <p:ph type="ctrTitle"/>
          </p:nvPr>
        </p:nvSpPr>
        <p:spPr>
          <a:xfrm>
            <a:off x="935026" y="1488534"/>
            <a:ext cx="7466454" cy="261259"/>
          </a:xfrm>
        </p:spPr>
        <p:txBody>
          <a:bodyPr>
            <a:normAutofit fontScale="90000"/>
          </a:bodyPr>
          <a:lstStyle/>
          <a:p>
            <a:r>
              <a:rPr lang="it-IT" sz="2700" b="1" dirty="0" err="1">
                <a:effectLst>
                  <a:outerShdw blurRad="38100" dist="38100" dir="2700000" algn="tl">
                    <a:srgbClr val="000000">
                      <a:alpha val="43137"/>
                    </a:srgbClr>
                  </a:outerShdw>
                </a:effectLst>
              </a:rPr>
              <a:t>Other</a:t>
            </a:r>
            <a:r>
              <a:rPr lang="it-IT" sz="2700" b="1" dirty="0">
                <a:effectLst>
                  <a:outerShdw blurRad="38100" dist="38100" dir="2700000" algn="tl">
                    <a:srgbClr val="000000">
                      <a:alpha val="43137"/>
                    </a:srgbClr>
                  </a:outerShdw>
                </a:effectLst>
              </a:rPr>
              <a:t> </a:t>
            </a:r>
            <a:r>
              <a:rPr lang="it-IT" sz="2700" b="1" dirty="0" err="1">
                <a:effectLst>
                  <a:outerShdw blurRad="38100" dist="38100" dir="2700000" algn="tl">
                    <a:srgbClr val="000000">
                      <a:alpha val="43137"/>
                    </a:srgbClr>
                  </a:outerShdw>
                </a:effectLst>
              </a:rPr>
              <a:t>party’s</a:t>
            </a:r>
            <a:r>
              <a:rPr lang="it-IT" sz="2700" b="1" dirty="0">
                <a:effectLst>
                  <a:outerShdw blurRad="38100" dist="38100" dir="2700000" algn="tl">
                    <a:srgbClr val="000000">
                      <a:alpha val="43137"/>
                    </a:srgbClr>
                  </a:outerShdw>
                </a:effectLst>
              </a:rPr>
              <a:t> </a:t>
            </a:r>
            <a:r>
              <a:rPr lang="it-IT" sz="2700" b="1" dirty="0" err="1">
                <a:effectLst>
                  <a:outerShdw blurRad="38100" dist="38100" dir="2700000" algn="tl">
                    <a:srgbClr val="000000">
                      <a:alpha val="43137"/>
                    </a:srgbClr>
                  </a:outerShdw>
                </a:effectLst>
              </a:rPr>
              <a:t>indemnity</a:t>
            </a:r>
            <a:r>
              <a:rPr lang="it-IT" sz="2700" b="1" dirty="0">
                <a:effectLst>
                  <a:outerShdw blurRad="38100" dist="38100" dir="2700000" algn="tl">
                    <a:srgbClr val="000000">
                      <a:alpha val="43137"/>
                    </a:srgbClr>
                  </a:outerShdw>
                </a:effectLst>
              </a:rPr>
              <a:t> claim</a:t>
            </a:r>
            <a:endParaRPr lang="it-IT" dirty="0"/>
          </a:p>
        </p:txBody>
      </p:sp>
      <p:sp>
        <p:nvSpPr>
          <p:cNvPr id="3" name="Sottotitolo 2">
            <a:extLst>
              <a:ext uri="{FF2B5EF4-FFF2-40B4-BE49-F238E27FC236}">
                <a16:creationId xmlns:a16="http://schemas.microsoft.com/office/drawing/2014/main" id="{0798637A-1F4C-41CE-85D6-16C7E642AC06}"/>
              </a:ext>
            </a:extLst>
          </p:cNvPr>
          <p:cNvSpPr>
            <a:spLocks noGrp="1"/>
          </p:cNvSpPr>
          <p:nvPr>
            <p:ph type="subTitle" idx="1"/>
          </p:nvPr>
        </p:nvSpPr>
        <p:spPr>
          <a:xfrm>
            <a:off x="518309" y="1990166"/>
            <a:ext cx="7964928" cy="2551354"/>
          </a:xfrm>
        </p:spPr>
        <p:txBody>
          <a:bodyPr>
            <a:normAutofit/>
          </a:bodyPr>
          <a:lstStyle/>
          <a:p>
            <a:pPr marL="285750" indent="-285750" algn="just">
              <a:buFont typeface="Arial" panose="020B0604020202020204" pitchFamily="34" charset="0"/>
              <a:buChar char="•"/>
            </a:pPr>
            <a:r>
              <a:rPr lang="en-US" sz="1600" dirty="0">
                <a:solidFill>
                  <a:schemeClr val="tx1"/>
                </a:solidFill>
              </a:rPr>
              <a:t>Compensation claim</a:t>
            </a:r>
          </a:p>
          <a:p>
            <a:pPr marL="628650" lvl="1" indent="-285750" algn="just">
              <a:buFont typeface="Arial" panose="020B0604020202020204" pitchFamily="34" charset="0"/>
              <a:buChar char="•"/>
            </a:pPr>
            <a:r>
              <a:rPr lang="en-US" sz="1300" dirty="0">
                <a:solidFill>
                  <a:schemeClr val="tx1"/>
                </a:solidFill>
              </a:rPr>
              <a:t>equal to damages for non-performance</a:t>
            </a:r>
          </a:p>
          <a:p>
            <a:pPr marL="628650" lvl="1" indent="-285750" algn="just">
              <a:buFont typeface="Arial" panose="020B0604020202020204" pitchFamily="34" charset="0"/>
              <a:buChar char="•"/>
            </a:pPr>
            <a:r>
              <a:rPr lang="en-US" sz="1300" dirty="0">
                <a:solidFill>
                  <a:schemeClr val="tx1"/>
                </a:solidFill>
              </a:rPr>
              <a:t>as an unsecured claim prior to the composition</a:t>
            </a:r>
          </a:p>
          <a:p>
            <a:pPr marL="285750" indent="-285750" algn="just">
              <a:buFont typeface="Arial" panose="020B0604020202020204" pitchFamily="34" charset="0"/>
              <a:buChar char="•"/>
            </a:pPr>
            <a:r>
              <a:rPr lang="en-US" sz="1600" dirty="0">
                <a:solidFill>
                  <a:schemeClr val="tx1"/>
                </a:solidFill>
              </a:rPr>
              <a:t>if no agreement </a:t>
            </a:r>
            <a:r>
              <a:rPr lang="en-US" sz="1600" dirty="0">
                <a:solidFill>
                  <a:schemeClr val="tx1"/>
                </a:solidFill>
                <a:sym typeface="Wingdings" panose="05000000000000000000" pitchFamily="2" charset="2"/>
              </a:rPr>
              <a:t> </a:t>
            </a:r>
            <a:r>
              <a:rPr lang="en-US" sz="1600" dirty="0">
                <a:solidFill>
                  <a:schemeClr val="tx1"/>
                </a:solidFill>
              </a:rPr>
              <a:t>court’s jurisdiction</a:t>
            </a:r>
          </a:p>
          <a:p>
            <a:pPr marL="628650" lvl="1" indent="-285750" algn="just">
              <a:buFont typeface="Arial" panose="020B0604020202020204" pitchFamily="34" charset="0"/>
              <a:buChar char="•"/>
            </a:pPr>
            <a:r>
              <a:rPr lang="en-US" sz="1300" dirty="0">
                <a:solidFill>
                  <a:schemeClr val="tx1"/>
                </a:solidFill>
              </a:rPr>
              <a:t>until 15 May 2022: ordinary courts</a:t>
            </a:r>
          </a:p>
          <a:p>
            <a:pPr marL="628650" lvl="1" indent="-285750" algn="just">
              <a:buFont typeface="Arial" panose="020B0604020202020204" pitchFamily="34" charset="0"/>
              <a:buChar char="•"/>
            </a:pPr>
            <a:r>
              <a:rPr lang="en-US" sz="1300" dirty="0">
                <a:solidFill>
                  <a:schemeClr val="tx1"/>
                </a:solidFill>
              </a:rPr>
              <a:t>from 16 May 2022:</a:t>
            </a:r>
          </a:p>
          <a:p>
            <a:pPr marL="971550" lvl="2" indent="-285750" algn="just">
              <a:buFont typeface="Arial" panose="020B0604020202020204" pitchFamily="34" charset="0"/>
              <a:buChar char="•"/>
            </a:pPr>
            <a:r>
              <a:rPr lang="en-US" sz="1300" dirty="0">
                <a:solidFill>
                  <a:schemeClr val="tx1"/>
                </a:solidFill>
              </a:rPr>
              <a:t>court having ordinary jurisdiction: amount for voting and calculation of majorities’ requested for approval of the composition only</a:t>
            </a:r>
          </a:p>
          <a:p>
            <a:pPr marL="971550" lvl="2" indent="-285750" algn="just">
              <a:buFont typeface="Arial" panose="020B0604020202020204" pitchFamily="34" charset="0"/>
              <a:buChar char="•"/>
            </a:pPr>
            <a:r>
              <a:rPr lang="en-US" sz="1300" dirty="0">
                <a:solidFill>
                  <a:schemeClr val="tx1"/>
                </a:solidFill>
              </a:rPr>
              <a:t>ordinary courts: sets the amount for distribution purposes</a:t>
            </a:r>
          </a:p>
        </p:txBody>
      </p:sp>
      <p:pic>
        <p:nvPicPr>
          <p:cNvPr id="4" name="Immagine 3">
            <a:extLst>
              <a:ext uri="{FF2B5EF4-FFF2-40B4-BE49-F238E27FC236}">
                <a16:creationId xmlns:a16="http://schemas.microsoft.com/office/drawing/2014/main" id="{0D82B0D3-3327-4BC2-B5A4-844264B01C11}"/>
              </a:ext>
            </a:extLst>
          </p:cNvPr>
          <p:cNvPicPr>
            <a:picLocks noChangeAspect="1"/>
          </p:cNvPicPr>
          <p:nvPr/>
        </p:nvPicPr>
        <p:blipFill>
          <a:blip r:embed="rId2"/>
          <a:stretch>
            <a:fillRect/>
          </a:stretch>
        </p:blipFill>
        <p:spPr>
          <a:xfrm>
            <a:off x="7352659" y="4407244"/>
            <a:ext cx="1286367" cy="481626"/>
          </a:xfrm>
          <a:prstGeom prst="rect">
            <a:avLst/>
          </a:prstGeom>
        </p:spPr>
      </p:pic>
    </p:spTree>
    <p:extLst>
      <p:ext uri="{BB962C8B-B14F-4D97-AF65-F5344CB8AC3E}">
        <p14:creationId xmlns:p14="http://schemas.microsoft.com/office/powerpoint/2010/main" val="419437644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379838" y="2371720"/>
            <a:ext cx="6404919" cy="1384940"/>
          </a:xfrm>
        </p:spPr>
        <p:txBody>
          <a:bodyPr>
            <a:normAutofit/>
          </a:bodyPr>
          <a:lstStyle/>
          <a:p>
            <a:pPr>
              <a:spcAft>
                <a:spcPts val="900"/>
              </a:spcAft>
            </a:pPr>
            <a:r>
              <a:rPr lang="en-GB" sz="2400" b="1" dirty="0"/>
              <a:t>Germany</a:t>
            </a:r>
            <a:endParaRPr lang="en-US" sz="2400" b="1" dirty="0"/>
          </a:p>
        </p:txBody>
      </p:sp>
    </p:spTree>
    <p:extLst>
      <p:ext uri="{BB962C8B-B14F-4D97-AF65-F5344CB8AC3E}">
        <p14:creationId xmlns:p14="http://schemas.microsoft.com/office/powerpoint/2010/main" val="164489729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DBF3B27-E62A-459C-81B6-B1807436EDEF}"/>
              </a:ext>
            </a:extLst>
          </p:cNvPr>
          <p:cNvSpPr>
            <a:spLocks noGrp="1"/>
          </p:cNvSpPr>
          <p:nvPr>
            <p:ph type="title"/>
          </p:nvPr>
        </p:nvSpPr>
        <p:spPr/>
        <p:txBody>
          <a:bodyPr>
            <a:noAutofit/>
          </a:bodyPr>
          <a:lstStyle/>
          <a:p>
            <a:r>
              <a:rPr lang="en-US" sz="1800" b="1" dirty="0">
                <a:latin typeface="+mn-lt"/>
                <a:cs typeface="Times New Roman" panose="02020603050405020304" pitchFamily="18" charset="0"/>
              </a:rPr>
              <a:t>Commercial Leases in German preventive restructuring proceedings</a:t>
            </a:r>
            <a:endParaRPr lang="it-IT" sz="1800" b="1" dirty="0">
              <a:latin typeface="+mn-lt"/>
              <a:cs typeface="Times New Roman" panose="02020603050405020304" pitchFamily="18" charset="0"/>
            </a:endParaRPr>
          </a:p>
        </p:txBody>
      </p:sp>
      <p:sp>
        <p:nvSpPr>
          <p:cNvPr id="3" name="Content Placeholder 2"/>
          <p:cNvSpPr>
            <a:spLocks noGrp="1"/>
          </p:cNvSpPr>
          <p:nvPr>
            <p:ph idx="1"/>
          </p:nvPr>
        </p:nvSpPr>
        <p:spPr/>
        <p:txBody>
          <a:bodyPr>
            <a:noAutofit/>
          </a:bodyPr>
          <a:lstStyle/>
          <a:p>
            <a:pPr marL="0" indent="0" algn="l">
              <a:lnSpc>
                <a:spcPts val="1560"/>
              </a:lnSpc>
              <a:spcBef>
                <a:spcPts val="1200"/>
              </a:spcBef>
              <a:spcAft>
                <a:spcPts val="600"/>
              </a:spcAft>
              <a:buNone/>
            </a:pPr>
            <a:r>
              <a:rPr lang="en-US" sz="1400" b="1" dirty="0">
                <a:solidFill>
                  <a:srgbClr val="000000"/>
                </a:solidFill>
                <a:cs typeface="Times New Roman" panose="02020603050405020304" pitchFamily="18" charset="0"/>
              </a:rPr>
              <a:t>Draft </a:t>
            </a:r>
            <a:r>
              <a:rPr lang="en-US" sz="1400" dirty="0">
                <a:solidFill>
                  <a:srgbClr val="000000"/>
                </a:solidFill>
                <a:cs typeface="Times New Roman" panose="02020603050405020304" pitchFamily="18" charset="0"/>
              </a:rPr>
              <a:t>of the German </a:t>
            </a:r>
            <a:r>
              <a:rPr lang="en-US" sz="1400" dirty="0" err="1">
                <a:solidFill>
                  <a:srgbClr val="000000"/>
                </a:solidFill>
                <a:cs typeface="Times New Roman" panose="02020603050405020304" pitchFamily="18" charset="0"/>
              </a:rPr>
              <a:t>StaRuG</a:t>
            </a:r>
            <a:r>
              <a:rPr lang="en-US" sz="1400" dirty="0">
                <a:solidFill>
                  <a:srgbClr val="000000"/>
                </a:solidFill>
                <a:cs typeface="Times New Roman" panose="02020603050405020304" pitchFamily="18" charset="0"/>
              </a:rPr>
              <a:t> of 9 November 2020</a:t>
            </a:r>
            <a:endParaRPr lang="de-DE" sz="1400" dirty="0">
              <a:solidFill>
                <a:srgbClr val="000000"/>
              </a:solidFill>
              <a:cs typeface="Times New Roman" panose="02020603050405020304" pitchFamily="18" charset="0"/>
            </a:endParaRPr>
          </a:p>
          <a:p>
            <a:pPr marL="0" indent="0" algn="ctr">
              <a:lnSpc>
                <a:spcPts val="1560"/>
              </a:lnSpc>
              <a:spcBef>
                <a:spcPts val="600"/>
              </a:spcBef>
              <a:buNone/>
            </a:pPr>
            <a:r>
              <a:rPr lang="de-DE" sz="1600" b="1" strike="sngStrike" dirty="0" err="1">
                <a:solidFill>
                  <a:srgbClr val="000000"/>
                </a:solidFill>
                <a:cs typeface="Times New Roman" panose="02020603050405020304" pitchFamily="18" charset="0"/>
              </a:rPr>
              <a:t>Section</a:t>
            </a:r>
            <a:r>
              <a:rPr lang="de-DE" sz="1600" b="1" strike="sngStrike" dirty="0">
                <a:solidFill>
                  <a:srgbClr val="000000"/>
                </a:solidFill>
                <a:cs typeface="Times New Roman" panose="02020603050405020304" pitchFamily="18" charset="0"/>
              </a:rPr>
              <a:t> 51</a:t>
            </a:r>
          </a:p>
          <a:p>
            <a:pPr marL="0" indent="0" algn="ctr">
              <a:lnSpc>
                <a:spcPts val="1560"/>
              </a:lnSpc>
              <a:spcBef>
                <a:spcPts val="600"/>
              </a:spcBef>
              <a:buNone/>
            </a:pPr>
            <a:r>
              <a:rPr lang="en-US" sz="1600" b="1" strike="sngStrike" dirty="0">
                <a:effectLst/>
                <a:ea typeface="Times New Roman" panose="02020603050405020304" pitchFamily="18" charset="0"/>
                <a:cs typeface="Times New Roman" panose="02020603050405020304" pitchFamily="18" charset="0"/>
              </a:rPr>
              <a:t>Termination of Contracts</a:t>
            </a:r>
            <a:endParaRPr lang="de-DE" sz="1600" strike="sngStrike" dirty="0">
              <a:effectLst/>
              <a:ea typeface="Times New Roman" panose="02020603050405020304" pitchFamily="18" charset="0"/>
              <a:cs typeface="Times New Roman" panose="02020603050405020304" pitchFamily="18" charset="0"/>
            </a:endParaRPr>
          </a:p>
          <a:p>
            <a:pPr marL="342900" indent="-342900" algn="just">
              <a:lnSpc>
                <a:spcPct val="130000"/>
              </a:lnSpc>
              <a:spcBef>
                <a:spcPts val="0"/>
              </a:spcBef>
              <a:buAutoNum type="arabicParenBoth"/>
            </a:pPr>
            <a:r>
              <a:rPr lang="en-US" sz="1400" strike="sngStrike" dirty="0">
                <a:effectLst/>
                <a:ea typeface="Times New Roman" panose="02020603050405020304" pitchFamily="18" charset="0"/>
                <a:cs typeface="Times New Roman" panose="02020603050405020304" pitchFamily="18" charset="0"/>
              </a:rPr>
              <a:t>Upon application by the debtor, the restructuring court shall terminate a mutual contract which is not mutually fully performed and to which the debtor is a party if the other party fails to comply with the debtor's request for adjustment or termination and the debtor is pending illiquid. The application pursuant to sentence 1 may only be filed simultaneously with an application for confirmation of a restructuring plan providing for further restructuring measures.</a:t>
            </a:r>
            <a:r>
              <a:rPr lang="en-US" sz="1400" dirty="0">
                <a:effectLst/>
                <a:ea typeface="Times New Roman" panose="02020603050405020304" pitchFamily="18" charset="0"/>
                <a:cs typeface="Times New Roman" panose="02020603050405020304" pitchFamily="18" charset="0"/>
              </a:rPr>
              <a:t>*</a:t>
            </a:r>
          </a:p>
          <a:p>
            <a:pPr marL="342900" indent="-342900" algn="just">
              <a:lnSpc>
                <a:spcPct val="130000"/>
              </a:lnSpc>
              <a:spcBef>
                <a:spcPts val="0"/>
              </a:spcBef>
              <a:buAutoNum type="arabicParenBoth"/>
            </a:pPr>
            <a:endParaRPr lang="en-US" sz="1400" dirty="0">
              <a:ea typeface="Times New Roman" panose="02020603050405020304" pitchFamily="18" charset="0"/>
              <a:cs typeface="Times New Roman" panose="02020603050405020304" pitchFamily="18" charset="0"/>
            </a:endParaRPr>
          </a:p>
          <a:p>
            <a:pPr marL="0" indent="0" algn="just">
              <a:lnSpc>
                <a:spcPct val="130000"/>
              </a:lnSpc>
              <a:spcBef>
                <a:spcPts val="0"/>
              </a:spcBef>
              <a:buNone/>
            </a:pPr>
            <a:r>
              <a:rPr lang="en-US" sz="1400" dirty="0">
                <a:ea typeface="Times New Roman" panose="02020603050405020304" pitchFamily="18" charset="0"/>
                <a:cs typeface="Times New Roman" panose="02020603050405020304" pitchFamily="18" charset="0"/>
              </a:rPr>
              <a:t>* Deleted as part of final editing, enacted 1 January 2021</a:t>
            </a:r>
            <a:endParaRPr lang="de-DE" sz="1400" dirty="0">
              <a:effectLst/>
              <a:ea typeface="Times New Roman" panose="02020603050405020304" pitchFamily="18" charset="0"/>
              <a:cs typeface="Times New Roman" panose="02020603050405020304" pitchFamily="18" charset="0"/>
            </a:endParaRPr>
          </a:p>
          <a:p>
            <a:pPr algn="just">
              <a:lnSpc>
                <a:spcPct val="130000"/>
              </a:lnSpc>
              <a:spcBef>
                <a:spcPts val="0"/>
              </a:spcBef>
            </a:pPr>
            <a:endParaRPr lang="de-DE" sz="1400" dirty="0">
              <a:effectLst/>
              <a:ea typeface="Times New Roman" panose="02020603050405020304" pitchFamily="18" charset="0"/>
              <a:cs typeface="Times New Roman" panose="02020603050405020304" pitchFamily="18" charset="0"/>
            </a:endParaRPr>
          </a:p>
          <a:p>
            <a:pPr marL="358775" indent="-358775" algn="l">
              <a:lnSpc>
                <a:spcPct val="130000"/>
              </a:lnSpc>
              <a:buNone/>
            </a:pPr>
            <a:endParaRPr lang="en-US" sz="1400" dirty="0">
              <a:solidFill>
                <a:srgbClr val="000000"/>
              </a:solidFill>
              <a:effectLst/>
              <a:ea typeface="Times New Roman" panose="02020603050405020304" pitchFamily="18" charset="0"/>
              <a:cs typeface="Times New Roman" panose="02020603050405020304" pitchFamily="18" charset="0"/>
            </a:endParaRPr>
          </a:p>
        </p:txBody>
      </p:sp>
      <p:pic>
        <p:nvPicPr>
          <p:cNvPr id="4" name="Grafik 3">
            <a:extLst>
              <a:ext uri="{FF2B5EF4-FFF2-40B4-BE49-F238E27FC236}">
                <a16:creationId xmlns:a16="http://schemas.microsoft.com/office/drawing/2014/main" id="{FB966391-9C6B-4433-93E4-CE7B177BC955}"/>
              </a:ext>
            </a:extLst>
          </p:cNvPr>
          <p:cNvPicPr>
            <a:picLocks noChangeAspect="1"/>
          </p:cNvPicPr>
          <p:nvPr/>
        </p:nvPicPr>
        <p:blipFill>
          <a:blip r:embed="rId3"/>
          <a:stretch>
            <a:fillRect/>
          </a:stretch>
        </p:blipFill>
        <p:spPr>
          <a:xfrm>
            <a:off x="8146851" y="4634384"/>
            <a:ext cx="890340" cy="381574"/>
          </a:xfrm>
          <a:prstGeom prst="rect">
            <a:avLst/>
          </a:prstGeom>
        </p:spPr>
      </p:pic>
    </p:spTree>
    <p:extLst>
      <p:ext uri="{BB962C8B-B14F-4D97-AF65-F5344CB8AC3E}">
        <p14:creationId xmlns:p14="http://schemas.microsoft.com/office/powerpoint/2010/main" val="185796664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6" y="1417974"/>
            <a:ext cx="8299344" cy="2841606"/>
          </a:xfrm>
        </p:spPr>
        <p:txBody>
          <a:bodyPr>
            <a:noAutofit/>
          </a:bodyPr>
          <a:lstStyle/>
          <a:p>
            <a:pPr marL="0" indent="0" algn="ctr">
              <a:spcAft>
                <a:spcPts val="900"/>
              </a:spcAft>
              <a:buNone/>
            </a:pPr>
            <a:r>
              <a:rPr lang="en-US" sz="1800" b="1" dirty="0">
                <a:effectLst/>
                <a:ea typeface="Times New Roman" panose="02020603050405020304" pitchFamily="18" charset="0"/>
                <a:cs typeface="Times New Roman" panose="02020603050405020304" pitchFamily="18" charset="0"/>
              </a:rPr>
              <a:t>Commercial Leases in German insolvency proceedings</a:t>
            </a:r>
          </a:p>
        </p:txBody>
      </p:sp>
      <p:pic>
        <p:nvPicPr>
          <p:cNvPr id="4" name="Grafik 3">
            <a:extLst>
              <a:ext uri="{FF2B5EF4-FFF2-40B4-BE49-F238E27FC236}">
                <a16:creationId xmlns:a16="http://schemas.microsoft.com/office/drawing/2014/main" id="{330687AB-AE14-4826-956F-DF4421E7295D}"/>
              </a:ext>
            </a:extLst>
          </p:cNvPr>
          <p:cNvPicPr>
            <a:picLocks noChangeAspect="1"/>
          </p:cNvPicPr>
          <p:nvPr/>
        </p:nvPicPr>
        <p:blipFill>
          <a:blip r:embed="rId3"/>
          <a:stretch>
            <a:fillRect/>
          </a:stretch>
        </p:blipFill>
        <p:spPr>
          <a:xfrm>
            <a:off x="8179190" y="4634140"/>
            <a:ext cx="879029" cy="376726"/>
          </a:xfrm>
          <a:prstGeom prst="rect">
            <a:avLst/>
          </a:prstGeom>
        </p:spPr>
      </p:pic>
      <p:sp>
        <p:nvSpPr>
          <p:cNvPr id="5" name="Inhaltsplatzhalter 2">
            <a:extLst>
              <a:ext uri="{FF2B5EF4-FFF2-40B4-BE49-F238E27FC236}">
                <a16:creationId xmlns:a16="http://schemas.microsoft.com/office/drawing/2014/main" id="{29A0C85C-E6E1-47EC-8AF8-FC3957FF1145}"/>
              </a:ext>
            </a:extLst>
          </p:cNvPr>
          <p:cNvSpPr txBox="1">
            <a:spLocks/>
          </p:cNvSpPr>
          <p:nvPr/>
        </p:nvSpPr>
        <p:spPr>
          <a:xfrm>
            <a:off x="908117" y="2439580"/>
            <a:ext cx="2520000" cy="2103120"/>
          </a:xfrm>
          <a:prstGeom prst="rect">
            <a:avLst/>
          </a:prstGeom>
          <a:noFill/>
        </p:spPr>
        <p:txBody>
          <a:bodyPr>
            <a:normAutofit/>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182563" marR="0" lvl="0" indent="-182563" algn="l" defTabSz="342900" rtl="0" eaLnBrk="1" fontAlgn="auto" latinLnBrk="0" hangingPunct="1">
              <a:lnSpc>
                <a:spcPct val="100000"/>
              </a:lnSpc>
              <a:spcBef>
                <a:spcPct val="20000"/>
              </a:spcBef>
              <a:spcAft>
                <a:spcPts val="0"/>
              </a:spcAft>
              <a:buClrTx/>
              <a:buSzTx/>
              <a:buFont typeface="Arial"/>
              <a:buNone/>
              <a:tabLst>
                <a:tab pos="270510" algn="l"/>
              </a:tabLst>
              <a:defRPr/>
            </a:pPr>
            <a:r>
              <a:rPr kumimoji="0" lang="en-US" sz="900" b="0"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(1)	Tenancies and leases of the debtor relating to immovable property or premises and employment relationships of the debtor shall continue with effect for the insolvency estate […].</a:t>
            </a:r>
            <a:endParaRPr kumimoji="0" lang="de-DE" sz="9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Times New Roman" panose="02020603050405020304" pitchFamily="18" charset="0"/>
            </a:endParaRPr>
          </a:p>
          <a:p>
            <a:pPr marL="182563" marR="0" lvl="0" indent="-182563" algn="l" defTabSz="342900" rtl="0" eaLnBrk="1" fontAlgn="auto" latinLnBrk="0" hangingPunct="1">
              <a:lnSpc>
                <a:spcPct val="100000"/>
              </a:lnSpc>
              <a:spcBef>
                <a:spcPct val="20000"/>
              </a:spcBef>
              <a:spcAft>
                <a:spcPts val="0"/>
              </a:spcAft>
              <a:buClrTx/>
              <a:buSzTx/>
              <a:buFont typeface="Arial"/>
              <a:buNone/>
              <a:tabLst>
                <a:tab pos="275590" algn="l"/>
              </a:tabLst>
              <a:defRPr/>
            </a:pPr>
            <a:r>
              <a:rPr kumimoji="0" lang="en-US" sz="900" b="0"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(2)	[...]</a:t>
            </a:r>
            <a:endParaRPr kumimoji="0" lang="de-DE" sz="9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Times New Roman" panose="02020603050405020304" pitchFamily="18" charset="0"/>
            </a:endParaRPr>
          </a:p>
          <a:p>
            <a:pPr marL="182563" marR="0" lvl="0" indent="-182563" algn="l" defTabSz="342900" rtl="0" eaLnBrk="1" fontAlgn="auto" latinLnBrk="0" hangingPunct="1">
              <a:lnSpc>
                <a:spcPct val="100000"/>
              </a:lnSpc>
              <a:spcBef>
                <a:spcPct val="20000"/>
              </a:spcBef>
              <a:spcAft>
                <a:spcPts val="0"/>
              </a:spcAft>
              <a:buClrTx/>
              <a:buSzTx/>
              <a:buFont typeface="Arial"/>
              <a:buNone/>
              <a:tabLst/>
              <a:defRPr/>
            </a:pPr>
            <a:r>
              <a:rPr kumimoji="0" lang="en-US" sz="900" b="0"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(3)	Claims for the period prior to the opening of insolvency proceedings may be asserted by the other party only as an insolvency creditor.</a:t>
            </a:r>
            <a:endParaRPr kumimoji="0" lang="de-DE" sz="9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Times New Roman" panose="02020603050405020304" pitchFamily="18" charset="0"/>
            </a:endParaRPr>
          </a:p>
        </p:txBody>
      </p:sp>
      <p:sp>
        <p:nvSpPr>
          <p:cNvPr id="6" name="Inhaltsplatzhalter 17">
            <a:extLst>
              <a:ext uri="{FF2B5EF4-FFF2-40B4-BE49-F238E27FC236}">
                <a16:creationId xmlns:a16="http://schemas.microsoft.com/office/drawing/2014/main" id="{F59693BC-70D9-4148-97D5-369EBAE6A091}"/>
              </a:ext>
            </a:extLst>
          </p:cNvPr>
          <p:cNvSpPr txBox="1">
            <a:spLocks/>
          </p:cNvSpPr>
          <p:nvPr/>
        </p:nvSpPr>
        <p:spPr>
          <a:xfrm>
            <a:off x="3393776" y="2435176"/>
            <a:ext cx="2617455" cy="2198964"/>
          </a:xfrm>
          <a:prstGeom prst="rect">
            <a:avLst/>
          </a:prstGeom>
          <a:noFill/>
        </p:spPr>
        <p:txBody>
          <a:bodyPr>
            <a:noAutofit/>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180975" marR="0" lvl="0" indent="-180975" algn="l" defTabSz="342900" rtl="0" eaLnBrk="1" fontAlgn="auto" latinLnBrk="0" hangingPunct="1">
              <a:lnSpc>
                <a:spcPct val="100000"/>
              </a:lnSpc>
              <a:spcBef>
                <a:spcPts val="336"/>
              </a:spcBef>
              <a:spcAft>
                <a:spcPts val="0"/>
              </a:spcAft>
              <a:buClrTx/>
              <a:buSzTx/>
              <a:buFont typeface="Arial"/>
              <a:buNone/>
              <a:tabLst>
                <a:tab pos="270510" algn="l"/>
              </a:tabLst>
              <a:defRPr/>
            </a:pPr>
            <a:r>
              <a:rPr kumimoji="0" lang="en-US" sz="900" b="0"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(1)	</a:t>
            </a:r>
            <a:r>
              <a:rPr kumimoji="0" lang="en-US" sz="9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The insolvency administrator may terminate a tenancy or lease of immovable property or premises entered into by the debtor as tenant or lessee without regard to the agreed term of the contract or an agreed exclusion of the right of ordinary termination; the period of notice shall be three months to the end of the month unless a shorter period is applicable. […] If the insolvency administrator gives notice in accordance with sentence 1 […], the other party may claim damages as an insolvency creditor on account of the premature termination of the contractual relationship [...].</a:t>
            </a:r>
            <a:endParaRPr kumimoji="0" lang="de-DE" sz="9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endParaRPr>
          </a:p>
          <a:p>
            <a:pPr marL="180975" marR="0" lvl="0" indent="-180975" algn="l" defTabSz="342900" rtl="0" eaLnBrk="1" fontAlgn="auto" latinLnBrk="0" hangingPunct="1">
              <a:lnSpc>
                <a:spcPct val="100000"/>
              </a:lnSpc>
              <a:spcBef>
                <a:spcPct val="20000"/>
              </a:spcBef>
              <a:spcAft>
                <a:spcPts val="0"/>
              </a:spcAft>
              <a:buClrTx/>
              <a:buSzTx/>
              <a:buFont typeface="Arial"/>
              <a:buNone/>
              <a:tabLst>
                <a:tab pos="275590" algn="l"/>
              </a:tabLst>
              <a:defRPr/>
            </a:pPr>
            <a:r>
              <a:rPr kumimoji="0" lang="en-US" sz="900" b="0"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(2)	[...]</a:t>
            </a:r>
            <a:endParaRPr kumimoji="0" lang="de-DE" sz="9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Times New Roman" panose="02020603050405020304" pitchFamily="18" charset="0"/>
            </a:endParaRPr>
          </a:p>
        </p:txBody>
      </p:sp>
      <p:sp>
        <p:nvSpPr>
          <p:cNvPr id="7" name="Inhaltsplatzhalter 19">
            <a:extLst>
              <a:ext uri="{FF2B5EF4-FFF2-40B4-BE49-F238E27FC236}">
                <a16:creationId xmlns:a16="http://schemas.microsoft.com/office/drawing/2014/main" id="{A90D2722-08A7-4798-AB26-B2F39850E380}"/>
              </a:ext>
            </a:extLst>
          </p:cNvPr>
          <p:cNvSpPr txBox="1">
            <a:spLocks/>
          </p:cNvSpPr>
          <p:nvPr/>
        </p:nvSpPr>
        <p:spPr>
          <a:xfrm>
            <a:off x="5985875" y="2434297"/>
            <a:ext cx="2632830" cy="2198964"/>
          </a:xfrm>
          <a:prstGeom prst="rect">
            <a:avLst/>
          </a:prstGeom>
          <a:noFill/>
        </p:spPr>
        <p:txBody>
          <a:bodyPr>
            <a:noAutofit/>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0" indent="0" algn="l" defTabSz="342900" rtl="0" eaLnBrk="1" fontAlgn="auto" latinLnBrk="0" hangingPunct="1">
              <a:lnSpc>
                <a:spcPct val="100000"/>
              </a:lnSpc>
              <a:spcBef>
                <a:spcPts val="336"/>
              </a:spcBef>
              <a:spcAft>
                <a:spcPts val="0"/>
              </a:spcAft>
              <a:buClrTx/>
              <a:buSzTx/>
              <a:buFont typeface="Arial"/>
              <a:buNone/>
              <a:tabLst/>
              <a:defRPr/>
            </a:pPr>
            <a:r>
              <a:rPr kumimoji="0" lang="en-US" sz="9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A tenancy or lease entered into by the debtor as tenant or lessee may not be terminated by the other party after the application for the opening of insolvency proceedings:</a:t>
            </a:r>
            <a:endParaRPr kumimoji="0" lang="de-DE" sz="9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endParaRPr>
          </a:p>
          <a:p>
            <a:pPr marL="180975" marR="0" lvl="0" indent="-180975" algn="l" defTabSz="342900" rtl="0" eaLnBrk="1" fontAlgn="auto" latinLnBrk="0" hangingPunct="1">
              <a:lnSpc>
                <a:spcPct val="100000"/>
              </a:lnSpc>
              <a:spcBef>
                <a:spcPts val="336"/>
              </a:spcBef>
              <a:spcAft>
                <a:spcPts val="0"/>
              </a:spcAft>
              <a:buClrTx/>
              <a:buSzTx/>
              <a:buFont typeface="Arial"/>
              <a:buAutoNum type="arabicPeriod"/>
              <a:tabLst>
                <a:tab pos="270510" algn="l"/>
              </a:tabLst>
              <a:defRPr/>
            </a:pPr>
            <a:r>
              <a:rPr kumimoji="0" lang="en-US" sz="9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on account of a delay in payment of rent or lease that occurred in the period prior to the application for the opening of insolvency proceedings,</a:t>
            </a:r>
          </a:p>
          <a:p>
            <a:pPr marL="180975" marR="0" lvl="0" indent="-180975" algn="l" defTabSz="342900" rtl="0" eaLnBrk="1" fontAlgn="auto" latinLnBrk="0" hangingPunct="1">
              <a:lnSpc>
                <a:spcPct val="100000"/>
              </a:lnSpc>
              <a:spcBef>
                <a:spcPts val="336"/>
              </a:spcBef>
              <a:spcAft>
                <a:spcPts val="0"/>
              </a:spcAft>
              <a:buClrTx/>
              <a:buSzTx/>
              <a:buFont typeface="Arial"/>
              <a:buAutoNum type="arabicPeriod"/>
              <a:tabLst>
                <a:tab pos="270510" algn="l"/>
              </a:tabLst>
              <a:defRPr/>
            </a:pPr>
            <a:r>
              <a:rPr kumimoji="0" lang="en-US" sz="9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because of a deterioration in the debtor's financial situation.</a:t>
            </a:r>
            <a:endParaRPr kumimoji="0" lang="de-DE" sz="900" b="0"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endParaRPr>
          </a:p>
        </p:txBody>
      </p:sp>
      <p:sp>
        <p:nvSpPr>
          <p:cNvPr id="8" name="Textplatzhalter 1">
            <a:extLst>
              <a:ext uri="{FF2B5EF4-FFF2-40B4-BE49-F238E27FC236}">
                <a16:creationId xmlns:a16="http://schemas.microsoft.com/office/drawing/2014/main" id="{678A2A70-54A8-4847-BB93-9E58BA484F09}"/>
              </a:ext>
            </a:extLst>
          </p:cNvPr>
          <p:cNvSpPr txBox="1">
            <a:spLocks/>
          </p:cNvSpPr>
          <p:nvPr/>
        </p:nvSpPr>
        <p:spPr>
          <a:xfrm>
            <a:off x="898664" y="1947312"/>
            <a:ext cx="2520000" cy="396424"/>
          </a:xfrm>
          <a:prstGeom prst="rect">
            <a:avLst/>
          </a:prstGeom>
          <a:solidFill>
            <a:srgbClr val="D0D3D4">
              <a:alpha val="50000"/>
            </a:srgbClr>
          </a:solidFill>
          <a:ln w="3175">
            <a:noFill/>
          </a:ln>
        </p:spPr>
        <p:txBody>
          <a:bodyPr vert="horz" lIns="91440" tIns="45720" rIns="91440" bIns="45720" rtlCol="0" anchor="ctr">
            <a:noAutofit/>
          </a:bodyPr>
          <a:lstStyle>
            <a:lvl1pPr marL="0" indent="0" algn="l" defTabSz="914400" rtl="0" eaLnBrk="1" latinLnBrk="0" hangingPunct="1">
              <a:spcBef>
                <a:spcPts val="0"/>
              </a:spcBef>
              <a:buClr>
                <a:srgbClr val="AB0E1E"/>
              </a:buClr>
              <a:buFont typeface="Arial" pitchFamily="34" charset="0"/>
              <a:buNone/>
              <a:defRPr sz="1800" b="0" kern="1200">
                <a:solidFill>
                  <a:schemeClr val="bg1"/>
                </a:solidFill>
                <a:latin typeface="+mn-lt"/>
                <a:ea typeface="+mn-ea"/>
                <a:cs typeface="+mn-cs"/>
              </a:defRPr>
            </a:lvl1pPr>
            <a:lvl2pPr marL="457200" indent="0" algn="l" defTabSz="914400" rtl="0" eaLnBrk="1" latinLnBrk="0" hangingPunct="1">
              <a:spcBef>
                <a:spcPts val="0"/>
              </a:spcBef>
              <a:buFont typeface="Symbol" panose="05050102010706020507" pitchFamily="18" charset="2"/>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AB0E1E"/>
              </a:buClr>
              <a:buSzTx/>
              <a:buFont typeface="Arial" pitchFamily="34" charset="0"/>
              <a:buNone/>
              <a:tabLst/>
              <a:defRPr/>
            </a:pPr>
            <a:r>
              <a:rPr kumimoji="0" lang="en-US" sz="1000" b="1"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Section 108 Insolvency Code</a:t>
            </a:r>
          </a:p>
          <a:p>
            <a:pPr marL="0" marR="0" lvl="0" indent="0" algn="ctr" defTabSz="914400" rtl="0" eaLnBrk="1" fontAlgn="auto" latinLnBrk="0" hangingPunct="1">
              <a:lnSpc>
                <a:spcPct val="100000"/>
              </a:lnSpc>
              <a:spcBef>
                <a:spcPts val="0"/>
              </a:spcBef>
              <a:spcAft>
                <a:spcPts val="0"/>
              </a:spcAft>
              <a:buClr>
                <a:srgbClr val="AB0E1E"/>
              </a:buClr>
              <a:buSzTx/>
              <a:buFont typeface="Arial" pitchFamily="34" charset="0"/>
              <a:buNone/>
              <a:tabLst/>
              <a:defRPr/>
            </a:pPr>
            <a:r>
              <a:rPr kumimoji="0" lang="en-US" sz="1000" b="1"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Continuation of Certain Debt Relationships</a:t>
            </a:r>
            <a:endParaRPr kumimoji="0" lang="de-DE" sz="1000" b="0" i="0" u="none" strike="noStrike" kern="1200" cap="none" spc="0" normalizeH="0" baseline="0" noProof="0" dirty="0">
              <a:ln>
                <a:noFill/>
              </a:ln>
              <a:solidFill>
                <a:srgbClr val="AB0E1E"/>
              </a:solidFill>
              <a:effectLst/>
              <a:uLnTx/>
              <a:uFillTx/>
              <a:latin typeface="Calibri"/>
              <a:ea typeface="+mn-ea"/>
              <a:cs typeface="+mn-cs"/>
            </a:endParaRPr>
          </a:p>
        </p:txBody>
      </p:sp>
      <p:sp>
        <p:nvSpPr>
          <p:cNvPr id="9" name="Textplatzhalter 3">
            <a:extLst>
              <a:ext uri="{FF2B5EF4-FFF2-40B4-BE49-F238E27FC236}">
                <a16:creationId xmlns:a16="http://schemas.microsoft.com/office/drawing/2014/main" id="{43BCAE5A-7EED-484A-818F-03E9A4FE9AC5}"/>
              </a:ext>
            </a:extLst>
          </p:cNvPr>
          <p:cNvSpPr txBox="1">
            <a:spLocks/>
          </p:cNvSpPr>
          <p:nvPr/>
        </p:nvSpPr>
        <p:spPr>
          <a:xfrm>
            <a:off x="3465377" y="1947312"/>
            <a:ext cx="2520000" cy="396424"/>
          </a:xfrm>
          <a:prstGeom prst="rect">
            <a:avLst/>
          </a:prstGeom>
          <a:solidFill>
            <a:srgbClr val="D0D3D4">
              <a:alpha val="50000"/>
            </a:srgbClr>
          </a:solidFill>
          <a:ln w="3175">
            <a:noFill/>
          </a:ln>
        </p:spPr>
        <p:txBody>
          <a:bodyPr vert="horz" lIns="91440" tIns="45720" rIns="91440" bIns="45720" rtlCol="0" anchor="ctr">
            <a:noAutofit/>
          </a:bodyPr>
          <a:lstStyle>
            <a:defPPr>
              <a:defRPr lang="de-DE"/>
            </a:defPPr>
            <a:lvl1pPr indent="0" algn="r">
              <a:spcBef>
                <a:spcPts val="0"/>
              </a:spcBef>
              <a:buClr>
                <a:srgbClr val="AB0E1E"/>
              </a:buClr>
              <a:buFont typeface="Arial" pitchFamily="34" charset="0"/>
              <a:buNone/>
              <a:defRPr sz="1200" b="0">
                <a:solidFill>
                  <a:srgbClr val="AB0E1E"/>
                </a:solidFill>
              </a:defRPr>
            </a:lvl1pPr>
            <a:lvl2pPr indent="0">
              <a:spcBef>
                <a:spcPts val="0"/>
              </a:spcBef>
              <a:buFont typeface="Symbol" panose="05050102010706020507" pitchFamily="18" charset="2"/>
              <a:buNone/>
              <a:defRPr sz="2000" b="1"/>
            </a:lvl2pPr>
            <a:lvl3pPr indent="0">
              <a:spcBef>
                <a:spcPct val="20000"/>
              </a:spcBef>
              <a:buFont typeface="Arial" pitchFamily="34" charset="0"/>
              <a:buNone/>
              <a:defRPr b="1"/>
            </a:lvl3pPr>
            <a:lvl4pPr indent="0">
              <a:spcBef>
                <a:spcPct val="20000"/>
              </a:spcBef>
              <a:buFont typeface="Arial" pitchFamily="34" charset="0"/>
              <a:buNone/>
              <a:defRPr sz="1600" b="1"/>
            </a:lvl4pPr>
            <a:lvl5pPr indent="0">
              <a:spcBef>
                <a:spcPct val="20000"/>
              </a:spcBef>
              <a:buFont typeface="Arial" pitchFamily="34" charset="0"/>
              <a:buNone/>
              <a:defRPr sz="1600" b="1"/>
            </a:lvl5pPr>
            <a:lvl6pPr indent="0">
              <a:spcBef>
                <a:spcPct val="20000"/>
              </a:spcBef>
              <a:buFont typeface="Arial" pitchFamily="34" charset="0"/>
              <a:buNone/>
              <a:defRPr sz="1600" b="1"/>
            </a:lvl6pPr>
            <a:lvl7pPr indent="0">
              <a:spcBef>
                <a:spcPct val="20000"/>
              </a:spcBef>
              <a:buFont typeface="Arial" pitchFamily="34" charset="0"/>
              <a:buNone/>
              <a:defRPr sz="1600" b="1"/>
            </a:lvl7pPr>
            <a:lvl8pPr indent="0">
              <a:spcBef>
                <a:spcPct val="20000"/>
              </a:spcBef>
              <a:buFont typeface="Arial" pitchFamily="34" charset="0"/>
              <a:buNone/>
              <a:defRPr sz="1600" b="1"/>
            </a:lvl8pPr>
            <a:lvl9pPr indent="0">
              <a:spcBef>
                <a:spcPct val="20000"/>
              </a:spcBef>
              <a:buFont typeface="Arial" pitchFamily="34" charset="0"/>
              <a:buNone/>
              <a:defRPr sz="1600" b="1"/>
            </a:lvl9pPr>
          </a:lstStyle>
          <a:p>
            <a:pPr marL="0" marR="0" lvl="0" indent="0" algn="ctr" defTabSz="914400" rtl="0" eaLnBrk="1" fontAlgn="auto" latinLnBrk="0" hangingPunct="1">
              <a:lnSpc>
                <a:spcPct val="100000"/>
              </a:lnSpc>
              <a:spcBef>
                <a:spcPts val="0"/>
              </a:spcBef>
              <a:spcAft>
                <a:spcPts val="0"/>
              </a:spcAft>
              <a:buClr>
                <a:srgbClr val="AB0E1E"/>
              </a:buClr>
              <a:buSzTx/>
              <a:buFont typeface="Arial" pitchFamily="34" charset="0"/>
              <a:buNone/>
              <a:tabLst/>
              <a:defRPr/>
            </a:pPr>
            <a:r>
              <a:rPr kumimoji="0" lang="en-US" sz="1000" b="1"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Section 109 Insolvency Code</a:t>
            </a:r>
          </a:p>
          <a:p>
            <a:pPr marL="0" marR="0" lvl="0" indent="0" algn="ctr" defTabSz="914400" rtl="0" eaLnBrk="1" fontAlgn="auto" latinLnBrk="0" hangingPunct="1">
              <a:lnSpc>
                <a:spcPct val="100000"/>
              </a:lnSpc>
              <a:spcBef>
                <a:spcPts val="0"/>
              </a:spcBef>
              <a:spcAft>
                <a:spcPts val="0"/>
              </a:spcAft>
              <a:buClr>
                <a:srgbClr val="AB0E1E"/>
              </a:buClr>
              <a:buSzTx/>
              <a:buFont typeface="Arial" pitchFamily="34" charset="0"/>
              <a:buNone/>
              <a:tabLst/>
              <a:defRPr/>
            </a:pPr>
            <a:r>
              <a:rPr kumimoji="0" lang="en-US" sz="1000" b="1"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rPr>
              <a:t>Debtor as Tenant or Leaseholder</a:t>
            </a:r>
            <a:endParaRPr kumimoji="0" lang="de-DE" sz="1000" b="1"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endParaRPr>
          </a:p>
        </p:txBody>
      </p:sp>
      <p:sp>
        <p:nvSpPr>
          <p:cNvPr id="10" name="Textplatzhalter 18">
            <a:extLst>
              <a:ext uri="{FF2B5EF4-FFF2-40B4-BE49-F238E27FC236}">
                <a16:creationId xmlns:a16="http://schemas.microsoft.com/office/drawing/2014/main" id="{6AB646CA-76FE-476A-906D-3B96BB7F752F}"/>
              </a:ext>
            </a:extLst>
          </p:cNvPr>
          <p:cNvSpPr txBox="1">
            <a:spLocks/>
          </p:cNvSpPr>
          <p:nvPr/>
        </p:nvSpPr>
        <p:spPr>
          <a:xfrm>
            <a:off x="6042290" y="1947312"/>
            <a:ext cx="2520000" cy="396424"/>
          </a:xfrm>
          <a:prstGeom prst="rect">
            <a:avLst/>
          </a:prstGeom>
          <a:solidFill>
            <a:srgbClr val="D0D3D4">
              <a:alpha val="50000"/>
            </a:srgbClr>
          </a:solidFill>
          <a:ln w="3175">
            <a:noFill/>
          </a:ln>
        </p:spPr>
        <p:txBody>
          <a:bodyPr vert="horz" lIns="91440" tIns="45720" rIns="91440" bIns="45720" rtlCol="0" anchor="ctr">
            <a:noAutofit/>
          </a:bodyPr>
          <a:lstStyle>
            <a:defPPr>
              <a:defRPr lang="de-DE"/>
            </a:defPPr>
            <a:lvl1pPr indent="0" algn="r">
              <a:spcBef>
                <a:spcPts val="0"/>
              </a:spcBef>
              <a:buClr>
                <a:srgbClr val="AB0E1E"/>
              </a:buClr>
              <a:buFont typeface="Arial" pitchFamily="34" charset="0"/>
              <a:buNone/>
              <a:defRPr sz="1200" b="0">
                <a:solidFill>
                  <a:srgbClr val="AB0E1E"/>
                </a:solidFill>
              </a:defRPr>
            </a:lvl1pPr>
            <a:lvl2pPr indent="0">
              <a:spcBef>
                <a:spcPts val="0"/>
              </a:spcBef>
              <a:buFont typeface="Symbol" panose="05050102010706020507" pitchFamily="18" charset="2"/>
              <a:buNone/>
              <a:defRPr sz="2000" b="1"/>
            </a:lvl2pPr>
            <a:lvl3pPr indent="0">
              <a:spcBef>
                <a:spcPct val="20000"/>
              </a:spcBef>
              <a:buFont typeface="Arial" pitchFamily="34" charset="0"/>
              <a:buNone/>
              <a:defRPr b="1"/>
            </a:lvl3pPr>
            <a:lvl4pPr indent="0">
              <a:spcBef>
                <a:spcPct val="20000"/>
              </a:spcBef>
              <a:buFont typeface="Arial" pitchFamily="34" charset="0"/>
              <a:buNone/>
              <a:defRPr sz="1600" b="1"/>
            </a:lvl4pPr>
            <a:lvl5pPr indent="0">
              <a:spcBef>
                <a:spcPct val="20000"/>
              </a:spcBef>
              <a:buFont typeface="Arial" pitchFamily="34" charset="0"/>
              <a:buNone/>
              <a:defRPr sz="1600" b="1"/>
            </a:lvl5pPr>
            <a:lvl6pPr indent="0">
              <a:spcBef>
                <a:spcPct val="20000"/>
              </a:spcBef>
              <a:buFont typeface="Arial" pitchFamily="34" charset="0"/>
              <a:buNone/>
              <a:defRPr sz="1600" b="1"/>
            </a:lvl6pPr>
            <a:lvl7pPr indent="0">
              <a:spcBef>
                <a:spcPct val="20000"/>
              </a:spcBef>
              <a:buFont typeface="Arial" pitchFamily="34" charset="0"/>
              <a:buNone/>
              <a:defRPr sz="1600" b="1"/>
            </a:lvl7pPr>
            <a:lvl8pPr indent="0">
              <a:spcBef>
                <a:spcPct val="20000"/>
              </a:spcBef>
              <a:buFont typeface="Arial" pitchFamily="34" charset="0"/>
              <a:buNone/>
              <a:defRPr sz="1600" b="1"/>
            </a:lvl8pPr>
            <a:lvl9pPr indent="0">
              <a:spcBef>
                <a:spcPct val="20000"/>
              </a:spcBef>
              <a:buFont typeface="Arial" pitchFamily="34" charset="0"/>
              <a:buNone/>
              <a:defRPr sz="1600" b="1"/>
            </a:lvl9pPr>
          </a:lstStyle>
          <a:p>
            <a:pPr marL="0" marR="0" lvl="0" indent="0" algn="ctr" defTabSz="457200" rtl="0" eaLnBrk="1" fontAlgn="auto" latinLnBrk="0" hangingPunct="1">
              <a:lnSpc>
                <a:spcPct val="100000"/>
              </a:lnSpc>
              <a:spcBef>
                <a:spcPts val="0"/>
              </a:spcBef>
              <a:spcAft>
                <a:spcPts val="0"/>
              </a:spcAft>
              <a:buClr>
                <a:srgbClr val="AB0E1E"/>
              </a:buClr>
              <a:buSzTx/>
              <a:buFont typeface="Arial" pitchFamily="34" charset="0"/>
              <a:buNone/>
              <a:tabLst/>
              <a:defRPr/>
            </a:pPr>
            <a:r>
              <a:rPr kumimoji="0" lang="en-US" sz="1000" b="1"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Section 112 Insolvency Code</a:t>
            </a:r>
            <a:br>
              <a:rPr kumimoji="0" lang="en-US" sz="1000" b="1"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br>
            <a:r>
              <a:rPr kumimoji="0" lang="en-US" sz="1000" b="1"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Termination Restrictions</a:t>
            </a:r>
            <a:endParaRPr kumimoji="0" lang="de-DE" sz="1000" b="1" i="0" u="none" strike="noStrike" kern="1200" cap="none" spc="0" normalizeH="0" baseline="0" noProof="0" dirty="0">
              <a:ln>
                <a:noFill/>
              </a:ln>
              <a:solidFill>
                <a:srgbClr val="000000"/>
              </a:solidFill>
              <a:effectLst/>
              <a:uLnTx/>
              <a:uFillTx/>
              <a:latin typeface="Calibri"/>
              <a:ea typeface="+mn-ea"/>
              <a:cs typeface="Times New Roman" panose="02020603050405020304" pitchFamily="18" charset="0"/>
            </a:endParaRPr>
          </a:p>
        </p:txBody>
      </p:sp>
    </p:spTree>
    <p:extLst>
      <p:ext uri="{BB962C8B-B14F-4D97-AF65-F5344CB8AC3E}">
        <p14:creationId xmlns:p14="http://schemas.microsoft.com/office/powerpoint/2010/main" val="327386430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99977" y="1866900"/>
            <a:ext cx="6172200" cy="2235704"/>
          </a:xfrm>
        </p:spPr>
        <p:txBody>
          <a:bodyPr>
            <a:normAutofit/>
          </a:bodyPr>
          <a:lstStyle/>
          <a:p>
            <a:pPr marL="0" indent="0" algn="ctr">
              <a:spcAft>
                <a:spcPts val="900"/>
              </a:spcAft>
              <a:buNone/>
            </a:pPr>
            <a:endParaRPr lang="en-GB" sz="1650" b="1" dirty="0"/>
          </a:p>
          <a:p>
            <a:pPr marL="0" indent="0" algn="ctr">
              <a:spcAft>
                <a:spcPts val="900"/>
              </a:spcAft>
              <a:buNone/>
            </a:pPr>
            <a:r>
              <a:rPr lang="en-GB" sz="2800" b="1" dirty="0"/>
              <a:t>EU and MS Cross-border Regimes</a:t>
            </a:r>
          </a:p>
        </p:txBody>
      </p:sp>
    </p:spTree>
    <p:extLst>
      <p:ext uri="{BB962C8B-B14F-4D97-AF65-F5344CB8AC3E}">
        <p14:creationId xmlns:p14="http://schemas.microsoft.com/office/powerpoint/2010/main" val="1715921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EA22BE4-43C6-4B91-8BA8-0D17F63F25C6}"/>
              </a:ext>
            </a:extLst>
          </p:cNvPr>
          <p:cNvSpPr>
            <a:spLocks noGrp="1"/>
          </p:cNvSpPr>
          <p:nvPr>
            <p:ph type="title"/>
          </p:nvPr>
        </p:nvSpPr>
        <p:spPr/>
        <p:txBody>
          <a:bodyPr>
            <a:noAutofit/>
          </a:bodyPr>
          <a:lstStyle/>
          <a:p>
            <a:r>
              <a:rPr lang="it-IT" sz="1800" b="1" dirty="0">
                <a:effectLst>
                  <a:outerShdw blurRad="38100" dist="38100" dir="2700000" algn="tl">
                    <a:srgbClr val="000000">
                      <a:alpha val="43137"/>
                    </a:srgbClr>
                  </a:outerShdw>
                </a:effectLst>
              </a:rPr>
              <a:t>Art. 11 EIR - </a:t>
            </a:r>
            <a:r>
              <a:rPr lang="en-US" sz="1800" b="1" dirty="0">
                <a:effectLst>
                  <a:outerShdw blurRad="38100" dist="38100" dir="2700000" algn="tl">
                    <a:srgbClr val="000000">
                      <a:alpha val="43137"/>
                    </a:srgbClr>
                  </a:outerShdw>
                </a:effectLst>
              </a:rPr>
              <a:t>Contracts relating to immoveable property </a:t>
            </a:r>
            <a:endParaRPr lang="it-IT" sz="1800" dirty="0"/>
          </a:p>
        </p:txBody>
      </p:sp>
      <p:sp>
        <p:nvSpPr>
          <p:cNvPr id="3" name="Sottotitolo 2">
            <a:extLst>
              <a:ext uri="{FF2B5EF4-FFF2-40B4-BE49-F238E27FC236}">
                <a16:creationId xmlns:a16="http://schemas.microsoft.com/office/drawing/2014/main" id="{0798637A-1F4C-41CE-85D6-16C7E642AC06}"/>
              </a:ext>
            </a:extLst>
          </p:cNvPr>
          <p:cNvSpPr>
            <a:spLocks noGrp="1"/>
          </p:cNvSpPr>
          <p:nvPr>
            <p:ph idx="1"/>
          </p:nvPr>
        </p:nvSpPr>
        <p:spPr/>
        <p:txBody>
          <a:bodyPr>
            <a:normAutofit/>
          </a:bodyPr>
          <a:lstStyle/>
          <a:p>
            <a:pPr marL="342900" indent="-342900" algn="just">
              <a:buAutoNum type="arabicPeriod"/>
            </a:pPr>
            <a:r>
              <a:rPr lang="en-US" sz="1400" dirty="0"/>
              <a:t>Law of the Member State within the territory of which the immoveable property is situated governs effects of insolvency proceedings on them</a:t>
            </a:r>
          </a:p>
          <a:p>
            <a:pPr marL="342900" indent="-342900" algn="just">
              <a:buAutoNum type="arabicPeriod"/>
            </a:pPr>
            <a:r>
              <a:rPr lang="en-US" sz="1400" dirty="0"/>
              <a:t>Jurisdiction of the court which opened main insolvency proceedings to approve the termination or modification of the contracts referred to in this Article where: </a:t>
            </a:r>
          </a:p>
          <a:p>
            <a:pPr marL="685800" lvl="1" indent="-342900" algn="just">
              <a:buAutoNum type="alphaLcParenBoth"/>
            </a:pPr>
            <a:r>
              <a:rPr lang="en-US" sz="1400" dirty="0"/>
              <a:t>the law of the Member State applicable to those contracts requires that such a contract may only be terminated or modified with the approval of the court opening insolvency proceedings; and </a:t>
            </a:r>
          </a:p>
          <a:p>
            <a:pPr marL="685800" lvl="1" indent="-342900" algn="just">
              <a:buAutoNum type="alphaLcParenBoth"/>
            </a:pPr>
            <a:r>
              <a:rPr lang="en-US" sz="1400" dirty="0"/>
              <a:t>no insolvency proceedings have been opened in that Member State. </a:t>
            </a:r>
            <a:endParaRPr lang="it-IT" sz="1800" b="1" dirty="0">
              <a:solidFill>
                <a:schemeClr val="tx2"/>
              </a:solidFill>
              <a:effectLst>
                <a:outerShdw blurRad="38100" dist="38100" dir="2700000" algn="tl">
                  <a:srgbClr val="000000">
                    <a:alpha val="43137"/>
                  </a:srgbClr>
                </a:outerShdw>
              </a:effectLst>
            </a:endParaRPr>
          </a:p>
        </p:txBody>
      </p:sp>
      <p:pic>
        <p:nvPicPr>
          <p:cNvPr id="4" name="Immagine 3">
            <a:extLst>
              <a:ext uri="{FF2B5EF4-FFF2-40B4-BE49-F238E27FC236}">
                <a16:creationId xmlns:a16="http://schemas.microsoft.com/office/drawing/2014/main" id="{0D82B0D3-3327-4BC2-B5A4-844264B01C11}"/>
              </a:ext>
            </a:extLst>
          </p:cNvPr>
          <p:cNvPicPr>
            <a:picLocks noChangeAspect="1"/>
          </p:cNvPicPr>
          <p:nvPr/>
        </p:nvPicPr>
        <p:blipFill>
          <a:blip r:embed="rId2"/>
          <a:stretch>
            <a:fillRect/>
          </a:stretch>
        </p:blipFill>
        <p:spPr>
          <a:xfrm>
            <a:off x="7352659" y="4407244"/>
            <a:ext cx="1286367" cy="481626"/>
          </a:xfrm>
          <a:prstGeom prst="rect">
            <a:avLst/>
          </a:prstGeom>
        </p:spPr>
      </p:pic>
    </p:spTree>
    <p:extLst>
      <p:ext uri="{BB962C8B-B14F-4D97-AF65-F5344CB8AC3E}">
        <p14:creationId xmlns:p14="http://schemas.microsoft.com/office/powerpoint/2010/main" val="111008357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379838" y="2440300"/>
            <a:ext cx="6404919" cy="1407800"/>
          </a:xfrm>
        </p:spPr>
        <p:txBody>
          <a:bodyPr>
            <a:normAutofit/>
          </a:bodyPr>
          <a:lstStyle/>
          <a:p>
            <a:pPr>
              <a:spcAft>
                <a:spcPts val="900"/>
              </a:spcAft>
            </a:pPr>
            <a:r>
              <a:rPr lang="en-GB" b="1" dirty="0"/>
              <a:t>﻿</a:t>
            </a:r>
            <a:r>
              <a:rPr lang="en-GB" sz="2800" b="1" dirty="0"/>
              <a:t>UK</a:t>
            </a:r>
            <a:endParaRPr lang="en-US" sz="2800" b="1" dirty="0"/>
          </a:p>
        </p:txBody>
      </p:sp>
    </p:spTree>
    <p:extLst>
      <p:ext uri="{BB962C8B-B14F-4D97-AF65-F5344CB8AC3E}">
        <p14:creationId xmlns:p14="http://schemas.microsoft.com/office/powerpoint/2010/main" val="268089478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F29A84-45E5-442F-BAA2-2A3B8752A56D}"/>
              </a:ext>
            </a:extLst>
          </p:cNvPr>
          <p:cNvSpPr>
            <a:spLocks noGrp="1"/>
          </p:cNvSpPr>
          <p:nvPr>
            <p:ph idx="1"/>
          </p:nvPr>
        </p:nvSpPr>
        <p:spPr>
          <a:xfrm>
            <a:off x="464820" y="1783080"/>
            <a:ext cx="8229600" cy="3124200"/>
          </a:xfrm>
        </p:spPr>
        <p:txBody>
          <a:bodyPr>
            <a:normAutofit fontScale="70000" lnSpcReduction="20000"/>
          </a:bodyPr>
          <a:lstStyle/>
          <a:p>
            <a:pPr marL="0" indent="0">
              <a:buNone/>
            </a:pPr>
            <a:r>
              <a:rPr lang="en-GB" i="1" dirty="0"/>
              <a:t>A. England </a:t>
            </a:r>
          </a:p>
          <a:p>
            <a:pPr marL="0" indent="0">
              <a:buNone/>
            </a:pPr>
            <a:r>
              <a:rPr lang="en-GB" i="1" dirty="0" err="1"/>
              <a:t>Apperley</a:t>
            </a:r>
            <a:r>
              <a:rPr lang="en-GB" i="1" dirty="0"/>
              <a:t> Investments v Monsoon Accessorize 2020</a:t>
            </a:r>
          </a:p>
          <a:p>
            <a:pPr marL="0" indent="0">
              <a:buNone/>
            </a:pPr>
            <a:r>
              <a:rPr lang="en-GB" dirty="0"/>
              <a:t>Irish case: English CVA of Monsoon unsuccessfully seeking to bind Irish landlords</a:t>
            </a:r>
          </a:p>
          <a:p>
            <a:pPr marL="0" indent="0">
              <a:buNone/>
            </a:pPr>
            <a:endParaRPr lang="en-GB" dirty="0"/>
          </a:p>
          <a:p>
            <a:pPr marL="0" indent="0">
              <a:buNone/>
            </a:pPr>
            <a:r>
              <a:rPr lang="en-GB" i="1" dirty="0"/>
              <a:t>B. Italy</a:t>
            </a:r>
          </a:p>
          <a:p>
            <a:pPr marL="0" indent="0">
              <a:buNone/>
            </a:pPr>
            <a:r>
              <a:rPr lang="en-GB" dirty="0"/>
              <a:t>Italian </a:t>
            </a:r>
            <a:r>
              <a:rPr lang="en-GB" i="1" dirty="0" err="1"/>
              <a:t>concordato</a:t>
            </a:r>
            <a:r>
              <a:rPr lang="en-GB" i="1" dirty="0"/>
              <a:t> preventive</a:t>
            </a:r>
            <a:r>
              <a:rPr lang="en-GB" dirty="0"/>
              <a:t> proceeding</a:t>
            </a:r>
          </a:p>
          <a:p>
            <a:pPr marL="0" indent="0">
              <a:buNone/>
            </a:pPr>
            <a:r>
              <a:rPr lang="en-GB" dirty="0"/>
              <a:t>Inability of Italian insolvency process to dispose of English leases under article 11.2 EIR</a:t>
            </a:r>
          </a:p>
          <a:p>
            <a:pPr marL="0" indent="0">
              <a:buNone/>
            </a:pPr>
            <a:endParaRPr lang="en-GB" dirty="0"/>
          </a:p>
          <a:p>
            <a:pPr marL="0" indent="0">
              <a:buNone/>
            </a:pPr>
            <a:r>
              <a:rPr lang="en-GB" dirty="0"/>
              <a:t>Necessity for secondary proceedings?</a:t>
            </a:r>
          </a:p>
          <a:p>
            <a:pPr marL="0" indent="0">
              <a:buNone/>
            </a:pPr>
            <a:r>
              <a:rPr lang="en-GB" dirty="0"/>
              <a:t>Role of negotiating with landlord?!</a:t>
            </a:r>
          </a:p>
        </p:txBody>
      </p:sp>
      <p:pic>
        <p:nvPicPr>
          <p:cNvPr id="4" name="Image 3">
            <a:extLst>
              <a:ext uri="{FF2B5EF4-FFF2-40B4-BE49-F238E27FC236}">
                <a16:creationId xmlns:a16="http://schemas.microsoft.com/office/drawing/2014/main" id="{373865D6-856B-4A4D-AAA6-C205AAD5DE35}"/>
              </a:ext>
            </a:extLst>
          </p:cNvPr>
          <p:cNvPicPr>
            <a:picLocks noChangeAspect="1"/>
          </p:cNvPicPr>
          <p:nvPr/>
        </p:nvPicPr>
        <p:blipFill>
          <a:blip r:embed="rId2"/>
          <a:stretch>
            <a:fillRect/>
          </a:stretch>
        </p:blipFill>
        <p:spPr>
          <a:xfrm>
            <a:off x="8031956" y="4021931"/>
            <a:ext cx="1028700" cy="1028700"/>
          </a:xfrm>
          <a:prstGeom prst="rect">
            <a:avLst/>
          </a:prstGeom>
        </p:spPr>
      </p:pic>
    </p:spTree>
    <p:extLst>
      <p:ext uri="{BB962C8B-B14F-4D97-AF65-F5344CB8AC3E}">
        <p14:creationId xmlns:p14="http://schemas.microsoft.com/office/powerpoint/2010/main" val="3780240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FABD16-FE0D-4A9C-B4E3-B724B9E4D3FE}"/>
              </a:ext>
            </a:extLst>
          </p:cNvPr>
          <p:cNvSpPr>
            <a:spLocks noGrp="1"/>
          </p:cNvSpPr>
          <p:nvPr>
            <p:ph idx="1"/>
          </p:nvPr>
        </p:nvSpPr>
        <p:spPr>
          <a:xfrm>
            <a:off x="457200" y="1714500"/>
            <a:ext cx="8229600" cy="2919884"/>
          </a:xfrm>
        </p:spPr>
        <p:txBody>
          <a:bodyPr>
            <a:normAutofit fontScale="85000" lnSpcReduction="20000"/>
          </a:bodyPr>
          <a:lstStyle/>
          <a:p>
            <a:pPr marL="0" indent="0">
              <a:buNone/>
            </a:pPr>
            <a:r>
              <a:rPr lang="en-GB" dirty="0"/>
              <a:t>Post-Brexit</a:t>
            </a:r>
          </a:p>
          <a:p>
            <a:pPr marL="457200" indent="-457200">
              <a:buAutoNum type="alphaUcPeriod"/>
            </a:pPr>
            <a:r>
              <a:rPr lang="en-GB" i="1" dirty="0"/>
              <a:t>Recognition of UK insolvency in the EU</a:t>
            </a:r>
            <a:r>
              <a:rPr lang="en-GB" dirty="0"/>
              <a:t>: Any likelihood that EU Member States would recognise the disclaimer of property/cram down of landlord’s rights in their jurisdiction through an English insolvency process? No application of Article 11.2 EIR !</a:t>
            </a:r>
          </a:p>
          <a:p>
            <a:pPr marL="457200" indent="-457200">
              <a:buAutoNum type="alphaUcPeriod"/>
            </a:pPr>
            <a:r>
              <a:rPr lang="en-GB" i="1" dirty="0"/>
              <a:t>Recognition in the UK of EU insolvency process terminating UK landlord’s rights</a:t>
            </a:r>
            <a:r>
              <a:rPr lang="en-GB" dirty="0"/>
              <a:t>: in principle this may be possible through recognition of foreign main proceedings under UNCITRAL Model Law pursuant to article 21.1 (g) subject to protection of rights in article 22 – foreign representative’s rights equivalent to rights of UK officeholder </a:t>
            </a:r>
          </a:p>
        </p:txBody>
      </p:sp>
      <p:pic>
        <p:nvPicPr>
          <p:cNvPr id="4" name="Image 3">
            <a:extLst>
              <a:ext uri="{FF2B5EF4-FFF2-40B4-BE49-F238E27FC236}">
                <a16:creationId xmlns:a16="http://schemas.microsoft.com/office/drawing/2014/main" id="{A627EC0C-6793-4435-9363-AEB76B7FC1DC}"/>
              </a:ext>
            </a:extLst>
          </p:cNvPr>
          <p:cNvPicPr>
            <a:picLocks noChangeAspect="1"/>
          </p:cNvPicPr>
          <p:nvPr/>
        </p:nvPicPr>
        <p:blipFill>
          <a:blip r:embed="rId2"/>
          <a:stretch>
            <a:fillRect/>
          </a:stretch>
        </p:blipFill>
        <p:spPr>
          <a:xfrm>
            <a:off x="8058150" y="4071937"/>
            <a:ext cx="1009650" cy="1009650"/>
          </a:xfrm>
          <a:prstGeom prst="rect">
            <a:avLst/>
          </a:prstGeom>
        </p:spPr>
      </p:pic>
    </p:spTree>
    <p:extLst>
      <p:ext uri="{BB962C8B-B14F-4D97-AF65-F5344CB8AC3E}">
        <p14:creationId xmlns:p14="http://schemas.microsoft.com/office/powerpoint/2010/main" val="337071693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379838" y="2508880"/>
            <a:ext cx="6404919" cy="1392560"/>
          </a:xfrm>
        </p:spPr>
        <p:txBody>
          <a:bodyPr>
            <a:normAutofit/>
          </a:bodyPr>
          <a:lstStyle/>
          <a:p>
            <a:pPr>
              <a:spcAft>
                <a:spcPts val="900"/>
              </a:spcAft>
            </a:pPr>
            <a:r>
              <a:rPr lang="en-GB" b="1" dirty="0"/>
              <a:t>﻿</a:t>
            </a:r>
            <a:r>
              <a:rPr lang="en-GB" sz="2800" b="1" dirty="0"/>
              <a:t>Ireland</a:t>
            </a:r>
            <a:endParaRPr lang="en-US" sz="2800" b="1" dirty="0"/>
          </a:p>
        </p:txBody>
      </p:sp>
    </p:spTree>
    <p:extLst>
      <p:ext uri="{BB962C8B-B14F-4D97-AF65-F5344CB8AC3E}">
        <p14:creationId xmlns:p14="http://schemas.microsoft.com/office/powerpoint/2010/main" val="87242720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E23EF6E-C342-4B24-B299-B87769414A70}"/>
              </a:ext>
            </a:extLst>
          </p:cNvPr>
          <p:cNvSpPr>
            <a:spLocks noGrp="1"/>
          </p:cNvSpPr>
          <p:nvPr>
            <p:ph type="title"/>
          </p:nvPr>
        </p:nvSpPr>
        <p:spPr/>
        <p:txBody>
          <a:bodyPr>
            <a:noAutofit/>
          </a:bodyPr>
          <a:lstStyle/>
          <a:p>
            <a:r>
              <a:rPr lang="en-GB" sz="1800" b="1" dirty="0">
                <a:effectLst/>
                <a:latin typeface="Arial" panose="020B0604020202020204" pitchFamily="34" charset="0"/>
                <a:ea typeface="Cambria" panose="02040503050406030204" pitchFamily="18" charset="0"/>
                <a:cs typeface="Cambria" panose="02040503050406030204" pitchFamily="18" charset="0"/>
              </a:rPr>
              <a:t>UK Company Voluntary Arrangement</a:t>
            </a:r>
            <a:br>
              <a:rPr lang="en-GB" sz="1800" b="1" dirty="0">
                <a:effectLst/>
                <a:latin typeface="Arial" panose="020B0604020202020204" pitchFamily="34" charset="0"/>
                <a:ea typeface="Cambria" panose="02040503050406030204" pitchFamily="18" charset="0"/>
                <a:cs typeface="Cambria" panose="02040503050406030204" pitchFamily="18" charset="0"/>
              </a:rPr>
            </a:br>
            <a:r>
              <a:rPr lang="en-GB" sz="1800" b="1" dirty="0">
                <a:effectLst/>
                <a:latin typeface="Arial" panose="020B0604020202020204" pitchFamily="34" charset="0"/>
                <a:ea typeface="Cambria" panose="02040503050406030204" pitchFamily="18" charset="0"/>
                <a:cs typeface="Cambria" panose="02040503050406030204" pitchFamily="18" charset="0"/>
              </a:rPr>
              <a:t>Treatment of Irish Landlords</a:t>
            </a:r>
            <a:endParaRPr lang="it-IT" sz="1800" dirty="0"/>
          </a:p>
        </p:txBody>
      </p:sp>
      <p:sp>
        <p:nvSpPr>
          <p:cNvPr id="3" name="Content Placeholder 2"/>
          <p:cNvSpPr>
            <a:spLocks noGrp="1"/>
          </p:cNvSpPr>
          <p:nvPr>
            <p:ph idx="1"/>
          </p:nvPr>
        </p:nvSpPr>
        <p:spPr/>
        <p:txBody>
          <a:bodyPr>
            <a:normAutofit fontScale="55000" lnSpcReduction="20000"/>
          </a:bodyPr>
          <a:lstStyle/>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Cambria" panose="02040503050406030204" pitchFamily="18" charset="0"/>
                <a:cs typeface="Cambria" panose="02040503050406030204" pitchFamily="18" charset="0"/>
              </a:rPr>
              <a:t>Irish retail outlets, Irish landlords and UK tenant. UK tenant sought to impact Irish leases through CVA. </a:t>
            </a:r>
            <a:endParaRPr lang="en-IE" sz="18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Cambria" panose="02040503050406030204" pitchFamily="18" charset="0"/>
                <a:cs typeface="Cambria" panose="02040503050406030204" pitchFamily="18" charset="0"/>
              </a:rPr>
              <a:t>Article 11 EIR (Contracts relating to immoveable property) Irish law applies to proposed treatment of Irish landlords. </a:t>
            </a:r>
            <a:endParaRPr lang="en-IE" sz="18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Cambria" panose="02040503050406030204" pitchFamily="18" charset="0"/>
                <a:cs typeface="Cambria" panose="02040503050406030204" pitchFamily="18" charset="0"/>
              </a:rPr>
              <a:t>McDonald J in</a:t>
            </a:r>
            <a:r>
              <a:rPr lang="en-GB" sz="1800" b="1" dirty="0">
                <a:effectLst/>
                <a:latin typeface="Arial" panose="020B0604020202020204" pitchFamily="34" charset="0"/>
                <a:ea typeface="Cambria" panose="02040503050406030204" pitchFamily="18" charset="0"/>
                <a:cs typeface="Cambria" panose="02040503050406030204" pitchFamily="18" charset="0"/>
              </a:rPr>
              <a:t> </a:t>
            </a:r>
            <a:r>
              <a:rPr lang="en-GB" sz="1800" i="1" dirty="0" err="1">
                <a:effectLst/>
                <a:latin typeface="Arial" panose="020B0604020202020204" pitchFamily="34" charset="0"/>
                <a:ea typeface="Cambria" panose="02040503050406030204" pitchFamily="18" charset="0"/>
                <a:cs typeface="Cambria" panose="02040503050406030204" pitchFamily="18" charset="0"/>
              </a:rPr>
              <a:t>Apperley</a:t>
            </a:r>
            <a:r>
              <a:rPr lang="en-GB" sz="1800" i="1" dirty="0">
                <a:effectLst/>
                <a:latin typeface="Arial" panose="020B0604020202020204" pitchFamily="34" charset="0"/>
                <a:ea typeface="Cambria" panose="02040503050406030204" pitchFamily="18" charset="0"/>
                <a:cs typeface="Cambria" panose="02040503050406030204" pitchFamily="18" charset="0"/>
              </a:rPr>
              <a:t> Investments Limited v Monsoon Accessorize Limited</a:t>
            </a:r>
            <a:r>
              <a:rPr lang="en-GB" sz="1800" dirty="0">
                <a:effectLst/>
                <a:latin typeface="Arial" panose="020B0604020202020204" pitchFamily="34" charset="0"/>
                <a:ea typeface="Cambria" panose="02040503050406030204" pitchFamily="18" charset="0"/>
                <a:cs typeface="Cambria" panose="02040503050406030204" pitchFamily="18" charset="0"/>
              </a:rPr>
              <a:t> [2020] IEHC 523 </a:t>
            </a:r>
            <a:r>
              <a:rPr lang="en-IE" sz="1800" dirty="0">
                <a:effectLst/>
                <a:latin typeface="Arial" panose="020B0604020202020204" pitchFamily="34" charset="0"/>
                <a:ea typeface="Calibri" panose="020F0502020204030204" pitchFamily="34" charset="0"/>
                <a:cs typeface="Arial" panose="020B0604020202020204" pitchFamily="34" charset="0"/>
              </a:rPr>
              <a:t>considered the CVA there ‘</a:t>
            </a:r>
            <a:r>
              <a:rPr lang="en-IE" sz="1800" i="1" dirty="0">
                <a:effectLst/>
                <a:latin typeface="Arial" panose="020B0604020202020204" pitchFamily="34" charset="0"/>
                <a:ea typeface="Calibri" panose="020F0502020204030204" pitchFamily="34" charset="0"/>
                <a:cs typeface="Arial" panose="020B0604020202020204" pitchFamily="34" charset="0"/>
              </a:rPr>
              <a:t>did not provide any mechanism to permit any necessary representations to be made by the Irish landlords and or for an appropriate mechanism to consider those representations by all of the creditors </a:t>
            </a:r>
            <a:r>
              <a:rPr lang="en-IE" sz="1800" i="1" u="sng" dirty="0">
                <a:effectLst/>
                <a:latin typeface="Arial" panose="020B0604020202020204" pitchFamily="34" charset="0"/>
                <a:ea typeface="Calibri" panose="020F0502020204030204" pitchFamily="34" charset="0"/>
                <a:cs typeface="Arial" panose="020B0604020202020204" pitchFamily="34" charset="0"/>
              </a:rPr>
              <a:t>in advance</a:t>
            </a:r>
            <a:r>
              <a:rPr lang="en-IE" sz="1800" i="1" dirty="0">
                <a:effectLst/>
                <a:latin typeface="Arial" panose="020B0604020202020204" pitchFamily="34" charset="0"/>
                <a:ea typeface="Calibri" panose="020F0502020204030204" pitchFamily="34" charset="0"/>
                <a:cs typeface="Arial" panose="020B0604020202020204" pitchFamily="34" charset="0"/>
              </a:rPr>
              <a:t> of casting their votes</a:t>
            </a:r>
            <a:r>
              <a:rPr lang="en-IE" sz="1800" dirty="0">
                <a:effectLst/>
                <a:latin typeface="Arial" panose="020B0604020202020204" pitchFamily="34" charset="0"/>
                <a:ea typeface="Calibri" panose="020F0502020204030204" pitchFamily="34" charset="0"/>
                <a:cs typeface="Arial" panose="020B0604020202020204" pitchFamily="34" charset="0"/>
              </a:rPr>
              <a:t>.’  (Emphasis in original).</a:t>
            </a:r>
            <a:r>
              <a:rPr lang="en-IE" sz="1800" baseline="30000" dirty="0">
                <a:effectLst/>
                <a:latin typeface="Arial" panose="020B0604020202020204" pitchFamily="34" charset="0"/>
                <a:ea typeface="Calibri" panose="020F0502020204030204" pitchFamily="34" charset="0"/>
                <a:cs typeface="Arial" panose="020B0604020202020204" pitchFamily="34" charset="0"/>
              </a:rPr>
              <a:t>  </a:t>
            </a:r>
            <a:r>
              <a:rPr lang="en-GB" sz="1800" dirty="0">
                <a:effectLst/>
                <a:latin typeface="Arial" panose="020B0604020202020204" pitchFamily="34" charset="0"/>
                <a:ea typeface="Cambria" panose="02040503050406030204" pitchFamily="18" charset="0"/>
                <a:cs typeface="Cambria" panose="02040503050406030204" pitchFamily="18" charset="0"/>
              </a:rPr>
              <a:t>[Para 119]</a:t>
            </a:r>
            <a:endParaRPr lang="en-IE" sz="18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Cambria" panose="02040503050406030204" pitchFamily="18" charset="0"/>
                <a:cs typeface="Cambria" panose="02040503050406030204" pitchFamily="18" charset="0"/>
              </a:rPr>
              <a:t>Mechanism to address fair procedures deficit and allow landlords to make representations – provided for written observations to be made and placed on a portal. </a:t>
            </a:r>
            <a:endParaRPr lang="en-IE" sz="18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Cambria" panose="02040503050406030204" pitchFamily="18" charset="0"/>
                <a:cs typeface="Cambria" panose="02040503050406030204" pitchFamily="18" charset="0"/>
              </a:rPr>
              <a:t>Importance of timing</a:t>
            </a:r>
            <a:endParaRPr lang="en-IE" sz="18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Cambria" panose="02040503050406030204" pitchFamily="18" charset="0"/>
                <a:cs typeface="Cambria" panose="02040503050406030204" pitchFamily="18" charset="0"/>
              </a:rPr>
              <a:t>Landlords able to access representations before casting votes and consider in advance of delivery of proxies.</a:t>
            </a:r>
            <a:endParaRPr lang="en-IE" sz="1800" dirty="0">
              <a:effectLst/>
              <a:latin typeface="Arial" panose="020B0604020202020204" pitchFamily="34" charset="0"/>
              <a:ea typeface="Cambria" panose="02040503050406030204" pitchFamily="18" charset="0"/>
              <a:cs typeface="Cambria" panose="02040503050406030204" pitchFamily="18" charset="0"/>
            </a:endParaRPr>
          </a:p>
          <a:p>
            <a:pPr>
              <a:spcAft>
                <a:spcPts val="900"/>
              </a:spcAft>
            </a:pPr>
            <a:endParaRPr lang="en-GB" sz="1650" dirty="0"/>
          </a:p>
        </p:txBody>
      </p:sp>
      <p:pic>
        <p:nvPicPr>
          <p:cNvPr id="5" name="Image 4" descr="Une image contenant texte&#10;&#10;Description générée automatiquement">
            <a:extLst>
              <a:ext uri="{FF2B5EF4-FFF2-40B4-BE49-F238E27FC236}">
                <a16:creationId xmlns:a16="http://schemas.microsoft.com/office/drawing/2014/main" id="{2CE7FF8E-141D-4019-9E12-D4780242C814}"/>
              </a:ext>
            </a:extLst>
          </p:cNvPr>
          <p:cNvPicPr>
            <a:picLocks noChangeAspect="1"/>
          </p:cNvPicPr>
          <p:nvPr/>
        </p:nvPicPr>
        <p:blipFill>
          <a:blip r:embed="rId3"/>
          <a:stretch>
            <a:fillRect/>
          </a:stretch>
        </p:blipFill>
        <p:spPr>
          <a:xfrm>
            <a:off x="7915275" y="4504205"/>
            <a:ext cx="1123949" cy="514578"/>
          </a:xfrm>
          <a:prstGeom prst="rect">
            <a:avLst/>
          </a:prstGeom>
        </p:spPr>
      </p:pic>
    </p:spTree>
    <p:extLst>
      <p:ext uri="{BB962C8B-B14F-4D97-AF65-F5344CB8AC3E}">
        <p14:creationId xmlns:p14="http://schemas.microsoft.com/office/powerpoint/2010/main" val="300129332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5F34E7D-860A-418E-AF3A-BD089E87B1BC}"/>
              </a:ext>
            </a:extLst>
          </p:cNvPr>
          <p:cNvSpPr>
            <a:spLocks noGrp="1"/>
          </p:cNvSpPr>
          <p:nvPr>
            <p:ph type="title"/>
          </p:nvPr>
        </p:nvSpPr>
        <p:spPr/>
        <p:txBody>
          <a:bodyPr>
            <a:noAutofit/>
          </a:bodyPr>
          <a:lstStyle/>
          <a:p>
            <a:r>
              <a:rPr lang="en-GB" sz="1800" b="1" dirty="0">
                <a:effectLst/>
                <a:latin typeface="Arial" panose="020B0604020202020204" pitchFamily="34" charset="0"/>
                <a:ea typeface="Cambria" panose="02040503050406030204" pitchFamily="18" charset="0"/>
                <a:cs typeface="Cambria" panose="02040503050406030204" pitchFamily="18" charset="0"/>
              </a:rPr>
              <a:t>Irish examinership/Treatment of UK landlords</a:t>
            </a:r>
            <a:endParaRPr lang="it-IT" sz="1800" dirty="0"/>
          </a:p>
        </p:txBody>
      </p:sp>
      <p:sp>
        <p:nvSpPr>
          <p:cNvPr id="3" name="Content Placeholder 2"/>
          <p:cNvSpPr>
            <a:spLocks noGrp="1"/>
          </p:cNvSpPr>
          <p:nvPr>
            <p:ph idx="1"/>
          </p:nvPr>
        </p:nvSpPr>
        <p:spPr>
          <a:xfrm>
            <a:off x="457200" y="2072640"/>
            <a:ext cx="8229600" cy="2727960"/>
          </a:xfrm>
        </p:spPr>
        <p:txBody>
          <a:bodyPr>
            <a:normAutofit fontScale="40000" lnSpcReduction="20000"/>
          </a:bodyPr>
          <a:lstStyle/>
          <a:p>
            <a:pPr algn="just">
              <a:lnSpc>
                <a:spcPct val="150000"/>
              </a:lnSpc>
              <a:spcAft>
                <a:spcPts val="1000"/>
              </a:spcAft>
            </a:pPr>
            <a:r>
              <a:rPr lang="en-GB" sz="2500" b="1" dirty="0">
                <a:effectLst/>
                <a:latin typeface="Arial" panose="020B0604020202020204" pitchFamily="34" charset="0"/>
                <a:ea typeface="Cambria" panose="02040503050406030204" pitchFamily="18" charset="0"/>
                <a:cs typeface="Cambria" panose="02040503050406030204" pitchFamily="18" charset="0"/>
              </a:rPr>
              <a:t>Compu B Retail </a:t>
            </a:r>
            <a:endParaRPr lang="en-IE" sz="25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buFont typeface="Symbol" panose="05050102010706020507" pitchFamily="18" charset="2"/>
              <a:buChar char=""/>
            </a:pPr>
            <a:r>
              <a:rPr lang="en-GB" sz="2500" dirty="0">
                <a:effectLst/>
                <a:latin typeface="Arial" panose="020B0604020202020204" pitchFamily="34" charset="0"/>
                <a:ea typeface="Cambria" panose="02040503050406030204" pitchFamily="18" charset="0"/>
                <a:cs typeface="Cambria" panose="02040503050406030204" pitchFamily="18" charset="0"/>
              </a:rPr>
              <a:t>Irish COMI company and related companies in the UK. </a:t>
            </a:r>
            <a:endParaRPr lang="en-IE" sz="25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buFont typeface="Symbol" panose="05050102010706020507" pitchFamily="18" charset="2"/>
              <a:buChar char=""/>
            </a:pPr>
            <a:r>
              <a:rPr lang="en-GB" sz="2500" dirty="0">
                <a:effectLst/>
                <a:latin typeface="Arial" panose="020B0604020202020204" pitchFamily="34" charset="0"/>
                <a:ea typeface="Cambria" panose="02040503050406030204" pitchFamily="18" charset="0"/>
                <a:cs typeface="Cambria" panose="02040503050406030204" pitchFamily="18" charset="0"/>
              </a:rPr>
              <a:t>Network of retail premises across Ireland and UK </a:t>
            </a:r>
            <a:endParaRPr lang="en-IE" sz="25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spcAft>
                <a:spcPts val="1000"/>
              </a:spcAft>
              <a:buFont typeface="Symbol" panose="05050102010706020507" pitchFamily="18" charset="2"/>
              <a:buChar char=""/>
            </a:pPr>
            <a:r>
              <a:rPr lang="en-GB" sz="2500" dirty="0">
                <a:effectLst/>
                <a:latin typeface="Arial" panose="020B0604020202020204" pitchFamily="34" charset="0"/>
                <a:ea typeface="Cambria" panose="02040503050406030204" pitchFamily="18" charset="0"/>
                <a:cs typeface="Cambria" panose="02040503050406030204" pitchFamily="18" charset="0"/>
              </a:rPr>
              <a:t>Ultimately landlords (including UK landlords) agreed to renegotiation of the lease arrangements. </a:t>
            </a:r>
            <a:endParaRPr lang="en-IE" sz="2500" dirty="0">
              <a:effectLst/>
              <a:latin typeface="Arial" panose="020B0604020202020204" pitchFamily="34" charset="0"/>
              <a:ea typeface="Cambria" panose="02040503050406030204" pitchFamily="18" charset="0"/>
              <a:cs typeface="Cambria" panose="02040503050406030204" pitchFamily="18" charset="0"/>
            </a:endParaRPr>
          </a:p>
          <a:p>
            <a:pPr algn="just">
              <a:lnSpc>
                <a:spcPct val="150000"/>
              </a:lnSpc>
              <a:spcAft>
                <a:spcPts val="1000"/>
              </a:spcAft>
            </a:pPr>
            <a:r>
              <a:rPr lang="en-GB" sz="2500" b="1" dirty="0">
                <a:effectLst/>
                <a:latin typeface="Arial" panose="020B0604020202020204" pitchFamily="34" charset="0"/>
                <a:ea typeface="Cambria" panose="02040503050406030204" pitchFamily="18" charset="0"/>
                <a:cs typeface="Cambria" panose="02040503050406030204" pitchFamily="18" charset="0"/>
              </a:rPr>
              <a:t>Parallel Insolvency processes</a:t>
            </a:r>
            <a:endParaRPr lang="en-IE" sz="25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buFont typeface="Symbol" panose="05050102010706020507" pitchFamily="18" charset="2"/>
              <a:buChar char=""/>
            </a:pPr>
            <a:r>
              <a:rPr lang="en-GB" sz="2500" dirty="0">
                <a:effectLst/>
                <a:latin typeface="Arial" panose="020B0604020202020204" pitchFamily="34" charset="0"/>
                <a:ea typeface="Cambria" panose="02040503050406030204" pitchFamily="18" charset="0"/>
                <a:cs typeface="Cambria" panose="02040503050406030204" pitchFamily="18" charset="0"/>
              </a:rPr>
              <a:t>High Street retailers – structure whereby Irish company obtains suite of services from UK parent. Irish company has few trade creditors but has Irish leases. </a:t>
            </a:r>
            <a:endParaRPr lang="en-IE" sz="25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buFont typeface="Symbol" panose="05050102010706020507" pitchFamily="18" charset="2"/>
              <a:buChar char=""/>
            </a:pPr>
            <a:r>
              <a:rPr lang="en-GB" sz="2500" dirty="0">
                <a:effectLst/>
                <a:latin typeface="Arial" panose="020B0604020202020204" pitchFamily="34" charset="0"/>
                <a:ea typeface="Cambria" panose="02040503050406030204" pitchFamily="18" charset="0"/>
                <a:cs typeface="Cambria" panose="02040503050406030204" pitchFamily="18" charset="0"/>
              </a:rPr>
              <a:t>UK parent engages in CVA and Irish company enters examinership in parallel</a:t>
            </a:r>
            <a:endParaRPr lang="en-IE" sz="2500" dirty="0">
              <a:effectLst/>
              <a:latin typeface="Arial" panose="020B0604020202020204" pitchFamily="34" charset="0"/>
              <a:ea typeface="Cambria" panose="02040503050406030204" pitchFamily="18" charset="0"/>
              <a:cs typeface="Cambria" panose="02040503050406030204" pitchFamily="18" charset="0"/>
            </a:endParaRPr>
          </a:p>
          <a:p>
            <a:pPr marL="342900" lvl="0" indent="-342900" algn="just">
              <a:lnSpc>
                <a:spcPct val="150000"/>
              </a:lnSpc>
              <a:spcAft>
                <a:spcPts val="1000"/>
              </a:spcAft>
              <a:buFont typeface="Symbol" panose="05050102010706020507" pitchFamily="18" charset="2"/>
              <a:buChar char=""/>
            </a:pPr>
            <a:r>
              <a:rPr lang="en-GB" sz="2500" dirty="0">
                <a:effectLst/>
                <a:latin typeface="Arial" panose="020B0604020202020204" pitchFamily="34" charset="0"/>
                <a:ea typeface="Cambria" panose="02040503050406030204" pitchFamily="18" charset="0"/>
                <a:cs typeface="Cambria" panose="02040503050406030204" pitchFamily="18" charset="0"/>
              </a:rPr>
              <a:t>Irish company seeks to shed itself of Irish lease arrangements. </a:t>
            </a:r>
            <a:endParaRPr lang="en-IE" sz="2500" dirty="0">
              <a:effectLst/>
              <a:latin typeface="Arial" panose="020B0604020202020204" pitchFamily="34" charset="0"/>
              <a:ea typeface="Cambria" panose="02040503050406030204" pitchFamily="18" charset="0"/>
              <a:cs typeface="Cambria" panose="02040503050406030204" pitchFamily="18" charset="0"/>
            </a:endParaRPr>
          </a:p>
          <a:p>
            <a:pPr>
              <a:spcAft>
                <a:spcPts val="900"/>
              </a:spcAft>
            </a:pPr>
            <a:endParaRPr lang="en-GB" sz="1650" dirty="0"/>
          </a:p>
        </p:txBody>
      </p:sp>
      <p:pic>
        <p:nvPicPr>
          <p:cNvPr id="5" name="Image 4" descr="Une image contenant texte&#10;&#10;Description générée automatiquement">
            <a:extLst>
              <a:ext uri="{FF2B5EF4-FFF2-40B4-BE49-F238E27FC236}">
                <a16:creationId xmlns:a16="http://schemas.microsoft.com/office/drawing/2014/main" id="{D42D8058-F56E-472B-A1BA-46412E0FAE2D}"/>
              </a:ext>
            </a:extLst>
          </p:cNvPr>
          <p:cNvPicPr>
            <a:picLocks noChangeAspect="1"/>
          </p:cNvPicPr>
          <p:nvPr/>
        </p:nvPicPr>
        <p:blipFill>
          <a:blip r:embed="rId3"/>
          <a:stretch>
            <a:fillRect/>
          </a:stretch>
        </p:blipFill>
        <p:spPr>
          <a:xfrm>
            <a:off x="8004165" y="4543425"/>
            <a:ext cx="1063635" cy="486965"/>
          </a:xfrm>
          <a:prstGeom prst="rect">
            <a:avLst/>
          </a:prstGeom>
        </p:spPr>
      </p:pic>
    </p:spTree>
    <p:extLst>
      <p:ext uri="{BB962C8B-B14F-4D97-AF65-F5344CB8AC3E}">
        <p14:creationId xmlns:p14="http://schemas.microsoft.com/office/powerpoint/2010/main" val="274114805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379838" y="2440301"/>
            <a:ext cx="6404919" cy="1362080"/>
          </a:xfrm>
        </p:spPr>
        <p:txBody>
          <a:bodyPr>
            <a:normAutofit/>
          </a:bodyPr>
          <a:lstStyle/>
          <a:p>
            <a:pPr>
              <a:spcAft>
                <a:spcPts val="900"/>
              </a:spcAft>
            </a:pPr>
            <a:r>
              <a:rPr lang="en-GB" b="1" dirty="0"/>
              <a:t>﻿</a:t>
            </a:r>
            <a:r>
              <a:rPr lang="en-GB" sz="2800" b="1" dirty="0"/>
              <a:t>Italy</a:t>
            </a:r>
            <a:endParaRPr lang="en-US" sz="2800" b="1" dirty="0"/>
          </a:p>
        </p:txBody>
      </p:sp>
    </p:spTree>
    <p:extLst>
      <p:ext uri="{BB962C8B-B14F-4D97-AF65-F5344CB8AC3E}">
        <p14:creationId xmlns:p14="http://schemas.microsoft.com/office/powerpoint/2010/main" val="224470935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587E4DB-B78C-442E-AC4D-D3A97B8FC003}"/>
              </a:ext>
            </a:extLst>
          </p:cNvPr>
          <p:cNvSpPr>
            <a:spLocks noGrp="1"/>
          </p:cNvSpPr>
          <p:nvPr>
            <p:ph type="ctrTitle"/>
          </p:nvPr>
        </p:nvSpPr>
        <p:spPr>
          <a:xfrm>
            <a:off x="935026" y="1488534"/>
            <a:ext cx="7466454" cy="261259"/>
          </a:xfrm>
        </p:spPr>
        <p:txBody>
          <a:bodyPr>
            <a:noAutofit/>
          </a:bodyPr>
          <a:lstStyle/>
          <a:p>
            <a:r>
              <a:rPr lang="it-IT" sz="2000" b="1" dirty="0" err="1">
                <a:effectLst>
                  <a:outerShdw blurRad="38100" dist="38100" dir="2700000" algn="tl">
                    <a:srgbClr val="000000">
                      <a:alpha val="43137"/>
                    </a:srgbClr>
                  </a:outerShdw>
                </a:effectLst>
              </a:rPr>
              <a:t>Recent</a:t>
            </a:r>
            <a:r>
              <a:rPr lang="it-IT" sz="2000" b="1" dirty="0">
                <a:effectLst>
                  <a:outerShdw blurRad="38100" dist="38100" dir="2700000" algn="tl">
                    <a:srgbClr val="000000">
                      <a:alpha val="43137"/>
                    </a:srgbClr>
                  </a:outerShdw>
                </a:effectLst>
              </a:rPr>
              <a:t> cross-</a:t>
            </a:r>
            <a:r>
              <a:rPr lang="it-IT" sz="2000" b="1" dirty="0" err="1">
                <a:effectLst>
                  <a:outerShdw blurRad="38100" dist="38100" dir="2700000" algn="tl">
                    <a:srgbClr val="000000">
                      <a:alpha val="43137"/>
                    </a:srgbClr>
                  </a:outerShdw>
                </a:effectLst>
              </a:rPr>
              <a:t>border</a:t>
            </a:r>
            <a:r>
              <a:rPr lang="it-IT" sz="2000" b="1" dirty="0">
                <a:effectLst>
                  <a:outerShdw blurRad="38100" dist="38100" dir="2700000" algn="tl">
                    <a:srgbClr val="000000">
                      <a:alpha val="43137"/>
                    </a:srgbClr>
                  </a:outerShdw>
                </a:effectLst>
              </a:rPr>
              <a:t> </a:t>
            </a:r>
            <a:r>
              <a:rPr lang="it-IT" sz="2000" b="1" dirty="0" err="1">
                <a:effectLst>
                  <a:outerShdw blurRad="38100" dist="38100" dir="2700000" algn="tl">
                    <a:srgbClr val="000000">
                      <a:alpha val="43137"/>
                    </a:srgbClr>
                  </a:outerShdw>
                </a:effectLst>
              </a:rPr>
              <a:t>cases</a:t>
            </a:r>
            <a:endParaRPr lang="it-IT" sz="2800" dirty="0"/>
          </a:p>
        </p:txBody>
      </p:sp>
      <p:sp>
        <p:nvSpPr>
          <p:cNvPr id="3" name="Sottotitolo 2">
            <a:extLst>
              <a:ext uri="{FF2B5EF4-FFF2-40B4-BE49-F238E27FC236}">
                <a16:creationId xmlns:a16="http://schemas.microsoft.com/office/drawing/2014/main" id="{0798637A-1F4C-41CE-85D6-16C7E642AC06}"/>
              </a:ext>
            </a:extLst>
          </p:cNvPr>
          <p:cNvSpPr>
            <a:spLocks noGrp="1"/>
          </p:cNvSpPr>
          <p:nvPr>
            <p:ph type="subTitle" idx="1"/>
          </p:nvPr>
        </p:nvSpPr>
        <p:spPr>
          <a:xfrm>
            <a:off x="518309" y="1990166"/>
            <a:ext cx="7964928" cy="2810434"/>
          </a:xfrm>
        </p:spPr>
        <p:txBody>
          <a:bodyPr>
            <a:normAutofit fontScale="92500" lnSpcReduction="20000"/>
          </a:bodyPr>
          <a:lstStyle/>
          <a:p>
            <a:pPr marL="285750" indent="-285750" algn="just">
              <a:buFont typeface="Arial" panose="020B0604020202020204" pitchFamily="34" charset="0"/>
              <a:buChar char="•"/>
            </a:pPr>
            <a:r>
              <a:rPr lang="en-US" sz="1600" dirty="0">
                <a:solidFill>
                  <a:schemeClr val="tx1"/>
                </a:solidFill>
              </a:rPr>
              <a:t>Restructuring proceeding (</a:t>
            </a:r>
            <a:r>
              <a:rPr lang="en-US" sz="1600" i="1" dirty="0" err="1">
                <a:solidFill>
                  <a:schemeClr val="tx1"/>
                </a:solidFill>
              </a:rPr>
              <a:t>concordato</a:t>
            </a:r>
            <a:r>
              <a:rPr lang="en-US" sz="1600" i="1" dirty="0">
                <a:solidFill>
                  <a:schemeClr val="tx1"/>
                </a:solidFill>
              </a:rPr>
              <a:t> preventivo in </a:t>
            </a:r>
            <a:r>
              <a:rPr lang="en-US" sz="1600" i="1" dirty="0" err="1">
                <a:solidFill>
                  <a:schemeClr val="tx1"/>
                </a:solidFill>
              </a:rPr>
              <a:t>continuità</a:t>
            </a:r>
            <a:r>
              <a:rPr lang="en-US" sz="1600" i="1" dirty="0">
                <a:solidFill>
                  <a:schemeClr val="tx1"/>
                </a:solidFill>
              </a:rPr>
              <a:t> </a:t>
            </a:r>
            <a:r>
              <a:rPr lang="en-US" sz="1600" i="1" dirty="0" err="1">
                <a:solidFill>
                  <a:schemeClr val="tx1"/>
                </a:solidFill>
              </a:rPr>
              <a:t>aziendale</a:t>
            </a:r>
            <a:r>
              <a:rPr lang="en-US" sz="1600" dirty="0">
                <a:solidFill>
                  <a:schemeClr val="tx1"/>
                </a:solidFill>
              </a:rPr>
              <a:t>) opened by court of </a:t>
            </a:r>
            <a:r>
              <a:rPr lang="en-US" sz="1600" dirty="0" err="1">
                <a:solidFill>
                  <a:schemeClr val="tx1"/>
                </a:solidFill>
              </a:rPr>
              <a:t>Mantova</a:t>
            </a:r>
            <a:endParaRPr lang="en-US" sz="1600" dirty="0">
              <a:solidFill>
                <a:schemeClr val="tx1"/>
              </a:solidFill>
            </a:endParaRPr>
          </a:p>
          <a:p>
            <a:pPr marL="285750" indent="-285750" algn="just">
              <a:buFont typeface="Arial" panose="020B0604020202020204" pitchFamily="34" charset="0"/>
              <a:buChar char="•"/>
            </a:pPr>
            <a:r>
              <a:rPr lang="en-US" sz="1600" dirty="0">
                <a:solidFill>
                  <a:schemeClr val="tx1"/>
                </a:solidFill>
              </a:rPr>
              <a:t>Debtor with high street shops’ leases </a:t>
            </a:r>
          </a:p>
          <a:p>
            <a:pPr marL="628650" lvl="1" indent="-285750" algn="just">
              <a:buFont typeface="Arial" panose="020B0604020202020204" pitchFamily="34" charset="0"/>
              <a:buChar char="•"/>
            </a:pPr>
            <a:r>
              <a:rPr lang="en-US" sz="1300" dirty="0">
                <a:solidFill>
                  <a:schemeClr val="tx1"/>
                </a:solidFill>
              </a:rPr>
              <a:t>in foreign countries (UK, France) governed by </a:t>
            </a:r>
            <a:r>
              <a:rPr lang="en-US" sz="1300" i="1" dirty="0">
                <a:solidFill>
                  <a:schemeClr val="tx1"/>
                </a:solidFill>
              </a:rPr>
              <a:t>lex rei </a:t>
            </a:r>
            <a:r>
              <a:rPr lang="en-US" sz="1300" i="1" dirty="0" err="1">
                <a:solidFill>
                  <a:schemeClr val="tx1"/>
                </a:solidFill>
              </a:rPr>
              <a:t>sitae</a:t>
            </a:r>
            <a:endParaRPr lang="en-US" sz="1300" dirty="0">
              <a:solidFill>
                <a:schemeClr val="tx1"/>
              </a:solidFill>
            </a:endParaRPr>
          </a:p>
          <a:p>
            <a:pPr marL="628650" lvl="1" indent="-285750" algn="just">
              <a:buFont typeface="Arial" panose="020B0604020202020204" pitchFamily="34" charset="0"/>
              <a:buChar char="•"/>
            </a:pPr>
            <a:r>
              <a:rPr lang="en-US" sz="1300" dirty="0">
                <a:solidFill>
                  <a:schemeClr val="tx1"/>
                </a:solidFill>
              </a:rPr>
              <a:t>not functional to the plan</a:t>
            </a:r>
          </a:p>
          <a:p>
            <a:pPr marL="285750" indent="-285750" algn="just">
              <a:buFont typeface="Arial" panose="020B0604020202020204" pitchFamily="34" charset="0"/>
              <a:buChar char="•"/>
            </a:pPr>
            <a:r>
              <a:rPr lang="en-US" sz="1600" dirty="0">
                <a:solidFill>
                  <a:schemeClr val="tx1"/>
                </a:solidFill>
              </a:rPr>
              <a:t>No secondary proceedings opened where shops located </a:t>
            </a:r>
          </a:p>
          <a:p>
            <a:pPr marL="285750" indent="-285750" algn="just">
              <a:buFont typeface="Arial" panose="020B0604020202020204" pitchFamily="34" charset="0"/>
              <a:buChar char="•"/>
            </a:pPr>
            <a:r>
              <a:rPr lang="en-US" sz="1600" dirty="0">
                <a:solidFill>
                  <a:schemeClr val="tx1"/>
                </a:solidFill>
                <a:sym typeface="Wingdings" panose="05000000000000000000" pitchFamily="2" charset="2"/>
              </a:rPr>
              <a:t>Suspension granted by Italian insolvency court (11 EIR - art. 169bis Italian insolvency law):</a:t>
            </a:r>
            <a:endParaRPr lang="en-US" sz="1600" dirty="0">
              <a:solidFill>
                <a:schemeClr val="tx1"/>
              </a:solidFill>
            </a:endParaRPr>
          </a:p>
          <a:p>
            <a:pPr marL="628650" lvl="1" indent="-285750" algn="just">
              <a:buFont typeface="Arial" panose="020B0604020202020204" pitchFamily="34" charset="0"/>
              <a:buChar char="•"/>
            </a:pPr>
            <a:r>
              <a:rPr lang="en-US" sz="1600" dirty="0">
                <a:solidFill>
                  <a:schemeClr val="tx1"/>
                </a:solidFill>
              </a:rPr>
              <a:t>UK </a:t>
            </a:r>
            <a:r>
              <a:rPr lang="en-US" sz="1600" dirty="0">
                <a:solidFill>
                  <a:schemeClr val="tx1"/>
                </a:solidFill>
                <a:sym typeface="Wingdings" panose="05000000000000000000" pitchFamily="2" charset="2"/>
              </a:rPr>
              <a:t></a:t>
            </a:r>
          </a:p>
          <a:p>
            <a:pPr marL="971550" lvl="2" indent="-285750" algn="just">
              <a:buFont typeface="Arial" panose="020B0604020202020204" pitchFamily="34" charset="0"/>
              <a:buChar char="•"/>
            </a:pPr>
            <a:r>
              <a:rPr lang="en-US" sz="1100" dirty="0">
                <a:solidFill>
                  <a:schemeClr val="tx1"/>
                </a:solidFill>
                <a:sym typeface="Wingdings" panose="05000000000000000000" pitchFamily="2" charset="2"/>
              </a:rPr>
              <a:t>CVA: no specific provision</a:t>
            </a:r>
          </a:p>
          <a:p>
            <a:pPr marL="971550" lvl="2" indent="-285750" algn="just">
              <a:buFont typeface="Arial" panose="020B0604020202020204" pitchFamily="34" charset="0"/>
              <a:buChar char="•"/>
            </a:pPr>
            <a:r>
              <a:rPr lang="en-US" sz="1100" dirty="0">
                <a:solidFill>
                  <a:schemeClr val="tx1"/>
                </a:solidFill>
                <a:sym typeface="Wingdings" panose="05000000000000000000" pitchFamily="2" charset="2"/>
              </a:rPr>
              <a:t>Winding up proceedings (Art. 178 Insolvency Act 1986: power to disclaim onerous property) may be properly invoked?</a:t>
            </a:r>
          </a:p>
          <a:p>
            <a:pPr marL="628650" lvl="1" indent="-285750" algn="just">
              <a:buFont typeface="Arial" panose="020B0604020202020204" pitchFamily="34" charset="0"/>
              <a:buChar char="•"/>
            </a:pPr>
            <a:r>
              <a:rPr lang="en-US" sz="1600" dirty="0">
                <a:solidFill>
                  <a:schemeClr val="tx1"/>
                </a:solidFill>
              </a:rPr>
              <a:t>France</a:t>
            </a:r>
          </a:p>
          <a:p>
            <a:pPr marL="971550" lvl="2" indent="-285750" algn="just">
              <a:buFont typeface="Arial" panose="020B0604020202020204" pitchFamily="34" charset="0"/>
              <a:buChar char="•"/>
            </a:pPr>
            <a:r>
              <a:rPr lang="it-IT" sz="1100" i="1" dirty="0" err="1">
                <a:solidFill>
                  <a:schemeClr val="tx1"/>
                </a:solidFill>
              </a:rPr>
              <a:t>Saufguarde</a:t>
            </a:r>
            <a:r>
              <a:rPr lang="it-IT" sz="1100" i="1" dirty="0">
                <a:solidFill>
                  <a:schemeClr val="tx1"/>
                </a:solidFill>
              </a:rPr>
              <a:t> </a:t>
            </a:r>
            <a:r>
              <a:rPr lang="it-IT" sz="1100" dirty="0" err="1">
                <a:solidFill>
                  <a:schemeClr val="tx1"/>
                </a:solidFill>
              </a:rPr>
              <a:t>proceeding</a:t>
            </a:r>
            <a:r>
              <a:rPr lang="it-IT" sz="1100" dirty="0">
                <a:solidFill>
                  <a:schemeClr val="tx1"/>
                </a:solidFill>
              </a:rPr>
              <a:t> (L. 622-14 code de commerce)</a:t>
            </a:r>
          </a:p>
          <a:p>
            <a:pPr marL="971550" lvl="2" indent="-285750" algn="just">
              <a:buFont typeface="Arial" panose="020B0604020202020204" pitchFamily="34" charset="0"/>
              <a:buChar char="•"/>
            </a:pPr>
            <a:r>
              <a:rPr lang="it-IT" sz="1100" dirty="0" err="1">
                <a:solidFill>
                  <a:schemeClr val="tx1"/>
                </a:solidFill>
              </a:rPr>
              <a:t>But</a:t>
            </a:r>
            <a:r>
              <a:rPr lang="it-IT" sz="1100" dirty="0">
                <a:solidFill>
                  <a:schemeClr val="tx1"/>
                </a:solidFill>
              </a:rPr>
              <a:t> no </a:t>
            </a:r>
            <a:r>
              <a:rPr lang="it-IT" sz="1100" dirty="0" err="1">
                <a:solidFill>
                  <a:schemeClr val="tx1"/>
                </a:solidFill>
              </a:rPr>
              <a:t>approval</a:t>
            </a:r>
            <a:r>
              <a:rPr lang="it-IT" sz="1100" dirty="0">
                <a:solidFill>
                  <a:schemeClr val="tx1"/>
                </a:solidFill>
              </a:rPr>
              <a:t> of the court </a:t>
            </a:r>
            <a:r>
              <a:rPr lang="it-IT" sz="1100" dirty="0" err="1">
                <a:solidFill>
                  <a:schemeClr val="tx1"/>
                </a:solidFill>
              </a:rPr>
              <a:t>requested</a:t>
            </a:r>
            <a:endParaRPr lang="en-US" sz="1100" dirty="0">
              <a:solidFill>
                <a:schemeClr val="tx1"/>
              </a:solidFill>
            </a:endParaRPr>
          </a:p>
        </p:txBody>
      </p:sp>
      <p:pic>
        <p:nvPicPr>
          <p:cNvPr id="4" name="Immagine 3">
            <a:extLst>
              <a:ext uri="{FF2B5EF4-FFF2-40B4-BE49-F238E27FC236}">
                <a16:creationId xmlns:a16="http://schemas.microsoft.com/office/drawing/2014/main" id="{0D82B0D3-3327-4BC2-B5A4-844264B01C11}"/>
              </a:ext>
            </a:extLst>
          </p:cNvPr>
          <p:cNvPicPr>
            <a:picLocks noChangeAspect="1"/>
          </p:cNvPicPr>
          <p:nvPr/>
        </p:nvPicPr>
        <p:blipFill>
          <a:blip r:embed="rId2"/>
          <a:stretch>
            <a:fillRect/>
          </a:stretch>
        </p:blipFill>
        <p:spPr>
          <a:xfrm>
            <a:off x="7352659" y="4407244"/>
            <a:ext cx="1286367" cy="481626"/>
          </a:xfrm>
          <a:prstGeom prst="rect">
            <a:avLst/>
          </a:prstGeom>
        </p:spPr>
      </p:pic>
    </p:spTree>
    <p:extLst>
      <p:ext uri="{BB962C8B-B14F-4D97-AF65-F5344CB8AC3E}">
        <p14:creationId xmlns:p14="http://schemas.microsoft.com/office/powerpoint/2010/main" val="302080530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379838" y="2508880"/>
            <a:ext cx="6404919" cy="1423040"/>
          </a:xfrm>
        </p:spPr>
        <p:txBody>
          <a:bodyPr>
            <a:normAutofit/>
          </a:bodyPr>
          <a:lstStyle/>
          <a:p>
            <a:pPr>
              <a:spcAft>
                <a:spcPts val="900"/>
              </a:spcAft>
            </a:pPr>
            <a:r>
              <a:rPr lang="en-GB" sz="2800" b="1" dirty="0">
                <a:latin typeface="+mn-lt"/>
                <a:ea typeface="+mn-ea"/>
                <a:cs typeface="+mn-cs"/>
              </a:rPr>
              <a:t>Germany</a:t>
            </a:r>
            <a:endParaRPr lang="en-US" sz="2800" b="1" dirty="0">
              <a:latin typeface="+mn-lt"/>
              <a:ea typeface="+mn-ea"/>
              <a:cs typeface="+mn-cs"/>
            </a:endParaRPr>
          </a:p>
        </p:txBody>
      </p:sp>
    </p:spTree>
    <p:extLst>
      <p:ext uri="{BB962C8B-B14F-4D97-AF65-F5344CB8AC3E}">
        <p14:creationId xmlns:p14="http://schemas.microsoft.com/office/powerpoint/2010/main" val="69307561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6" y="1417974"/>
            <a:ext cx="8299344" cy="2841606"/>
          </a:xfrm>
        </p:spPr>
        <p:txBody>
          <a:bodyPr>
            <a:noAutofit/>
          </a:bodyPr>
          <a:lstStyle/>
          <a:p>
            <a:pPr marL="0" indent="0" algn="ctr">
              <a:spcAft>
                <a:spcPts val="900"/>
              </a:spcAft>
              <a:buNone/>
            </a:pPr>
            <a:r>
              <a:rPr lang="en-US" sz="1800" b="1" dirty="0">
                <a:effectLst/>
                <a:ea typeface="Times New Roman" panose="02020603050405020304" pitchFamily="18" charset="0"/>
                <a:cs typeface="Times New Roman" panose="02020603050405020304" pitchFamily="18" charset="0"/>
              </a:rPr>
              <a:t>Commercial Leases in non German insolvency proceedings</a:t>
            </a:r>
          </a:p>
        </p:txBody>
      </p:sp>
      <p:pic>
        <p:nvPicPr>
          <p:cNvPr id="4" name="Grafik 3">
            <a:extLst>
              <a:ext uri="{FF2B5EF4-FFF2-40B4-BE49-F238E27FC236}">
                <a16:creationId xmlns:a16="http://schemas.microsoft.com/office/drawing/2014/main" id="{330687AB-AE14-4826-956F-DF4421E7295D}"/>
              </a:ext>
            </a:extLst>
          </p:cNvPr>
          <p:cNvPicPr>
            <a:picLocks noChangeAspect="1"/>
          </p:cNvPicPr>
          <p:nvPr/>
        </p:nvPicPr>
        <p:blipFill>
          <a:blip r:embed="rId3"/>
          <a:stretch>
            <a:fillRect/>
          </a:stretch>
        </p:blipFill>
        <p:spPr>
          <a:xfrm>
            <a:off x="8222053" y="4700907"/>
            <a:ext cx="793304" cy="339987"/>
          </a:xfrm>
          <a:prstGeom prst="rect">
            <a:avLst/>
          </a:prstGeom>
        </p:spPr>
      </p:pic>
      <p:sp>
        <p:nvSpPr>
          <p:cNvPr id="5" name="Inhaltsplatzhalter 2">
            <a:extLst>
              <a:ext uri="{FF2B5EF4-FFF2-40B4-BE49-F238E27FC236}">
                <a16:creationId xmlns:a16="http://schemas.microsoft.com/office/drawing/2014/main" id="{29A0C85C-E6E1-47EC-8AF8-FC3957FF1145}"/>
              </a:ext>
            </a:extLst>
          </p:cNvPr>
          <p:cNvSpPr txBox="1">
            <a:spLocks/>
          </p:cNvSpPr>
          <p:nvPr/>
        </p:nvSpPr>
        <p:spPr>
          <a:xfrm>
            <a:off x="908117" y="2439580"/>
            <a:ext cx="2520000" cy="2103120"/>
          </a:xfrm>
          <a:prstGeom prst="rect">
            <a:avLst/>
          </a:prstGeom>
          <a:noFill/>
        </p:spPr>
        <p:txBody>
          <a:bodyPr>
            <a:normAutofit/>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182563" marR="0" lvl="0" indent="-182563" algn="l" defTabSz="342900" rtl="0" eaLnBrk="1" fontAlgn="auto" latinLnBrk="0" hangingPunct="1">
              <a:lnSpc>
                <a:spcPct val="100000"/>
              </a:lnSpc>
              <a:spcBef>
                <a:spcPct val="20000"/>
              </a:spcBef>
              <a:spcAft>
                <a:spcPts val="0"/>
              </a:spcAft>
              <a:buClrTx/>
              <a:buSzTx/>
              <a:buFont typeface="Arial"/>
              <a:buNone/>
              <a:tabLst>
                <a:tab pos="270510" algn="l"/>
              </a:tabLst>
              <a:defRPr/>
            </a:pPr>
            <a:r>
              <a:rPr kumimoji="0" lang="en-US" sz="900" b="0"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(1)	Law of the Member State within the territory of which the immoveable property is situated governs effects of insolvency proceedings on them</a:t>
            </a:r>
            <a:endParaRPr kumimoji="0" lang="de-DE" sz="9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Times New Roman" panose="02020603050405020304" pitchFamily="18" charset="0"/>
            </a:endParaRPr>
          </a:p>
          <a:p>
            <a:pPr marL="182563" marR="0" lvl="0" indent="-182563" algn="l" defTabSz="342900" rtl="0" eaLnBrk="1" fontAlgn="auto" latinLnBrk="0" hangingPunct="1">
              <a:lnSpc>
                <a:spcPct val="100000"/>
              </a:lnSpc>
              <a:spcBef>
                <a:spcPct val="20000"/>
              </a:spcBef>
              <a:spcAft>
                <a:spcPts val="0"/>
              </a:spcAft>
              <a:buClrTx/>
              <a:buSzTx/>
              <a:buFont typeface="Arial"/>
              <a:buNone/>
              <a:tabLst>
                <a:tab pos="275590" algn="l"/>
              </a:tabLst>
              <a:defRPr/>
            </a:pPr>
            <a:r>
              <a:rPr kumimoji="0" lang="en-US" sz="900" b="0"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(2)	…</a:t>
            </a:r>
            <a:endParaRPr kumimoji="0" lang="de-DE" sz="9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Times New Roman" panose="02020603050405020304" pitchFamily="18" charset="0"/>
            </a:endParaRPr>
          </a:p>
        </p:txBody>
      </p:sp>
      <p:sp>
        <p:nvSpPr>
          <p:cNvPr id="6" name="Inhaltsplatzhalter 17">
            <a:extLst>
              <a:ext uri="{FF2B5EF4-FFF2-40B4-BE49-F238E27FC236}">
                <a16:creationId xmlns:a16="http://schemas.microsoft.com/office/drawing/2014/main" id="{F59693BC-70D9-4148-97D5-369EBAE6A091}"/>
              </a:ext>
            </a:extLst>
          </p:cNvPr>
          <p:cNvSpPr txBox="1">
            <a:spLocks/>
          </p:cNvSpPr>
          <p:nvPr/>
        </p:nvSpPr>
        <p:spPr>
          <a:xfrm>
            <a:off x="3393776" y="2435176"/>
            <a:ext cx="2617455" cy="2198964"/>
          </a:xfrm>
          <a:prstGeom prst="rect">
            <a:avLst/>
          </a:prstGeom>
          <a:noFill/>
        </p:spPr>
        <p:txBody>
          <a:bodyPr>
            <a:noAutofit/>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182563" marR="0" lvl="0" indent="-182563" algn="l" defTabSz="342900" rtl="0" eaLnBrk="1" fontAlgn="auto" latinLnBrk="0" hangingPunct="1">
              <a:lnSpc>
                <a:spcPct val="100000"/>
              </a:lnSpc>
              <a:spcBef>
                <a:spcPct val="20000"/>
              </a:spcBef>
              <a:spcAft>
                <a:spcPts val="0"/>
              </a:spcAft>
              <a:buClrTx/>
              <a:buSzTx/>
              <a:buFont typeface="Arial"/>
              <a:buNone/>
              <a:tabLst/>
              <a:defRPr/>
            </a:pPr>
            <a:r>
              <a:rPr kumimoji="0" lang="en-US" sz="900" b="0" i="0" u="none" strike="noStrike" kern="1200" cap="none" spc="0" normalizeH="0" baseline="0" noProof="0" dirty="0">
                <a:ln>
                  <a:noFill/>
                </a:ln>
                <a:solidFill>
                  <a:prstClr val="black"/>
                </a:solidFill>
                <a:effectLst/>
                <a:uLnTx/>
                <a:uFillTx/>
                <a:latin typeface="Calibri"/>
                <a:ea typeface="+mn-ea"/>
                <a:cs typeface="+mn-cs"/>
              </a:rPr>
              <a:t>(1)	The opening of foreign insolvency proceedings shall be recognized. This shall not apply</a:t>
            </a:r>
          </a:p>
          <a:p>
            <a:pPr marL="358775" marR="0" lvl="0" indent="-176213" algn="l" defTabSz="342900" rtl="0" eaLnBrk="1" fontAlgn="auto" latinLnBrk="0" hangingPunct="1">
              <a:lnSpc>
                <a:spcPct val="100000"/>
              </a:lnSpc>
              <a:spcBef>
                <a:spcPct val="20000"/>
              </a:spcBef>
              <a:spcAft>
                <a:spcPts val="0"/>
              </a:spcAft>
              <a:buClrTx/>
              <a:buSzTx/>
              <a:buFont typeface="Arial"/>
              <a:buNone/>
              <a:tabLst/>
              <a:defRPr/>
            </a:pPr>
            <a:r>
              <a:rPr kumimoji="0" lang="en-US" sz="900" b="0" i="0" u="none" strike="noStrike" kern="1200" cap="none" spc="0" normalizeH="0" baseline="0" noProof="0" dirty="0">
                <a:ln>
                  <a:noFill/>
                </a:ln>
                <a:solidFill>
                  <a:prstClr val="black"/>
                </a:solidFill>
                <a:effectLst/>
                <a:uLnTx/>
                <a:uFillTx/>
                <a:latin typeface="Calibri"/>
                <a:ea typeface="+mn-ea"/>
                <a:cs typeface="+mn-cs"/>
              </a:rPr>
              <a:t>1.	if the courts of the state of the opening of proceedings do not have jurisdiction in accordance with German law;</a:t>
            </a:r>
          </a:p>
          <a:p>
            <a:pPr marL="358775" marR="0" lvl="0" indent="-176213" algn="l" defTabSz="342900" rtl="0" eaLnBrk="1" fontAlgn="auto" latinLnBrk="0" hangingPunct="1">
              <a:lnSpc>
                <a:spcPct val="100000"/>
              </a:lnSpc>
              <a:spcBef>
                <a:spcPct val="20000"/>
              </a:spcBef>
              <a:spcAft>
                <a:spcPts val="0"/>
              </a:spcAft>
              <a:buClrTx/>
              <a:buSzTx/>
              <a:buFont typeface="Arial"/>
              <a:buNone/>
              <a:tabLst/>
              <a:defRPr/>
            </a:pPr>
            <a:r>
              <a:rPr kumimoji="0" lang="en-US" sz="900" b="0" i="0" u="none" strike="noStrike" kern="1200" cap="none" spc="0" normalizeH="0" baseline="0" noProof="0" dirty="0">
                <a:ln>
                  <a:noFill/>
                </a:ln>
                <a:solidFill>
                  <a:prstClr val="black"/>
                </a:solidFill>
                <a:effectLst/>
                <a:uLnTx/>
                <a:uFillTx/>
                <a:latin typeface="Calibri"/>
                <a:ea typeface="+mn-ea"/>
                <a:cs typeface="+mn-cs"/>
              </a:rPr>
              <a:t>2.	where recognition leads to a result which is manifestly incompatible with major principles of German law, in particular where it is incompatible with basic rights.</a:t>
            </a:r>
          </a:p>
          <a:p>
            <a:pPr marL="182563" marR="0" lvl="0" indent="-182563" algn="l" defTabSz="342900" rtl="0" eaLnBrk="1" fontAlgn="auto" latinLnBrk="0" hangingPunct="1">
              <a:lnSpc>
                <a:spcPct val="100000"/>
              </a:lnSpc>
              <a:spcBef>
                <a:spcPct val="20000"/>
              </a:spcBef>
              <a:spcAft>
                <a:spcPts val="0"/>
              </a:spcAft>
              <a:buClrTx/>
              <a:buSzTx/>
              <a:buFont typeface="Arial"/>
              <a:buNone/>
              <a:tabLst/>
              <a:defRPr/>
            </a:pPr>
            <a:r>
              <a:rPr kumimoji="0" lang="en-US" sz="900" b="0" i="0" u="none" strike="noStrike" kern="1200" cap="none" spc="0" normalizeH="0" baseline="0" noProof="0" dirty="0">
                <a:ln>
                  <a:noFill/>
                </a:ln>
                <a:solidFill>
                  <a:prstClr val="black"/>
                </a:solidFill>
                <a:effectLst/>
                <a:uLnTx/>
                <a:uFillTx/>
                <a:latin typeface="Calibri"/>
                <a:ea typeface="+mn-ea"/>
                <a:cs typeface="+mn-cs"/>
              </a:rPr>
              <a:t>(2)	Subsection (1) shall apply mutatis mutandis to safeguarding measures taken after the request for the opening of insolvency proceedings, as well as to judgments handed down to implement or terminate recognized insolvency proceedings.</a:t>
            </a:r>
          </a:p>
        </p:txBody>
      </p:sp>
      <p:sp>
        <p:nvSpPr>
          <p:cNvPr id="7" name="Inhaltsplatzhalter 19">
            <a:extLst>
              <a:ext uri="{FF2B5EF4-FFF2-40B4-BE49-F238E27FC236}">
                <a16:creationId xmlns:a16="http://schemas.microsoft.com/office/drawing/2014/main" id="{A90D2722-08A7-4798-AB26-B2F39850E380}"/>
              </a:ext>
            </a:extLst>
          </p:cNvPr>
          <p:cNvSpPr txBox="1">
            <a:spLocks/>
          </p:cNvSpPr>
          <p:nvPr/>
        </p:nvSpPr>
        <p:spPr>
          <a:xfrm>
            <a:off x="5985875" y="2434297"/>
            <a:ext cx="2632830" cy="2198964"/>
          </a:xfrm>
          <a:prstGeom prst="rect">
            <a:avLst/>
          </a:prstGeom>
          <a:noFill/>
        </p:spPr>
        <p:txBody>
          <a:bodyPr>
            <a:noAutofit/>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r>
              <a:rPr kumimoji="0" lang="en-US" sz="900" b="0" i="0" u="none" strike="noStrike" kern="1200" cap="none" spc="0" normalizeH="0" baseline="0" noProof="0" dirty="0">
                <a:ln>
                  <a:noFill/>
                </a:ln>
                <a:solidFill>
                  <a:prstClr val="black"/>
                </a:solidFill>
                <a:effectLst/>
                <a:uLnTx/>
                <a:uFillTx/>
                <a:latin typeface="Calibri"/>
                <a:ea typeface="+mn-ea"/>
                <a:cs typeface="+mn-cs"/>
              </a:rPr>
              <a:t>The effects of the insolvency proceedings on a contract relating to a right in rem in an immovable asset or a right to use an immovable asset shall be subject to the law of the state in which the object is situated […].</a:t>
            </a:r>
            <a:endParaRPr kumimoji="0" lang="en-US" sz="105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Textplatzhalter 1">
            <a:extLst>
              <a:ext uri="{FF2B5EF4-FFF2-40B4-BE49-F238E27FC236}">
                <a16:creationId xmlns:a16="http://schemas.microsoft.com/office/drawing/2014/main" id="{678A2A70-54A8-4847-BB93-9E58BA484F09}"/>
              </a:ext>
            </a:extLst>
          </p:cNvPr>
          <p:cNvSpPr txBox="1">
            <a:spLocks/>
          </p:cNvSpPr>
          <p:nvPr/>
        </p:nvSpPr>
        <p:spPr>
          <a:xfrm>
            <a:off x="898664" y="1947312"/>
            <a:ext cx="2520000" cy="396424"/>
          </a:xfrm>
          <a:prstGeom prst="rect">
            <a:avLst/>
          </a:prstGeom>
          <a:solidFill>
            <a:srgbClr val="D0D3D4">
              <a:alpha val="50000"/>
            </a:srgbClr>
          </a:solidFill>
          <a:ln w="3175">
            <a:noFill/>
          </a:ln>
        </p:spPr>
        <p:txBody>
          <a:bodyPr vert="horz" lIns="91440" tIns="45720" rIns="91440" bIns="45720" rtlCol="0" anchor="ctr">
            <a:noAutofit/>
          </a:bodyPr>
          <a:lstStyle>
            <a:lvl1pPr marL="0" indent="0" algn="l" defTabSz="914400" rtl="0" eaLnBrk="1" latinLnBrk="0" hangingPunct="1">
              <a:spcBef>
                <a:spcPts val="0"/>
              </a:spcBef>
              <a:buClr>
                <a:srgbClr val="AB0E1E"/>
              </a:buClr>
              <a:buFont typeface="Arial" pitchFamily="34" charset="0"/>
              <a:buNone/>
              <a:defRPr sz="1800" b="0" kern="1200">
                <a:solidFill>
                  <a:schemeClr val="bg1"/>
                </a:solidFill>
                <a:latin typeface="+mn-lt"/>
                <a:ea typeface="+mn-ea"/>
                <a:cs typeface="+mn-cs"/>
              </a:defRPr>
            </a:lvl1pPr>
            <a:lvl2pPr marL="457200" indent="0" algn="l" defTabSz="914400" rtl="0" eaLnBrk="1" latinLnBrk="0" hangingPunct="1">
              <a:spcBef>
                <a:spcPts val="0"/>
              </a:spcBef>
              <a:buFont typeface="Symbol" panose="05050102010706020507" pitchFamily="18" charset="2"/>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900"/>
              </a:spcAft>
              <a:buClr>
                <a:srgbClr val="AB0E1E"/>
              </a:buClr>
              <a:buSzTx/>
              <a:buFont typeface="Arial" pitchFamily="34" charset="0"/>
              <a:buNone/>
              <a:tabLst/>
              <a:defRPr/>
            </a:pPr>
            <a:r>
              <a:rPr kumimoji="0" lang="en-US" sz="1000" b="1"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Times New Roman" panose="02020603050405020304" pitchFamily="18" charset="0"/>
              </a:rPr>
              <a:t>EIR Article 11</a:t>
            </a:r>
          </a:p>
        </p:txBody>
      </p:sp>
      <p:sp>
        <p:nvSpPr>
          <p:cNvPr id="9" name="Textplatzhalter 3">
            <a:extLst>
              <a:ext uri="{FF2B5EF4-FFF2-40B4-BE49-F238E27FC236}">
                <a16:creationId xmlns:a16="http://schemas.microsoft.com/office/drawing/2014/main" id="{43BCAE5A-7EED-484A-818F-03E9A4FE9AC5}"/>
              </a:ext>
            </a:extLst>
          </p:cNvPr>
          <p:cNvSpPr txBox="1">
            <a:spLocks/>
          </p:cNvSpPr>
          <p:nvPr/>
        </p:nvSpPr>
        <p:spPr>
          <a:xfrm>
            <a:off x="3465377" y="1947312"/>
            <a:ext cx="2520000" cy="396424"/>
          </a:xfrm>
          <a:prstGeom prst="rect">
            <a:avLst/>
          </a:prstGeom>
          <a:solidFill>
            <a:srgbClr val="D0D3D4">
              <a:alpha val="50000"/>
            </a:srgbClr>
          </a:solidFill>
          <a:ln w="3175">
            <a:noFill/>
          </a:ln>
        </p:spPr>
        <p:txBody>
          <a:bodyPr vert="horz" lIns="91440" tIns="45720" rIns="91440" bIns="45720" rtlCol="0" anchor="ctr">
            <a:noAutofit/>
          </a:bodyPr>
          <a:lstStyle>
            <a:defPPr>
              <a:defRPr lang="de-DE"/>
            </a:defPPr>
            <a:lvl1pPr indent="0" algn="r">
              <a:spcBef>
                <a:spcPts val="0"/>
              </a:spcBef>
              <a:buClr>
                <a:srgbClr val="AB0E1E"/>
              </a:buClr>
              <a:buFont typeface="Arial" pitchFamily="34" charset="0"/>
              <a:buNone/>
              <a:defRPr sz="1200" b="0">
                <a:solidFill>
                  <a:srgbClr val="AB0E1E"/>
                </a:solidFill>
              </a:defRPr>
            </a:lvl1pPr>
            <a:lvl2pPr indent="0">
              <a:spcBef>
                <a:spcPts val="0"/>
              </a:spcBef>
              <a:buFont typeface="Symbol" panose="05050102010706020507" pitchFamily="18" charset="2"/>
              <a:buNone/>
              <a:defRPr sz="2000" b="1"/>
            </a:lvl2pPr>
            <a:lvl3pPr indent="0">
              <a:spcBef>
                <a:spcPct val="20000"/>
              </a:spcBef>
              <a:buFont typeface="Arial" pitchFamily="34" charset="0"/>
              <a:buNone/>
              <a:defRPr b="1"/>
            </a:lvl3pPr>
            <a:lvl4pPr indent="0">
              <a:spcBef>
                <a:spcPct val="20000"/>
              </a:spcBef>
              <a:buFont typeface="Arial" pitchFamily="34" charset="0"/>
              <a:buNone/>
              <a:defRPr sz="1600" b="1"/>
            </a:lvl4pPr>
            <a:lvl5pPr indent="0">
              <a:spcBef>
                <a:spcPct val="20000"/>
              </a:spcBef>
              <a:buFont typeface="Arial" pitchFamily="34" charset="0"/>
              <a:buNone/>
              <a:defRPr sz="1600" b="1"/>
            </a:lvl5pPr>
            <a:lvl6pPr indent="0">
              <a:spcBef>
                <a:spcPct val="20000"/>
              </a:spcBef>
              <a:buFont typeface="Arial" pitchFamily="34" charset="0"/>
              <a:buNone/>
              <a:defRPr sz="1600" b="1"/>
            </a:lvl6pPr>
            <a:lvl7pPr indent="0">
              <a:spcBef>
                <a:spcPct val="20000"/>
              </a:spcBef>
              <a:buFont typeface="Arial" pitchFamily="34" charset="0"/>
              <a:buNone/>
              <a:defRPr sz="1600" b="1"/>
            </a:lvl7pPr>
            <a:lvl8pPr indent="0">
              <a:spcBef>
                <a:spcPct val="20000"/>
              </a:spcBef>
              <a:buFont typeface="Arial" pitchFamily="34" charset="0"/>
              <a:buNone/>
              <a:defRPr sz="1600" b="1"/>
            </a:lvl8pPr>
            <a:lvl9pPr indent="0">
              <a:spcBef>
                <a:spcPct val="20000"/>
              </a:spcBef>
              <a:buFont typeface="Arial" pitchFamily="34" charset="0"/>
              <a:buNone/>
              <a:defRPr sz="1600" b="1"/>
            </a:lvl9pPr>
          </a:lstStyle>
          <a:p>
            <a:pPr marL="0" marR="0" lvl="0" indent="0" algn="ctr" defTabSz="457200" rtl="0" eaLnBrk="1" fontAlgn="auto" latinLnBrk="0" hangingPunct="1">
              <a:lnSpc>
                <a:spcPct val="100000"/>
              </a:lnSpc>
              <a:spcBef>
                <a:spcPts val="0"/>
              </a:spcBef>
              <a:spcAft>
                <a:spcPts val="0"/>
              </a:spcAft>
              <a:buClr>
                <a:srgbClr val="AB0E1E"/>
              </a:buClr>
              <a:buSzTx/>
              <a:buFont typeface="Arial" pitchFamily="34" charset="0"/>
              <a:buNone/>
              <a:tabLst/>
              <a:defRPr/>
            </a:pPr>
            <a:r>
              <a:rPr kumimoji="0" lang="en-US" sz="1000" b="1"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Section 343 Insolvency Code</a:t>
            </a:r>
            <a:br>
              <a:rPr kumimoji="0" lang="en-US" sz="1000" b="1"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br>
            <a:r>
              <a:rPr kumimoji="0" lang="en-US" sz="1000" b="1" i="0" u="none" strike="noStrike" kern="1200" cap="none" spc="0" normalizeH="0" baseline="0" noProof="0" dirty="0">
                <a:ln>
                  <a:noFill/>
                </a:ln>
                <a:solidFill>
                  <a:srgbClr val="000000"/>
                </a:solidFill>
                <a:effectLst/>
                <a:uLnTx/>
                <a:uFillTx/>
                <a:latin typeface="Calibri"/>
                <a:ea typeface="Times New Roman" panose="02020603050405020304" pitchFamily="18" charset="0"/>
                <a:cs typeface="Times New Roman" panose="02020603050405020304" pitchFamily="18" charset="0"/>
              </a:rPr>
              <a:t>Recognition</a:t>
            </a:r>
          </a:p>
        </p:txBody>
      </p:sp>
      <p:sp>
        <p:nvSpPr>
          <p:cNvPr id="10" name="Textplatzhalter 18">
            <a:extLst>
              <a:ext uri="{FF2B5EF4-FFF2-40B4-BE49-F238E27FC236}">
                <a16:creationId xmlns:a16="http://schemas.microsoft.com/office/drawing/2014/main" id="{6AB646CA-76FE-476A-906D-3B96BB7F752F}"/>
              </a:ext>
            </a:extLst>
          </p:cNvPr>
          <p:cNvSpPr txBox="1">
            <a:spLocks/>
          </p:cNvSpPr>
          <p:nvPr/>
        </p:nvSpPr>
        <p:spPr>
          <a:xfrm>
            <a:off x="6042290" y="1947312"/>
            <a:ext cx="2520000" cy="396424"/>
          </a:xfrm>
          <a:prstGeom prst="rect">
            <a:avLst/>
          </a:prstGeom>
          <a:solidFill>
            <a:srgbClr val="D0D3D4">
              <a:alpha val="50000"/>
            </a:srgbClr>
          </a:solidFill>
          <a:ln w="3175">
            <a:noFill/>
          </a:ln>
        </p:spPr>
        <p:txBody>
          <a:bodyPr vert="horz" lIns="91440" tIns="45720" rIns="91440" bIns="45720" rtlCol="0" anchor="ctr">
            <a:noAutofit/>
          </a:bodyPr>
          <a:lstStyle>
            <a:defPPr>
              <a:defRPr lang="de-DE"/>
            </a:defPPr>
            <a:lvl1pPr indent="0" algn="r">
              <a:spcBef>
                <a:spcPts val="0"/>
              </a:spcBef>
              <a:buClr>
                <a:srgbClr val="AB0E1E"/>
              </a:buClr>
              <a:buFont typeface="Arial" pitchFamily="34" charset="0"/>
              <a:buNone/>
              <a:defRPr sz="1200" b="0">
                <a:solidFill>
                  <a:srgbClr val="AB0E1E"/>
                </a:solidFill>
              </a:defRPr>
            </a:lvl1pPr>
            <a:lvl2pPr indent="0">
              <a:spcBef>
                <a:spcPts val="0"/>
              </a:spcBef>
              <a:buFont typeface="Symbol" panose="05050102010706020507" pitchFamily="18" charset="2"/>
              <a:buNone/>
              <a:defRPr sz="2000" b="1"/>
            </a:lvl2pPr>
            <a:lvl3pPr indent="0">
              <a:spcBef>
                <a:spcPct val="20000"/>
              </a:spcBef>
              <a:buFont typeface="Arial" pitchFamily="34" charset="0"/>
              <a:buNone/>
              <a:defRPr b="1"/>
            </a:lvl3pPr>
            <a:lvl4pPr indent="0">
              <a:spcBef>
                <a:spcPct val="20000"/>
              </a:spcBef>
              <a:buFont typeface="Arial" pitchFamily="34" charset="0"/>
              <a:buNone/>
              <a:defRPr sz="1600" b="1"/>
            </a:lvl4pPr>
            <a:lvl5pPr indent="0">
              <a:spcBef>
                <a:spcPct val="20000"/>
              </a:spcBef>
              <a:buFont typeface="Arial" pitchFamily="34" charset="0"/>
              <a:buNone/>
              <a:defRPr sz="1600" b="1"/>
            </a:lvl5pPr>
            <a:lvl6pPr indent="0">
              <a:spcBef>
                <a:spcPct val="20000"/>
              </a:spcBef>
              <a:buFont typeface="Arial" pitchFamily="34" charset="0"/>
              <a:buNone/>
              <a:defRPr sz="1600" b="1"/>
            </a:lvl6pPr>
            <a:lvl7pPr indent="0">
              <a:spcBef>
                <a:spcPct val="20000"/>
              </a:spcBef>
              <a:buFont typeface="Arial" pitchFamily="34" charset="0"/>
              <a:buNone/>
              <a:defRPr sz="1600" b="1"/>
            </a:lvl7pPr>
            <a:lvl8pPr indent="0">
              <a:spcBef>
                <a:spcPct val="20000"/>
              </a:spcBef>
              <a:buFont typeface="Arial" pitchFamily="34" charset="0"/>
              <a:buNone/>
              <a:defRPr sz="1600" b="1"/>
            </a:lvl8pPr>
            <a:lvl9pPr indent="0">
              <a:spcBef>
                <a:spcPct val="20000"/>
              </a:spcBef>
              <a:buFont typeface="Arial" pitchFamily="34" charset="0"/>
              <a:buNone/>
              <a:defRPr sz="1600" b="1"/>
            </a:lvl9pPr>
          </a:lstStyle>
          <a:p>
            <a:pPr marL="0" marR="0" lvl="0" indent="0" algn="ctr" defTabSz="457200" rtl="0" eaLnBrk="1" fontAlgn="auto" latinLnBrk="0" hangingPunct="1">
              <a:lnSpc>
                <a:spcPct val="100000"/>
              </a:lnSpc>
              <a:spcBef>
                <a:spcPts val="0"/>
              </a:spcBef>
              <a:spcAft>
                <a:spcPts val="0"/>
              </a:spcAft>
              <a:buClr>
                <a:srgbClr val="AB0E1E"/>
              </a:buClr>
              <a:buSzTx/>
              <a:buFont typeface="Arial" pitchFamily="34" charset="0"/>
              <a:buNone/>
              <a:tabLst/>
              <a:defRPr/>
            </a:pPr>
            <a:r>
              <a:rPr kumimoji="0" lang="de-DE" sz="1000" b="1" i="0" u="none" strike="noStrike" kern="1200" cap="none" spc="0" normalizeH="0" baseline="0" noProof="0" dirty="0" err="1">
                <a:ln>
                  <a:noFill/>
                </a:ln>
                <a:solidFill>
                  <a:prstClr val="black"/>
                </a:solidFill>
                <a:effectLst/>
                <a:uLnTx/>
                <a:uFillTx/>
                <a:latin typeface="Calibri"/>
                <a:ea typeface="+mn-ea"/>
                <a:cs typeface="+mn-cs"/>
              </a:rPr>
              <a:t>Section</a:t>
            </a:r>
            <a:r>
              <a:rPr kumimoji="0" lang="de-DE" sz="1000" b="1" i="0" u="none" strike="noStrike" kern="1200" cap="none" spc="0" normalizeH="0" baseline="0" noProof="0" dirty="0">
                <a:ln>
                  <a:noFill/>
                </a:ln>
                <a:solidFill>
                  <a:prstClr val="black"/>
                </a:solidFill>
                <a:effectLst/>
                <a:uLnTx/>
                <a:uFillTx/>
                <a:latin typeface="Calibri"/>
                <a:ea typeface="+mn-ea"/>
                <a:cs typeface="+mn-cs"/>
              </a:rPr>
              <a:t> 336 </a:t>
            </a:r>
            <a:r>
              <a:rPr kumimoji="0" lang="en-US" sz="1000" b="1" i="0" u="none" strike="noStrike" kern="1200" cap="none" spc="0" normalizeH="0" baseline="0" noProof="0">
                <a:ln>
                  <a:noFill/>
                </a:ln>
                <a:solidFill>
                  <a:srgbClr val="000000"/>
                </a:solidFill>
                <a:effectLst/>
                <a:uLnTx/>
                <a:uFillTx/>
                <a:latin typeface="Calibri"/>
                <a:ea typeface="Times New Roman" panose="02020603050405020304" pitchFamily="18" charset="0"/>
                <a:cs typeface="Times New Roman" panose="02020603050405020304" pitchFamily="18" charset="0"/>
              </a:rPr>
              <a:t>Insolvency Code</a:t>
            </a:r>
            <a:br>
              <a:rPr kumimoji="0" lang="de-DE" sz="1000" b="1" i="0" u="none" strike="noStrike" kern="1200" cap="none" spc="0" normalizeH="0" baseline="0" noProof="0" dirty="0">
                <a:ln>
                  <a:noFill/>
                </a:ln>
                <a:solidFill>
                  <a:prstClr val="black"/>
                </a:solidFill>
                <a:effectLst/>
                <a:uLnTx/>
                <a:uFillTx/>
                <a:latin typeface="Calibri"/>
                <a:ea typeface="+mn-ea"/>
                <a:cs typeface="+mn-cs"/>
              </a:rPr>
            </a:br>
            <a:r>
              <a:rPr kumimoji="0" lang="de-DE" sz="1000" b="1" i="0" u="none" strike="noStrike" kern="1200" cap="none" spc="0" normalizeH="0" baseline="0" noProof="0" dirty="0" err="1">
                <a:ln>
                  <a:noFill/>
                </a:ln>
                <a:solidFill>
                  <a:prstClr val="black"/>
                </a:solidFill>
                <a:effectLst/>
                <a:uLnTx/>
                <a:uFillTx/>
                <a:latin typeface="Calibri"/>
                <a:ea typeface="+mn-ea"/>
                <a:cs typeface="+mn-cs"/>
              </a:rPr>
              <a:t>Contract</a:t>
            </a:r>
            <a:r>
              <a:rPr kumimoji="0" lang="de-DE" sz="1000" b="1" i="0" u="none" strike="noStrike" kern="1200" cap="none" spc="0" normalizeH="0" baseline="0" noProof="0" dirty="0">
                <a:ln>
                  <a:noFill/>
                </a:ln>
                <a:solidFill>
                  <a:prstClr val="black"/>
                </a:solidFill>
                <a:effectLst/>
                <a:uLnTx/>
                <a:uFillTx/>
                <a:latin typeface="Calibri"/>
                <a:ea typeface="+mn-ea"/>
                <a:cs typeface="+mn-cs"/>
              </a:rPr>
              <a:t> </a:t>
            </a:r>
            <a:r>
              <a:rPr kumimoji="0" lang="de-DE" sz="1000" b="1" i="0" u="none" strike="noStrike" kern="1200" cap="none" spc="0" normalizeH="0" baseline="0" noProof="0" dirty="0" err="1">
                <a:ln>
                  <a:noFill/>
                </a:ln>
                <a:solidFill>
                  <a:prstClr val="black"/>
                </a:solidFill>
                <a:effectLst/>
                <a:uLnTx/>
                <a:uFillTx/>
                <a:latin typeface="Calibri"/>
                <a:ea typeface="+mn-ea"/>
                <a:cs typeface="+mn-cs"/>
              </a:rPr>
              <a:t>regarding</a:t>
            </a:r>
            <a:r>
              <a:rPr kumimoji="0" lang="de-DE" sz="1000" b="1" i="0" u="none" strike="noStrike" kern="1200" cap="none" spc="0" normalizeH="0" baseline="0" noProof="0" dirty="0">
                <a:ln>
                  <a:noFill/>
                </a:ln>
                <a:solidFill>
                  <a:prstClr val="black"/>
                </a:solidFill>
                <a:effectLst/>
                <a:uLnTx/>
                <a:uFillTx/>
                <a:latin typeface="Calibri"/>
                <a:ea typeface="+mn-ea"/>
                <a:cs typeface="+mn-cs"/>
              </a:rPr>
              <a:t> an </a:t>
            </a:r>
            <a:r>
              <a:rPr kumimoji="0" lang="de-DE" sz="1000" b="1" i="0" u="none" strike="noStrike" kern="1200" cap="none" spc="0" normalizeH="0" baseline="0" noProof="0" dirty="0" err="1">
                <a:ln>
                  <a:noFill/>
                </a:ln>
                <a:solidFill>
                  <a:prstClr val="black"/>
                </a:solidFill>
                <a:effectLst/>
                <a:uLnTx/>
                <a:uFillTx/>
                <a:latin typeface="Calibri"/>
                <a:ea typeface="+mn-ea"/>
                <a:cs typeface="+mn-cs"/>
              </a:rPr>
              <a:t>Immovable</a:t>
            </a:r>
            <a:r>
              <a:rPr kumimoji="0" lang="de-DE" sz="1000" b="1" i="0" u="none" strike="noStrike" kern="1200" cap="none" spc="0" normalizeH="0" baseline="0" noProof="0" dirty="0">
                <a:ln>
                  <a:noFill/>
                </a:ln>
                <a:solidFill>
                  <a:prstClr val="black"/>
                </a:solidFill>
                <a:effectLst/>
                <a:uLnTx/>
                <a:uFillTx/>
                <a:latin typeface="Calibri"/>
                <a:ea typeface="+mn-ea"/>
                <a:cs typeface="+mn-cs"/>
              </a:rPr>
              <a:t> Asset</a:t>
            </a:r>
          </a:p>
        </p:txBody>
      </p:sp>
    </p:spTree>
    <p:extLst>
      <p:ext uri="{BB962C8B-B14F-4D97-AF65-F5344CB8AC3E}">
        <p14:creationId xmlns:p14="http://schemas.microsoft.com/office/powerpoint/2010/main" val="6618512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2"/>
          <p:cNvSpPr txBox="1">
            <a:spLocks noChangeArrowheads="1"/>
          </p:cNvSpPr>
          <p:nvPr/>
        </p:nvSpPr>
        <p:spPr bwMode="auto">
          <a:xfrm>
            <a:off x="2951560" y="3935581"/>
            <a:ext cx="3240881" cy="300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www.horten.dk</a:t>
            </a:r>
            <a:endParaRPr lang="en-US" sz="1350" dirty="0">
              <a:latin typeface="Verdana" charset="0"/>
              <a:cs typeface="Verdana" charset="0"/>
            </a:endParaRPr>
          </a:p>
        </p:txBody>
      </p:sp>
      <p:sp>
        <p:nvSpPr>
          <p:cNvPr id="4097" name="Title 1"/>
          <p:cNvSpPr>
            <a:spLocks noGrp="1"/>
          </p:cNvSpPr>
          <p:nvPr>
            <p:ph type="ctrTitle"/>
          </p:nvPr>
        </p:nvSpPr>
        <p:spPr>
          <a:xfrm>
            <a:off x="1657350" y="1315998"/>
            <a:ext cx="5829300" cy="1378819"/>
          </a:xfrm>
        </p:spPr>
        <p:txBody>
          <a:bodyPr/>
          <a:lstStyle/>
          <a:p>
            <a:pPr>
              <a:spcAft>
                <a:spcPts val="1800"/>
              </a:spcAft>
            </a:pPr>
            <a:r>
              <a:rPr lang="en-GB" sz="3000" b="1" dirty="0"/>
              <a:t>Delegate </a:t>
            </a:r>
            <a:r>
              <a:rPr lang="en-GB" sz="3000" b="1"/>
              <a:t>Coffee Break</a:t>
            </a:r>
            <a:br>
              <a:rPr lang="en-GB" sz="3000" b="1"/>
            </a:br>
            <a:br>
              <a:rPr lang="en-GB" sz="3000" b="1"/>
            </a:br>
            <a:r>
              <a:rPr lang="en-GB" sz="1800" b="1"/>
              <a:t>Kindly </a:t>
            </a:r>
            <a:r>
              <a:rPr lang="en-GB" sz="1800" b="1" dirty="0"/>
              <a:t>Sponsored By</a:t>
            </a:r>
            <a:endParaRPr lang="en-US" sz="1800" b="1"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38501" b="39102"/>
          <a:stretch/>
        </p:blipFill>
        <p:spPr>
          <a:xfrm>
            <a:off x="1993900" y="2739199"/>
            <a:ext cx="5143500" cy="1152000"/>
          </a:xfrm>
          <a:prstGeom prst="rect">
            <a:avLst/>
          </a:prstGeom>
        </p:spPr>
      </p:pic>
    </p:spTree>
    <p:extLst>
      <p:ext uri="{BB962C8B-B14F-4D97-AF65-F5344CB8AC3E}">
        <p14:creationId xmlns:p14="http://schemas.microsoft.com/office/powerpoint/2010/main" val="132318519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561278" y="1386445"/>
            <a:ext cx="8021444" cy="1378819"/>
          </a:xfrm>
        </p:spPr>
        <p:txBody>
          <a:bodyPr>
            <a:normAutofit/>
          </a:bodyPr>
          <a:lstStyle/>
          <a:p>
            <a:pPr>
              <a:spcAft>
                <a:spcPts val="900"/>
              </a:spcAft>
            </a:pPr>
            <a:r>
              <a:rPr lang="en-GB" sz="3600" b="1" dirty="0"/>
              <a:t>﻿Come together – further harmonisation of insolvency laws on EU-level?</a:t>
            </a:r>
            <a:endParaRPr lang="en-US" sz="3600" b="1" dirty="0"/>
          </a:p>
        </p:txBody>
      </p:sp>
      <p:sp>
        <p:nvSpPr>
          <p:cNvPr id="5" name="Subtitle 2"/>
          <p:cNvSpPr>
            <a:spLocks noGrp="1"/>
          </p:cNvSpPr>
          <p:nvPr>
            <p:ph type="subTitle" idx="1"/>
          </p:nvPr>
        </p:nvSpPr>
        <p:spPr>
          <a:xfrm>
            <a:off x="158261" y="2929983"/>
            <a:ext cx="8792307" cy="1314450"/>
          </a:xfrm>
        </p:spPr>
        <p:txBody>
          <a:bodyPr rtlCol="0">
            <a:noAutofit/>
          </a:bodyPr>
          <a:lstStyle/>
          <a:p>
            <a:pPr>
              <a:spcBef>
                <a:spcPts val="0"/>
              </a:spcBef>
              <a:spcAft>
                <a:spcPts val="450"/>
              </a:spcAft>
              <a:defRPr/>
            </a:pPr>
            <a:r>
              <a:rPr lang="en-GB" sz="2200" i="1" dirty="0">
                <a:solidFill>
                  <a:srgbClr val="000000"/>
                </a:solidFill>
              </a:rPr>
              <a:t>﻿Panel leader: </a:t>
            </a:r>
            <a:r>
              <a:rPr lang="en-GB" sz="2200" b="1" dirty="0">
                <a:solidFill>
                  <a:srgbClr val="000000"/>
                </a:solidFill>
              </a:rPr>
              <a:t>Robert Hänel</a:t>
            </a:r>
            <a:r>
              <a:rPr lang="en-GB" sz="2200" dirty="0">
                <a:solidFill>
                  <a:srgbClr val="000000"/>
                </a:solidFill>
              </a:rPr>
              <a:t>, Anchor, Germany 	</a:t>
            </a:r>
          </a:p>
          <a:p>
            <a:pPr>
              <a:spcBef>
                <a:spcPts val="0"/>
              </a:spcBef>
              <a:spcAft>
                <a:spcPts val="450"/>
              </a:spcAft>
              <a:defRPr/>
            </a:pPr>
            <a:r>
              <a:rPr lang="en-GB" sz="2200" i="1" dirty="0">
                <a:solidFill>
                  <a:srgbClr val="000000"/>
                </a:solidFill>
              </a:rPr>
              <a:t>Panellists: </a:t>
            </a:r>
            <a:r>
              <a:rPr lang="en-GB" sz="2200" b="1" dirty="0">
                <a:solidFill>
                  <a:srgbClr val="000000"/>
                </a:solidFill>
              </a:rPr>
              <a:t>Miha Zebre</a:t>
            </a:r>
            <a:r>
              <a:rPr lang="en-GB" sz="2200" dirty="0">
                <a:solidFill>
                  <a:srgbClr val="000000"/>
                </a:solidFill>
              </a:rPr>
              <a:t>, DG Justice &amp; Consumers, European Commission, European Union</a:t>
            </a:r>
          </a:p>
          <a:p>
            <a:pPr>
              <a:spcBef>
                <a:spcPts val="0"/>
              </a:spcBef>
              <a:spcAft>
                <a:spcPts val="450"/>
              </a:spcAft>
              <a:defRPr/>
            </a:pPr>
            <a:r>
              <a:rPr lang="en-GB" sz="2200" b="1" dirty="0">
                <a:solidFill>
                  <a:srgbClr val="000000"/>
                </a:solidFill>
              </a:rPr>
              <a:t>Robert van Galen</a:t>
            </a:r>
            <a:r>
              <a:rPr lang="en-GB" sz="2200" dirty="0">
                <a:solidFill>
                  <a:srgbClr val="000000"/>
                </a:solidFill>
              </a:rPr>
              <a:t>, </a:t>
            </a:r>
            <a:r>
              <a:rPr lang="en-GB" sz="2200" dirty="0" err="1">
                <a:solidFill>
                  <a:srgbClr val="000000"/>
                </a:solidFill>
              </a:rPr>
              <a:t>NautaDutilh</a:t>
            </a:r>
            <a:endParaRPr lang="en-GB" sz="2200" dirty="0">
              <a:solidFill>
                <a:srgbClr val="000000"/>
              </a:solidFill>
            </a:endParaRPr>
          </a:p>
          <a:p>
            <a:pPr>
              <a:spcBef>
                <a:spcPts val="0"/>
              </a:spcBef>
              <a:spcAft>
                <a:spcPts val="450"/>
              </a:spcAft>
              <a:defRPr/>
            </a:pPr>
            <a:r>
              <a:rPr lang="en-GB" sz="2200" b="1" dirty="0">
                <a:solidFill>
                  <a:srgbClr val="000000"/>
                </a:solidFill>
              </a:rPr>
              <a:t>David Conaway</a:t>
            </a:r>
            <a:r>
              <a:rPr lang="en-GB" sz="2200" dirty="0">
                <a:solidFill>
                  <a:srgbClr val="000000"/>
                </a:solidFill>
              </a:rPr>
              <a:t>, Shumaker Loop &amp; Kendrick, USA</a:t>
            </a:r>
          </a:p>
        </p:txBody>
      </p:sp>
    </p:spTree>
    <p:extLst>
      <p:ext uri="{BB962C8B-B14F-4D97-AF65-F5344CB8AC3E}">
        <p14:creationId xmlns:p14="http://schemas.microsoft.com/office/powerpoint/2010/main" val="20721914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304661" y="1383507"/>
            <a:ext cx="8534678" cy="1102519"/>
          </a:xfrm>
        </p:spPr>
        <p:txBody>
          <a:bodyPr>
            <a:normAutofit fontScale="90000"/>
          </a:bodyPr>
          <a:lstStyle/>
          <a:p>
            <a:pPr eaLnBrk="1" hangingPunct="1"/>
            <a:r>
              <a:rPr lang="en-US" sz="4400" b="1" dirty="0"/>
              <a:t>Come together</a:t>
            </a:r>
            <a:br>
              <a:rPr lang="en-US" sz="4400" b="1" dirty="0"/>
            </a:br>
            <a:r>
              <a:rPr lang="en-US" sz="2900" b="1" dirty="0"/>
              <a:t>Further Harmonization of Insolvency Laws on EU-Level?</a:t>
            </a:r>
          </a:p>
        </p:txBody>
      </p:sp>
      <p:sp>
        <p:nvSpPr>
          <p:cNvPr id="5" name="Textfeld 4">
            <a:extLst>
              <a:ext uri="{FF2B5EF4-FFF2-40B4-BE49-F238E27FC236}">
                <a16:creationId xmlns:a16="http://schemas.microsoft.com/office/drawing/2014/main" id="{53759BE6-5BAB-4269-AFA5-C225276DFF5C}"/>
              </a:ext>
            </a:extLst>
          </p:cNvPr>
          <p:cNvSpPr txBox="1"/>
          <p:nvPr/>
        </p:nvSpPr>
        <p:spPr>
          <a:xfrm>
            <a:off x="475492" y="3189426"/>
            <a:ext cx="2172326" cy="584775"/>
          </a:xfrm>
          <a:prstGeom prst="rect">
            <a:avLst/>
          </a:prstGeom>
          <a:noFill/>
        </p:spPr>
        <p:txBody>
          <a:bodyPr wrap="none" rtlCol="0">
            <a:spAutoFit/>
          </a:bodyPr>
          <a:lstStyle/>
          <a:p>
            <a:pPr algn="ctr"/>
            <a:r>
              <a:rPr lang="de-DE" sz="2000" dirty="0"/>
              <a:t>David H. Conaway</a:t>
            </a:r>
          </a:p>
          <a:p>
            <a:pPr algn="ctr"/>
            <a:r>
              <a:rPr lang="de-DE" sz="1200" dirty="0" err="1"/>
              <a:t>Shumaker</a:t>
            </a:r>
            <a:r>
              <a:rPr lang="de-DE" sz="1200" dirty="0"/>
              <a:t>, Loop &amp; Kendrick, LLP</a:t>
            </a:r>
          </a:p>
        </p:txBody>
      </p:sp>
      <p:sp>
        <p:nvSpPr>
          <p:cNvPr id="7" name="Textfeld 6">
            <a:extLst>
              <a:ext uri="{FF2B5EF4-FFF2-40B4-BE49-F238E27FC236}">
                <a16:creationId xmlns:a16="http://schemas.microsoft.com/office/drawing/2014/main" id="{069311A4-A24B-43B7-BB6D-6407B60A3B41}"/>
              </a:ext>
            </a:extLst>
          </p:cNvPr>
          <p:cNvSpPr txBox="1"/>
          <p:nvPr/>
        </p:nvSpPr>
        <p:spPr>
          <a:xfrm>
            <a:off x="4956561" y="3189426"/>
            <a:ext cx="1556388" cy="584775"/>
          </a:xfrm>
          <a:prstGeom prst="rect">
            <a:avLst/>
          </a:prstGeom>
          <a:noFill/>
        </p:spPr>
        <p:txBody>
          <a:bodyPr wrap="none" rtlCol="0">
            <a:spAutoFit/>
          </a:bodyPr>
          <a:lstStyle/>
          <a:p>
            <a:pPr algn="ctr"/>
            <a:r>
              <a:rPr lang="de-DE" sz="2000" dirty="0"/>
              <a:t>Robert Hänel</a:t>
            </a:r>
          </a:p>
          <a:p>
            <a:pPr algn="ctr"/>
            <a:r>
              <a:rPr lang="de-DE" sz="1200" dirty="0"/>
              <a:t>Anchor</a:t>
            </a:r>
          </a:p>
        </p:txBody>
      </p:sp>
      <p:sp>
        <p:nvSpPr>
          <p:cNvPr id="8" name="Textfeld 7">
            <a:extLst>
              <a:ext uri="{FF2B5EF4-FFF2-40B4-BE49-F238E27FC236}">
                <a16:creationId xmlns:a16="http://schemas.microsoft.com/office/drawing/2014/main" id="{2407C95B-0E35-42DF-B0CD-764034F9CA00}"/>
              </a:ext>
            </a:extLst>
          </p:cNvPr>
          <p:cNvSpPr txBox="1"/>
          <p:nvPr/>
        </p:nvSpPr>
        <p:spPr>
          <a:xfrm>
            <a:off x="2773979" y="3189424"/>
            <a:ext cx="1985416" cy="584775"/>
          </a:xfrm>
          <a:prstGeom prst="rect">
            <a:avLst/>
          </a:prstGeom>
          <a:noFill/>
        </p:spPr>
        <p:txBody>
          <a:bodyPr wrap="none" rtlCol="0">
            <a:spAutoFit/>
          </a:bodyPr>
          <a:lstStyle/>
          <a:p>
            <a:pPr algn="ctr"/>
            <a:r>
              <a:rPr lang="de-DE" sz="2000" dirty="0"/>
              <a:t>Robert van Galen</a:t>
            </a:r>
          </a:p>
          <a:p>
            <a:pPr algn="ctr"/>
            <a:r>
              <a:rPr lang="de-DE" sz="1200" dirty="0" err="1"/>
              <a:t>NautaDutilh</a:t>
            </a:r>
            <a:endParaRPr lang="de-DE" sz="1200" dirty="0"/>
          </a:p>
        </p:txBody>
      </p:sp>
      <p:sp>
        <p:nvSpPr>
          <p:cNvPr id="9" name="Textfeld 8">
            <a:extLst>
              <a:ext uri="{FF2B5EF4-FFF2-40B4-BE49-F238E27FC236}">
                <a16:creationId xmlns:a16="http://schemas.microsoft.com/office/drawing/2014/main" id="{A5B4D800-92D0-4A93-BEBB-EB7A66ABEB41}"/>
              </a:ext>
            </a:extLst>
          </p:cNvPr>
          <p:cNvSpPr txBox="1"/>
          <p:nvPr/>
        </p:nvSpPr>
        <p:spPr>
          <a:xfrm>
            <a:off x="6710115" y="3189424"/>
            <a:ext cx="1712200" cy="584775"/>
          </a:xfrm>
          <a:prstGeom prst="rect">
            <a:avLst/>
          </a:prstGeom>
          <a:noFill/>
        </p:spPr>
        <p:txBody>
          <a:bodyPr wrap="none" rtlCol="0">
            <a:spAutoFit/>
          </a:bodyPr>
          <a:lstStyle/>
          <a:p>
            <a:pPr algn="ctr"/>
            <a:r>
              <a:rPr lang="de-DE" sz="2000" dirty="0"/>
              <a:t>Miha </a:t>
            </a:r>
            <a:r>
              <a:rPr lang="de-DE" sz="2000" dirty="0" err="1"/>
              <a:t>Zebre</a:t>
            </a:r>
            <a:endParaRPr lang="de-DE" sz="2000" dirty="0"/>
          </a:p>
          <a:p>
            <a:pPr algn="ctr"/>
            <a:r>
              <a:rPr lang="de-DE" sz="1200" dirty="0"/>
              <a:t>EU-</a:t>
            </a:r>
            <a:r>
              <a:rPr lang="de-DE" sz="1200" dirty="0" err="1"/>
              <a:t>Commission</a:t>
            </a:r>
            <a:r>
              <a:rPr lang="de-DE" sz="1200" dirty="0"/>
              <a:t>, DG Just</a:t>
            </a:r>
          </a:p>
        </p:txBody>
      </p:sp>
      <p:pic>
        <p:nvPicPr>
          <p:cNvPr id="10" name="Grafik 9">
            <a:extLst>
              <a:ext uri="{FF2B5EF4-FFF2-40B4-BE49-F238E27FC236}">
                <a16:creationId xmlns:a16="http://schemas.microsoft.com/office/drawing/2014/main" id="{C44E57E8-5529-4499-A69A-E5E5003D1385}"/>
              </a:ext>
            </a:extLst>
          </p:cNvPr>
          <p:cNvPicPr>
            <a:picLocks noChangeAspect="1"/>
          </p:cNvPicPr>
          <p:nvPr/>
        </p:nvPicPr>
        <p:blipFill>
          <a:blip r:embed="rId2"/>
          <a:stretch>
            <a:fillRect/>
          </a:stretch>
        </p:blipFill>
        <p:spPr>
          <a:xfrm>
            <a:off x="5134646" y="3887388"/>
            <a:ext cx="1200219" cy="751565"/>
          </a:xfrm>
          <a:prstGeom prst="rect">
            <a:avLst/>
          </a:prstGeom>
        </p:spPr>
      </p:pic>
      <p:pic>
        <p:nvPicPr>
          <p:cNvPr id="14" name="Grafik 13">
            <a:extLst>
              <a:ext uri="{FF2B5EF4-FFF2-40B4-BE49-F238E27FC236}">
                <a16:creationId xmlns:a16="http://schemas.microsoft.com/office/drawing/2014/main" id="{5CEAADDD-3A21-4886-935F-43C34BB06D6F}"/>
              </a:ext>
            </a:extLst>
          </p:cNvPr>
          <p:cNvPicPr>
            <a:picLocks noChangeAspect="1"/>
          </p:cNvPicPr>
          <p:nvPr/>
        </p:nvPicPr>
        <p:blipFill>
          <a:blip r:embed="rId3"/>
          <a:stretch>
            <a:fillRect/>
          </a:stretch>
        </p:blipFill>
        <p:spPr>
          <a:xfrm>
            <a:off x="961545" y="3887388"/>
            <a:ext cx="1200219" cy="725523"/>
          </a:xfrm>
          <a:prstGeom prst="rect">
            <a:avLst/>
          </a:prstGeom>
        </p:spPr>
      </p:pic>
      <p:pic>
        <p:nvPicPr>
          <p:cNvPr id="16" name="Grafik 15">
            <a:extLst>
              <a:ext uri="{FF2B5EF4-FFF2-40B4-BE49-F238E27FC236}">
                <a16:creationId xmlns:a16="http://schemas.microsoft.com/office/drawing/2014/main" id="{A61E2283-A860-47A3-BC02-1C5BF550FCD2}"/>
              </a:ext>
            </a:extLst>
          </p:cNvPr>
          <p:cNvPicPr>
            <a:picLocks noChangeAspect="1"/>
          </p:cNvPicPr>
          <p:nvPr/>
        </p:nvPicPr>
        <p:blipFill>
          <a:blip r:embed="rId4"/>
          <a:stretch>
            <a:fillRect/>
          </a:stretch>
        </p:blipFill>
        <p:spPr>
          <a:xfrm>
            <a:off x="6966106" y="3887388"/>
            <a:ext cx="1200219" cy="751565"/>
          </a:xfrm>
          <a:prstGeom prst="rect">
            <a:avLst/>
          </a:prstGeom>
        </p:spPr>
      </p:pic>
      <p:pic>
        <p:nvPicPr>
          <p:cNvPr id="3" name="Grafik 2">
            <a:extLst>
              <a:ext uri="{FF2B5EF4-FFF2-40B4-BE49-F238E27FC236}">
                <a16:creationId xmlns:a16="http://schemas.microsoft.com/office/drawing/2014/main" id="{5944D110-9DCC-48EA-88A6-EA5B97024262}"/>
              </a:ext>
            </a:extLst>
          </p:cNvPr>
          <p:cNvPicPr>
            <a:picLocks noChangeAspect="1"/>
          </p:cNvPicPr>
          <p:nvPr/>
        </p:nvPicPr>
        <p:blipFill>
          <a:blip r:embed="rId5"/>
          <a:stretch>
            <a:fillRect/>
          </a:stretch>
        </p:blipFill>
        <p:spPr>
          <a:xfrm>
            <a:off x="3135773" y="3887388"/>
            <a:ext cx="1202293" cy="751565"/>
          </a:xfrm>
          <a:prstGeom prst="rect">
            <a:avLst/>
          </a:prstGeom>
        </p:spPr>
      </p:pic>
    </p:spTree>
    <p:extLst>
      <p:ext uri="{BB962C8B-B14F-4D97-AF65-F5344CB8AC3E}">
        <p14:creationId xmlns:p14="http://schemas.microsoft.com/office/powerpoint/2010/main" val="3647497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hteck 23">
            <a:extLst>
              <a:ext uri="{FF2B5EF4-FFF2-40B4-BE49-F238E27FC236}">
                <a16:creationId xmlns:a16="http://schemas.microsoft.com/office/drawing/2014/main" id="{0C7C2A49-6807-4DD4-9047-781492244F44}"/>
              </a:ext>
            </a:extLst>
          </p:cNvPr>
          <p:cNvSpPr/>
          <p:nvPr/>
        </p:nvSpPr>
        <p:spPr>
          <a:xfrm>
            <a:off x="6198377" y="3668365"/>
            <a:ext cx="2682890" cy="320492"/>
          </a:xfrm>
          <a:prstGeom prst="rect">
            <a:avLst/>
          </a:prstGeom>
          <a:solidFill>
            <a:srgbClr val="FFC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dirty="0">
              <a:highlight>
                <a:srgbClr val="FFFF00"/>
              </a:highlight>
            </a:endParaRPr>
          </a:p>
        </p:txBody>
      </p:sp>
      <p:sp>
        <p:nvSpPr>
          <p:cNvPr id="5" name="Textfeld 4">
            <a:extLst>
              <a:ext uri="{FF2B5EF4-FFF2-40B4-BE49-F238E27FC236}">
                <a16:creationId xmlns:a16="http://schemas.microsoft.com/office/drawing/2014/main" id="{6472D616-2072-4622-9B12-A5BF77055614}"/>
              </a:ext>
            </a:extLst>
          </p:cNvPr>
          <p:cNvSpPr txBox="1"/>
          <p:nvPr/>
        </p:nvSpPr>
        <p:spPr>
          <a:xfrm>
            <a:off x="3804183" y="1586130"/>
            <a:ext cx="1549594" cy="646331"/>
          </a:xfrm>
          <a:prstGeom prst="rect">
            <a:avLst/>
          </a:prstGeom>
          <a:noFill/>
          <a:ln>
            <a:noFill/>
          </a:ln>
        </p:spPr>
        <p:txBody>
          <a:bodyPr wrap="square" rtlCol="0">
            <a:spAutoFit/>
          </a:bodyPr>
          <a:lstStyle/>
          <a:p>
            <a:pPr algn="ctr"/>
            <a:r>
              <a:rPr lang="de-DE" sz="3600" b="1" kern="1000" dirty="0"/>
              <a:t>CMU</a:t>
            </a:r>
          </a:p>
        </p:txBody>
      </p:sp>
      <p:sp>
        <p:nvSpPr>
          <p:cNvPr id="6" name="Textfeld 5">
            <a:extLst>
              <a:ext uri="{FF2B5EF4-FFF2-40B4-BE49-F238E27FC236}">
                <a16:creationId xmlns:a16="http://schemas.microsoft.com/office/drawing/2014/main" id="{2AEB617D-A69B-4BA9-BDE4-E2949A6F4844}"/>
              </a:ext>
            </a:extLst>
          </p:cNvPr>
          <p:cNvSpPr txBox="1"/>
          <p:nvPr/>
        </p:nvSpPr>
        <p:spPr>
          <a:xfrm>
            <a:off x="418808" y="1241981"/>
            <a:ext cx="8306382" cy="400110"/>
          </a:xfrm>
          <a:prstGeom prst="rect">
            <a:avLst/>
          </a:prstGeom>
          <a:noFill/>
        </p:spPr>
        <p:txBody>
          <a:bodyPr wrap="square" rtlCol="0">
            <a:spAutoFit/>
          </a:bodyPr>
          <a:lstStyle/>
          <a:p>
            <a:pPr algn="ctr"/>
            <a:r>
              <a:rPr lang="en-US" sz="1000" dirty="0"/>
              <a:t>The capital markets union (CMU) is a plan to create a single market for capital. The aim is to get money – investments and savings – </a:t>
            </a:r>
          </a:p>
          <a:p>
            <a:pPr algn="ctr"/>
            <a:r>
              <a:rPr lang="en-US" sz="1000" dirty="0"/>
              <a:t>flowing across the EU so that it can benefit consumers, investors and companies, regardless of where they are located.</a:t>
            </a:r>
            <a:endParaRPr lang="de-DE" sz="1000" dirty="0"/>
          </a:p>
        </p:txBody>
      </p:sp>
      <p:sp>
        <p:nvSpPr>
          <p:cNvPr id="7" name="Textfeld 6">
            <a:extLst>
              <a:ext uri="{FF2B5EF4-FFF2-40B4-BE49-F238E27FC236}">
                <a16:creationId xmlns:a16="http://schemas.microsoft.com/office/drawing/2014/main" id="{D8F3EA4C-5011-49DB-8788-8EC2888051B9}"/>
              </a:ext>
            </a:extLst>
          </p:cNvPr>
          <p:cNvSpPr txBox="1"/>
          <p:nvPr/>
        </p:nvSpPr>
        <p:spPr>
          <a:xfrm>
            <a:off x="3696769" y="2149764"/>
            <a:ext cx="1770036" cy="369332"/>
          </a:xfrm>
          <a:prstGeom prst="rect">
            <a:avLst/>
          </a:prstGeom>
          <a:noFill/>
          <a:effectLst/>
        </p:spPr>
        <p:txBody>
          <a:bodyPr wrap="none" rtlCol="0">
            <a:spAutoFit/>
          </a:bodyPr>
          <a:lstStyle/>
          <a:p>
            <a:r>
              <a:rPr lang="de-DE" dirty="0"/>
              <a:t>2020 Action Plan</a:t>
            </a:r>
          </a:p>
        </p:txBody>
      </p:sp>
      <p:sp>
        <p:nvSpPr>
          <p:cNvPr id="8" name="Rechteck 7">
            <a:extLst>
              <a:ext uri="{FF2B5EF4-FFF2-40B4-BE49-F238E27FC236}">
                <a16:creationId xmlns:a16="http://schemas.microsoft.com/office/drawing/2014/main" id="{958EBE65-ADCA-440D-A025-2E92D0BDA0A6}"/>
              </a:ext>
            </a:extLst>
          </p:cNvPr>
          <p:cNvSpPr/>
          <p:nvPr/>
        </p:nvSpPr>
        <p:spPr>
          <a:xfrm>
            <a:off x="262732" y="2756103"/>
            <a:ext cx="2692388" cy="524893"/>
          </a:xfrm>
          <a:prstGeom prst="rect">
            <a:avLst/>
          </a:prstGeom>
          <a:solidFill>
            <a:srgbClr val="5B5C64"/>
          </a:solidFill>
          <a:ln>
            <a:solidFill>
              <a:srgbClr val="5B5C64"/>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900" dirty="0">
                <a:solidFill>
                  <a:srgbClr val="FFFFFF"/>
                </a:solidFill>
              </a:rPr>
              <a:t>Support a </a:t>
            </a:r>
            <a:r>
              <a:rPr lang="de-DE" sz="900" dirty="0" err="1">
                <a:solidFill>
                  <a:srgbClr val="FFFFFF"/>
                </a:solidFill>
              </a:rPr>
              <a:t>green</a:t>
            </a:r>
            <a:r>
              <a:rPr lang="de-DE" sz="900" dirty="0">
                <a:solidFill>
                  <a:srgbClr val="FFFFFF"/>
                </a:solidFill>
              </a:rPr>
              <a:t>, digital, inclusive and resilient </a:t>
            </a:r>
            <a:r>
              <a:rPr lang="de-DE" sz="900" dirty="0" err="1">
                <a:solidFill>
                  <a:srgbClr val="FFFFFF"/>
                </a:solidFill>
              </a:rPr>
              <a:t>economic</a:t>
            </a:r>
            <a:r>
              <a:rPr lang="de-DE" sz="900" dirty="0">
                <a:solidFill>
                  <a:srgbClr val="FFFFFF"/>
                </a:solidFill>
              </a:rPr>
              <a:t> </a:t>
            </a:r>
            <a:r>
              <a:rPr lang="de-DE" sz="900" dirty="0" err="1">
                <a:solidFill>
                  <a:srgbClr val="FFFFFF"/>
                </a:solidFill>
              </a:rPr>
              <a:t>recovery</a:t>
            </a:r>
            <a:r>
              <a:rPr lang="de-DE" sz="900" dirty="0">
                <a:solidFill>
                  <a:srgbClr val="FFFFFF"/>
                </a:solidFill>
              </a:rPr>
              <a:t> </a:t>
            </a:r>
            <a:r>
              <a:rPr lang="de-DE" sz="900" dirty="0" err="1">
                <a:solidFill>
                  <a:srgbClr val="FFFFFF"/>
                </a:solidFill>
              </a:rPr>
              <a:t>by</a:t>
            </a:r>
            <a:r>
              <a:rPr lang="de-DE" sz="900" dirty="0">
                <a:solidFill>
                  <a:srgbClr val="FFFFFF"/>
                </a:solidFill>
              </a:rPr>
              <a:t> </a:t>
            </a:r>
            <a:r>
              <a:rPr lang="de-DE" sz="900" dirty="0" err="1">
                <a:solidFill>
                  <a:srgbClr val="FFFFFF"/>
                </a:solidFill>
              </a:rPr>
              <a:t>making</a:t>
            </a:r>
            <a:r>
              <a:rPr lang="de-DE" sz="900" dirty="0">
                <a:solidFill>
                  <a:srgbClr val="FFFFFF"/>
                </a:solidFill>
              </a:rPr>
              <a:t> </a:t>
            </a:r>
            <a:r>
              <a:rPr lang="de-DE" sz="900" dirty="0" err="1">
                <a:solidFill>
                  <a:srgbClr val="FFFFFF"/>
                </a:solidFill>
              </a:rPr>
              <a:t>financing</a:t>
            </a:r>
            <a:r>
              <a:rPr lang="de-DE" sz="900" dirty="0">
                <a:solidFill>
                  <a:srgbClr val="FFFFFF"/>
                </a:solidFill>
              </a:rPr>
              <a:t> </a:t>
            </a:r>
            <a:r>
              <a:rPr lang="de-DE" sz="900" dirty="0" err="1">
                <a:solidFill>
                  <a:srgbClr val="FFFFFF"/>
                </a:solidFill>
              </a:rPr>
              <a:t>more</a:t>
            </a:r>
            <a:r>
              <a:rPr lang="de-DE" sz="900" dirty="0">
                <a:solidFill>
                  <a:srgbClr val="FFFFFF"/>
                </a:solidFill>
              </a:rPr>
              <a:t> </a:t>
            </a:r>
            <a:r>
              <a:rPr lang="de-DE" sz="900" dirty="0" err="1">
                <a:solidFill>
                  <a:srgbClr val="FFFFFF"/>
                </a:solidFill>
              </a:rPr>
              <a:t>accessible</a:t>
            </a:r>
            <a:r>
              <a:rPr lang="de-DE" sz="900" dirty="0">
                <a:solidFill>
                  <a:srgbClr val="FFFFFF"/>
                </a:solidFill>
              </a:rPr>
              <a:t> </a:t>
            </a:r>
            <a:r>
              <a:rPr lang="de-DE" sz="900" dirty="0" err="1">
                <a:solidFill>
                  <a:srgbClr val="FFFFFF"/>
                </a:solidFill>
              </a:rPr>
              <a:t>to</a:t>
            </a:r>
            <a:r>
              <a:rPr lang="de-DE" sz="900" dirty="0">
                <a:solidFill>
                  <a:srgbClr val="FFFFFF"/>
                </a:solidFill>
              </a:rPr>
              <a:t> European </a:t>
            </a:r>
            <a:r>
              <a:rPr lang="de-DE" sz="900" dirty="0" err="1">
                <a:solidFill>
                  <a:srgbClr val="FFFFFF"/>
                </a:solidFill>
              </a:rPr>
              <a:t>companies</a:t>
            </a:r>
            <a:endParaRPr lang="de-DE" sz="900" dirty="0">
              <a:solidFill>
                <a:srgbClr val="FFFFFF"/>
              </a:solidFill>
            </a:endParaRPr>
          </a:p>
        </p:txBody>
      </p:sp>
      <p:sp>
        <p:nvSpPr>
          <p:cNvPr id="9" name="Rechteck 8">
            <a:extLst>
              <a:ext uri="{FF2B5EF4-FFF2-40B4-BE49-F238E27FC236}">
                <a16:creationId xmlns:a16="http://schemas.microsoft.com/office/drawing/2014/main" id="{23E9E262-2E51-493A-A831-25A696BFC5F3}"/>
              </a:ext>
            </a:extLst>
          </p:cNvPr>
          <p:cNvSpPr/>
          <p:nvPr/>
        </p:nvSpPr>
        <p:spPr>
          <a:xfrm>
            <a:off x="3225805" y="2768245"/>
            <a:ext cx="2692388" cy="524893"/>
          </a:xfrm>
          <a:prstGeom prst="rect">
            <a:avLst/>
          </a:prstGeom>
          <a:solidFill>
            <a:srgbClr val="5B5C64"/>
          </a:solidFill>
          <a:ln>
            <a:solidFill>
              <a:srgbClr val="5B5C64"/>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900" dirty="0" err="1">
                <a:solidFill>
                  <a:srgbClr val="FFFFFF"/>
                </a:solidFill>
              </a:rPr>
              <a:t>Make</a:t>
            </a:r>
            <a:r>
              <a:rPr lang="de-DE" sz="900" dirty="0">
                <a:solidFill>
                  <a:srgbClr val="FFFFFF"/>
                </a:solidFill>
              </a:rPr>
              <a:t> </a:t>
            </a:r>
            <a:r>
              <a:rPr lang="de-DE" sz="900" dirty="0" err="1">
                <a:solidFill>
                  <a:srgbClr val="FFFFFF"/>
                </a:solidFill>
              </a:rPr>
              <a:t>the</a:t>
            </a:r>
            <a:r>
              <a:rPr lang="de-DE" sz="900" dirty="0">
                <a:solidFill>
                  <a:srgbClr val="FFFFFF"/>
                </a:solidFill>
              </a:rPr>
              <a:t> EU an </a:t>
            </a:r>
            <a:r>
              <a:rPr lang="de-DE" sz="900" dirty="0" err="1">
                <a:solidFill>
                  <a:srgbClr val="FFFFFF"/>
                </a:solidFill>
              </a:rPr>
              <a:t>even</a:t>
            </a:r>
            <a:r>
              <a:rPr lang="de-DE" sz="900" dirty="0">
                <a:solidFill>
                  <a:srgbClr val="FFFFFF"/>
                </a:solidFill>
              </a:rPr>
              <a:t> </a:t>
            </a:r>
            <a:r>
              <a:rPr lang="de-DE" sz="900" dirty="0" err="1">
                <a:solidFill>
                  <a:srgbClr val="FFFFFF"/>
                </a:solidFill>
              </a:rPr>
              <a:t>safer</a:t>
            </a:r>
            <a:r>
              <a:rPr lang="de-DE" sz="900" dirty="0">
                <a:solidFill>
                  <a:srgbClr val="FFFFFF"/>
                </a:solidFill>
              </a:rPr>
              <a:t> </a:t>
            </a:r>
            <a:r>
              <a:rPr lang="de-DE" sz="900" dirty="0" err="1">
                <a:solidFill>
                  <a:srgbClr val="FFFFFF"/>
                </a:solidFill>
              </a:rPr>
              <a:t>place</a:t>
            </a:r>
            <a:r>
              <a:rPr lang="de-DE" sz="900" dirty="0">
                <a:solidFill>
                  <a:srgbClr val="FFFFFF"/>
                </a:solidFill>
              </a:rPr>
              <a:t> </a:t>
            </a:r>
            <a:r>
              <a:rPr lang="de-DE" sz="900" dirty="0" err="1">
                <a:solidFill>
                  <a:srgbClr val="FFFFFF"/>
                </a:solidFill>
              </a:rPr>
              <a:t>for</a:t>
            </a:r>
            <a:r>
              <a:rPr lang="de-DE" sz="900" dirty="0">
                <a:solidFill>
                  <a:srgbClr val="FFFFFF"/>
                </a:solidFill>
              </a:rPr>
              <a:t> </a:t>
            </a:r>
            <a:r>
              <a:rPr lang="de-DE" sz="900" dirty="0" err="1">
                <a:solidFill>
                  <a:srgbClr val="FFFFFF"/>
                </a:solidFill>
              </a:rPr>
              <a:t>individuals</a:t>
            </a:r>
            <a:r>
              <a:rPr lang="de-DE" sz="900" dirty="0">
                <a:solidFill>
                  <a:srgbClr val="FFFFFF"/>
                </a:solidFill>
              </a:rPr>
              <a:t> </a:t>
            </a:r>
            <a:r>
              <a:rPr lang="de-DE" sz="900" dirty="0" err="1">
                <a:solidFill>
                  <a:srgbClr val="FFFFFF"/>
                </a:solidFill>
              </a:rPr>
              <a:t>to</a:t>
            </a:r>
            <a:r>
              <a:rPr lang="de-DE" sz="900" dirty="0">
                <a:solidFill>
                  <a:srgbClr val="FFFFFF"/>
                </a:solidFill>
              </a:rPr>
              <a:t> save and </a:t>
            </a:r>
            <a:r>
              <a:rPr lang="de-DE" sz="900" dirty="0" err="1">
                <a:solidFill>
                  <a:srgbClr val="FFFFFF"/>
                </a:solidFill>
              </a:rPr>
              <a:t>invest</a:t>
            </a:r>
            <a:r>
              <a:rPr lang="de-DE" sz="900" dirty="0">
                <a:solidFill>
                  <a:srgbClr val="FFFFFF"/>
                </a:solidFill>
              </a:rPr>
              <a:t> </a:t>
            </a:r>
            <a:r>
              <a:rPr lang="de-DE" sz="900" dirty="0" err="1">
                <a:solidFill>
                  <a:srgbClr val="FFFFFF"/>
                </a:solidFill>
              </a:rPr>
              <a:t>long</a:t>
            </a:r>
            <a:r>
              <a:rPr lang="de-DE" sz="900" dirty="0">
                <a:solidFill>
                  <a:srgbClr val="FFFFFF"/>
                </a:solidFill>
              </a:rPr>
              <a:t>-term</a:t>
            </a:r>
          </a:p>
        </p:txBody>
      </p:sp>
      <p:sp>
        <p:nvSpPr>
          <p:cNvPr id="10" name="Rechteck 9">
            <a:extLst>
              <a:ext uri="{FF2B5EF4-FFF2-40B4-BE49-F238E27FC236}">
                <a16:creationId xmlns:a16="http://schemas.microsoft.com/office/drawing/2014/main" id="{2049A982-EE72-437C-AE03-68C8BDC7B34F}"/>
              </a:ext>
            </a:extLst>
          </p:cNvPr>
          <p:cNvSpPr/>
          <p:nvPr/>
        </p:nvSpPr>
        <p:spPr>
          <a:xfrm>
            <a:off x="6188878" y="2768245"/>
            <a:ext cx="2692388" cy="524893"/>
          </a:xfrm>
          <a:prstGeom prst="rect">
            <a:avLst/>
          </a:prstGeom>
          <a:solidFill>
            <a:srgbClr val="5B5C64"/>
          </a:solidFill>
          <a:ln>
            <a:solidFill>
              <a:srgbClr val="5B5C64"/>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900" dirty="0" err="1">
                <a:solidFill>
                  <a:srgbClr val="FFFFFF"/>
                </a:solidFill>
              </a:rPr>
              <a:t>Integrate</a:t>
            </a:r>
            <a:r>
              <a:rPr lang="de-DE" sz="900" dirty="0">
                <a:solidFill>
                  <a:srgbClr val="FFFFFF"/>
                </a:solidFill>
              </a:rPr>
              <a:t> national </a:t>
            </a:r>
            <a:r>
              <a:rPr lang="de-DE" sz="900" dirty="0" err="1">
                <a:solidFill>
                  <a:srgbClr val="FFFFFF"/>
                </a:solidFill>
              </a:rPr>
              <a:t>capital</a:t>
            </a:r>
            <a:r>
              <a:rPr lang="de-DE" sz="900" dirty="0">
                <a:solidFill>
                  <a:srgbClr val="FFFFFF"/>
                </a:solidFill>
              </a:rPr>
              <a:t> </a:t>
            </a:r>
            <a:r>
              <a:rPr lang="de-DE" sz="900" dirty="0" err="1">
                <a:solidFill>
                  <a:srgbClr val="FFFFFF"/>
                </a:solidFill>
              </a:rPr>
              <a:t>markets</a:t>
            </a:r>
            <a:r>
              <a:rPr lang="de-DE" sz="900" dirty="0">
                <a:solidFill>
                  <a:srgbClr val="FFFFFF"/>
                </a:solidFill>
              </a:rPr>
              <a:t> </a:t>
            </a:r>
          </a:p>
          <a:p>
            <a:pPr algn="ctr"/>
            <a:r>
              <a:rPr lang="de-DE" sz="900" dirty="0" err="1">
                <a:solidFill>
                  <a:srgbClr val="FFFFFF"/>
                </a:solidFill>
              </a:rPr>
              <a:t>into</a:t>
            </a:r>
            <a:r>
              <a:rPr lang="de-DE" sz="900" dirty="0">
                <a:solidFill>
                  <a:srgbClr val="FFFFFF"/>
                </a:solidFill>
              </a:rPr>
              <a:t> a genuine </a:t>
            </a:r>
            <a:r>
              <a:rPr lang="de-DE" sz="900" dirty="0" err="1">
                <a:solidFill>
                  <a:srgbClr val="FFFFFF"/>
                </a:solidFill>
              </a:rPr>
              <a:t>single</a:t>
            </a:r>
            <a:r>
              <a:rPr lang="de-DE" sz="900" dirty="0">
                <a:solidFill>
                  <a:srgbClr val="FFFFFF"/>
                </a:solidFill>
              </a:rPr>
              <a:t> </a:t>
            </a:r>
            <a:r>
              <a:rPr lang="de-DE" sz="900" dirty="0" err="1">
                <a:solidFill>
                  <a:srgbClr val="FFFFFF"/>
                </a:solidFill>
              </a:rPr>
              <a:t>market</a:t>
            </a:r>
            <a:endParaRPr lang="de-DE" sz="900" dirty="0">
              <a:solidFill>
                <a:srgbClr val="FFFFFF"/>
              </a:solidFill>
            </a:endParaRPr>
          </a:p>
        </p:txBody>
      </p:sp>
      <p:sp>
        <p:nvSpPr>
          <p:cNvPr id="12" name="Textbox">
            <a:extLst>
              <a:ext uri="{FF2B5EF4-FFF2-40B4-BE49-F238E27FC236}">
                <a16:creationId xmlns:a16="http://schemas.microsoft.com/office/drawing/2014/main" id="{C9ADC495-1B16-48CF-8C9A-D743FC157903}"/>
              </a:ext>
            </a:extLst>
          </p:cNvPr>
          <p:cNvSpPr txBox="1">
            <a:spLocks/>
          </p:cNvSpPr>
          <p:nvPr>
            <p:custDataLst>
              <p:tags r:id="rId1"/>
            </p:custDataLst>
          </p:nvPr>
        </p:nvSpPr>
        <p:spPr>
          <a:xfrm>
            <a:off x="276061" y="3378396"/>
            <a:ext cx="2665731" cy="1486774"/>
          </a:xfrm>
          <a:prstGeom prst="rect">
            <a:avLst/>
          </a:prstGeom>
        </p:spPr>
        <p:txBody>
          <a:bodyPr vert="horz" lIns="0" tIns="0" rIns="0" bIns="0" rtlCol="0">
            <a:noAutofit/>
          </a:bodyPr>
          <a:lstStyle>
            <a:lvl1pPr marL="0" marR="0" indent="0" algn="l" defTabSz="914400" rtl="0" eaLnBrk="1" fontAlgn="auto" latinLnBrk="0" hangingPunct="1">
              <a:lnSpc>
                <a:spcPct val="100000"/>
              </a:lnSpc>
              <a:spcBef>
                <a:spcPts val="600"/>
              </a:spcBef>
              <a:spcAft>
                <a:spcPts val="0"/>
              </a:spcAft>
              <a:buClrTx/>
              <a:buSzTx/>
              <a:buFont typeface="Symbol" pitchFamily="2" charset="2"/>
              <a:buNone/>
              <a:tabLst/>
              <a:defRPr sz="1400" b="0" i="0" kern="0" spc="50" baseline="0">
                <a:solidFill>
                  <a:schemeClr val="tx1"/>
                </a:solidFill>
                <a:latin typeface="+mn-lt"/>
                <a:ea typeface="+mn-ea"/>
                <a:cs typeface="Arial" panose="020B0604020202020204" pitchFamily="34" charset="0"/>
              </a:defRPr>
            </a:lvl1pPr>
            <a:lvl2pPr marL="18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2pPr>
            <a:lvl3pPr marL="36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3pPr>
            <a:lvl4pPr marL="54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4pPr>
            <a:lvl5pPr marL="72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lang="de-DE" sz="1400" b="0" i="0" kern="1200" spc="50" baseline="0" dirty="0" smtClean="0">
                <a:solidFill>
                  <a:schemeClr val="tx1"/>
                </a:solidFill>
                <a:latin typeface="+mn-lt"/>
                <a:ea typeface="+mn-ea"/>
                <a:cs typeface="Arial" panose="020B0604020202020204" pitchFamily="34" charset="0"/>
              </a:defRPr>
            </a:lvl5pPr>
            <a:lvl6pPr marL="720000" indent="-180000" algn="l" defTabSz="914400" rtl="0" eaLnBrk="1" latinLnBrk="0" hangingPunct="1">
              <a:lnSpc>
                <a:spcPts val="1400"/>
              </a:lnSpc>
              <a:spcBef>
                <a:spcPts val="500"/>
              </a:spcBef>
              <a:buFont typeface="Symbol" panose="05050102010706020507" pitchFamily="18" charset="2"/>
              <a:buChar char="-"/>
              <a:defRPr sz="2000" kern="1200" spc="50" baseline="0">
                <a:solidFill>
                  <a:schemeClr val="tx1"/>
                </a:solidFill>
                <a:latin typeface="+mn-lt"/>
                <a:ea typeface="+mn-ea"/>
                <a:cs typeface="+mn-cs"/>
              </a:defRPr>
            </a:lvl6pPr>
            <a:lvl7pPr marL="720000" indent="-180000" algn="l" defTabSz="914400" rtl="0" eaLnBrk="1" latinLnBrk="0" hangingPunct="1">
              <a:lnSpc>
                <a:spcPts val="1400"/>
              </a:lnSpc>
              <a:spcBef>
                <a:spcPts val="500"/>
              </a:spcBef>
              <a:buFont typeface="Symbol" panose="05050102010706020507" pitchFamily="18" charset="2"/>
              <a:buChar char="-"/>
              <a:defRPr sz="1000" kern="1200" spc="70" baseline="0">
                <a:solidFill>
                  <a:schemeClr val="tx1"/>
                </a:solidFill>
                <a:latin typeface="+mn-lt"/>
                <a:ea typeface="+mn-ea"/>
                <a:cs typeface="+mn-cs"/>
              </a:defRPr>
            </a:lvl7pPr>
            <a:lvl8pPr marL="0" indent="0" algn="l" defTabSz="914400" rtl="0" eaLnBrk="1" latinLnBrk="0" hangingPunct="1">
              <a:lnSpc>
                <a:spcPct val="110000"/>
              </a:lnSpc>
              <a:spcBef>
                <a:spcPts val="900"/>
              </a:spcBef>
              <a:buFont typeface="Arial" pitchFamily="34" charset="0"/>
              <a:buNone/>
              <a:defRPr sz="1400" kern="1200" spc="70" baseline="0">
                <a:solidFill>
                  <a:schemeClr val="tx1"/>
                </a:solidFill>
                <a:latin typeface="+mn-lt"/>
                <a:ea typeface="+mn-ea"/>
                <a:cs typeface="+mn-cs"/>
              </a:defRPr>
            </a:lvl8pPr>
            <a:lvl9pPr marL="0" indent="0" algn="l" defTabSz="914400" rtl="0" eaLnBrk="1" latinLnBrk="0" hangingPunct="1">
              <a:lnSpc>
                <a:spcPct val="110000"/>
              </a:lnSpc>
              <a:spcBef>
                <a:spcPts val="900"/>
              </a:spcBef>
              <a:buFont typeface="Arial" pitchFamily="34" charset="0"/>
              <a:buNone/>
              <a:defRPr sz="1400" kern="1200" spc="70" baseline="0">
                <a:solidFill>
                  <a:schemeClr val="tx1"/>
                </a:solidFill>
                <a:latin typeface="+mn-lt"/>
                <a:ea typeface="+mn-ea"/>
                <a:cs typeface="+mn-cs"/>
              </a:defRPr>
            </a:lvl9pPr>
          </a:lstStyle>
          <a:p>
            <a:pPr marL="180975" lvl="1" indent="-180975">
              <a:buFont typeface="+mj-lt"/>
              <a:buAutoNum type="arabicPeriod"/>
            </a:pPr>
            <a:r>
              <a:rPr lang="de-DE" sz="800" dirty="0"/>
              <a:t>Making </a:t>
            </a:r>
            <a:r>
              <a:rPr lang="de-DE" sz="800" dirty="0" err="1"/>
              <a:t>companies</a:t>
            </a:r>
            <a:r>
              <a:rPr lang="de-DE" sz="800" dirty="0"/>
              <a:t> </a:t>
            </a:r>
            <a:r>
              <a:rPr lang="de-DE" sz="800" dirty="0" err="1"/>
              <a:t>more</a:t>
            </a:r>
            <a:r>
              <a:rPr lang="de-DE" sz="800" dirty="0"/>
              <a:t> visible </a:t>
            </a:r>
            <a:r>
              <a:rPr lang="de-DE" sz="800" dirty="0" err="1"/>
              <a:t>to</a:t>
            </a:r>
            <a:r>
              <a:rPr lang="de-DE" sz="800" dirty="0"/>
              <a:t> </a:t>
            </a:r>
            <a:r>
              <a:rPr lang="de-DE" sz="800" dirty="0" err="1"/>
              <a:t>cross-border</a:t>
            </a:r>
            <a:r>
              <a:rPr lang="de-DE" sz="800" dirty="0"/>
              <a:t> </a:t>
            </a:r>
            <a:r>
              <a:rPr lang="de-DE" sz="800" dirty="0" err="1"/>
              <a:t>investors</a:t>
            </a:r>
            <a:endParaRPr lang="de-DE" sz="800" dirty="0"/>
          </a:p>
          <a:p>
            <a:pPr marL="180975" lvl="1" indent="-180975">
              <a:buFont typeface="+mj-lt"/>
              <a:buAutoNum type="arabicPeriod"/>
            </a:pPr>
            <a:r>
              <a:rPr lang="de-DE" sz="800" dirty="0" err="1"/>
              <a:t>Supporting</a:t>
            </a:r>
            <a:r>
              <a:rPr lang="de-DE" sz="800" dirty="0"/>
              <a:t> </a:t>
            </a:r>
            <a:r>
              <a:rPr lang="de-DE" sz="800" dirty="0" err="1"/>
              <a:t>access</a:t>
            </a:r>
            <a:r>
              <a:rPr lang="de-DE" sz="800" dirty="0"/>
              <a:t> </a:t>
            </a:r>
            <a:r>
              <a:rPr lang="de-DE" sz="800" dirty="0" err="1"/>
              <a:t>to</a:t>
            </a:r>
            <a:r>
              <a:rPr lang="de-DE" sz="800" dirty="0"/>
              <a:t> </a:t>
            </a:r>
            <a:r>
              <a:rPr lang="de-DE" sz="800" dirty="0" err="1"/>
              <a:t>public</a:t>
            </a:r>
            <a:r>
              <a:rPr lang="de-DE" sz="800" dirty="0"/>
              <a:t> </a:t>
            </a:r>
            <a:r>
              <a:rPr lang="de-DE" sz="800" dirty="0" err="1"/>
              <a:t>markets</a:t>
            </a:r>
            <a:endParaRPr lang="de-DE" sz="800" dirty="0"/>
          </a:p>
          <a:p>
            <a:pPr marL="180975" lvl="1" indent="-180975">
              <a:buFont typeface="+mj-lt"/>
              <a:buAutoNum type="arabicPeriod"/>
            </a:pPr>
            <a:r>
              <a:rPr lang="de-DE" sz="800" dirty="0" err="1"/>
              <a:t>Supporting</a:t>
            </a:r>
            <a:r>
              <a:rPr lang="de-DE" sz="800" dirty="0"/>
              <a:t> </a:t>
            </a:r>
            <a:r>
              <a:rPr lang="de-DE" sz="800" dirty="0" err="1"/>
              <a:t>vehicles</a:t>
            </a:r>
            <a:r>
              <a:rPr lang="de-DE" sz="800" dirty="0"/>
              <a:t> </a:t>
            </a:r>
            <a:r>
              <a:rPr lang="de-DE" sz="800" dirty="0" err="1"/>
              <a:t>for</a:t>
            </a:r>
            <a:r>
              <a:rPr lang="de-DE" sz="800" dirty="0"/>
              <a:t> </a:t>
            </a:r>
            <a:r>
              <a:rPr lang="de-DE" sz="800" dirty="0" err="1"/>
              <a:t>long</a:t>
            </a:r>
            <a:r>
              <a:rPr lang="de-DE" sz="800" dirty="0"/>
              <a:t>-term </a:t>
            </a:r>
            <a:r>
              <a:rPr lang="de-DE" sz="800" dirty="0" err="1"/>
              <a:t>investment</a:t>
            </a:r>
            <a:endParaRPr lang="de-DE" sz="800" dirty="0"/>
          </a:p>
          <a:p>
            <a:pPr marL="180975" lvl="1" indent="-180975">
              <a:buFont typeface="+mj-lt"/>
              <a:buAutoNum type="arabicPeriod"/>
            </a:pPr>
            <a:r>
              <a:rPr lang="de-DE" sz="800" dirty="0" err="1"/>
              <a:t>Encouraging</a:t>
            </a:r>
            <a:r>
              <a:rPr lang="de-DE" sz="800" dirty="0"/>
              <a:t> </a:t>
            </a:r>
            <a:r>
              <a:rPr lang="de-DE" sz="800" dirty="0" err="1"/>
              <a:t>more</a:t>
            </a:r>
            <a:r>
              <a:rPr lang="de-DE" sz="800" dirty="0"/>
              <a:t> </a:t>
            </a:r>
            <a:r>
              <a:rPr lang="de-DE" sz="800" dirty="0" err="1"/>
              <a:t>long</a:t>
            </a:r>
            <a:r>
              <a:rPr lang="de-DE" sz="800" dirty="0"/>
              <a:t>-term and </a:t>
            </a:r>
            <a:r>
              <a:rPr lang="de-DE" sz="800" dirty="0" err="1"/>
              <a:t>equity</a:t>
            </a:r>
            <a:r>
              <a:rPr lang="de-DE" sz="800" dirty="0"/>
              <a:t> </a:t>
            </a:r>
            <a:r>
              <a:rPr lang="de-DE" sz="800" dirty="0" err="1"/>
              <a:t>financing</a:t>
            </a:r>
            <a:r>
              <a:rPr lang="de-DE" sz="800" dirty="0"/>
              <a:t> </a:t>
            </a:r>
            <a:r>
              <a:rPr lang="de-DE" sz="800" dirty="0" err="1"/>
              <a:t>from</a:t>
            </a:r>
            <a:r>
              <a:rPr lang="de-DE" sz="800" dirty="0"/>
              <a:t> </a:t>
            </a:r>
            <a:r>
              <a:rPr lang="de-DE" sz="800" dirty="0" err="1"/>
              <a:t>institutional</a:t>
            </a:r>
            <a:r>
              <a:rPr lang="de-DE" sz="800" dirty="0"/>
              <a:t> </a:t>
            </a:r>
            <a:r>
              <a:rPr lang="de-DE" sz="800" dirty="0" err="1"/>
              <a:t>investors</a:t>
            </a:r>
            <a:endParaRPr lang="de-DE" sz="800" dirty="0"/>
          </a:p>
          <a:p>
            <a:pPr marL="180975" lvl="1" indent="-180975">
              <a:buFont typeface="+mj-lt"/>
              <a:buAutoNum type="arabicPeriod"/>
            </a:pPr>
            <a:r>
              <a:rPr lang="de-DE" sz="800" dirty="0" err="1"/>
              <a:t>Directing</a:t>
            </a:r>
            <a:r>
              <a:rPr lang="de-DE" sz="800" dirty="0"/>
              <a:t> SMEs </a:t>
            </a:r>
            <a:r>
              <a:rPr lang="de-DE" sz="800" dirty="0" err="1"/>
              <a:t>to</a:t>
            </a:r>
            <a:r>
              <a:rPr lang="de-DE" sz="800" dirty="0"/>
              <a:t> alternative </a:t>
            </a:r>
            <a:r>
              <a:rPr lang="de-DE" sz="800" dirty="0" err="1"/>
              <a:t>providers</a:t>
            </a:r>
            <a:r>
              <a:rPr lang="de-DE" sz="800" dirty="0"/>
              <a:t> </a:t>
            </a:r>
            <a:r>
              <a:rPr lang="de-DE" sz="800" dirty="0" err="1"/>
              <a:t>of</a:t>
            </a:r>
            <a:r>
              <a:rPr lang="de-DE" sz="800" dirty="0"/>
              <a:t> </a:t>
            </a:r>
            <a:r>
              <a:rPr lang="de-DE" sz="800" dirty="0" err="1"/>
              <a:t>funding</a:t>
            </a:r>
            <a:endParaRPr lang="de-DE" sz="800" dirty="0"/>
          </a:p>
          <a:p>
            <a:pPr marL="180975" lvl="1" indent="-180975">
              <a:buFont typeface="+mj-lt"/>
              <a:buAutoNum type="arabicPeriod"/>
            </a:pPr>
            <a:r>
              <a:rPr lang="de-DE" sz="800" dirty="0" err="1"/>
              <a:t>Helping</a:t>
            </a:r>
            <a:r>
              <a:rPr lang="de-DE" sz="800" dirty="0"/>
              <a:t> </a:t>
            </a:r>
            <a:r>
              <a:rPr lang="de-DE" sz="800" dirty="0" err="1"/>
              <a:t>banks</a:t>
            </a:r>
            <a:r>
              <a:rPr lang="de-DE" sz="800" dirty="0"/>
              <a:t> </a:t>
            </a:r>
            <a:r>
              <a:rPr lang="de-DE" sz="800" dirty="0" err="1"/>
              <a:t>to</a:t>
            </a:r>
            <a:r>
              <a:rPr lang="de-DE" sz="800" dirty="0"/>
              <a:t> </a:t>
            </a:r>
            <a:r>
              <a:rPr lang="de-DE" sz="800" dirty="0" err="1"/>
              <a:t>lend</a:t>
            </a:r>
            <a:r>
              <a:rPr lang="de-DE" sz="800" dirty="0"/>
              <a:t> </a:t>
            </a:r>
            <a:r>
              <a:rPr lang="de-DE" sz="800" dirty="0" err="1"/>
              <a:t>more</a:t>
            </a:r>
            <a:r>
              <a:rPr lang="de-DE" sz="800" dirty="0"/>
              <a:t> </a:t>
            </a:r>
            <a:r>
              <a:rPr lang="de-DE" sz="800" dirty="0" err="1"/>
              <a:t>to</a:t>
            </a:r>
            <a:r>
              <a:rPr lang="de-DE" sz="800" dirty="0"/>
              <a:t> </a:t>
            </a:r>
            <a:r>
              <a:rPr lang="de-DE" sz="800" dirty="0" err="1"/>
              <a:t>the</a:t>
            </a:r>
            <a:r>
              <a:rPr lang="de-DE" sz="800" dirty="0"/>
              <a:t> real </a:t>
            </a:r>
            <a:r>
              <a:rPr lang="de-DE" sz="800" dirty="0" err="1"/>
              <a:t>economy</a:t>
            </a:r>
            <a:endParaRPr lang="de-DE" sz="800" dirty="0"/>
          </a:p>
        </p:txBody>
      </p:sp>
      <p:sp>
        <p:nvSpPr>
          <p:cNvPr id="13" name="Textbox">
            <a:extLst>
              <a:ext uri="{FF2B5EF4-FFF2-40B4-BE49-F238E27FC236}">
                <a16:creationId xmlns:a16="http://schemas.microsoft.com/office/drawing/2014/main" id="{D4F8E083-C52E-4C41-B96F-91575B05BB08}"/>
              </a:ext>
            </a:extLst>
          </p:cNvPr>
          <p:cNvSpPr txBox="1">
            <a:spLocks/>
          </p:cNvSpPr>
          <p:nvPr>
            <p:custDataLst>
              <p:tags r:id="rId2"/>
            </p:custDataLst>
          </p:nvPr>
        </p:nvSpPr>
        <p:spPr>
          <a:xfrm>
            <a:off x="3239134" y="3378396"/>
            <a:ext cx="2665731" cy="1486774"/>
          </a:xfrm>
          <a:prstGeom prst="rect">
            <a:avLst/>
          </a:prstGeom>
        </p:spPr>
        <p:txBody>
          <a:bodyPr vert="horz" lIns="0" tIns="0" rIns="0" bIns="0" rtlCol="0">
            <a:noAutofit/>
          </a:bodyPr>
          <a:lstStyle>
            <a:lvl1pPr marL="0" marR="0" indent="0" algn="l" defTabSz="914400" rtl="0" eaLnBrk="1" fontAlgn="auto" latinLnBrk="0" hangingPunct="1">
              <a:lnSpc>
                <a:spcPct val="100000"/>
              </a:lnSpc>
              <a:spcBef>
                <a:spcPts val="600"/>
              </a:spcBef>
              <a:spcAft>
                <a:spcPts val="0"/>
              </a:spcAft>
              <a:buClrTx/>
              <a:buSzTx/>
              <a:buFont typeface="Symbol" pitchFamily="2" charset="2"/>
              <a:buNone/>
              <a:tabLst/>
              <a:defRPr sz="1400" b="0" i="0" kern="0" spc="50" baseline="0">
                <a:solidFill>
                  <a:schemeClr val="tx1"/>
                </a:solidFill>
                <a:latin typeface="+mn-lt"/>
                <a:ea typeface="+mn-ea"/>
                <a:cs typeface="Arial" panose="020B0604020202020204" pitchFamily="34" charset="0"/>
              </a:defRPr>
            </a:lvl1pPr>
            <a:lvl2pPr marL="18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2pPr>
            <a:lvl3pPr marL="36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3pPr>
            <a:lvl4pPr marL="54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4pPr>
            <a:lvl5pPr marL="72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lang="de-DE" sz="1400" b="0" i="0" kern="1200" spc="50" baseline="0" dirty="0" smtClean="0">
                <a:solidFill>
                  <a:schemeClr val="tx1"/>
                </a:solidFill>
                <a:latin typeface="+mn-lt"/>
                <a:ea typeface="+mn-ea"/>
                <a:cs typeface="Arial" panose="020B0604020202020204" pitchFamily="34" charset="0"/>
              </a:defRPr>
            </a:lvl5pPr>
            <a:lvl6pPr marL="720000" indent="-180000" algn="l" defTabSz="914400" rtl="0" eaLnBrk="1" latinLnBrk="0" hangingPunct="1">
              <a:lnSpc>
                <a:spcPts val="1400"/>
              </a:lnSpc>
              <a:spcBef>
                <a:spcPts val="500"/>
              </a:spcBef>
              <a:buFont typeface="Symbol" panose="05050102010706020507" pitchFamily="18" charset="2"/>
              <a:buChar char="-"/>
              <a:defRPr sz="2000" kern="1200" spc="50" baseline="0">
                <a:solidFill>
                  <a:schemeClr val="tx1"/>
                </a:solidFill>
                <a:latin typeface="+mn-lt"/>
                <a:ea typeface="+mn-ea"/>
                <a:cs typeface="+mn-cs"/>
              </a:defRPr>
            </a:lvl6pPr>
            <a:lvl7pPr marL="720000" indent="-180000" algn="l" defTabSz="914400" rtl="0" eaLnBrk="1" latinLnBrk="0" hangingPunct="1">
              <a:lnSpc>
                <a:spcPts val="1400"/>
              </a:lnSpc>
              <a:spcBef>
                <a:spcPts val="500"/>
              </a:spcBef>
              <a:buFont typeface="Symbol" panose="05050102010706020507" pitchFamily="18" charset="2"/>
              <a:buChar char="-"/>
              <a:defRPr sz="1000" kern="1200" spc="70" baseline="0">
                <a:solidFill>
                  <a:schemeClr val="tx1"/>
                </a:solidFill>
                <a:latin typeface="+mn-lt"/>
                <a:ea typeface="+mn-ea"/>
                <a:cs typeface="+mn-cs"/>
              </a:defRPr>
            </a:lvl7pPr>
            <a:lvl8pPr marL="0" indent="0" algn="l" defTabSz="914400" rtl="0" eaLnBrk="1" latinLnBrk="0" hangingPunct="1">
              <a:lnSpc>
                <a:spcPct val="110000"/>
              </a:lnSpc>
              <a:spcBef>
                <a:spcPts val="900"/>
              </a:spcBef>
              <a:buFont typeface="Arial" pitchFamily="34" charset="0"/>
              <a:buNone/>
              <a:defRPr sz="1400" kern="1200" spc="70" baseline="0">
                <a:solidFill>
                  <a:schemeClr val="tx1"/>
                </a:solidFill>
                <a:latin typeface="+mn-lt"/>
                <a:ea typeface="+mn-ea"/>
                <a:cs typeface="+mn-cs"/>
              </a:defRPr>
            </a:lvl8pPr>
            <a:lvl9pPr marL="0" indent="0" algn="l" defTabSz="914400" rtl="0" eaLnBrk="1" latinLnBrk="0" hangingPunct="1">
              <a:lnSpc>
                <a:spcPct val="110000"/>
              </a:lnSpc>
              <a:spcBef>
                <a:spcPts val="900"/>
              </a:spcBef>
              <a:buFont typeface="Arial" pitchFamily="34" charset="0"/>
              <a:buNone/>
              <a:defRPr sz="1400" kern="1200" spc="70" baseline="0">
                <a:solidFill>
                  <a:schemeClr val="tx1"/>
                </a:solidFill>
                <a:latin typeface="+mn-lt"/>
                <a:ea typeface="+mn-ea"/>
                <a:cs typeface="+mn-cs"/>
              </a:defRPr>
            </a:lvl9pPr>
          </a:lstStyle>
          <a:p>
            <a:pPr marL="180975" lvl="1" indent="-180975">
              <a:buFont typeface="+mj-lt"/>
              <a:buAutoNum type="arabicPeriod" startAt="7"/>
            </a:pPr>
            <a:r>
              <a:rPr lang="de-DE" sz="800" dirty="0" err="1"/>
              <a:t>Empowering</a:t>
            </a:r>
            <a:r>
              <a:rPr lang="de-DE" sz="800" dirty="0"/>
              <a:t> </a:t>
            </a:r>
            <a:r>
              <a:rPr lang="de-DE" sz="800" dirty="0" err="1"/>
              <a:t>citizens</a:t>
            </a:r>
            <a:r>
              <a:rPr lang="de-DE" sz="800" dirty="0"/>
              <a:t> </a:t>
            </a:r>
            <a:r>
              <a:rPr lang="de-DE" sz="800" dirty="0" err="1"/>
              <a:t>through</a:t>
            </a:r>
            <a:r>
              <a:rPr lang="de-DE" sz="800" dirty="0"/>
              <a:t> </a:t>
            </a:r>
            <a:r>
              <a:rPr lang="de-DE" sz="800" dirty="0" err="1"/>
              <a:t>financial</a:t>
            </a:r>
            <a:r>
              <a:rPr lang="de-DE" sz="800" dirty="0"/>
              <a:t> </a:t>
            </a:r>
            <a:r>
              <a:rPr lang="de-DE" sz="800" dirty="0" err="1"/>
              <a:t>literacy</a:t>
            </a:r>
            <a:endParaRPr lang="de-DE" sz="800" dirty="0"/>
          </a:p>
          <a:p>
            <a:pPr marL="180975" lvl="1" indent="-180975">
              <a:buFont typeface="+mj-lt"/>
              <a:buAutoNum type="arabicPeriod" startAt="7"/>
            </a:pPr>
            <a:r>
              <a:rPr lang="de-DE" sz="800" dirty="0"/>
              <a:t>Building </a:t>
            </a:r>
            <a:r>
              <a:rPr lang="de-DE" sz="800" dirty="0" err="1"/>
              <a:t>retail</a:t>
            </a:r>
            <a:r>
              <a:rPr lang="de-DE" sz="800" dirty="0"/>
              <a:t> </a:t>
            </a:r>
            <a:r>
              <a:rPr lang="de-DE" sz="800" dirty="0" err="1"/>
              <a:t>investors</a:t>
            </a:r>
            <a:r>
              <a:rPr lang="de-DE" sz="800" dirty="0"/>
              <a:t>‘ </a:t>
            </a:r>
            <a:r>
              <a:rPr lang="de-DE" sz="800" dirty="0" err="1"/>
              <a:t>trust</a:t>
            </a:r>
            <a:r>
              <a:rPr lang="de-DE" sz="800" dirty="0"/>
              <a:t> in </a:t>
            </a:r>
            <a:r>
              <a:rPr lang="de-DE" sz="800" dirty="0" err="1"/>
              <a:t>capital</a:t>
            </a:r>
            <a:r>
              <a:rPr lang="de-DE" sz="800" dirty="0"/>
              <a:t> </a:t>
            </a:r>
            <a:r>
              <a:rPr lang="de-DE" sz="800" dirty="0" err="1"/>
              <a:t>markets</a:t>
            </a:r>
            <a:endParaRPr lang="de-DE" sz="800" dirty="0"/>
          </a:p>
          <a:p>
            <a:pPr marL="180975" lvl="1" indent="-180975">
              <a:buFont typeface="+mj-lt"/>
              <a:buAutoNum type="arabicPeriod" startAt="7"/>
            </a:pPr>
            <a:r>
              <a:rPr lang="de-DE" sz="800" dirty="0" err="1"/>
              <a:t>Supporting</a:t>
            </a:r>
            <a:r>
              <a:rPr lang="de-DE" sz="800" dirty="0"/>
              <a:t> </a:t>
            </a:r>
            <a:r>
              <a:rPr lang="de-DE" sz="800" dirty="0" err="1"/>
              <a:t>people</a:t>
            </a:r>
            <a:r>
              <a:rPr lang="de-DE" sz="800" dirty="0"/>
              <a:t> in </a:t>
            </a:r>
            <a:r>
              <a:rPr lang="de-DE" sz="800" dirty="0" err="1"/>
              <a:t>their</a:t>
            </a:r>
            <a:r>
              <a:rPr lang="de-DE" sz="800" dirty="0"/>
              <a:t> </a:t>
            </a:r>
            <a:r>
              <a:rPr lang="de-DE" sz="800" dirty="0" err="1"/>
              <a:t>retirement</a:t>
            </a:r>
            <a:endParaRPr lang="de-DE" sz="800" dirty="0"/>
          </a:p>
        </p:txBody>
      </p:sp>
      <p:sp>
        <p:nvSpPr>
          <p:cNvPr id="14" name="Textbox">
            <a:extLst>
              <a:ext uri="{FF2B5EF4-FFF2-40B4-BE49-F238E27FC236}">
                <a16:creationId xmlns:a16="http://schemas.microsoft.com/office/drawing/2014/main" id="{E8C1265F-29FA-41D8-8FEF-17C85A027B0B}"/>
              </a:ext>
            </a:extLst>
          </p:cNvPr>
          <p:cNvSpPr txBox="1">
            <a:spLocks/>
          </p:cNvSpPr>
          <p:nvPr>
            <p:custDataLst>
              <p:tags r:id="rId3"/>
            </p:custDataLst>
          </p:nvPr>
        </p:nvSpPr>
        <p:spPr>
          <a:xfrm>
            <a:off x="6202207" y="3378395"/>
            <a:ext cx="2665731" cy="1577515"/>
          </a:xfrm>
          <a:prstGeom prst="rect">
            <a:avLst/>
          </a:prstGeom>
        </p:spPr>
        <p:txBody>
          <a:bodyPr vert="horz" lIns="0" tIns="0" rIns="0" bIns="0" rtlCol="0">
            <a:noAutofit/>
          </a:bodyPr>
          <a:lstStyle>
            <a:lvl1pPr marL="0" marR="0" indent="0" algn="l" defTabSz="914400" rtl="0" eaLnBrk="1" fontAlgn="auto" latinLnBrk="0" hangingPunct="1">
              <a:lnSpc>
                <a:spcPct val="100000"/>
              </a:lnSpc>
              <a:spcBef>
                <a:spcPts val="600"/>
              </a:spcBef>
              <a:spcAft>
                <a:spcPts val="0"/>
              </a:spcAft>
              <a:buClrTx/>
              <a:buSzTx/>
              <a:buFont typeface="Symbol" pitchFamily="2" charset="2"/>
              <a:buNone/>
              <a:tabLst/>
              <a:defRPr sz="1400" b="0" i="0" kern="0" spc="50" baseline="0">
                <a:solidFill>
                  <a:schemeClr val="tx1"/>
                </a:solidFill>
                <a:latin typeface="+mn-lt"/>
                <a:ea typeface="+mn-ea"/>
                <a:cs typeface="Arial" panose="020B0604020202020204" pitchFamily="34" charset="0"/>
              </a:defRPr>
            </a:lvl1pPr>
            <a:lvl2pPr marL="18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2pPr>
            <a:lvl3pPr marL="36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3pPr>
            <a:lvl4pPr marL="54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4pPr>
            <a:lvl5pPr marL="72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lang="de-DE" sz="1400" b="0" i="0" kern="1200" spc="50" baseline="0" dirty="0" smtClean="0">
                <a:solidFill>
                  <a:schemeClr val="tx1"/>
                </a:solidFill>
                <a:latin typeface="+mn-lt"/>
                <a:ea typeface="+mn-ea"/>
                <a:cs typeface="Arial" panose="020B0604020202020204" pitchFamily="34" charset="0"/>
              </a:defRPr>
            </a:lvl5pPr>
            <a:lvl6pPr marL="720000" indent="-180000" algn="l" defTabSz="914400" rtl="0" eaLnBrk="1" latinLnBrk="0" hangingPunct="1">
              <a:lnSpc>
                <a:spcPts val="1400"/>
              </a:lnSpc>
              <a:spcBef>
                <a:spcPts val="500"/>
              </a:spcBef>
              <a:buFont typeface="Symbol" panose="05050102010706020507" pitchFamily="18" charset="2"/>
              <a:buChar char="-"/>
              <a:defRPr sz="2000" kern="1200" spc="50" baseline="0">
                <a:solidFill>
                  <a:schemeClr val="tx1"/>
                </a:solidFill>
                <a:latin typeface="+mn-lt"/>
                <a:ea typeface="+mn-ea"/>
                <a:cs typeface="+mn-cs"/>
              </a:defRPr>
            </a:lvl6pPr>
            <a:lvl7pPr marL="720000" indent="-180000" algn="l" defTabSz="914400" rtl="0" eaLnBrk="1" latinLnBrk="0" hangingPunct="1">
              <a:lnSpc>
                <a:spcPts val="1400"/>
              </a:lnSpc>
              <a:spcBef>
                <a:spcPts val="500"/>
              </a:spcBef>
              <a:buFont typeface="Symbol" panose="05050102010706020507" pitchFamily="18" charset="2"/>
              <a:buChar char="-"/>
              <a:defRPr sz="1000" kern="1200" spc="70" baseline="0">
                <a:solidFill>
                  <a:schemeClr val="tx1"/>
                </a:solidFill>
                <a:latin typeface="+mn-lt"/>
                <a:ea typeface="+mn-ea"/>
                <a:cs typeface="+mn-cs"/>
              </a:defRPr>
            </a:lvl7pPr>
            <a:lvl8pPr marL="0" indent="0" algn="l" defTabSz="914400" rtl="0" eaLnBrk="1" latinLnBrk="0" hangingPunct="1">
              <a:lnSpc>
                <a:spcPct val="110000"/>
              </a:lnSpc>
              <a:spcBef>
                <a:spcPts val="900"/>
              </a:spcBef>
              <a:buFont typeface="Arial" pitchFamily="34" charset="0"/>
              <a:buNone/>
              <a:defRPr sz="1400" kern="1200" spc="70" baseline="0">
                <a:solidFill>
                  <a:schemeClr val="tx1"/>
                </a:solidFill>
                <a:latin typeface="+mn-lt"/>
                <a:ea typeface="+mn-ea"/>
                <a:cs typeface="+mn-cs"/>
              </a:defRPr>
            </a:lvl8pPr>
            <a:lvl9pPr marL="0" indent="0" algn="l" defTabSz="914400" rtl="0" eaLnBrk="1" latinLnBrk="0" hangingPunct="1">
              <a:lnSpc>
                <a:spcPct val="110000"/>
              </a:lnSpc>
              <a:spcBef>
                <a:spcPts val="900"/>
              </a:spcBef>
              <a:buFont typeface="Arial" pitchFamily="34" charset="0"/>
              <a:buNone/>
              <a:defRPr sz="1400" kern="1200" spc="70" baseline="0">
                <a:solidFill>
                  <a:schemeClr val="tx1"/>
                </a:solidFill>
                <a:latin typeface="+mn-lt"/>
                <a:ea typeface="+mn-ea"/>
                <a:cs typeface="+mn-cs"/>
              </a:defRPr>
            </a:lvl9pPr>
          </a:lstStyle>
          <a:p>
            <a:pPr marL="180975" lvl="1" indent="-180975">
              <a:buFont typeface="+mj-lt"/>
              <a:buAutoNum type="arabicPeriod" startAt="10"/>
            </a:pPr>
            <a:r>
              <a:rPr lang="de-DE" sz="800" dirty="0" err="1"/>
              <a:t>Alleviating</a:t>
            </a:r>
            <a:r>
              <a:rPr lang="de-DE" sz="800" dirty="0"/>
              <a:t> </a:t>
            </a:r>
            <a:r>
              <a:rPr lang="de-DE" sz="800" dirty="0" err="1"/>
              <a:t>the</a:t>
            </a:r>
            <a:r>
              <a:rPr lang="de-DE" sz="800" dirty="0"/>
              <a:t> </a:t>
            </a:r>
            <a:r>
              <a:rPr lang="de-DE" sz="800" dirty="0" err="1"/>
              <a:t>tax</a:t>
            </a:r>
            <a:r>
              <a:rPr lang="de-DE" sz="800" dirty="0"/>
              <a:t> </a:t>
            </a:r>
            <a:r>
              <a:rPr lang="de-DE" sz="800" dirty="0" err="1"/>
              <a:t>associated</a:t>
            </a:r>
            <a:r>
              <a:rPr lang="de-DE" sz="800" dirty="0"/>
              <a:t> </a:t>
            </a:r>
            <a:r>
              <a:rPr lang="de-DE" sz="800" dirty="0" err="1"/>
              <a:t>burden</a:t>
            </a:r>
            <a:r>
              <a:rPr lang="de-DE" sz="800" dirty="0"/>
              <a:t> in </a:t>
            </a:r>
            <a:r>
              <a:rPr lang="de-DE" sz="800" dirty="0" err="1"/>
              <a:t>cross-border</a:t>
            </a:r>
            <a:r>
              <a:rPr lang="de-DE" sz="800" dirty="0"/>
              <a:t> </a:t>
            </a:r>
            <a:r>
              <a:rPr lang="de-DE" sz="800" dirty="0" err="1"/>
              <a:t>investment</a:t>
            </a:r>
            <a:endParaRPr lang="de-DE" sz="800" dirty="0"/>
          </a:p>
          <a:p>
            <a:pPr marL="180975" lvl="1" indent="-180975">
              <a:buFont typeface="+mj-lt"/>
              <a:buAutoNum type="arabicPeriod" startAt="10"/>
            </a:pPr>
            <a:r>
              <a:rPr lang="de-DE" sz="800" dirty="0"/>
              <a:t>Making </a:t>
            </a:r>
            <a:r>
              <a:rPr lang="de-DE" sz="800" dirty="0" err="1"/>
              <a:t>the</a:t>
            </a:r>
            <a:r>
              <a:rPr lang="de-DE" sz="800" dirty="0"/>
              <a:t> </a:t>
            </a:r>
            <a:r>
              <a:rPr lang="de-DE" sz="800" dirty="0" err="1"/>
              <a:t>outcome</a:t>
            </a:r>
            <a:r>
              <a:rPr lang="de-DE" sz="800" dirty="0"/>
              <a:t> </a:t>
            </a:r>
            <a:r>
              <a:rPr lang="de-DE" sz="800" dirty="0" err="1"/>
              <a:t>of</a:t>
            </a:r>
            <a:r>
              <a:rPr lang="de-DE" sz="800" dirty="0"/>
              <a:t> </a:t>
            </a:r>
            <a:r>
              <a:rPr lang="de-DE" sz="800" dirty="0" err="1"/>
              <a:t>cross-border</a:t>
            </a:r>
            <a:r>
              <a:rPr lang="de-DE" sz="800" dirty="0"/>
              <a:t> </a:t>
            </a:r>
            <a:r>
              <a:rPr lang="de-DE" sz="800" dirty="0" err="1"/>
              <a:t>investment</a:t>
            </a:r>
            <a:r>
              <a:rPr lang="de-DE" sz="800" dirty="0"/>
              <a:t> </a:t>
            </a:r>
            <a:r>
              <a:rPr lang="de-DE" sz="800" dirty="0" err="1"/>
              <a:t>more</a:t>
            </a:r>
            <a:r>
              <a:rPr lang="de-DE" sz="800" dirty="0"/>
              <a:t> </a:t>
            </a:r>
            <a:r>
              <a:rPr lang="de-DE" sz="800" dirty="0" err="1"/>
              <a:t>predictable</a:t>
            </a:r>
            <a:r>
              <a:rPr lang="de-DE" sz="800" dirty="0"/>
              <a:t> </a:t>
            </a:r>
            <a:r>
              <a:rPr lang="de-DE" sz="800" dirty="0" err="1"/>
              <a:t>as</a:t>
            </a:r>
            <a:r>
              <a:rPr lang="de-DE" sz="800" dirty="0"/>
              <a:t> </a:t>
            </a:r>
            <a:r>
              <a:rPr lang="de-DE" sz="800" dirty="0" err="1"/>
              <a:t>regards</a:t>
            </a:r>
            <a:r>
              <a:rPr lang="de-DE" sz="800" dirty="0"/>
              <a:t> </a:t>
            </a:r>
            <a:r>
              <a:rPr lang="de-DE" sz="800" dirty="0" err="1"/>
              <a:t>insolvency</a:t>
            </a:r>
            <a:r>
              <a:rPr lang="de-DE" sz="800" dirty="0"/>
              <a:t> </a:t>
            </a:r>
            <a:r>
              <a:rPr lang="de-DE" sz="800" dirty="0" err="1"/>
              <a:t>proceedings</a:t>
            </a:r>
            <a:endParaRPr lang="de-DE" sz="800" dirty="0"/>
          </a:p>
          <a:p>
            <a:pPr marL="180975" lvl="1" indent="-180975">
              <a:buFont typeface="+mj-lt"/>
              <a:buAutoNum type="arabicPeriod" startAt="10"/>
            </a:pPr>
            <a:r>
              <a:rPr lang="de-DE" sz="800" dirty="0" err="1"/>
              <a:t>Facilitating</a:t>
            </a:r>
            <a:r>
              <a:rPr lang="de-DE" sz="800" dirty="0"/>
              <a:t> shareholder </a:t>
            </a:r>
            <a:r>
              <a:rPr lang="de-DE" sz="800" dirty="0" err="1"/>
              <a:t>engagement</a:t>
            </a:r>
            <a:endParaRPr lang="de-DE" sz="800" dirty="0"/>
          </a:p>
          <a:p>
            <a:pPr marL="180975" lvl="1" indent="-180975">
              <a:buFont typeface="+mj-lt"/>
              <a:buAutoNum type="arabicPeriod" startAt="10"/>
            </a:pPr>
            <a:r>
              <a:rPr lang="de-DE" sz="800" dirty="0" err="1"/>
              <a:t>Developing</a:t>
            </a:r>
            <a:r>
              <a:rPr lang="de-DE" sz="800" dirty="0"/>
              <a:t> </a:t>
            </a:r>
            <a:r>
              <a:rPr lang="de-DE" sz="800" dirty="0" err="1"/>
              <a:t>cross-border</a:t>
            </a:r>
            <a:r>
              <a:rPr lang="de-DE" sz="800" dirty="0"/>
              <a:t> </a:t>
            </a:r>
            <a:r>
              <a:rPr lang="de-DE" sz="800" dirty="0" err="1"/>
              <a:t>settlement</a:t>
            </a:r>
            <a:r>
              <a:rPr lang="de-DE" sz="800" dirty="0"/>
              <a:t> </a:t>
            </a:r>
            <a:r>
              <a:rPr lang="de-DE" sz="800" dirty="0" err="1"/>
              <a:t>services</a:t>
            </a:r>
            <a:endParaRPr lang="de-DE" sz="800" dirty="0"/>
          </a:p>
          <a:p>
            <a:pPr marL="180975" lvl="1" indent="-180975">
              <a:buFont typeface="+mj-lt"/>
              <a:buAutoNum type="arabicPeriod" startAt="10"/>
            </a:pPr>
            <a:r>
              <a:rPr lang="de-DE" sz="800" dirty="0" err="1"/>
              <a:t>Consolidate</a:t>
            </a:r>
            <a:r>
              <a:rPr lang="de-DE" sz="800" dirty="0"/>
              <a:t> tape</a:t>
            </a:r>
          </a:p>
          <a:p>
            <a:pPr marL="180975" lvl="1" indent="-180975">
              <a:buFont typeface="+mj-lt"/>
              <a:buAutoNum type="arabicPeriod" startAt="10"/>
            </a:pPr>
            <a:r>
              <a:rPr lang="de-DE" sz="800" dirty="0"/>
              <a:t>Investment </a:t>
            </a:r>
            <a:r>
              <a:rPr lang="de-DE" sz="800" dirty="0" err="1"/>
              <a:t>protection</a:t>
            </a:r>
            <a:r>
              <a:rPr lang="de-DE" sz="800" dirty="0"/>
              <a:t> and </a:t>
            </a:r>
            <a:r>
              <a:rPr lang="de-DE" sz="800" dirty="0" err="1"/>
              <a:t>facilitation</a:t>
            </a:r>
            <a:endParaRPr lang="de-DE" sz="800" dirty="0"/>
          </a:p>
          <a:p>
            <a:pPr marL="180975" lvl="1" indent="-180975">
              <a:buFont typeface="+mj-lt"/>
              <a:buAutoNum type="arabicPeriod" startAt="10"/>
            </a:pPr>
            <a:r>
              <a:rPr lang="de-DE" sz="800" dirty="0"/>
              <a:t>Supervision</a:t>
            </a:r>
          </a:p>
        </p:txBody>
      </p:sp>
      <p:cxnSp>
        <p:nvCxnSpPr>
          <p:cNvPr id="16" name="Gerader Verbinder 15">
            <a:extLst>
              <a:ext uri="{FF2B5EF4-FFF2-40B4-BE49-F238E27FC236}">
                <a16:creationId xmlns:a16="http://schemas.microsoft.com/office/drawing/2014/main" id="{F4AA0DED-F8FC-497D-A19E-C7D0A52C74C5}"/>
              </a:ext>
            </a:extLst>
          </p:cNvPr>
          <p:cNvCxnSpPr/>
          <p:nvPr/>
        </p:nvCxnSpPr>
        <p:spPr>
          <a:xfrm flipH="1">
            <a:off x="1607702" y="2338351"/>
            <a:ext cx="2017264"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0" name="Gerade Verbindung mit Pfeil 19">
            <a:extLst>
              <a:ext uri="{FF2B5EF4-FFF2-40B4-BE49-F238E27FC236}">
                <a16:creationId xmlns:a16="http://schemas.microsoft.com/office/drawing/2014/main" id="{AB088A56-AFDD-4908-A9D0-16FDCAC9A5D8}"/>
              </a:ext>
            </a:extLst>
          </p:cNvPr>
          <p:cNvCxnSpPr/>
          <p:nvPr/>
        </p:nvCxnSpPr>
        <p:spPr>
          <a:xfrm>
            <a:off x="1612415" y="2334430"/>
            <a:ext cx="0" cy="417752"/>
          </a:xfrm>
          <a:prstGeom prst="straightConnector1">
            <a:avLst/>
          </a:prstGeom>
          <a:ln>
            <a:solidFill>
              <a:schemeClr val="tx1"/>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21" name="Gerader Verbinder 20">
            <a:extLst>
              <a:ext uri="{FF2B5EF4-FFF2-40B4-BE49-F238E27FC236}">
                <a16:creationId xmlns:a16="http://schemas.microsoft.com/office/drawing/2014/main" id="{BF020C97-DEE3-4AA2-8083-C5444884A666}"/>
              </a:ext>
            </a:extLst>
          </p:cNvPr>
          <p:cNvCxnSpPr/>
          <p:nvPr/>
        </p:nvCxnSpPr>
        <p:spPr>
          <a:xfrm flipH="1">
            <a:off x="5531562" y="2337191"/>
            <a:ext cx="2017264"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2" name="Gerade Verbindung mit Pfeil 21">
            <a:extLst>
              <a:ext uri="{FF2B5EF4-FFF2-40B4-BE49-F238E27FC236}">
                <a16:creationId xmlns:a16="http://schemas.microsoft.com/office/drawing/2014/main" id="{E98DA52A-5059-46D7-849F-43B91AA6E3AF}"/>
              </a:ext>
            </a:extLst>
          </p:cNvPr>
          <p:cNvCxnSpPr/>
          <p:nvPr/>
        </p:nvCxnSpPr>
        <p:spPr>
          <a:xfrm>
            <a:off x="7536279" y="2333270"/>
            <a:ext cx="0" cy="417752"/>
          </a:xfrm>
          <a:prstGeom prst="straightConnector1">
            <a:avLst/>
          </a:prstGeom>
          <a:ln>
            <a:solidFill>
              <a:schemeClr val="tx1"/>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23" name="Gerade Verbindung mit Pfeil 22">
            <a:extLst>
              <a:ext uri="{FF2B5EF4-FFF2-40B4-BE49-F238E27FC236}">
                <a16:creationId xmlns:a16="http://schemas.microsoft.com/office/drawing/2014/main" id="{B1C4E0C8-3FD1-4DA3-A8BC-03BAD0BB875B}"/>
              </a:ext>
            </a:extLst>
          </p:cNvPr>
          <p:cNvCxnSpPr/>
          <p:nvPr/>
        </p:nvCxnSpPr>
        <p:spPr>
          <a:xfrm>
            <a:off x="4568533" y="2482081"/>
            <a:ext cx="0" cy="285331"/>
          </a:xfrm>
          <a:prstGeom prst="straightConnector1">
            <a:avLst/>
          </a:prstGeom>
          <a:ln>
            <a:solidFill>
              <a:schemeClr val="tx1"/>
            </a:solidFill>
            <a:tailEnd type="triangle"/>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98183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right)">
                                      <p:cBhvr>
                                        <p:cTn id="22" dur="500"/>
                                        <p:tgtEl>
                                          <p:spTgt spid="16"/>
                                        </p:tgtEl>
                                      </p:cBhvr>
                                    </p:animEffect>
                                  </p:childTnLst>
                                </p:cTn>
                              </p:par>
                            </p:childTnLst>
                          </p:cTn>
                        </p:par>
                        <p:par>
                          <p:cTn id="23" fill="hold">
                            <p:stCondLst>
                              <p:cond delay="500"/>
                            </p:stCondLst>
                            <p:childTnLst>
                              <p:par>
                                <p:cTn id="24" presetID="22" presetClass="entr" presetSubtype="1"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up)">
                                      <p:cBhvr>
                                        <p:cTn id="26" dur="500"/>
                                        <p:tgtEl>
                                          <p:spTgt spid="20"/>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12">
                                            <p:txEl>
                                              <p:pRg st="0" end="0"/>
                                            </p:txEl>
                                          </p:spTgt>
                                        </p:tgtEl>
                                        <p:attrNameLst>
                                          <p:attrName>style.visibility</p:attrName>
                                        </p:attrNameLst>
                                      </p:cBhvr>
                                      <p:to>
                                        <p:strVal val="visible"/>
                                      </p:to>
                                    </p:set>
                                    <p:animEffect transition="in" filter="wipe(up)">
                                      <p:cBhvr>
                                        <p:cTn id="35" dur="500"/>
                                        <p:tgtEl>
                                          <p:spTgt spid="12">
                                            <p:txEl>
                                              <p:pRg st="0" end="0"/>
                                            </p:txEl>
                                          </p:spTgt>
                                        </p:tgtEl>
                                      </p:cBhvr>
                                    </p:animEffect>
                                  </p:childTnLst>
                                </p:cTn>
                              </p:par>
                            </p:childTnLst>
                          </p:cTn>
                        </p:par>
                        <p:par>
                          <p:cTn id="36" fill="hold">
                            <p:stCondLst>
                              <p:cond delay="500"/>
                            </p:stCondLst>
                            <p:childTnLst>
                              <p:par>
                                <p:cTn id="37" presetID="22" presetClass="entr" presetSubtype="1" fill="hold" grpId="0" nodeType="afterEffect">
                                  <p:stCondLst>
                                    <p:cond delay="0"/>
                                  </p:stCondLst>
                                  <p:childTnLst>
                                    <p:set>
                                      <p:cBhvr>
                                        <p:cTn id="38" dur="1" fill="hold">
                                          <p:stCondLst>
                                            <p:cond delay="0"/>
                                          </p:stCondLst>
                                        </p:cTn>
                                        <p:tgtEl>
                                          <p:spTgt spid="12">
                                            <p:txEl>
                                              <p:pRg st="1" end="1"/>
                                            </p:txEl>
                                          </p:spTgt>
                                        </p:tgtEl>
                                        <p:attrNameLst>
                                          <p:attrName>style.visibility</p:attrName>
                                        </p:attrNameLst>
                                      </p:cBhvr>
                                      <p:to>
                                        <p:strVal val="visible"/>
                                      </p:to>
                                    </p:set>
                                    <p:animEffect transition="in" filter="wipe(up)">
                                      <p:cBhvr>
                                        <p:cTn id="39" dur="500"/>
                                        <p:tgtEl>
                                          <p:spTgt spid="12">
                                            <p:txEl>
                                              <p:pRg st="1" end="1"/>
                                            </p:txEl>
                                          </p:spTgt>
                                        </p:tgtEl>
                                      </p:cBhvr>
                                    </p:animEffect>
                                  </p:childTnLst>
                                </p:cTn>
                              </p:par>
                            </p:childTnLst>
                          </p:cTn>
                        </p:par>
                        <p:par>
                          <p:cTn id="40" fill="hold">
                            <p:stCondLst>
                              <p:cond delay="1000"/>
                            </p:stCondLst>
                            <p:childTnLst>
                              <p:par>
                                <p:cTn id="41" presetID="22" presetClass="entr" presetSubtype="1" fill="hold" grpId="0" nodeType="afterEffect">
                                  <p:stCondLst>
                                    <p:cond delay="0"/>
                                  </p:stCondLst>
                                  <p:childTnLst>
                                    <p:set>
                                      <p:cBhvr>
                                        <p:cTn id="42" dur="1" fill="hold">
                                          <p:stCondLst>
                                            <p:cond delay="0"/>
                                          </p:stCondLst>
                                        </p:cTn>
                                        <p:tgtEl>
                                          <p:spTgt spid="12">
                                            <p:txEl>
                                              <p:pRg st="2" end="2"/>
                                            </p:txEl>
                                          </p:spTgt>
                                        </p:tgtEl>
                                        <p:attrNameLst>
                                          <p:attrName>style.visibility</p:attrName>
                                        </p:attrNameLst>
                                      </p:cBhvr>
                                      <p:to>
                                        <p:strVal val="visible"/>
                                      </p:to>
                                    </p:set>
                                    <p:animEffect transition="in" filter="wipe(up)">
                                      <p:cBhvr>
                                        <p:cTn id="43" dur="500"/>
                                        <p:tgtEl>
                                          <p:spTgt spid="12">
                                            <p:txEl>
                                              <p:pRg st="2" end="2"/>
                                            </p:txEl>
                                          </p:spTgt>
                                        </p:tgtEl>
                                      </p:cBhvr>
                                    </p:animEffect>
                                  </p:childTnLst>
                                </p:cTn>
                              </p:par>
                            </p:childTnLst>
                          </p:cTn>
                        </p:par>
                        <p:par>
                          <p:cTn id="44" fill="hold">
                            <p:stCondLst>
                              <p:cond delay="1500"/>
                            </p:stCondLst>
                            <p:childTnLst>
                              <p:par>
                                <p:cTn id="45" presetID="22" presetClass="entr" presetSubtype="1" fill="hold" grpId="0" nodeType="afterEffect">
                                  <p:stCondLst>
                                    <p:cond delay="0"/>
                                  </p:stCondLst>
                                  <p:childTnLst>
                                    <p:set>
                                      <p:cBhvr>
                                        <p:cTn id="46" dur="1" fill="hold">
                                          <p:stCondLst>
                                            <p:cond delay="0"/>
                                          </p:stCondLst>
                                        </p:cTn>
                                        <p:tgtEl>
                                          <p:spTgt spid="12">
                                            <p:txEl>
                                              <p:pRg st="3" end="3"/>
                                            </p:txEl>
                                          </p:spTgt>
                                        </p:tgtEl>
                                        <p:attrNameLst>
                                          <p:attrName>style.visibility</p:attrName>
                                        </p:attrNameLst>
                                      </p:cBhvr>
                                      <p:to>
                                        <p:strVal val="visible"/>
                                      </p:to>
                                    </p:set>
                                    <p:animEffect transition="in" filter="wipe(up)">
                                      <p:cBhvr>
                                        <p:cTn id="47" dur="500"/>
                                        <p:tgtEl>
                                          <p:spTgt spid="12">
                                            <p:txEl>
                                              <p:pRg st="3" end="3"/>
                                            </p:txEl>
                                          </p:spTgt>
                                        </p:tgtEl>
                                      </p:cBhvr>
                                    </p:animEffect>
                                  </p:childTnLst>
                                </p:cTn>
                              </p:par>
                            </p:childTnLst>
                          </p:cTn>
                        </p:par>
                        <p:par>
                          <p:cTn id="48" fill="hold">
                            <p:stCondLst>
                              <p:cond delay="2000"/>
                            </p:stCondLst>
                            <p:childTnLst>
                              <p:par>
                                <p:cTn id="49" presetID="22" presetClass="entr" presetSubtype="1" fill="hold" grpId="0" nodeType="afterEffect">
                                  <p:stCondLst>
                                    <p:cond delay="0"/>
                                  </p:stCondLst>
                                  <p:childTnLst>
                                    <p:set>
                                      <p:cBhvr>
                                        <p:cTn id="50" dur="1" fill="hold">
                                          <p:stCondLst>
                                            <p:cond delay="0"/>
                                          </p:stCondLst>
                                        </p:cTn>
                                        <p:tgtEl>
                                          <p:spTgt spid="12">
                                            <p:txEl>
                                              <p:pRg st="4" end="4"/>
                                            </p:txEl>
                                          </p:spTgt>
                                        </p:tgtEl>
                                        <p:attrNameLst>
                                          <p:attrName>style.visibility</p:attrName>
                                        </p:attrNameLst>
                                      </p:cBhvr>
                                      <p:to>
                                        <p:strVal val="visible"/>
                                      </p:to>
                                    </p:set>
                                    <p:animEffect transition="in" filter="wipe(up)">
                                      <p:cBhvr>
                                        <p:cTn id="51" dur="500"/>
                                        <p:tgtEl>
                                          <p:spTgt spid="12">
                                            <p:txEl>
                                              <p:pRg st="4" end="4"/>
                                            </p:txEl>
                                          </p:spTgt>
                                        </p:tgtEl>
                                      </p:cBhvr>
                                    </p:animEffect>
                                  </p:childTnLst>
                                </p:cTn>
                              </p:par>
                            </p:childTnLst>
                          </p:cTn>
                        </p:par>
                        <p:par>
                          <p:cTn id="52" fill="hold">
                            <p:stCondLst>
                              <p:cond delay="2500"/>
                            </p:stCondLst>
                            <p:childTnLst>
                              <p:par>
                                <p:cTn id="53" presetID="22" presetClass="entr" presetSubtype="1" fill="hold" grpId="0" nodeType="afterEffect">
                                  <p:stCondLst>
                                    <p:cond delay="0"/>
                                  </p:stCondLst>
                                  <p:childTnLst>
                                    <p:set>
                                      <p:cBhvr>
                                        <p:cTn id="54" dur="1" fill="hold">
                                          <p:stCondLst>
                                            <p:cond delay="0"/>
                                          </p:stCondLst>
                                        </p:cTn>
                                        <p:tgtEl>
                                          <p:spTgt spid="12">
                                            <p:txEl>
                                              <p:pRg st="5" end="5"/>
                                            </p:txEl>
                                          </p:spTgt>
                                        </p:tgtEl>
                                        <p:attrNameLst>
                                          <p:attrName>style.visibility</p:attrName>
                                        </p:attrNameLst>
                                      </p:cBhvr>
                                      <p:to>
                                        <p:strVal val="visible"/>
                                      </p:to>
                                    </p:set>
                                    <p:animEffect transition="in" filter="wipe(up)">
                                      <p:cBhvr>
                                        <p:cTn id="55" dur="500"/>
                                        <p:tgtEl>
                                          <p:spTgt spid="12">
                                            <p:txEl>
                                              <p:pRg st="5" end="5"/>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1" fill="hold" nodeType="click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wipe(up)">
                                      <p:cBhvr>
                                        <p:cTn id="60" dur="500"/>
                                        <p:tgtEl>
                                          <p:spTgt spid="23"/>
                                        </p:tgtEl>
                                      </p:cBhvr>
                                    </p:animEffect>
                                  </p:childTnLst>
                                </p:cTn>
                              </p:par>
                            </p:childTnLst>
                          </p:cTn>
                        </p:par>
                        <p:par>
                          <p:cTn id="61" fill="hold">
                            <p:stCondLst>
                              <p:cond delay="500"/>
                            </p:stCondLst>
                            <p:childTnLst>
                              <p:par>
                                <p:cTn id="62" presetID="10"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grpId="0" nodeType="clickEffect">
                                  <p:stCondLst>
                                    <p:cond delay="0"/>
                                  </p:stCondLst>
                                  <p:childTnLst>
                                    <p:set>
                                      <p:cBhvr>
                                        <p:cTn id="68" dur="1" fill="hold">
                                          <p:stCondLst>
                                            <p:cond delay="0"/>
                                          </p:stCondLst>
                                        </p:cTn>
                                        <p:tgtEl>
                                          <p:spTgt spid="13">
                                            <p:txEl>
                                              <p:pRg st="0" end="0"/>
                                            </p:txEl>
                                          </p:spTgt>
                                        </p:tgtEl>
                                        <p:attrNameLst>
                                          <p:attrName>style.visibility</p:attrName>
                                        </p:attrNameLst>
                                      </p:cBhvr>
                                      <p:to>
                                        <p:strVal val="visible"/>
                                      </p:to>
                                    </p:set>
                                    <p:animEffect transition="in" filter="wipe(up)">
                                      <p:cBhvr>
                                        <p:cTn id="69" dur="500"/>
                                        <p:tgtEl>
                                          <p:spTgt spid="13">
                                            <p:txEl>
                                              <p:pRg st="0" end="0"/>
                                            </p:txEl>
                                          </p:spTgt>
                                        </p:tgtEl>
                                      </p:cBhvr>
                                    </p:animEffect>
                                  </p:childTnLst>
                                </p:cTn>
                              </p:par>
                            </p:childTnLst>
                          </p:cTn>
                        </p:par>
                        <p:par>
                          <p:cTn id="70" fill="hold">
                            <p:stCondLst>
                              <p:cond delay="500"/>
                            </p:stCondLst>
                            <p:childTnLst>
                              <p:par>
                                <p:cTn id="71" presetID="22" presetClass="entr" presetSubtype="1" fill="hold" grpId="0" nodeType="afterEffect">
                                  <p:stCondLst>
                                    <p:cond delay="0"/>
                                  </p:stCondLst>
                                  <p:childTnLst>
                                    <p:set>
                                      <p:cBhvr>
                                        <p:cTn id="72" dur="1" fill="hold">
                                          <p:stCondLst>
                                            <p:cond delay="0"/>
                                          </p:stCondLst>
                                        </p:cTn>
                                        <p:tgtEl>
                                          <p:spTgt spid="13">
                                            <p:txEl>
                                              <p:pRg st="1" end="1"/>
                                            </p:txEl>
                                          </p:spTgt>
                                        </p:tgtEl>
                                        <p:attrNameLst>
                                          <p:attrName>style.visibility</p:attrName>
                                        </p:attrNameLst>
                                      </p:cBhvr>
                                      <p:to>
                                        <p:strVal val="visible"/>
                                      </p:to>
                                    </p:set>
                                    <p:animEffect transition="in" filter="wipe(up)">
                                      <p:cBhvr>
                                        <p:cTn id="73" dur="500"/>
                                        <p:tgtEl>
                                          <p:spTgt spid="13">
                                            <p:txEl>
                                              <p:pRg st="1" end="1"/>
                                            </p:txEl>
                                          </p:spTgt>
                                        </p:tgtEl>
                                      </p:cBhvr>
                                    </p:animEffect>
                                  </p:childTnLst>
                                </p:cTn>
                              </p:par>
                            </p:childTnLst>
                          </p:cTn>
                        </p:par>
                        <p:par>
                          <p:cTn id="74" fill="hold">
                            <p:stCondLst>
                              <p:cond delay="1000"/>
                            </p:stCondLst>
                            <p:childTnLst>
                              <p:par>
                                <p:cTn id="75" presetID="22" presetClass="entr" presetSubtype="1" fill="hold" grpId="0" nodeType="afterEffect">
                                  <p:stCondLst>
                                    <p:cond delay="0"/>
                                  </p:stCondLst>
                                  <p:childTnLst>
                                    <p:set>
                                      <p:cBhvr>
                                        <p:cTn id="76" dur="1" fill="hold">
                                          <p:stCondLst>
                                            <p:cond delay="0"/>
                                          </p:stCondLst>
                                        </p:cTn>
                                        <p:tgtEl>
                                          <p:spTgt spid="13">
                                            <p:txEl>
                                              <p:pRg st="2" end="2"/>
                                            </p:txEl>
                                          </p:spTgt>
                                        </p:tgtEl>
                                        <p:attrNameLst>
                                          <p:attrName>style.visibility</p:attrName>
                                        </p:attrNameLst>
                                      </p:cBhvr>
                                      <p:to>
                                        <p:strVal val="visible"/>
                                      </p:to>
                                    </p:set>
                                    <p:animEffect transition="in" filter="wipe(up)">
                                      <p:cBhvr>
                                        <p:cTn id="77" dur="500"/>
                                        <p:tgtEl>
                                          <p:spTgt spid="13">
                                            <p:txEl>
                                              <p:pRg st="2" end="2"/>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500"/>
                            </p:stCondLst>
                            <p:childTnLst>
                              <p:par>
                                <p:cTn id="84" presetID="22" presetClass="entr" presetSubtype="1" fill="hold"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wipe(up)">
                                      <p:cBhvr>
                                        <p:cTn id="86" dur="500"/>
                                        <p:tgtEl>
                                          <p:spTgt spid="22"/>
                                        </p:tgtEl>
                                      </p:cBhvr>
                                    </p:animEffect>
                                  </p:childTnLst>
                                </p:cTn>
                              </p:par>
                            </p:childTnLst>
                          </p:cTn>
                        </p:par>
                        <p:par>
                          <p:cTn id="87" fill="hold">
                            <p:stCondLst>
                              <p:cond delay="1000"/>
                            </p:stCondLst>
                            <p:childTnLst>
                              <p:par>
                                <p:cTn id="88" presetID="10" presetClass="entr" presetSubtype="0" fill="hold" grpId="0" nodeType="after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fade">
                                      <p:cBhvr>
                                        <p:cTn id="90" dur="500"/>
                                        <p:tgtEl>
                                          <p:spTgt spid="10"/>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1" fill="hold" grpId="0" nodeType="clickEffect">
                                  <p:stCondLst>
                                    <p:cond delay="0"/>
                                  </p:stCondLst>
                                  <p:childTnLst>
                                    <p:set>
                                      <p:cBhvr>
                                        <p:cTn id="94" dur="1" fill="hold">
                                          <p:stCondLst>
                                            <p:cond delay="0"/>
                                          </p:stCondLst>
                                        </p:cTn>
                                        <p:tgtEl>
                                          <p:spTgt spid="14">
                                            <p:txEl>
                                              <p:pRg st="0" end="0"/>
                                            </p:txEl>
                                          </p:spTgt>
                                        </p:tgtEl>
                                        <p:attrNameLst>
                                          <p:attrName>style.visibility</p:attrName>
                                        </p:attrNameLst>
                                      </p:cBhvr>
                                      <p:to>
                                        <p:strVal val="visible"/>
                                      </p:to>
                                    </p:set>
                                    <p:animEffect transition="in" filter="wipe(up)">
                                      <p:cBhvr>
                                        <p:cTn id="95" dur="500"/>
                                        <p:tgtEl>
                                          <p:spTgt spid="14">
                                            <p:txEl>
                                              <p:pRg st="0" end="0"/>
                                            </p:txEl>
                                          </p:spTgt>
                                        </p:tgtEl>
                                      </p:cBhvr>
                                    </p:animEffect>
                                  </p:childTnLst>
                                </p:cTn>
                              </p:par>
                            </p:childTnLst>
                          </p:cTn>
                        </p:par>
                        <p:par>
                          <p:cTn id="96" fill="hold">
                            <p:stCondLst>
                              <p:cond delay="500"/>
                            </p:stCondLst>
                            <p:childTnLst>
                              <p:par>
                                <p:cTn id="97" presetID="22" presetClass="entr" presetSubtype="1" fill="hold" grpId="0" nodeType="afterEffect">
                                  <p:stCondLst>
                                    <p:cond delay="0"/>
                                  </p:stCondLst>
                                  <p:childTnLst>
                                    <p:set>
                                      <p:cBhvr>
                                        <p:cTn id="98" dur="1" fill="hold">
                                          <p:stCondLst>
                                            <p:cond delay="0"/>
                                          </p:stCondLst>
                                        </p:cTn>
                                        <p:tgtEl>
                                          <p:spTgt spid="14">
                                            <p:txEl>
                                              <p:pRg st="1" end="1"/>
                                            </p:txEl>
                                          </p:spTgt>
                                        </p:tgtEl>
                                        <p:attrNameLst>
                                          <p:attrName>style.visibility</p:attrName>
                                        </p:attrNameLst>
                                      </p:cBhvr>
                                      <p:to>
                                        <p:strVal val="visible"/>
                                      </p:to>
                                    </p:set>
                                    <p:animEffect transition="in" filter="wipe(up)">
                                      <p:cBhvr>
                                        <p:cTn id="99" dur="500"/>
                                        <p:tgtEl>
                                          <p:spTgt spid="14">
                                            <p:txEl>
                                              <p:pRg st="1" end="1"/>
                                            </p:txEl>
                                          </p:spTgt>
                                        </p:tgtEl>
                                      </p:cBhvr>
                                    </p:animEffect>
                                  </p:childTnLst>
                                </p:cTn>
                              </p:par>
                            </p:childTnLst>
                          </p:cTn>
                        </p:par>
                        <p:par>
                          <p:cTn id="100" fill="hold">
                            <p:stCondLst>
                              <p:cond delay="1000"/>
                            </p:stCondLst>
                            <p:childTnLst>
                              <p:par>
                                <p:cTn id="101" presetID="22" presetClass="entr" presetSubtype="1" fill="hold" grpId="0" nodeType="afterEffect">
                                  <p:stCondLst>
                                    <p:cond delay="0"/>
                                  </p:stCondLst>
                                  <p:childTnLst>
                                    <p:set>
                                      <p:cBhvr>
                                        <p:cTn id="102" dur="1" fill="hold">
                                          <p:stCondLst>
                                            <p:cond delay="0"/>
                                          </p:stCondLst>
                                        </p:cTn>
                                        <p:tgtEl>
                                          <p:spTgt spid="14">
                                            <p:txEl>
                                              <p:pRg st="2" end="2"/>
                                            </p:txEl>
                                          </p:spTgt>
                                        </p:tgtEl>
                                        <p:attrNameLst>
                                          <p:attrName>style.visibility</p:attrName>
                                        </p:attrNameLst>
                                      </p:cBhvr>
                                      <p:to>
                                        <p:strVal val="visible"/>
                                      </p:to>
                                    </p:set>
                                    <p:animEffect transition="in" filter="wipe(up)">
                                      <p:cBhvr>
                                        <p:cTn id="103" dur="500"/>
                                        <p:tgtEl>
                                          <p:spTgt spid="14">
                                            <p:txEl>
                                              <p:pRg st="2" end="2"/>
                                            </p:txEl>
                                          </p:spTgt>
                                        </p:tgtEl>
                                      </p:cBhvr>
                                    </p:animEffect>
                                  </p:childTnLst>
                                </p:cTn>
                              </p:par>
                            </p:childTnLst>
                          </p:cTn>
                        </p:par>
                        <p:par>
                          <p:cTn id="104" fill="hold">
                            <p:stCondLst>
                              <p:cond delay="1500"/>
                            </p:stCondLst>
                            <p:childTnLst>
                              <p:par>
                                <p:cTn id="105" presetID="22" presetClass="entr" presetSubtype="1" fill="hold" grpId="0" nodeType="afterEffect">
                                  <p:stCondLst>
                                    <p:cond delay="0"/>
                                  </p:stCondLst>
                                  <p:childTnLst>
                                    <p:set>
                                      <p:cBhvr>
                                        <p:cTn id="106" dur="1" fill="hold">
                                          <p:stCondLst>
                                            <p:cond delay="0"/>
                                          </p:stCondLst>
                                        </p:cTn>
                                        <p:tgtEl>
                                          <p:spTgt spid="14">
                                            <p:txEl>
                                              <p:pRg st="3" end="3"/>
                                            </p:txEl>
                                          </p:spTgt>
                                        </p:tgtEl>
                                        <p:attrNameLst>
                                          <p:attrName>style.visibility</p:attrName>
                                        </p:attrNameLst>
                                      </p:cBhvr>
                                      <p:to>
                                        <p:strVal val="visible"/>
                                      </p:to>
                                    </p:set>
                                    <p:animEffect transition="in" filter="wipe(up)">
                                      <p:cBhvr>
                                        <p:cTn id="107" dur="500"/>
                                        <p:tgtEl>
                                          <p:spTgt spid="14">
                                            <p:txEl>
                                              <p:pRg st="3" end="3"/>
                                            </p:txEl>
                                          </p:spTgt>
                                        </p:tgtEl>
                                      </p:cBhvr>
                                    </p:animEffect>
                                  </p:childTnLst>
                                </p:cTn>
                              </p:par>
                            </p:childTnLst>
                          </p:cTn>
                        </p:par>
                        <p:par>
                          <p:cTn id="108" fill="hold">
                            <p:stCondLst>
                              <p:cond delay="2000"/>
                            </p:stCondLst>
                            <p:childTnLst>
                              <p:par>
                                <p:cTn id="109" presetID="22" presetClass="entr" presetSubtype="1" fill="hold" grpId="0" nodeType="afterEffect">
                                  <p:stCondLst>
                                    <p:cond delay="0"/>
                                  </p:stCondLst>
                                  <p:childTnLst>
                                    <p:set>
                                      <p:cBhvr>
                                        <p:cTn id="110" dur="1" fill="hold">
                                          <p:stCondLst>
                                            <p:cond delay="0"/>
                                          </p:stCondLst>
                                        </p:cTn>
                                        <p:tgtEl>
                                          <p:spTgt spid="14">
                                            <p:txEl>
                                              <p:pRg st="4" end="4"/>
                                            </p:txEl>
                                          </p:spTgt>
                                        </p:tgtEl>
                                        <p:attrNameLst>
                                          <p:attrName>style.visibility</p:attrName>
                                        </p:attrNameLst>
                                      </p:cBhvr>
                                      <p:to>
                                        <p:strVal val="visible"/>
                                      </p:to>
                                    </p:set>
                                    <p:animEffect transition="in" filter="wipe(up)">
                                      <p:cBhvr>
                                        <p:cTn id="111" dur="500"/>
                                        <p:tgtEl>
                                          <p:spTgt spid="14">
                                            <p:txEl>
                                              <p:pRg st="4" end="4"/>
                                            </p:txEl>
                                          </p:spTgt>
                                        </p:tgtEl>
                                      </p:cBhvr>
                                    </p:animEffect>
                                  </p:childTnLst>
                                </p:cTn>
                              </p:par>
                            </p:childTnLst>
                          </p:cTn>
                        </p:par>
                        <p:par>
                          <p:cTn id="112" fill="hold">
                            <p:stCondLst>
                              <p:cond delay="2500"/>
                            </p:stCondLst>
                            <p:childTnLst>
                              <p:par>
                                <p:cTn id="113" presetID="22" presetClass="entr" presetSubtype="1" fill="hold" grpId="0" nodeType="afterEffect">
                                  <p:stCondLst>
                                    <p:cond delay="0"/>
                                  </p:stCondLst>
                                  <p:childTnLst>
                                    <p:set>
                                      <p:cBhvr>
                                        <p:cTn id="114" dur="1" fill="hold">
                                          <p:stCondLst>
                                            <p:cond delay="0"/>
                                          </p:stCondLst>
                                        </p:cTn>
                                        <p:tgtEl>
                                          <p:spTgt spid="14">
                                            <p:txEl>
                                              <p:pRg st="5" end="5"/>
                                            </p:txEl>
                                          </p:spTgt>
                                        </p:tgtEl>
                                        <p:attrNameLst>
                                          <p:attrName>style.visibility</p:attrName>
                                        </p:attrNameLst>
                                      </p:cBhvr>
                                      <p:to>
                                        <p:strVal val="visible"/>
                                      </p:to>
                                    </p:set>
                                    <p:animEffect transition="in" filter="wipe(up)">
                                      <p:cBhvr>
                                        <p:cTn id="115" dur="500"/>
                                        <p:tgtEl>
                                          <p:spTgt spid="14">
                                            <p:txEl>
                                              <p:pRg st="5" end="5"/>
                                            </p:txEl>
                                          </p:spTgt>
                                        </p:tgtEl>
                                      </p:cBhvr>
                                    </p:animEffect>
                                  </p:childTnLst>
                                </p:cTn>
                              </p:par>
                            </p:childTnLst>
                          </p:cTn>
                        </p:par>
                        <p:par>
                          <p:cTn id="116" fill="hold">
                            <p:stCondLst>
                              <p:cond delay="3000"/>
                            </p:stCondLst>
                            <p:childTnLst>
                              <p:par>
                                <p:cTn id="117" presetID="22" presetClass="entr" presetSubtype="1" fill="hold" grpId="0" nodeType="afterEffect">
                                  <p:stCondLst>
                                    <p:cond delay="0"/>
                                  </p:stCondLst>
                                  <p:childTnLst>
                                    <p:set>
                                      <p:cBhvr>
                                        <p:cTn id="118" dur="1" fill="hold">
                                          <p:stCondLst>
                                            <p:cond delay="0"/>
                                          </p:stCondLst>
                                        </p:cTn>
                                        <p:tgtEl>
                                          <p:spTgt spid="14">
                                            <p:txEl>
                                              <p:pRg st="6" end="6"/>
                                            </p:txEl>
                                          </p:spTgt>
                                        </p:tgtEl>
                                        <p:attrNameLst>
                                          <p:attrName>style.visibility</p:attrName>
                                        </p:attrNameLst>
                                      </p:cBhvr>
                                      <p:to>
                                        <p:strVal val="visible"/>
                                      </p:to>
                                    </p:set>
                                    <p:animEffect transition="in" filter="wipe(up)">
                                      <p:cBhvr>
                                        <p:cTn id="119" dur="500"/>
                                        <p:tgtEl>
                                          <p:spTgt spid="14">
                                            <p:txEl>
                                              <p:pRg st="6" end="6"/>
                                            </p:txEl>
                                          </p:spTgt>
                                        </p:tgtEl>
                                      </p:cBhvr>
                                    </p:animEffect>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grpId="0" nodeType="clickEffect">
                                  <p:stCondLst>
                                    <p:cond delay="0"/>
                                  </p:stCondLst>
                                  <p:childTnLst>
                                    <p:set>
                                      <p:cBhvr>
                                        <p:cTn id="123" dur="1" fill="hold">
                                          <p:stCondLst>
                                            <p:cond delay="0"/>
                                          </p:stCondLst>
                                        </p:cTn>
                                        <p:tgtEl>
                                          <p:spTgt spid="24"/>
                                        </p:tgtEl>
                                        <p:attrNameLst>
                                          <p:attrName>style.visibility</p:attrName>
                                        </p:attrNameLst>
                                      </p:cBhvr>
                                      <p:to>
                                        <p:strVal val="visible"/>
                                      </p:to>
                                    </p:set>
                                    <p:animEffect transition="in" filter="fade">
                                      <p:cBhvr>
                                        <p:cTn id="124"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5" grpId="0"/>
      <p:bldP spid="6" grpId="0"/>
      <p:bldP spid="7" grpId="0"/>
      <p:bldP spid="8" grpId="0" animBg="1"/>
      <p:bldP spid="9" grpId="0" animBg="1"/>
      <p:bldP spid="10" grpId="0" animBg="1"/>
      <p:bldP spid="12" grpId="0" uiExpand="1" build="p"/>
      <p:bldP spid="13" grpId="0" uiExpand="1" build="p"/>
      <p:bldP spid="14" grpId="0" uiExpand="1" build="p"/>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hteck 23">
            <a:extLst>
              <a:ext uri="{FF2B5EF4-FFF2-40B4-BE49-F238E27FC236}">
                <a16:creationId xmlns:a16="http://schemas.microsoft.com/office/drawing/2014/main" id="{0C7C2A49-6807-4DD4-9047-781492244F44}"/>
              </a:ext>
            </a:extLst>
          </p:cNvPr>
          <p:cNvSpPr/>
          <p:nvPr/>
        </p:nvSpPr>
        <p:spPr>
          <a:xfrm>
            <a:off x="247953" y="3221487"/>
            <a:ext cx="2682890" cy="320492"/>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dirty="0">
              <a:highlight>
                <a:srgbClr val="FFFF00"/>
              </a:highlight>
            </a:endParaRPr>
          </a:p>
        </p:txBody>
      </p:sp>
      <p:sp>
        <p:nvSpPr>
          <p:cNvPr id="10" name="Rechteck 9">
            <a:extLst>
              <a:ext uri="{FF2B5EF4-FFF2-40B4-BE49-F238E27FC236}">
                <a16:creationId xmlns:a16="http://schemas.microsoft.com/office/drawing/2014/main" id="{2049A982-EE72-437C-AE03-68C8BDC7B34F}"/>
              </a:ext>
            </a:extLst>
          </p:cNvPr>
          <p:cNvSpPr/>
          <p:nvPr/>
        </p:nvSpPr>
        <p:spPr>
          <a:xfrm>
            <a:off x="238454" y="2321367"/>
            <a:ext cx="2692388" cy="524893"/>
          </a:xfrm>
          <a:prstGeom prst="rect">
            <a:avLst/>
          </a:prstGeom>
          <a:solidFill>
            <a:srgbClr val="5B5C64"/>
          </a:solidFill>
          <a:ln>
            <a:solidFill>
              <a:srgbClr val="5B5C6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de-DE" sz="900" dirty="0" err="1">
                <a:solidFill>
                  <a:srgbClr val="FFFFFF"/>
                </a:solidFill>
              </a:rPr>
              <a:t>Integrate</a:t>
            </a:r>
            <a:r>
              <a:rPr lang="de-DE" sz="900" dirty="0">
                <a:solidFill>
                  <a:srgbClr val="FFFFFF"/>
                </a:solidFill>
              </a:rPr>
              <a:t> national </a:t>
            </a:r>
            <a:r>
              <a:rPr lang="de-DE" sz="900" dirty="0" err="1">
                <a:solidFill>
                  <a:srgbClr val="FFFFFF"/>
                </a:solidFill>
              </a:rPr>
              <a:t>capital</a:t>
            </a:r>
            <a:r>
              <a:rPr lang="de-DE" sz="900" dirty="0">
                <a:solidFill>
                  <a:srgbClr val="FFFFFF"/>
                </a:solidFill>
              </a:rPr>
              <a:t> </a:t>
            </a:r>
            <a:r>
              <a:rPr lang="de-DE" sz="900" dirty="0" err="1">
                <a:solidFill>
                  <a:srgbClr val="FFFFFF"/>
                </a:solidFill>
              </a:rPr>
              <a:t>markets</a:t>
            </a:r>
            <a:r>
              <a:rPr lang="de-DE" sz="900" dirty="0">
                <a:solidFill>
                  <a:srgbClr val="FFFFFF"/>
                </a:solidFill>
              </a:rPr>
              <a:t> </a:t>
            </a:r>
          </a:p>
          <a:p>
            <a:pPr algn="ctr"/>
            <a:r>
              <a:rPr lang="de-DE" sz="900" dirty="0" err="1">
                <a:solidFill>
                  <a:srgbClr val="FFFFFF"/>
                </a:solidFill>
              </a:rPr>
              <a:t>into</a:t>
            </a:r>
            <a:r>
              <a:rPr lang="de-DE" sz="900" dirty="0">
                <a:solidFill>
                  <a:srgbClr val="FFFFFF"/>
                </a:solidFill>
              </a:rPr>
              <a:t> a genuine </a:t>
            </a:r>
            <a:r>
              <a:rPr lang="de-DE" sz="900" dirty="0" err="1">
                <a:solidFill>
                  <a:srgbClr val="FFFFFF"/>
                </a:solidFill>
              </a:rPr>
              <a:t>single</a:t>
            </a:r>
            <a:r>
              <a:rPr lang="de-DE" sz="900" dirty="0">
                <a:solidFill>
                  <a:srgbClr val="FFFFFF"/>
                </a:solidFill>
              </a:rPr>
              <a:t> </a:t>
            </a:r>
            <a:r>
              <a:rPr lang="de-DE" sz="900" dirty="0" err="1">
                <a:solidFill>
                  <a:srgbClr val="FFFFFF"/>
                </a:solidFill>
              </a:rPr>
              <a:t>market</a:t>
            </a:r>
            <a:endParaRPr lang="de-DE" sz="900" dirty="0">
              <a:solidFill>
                <a:srgbClr val="FFFFFF"/>
              </a:solidFill>
            </a:endParaRPr>
          </a:p>
        </p:txBody>
      </p:sp>
      <p:sp>
        <p:nvSpPr>
          <p:cNvPr id="14" name="Textbox">
            <a:extLst>
              <a:ext uri="{FF2B5EF4-FFF2-40B4-BE49-F238E27FC236}">
                <a16:creationId xmlns:a16="http://schemas.microsoft.com/office/drawing/2014/main" id="{E8C1265F-29FA-41D8-8FEF-17C85A027B0B}"/>
              </a:ext>
            </a:extLst>
          </p:cNvPr>
          <p:cNvSpPr txBox="1">
            <a:spLocks/>
          </p:cNvSpPr>
          <p:nvPr>
            <p:custDataLst>
              <p:tags r:id="rId1"/>
            </p:custDataLst>
          </p:nvPr>
        </p:nvSpPr>
        <p:spPr>
          <a:xfrm>
            <a:off x="251783" y="2931517"/>
            <a:ext cx="2665731" cy="1577515"/>
          </a:xfrm>
          <a:prstGeom prst="rect">
            <a:avLst/>
          </a:prstGeom>
          <a:effectLst/>
        </p:spPr>
        <p:txBody>
          <a:bodyPr vert="horz" lIns="0" tIns="0" rIns="0" bIns="0" rtlCol="0">
            <a:noAutofit/>
          </a:bodyPr>
          <a:lstStyle>
            <a:lvl1pPr marL="0" marR="0" indent="0" algn="l" defTabSz="914400" rtl="0" eaLnBrk="1" fontAlgn="auto" latinLnBrk="0" hangingPunct="1">
              <a:lnSpc>
                <a:spcPct val="100000"/>
              </a:lnSpc>
              <a:spcBef>
                <a:spcPts val="600"/>
              </a:spcBef>
              <a:spcAft>
                <a:spcPts val="0"/>
              </a:spcAft>
              <a:buClrTx/>
              <a:buSzTx/>
              <a:buFont typeface="Symbol" pitchFamily="2" charset="2"/>
              <a:buNone/>
              <a:tabLst/>
              <a:defRPr sz="1400" b="0" i="0" kern="0" spc="50" baseline="0">
                <a:solidFill>
                  <a:schemeClr val="tx1"/>
                </a:solidFill>
                <a:latin typeface="+mn-lt"/>
                <a:ea typeface="+mn-ea"/>
                <a:cs typeface="Arial" panose="020B0604020202020204" pitchFamily="34" charset="0"/>
              </a:defRPr>
            </a:lvl1pPr>
            <a:lvl2pPr marL="18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2pPr>
            <a:lvl3pPr marL="36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3pPr>
            <a:lvl4pPr marL="54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sz="1400" b="0" i="0" kern="1200" spc="50" baseline="0">
                <a:solidFill>
                  <a:schemeClr val="tx1"/>
                </a:solidFill>
                <a:latin typeface="+mn-lt"/>
                <a:ea typeface="+mn-ea"/>
                <a:cs typeface="Arial" panose="020B0604020202020204" pitchFamily="34" charset="0"/>
              </a:defRPr>
            </a:lvl4pPr>
            <a:lvl5pPr marL="720000" marR="0" indent="-180000" algn="l" defTabSz="914400" rtl="0" eaLnBrk="1" fontAlgn="auto" latinLnBrk="0" hangingPunct="1">
              <a:lnSpc>
                <a:spcPct val="100000"/>
              </a:lnSpc>
              <a:spcBef>
                <a:spcPts val="600"/>
              </a:spcBef>
              <a:spcAft>
                <a:spcPts val="0"/>
              </a:spcAft>
              <a:buClrTx/>
              <a:buSzTx/>
              <a:buFont typeface="Symbol" panose="05050102010706020507" pitchFamily="18" charset="2"/>
              <a:buChar char="-"/>
              <a:tabLst/>
              <a:defRPr lang="de-DE" sz="1400" b="0" i="0" kern="1200" spc="50" baseline="0" dirty="0" smtClean="0">
                <a:solidFill>
                  <a:schemeClr val="tx1"/>
                </a:solidFill>
                <a:latin typeface="+mn-lt"/>
                <a:ea typeface="+mn-ea"/>
                <a:cs typeface="Arial" panose="020B0604020202020204" pitchFamily="34" charset="0"/>
              </a:defRPr>
            </a:lvl5pPr>
            <a:lvl6pPr marL="720000" indent="-180000" algn="l" defTabSz="914400" rtl="0" eaLnBrk="1" latinLnBrk="0" hangingPunct="1">
              <a:lnSpc>
                <a:spcPts val="1400"/>
              </a:lnSpc>
              <a:spcBef>
                <a:spcPts val="500"/>
              </a:spcBef>
              <a:buFont typeface="Symbol" panose="05050102010706020507" pitchFamily="18" charset="2"/>
              <a:buChar char="-"/>
              <a:defRPr sz="2000" kern="1200" spc="50" baseline="0">
                <a:solidFill>
                  <a:schemeClr val="tx1"/>
                </a:solidFill>
                <a:latin typeface="+mn-lt"/>
                <a:ea typeface="+mn-ea"/>
                <a:cs typeface="+mn-cs"/>
              </a:defRPr>
            </a:lvl6pPr>
            <a:lvl7pPr marL="720000" indent="-180000" algn="l" defTabSz="914400" rtl="0" eaLnBrk="1" latinLnBrk="0" hangingPunct="1">
              <a:lnSpc>
                <a:spcPts val="1400"/>
              </a:lnSpc>
              <a:spcBef>
                <a:spcPts val="500"/>
              </a:spcBef>
              <a:buFont typeface="Symbol" panose="05050102010706020507" pitchFamily="18" charset="2"/>
              <a:buChar char="-"/>
              <a:defRPr sz="1000" kern="1200" spc="70" baseline="0">
                <a:solidFill>
                  <a:schemeClr val="tx1"/>
                </a:solidFill>
                <a:latin typeface="+mn-lt"/>
                <a:ea typeface="+mn-ea"/>
                <a:cs typeface="+mn-cs"/>
              </a:defRPr>
            </a:lvl7pPr>
            <a:lvl8pPr marL="0" indent="0" algn="l" defTabSz="914400" rtl="0" eaLnBrk="1" latinLnBrk="0" hangingPunct="1">
              <a:lnSpc>
                <a:spcPct val="110000"/>
              </a:lnSpc>
              <a:spcBef>
                <a:spcPts val="900"/>
              </a:spcBef>
              <a:buFont typeface="Arial" pitchFamily="34" charset="0"/>
              <a:buNone/>
              <a:defRPr sz="1400" kern="1200" spc="70" baseline="0">
                <a:solidFill>
                  <a:schemeClr val="tx1"/>
                </a:solidFill>
                <a:latin typeface="+mn-lt"/>
                <a:ea typeface="+mn-ea"/>
                <a:cs typeface="+mn-cs"/>
              </a:defRPr>
            </a:lvl8pPr>
            <a:lvl9pPr marL="0" indent="0" algn="l" defTabSz="914400" rtl="0" eaLnBrk="1" latinLnBrk="0" hangingPunct="1">
              <a:lnSpc>
                <a:spcPct val="110000"/>
              </a:lnSpc>
              <a:spcBef>
                <a:spcPts val="900"/>
              </a:spcBef>
              <a:buFont typeface="Arial" pitchFamily="34" charset="0"/>
              <a:buNone/>
              <a:defRPr sz="1400" kern="1200" spc="70" baseline="0">
                <a:solidFill>
                  <a:schemeClr val="tx1"/>
                </a:solidFill>
                <a:latin typeface="+mn-lt"/>
                <a:ea typeface="+mn-ea"/>
                <a:cs typeface="+mn-cs"/>
              </a:defRPr>
            </a:lvl9pPr>
          </a:lstStyle>
          <a:p>
            <a:pPr marL="180975" lvl="1" indent="-180975">
              <a:buFont typeface="+mj-lt"/>
              <a:buAutoNum type="arabicPeriod" startAt="10"/>
            </a:pPr>
            <a:r>
              <a:rPr lang="de-DE" sz="800" dirty="0" err="1"/>
              <a:t>Alleviating</a:t>
            </a:r>
            <a:r>
              <a:rPr lang="de-DE" sz="800" dirty="0"/>
              <a:t> </a:t>
            </a:r>
            <a:r>
              <a:rPr lang="de-DE" sz="800" dirty="0" err="1"/>
              <a:t>the</a:t>
            </a:r>
            <a:r>
              <a:rPr lang="de-DE" sz="800" dirty="0"/>
              <a:t> </a:t>
            </a:r>
            <a:r>
              <a:rPr lang="de-DE" sz="800" dirty="0" err="1"/>
              <a:t>tax</a:t>
            </a:r>
            <a:r>
              <a:rPr lang="de-DE" sz="800" dirty="0"/>
              <a:t> </a:t>
            </a:r>
            <a:r>
              <a:rPr lang="de-DE" sz="800" dirty="0" err="1"/>
              <a:t>associated</a:t>
            </a:r>
            <a:r>
              <a:rPr lang="de-DE" sz="800" dirty="0"/>
              <a:t> </a:t>
            </a:r>
            <a:r>
              <a:rPr lang="de-DE" sz="800" dirty="0" err="1"/>
              <a:t>burden</a:t>
            </a:r>
            <a:r>
              <a:rPr lang="de-DE" sz="800" dirty="0"/>
              <a:t> in </a:t>
            </a:r>
            <a:r>
              <a:rPr lang="de-DE" sz="800" dirty="0" err="1"/>
              <a:t>cross-border</a:t>
            </a:r>
            <a:r>
              <a:rPr lang="de-DE" sz="800" dirty="0"/>
              <a:t> </a:t>
            </a:r>
            <a:r>
              <a:rPr lang="de-DE" sz="800" dirty="0" err="1"/>
              <a:t>investment</a:t>
            </a:r>
            <a:endParaRPr lang="de-DE" sz="800" dirty="0"/>
          </a:p>
          <a:p>
            <a:pPr marL="180975" lvl="1" indent="-180975">
              <a:buFont typeface="+mj-lt"/>
              <a:buAutoNum type="arabicPeriod" startAt="10"/>
            </a:pPr>
            <a:r>
              <a:rPr lang="de-DE" sz="800" dirty="0"/>
              <a:t>Making </a:t>
            </a:r>
            <a:r>
              <a:rPr lang="de-DE" sz="800" dirty="0" err="1"/>
              <a:t>the</a:t>
            </a:r>
            <a:r>
              <a:rPr lang="de-DE" sz="800" dirty="0"/>
              <a:t> </a:t>
            </a:r>
            <a:r>
              <a:rPr lang="de-DE" sz="800" dirty="0" err="1"/>
              <a:t>outcome</a:t>
            </a:r>
            <a:r>
              <a:rPr lang="de-DE" sz="800" dirty="0"/>
              <a:t> </a:t>
            </a:r>
            <a:r>
              <a:rPr lang="de-DE" sz="800" dirty="0" err="1"/>
              <a:t>of</a:t>
            </a:r>
            <a:r>
              <a:rPr lang="de-DE" sz="800" dirty="0"/>
              <a:t> </a:t>
            </a:r>
            <a:r>
              <a:rPr lang="de-DE" sz="800" dirty="0" err="1"/>
              <a:t>cross-border</a:t>
            </a:r>
            <a:r>
              <a:rPr lang="de-DE" sz="800" dirty="0"/>
              <a:t> </a:t>
            </a:r>
            <a:r>
              <a:rPr lang="de-DE" sz="800" dirty="0" err="1"/>
              <a:t>investment</a:t>
            </a:r>
            <a:r>
              <a:rPr lang="de-DE" sz="800" dirty="0"/>
              <a:t> </a:t>
            </a:r>
            <a:r>
              <a:rPr lang="de-DE" sz="800" dirty="0" err="1"/>
              <a:t>more</a:t>
            </a:r>
            <a:r>
              <a:rPr lang="de-DE" sz="800" dirty="0"/>
              <a:t> </a:t>
            </a:r>
            <a:r>
              <a:rPr lang="de-DE" sz="800" dirty="0" err="1"/>
              <a:t>predictable</a:t>
            </a:r>
            <a:r>
              <a:rPr lang="de-DE" sz="800" dirty="0"/>
              <a:t> </a:t>
            </a:r>
            <a:r>
              <a:rPr lang="de-DE" sz="800" dirty="0" err="1"/>
              <a:t>as</a:t>
            </a:r>
            <a:r>
              <a:rPr lang="de-DE" sz="800" dirty="0"/>
              <a:t> </a:t>
            </a:r>
            <a:r>
              <a:rPr lang="de-DE" sz="800" dirty="0" err="1"/>
              <a:t>regards</a:t>
            </a:r>
            <a:r>
              <a:rPr lang="de-DE" sz="800" dirty="0"/>
              <a:t> </a:t>
            </a:r>
            <a:r>
              <a:rPr lang="de-DE" sz="800" dirty="0" err="1"/>
              <a:t>insolvency</a:t>
            </a:r>
            <a:r>
              <a:rPr lang="de-DE" sz="800" dirty="0"/>
              <a:t> </a:t>
            </a:r>
            <a:r>
              <a:rPr lang="de-DE" sz="800" dirty="0" err="1"/>
              <a:t>proceedings</a:t>
            </a:r>
            <a:endParaRPr lang="de-DE" sz="800" dirty="0"/>
          </a:p>
          <a:p>
            <a:pPr marL="180975" lvl="1" indent="-180975">
              <a:buFont typeface="+mj-lt"/>
              <a:buAutoNum type="arabicPeriod" startAt="10"/>
            </a:pPr>
            <a:r>
              <a:rPr lang="de-DE" sz="800" dirty="0" err="1"/>
              <a:t>Facilitating</a:t>
            </a:r>
            <a:r>
              <a:rPr lang="de-DE" sz="800" dirty="0"/>
              <a:t> shareholder </a:t>
            </a:r>
            <a:r>
              <a:rPr lang="de-DE" sz="800" dirty="0" err="1"/>
              <a:t>engagement</a:t>
            </a:r>
            <a:endParaRPr lang="de-DE" sz="800" dirty="0"/>
          </a:p>
          <a:p>
            <a:pPr marL="180975" lvl="1" indent="-180975">
              <a:buFont typeface="+mj-lt"/>
              <a:buAutoNum type="arabicPeriod" startAt="10"/>
            </a:pPr>
            <a:r>
              <a:rPr lang="de-DE" sz="800" dirty="0" err="1"/>
              <a:t>Developing</a:t>
            </a:r>
            <a:r>
              <a:rPr lang="de-DE" sz="800" dirty="0"/>
              <a:t> </a:t>
            </a:r>
            <a:r>
              <a:rPr lang="de-DE" sz="800" dirty="0" err="1"/>
              <a:t>cross-border</a:t>
            </a:r>
            <a:r>
              <a:rPr lang="de-DE" sz="800" dirty="0"/>
              <a:t> </a:t>
            </a:r>
            <a:r>
              <a:rPr lang="de-DE" sz="800" dirty="0" err="1"/>
              <a:t>settlement</a:t>
            </a:r>
            <a:r>
              <a:rPr lang="de-DE" sz="800" dirty="0"/>
              <a:t> </a:t>
            </a:r>
            <a:r>
              <a:rPr lang="de-DE" sz="800" dirty="0" err="1"/>
              <a:t>services</a:t>
            </a:r>
            <a:endParaRPr lang="de-DE" sz="800" dirty="0"/>
          </a:p>
          <a:p>
            <a:pPr marL="180975" lvl="1" indent="-180975">
              <a:buFont typeface="+mj-lt"/>
              <a:buAutoNum type="arabicPeriod" startAt="10"/>
            </a:pPr>
            <a:r>
              <a:rPr lang="de-DE" sz="800" dirty="0" err="1"/>
              <a:t>Consolidate</a:t>
            </a:r>
            <a:r>
              <a:rPr lang="de-DE" sz="800" dirty="0"/>
              <a:t> tape</a:t>
            </a:r>
          </a:p>
          <a:p>
            <a:pPr marL="180975" lvl="1" indent="-180975">
              <a:buFont typeface="+mj-lt"/>
              <a:buAutoNum type="arabicPeriod" startAt="10"/>
            </a:pPr>
            <a:r>
              <a:rPr lang="de-DE" sz="800" dirty="0"/>
              <a:t>Investment </a:t>
            </a:r>
            <a:r>
              <a:rPr lang="de-DE" sz="800" dirty="0" err="1"/>
              <a:t>protection</a:t>
            </a:r>
            <a:r>
              <a:rPr lang="de-DE" sz="800" dirty="0"/>
              <a:t> and </a:t>
            </a:r>
            <a:r>
              <a:rPr lang="de-DE" sz="800" dirty="0" err="1"/>
              <a:t>facilitation</a:t>
            </a:r>
            <a:endParaRPr lang="de-DE" sz="800" dirty="0"/>
          </a:p>
          <a:p>
            <a:pPr marL="180975" lvl="1" indent="-180975">
              <a:buFont typeface="+mj-lt"/>
              <a:buAutoNum type="arabicPeriod" startAt="10"/>
            </a:pPr>
            <a:r>
              <a:rPr lang="de-DE" sz="800" dirty="0"/>
              <a:t>Supervision</a:t>
            </a:r>
          </a:p>
        </p:txBody>
      </p:sp>
      <p:sp>
        <p:nvSpPr>
          <p:cNvPr id="17" name="Textfeld 16">
            <a:extLst>
              <a:ext uri="{FF2B5EF4-FFF2-40B4-BE49-F238E27FC236}">
                <a16:creationId xmlns:a16="http://schemas.microsoft.com/office/drawing/2014/main" id="{0E64FACF-3F88-41E0-AF6A-94DECB6008EA}"/>
              </a:ext>
            </a:extLst>
          </p:cNvPr>
          <p:cNvSpPr txBox="1"/>
          <p:nvPr/>
        </p:nvSpPr>
        <p:spPr>
          <a:xfrm>
            <a:off x="1002531" y="1349368"/>
            <a:ext cx="1164233" cy="523220"/>
          </a:xfrm>
          <a:prstGeom prst="rect">
            <a:avLst/>
          </a:prstGeom>
          <a:noFill/>
          <a:ln>
            <a:noFill/>
          </a:ln>
          <a:effectLst/>
        </p:spPr>
        <p:txBody>
          <a:bodyPr wrap="square" rtlCol="0">
            <a:spAutoFit/>
          </a:bodyPr>
          <a:lstStyle/>
          <a:p>
            <a:pPr algn="ctr"/>
            <a:r>
              <a:rPr lang="de-DE" sz="2800" b="1" kern="1000" dirty="0"/>
              <a:t>CMU</a:t>
            </a:r>
          </a:p>
        </p:txBody>
      </p:sp>
      <p:sp>
        <p:nvSpPr>
          <p:cNvPr id="18" name="Textfeld 17">
            <a:extLst>
              <a:ext uri="{FF2B5EF4-FFF2-40B4-BE49-F238E27FC236}">
                <a16:creationId xmlns:a16="http://schemas.microsoft.com/office/drawing/2014/main" id="{3FE2A7CB-DD3C-49C6-86CE-07E474FD2AFC}"/>
              </a:ext>
            </a:extLst>
          </p:cNvPr>
          <p:cNvSpPr txBox="1"/>
          <p:nvPr/>
        </p:nvSpPr>
        <p:spPr>
          <a:xfrm>
            <a:off x="875959" y="1809664"/>
            <a:ext cx="1417376" cy="307777"/>
          </a:xfrm>
          <a:prstGeom prst="rect">
            <a:avLst/>
          </a:prstGeom>
          <a:noFill/>
          <a:effectLst/>
        </p:spPr>
        <p:txBody>
          <a:bodyPr wrap="none" rtlCol="0">
            <a:spAutoFit/>
          </a:bodyPr>
          <a:lstStyle/>
          <a:p>
            <a:r>
              <a:rPr lang="de-DE" sz="1400" dirty="0"/>
              <a:t>2020 Action Plan</a:t>
            </a:r>
          </a:p>
        </p:txBody>
      </p:sp>
      <p:sp>
        <p:nvSpPr>
          <p:cNvPr id="2" name="Textfeld 1">
            <a:extLst>
              <a:ext uri="{FF2B5EF4-FFF2-40B4-BE49-F238E27FC236}">
                <a16:creationId xmlns:a16="http://schemas.microsoft.com/office/drawing/2014/main" id="{D5628045-CE62-4B57-879B-A4936A159457}"/>
              </a:ext>
            </a:extLst>
          </p:cNvPr>
          <p:cNvSpPr txBox="1"/>
          <p:nvPr/>
        </p:nvSpPr>
        <p:spPr>
          <a:xfrm>
            <a:off x="3547874" y="1287203"/>
            <a:ext cx="1265529" cy="815608"/>
          </a:xfrm>
          <a:prstGeom prst="rect">
            <a:avLst/>
          </a:prstGeom>
          <a:noFill/>
        </p:spPr>
        <p:txBody>
          <a:bodyPr wrap="square" rtlCol="0" anchor="ctr">
            <a:spAutoFit/>
          </a:bodyPr>
          <a:lstStyle/>
          <a:p>
            <a:pPr algn="ctr"/>
            <a:r>
              <a:rPr lang="de-DE" sz="1200" b="1" dirty="0"/>
              <a:t>Inception Impact Assessment on </a:t>
            </a:r>
            <a:r>
              <a:rPr lang="de-DE" sz="1200" b="1" dirty="0" err="1"/>
              <a:t>Insolvency</a:t>
            </a:r>
            <a:r>
              <a:rPr lang="de-DE" sz="1200" b="1" dirty="0"/>
              <a:t> Laws</a:t>
            </a:r>
          </a:p>
          <a:p>
            <a:pPr algn="ctr"/>
            <a:r>
              <a:rPr lang="de-DE" sz="1100" dirty="0"/>
              <a:t>(November 2020)</a:t>
            </a:r>
          </a:p>
        </p:txBody>
      </p:sp>
      <p:sp>
        <p:nvSpPr>
          <p:cNvPr id="25" name="Textfeld 24">
            <a:extLst>
              <a:ext uri="{FF2B5EF4-FFF2-40B4-BE49-F238E27FC236}">
                <a16:creationId xmlns:a16="http://schemas.microsoft.com/office/drawing/2014/main" id="{E1A89635-9E16-4090-92AC-90E77E2CC1FC}"/>
              </a:ext>
            </a:extLst>
          </p:cNvPr>
          <p:cNvSpPr txBox="1"/>
          <p:nvPr/>
        </p:nvSpPr>
        <p:spPr>
          <a:xfrm>
            <a:off x="5220691" y="1294898"/>
            <a:ext cx="1414121" cy="800219"/>
          </a:xfrm>
          <a:prstGeom prst="rect">
            <a:avLst/>
          </a:prstGeom>
          <a:noFill/>
          <a:effectLst/>
        </p:spPr>
        <p:txBody>
          <a:bodyPr wrap="square" rtlCol="0" anchor="ctr">
            <a:spAutoFit/>
          </a:bodyPr>
          <a:lstStyle/>
          <a:p>
            <a:pPr algn="ctr"/>
            <a:r>
              <a:rPr lang="de-DE" sz="1200" b="1" dirty="0"/>
              <a:t>Public </a:t>
            </a:r>
            <a:r>
              <a:rPr lang="de-DE" sz="1200" b="1" dirty="0" err="1"/>
              <a:t>Consultation</a:t>
            </a:r>
            <a:r>
              <a:rPr lang="de-DE" sz="1200" b="1" dirty="0"/>
              <a:t> </a:t>
            </a:r>
          </a:p>
          <a:p>
            <a:pPr algn="ctr"/>
            <a:r>
              <a:rPr lang="de-DE" sz="1200" b="1" dirty="0"/>
              <a:t>on </a:t>
            </a:r>
            <a:r>
              <a:rPr lang="de-DE" sz="1200" b="1" dirty="0" err="1"/>
              <a:t>Insolvency</a:t>
            </a:r>
            <a:r>
              <a:rPr lang="de-DE" sz="1200" b="1" dirty="0"/>
              <a:t> Laws</a:t>
            </a:r>
          </a:p>
          <a:p>
            <a:pPr algn="ctr"/>
            <a:endParaRPr lang="de-DE" sz="1100" dirty="0"/>
          </a:p>
          <a:p>
            <a:pPr algn="ctr"/>
            <a:r>
              <a:rPr lang="de-DE" sz="1100" dirty="0"/>
              <a:t>(</a:t>
            </a:r>
            <a:r>
              <a:rPr lang="de-DE" sz="1100" dirty="0" err="1"/>
              <a:t>ending</a:t>
            </a:r>
            <a:r>
              <a:rPr lang="de-DE" sz="1100" dirty="0"/>
              <a:t> March 2020)</a:t>
            </a:r>
          </a:p>
        </p:txBody>
      </p:sp>
      <p:sp>
        <p:nvSpPr>
          <p:cNvPr id="26" name="Textfeld 25">
            <a:extLst>
              <a:ext uri="{FF2B5EF4-FFF2-40B4-BE49-F238E27FC236}">
                <a16:creationId xmlns:a16="http://schemas.microsoft.com/office/drawing/2014/main" id="{802EB5A2-75BC-4679-83B7-2F3D04C29018}"/>
              </a:ext>
            </a:extLst>
          </p:cNvPr>
          <p:cNvSpPr txBox="1"/>
          <p:nvPr/>
        </p:nvSpPr>
        <p:spPr>
          <a:xfrm>
            <a:off x="6627571" y="1287203"/>
            <a:ext cx="2277975" cy="815608"/>
          </a:xfrm>
          <a:prstGeom prst="rect">
            <a:avLst/>
          </a:prstGeom>
          <a:noFill/>
        </p:spPr>
        <p:txBody>
          <a:bodyPr wrap="square" rtlCol="0" anchor="ctr">
            <a:spAutoFit/>
          </a:bodyPr>
          <a:lstStyle/>
          <a:p>
            <a:pPr algn="ctr"/>
            <a:r>
              <a:rPr lang="de-DE" sz="1200" b="1" dirty="0"/>
              <a:t>GERIL</a:t>
            </a:r>
            <a:br>
              <a:rPr lang="de-DE" sz="1200" b="1" dirty="0"/>
            </a:br>
            <a:r>
              <a:rPr lang="de-DE" sz="1200" b="1" dirty="0" err="1"/>
              <a:t>Discussions</a:t>
            </a:r>
            <a:r>
              <a:rPr lang="de-DE" sz="1200" b="1" dirty="0"/>
              <a:t> &amp; </a:t>
            </a:r>
          </a:p>
          <a:p>
            <a:pPr algn="ctr"/>
            <a:r>
              <a:rPr lang="de-DE" sz="1200" b="1" dirty="0" err="1"/>
              <a:t>Recommendations</a:t>
            </a:r>
            <a:endParaRPr lang="de-DE" sz="1200" b="1" dirty="0"/>
          </a:p>
          <a:p>
            <a:pPr algn="ctr"/>
            <a:r>
              <a:rPr lang="de-DE" sz="1100" dirty="0"/>
              <a:t>(April 2021 – </a:t>
            </a:r>
            <a:r>
              <a:rPr lang="de-DE" sz="1100" dirty="0" err="1"/>
              <a:t>January</a:t>
            </a:r>
            <a:r>
              <a:rPr lang="de-DE" sz="1100" dirty="0"/>
              <a:t> 2022)</a:t>
            </a:r>
          </a:p>
        </p:txBody>
      </p:sp>
      <p:cxnSp>
        <p:nvCxnSpPr>
          <p:cNvPr id="27" name="Gerader Verbinder 26">
            <a:extLst>
              <a:ext uri="{FF2B5EF4-FFF2-40B4-BE49-F238E27FC236}">
                <a16:creationId xmlns:a16="http://schemas.microsoft.com/office/drawing/2014/main" id="{FC4BA790-7065-4652-AB57-EB2B97ED2FD8}"/>
              </a:ext>
            </a:extLst>
          </p:cNvPr>
          <p:cNvCxnSpPr/>
          <p:nvPr/>
        </p:nvCxnSpPr>
        <p:spPr>
          <a:xfrm flipH="1">
            <a:off x="2291232" y="1986061"/>
            <a:ext cx="1252562"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8" name="Gerader Verbinder 27">
            <a:extLst>
              <a:ext uri="{FF2B5EF4-FFF2-40B4-BE49-F238E27FC236}">
                <a16:creationId xmlns:a16="http://schemas.microsoft.com/office/drawing/2014/main" id="{C9C75265-C124-4081-ACC0-3ECD80590197}"/>
              </a:ext>
            </a:extLst>
          </p:cNvPr>
          <p:cNvCxnSpPr/>
          <p:nvPr/>
        </p:nvCxnSpPr>
        <p:spPr>
          <a:xfrm flipH="1">
            <a:off x="4759666" y="1984842"/>
            <a:ext cx="48291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29" name="Gerader Verbinder 28">
            <a:extLst>
              <a:ext uri="{FF2B5EF4-FFF2-40B4-BE49-F238E27FC236}">
                <a16:creationId xmlns:a16="http://schemas.microsoft.com/office/drawing/2014/main" id="{95B695D3-7D8F-408D-9DF3-61F038E33D9D}"/>
              </a:ext>
            </a:extLst>
          </p:cNvPr>
          <p:cNvCxnSpPr/>
          <p:nvPr/>
        </p:nvCxnSpPr>
        <p:spPr>
          <a:xfrm flipH="1">
            <a:off x="6590637" y="1983625"/>
            <a:ext cx="329839"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4" name="Gerade Verbindung mit Pfeil 3">
            <a:extLst>
              <a:ext uri="{FF2B5EF4-FFF2-40B4-BE49-F238E27FC236}">
                <a16:creationId xmlns:a16="http://schemas.microsoft.com/office/drawing/2014/main" id="{1EFE06F2-93C2-4035-8672-57D88DF816A2}"/>
              </a:ext>
            </a:extLst>
          </p:cNvPr>
          <p:cNvCxnSpPr/>
          <p:nvPr/>
        </p:nvCxnSpPr>
        <p:spPr>
          <a:xfrm>
            <a:off x="8587689" y="1982420"/>
            <a:ext cx="395379" cy="0"/>
          </a:xfrm>
          <a:prstGeom prst="straightConnector1">
            <a:avLst/>
          </a:prstGeom>
          <a:ln>
            <a:solidFill>
              <a:schemeClr val="tx1"/>
            </a:solidFill>
            <a:tailEnd type="triangle"/>
          </a:ln>
          <a:effectLst/>
        </p:spPr>
        <p:style>
          <a:lnRef idx="2">
            <a:schemeClr val="accent1"/>
          </a:lnRef>
          <a:fillRef idx="0">
            <a:schemeClr val="accent1"/>
          </a:fillRef>
          <a:effectRef idx="1">
            <a:schemeClr val="accent1"/>
          </a:effectRef>
          <a:fontRef idx="minor">
            <a:schemeClr val="tx1"/>
          </a:fontRef>
        </p:style>
      </p:cxnSp>
      <p:sp>
        <p:nvSpPr>
          <p:cNvPr id="11" name="Rechteck 10">
            <a:extLst>
              <a:ext uri="{FF2B5EF4-FFF2-40B4-BE49-F238E27FC236}">
                <a16:creationId xmlns:a16="http://schemas.microsoft.com/office/drawing/2014/main" id="{990488EC-3FA7-4C15-ABDB-89E1B5D5AA61}"/>
              </a:ext>
            </a:extLst>
          </p:cNvPr>
          <p:cNvSpPr/>
          <p:nvPr/>
        </p:nvSpPr>
        <p:spPr>
          <a:xfrm>
            <a:off x="3547874" y="2321368"/>
            <a:ext cx="5039815" cy="2506662"/>
          </a:xfrm>
          <a:prstGeom prst="rect">
            <a:avLst/>
          </a:prstGeom>
          <a:noFill/>
          <a:ln w="1905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cxnSp>
        <p:nvCxnSpPr>
          <p:cNvPr id="30" name="Gerader Verbinder 29">
            <a:extLst>
              <a:ext uri="{FF2B5EF4-FFF2-40B4-BE49-F238E27FC236}">
                <a16:creationId xmlns:a16="http://schemas.microsoft.com/office/drawing/2014/main" id="{6591FFDC-2881-48F1-A37D-47AED24C6F15}"/>
              </a:ext>
            </a:extLst>
          </p:cNvPr>
          <p:cNvCxnSpPr/>
          <p:nvPr/>
        </p:nvCxnSpPr>
        <p:spPr>
          <a:xfrm flipH="1">
            <a:off x="2966512" y="3398009"/>
            <a:ext cx="286501"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3" name="Gerade Verbindung mit Pfeil 32">
            <a:extLst>
              <a:ext uri="{FF2B5EF4-FFF2-40B4-BE49-F238E27FC236}">
                <a16:creationId xmlns:a16="http://schemas.microsoft.com/office/drawing/2014/main" id="{A868AFDC-9CE2-453C-9145-A6456C2E842D}"/>
              </a:ext>
            </a:extLst>
          </p:cNvPr>
          <p:cNvCxnSpPr/>
          <p:nvPr/>
        </p:nvCxnSpPr>
        <p:spPr>
          <a:xfrm>
            <a:off x="4176977" y="2095117"/>
            <a:ext cx="0" cy="197510"/>
          </a:xfrm>
          <a:prstGeom prst="straightConnector1">
            <a:avLst/>
          </a:prstGeom>
          <a:ln>
            <a:solidFill>
              <a:schemeClr val="tx1"/>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34" name="Gerade Verbindung mit Pfeil 33">
            <a:extLst>
              <a:ext uri="{FF2B5EF4-FFF2-40B4-BE49-F238E27FC236}">
                <a16:creationId xmlns:a16="http://schemas.microsoft.com/office/drawing/2014/main" id="{AB06E593-6826-4A62-8AB0-B3F64E16D353}"/>
              </a:ext>
            </a:extLst>
          </p:cNvPr>
          <p:cNvCxnSpPr/>
          <p:nvPr/>
        </p:nvCxnSpPr>
        <p:spPr>
          <a:xfrm>
            <a:off x="7760207" y="2093902"/>
            <a:ext cx="0" cy="197510"/>
          </a:xfrm>
          <a:prstGeom prst="straightConnector1">
            <a:avLst/>
          </a:prstGeom>
          <a:ln>
            <a:solidFill>
              <a:schemeClr val="tx1"/>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35" name="Gerade Verbindung mit Pfeil 34">
            <a:extLst>
              <a:ext uri="{FF2B5EF4-FFF2-40B4-BE49-F238E27FC236}">
                <a16:creationId xmlns:a16="http://schemas.microsoft.com/office/drawing/2014/main" id="{DB0EDD52-125C-40FA-9EF9-67452A560A2E}"/>
              </a:ext>
            </a:extLst>
          </p:cNvPr>
          <p:cNvCxnSpPr/>
          <p:nvPr/>
        </p:nvCxnSpPr>
        <p:spPr>
          <a:xfrm>
            <a:off x="5922873" y="2092682"/>
            <a:ext cx="0" cy="197510"/>
          </a:xfrm>
          <a:prstGeom prst="straightConnector1">
            <a:avLst/>
          </a:prstGeom>
          <a:ln>
            <a:solidFill>
              <a:schemeClr val="tx1"/>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36" name="Gerader Verbinder 35">
            <a:extLst>
              <a:ext uri="{FF2B5EF4-FFF2-40B4-BE49-F238E27FC236}">
                <a16:creationId xmlns:a16="http://schemas.microsoft.com/office/drawing/2014/main" id="{C55F18E7-DE0F-44F7-9D4B-5C425B828701}"/>
              </a:ext>
            </a:extLst>
          </p:cNvPr>
          <p:cNvCxnSpPr>
            <a:cxnSpLocks/>
          </p:cNvCxnSpPr>
          <p:nvPr/>
        </p:nvCxnSpPr>
        <p:spPr>
          <a:xfrm>
            <a:off x="3255648" y="1980413"/>
            <a:ext cx="0" cy="1423065"/>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38" name="Gerader Verbinder 37">
            <a:extLst>
              <a:ext uri="{FF2B5EF4-FFF2-40B4-BE49-F238E27FC236}">
                <a16:creationId xmlns:a16="http://schemas.microsoft.com/office/drawing/2014/main" id="{96573AE8-4E9C-4F23-924E-6774C002C791}"/>
              </a:ext>
            </a:extLst>
          </p:cNvPr>
          <p:cNvCxnSpPr/>
          <p:nvPr/>
        </p:nvCxnSpPr>
        <p:spPr>
          <a:xfrm flipH="1">
            <a:off x="3257179" y="3397583"/>
            <a:ext cx="278074"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39" name="Textfeld 38">
            <a:extLst>
              <a:ext uri="{FF2B5EF4-FFF2-40B4-BE49-F238E27FC236}">
                <a16:creationId xmlns:a16="http://schemas.microsoft.com/office/drawing/2014/main" id="{F335AE3B-8665-4D2D-92D4-E4C400D67BCE}"/>
              </a:ext>
            </a:extLst>
          </p:cNvPr>
          <p:cNvSpPr txBox="1"/>
          <p:nvPr/>
        </p:nvSpPr>
        <p:spPr>
          <a:xfrm>
            <a:off x="7064183" y="2839685"/>
            <a:ext cx="696024" cy="338554"/>
          </a:xfrm>
          <a:prstGeom prst="rect">
            <a:avLst/>
          </a:prstGeom>
          <a:noFill/>
        </p:spPr>
        <p:txBody>
          <a:bodyPr wrap="none" rtlCol="0">
            <a:spAutoFit/>
          </a:bodyPr>
          <a:lstStyle/>
          <a:p>
            <a:pPr algn="ctr"/>
            <a:r>
              <a:rPr lang="de-DE" sz="800" dirty="0"/>
              <a:t>Transaction </a:t>
            </a:r>
          </a:p>
          <a:p>
            <a:pPr algn="ctr"/>
            <a:r>
              <a:rPr lang="de-DE" sz="800" dirty="0" err="1"/>
              <a:t>Avoidance</a:t>
            </a:r>
            <a:endParaRPr lang="de-DE" sz="800" dirty="0"/>
          </a:p>
        </p:txBody>
      </p:sp>
      <p:sp>
        <p:nvSpPr>
          <p:cNvPr id="40" name="Textfeld 39">
            <a:extLst>
              <a:ext uri="{FF2B5EF4-FFF2-40B4-BE49-F238E27FC236}">
                <a16:creationId xmlns:a16="http://schemas.microsoft.com/office/drawing/2014/main" id="{37C06F00-1F40-4AFB-8AA0-0146BF9AA57B}"/>
              </a:ext>
            </a:extLst>
          </p:cNvPr>
          <p:cNvSpPr txBox="1"/>
          <p:nvPr/>
        </p:nvSpPr>
        <p:spPr>
          <a:xfrm>
            <a:off x="3780844" y="2843791"/>
            <a:ext cx="550151" cy="338554"/>
          </a:xfrm>
          <a:prstGeom prst="rect">
            <a:avLst/>
          </a:prstGeom>
          <a:noFill/>
        </p:spPr>
        <p:txBody>
          <a:bodyPr wrap="none" rtlCol="0">
            <a:spAutoFit/>
          </a:bodyPr>
          <a:lstStyle/>
          <a:p>
            <a:pPr algn="ctr"/>
            <a:r>
              <a:rPr lang="de-DE" sz="800" dirty="0" err="1"/>
              <a:t>Pre</a:t>
            </a:r>
            <a:r>
              <a:rPr lang="de-DE" sz="800" dirty="0"/>
              <a:t>-pack</a:t>
            </a:r>
          </a:p>
          <a:p>
            <a:pPr algn="ctr"/>
            <a:r>
              <a:rPr lang="de-DE" sz="800" dirty="0"/>
              <a:t>Sales</a:t>
            </a:r>
          </a:p>
        </p:txBody>
      </p:sp>
      <p:sp>
        <p:nvSpPr>
          <p:cNvPr id="41" name="Textfeld 40">
            <a:extLst>
              <a:ext uri="{FF2B5EF4-FFF2-40B4-BE49-F238E27FC236}">
                <a16:creationId xmlns:a16="http://schemas.microsoft.com/office/drawing/2014/main" id="{5C2BFD7B-55C8-4EE6-BDA8-9892E75C8E1F}"/>
              </a:ext>
            </a:extLst>
          </p:cNvPr>
          <p:cNvSpPr txBox="1"/>
          <p:nvPr/>
        </p:nvSpPr>
        <p:spPr>
          <a:xfrm>
            <a:off x="6476610" y="3451974"/>
            <a:ext cx="567783" cy="338554"/>
          </a:xfrm>
          <a:prstGeom prst="rect">
            <a:avLst/>
          </a:prstGeom>
          <a:noFill/>
        </p:spPr>
        <p:txBody>
          <a:bodyPr wrap="none" rtlCol="0">
            <a:spAutoFit/>
          </a:bodyPr>
          <a:lstStyle/>
          <a:p>
            <a:pPr algn="ctr"/>
            <a:r>
              <a:rPr lang="de-DE" sz="800" dirty="0"/>
              <a:t>Ranking </a:t>
            </a:r>
          </a:p>
          <a:p>
            <a:pPr algn="ctr"/>
            <a:r>
              <a:rPr lang="de-DE" sz="800" dirty="0" err="1"/>
              <a:t>of</a:t>
            </a:r>
            <a:r>
              <a:rPr lang="de-DE" sz="800" dirty="0"/>
              <a:t> Claims</a:t>
            </a:r>
          </a:p>
        </p:txBody>
      </p:sp>
      <p:sp>
        <p:nvSpPr>
          <p:cNvPr id="42" name="Textfeld 41">
            <a:extLst>
              <a:ext uri="{FF2B5EF4-FFF2-40B4-BE49-F238E27FC236}">
                <a16:creationId xmlns:a16="http://schemas.microsoft.com/office/drawing/2014/main" id="{13AC9E5B-0354-4113-8AE9-A258895EF276}"/>
              </a:ext>
            </a:extLst>
          </p:cNvPr>
          <p:cNvSpPr txBox="1"/>
          <p:nvPr/>
        </p:nvSpPr>
        <p:spPr>
          <a:xfrm>
            <a:off x="5909734" y="2843457"/>
            <a:ext cx="819456" cy="338554"/>
          </a:xfrm>
          <a:prstGeom prst="rect">
            <a:avLst/>
          </a:prstGeom>
          <a:noFill/>
        </p:spPr>
        <p:txBody>
          <a:bodyPr wrap="none" rtlCol="0">
            <a:spAutoFit/>
          </a:bodyPr>
          <a:lstStyle/>
          <a:p>
            <a:pPr algn="ctr"/>
            <a:r>
              <a:rPr lang="de-DE" sz="800" dirty="0" err="1"/>
              <a:t>Specific</a:t>
            </a:r>
            <a:r>
              <a:rPr lang="de-DE" sz="800" dirty="0"/>
              <a:t> System</a:t>
            </a:r>
          </a:p>
          <a:p>
            <a:pPr algn="ctr"/>
            <a:r>
              <a:rPr lang="de-DE" sz="800" dirty="0" err="1"/>
              <a:t>for</a:t>
            </a:r>
            <a:r>
              <a:rPr lang="de-DE" sz="800" dirty="0"/>
              <a:t> (M)SMEs</a:t>
            </a:r>
          </a:p>
        </p:txBody>
      </p:sp>
      <p:sp>
        <p:nvSpPr>
          <p:cNvPr id="43" name="Textfeld 42">
            <a:extLst>
              <a:ext uri="{FF2B5EF4-FFF2-40B4-BE49-F238E27FC236}">
                <a16:creationId xmlns:a16="http://schemas.microsoft.com/office/drawing/2014/main" id="{71498C08-09C8-4AAB-AAAC-B38BAF8CBFC0}"/>
              </a:ext>
            </a:extLst>
          </p:cNvPr>
          <p:cNvSpPr txBox="1"/>
          <p:nvPr/>
        </p:nvSpPr>
        <p:spPr>
          <a:xfrm>
            <a:off x="4279179" y="3455462"/>
            <a:ext cx="489236" cy="338554"/>
          </a:xfrm>
          <a:prstGeom prst="rect">
            <a:avLst/>
          </a:prstGeom>
          <a:noFill/>
        </p:spPr>
        <p:txBody>
          <a:bodyPr wrap="none" rtlCol="0">
            <a:spAutoFit/>
          </a:bodyPr>
          <a:lstStyle/>
          <a:p>
            <a:pPr algn="ctr"/>
            <a:r>
              <a:rPr lang="de-DE" sz="800" dirty="0"/>
              <a:t>Asset</a:t>
            </a:r>
          </a:p>
          <a:p>
            <a:pPr algn="ctr"/>
            <a:r>
              <a:rPr lang="de-DE" sz="800" dirty="0"/>
              <a:t>Tracing</a:t>
            </a:r>
          </a:p>
        </p:txBody>
      </p:sp>
      <p:sp>
        <p:nvSpPr>
          <p:cNvPr id="44" name="Textfeld 43">
            <a:extLst>
              <a:ext uri="{FF2B5EF4-FFF2-40B4-BE49-F238E27FC236}">
                <a16:creationId xmlns:a16="http://schemas.microsoft.com/office/drawing/2014/main" id="{512A42EC-B82F-4907-B798-E22DEB67DBDF}"/>
              </a:ext>
            </a:extLst>
          </p:cNvPr>
          <p:cNvSpPr txBox="1"/>
          <p:nvPr/>
        </p:nvSpPr>
        <p:spPr>
          <a:xfrm>
            <a:off x="7598130" y="3451974"/>
            <a:ext cx="691216" cy="338554"/>
          </a:xfrm>
          <a:prstGeom prst="rect">
            <a:avLst/>
          </a:prstGeom>
          <a:noFill/>
        </p:spPr>
        <p:txBody>
          <a:bodyPr wrap="none" rtlCol="0">
            <a:spAutoFit/>
          </a:bodyPr>
          <a:lstStyle/>
          <a:p>
            <a:pPr algn="ctr"/>
            <a:r>
              <a:rPr lang="de-DE" sz="800" dirty="0" err="1"/>
              <a:t>Creditors</a:t>
            </a:r>
            <a:r>
              <a:rPr lang="de-DE" sz="800" dirty="0"/>
              <a:t>‘</a:t>
            </a:r>
          </a:p>
          <a:p>
            <a:pPr algn="ctr"/>
            <a:r>
              <a:rPr lang="de-DE" sz="800" dirty="0" err="1"/>
              <a:t>Committees</a:t>
            </a:r>
            <a:endParaRPr lang="de-DE" sz="800" dirty="0"/>
          </a:p>
        </p:txBody>
      </p:sp>
      <p:sp>
        <p:nvSpPr>
          <p:cNvPr id="45" name="Textfeld 44">
            <a:extLst>
              <a:ext uri="{FF2B5EF4-FFF2-40B4-BE49-F238E27FC236}">
                <a16:creationId xmlns:a16="http://schemas.microsoft.com/office/drawing/2014/main" id="{06F5AB59-A4F1-4A0E-9ACE-AE28B99ED59B}"/>
              </a:ext>
            </a:extLst>
          </p:cNvPr>
          <p:cNvSpPr txBox="1"/>
          <p:nvPr/>
        </p:nvSpPr>
        <p:spPr>
          <a:xfrm>
            <a:off x="4880555" y="4028333"/>
            <a:ext cx="479618" cy="338554"/>
          </a:xfrm>
          <a:prstGeom prst="rect">
            <a:avLst/>
          </a:prstGeom>
          <a:noFill/>
        </p:spPr>
        <p:txBody>
          <a:bodyPr wrap="none" rtlCol="0">
            <a:spAutoFit/>
          </a:bodyPr>
          <a:lstStyle/>
          <a:p>
            <a:pPr algn="ctr"/>
            <a:r>
              <a:rPr lang="de-DE" sz="800" dirty="0" err="1"/>
              <a:t>Role</a:t>
            </a:r>
            <a:r>
              <a:rPr lang="de-DE" sz="800" dirty="0"/>
              <a:t> </a:t>
            </a:r>
            <a:r>
              <a:rPr lang="de-DE" sz="800" dirty="0" err="1"/>
              <a:t>of</a:t>
            </a:r>
            <a:endParaRPr lang="de-DE" sz="800" dirty="0"/>
          </a:p>
          <a:p>
            <a:pPr algn="ctr"/>
            <a:r>
              <a:rPr lang="de-DE" sz="800" dirty="0"/>
              <a:t>Courts</a:t>
            </a:r>
          </a:p>
        </p:txBody>
      </p:sp>
      <p:sp>
        <p:nvSpPr>
          <p:cNvPr id="46" name="Textfeld 45">
            <a:extLst>
              <a:ext uri="{FF2B5EF4-FFF2-40B4-BE49-F238E27FC236}">
                <a16:creationId xmlns:a16="http://schemas.microsoft.com/office/drawing/2014/main" id="{102A3DE5-0FC1-4D2C-AE22-60D4862E76AE}"/>
              </a:ext>
            </a:extLst>
          </p:cNvPr>
          <p:cNvSpPr txBox="1"/>
          <p:nvPr/>
        </p:nvSpPr>
        <p:spPr>
          <a:xfrm>
            <a:off x="3683615" y="4028186"/>
            <a:ext cx="878767" cy="338554"/>
          </a:xfrm>
          <a:prstGeom prst="rect">
            <a:avLst/>
          </a:prstGeom>
          <a:noFill/>
        </p:spPr>
        <p:txBody>
          <a:bodyPr wrap="none" rtlCol="0">
            <a:spAutoFit/>
          </a:bodyPr>
          <a:lstStyle/>
          <a:p>
            <a:pPr algn="ctr"/>
            <a:r>
              <a:rPr lang="de-DE" sz="800" dirty="0" err="1"/>
              <a:t>Directors</a:t>
            </a:r>
            <a:r>
              <a:rPr lang="de-DE" sz="800" dirty="0"/>
              <a:t>‘ </a:t>
            </a:r>
            <a:r>
              <a:rPr lang="de-DE" sz="800" dirty="0" err="1"/>
              <a:t>duties</a:t>
            </a:r>
            <a:endParaRPr lang="de-DE" sz="800" dirty="0"/>
          </a:p>
          <a:p>
            <a:pPr algn="ctr"/>
            <a:r>
              <a:rPr lang="de-DE" sz="800" dirty="0"/>
              <a:t>and </a:t>
            </a:r>
            <a:r>
              <a:rPr lang="de-DE" sz="800" dirty="0" err="1"/>
              <a:t>liabilities</a:t>
            </a:r>
            <a:endParaRPr lang="de-DE" sz="800" dirty="0"/>
          </a:p>
        </p:txBody>
      </p:sp>
      <p:sp>
        <p:nvSpPr>
          <p:cNvPr id="47" name="Textfeld 46">
            <a:extLst>
              <a:ext uri="{FF2B5EF4-FFF2-40B4-BE49-F238E27FC236}">
                <a16:creationId xmlns:a16="http://schemas.microsoft.com/office/drawing/2014/main" id="{94D9087E-40E1-42C0-AA7B-59AFD2622ADB}"/>
              </a:ext>
            </a:extLst>
          </p:cNvPr>
          <p:cNvSpPr txBox="1"/>
          <p:nvPr/>
        </p:nvSpPr>
        <p:spPr>
          <a:xfrm>
            <a:off x="4773154" y="2780609"/>
            <a:ext cx="694421" cy="461665"/>
          </a:xfrm>
          <a:prstGeom prst="rect">
            <a:avLst/>
          </a:prstGeom>
          <a:noFill/>
        </p:spPr>
        <p:txBody>
          <a:bodyPr wrap="none" rtlCol="0">
            <a:spAutoFit/>
          </a:bodyPr>
          <a:lstStyle/>
          <a:p>
            <a:pPr algn="ctr"/>
            <a:r>
              <a:rPr lang="de-DE" sz="800" dirty="0"/>
              <a:t>Opening </a:t>
            </a:r>
            <a:r>
              <a:rPr lang="de-DE" sz="800" dirty="0" err="1"/>
              <a:t>of</a:t>
            </a:r>
            <a:endParaRPr lang="de-DE" sz="800" dirty="0"/>
          </a:p>
          <a:p>
            <a:pPr algn="ctr"/>
            <a:r>
              <a:rPr lang="de-DE" sz="800" dirty="0" err="1"/>
              <a:t>Insolvency</a:t>
            </a:r>
            <a:r>
              <a:rPr lang="de-DE" sz="800" dirty="0"/>
              <a:t> </a:t>
            </a:r>
          </a:p>
          <a:p>
            <a:pPr algn="ctr"/>
            <a:r>
              <a:rPr lang="de-DE" sz="800" dirty="0"/>
              <a:t>Proceedings</a:t>
            </a:r>
          </a:p>
        </p:txBody>
      </p:sp>
      <p:sp>
        <p:nvSpPr>
          <p:cNvPr id="48" name="Textfeld 47">
            <a:extLst>
              <a:ext uri="{FF2B5EF4-FFF2-40B4-BE49-F238E27FC236}">
                <a16:creationId xmlns:a16="http://schemas.microsoft.com/office/drawing/2014/main" id="{C5FD1C6A-8D73-4630-A7FB-F2FF1E91215E}"/>
              </a:ext>
            </a:extLst>
          </p:cNvPr>
          <p:cNvSpPr txBox="1"/>
          <p:nvPr/>
        </p:nvSpPr>
        <p:spPr>
          <a:xfrm>
            <a:off x="5316618" y="3451974"/>
            <a:ext cx="606255" cy="338554"/>
          </a:xfrm>
          <a:prstGeom prst="rect">
            <a:avLst/>
          </a:prstGeom>
          <a:noFill/>
        </p:spPr>
        <p:txBody>
          <a:bodyPr wrap="none" rtlCol="0">
            <a:spAutoFit/>
          </a:bodyPr>
          <a:lstStyle/>
          <a:p>
            <a:pPr algn="ctr"/>
            <a:r>
              <a:rPr lang="de-DE" sz="800" dirty="0" err="1"/>
              <a:t>Lodgment</a:t>
            </a:r>
            <a:endParaRPr lang="de-DE" sz="800" dirty="0"/>
          </a:p>
          <a:p>
            <a:pPr algn="ctr"/>
            <a:r>
              <a:rPr lang="de-DE" sz="800" dirty="0" err="1"/>
              <a:t>of</a:t>
            </a:r>
            <a:r>
              <a:rPr lang="de-DE" sz="800" dirty="0"/>
              <a:t> Claims</a:t>
            </a:r>
          </a:p>
        </p:txBody>
      </p:sp>
      <p:sp>
        <p:nvSpPr>
          <p:cNvPr id="50" name="Textfeld 49">
            <a:extLst>
              <a:ext uri="{FF2B5EF4-FFF2-40B4-BE49-F238E27FC236}">
                <a16:creationId xmlns:a16="http://schemas.microsoft.com/office/drawing/2014/main" id="{EF4C2B09-57B1-43AC-BFD5-312250761D09}"/>
              </a:ext>
            </a:extLst>
          </p:cNvPr>
          <p:cNvSpPr txBox="1"/>
          <p:nvPr/>
        </p:nvSpPr>
        <p:spPr>
          <a:xfrm>
            <a:off x="5723441" y="4024655"/>
            <a:ext cx="888385" cy="338554"/>
          </a:xfrm>
          <a:prstGeom prst="rect">
            <a:avLst/>
          </a:prstGeom>
          <a:noFill/>
        </p:spPr>
        <p:txBody>
          <a:bodyPr wrap="none" rtlCol="0">
            <a:spAutoFit/>
          </a:bodyPr>
          <a:lstStyle/>
          <a:p>
            <a:pPr algn="ctr"/>
            <a:r>
              <a:rPr lang="de-DE" sz="800" dirty="0"/>
              <a:t>Professional</a:t>
            </a:r>
          </a:p>
          <a:p>
            <a:pPr algn="ctr"/>
            <a:r>
              <a:rPr lang="de-DE" sz="800" dirty="0"/>
              <a:t>Standards </a:t>
            </a:r>
            <a:r>
              <a:rPr lang="de-DE" sz="800" dirty="0" err="1"/>
              <a:t>for</a:t>
            </a:r>
            <a:r>
              <a:rPr lang="de-DE" sz="800" dirty="0"/>
              <a:t> IPs</a:t>
            </a:r>
          </a:p>
        </p:txBody>
      </p:sp>
      <p:sp>
        <p:nvSpPr>
          <p:cNvPr id="51" name="Textfeld 50">
            <a:extLst>
              <a:ext uri="{FF2B5EF4-FFF2-40B4-BE49-F238E27FC236}">
                <a16:creationId xmlns:a16="http://schemas.microsoft.com/office/drawing/2014/main" id="{AE4B24A3-7083-4E7B-B1BB-80E7CF7C69CE}"/>
              </a:ext>
            </a:extLst>
          </p:cNvPr>
          <p:cNvSpPr txBox="1"/>
          <p:nvPr/>
        </p:nvSpPr>
        <p:spPr>
          <a:xfrm>
            <a:off x="6975094" y="4024655"/>
            <a:ext cx="1297151" cy="338554"/>
          </a:xfrm>
          <a:prstGeom prst="rect">
            <a:avLst/>
          </a:prstGeom>
          <a:noFill/>
        </p:spPr>
        <p:txBody>
          <a:bodyPr wrap="none" rtlCol="0">
            <a:spAutoFit/>
          </a:bodyPr>
          <a:lstStyle/>
          <a:p>
            <a:pPr algn="ctr"/>
            <a:r>
              <a:rPr lang="de-DE" sz="800" dirty="0" err="1"/>
              <a:t>Applications</a:t>
            </a:r>
            <a:r>
              <a:rPr lang="de-DE" sz="800" dirty="0"/>
              <a:t>/</a:t>
            </a:r>
            <a:r>
              <a:rPr lang="de-DE" sz="800" dirty="0" err="1"/>
              <a:t>Platforms</a:t>
            </a:r>
            <a:endParaRPr lang="de-DE" sz="800" dirty="0"/>
          </a:p>
          <a:p>
            <a:pPr algn="ctr"/>
            <a:r>
              <a:rPr lang="de-DE" sz="800" dirty="0" err="1"/>
              <a:t>Facilitating</a:t>
            </a:r>
            <a:r>
              <a:rPr lang="de-DE" sz="800" dirty="0"/>
              <a:t> </a:t>
            </a:r>
            <a:r>
              <a:rPr lang="de-DE" sz="800" dirty="0" err="1"/>
              <a:t>Creditor</a:t>
            </a:r>
            <a:r>
              <a:rPr lang="de-DE" sz="800" dirty="0"/>
              <a:t> Action</a:t>
            </a:r>
          </a:p>
        </p:txBody>
      </p:sp>
      <p:sp>
        <p:nvSpPr>
          <p:cNvPr id="52" name="Textfeld 51">
            <a:extLst>
              <a:ext uri="{FF2B5EF4-FFF2-40B4-BE49-F238E27FC236}">
                <a16:creationId xmlns:a16="http://schemas.microsoft.com/office/drawing/2014/main" id="{1F4D925E-F152-4935-886B-1EB2FDC7955F}"/>
              </a:ext>
            </a:extLst>
          </p:cNvPr>
          <p:cNvSpPr txBox="1"/>
          <p:nvPr/>
        </p:nvSpPr>
        <p:spPr>
          <a:xfrm>
            <a:off x="3931997" y="2333731"/>
            <a:ext cx="4263283" cy="305234"/>
          </a:xfrm>
          <a:prstGeom prst="rect">
            <a:avLst/>
          </a:prstGeom>
          <a:noFill/>
        </p:spPr>
        <p:txBody>
          <a:bodyPr wrap="none" rtlCol="0">
            <a:spAutoFit/>
          </a:bodyPr>
          <a:lstStyle/>
          <a:p>
            <a:r>
              <a:rPr lang="de-DE" dirty="0" err="1"/>
              <a:t>Discussed</a:t>
            </a:r>
            <a:r>
              <a:rPr lang="de-DE" dirty="0"/>
              <a:t> Areas </a:t>
            </a:r>
            <a:r>
              <a:rPr lang="de-DE" dirty="0" err="1"/>
              <a:t>for</a:t>
            </a:r>
            <a:r>
              <a:rPr lang="de-DE" dirty="0"/>
              <a:t> possible </a:t>
            </a:r>
            <a:r>
              <a:rPr lang="de-DE" dirty="0" err="1"/>
              <a:t>Harmonization</a:t>
            </a:r>
            <a:endParaRPr lang="de-DE" dirty="0"/>
          </a:p>
        </p:txBody>
      </p:sp>
      <p:sp>
        <p:nvSpPr>
          <p:cNvPr id="53" name="Textfeld 52">
            <a:extLst>
              <a:ext uri="{FF2B5EF4-FFF2-40B4-BE49-F238E27FC236}">
                <a16:creationId xmlns:a16="http://schemas.microsoft.com/office/drawing/2014/main" id="{C1B3C269-9451-44B1-BFB2-C8D93821EEEF}"/>
              </a:ext>
            </a:extLst>
          </p:cNvPr>
          <p:cNvSpPr txBox="1"/>
          <p:nvPr/>
        </p:nvSpPr>
        <p:spPr>
          <a:xfrm>
            <a:off x="5466658" y="4495983"/>
            <a:ext cx="912429" cy="338554"/>
          </a:xfrm>
          <a:prstGeom prst="rect">
            <a:avLst/>
          </a:prstGeom>
          <a:noFill/>
        </p:spPr>
        <p:txBody>
          <a:bodyPr wrap="none" rtlCol="0">
            <a:spAutoFit/>
          </a:bodyPr>
          <a:lstStyle/>
          <a:p>
            <a:pPr algn="ctr"/>
            <a:r>
              <a:rPr lang="de-DE" sz="800" dirty="0"/>
              <a:t>Data Protection</a:t>
            </a:r>
          </a:p>
          <a:p>
            <a:pPr algn="ctr"/>
            <a:r>
              <a:rPr lang="de-DE" sz="800" dirty="0"/>
              <a:t>Guidelines </a:t>
            </a:r>
            <a:r>
              <a:rPr lang="de-DE" sz="800" dirty="0" err="1"/>
              <a:t>for</a:t>
            </a:r>
            <a:r>
              <a:rPr lang="de-DE" sz="800" dirty="0"/>
              <a:t> IPs</a:t>
            </a:r>
          </a:p>
        </p:txBody>
      </p:sp>
    </p:spTree>
    <p:extLst>
      <p:ext uri="{BB962C8B-B14F-4D97-AF65-F5344CB8AC3E}">
        <p14:creationId xmlns:p14="http://schemas.microsoft.com/office/powerpoint/2010/main" val="15660528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750"/>
                                        <p:tgtEl>
                                          <p:spTgt spid="27"/>
                                        </p:tgtEl>
                                      </p:cBhvr>
                                    </p:animEffect>
                                  </p:childTnLst>
                                </p:cTn>
                              </p:par>
                              <p:par>
                                <p:cTn id="12" presetID="22" presetClass="entr" presetSubtype="4" fill="hold" nodeType="with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wipe(down)">
                                      <p:cBhvr>
                                        <p:cTn id="14" dur="750"/>
                                        <p:tgtEl>
                                          <p:spTgt spid="36"/>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left)">
                                      <p:cBhvr>
                                        <p:cTn id="32" dur="500"/>
                                        <p:tgtEl>
                                          <p:spTgt spid="29"/>
                                        </p:tgtEl>
                                      </p:cBhvr>
                                    </p:animEffec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1000"/>
                            </p:stCondLst>
                            <p:childTnLst>
                              <p:par>
                                <p:cTn id="38" presetID="22" presetClass="entr" presetSubtype="8"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left)">
                                      <p:cBhvr>
                                        <p:cTn id="40" dur="500"/>
                                        <p:tgtEl>
                                          <p:spTgt spid="4"/>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nodeType="click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up)">
                                      <p:cBhvr>
                                        <p:cTn id="45" dur="500"/>
                                        <p:tgtEl>
                                          <p:spTgt spid="33"/>
                                        </p:tgtEl>
                                      </p:cBhvr>
                                    </p:animEffect>
                                  </p:childTnLst>
                                </p:cTn>
                              </p:par>
                              <p:par>
                                <p:cTn id="46" presetID="22" presetClass="entr" presetSubtype="1" fill="hold" nodeType="with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wipe(up)">
                                      <p:cBhvr>
                                        <p:cTn id="48" dur="500"/>
                                        <p:tgtEl>
                                          <p:spTgt spid="35"/>
                                        </p:tgtEl>
                                      </p:cBhvr>
                                    </p:animEffect>
                                  </p:childTnLst>
                                </p:cTn>
                              </p:par>
                              <p:par>
                                <p:cTn id="49" presetID="22" presetClass="entr" presetSubtype="1"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wipe(up)">
                                      <p:cBhvr>
                                        <p:cTn id="51" dur="500"/>
                                        <p:tgtEl>
                                          <p:spTgt spid="34"/>
                                        </p:tgtEl>
                                      </p:cBhvr>
                                    </p:animEffect>
                                  </p:childTnLst>
                                </p:cTn>
                              </p:par>
                              <p:par>
                                <p:cTn id="52" presetID="22" presetClass="entr" presetSubtype="8" fill="hold" nodeType="with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wipe(left)">
                                      <p:cBhvr>
                                        <p:cTn id="54" dur="500"/>
                                        <p:tgtEl>
                                          <p:spTgt spid="38"/>
                                        </p:tgtEl>
                                      </p:cBhvr>
                                    </p:animEffect>
                                  </p:childTnLst>
                                </p:cTn>
                              </p:par>
                            </p:childTnLst>
                          </p:cTn>
                        </p:par>
                        <p:par>
                          <p:cTn id="55" fill="hold">
                            <p:stCondLst>
                              <p:cond delay="500"/>
                            </p:stCondLst>
                            <p:childTnLst>
                              <p:par>
                                <p:cTn id="56" presetID="10" presetClass="entr" presetSubtype="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childTnLst>
                          </p:cTn>
                        </p:par>
                        <p:par>
                          <p:cTn id="59" fill="hold">
                            <p:stCondLst>
                              <p:cond delay="1000"/>
                            </p:stCondLst>
                            <p:childTnLst>
                              <p:par>
                                <p:cTn id="60" presetID="10" presetClass="entr" presetSubtype="0" fill="hold" grpId="0" nodeType="afterEffect">
                                  <p:stCondLst>
                                    <p:cond delay="0"/>
                                  </p:stCondLst>
                                  <p:childTnLst>
                                    <p:set>
                                      <p:cBhvr>
                                        <p:cTn id="61" dur="1" fill="hold">
                                          <p:stCondLst>
                                            <p:cond delay="0"/>
                                          </p:stCondLst>
                                        </p:cTn>
                                        <p:tgtEl>
                                          <p:spTgt spid="52"/>
                                        </p:tgtEl>
                                        <p:attrNameLst>
                                          <p:attrName>style.visibility</p:attrName>
                                        </p:attrNameLst>
                                      </p:cBhvr>
                                      <p:to>
                                        <p:strVal val="visible"/>
                                      </p:to>
                                    </p:set>
                                    <p:animEffect transition="in" filter="fade">
                                      <p:cBhvr>
                                        <p:cTn id="62" dur="500"/>
                                        <p:tgtEl>
                                          <p:spTgt spid="52"/>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500"/>
                                        <p:tgtEl>
                                          <p:spTgt spid="40"/>
                                        </p:tgtEl>
                                      </p:cBhvr>
                                    </p:animEffect>
                                  </p:childTnLst>
                                </p:cTn>
                              </p:par>
                            </p:childTnLst>
                          </p:cTn>
                        </p:par>
                        <p:par>
                          <p:cTn id="68" fill="hold">
                            <p:stCondLst>
                              <p:cond delay="500"/>
                            </p:stCondLst>
                            <p:childTnLst>
                              <p:par>
                                <p:cTn id="69" presetID="10" presetClass="entr" presetSubtype="0"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500"/>
                                        <p:tgtEl>
                                          <p:spTgt spid="47"/>
                                        </p:tgtEl>
                                      </p:cBhvr>
                                    </p:animEffect>
                                  </p:childTnLst>
                                </p:cTn>
                              </p:par>
                            </p:childTnLst>
                          </p:cTn>
                        </p:par>
                        <p:par>
                          <p:cTn id="72" fill="hold">
                            <p:stCondLst>
                              <p:cond delay="1000"/>
                            </p:stCondLst>
                            <p:childTnLst>
                              <p:par>
                                <p:cTn id="73" presetID="10" presetClass="entr" presetSubtype="0" fill="hold" grpId="0" nodeType="after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fade">
                                      <p:cBhvr>
                                        <p:cTn id="75" dur="500"/>
                                        <p:tgtEl>
                                          <p:spTgt spid="42"/>
                                        </p:tgtEl>
                                      </p:cBhvr>
                                    </p:animEffect>
                                  </p:childTnLst>
                                </p:cTn>
                              </p:par>
                            </p:childTnLst>
                          </p:cTn>
                        </p:par>
                        <p:par>
                          <p:cTn id="76" fill="hold">
                            <p:stCondLst>
                              <p:cond delay="1500"/>
                            </p:stCondLst>
                            <p:childTnLst>
                              <p:par>
                                <p:cTn id="77" presetID="10" presetClass="entr" presetSubtype="0"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500"/>
                                        <p:tgtEl>
                                          <p:spTgt spid="39"/>
                                        </p:tgtEl>
                                      </p:cBhvr>
                                    </p:animEffect>
                                  </p:childTnLst>
                                </p:cTn>
                              </p:par>
                            </p:childTnLst>
                          </p:cTn>
                        </p:par>
                        <p:par>
                          <p:cTn id="80" fill="hold">
                            <p:stCondLst>
                              <p:cond delay="2000"/>
                            </p:stCondLst>
                            <p:childTnLst>
                              <p:par>
                                <p:cTn id="81" presetID="10" presetClass="entr" presetSubtype="0" fill="hold" grpId="0" nodeType="after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500"/>
                                        <p:tgtEl>
                                          <p:spTgt spid="43"/>
                                        </p:tgtEl>
                                      </p:cBhvr>
                                    </p:animEffect>
                                  </p:childTnLst>
                                </p:cTn>
                              </p:par>
                            </p:childTnLst>
                          </p:cTn>
                        </p:par>
                        <p:par>
                          <p:cTn id="84" fill="hold">
                            <p:stCondLst>
                              <p:cond delay="2500"/>
                            </p:stCondLst>
                            <p:childTnLst>
                              <p:par>
                                <p:cTn id="85" presetID="10" presetClass="entr" presetSubtype="0" fill="hold" grpId="0" nodeType="afterEffect">
                                  <p:stCondLst>
                                    <p:cond delay="0"/>
                                  </p:stCondLst>
                                  <p:childTnLst>
                                    <p:set>
                                      <p:cBhvr>
                                        <p:cTn id="86" dur="1" fill="hold">
                                          <p:stCondLst>
                                            <p:cond delay="0"/>
                                          </p:stCondLst>
                                        </p:cTn>
                                        <p:tgtEl>
                                          <p:spTgt spid="48"/>
                                        </p:tgtEl>
                                        <p:attrNameLst>
                                          <p:attrName>style.visibility</p:attrName>
                                        </p:attrNameLst>
                                      </p:cBhvr>
                                      <p:to>
                                        <p:strVal val="visible"/>
                                      </p:to>
                                    </p:set>
                                    <p:animEffect transition="in" filter="fade">
                                      <p:cBhvr>
                                        <p:cTn id="87" dur="500"/>
                                        <p:tgtEl>
                                          <p:spTgt spid="48"/>
                                        </p:tgtEl>
                                      </p:cBhvr>
                                    </p:animEffect>
                                  </p:childTnLst>
                                </p:cTn>
                              </p:par>
                            </p:childTnLst>
                          </p:cTn>
                        </p:par>
                        <p:par>
                          <p:cTn id="88" fill="hold">
                            <p:stCondLst>
                              <p:cond delay="3000"/>
                            </p:stCondLst>
                            <p:childTnLst>
                              <p:par>
                                <p:cTn id="89" presetID="10" presetClass="entr" presetSubtype="0" fill="hold" grpId="0" nodeType="afterEffect">
                                  <p:stCondLst>
                                    <p:cond delay="0"/>
                                  </p:stCondLst>
                                  <p:childTnLst>
                                    <p:set>
                                      <p:cBhvr>
                                        <p:cTn id="90" dur="1" fill="hold">
                                          <p:stCondLst>
                                            <p:cond delay="0"/>
                                          </p:stCondLst>
                                        </p:cTn>
                                        <p:tgtEl>
                                          <p:spTgt spid="41"/>
                                        </p:tgtEl>
                                        <p:attrNameLst>
                                          <p:attrName>style.visibility</p:attrName>
                                        </p:attrNameLst>
                                      </p:cBhvr>
                                      <p:to>
                                        <p:strVal val="visible"/>
                                      </p:to>
                                    </p:set>
                                    <p:animEffect transition="in" filter="fade">
                                      <p:cBhvr>
                                        <p:cTn id="91" dur="500"/>
                                        <p:tgtEl>
                                          <p:spTgt spid="41"/>
                                        </p:tgtEl>
                                      </p:cBhvr>
                                    </p:animEffect>
                                  </p:childTnLst>
                                </p:cTn>
                              </p:par>
                            </p:childTnLst>
                          </p:cTn>
                        </p:par>
                        <p:par>
                          <p:cTn id="92" fill="hold">
                            <p:stCondLst>
                              <p:cond delay="3500"/>
                            </p:stCondLst>
                            <p:childTnLst>
                              <p:par>
                                <p:cTn id="93" presetID="10" presetClass="entr" presetSubtype="0"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fade">
                                      <p:cBhvr>
                                        <p:cTn id="95" dur="500"/>
                                        <p:tgtEl>
                                          <p:spTgt spid="44"/>
                                        </p:tgtEl>
                                      </p:cBhvr>
                                    </p:animEffect>
                                  </p:childTnLst>
                                </p:cTn>
                              </p:par>
                            </p:childTnLst>
                          </p:cTn>
                        </p:par>
                        <p:par>
                          <p:cTn id="96" fill="hold">
                            <p:stCondLst>
                              <p:cond delay="4000"/>
                            </p:stCondLst>
                            <p:childTnLst>
                              <p:par>
                                <p:cTn id="97" presetID="10" presetClass="entr" presetSubtype="0" fill="hold" grpId="0" nodeType="afterEffect">
                                  <p:stCondLst>
                                    <p:cond delay="0"/>
                                  </p:stCondLst>
                                  <p:childTnLst>
                                    <p:set>
                                      <p:cBhvr>
                                        <p:cTn id="98" dur="1" fill="hold">
                                          <p:stCondLst>
                                            <p:cond delay="0"/>
                                          </p:stCondLst>
                                        </p:cTn>
                                        <p:tgtEl>
                                          <p:spTgt spid="46"/>
                                        </p:tgtEl>
                                        <p:attrNameLst>
                                          <p:attrName>style.visibility</p:attrName>
                                        </p:attrNameLst>
                                      </p:cBhvr>
                                      <p:to>
                                        <p:strVal val="visible"/>
                                      </p:to>
                                    </p:set>
                                    <p:animEffect transition="in" filter="fade">
                                      <p:cBhvr>
                                        <p:cTn id="99" dur="500"/>
                                        <p:tgtEl>
                                          <p:spTgt spid="46"/>
                                        </p:tgtEl>
                                      </p:cBhvr>
                                    </p:animEffect>
                                  </p:childTnLst>
                                </p:cTn>
                              </p:par>
                            </p:childTnLst>
                          </p:cTn>
                        </p:par>
                        <p:par>
                          <p:cTn id="100" fill="hold">
                            <p:stCondLst>
                              <p:cond delay="4500"/>
                            </p:stCondLst>
                            <p:childTnLst>
                              <p:par>
                                <p:cTn id="101" presetID="10" presetClass="entr" presetSubtype="0" fill="hold" grpId="0" nodeType="afterEffect">
                                  <p:stCondLst>
                                    <p:cond delay="0"/>
                                  </p:stCondLst>
                                  <p:childTnLst>
                                    <p:set>
                                      <p:cBhvr>
                                        <p:cTn id="102" dur="1" fill="hold">
                                          <p:stCondLst>
                                            <p:cond delay="0"/>
                                          </p:stCondLst>
                                        </p:cTn>
                                        <p:tgtEl>
                                          <p:spTgt spid="45"/>
                                        </p:tgtEl>
                                        <p:attrNameLst>
                                          <p:attrName>style.visibility</p:attrName>
                                        </p:attrNameLst>
                                      </p:cBhvr>
                                      <p:to>
                                        <p:strVal val="visible"/>
                                      </p:to>
                                    </p:set>
                                    <p:animEffect transition="in" filter="fade">
                                      <p:cBhvr>
                                        <p:cTn id="103" dur="500"/>
                                        <p:tgtEl>
                                          <p:spTgt spid="45"/>
                                        </p:tgtEl>
                                      </p:cBhvr>
                                    </p:animEffect>
                                  </p:childTnLst>
                                </p:cTn>
                              </p:par>
                            </p:childTnLst>
                          </p:cTn>
                        </p:par>
                        <p:par>
                          <p:cTn id="104" fill="hold">
                            <p:stCondLst>
                              <p:cond delay="5000"/>
                            </p:stCondLst>
                            <p:childTnLst>
                              <p:par>
                                <p:cTn id="105" presetID="10" presetClass="entr" presetSubtype="0" fill="hold" grpId="0" nodeType="after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500"/>
                                        <p:tgtEl>
                                          <p:spTgt spid="50"/>
                                        </p:tgtEl>
                                      </p:cBhvr>
                                    </p:animEffect>
                                  </p:childTnLst>
                                </p:cTn>
                              </p:par>
                            </p:childTnLst>
                          </p:cTn>
                        </p:par>
                        <p:par>
                          <p:cTn id="108" fill="hold">
                            <p:stCondLst>
                              <p:cond delay="5500"/>
                            </p:stCondLst>
                            <p:childTnLst>
                              <p:par>
                                <p:cTn id="109" presetID="10" presetClass="entr" presetSubtype="0" fill="hold" grpId="0" nodeType="afterEffect">
                                  <p:stCondLst>
                                    <p:cond delay="0"/>
                                  </p:stCondLst>
                                  <p:childTnLst>
                                    <p:set>
                                      <p:cBhvr>
                                        <p:cTn id="110" dur="1" fill="hold">
                                          <p:stCondLst>
                                            <p:cond delay="0"/>
                                          </p:stCondLst>
                                        </p:cTn>
                                        <p:tgtEl>
                                          <p:spTgt spid="51"/>
                                        </p:tgtEl>
                                        <p:attrNameLst>
                                          <p:attrName>style.visibility</p:attrName>
                                        </p:attrNameLst>
                                      </p:cBhvr>
                                      <p:to>
                                        <p:strVal val="visible"/>
                                      </p:to>
                                    </p:set>
                                    <p:animEffect transition="in" filter="fade">
                                      <p:cBhvr>
                                        <p:cTn id="111" dur="500"/>
                                        <p:tgtEl>
                                          <p:spTgt spid="51"/>
                                        </p:tgtEl>
                                      </p:cBhvr>
                                    </p:animEffect>
                                  </p:childTnLst>
                                </p:cTn>
                              </p:par>
                            </p:childTnLst>
                          </p:cTn>
                        </p:par>
                        <p:par>
                          <p:cTn id="112" fill="hold">
                            <p:stCondLst>
                              <p:cond delay="6000"/>
                            </p:stCondLst>
                            <p:childTnLst>
                              <p:par>
                                <p:cTn id="113" presetID="10" presetClass="entr" presetSubtype="0" fill="hold" grpId="0" nodeType="afterEffect">
                                  <p:stCondLst>
                                    <p:cond delay="0"/>
                                  </p:stCondLst>
                                  <p:childTnLst>
                                    <p:set>
                                      <p:cBhvr>
                                        <p:cTn id="114" dur="1" fill="hold">
                                          <p:stCondLst>
                                            <p:cond delay="0"/>
                                          </p:stCondLst>
                                        </p:cTn>
                                        <p:tgtEl>
                                          <p:spTgt spid="53"/>
                                        </p:tgtEl>
                                        <p:attrNameLst>
                                          <p:attrName>style.visibility</p:attrName>
                                        </p:attrNameLst>
                                      </p:cBhvr>
                                      <p:to>
                                        <p:strVal val="visible"/>
                                      </p:to>
                                    </p:set>
                                    <p:animEffect transition="in" filter="fade">
                                      <p:cBhvr>
                                        <p:cTn id="11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5" grpId="0"/>
      <p:bldP spid="26" grpId="0"/>
      <p:bldP spid="11" grpId="0" animBg="1"/>
      <p:bldP spid="39" grpId="0"/>
      <p:bldP spid="40" grpId="0"/>
      <p:bldP spid="41" grpId="0"/>
      <p:bldP spid="42" grpId="0"/>
      <p:bldP spid="43" grpId="0"/>
      <p:bldP spid="44" grpId="0"/>
      <p:bldP spid="45" grpId="0"/>
      <p:bldP spid="46" grpId="0"/>
      <p:bldP spid="47" grpId="0"/>
      <p:bldP spid="48" grpId="0"/>
      <p:bldP spid="50" grpId="0"/>
      <p:bldP spid="51" grpId="0"/>
      <p:bldP spid="52" grpId="0"/>
      <p:bldP spid="53"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hteck 30">
            <a:extLst>
              <a:ext uri="{FF2B5EF4-FFF2-40B4-BE49-F238E27FC236}">
                <a16:creationId xmlns:a16="http://schemas.microsoft.com/office/drawing/2014/main" id="{170426DD-76C9-4767-B075-8AB80A028BF1}"/>
              </a:ext>
            </a:extLst>
          </p:cNvPr>
          <p:cNvSpPr/>
          <p:nvPr/>
        </p:nvSpPr>
        <p:spPr>
          <a:xfrm>
            <a:off x="6007845" y="1827844"/>
            <a:ext cx="2179710" cy="936380"/>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dirty="0">
              <a:highlight>
                <a:srgbClr val="FFFF00"/>
              </a:highlight>
            </a:endParaRPr>
          </a:p>
        </p:txBody>
      </p:sp>
      <p:sp>
        <p:nvSpPr>
          <p:cNvPr id="30" name="Rechteck 29">
            <a:extLst>
              <a:ext uri="{FF2B5EF4-FFF2-40B4-BE49-F238E27FC236}">
                <a16:creationId xmlns:a16="http://schemas.microsoft.com/office/drawing/2014/main" id="{5B3B7A3B-145D-4F5A-88BD-E02411F774D2}"/>
              </a:ext>
            </a:extLst>
          </p:cNvPr>
          <p:cNvSpPr/>
          <p:nvPr/>
        </p:nvSpPr>
        <p:spPr>
          <a:xfrm>
            <a:off x="193916" y="1905819"/>
            <a:ext cx="1378821" cy="849607"/>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dirty="0">
              <a:highlight>
                <a:srgbClr val="FFFF00"/>
              </a:highlight>
            </a:endParaRPr>
          </a:p>
        </p:txBody>
      </p:sp>
      <p:sp>
        <p:nvSpPr>
          <p:cNvPr id="29" name="Rechteck 28">
            <a:extLst>
              <a:ext uri="{FF2B5EF4-FFF2-40B4-BE49-F238E27FC236}">
                <a16:creationId xmlns:a16="http://schemas.microsoft.com/office/drawing/2014/main" id="{309CF386-C41B-48E5-B554-7DFA5D2ED62E}"/>
              </a:ext>
            </a:extLst>
          </p:cNvPr>
          <p:cNvSpPr/>
          <p:nvPr/>
        </p:nvSpPr>
        <p:spPr>
          <a:xfrm>
            <a:off x="3764084" y="1827844"/>
            <a:ext cx="2027194" cy="938264"/>
          </a:xfrm>
          <a:prstGeom prst="rect">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dirty="0">
              <a:highlight>
                <a:srgbClr val="FFFF00"/>
              </a:highlight>
            </a:endParaRPr>
          </a:p>
        </p:txBody>
      </p:sp>
      <p:sp>
        <p:nvSpPr>
          <p:cNvPr id="11" name="Rechteck 10">
            <a:extLst>
              <a:ext uri="{FF2B5EF4-FFF2-40B4-BE49-F238E27FC236}">
                <a16:creationId xmlns:a16="http://schemas.microsoft.com/office/drawing/2014/main" id="{990488EC-3FA7-4C15-ABDB-89E1B5D5AA61}"/>
              </a:ext>
            </a:extLst>
          </p:cNvPr>
          <p:cNvSpPr/>
          <p:nvPr/>
        </p:nvSpPr>
        <p:spPr>
          <a:xfrm>
            <a:off x="52944" y="1119481"/>
            <a:ext cx="9017626" cy="3974088"/>
          </a:xfrm>
          <a:prstGeom prst="rect">
            <a:avLst/>
          </a:prstGeom>
          <a:noFill/>
          <a:ln w="1905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39" name="Textfeld 38">
            <a:extLst>
              <a:ext uri="{FF2B5EF4-FFF2-40B4-BE49-F238E27FC236}">
                <a16:creationId xmlns:a16="http://schemas.microsoft.com/office/drawing/2014/main" id="{F335AE3B-8665-4D2D-92D4-E4C400D67BCE}"/>
              </a:ext>
            </a:extLst>
          </p:cNvPr>
          <p:cNvSpPr txBox="1"/>
          <p:nvPr/>
        </p:nvSpPr>
        <p:spPr>
          <a:xfrm>
            <a:off x="6007844" y="1847748"/>
            <a:ext cx="1622112" cy="276999"/>
          </a:xfrm>
          <a:prstGeom prst="rect">
            <a:avLst/>
          </a:prstGeom>
          <a:noFill/>
        </p:spPr>
        <p:txBody>
          <a:bodyPr wrap="none" rtlCol="0">
            <a:spAutoFit/>
          </a:bodyPr>
          <a:lstStyle/>
          <a:p>
            <a:pPr algn="ctr"/>
            <a:r>
              <a:rPr lang="de-DE" sz="1200" b="1" dirty="0"/>
              <a:t>Transaction </a:t>
            </a:r>
            <a:r>
              <a:rPr lang="de-DE" sz="1200" b="1" dirty="0" err="1"/>
              <a:t>Avoidance</a:t>
            </a:r>
            <a:endParaRPr lang="de-DE" sz="1200" b="1" dirty="0"/>
          </a:p>
        </p:txBody>
      </p:sp>
      <p:sp>
        <p:nvSpPr>
          <p:cNvPr id="40" name="Textfeld 39">
            <a:extLst>
              <a:ext uri="{FF2B5EF4-FFF2-40B4-BE49-F238E27FC236}">
                <a16:creationId xmlns:a16="http://schemas.microsoft.com/office/drawing/2014/main" id="{37C06F00-1F40-4AFB-8AA0-0146BF9AA57B}"/>
              </a:ext>
            </a:extLst>
          </p:cNvPr>
          <p:cNvSpPr txBox="1"/>
          <p:nvPr/>
        </p:nvSpPr>
        <p:spPr>
          <a:xfrm>
            <a:off x="193916" y="1874185"/>
            <a:ext cx="1098250" cy="276999"/>
          </a:xfrm>
          <a:prstGeom prst="rect">
            <a:avLst/>
          </a:prstGeom>
          <a:noFill/>
        </p:spPr>
        <p:txBody>
          <a:bodyPr wrap="none" rtlCol="0">
            <a:spAutoFit/>
          </a:bodyPr>
          <a:lstStyle/>
          <a:p>
            <a:pPr algn="ctr"/>
            <a:r>
              <a:rPr lang="de-DE" sz="1200" b="1" dirty="0" err="1"/>
              <a:t>Pre</a:t>
            </a:r>
            <a:r>
              <a:rPr lang="de-DE" sz="1200" b="1" dirty="0"/>
              <a:t>-pack Sales</a:t>
            </a:r>
          </a:p>
        </p:txBody>
      </p:sp>
      <p:sp>
        <p:nvSpPr>
          <p:cNvPr id="41" name="Textfeld 40">
            <a:extLst>
              <a:ext uri="{FF2B5EF4-FFF2-40B4-BE49-F238E27FC236}">
                <a16:creationId xmlns:a16="http://schemas.microsoft.com/office/drawing/2014/main" id="{5C2BFD7B-55C8-4EE6-BDA8-9892E75C8E1F}"/>
              </a:ext>
            </a:extLst>
          </p:cNvPr>
          <p:cNvSpPr txBox="1"/>
          <p:nvPr/>
        </p:nvSpPr>
        <p:spPr>
          <a:xfrm>
            <a:off x="5051091" y="2932014"/>
            <a:ext cx="1321196" cy="276999"/>
          </a:xfrm>
          <a:prstGeom prst="rect">
            <a:avLst/>
          </a:prstGeom>
          <a:noFill/>
        </p:spPr>
        <p:txBody>
          <a:bodyPr wrap="none" rtlCol="0">
            <a:spAutoFit/>
          </a:bodyPr>
          <a:lstStyle/>
          <a:p>
            <a:pPr algn="ctr"/>
            <a:r>
              <a:rPr lang="de-DE" sz="1200" b="1" dirty="0"/>
              <a:t>Ranking </a:t>
            </a:r>
            <a:r>
              <a:rPr lang="de-DE" sz="1200" b="1" dirty="0" err="1"/>
              <a:t>of</a:t>
            </a:r>
            <a:r>
              <a:rPr lang="de-DE" sz="1200" b="1" dirty="0"/>
              <a:t> Claims</a:t>
            </a:r>
          </a:p>
        </p:txBody>
      </p:sp>
      <p:sp>
        <p:nvSpPr>
          <p:cNvPr id="42" name="Textfeld 41">
            <a:extLst>
              <a:ext uri="{FF2B5EF4-FFF2-40B4-BE49-F238E27FC236}">
                <a16:creationId xmlns:a16="http://schemas.microsoft.com/office/drawing/2014/main" id="{13AC9E5B-0354-4113-8AE9-A258895EF276}"/>
              </a:ext>
            </a:extLst>
          </p:cNvPr>
          <p:cNvSpPr txBox="1"/>
          <p:nvPr/>
        </p:nvSpPr>
        <p:spPr>
          <a:xfrm>
            <a:off x="3764084" y="1852762"/>
            <a:ext cx="1852367" cy="276999"/>
          </a:xfrm>
          <a:prstGeom prst="rect">
            <a:avLst/>
          </a:prstGeom>
          <a:noFill/>
        </p:spPr>
        <p:txBody>
          <a:bodyPr wrap="none" rtlCol="0">
            <a:spAutoFit/>
          </a:bodyPr>
          <a:lstStyle/>
          <a:p>
            <a:pPr algn="ctr"/>
            <a:r>
              <a:rPr lang="de-DE" sz="1200" b="1" dirty="0" err="1"/>
              <a:t>Specific</a:t>
            </a:r>
            <a:r>
              <a:rPr lang="de-DE" sz="1200" b="1" dirty="0"/>
              <a:t> System </a:t>
            </a:r>
            <a:r>
              <a:rPr lang="de-DE" sz="1200" b="1" dirty="0" err="1"/>
              <a:t>for</a:t>
            </a:r>
            <a:r>
              <a:rPr lang="de-DE" sz="1200" b="1" dirty="0"/>
              <a:t> (M)SEs</a:t>
            </a:r>
          </a:p>
        </p:txBody>
      </p:sp>
      <p:sp>
        <p:nvSpPr>
          <p:cNvPr id="43" name="Textfeld 42">
            <a:extLst>
              <a:ext uri="{FF2B5EF4-FFF2-40B4-BE49-F238E27FC236}">
                <a16:creationId xmlns:a16="http://schemas.microsoft.com/office/drawing/2014/main" id="{71498C08-09C8-4AAB-AAAC-B38BAF8CBFC0}"/>
              </a:ext>
            </a:extLst>
          </p:cNvPr>
          <p:cNvSpPr txBox="1"/>
          <p:nvPr/>
        </p:nvSpPr>
        <p:spPr>
          <a:xfrm>
            <a:off x="849542" y="2932015"/>
            <a:ext cx="1018740" cy="276999"/>
          </a:xfrm>
          <a:prstGeom prst="rect">
            <a:avLst/>
          </a:prstGeom>
          <a:noFill/>
        </p:spPr>
        <p:txBody>
          <a:bodyPr wrap="none" rtlCol="0">
            <a:spAutoFit/>
          </a:bodyPr>
          <a:lstStyle/>
          <a:p>
            <a:pPr algn="ctr"/>
            <a:r>
              <a:rPr lang="de-DE" sz="1200" b="1" dirty="0"/>
              <a:t>Asset Tracing</a:t>
            </a:r>
          </a:p>
        </p:txBody>
      </p:sp>
      <p:sp>
        <p:nvSpPr>
          <p:cNvPr id="44" name="Textfeld 43">
            <a:extLst>
              <a:ext uri="{FF2B5EF4-FFF2-40B4-BE49-F238E27FC236}">
                <a16:creationId xmlns:a16="http://schemas.microsoft.com/office/drawing/2014/main" id="{512A42EC-B82F-4907-B798-E22DEB67DBDF}"/>
              </a:ext>
            </a:extLst>
          </p:cNvPr>
          <p:cNvSpPr txBox="1"/>
          <p:nvPr/>
        </p:nvSpPr>
        <p:spPr>
          <a:xfrm>
            <a:off x="7238877" y="2932013"/>
            <a:ext cx="1610762" cy="276999"/>
          </a:xfrm>
          <a:prstGeom prst="rect">
            <a:avLst/>
          </a:prstGeom>
          <a:noFill/>
        </p:spPr>
        <p:txBody>
          <a:bodyPr wrap="none" rtlCol="0">
            <a:spAutoFit/>
          </a:bodyPr>
          <a:lstStyle/>
          <a:p>
            <a:pPr algn="ctr"/>
            <a:r>
              <a:rPr lang="de-DE" sz="1200" b="1" dirty="0" err="1"/>
              <a:t>Creditors</a:t>
            </a:r>
            <a:r>
              <a:rPr lang="de-DE" sz="1200" b="1" dirty="0"/>
              <a:t>‘ </a:t>
            </a:r>
            <a:r>
              <a:rPr lang="de-DE" sz="1200" b="1" dirty="0" err="1"/>
              <a:t>Committees</a:t>
            </a:r>
            <a:endParaRPr lang="de-DE" sz="1200" b="1" dirty="0"/>
          </a:p>
        </p:txBody>
      </p:sp>
      <p:sp>
        <p:nvSpPr>
          <p:cNvPr id="45" name="Textfeld 44">
            <a:extLst>
              <a:ext uri="{FF2B5EF4-FFF2-40B4-BE49-F238E27FC236}">
                <a16:creationId xmlns:a16="http://schemas.microsoft.com/office/drawing/2014/main" id="{06F5AB59-A4F1-4A0E-9ACE-AE28B99ED59B}"/>
              </a:ext>
            </a:extLst>
          </p:cNvPr>
          <p:cNvSpPr txBox="1"/>
          <p:nvPr/>
        </p:nvSpPr>
        <p:spPr>
          <a:xfrm>
            <a:off x="2017095" y="4011268"/>
            <a:ext cx="1086067" cy="276999"/>
          </a:xfrm>
          <a:prstGeom prst="rect">
            <a:avLst/>
          </a:prstGeom>
          <a:noFill/>
        </p:spPr>
        <p:txBody>
          <a:bodyPr wrap="none" rtlCol="0">
            <a:spAutoFit/>
          </a:bodyPr>
          <a:lstStyle/>
          <a:p>
            <a:pPr algn="ctr"/>
            <a:r>
              <a:rPr lang="de-DE" sz="1200" b="1" dirty="0" err="1"/>
              <a:t>Role</a:t>
            </a:r>
            <a:r>
              <a:rPr lang="de-DE" sz="1200" b="1" dirty="0"/>
              <a:t> </a:t>
            </a:r>
            <a:r>
              <a:rPr lang="de-DE" sz="1200" b="1" dirty="0" err="1"/>
              <a:t>of</a:t>
            </a:r>
            <a:r>
              <a:rPr lang="de-DE" sz="1200" b="1" dirty="0"/>
              <a:t> Courts</a:t>
            </a:r>
          </a:p>
        </p:txBody>
      </p:sp>
      <p:sp>
        <p:nvSpPr>
          <p:cNvPr id="46" name="Textfeld 45">
            <a:extLst>
              <a:ext uri="{FF2B5EF4-FFF2-40B4-BE49-F238E27FC236}">
                <a16:creationId xmlns:a16="http://schemas.microsoft.com/office/drawing/2014/main" id="{102A3DE5-0FC1-4D2C-AE22-60D4862E76AE}"/>
              </a:ext>
            </a:extLst>
          </p:cNvPr>
          <p:cNvSpPr txBox="1"/>
          <p:nvPr/>
        </p:nvSpPr>
        <p:spPr>
          <a:xfrm>
            <a:off x="233090" y="3906087"/>
            <a:ext cx="1232903" cy="461665"/>
          </a:xfrm>
          <a:prstGeom prst="rect">
            <a:avLst/>
          </a:prstGeom>
          <a:noFill/>
        </p:spPr>
        <p:txBody>
          <a:bodyPr wrap="none" rtlCol="0">
            <a:spAutoFit/>
          </a:bodyPr>
          <a:lstStyle/>
          <a:p>
            <a:pPr algn="ctr"/>
            <a:r>
              <a:rPr lang="de-DE" sz="1200" b="1" dirty="0" err="1"/>
              <a:t>Directors</a:t>
            </a:r>
            <a:r>
              <a:rPr lang="de-DE" sz="1200" b="1" dirty="0"/>
              <a:t>‘ </a:t>
            </a:r>
            <a:r>
              <a:rPr lang="de-DE" sz="1200" b="1" dirty="0" err="1"/>
              <a:t>duties</a:t>
            </a:r>
            <a:endParaRPr lang="de-DE" sz="1200" b="1" dirty="0"/>
          </a:p>
          <a:p>
            <a:pPr algn="ctr"/>
            <a:r>
              <a:rPr lang="de-DE" sz="1200" b="1" dirty="0"/>
              <a:t>and </a:t>
            </a:r>
            <a:r>
              <a:rPr lang="de-DE" sz="1200" b="1" dirty="0" err="1"/>
              <a:t>liabilities</a:t>
            </a:r>
            <a:endParaRPr lang="de-DE" sz="1200" b="1" dirty="0"/>
          </a:p>
        </p:txBody>
      </p:sp>
      <p:sp>
        <p:nvSpPr>
          <p:cNvPr id="47" name="Textfeld 46">
            <a:extLst>
              <a:ext uri="{FF2B5EF4-FFF2-40B4-BE49-F238E27FC236}">
                <a16:creationId xmlns:a16="http://schemas.microsoft.com/office/drawing/2014/main" id="{94D9087E-40E1-42C0-AA7B-59AFD2622ADB}"/>
              </a:ext>
            </a:extLst>
          </p:cNvPr>
          <p:cNvSpPr txBox="1"/>
          <p:nvPr/>
        </p:nvSpPr>
        <p:spPr>
          <a:xfrm>
            <a:off x="1724835" y="1760428"/>
            <a:ext cx="1670586" cy="461665"/>
          </a:xfrm>
          <a:prstGeom prst="rect">
            <a:avLst/>
          </a:prstGeom>
          <a:noFill/>
        </p:spPr>
        <p:txBody>
          <a:bodyPr wrap="none" rtlCol="0">
            <a:spAutoFit/>
          </a:bodyPr>
          <a:lstStyle/>
          <a:p>
            <a:pPr algn="ctr"/>
            <a:r>
              <a:rPr lang="de-DE" sz="1200" b="1" dirty="0"/>
              <a:t>Opening </a:t>
            </a:r>
            <a:r>
              <a:rPr lang="de-DE" sz="1200" b="1" dirty="0" err="1"/>
              <a:t>of</a:t>
            </a:r>
            <a:endParaRPr lang="de-DE" sz="1200" b="1" dirty="0"/>
          </a:p>
          <a:p>
            <a:pPr algn="ctr"/>
            <a:r>
              <a:rPr lang="de-DE" sz="1200" b="1" dirty="0" err="1"/>
              <a:t>Insolvency</a:t>
            </a:r>
            <a:r>
              <a:rPr lang="de-DE" sz="1200" b="1" dirty="0"/>
              <a:t> Proceedings</a:t>
            </a:r>
          </a:p>
        </p:txBody>
      </p:sp>
      <p:sp>
        <p:nvSpPr>
          <p:cNvPr id="48" name="Textfeld 47">
            <a:extLst>
              <a:ext uri="{FF2B5EF4-FFF2-40B4-BE49-F238E27FC236}">
                <a16:creationId xmlns:a16="http://schemas.microsoft.com/office/drawing/2014/main" id="{C5FD1C6A-8D73-4630-A7FB-F2FF1E91215E}"/>
              </a:ext>
            </a:extLst>
          </p:cNvPr>
          <p:cNvSpPr txBox="1"/>
          <p:nvPr/>
        </p:nvSpPr>
        <p:spPr>
          <a:xfrm>
            <a:off x="2734872" y="2932015"/>
            <a:ext cx="1449629" cy="276999"/>
          </a:xfrm>
          <a:prstGeom prst="rect">
            <a:avLst/>
          </a:prstGeom>
          <a:noFill/>
        </p:spPr>
        <p:txBody>
          <a:bodyPr wrap="none" rtlCol="0">
            <a:spAutoFit/>
          </a:bodyPr>
          <a:lstStyle/>
          <a:p>
            <a:pPr algn="ctr"/>
            <a:r>
              <a:rPr lang="de-DE" sz="1200" b="1" dirty="0" err="1"/>
              <a:t>Lodgment</a:t>
            </a:r>
            <a:r>
              <a:rPr lang="de-DE" sz="1200" b="1" dirty="0"/>
              <a:t> </a:t>
            </a:r>
            <a:r>
              <a:rPr lang="de-DE" sz="1200" b="1" dirty="0" err="1"/>
              <a:t>of</a:t>
            </a:r>
            <a:r>
              <a:rPr lang="de-DE" sz="1200" b="1" dirty="0"/>
              <a:t> Claims</a:t>
            </a:r>
          </a:p>
        </p:txBody>
      </p:sp>
      <p:sp>
        <p:nvSpPr>
          <p:cNvPr id="50" name="Textfeld 49">
            <a:extLst>
              <a:ext uri="{FF2B5EF4-FFF2-40B4-BE49-F238E27FC236}">
                <a16:creationId xmlns:a16="http://schemas.microsoft.com/office/drawing/2014/main" id="{EF4C2B09-57B1-43AC-BFD5-312250761D09}"/>
              </a:ext>
            </a:extLst>
          </p:cNvPr>
          <p:cNvSpPr txBox="1"/>
          <p:nvPr/>
        </p:nvSpPr>
        <p:spPr>
          <a:xfrm>
            <a:off x="3652483" y="4011266"/>
            <a:ext cx="2075568" cy="276999"/>
          </a:xfrm>
          <a:prstGeom prst="rect">
            <a:avLst/>
          </a:prstGeom>
          <a:noFill/>
        </p:spPr>
        <p:txBody>
          <a:bodyPr wrap="none" rtlCol="0">
            <a:spAutoFit/>
          </a:bodyPr>
          <a:lstStyle/>
          <a:p>
            <a:pPr algn="ctr"/>
            <a:r>
              <a:rPr lang="de-DE" sz="1200" b="1" dirty="0"/>
              <a:t>Professional Standards </a:t>
            </a:r>
            <a:r>
              <a:rPr lang="de-DE" sz="1200" b="1" dirty="0" err="1"/>
              <a:t>for</a:t>
            </a:r>
            <a:r>
              <a:rPr lang="de-DE" sz="1200" b="1" dirty="0"/>
              <a:t> IPs</a:t>
            </a:r>
          </a:p>
        </p:txBody>
      </p:sp>
      <p:sp>
        <p:nvSpPr>
          <p:cNvPr id="51" name="Textfeld 50">
            <a:extLst>
              <a:ext uri="{FF2B5EF4-FFF2-40B4-BE49-F238E27FC236}">
                <a16:creationId xmlns:a16="http://schemas.microsoft.com/office/drawing/2014/main" id="{AE4B24A3-7083-4E7B-B1BB-80E7CF7C69CE}"/>
              </a:ext>
            </a:extLst>
          </p:cNvPr>
          <p:cNvSpPr txBox="1"/>
          <p:nvPr/>
        </p:nvSpPr>
        <p:spPr>
          <a:xfrm>
            <a:off x="6277372" y="3906087"/>
            <a:ext cx="1887953" cy="461665"/>
          </a:xfrm>
          <a:prstGeom prst="rect">
            <a:avLst/>
          </a:prstGeom>
          <a:noFill/>
        </p:spPr>
        <p:txBody>
          <a:bodyPr wrap="none" rtlCol="0">
            <a:spAutoFit/>
          </a:bodyPr>
          <a:lstStyle/>
          <a:p>
            <a:pPr algn="ctr"/>
            <a:r>
              <a:rPr lang="de-DE" sz="1200" b="1" dirty="0" err="1"/>
              <a:t>Applications</a:t>
            </a:r>
            <a:r>
              <a:rPr lang="de-DE" sz="1200" b="1" dirty="0"/>
              <a:t>/</a:t>
            </a:r>
            <a:r>
              <a:rPr lang="de-DE" sz="1200" b="1" dirty="0" err="1"/>
              <a:t>Platforms</a:t>
            </a:r>
            <a:endParaRPr lang="de-DE" sz="1200" b="1" dirty="0"/>
          </a:p>
          <a:p>
            <a:pPr algn="ctr"/>
            <a:r>
              <a:rPr lang="de-DE" sz="1200" b="1" dirty="0" err="1"/>
              <a:t>Facilitating</a:t>
            </a:r>
            <a:r>
              <a:rPr lang="de-DE" sz="1200" b="1" dirty="0"/>
              <a:t> </a:t>
            </a:r>
            <a:r>
              <a:rPr lang="de-DE" sz="1200" b="1" dirty="0" err="1"/>
              <a:t>Creditor</a:t>
            </a:r>
            <a:r>
              <a:rPr lang="de-DE" sz="1200" b="1" dirty="0"/>
              <a:t> Action</a:t>
            </a:r>
          </a:p>
        </p:txBody>
      </p:sp>
      <p:sp>
        <p:nvSpPr>
          <p:cNvPr id="52" name="Textfeld 51">
            <a:extLst>
              <a:ext uri="{FF2B5EF4-FFF2-40B4-BE49-F238E27FC236}">
                <a16:creationId xmlns:a16="http://schemas.microsoft.com/office/drawing/2014/main" id="{1F4D925E-F152-4935-886B-1EB2FDC7955F}"/>
              </a:ext>
            </a:extLst>
          </p:cNvPr>
          <p:cNvSpPr txBox="1"/>
          <p:nvPr/>
        </p:nvSpPr>
        <p:spPr>
          <a:xfrm>
            <a:off x="1299870" y="1198852"/>
            <a:ext cx="6523774" cy="523220"/>
          </a:xfrm>
          <a:prstGeom prst="rect">
            <a:avLst/>
          </a:prstGeom>
          <a:noFill/>
        </p:spPr>
        <p:txBody>
          <a:bodyPr wrap="none" rtlCol="0">
            <a:spAutoFit/>
          </a:bodyPr>
          <a:lstStyle/>
          <a:p>
            <a:r>
              <a:rPr lang="de-DE" sz="2800" dirty="0" err="1"/>
              <a:t>Discussed</a:t>
            </a:r>
            <a:r>
              <a:rPr lang="de-DE" sz="2800" dirty="0"/>
              <a:t> Areas </a:t>
            </a:r>
            <a:r>
              <a:rPr lang="de-DE" sz="2800" dirty="0" err="1"/>
              <a:t>for</a:t>
            </a:r>
            <a:r>
              <a:rPr lang="de-DE" sz="2800" dirty="0"/>
              <a:t> possible </a:t>
            </a:r>
            <a:r>
              <a:rPr lang="de-DE" sz="2800" dirty="0" err="1"/>
              <a:t>Harmonization</a:t>
            </a:r>
            <a:endParaRPr lang="de-DE" sz="2800" dirty="0"/>
          </a:p>
        </p:txBody>
      </p:sp>
      <p:sp>
        <p:nvSpPr>
          <p:cNvPr id="37" name="Textfeld 36">
            <a:extLst>
              <a:ext uri="{FF2B5EF4-FFF2-40B4-BE49-F238E27FC236}">
                <a16:creationId xmlns:a16="http://schemas.microsoft.com/office/drawing/2014/main" id="{3DFB701F-FCF3-468D-89C3-10B592FED98D}"/>
              </a:ext>
            </a:extLst>
          </p:cNvPr>
          <p:cNvSpPr txBox="1"/>
          <p:nvPr/>
        </p:nvSpPr>
        <p:spPr>
          <a:xfrm>
            <a:off x="2968148" y="4757510"/>
            <a:ext cx="2432718" cy="276999"/>
          </a:xfrm>
          <a:prstGeom prst="rect">
            <a:avLst/>
          </a:prstGeom>
          <a:noFill/>
        </p:spPr>
        <p:txBody>
          <a:bodyPr wrap="none" rtlCol="0">
            <a:spAutoFit/>
          </a:bodyPr>
          <a:lstStyle/>
          <a:p>
            <a:pPr algn="ctr"/>
            <a:r>
              <a:rPr lang="de-DE" sz="1200" b="1" dirty="0"/>
              <a:t>(Data Protection Guidelines </a:t>
            </a:r>
            <a:r>
              <a:rPr lang="de-DE" sz="1200" b="1" dirty="0" err="1"/>
              <a:t>for</a:t>
            </a:r>
            <a:r>
              <a:rPr lang="de-DE" sz="1200" b="1" dirty="0"/>
              <a:t> IPs)</a:t>
            </a:r>
          </a:p>
        </p:txBody>
      </p:sp>
      <p:sp>
        <p:nvSpPr>
          <p:cNvPr id="3" name="Textfeld 2">
            <a:extLst>
              <a:ext uri="{FF2B5EF4-FFF2-40B4-BE49-F238E27FC236}">
                <a16:creationId xmlns:a16="http://schemas.microsoft.com/office/drawing/2014/main" id="{A53E6684-1BAB-4F04-9B04-2F22C113D4E5}"/>
              </a:ext>
            </a:extLst>
          </p:cNvPr>
          <p:cNvSpPr txBox="1"/>
          <p:nvPr/>
        </p:nvSpPr>
        <p:spPr>
          <a:xfrm>
            <a:off x="6007844" y="2190817"/>
            <a:ext cx="2249334" cy="553998"/>
          </a:xfrm>
          <a:prstGeom prst="rect">
            <a:avLst/>
          </a:prstGeom>
          <a:noFill/>
        </p:spPr>
        <p:txBody>
          <a:bodyPr wrap="none" rtlCol="0">
            <a:spAutoFit/>
          </a:bodyPr>
          <a:lstStyle/>
          <a:p>
            <a:r>
              <a:rPr lang="de-DE" sz="1000" dirty="0" err="1"/>
              <a:t>Minimium</a:t>
            </a:r>
            <a:r>
              <a:rPr lang="de-DE" sz="1000" dirty="0"/>
              <a:t> </a:t>
            </a:r>
            <a:r>
              <a:rPr lang="de-DE" sz="1000" dirty="0" err="1"/>
              <a:t>harmonization</a:t>
            </a:r>
            <a:r>
              <a:rPr lang="de-DE" sz="1000" dirty="0"/>
              <a:t> </a:t>
            </a:r>
            <a:r>
              <a:rPr lang="de-DE" sz="1000" dirty="0" err="1"/>
              <a:t>according</a:t>
            </a:r>
            <a:r>
              <a:rPr lang="de-DE" sz="1000" dirty="0"/>
              <a:t> </a:t>
            </a:r>
            <a:r>
              <a:rPr lang="de-DE" sz="1000" dirty="0" err="1"/>
              <a:t>to</a:t>
            </a:r>
            <a:r>
              <a:rPr lang="de-DE" sz="1000" dirty="0"/>
              <a:t> </a:t>
            </a:r>
          </a:p>
          <a:p>
            <a:r>
              <a:rPr lang="de-DE" sz="1000" i="1" dirty="0"/>
              <a:t>Bork/Veder</a:t>
            </a:r>
            <a:r>
              <a:rPr lang="de-DE" sz="1000" dirty="0"/>
              <a:t>-Study </a:t>
            </a:r>
            <a:r>
              <a:rPr lang="de-DE" sz="1000" dirty="0" err="1"/>
              <a:t>with</a:t>
            </a:r>
            <a:r>
              <a:rPr lang="de-DE" sz="1000" dirty="0"/>
              <a:t> Model Law </a:t>
            </a:r>
            <a:r>
              <a:rPr lang="de-DE" sz="1000" dirty="0" err="1"/>
              <a:t>for</a:t>
            </a:r>
            <a:r>
              <a:rPr lang="de-DE" sz="1000" dirty="0"/>
              <a:t> a </a:t>
            </a:r>
          </a:p>
          <a:p>
            <a:r>
              <a:rPr lang="de-DE" sz="1000" dirty="0" err="1"/>
              <a:t>harmonized</a:t>
            </a:r>
            <a:r>
              <a:rPr lang="de-DE" sz="1000" dirty="0"/>
              <a:t> Transaction </a:t>
            </a:r>
            <a:r>
              <a:rPr lang="de-DE" sz="1000" dirty="0" err="1"/>
              <a:t>Avoidance</a:t>
            </a:r>
            <a:r>
              <a:rPr lang="de-DE" sz="1000" dirty="0"/>
              <a:t> Law</a:t>
            </a:r>
          </a:p>
        </p:txBody>
      </p:sp>
      <p:sp>
        <p:nvSpPr>
          <p:cNvPr id="49" name="Textfeld 48">
            <a:extLst>
              <a:ext uri="{FF2B5EF4-FFF2-40B4-BE49-F238E27FC236}">
                <a16:creationId xmlns:a16="http://schemas.microsoft.com/office/drawing/2014/main" id="{89237A97-5800-48B6-8605-CE32B5A1A3AC}"/>
              </a:ext>
            </a:extLst>
          </p:cNvPr>
          <p:cNvSpPr txBox="1"/>
          <p:nvPr/>
        </p:nvSpPr>
        <p:spPr>
          <a:xfrm>
            <a:off x="3764084" y="2205212"/>
            <a:ext cx="2071791" cy="553998"/>
          </a:xfrm>
          <a:prstGeom prst="rect">
            <a:avLst/>
          </a:prstGeom>
          <a:noFill/>
        </p:spPr>
        <p:txBody>
          <a:bodyPr wrap="square" rtlCol="0">
            <a:spAutoFit/>
          </a:bodyPr>
          <a:lstStyle/>
          <a:p>
            <a:r>
              <a:rPr lang="de-DE" sz="1000" dirty="0"/>
              <a:t>Modular </a:t>
            </a:r>
            <a:r>
              <a:rPr lang="de-DE" sz="1000" dirty="0" err="1"/>
              <a:t>approach</a:t>
            </a:r>
            <a:r>
              <a:rPr lang="de-DE" sz="1000" dirty="0"/>
              <a:t> </a:t>
            </a:r>
            <a:r>
              <a:rPr lang="de-DE" sz="1000" dirty="0" err="1"/>
              <a:t>for</a:t>
            </a:r>
            <a:r>
              <a:rPr lang="de-DE" sz="1000" dirty="0"/>
              <a:t> </a:t>
            </a:r>
            <a:r>
              <a:rPr lang="de-DE" sz="1000" dirty="0" err="1"/>
              <a:t>simplified</a:t>
            </a:r>
            <a:r>
              <a:rPr lang="de-DE" sz="1000" dirty="0"/>
              <a:t>, </a:t>
            </a:r>
            <a:r>
              <a:rPr lang="de-DE" sz="1000" dirty="0" err="1"/>
              <a:t>more</a:t>
            </a:r>
            <a:r>
              <a:rPr lang="de-DE" sz="1000" dirty="0"/>
              <a:t> flexible, </a:t>
            </a:r>
            <a:r>
              <a:rPr lang="de-DE" sz="1000" dirty="0" err="1"/>
              <a:t>effective</a:t>
            </a:r>
            <a:r>
              <a:rPr lang="de-DE" sz="1000" dirty="0"/>
              <a:t> and </a:t>
            </a:r>
            <a:r>
              <a:rPr lang="de-DE" sz="1000" dirty="0" err="1"/>
              <a:t>cheaper</a:t>
            </a:r>
            <a:endParaRPr lang="de-DE" sz="1000" dirty="0"/>
          </a:p>
          <a:p>
            <a:r>
              <a:rPr lang="de-DE" sz="1000" dirty="0" err="1"/>
              <a:t>restructuring</a:t>
            </a:r>
            <a:r>
              <a:rPr lang="de-DE" sz="1000" dirty="0"/>
              <a:t> </a:t>
            </a:r>
            <a:r>
              <a:rPr lang="de-DE" sz="1000" dirty="0" err="1"/>
              <a:t>or</a:t>
            </a:r>
            <a:r>
              <a:rPr lang="de-DE" sz="1000" dirty="0"/>
              <a:t> </a:t>
            </a:r>
            <a:r>
              <a:rPr lang="de-DE" sz="1000" dirty="0" err="1"/>
              <a:t>liquidation</a:t>
            </a:r>
            <a:r>
              <a:rPr lang="de-DE" sz="1000" dirty="0"/>
              <a:t> </a:t>
            </a:r>
            <a:r>
              <a:rPr lang="de-DE" sz="1000" dirty="0" err="1"/>
              <a:t>of</a:t>
            </a:r>
            <a:r>
              <a:rPr lang="de-DE" sz="1000" dirty="0"/>
              <a:t> MSEs</a:t>
            </a:r>
          </a:p>
        </p:txBody>
      </p:sp>
      <p:sp>
        <p:nvSpPr>
          <p:cNvPr id="53" name="Textfeld 52">
            <a:extLst>
              <a:ext uri="{FF2B5EF4-FFF2-40B4-BE49-F238E27FC236}">
                <a16:creationId xmlns:a16="http://schemas.microsoft.com/office/drawing/2014/main" id="{843B2040-665D-4C61-AF3C-75BDAEAD1A84}"/>
              </a:ext>
            </a:extLst>
          </p:cNvPr>
          <p:cNvSpPr txBox="1"/>
          <p:nvPr/>
        </p:nvSpPr>
        <p:spPr>
          <a:xfrm>
            <a:off x="184352" y="2189272"/>
            <a:ext cx="1476197" cy="553998"/>
          </a:xfrm>
          <a:prstGeom prst="rect">
            <a:avLst/>
          </a:prstGeom>
          <a:noFill/>
        </p:spPr>
        <p:txBody>
          <a:bodyPr wrap="square" rtlCol="0">
            <a:spAutoFit/>
          </a:bodyPr>
          <a:lstStyle/>
          <a:p>
            <a:r>
              <a:rPr lang="de-DE" sz="1000" dirty="0" err="1"/>
              <a:t>Expedited</a:t>
            </a:r>
            <a:r>
              <a:rPr lang="de-DE" sz="1000" dirty="0"/>
              <a:t> </a:t>
            </a:r>
            <a:r>
              <a:rPr lang="de-DE" sz="1000" dirty="0" err="1"/>
              <a:t>liquidation</a:t>
            </a:r>
            <a:r>
              <a:rPr lang="de-DE" sz="1000" dirty="0"/>
              <a:t> via </a:t>
            </a:r>
            <a:r>
              <a:rPr lang="de-DE" sz="1000" dirty="0" err="1"/>
              <a:t>going-concern</a:t>
            </a:r>
            <a:r>
              <a:rPr lang="de-DE" sz="1000" dirty="0"/>
              <a:t> </a:t>
            </a:r>
            <a:r>
              <a:rPr lang="de-DE" sz="1000" dirty="0" err="1"/>
              <a:t>sale</a:t>
            </a:r>
            <a:r>
              <a:rPr lang="de-DE" sz="1000" dirty="0"/>
              <a:t> after</a:t>
            </a:r>
          </a:p>
          <a:p>
            <a:r>
              <a:rPr lang="de-DE" sz="1000" dirty="0" err="1"/>
              <a:t>simplified</a:t>
            </a:r>
            <a:r>
              <a:rPr lang="de-DE" sz="1000" dirty="0"/>
              <a:t> M&amp;A-</a:t>
            </a:r>
            <a:r>
              <a:rPr lang="de-DE" sz="1000" dirty="0" err="1"/>
              <a:t>process</a:t>
            </a:r>
            <a:endParaRPr lang="de-DE" sz="1000" dirty="0"/>
          </a:p>
        </p:txBody>
      </p:sp>
      <p:sp>
        <p:nvSpPr>
          <p:cNvPr id="54" name="Textfeld 53">
            <a:extLst>
              <a:ext uri="{FF2B5EF4-FFF2-40B4-BE49-F238E27FC236}">
                <a16:creationId xmlns:a16="http://schemas.microsoft.com/office/drawing/2014/main" id="{B8EE6E06-12F9-4F32-90E5-0870E17B8333}"/>
              </a:ext>
            </a:extLst>
          </p:cNvPr>
          <p:cNvSpPr txBox="1"/>
          <p:nvPr/>
        </p:nvSpPr>
        <p:spPr>
          <a:xfrm>
            <a:off x="1724835" y="2210226"/>
            <a:ext cx="1887152" cy="553998"/>
          </a:xfrm>
          <a:prstGeom prst="rect">
            <a:avLst/>
          </a:prstGeom>
          <a:noFill/>
        </p:spPr>
        <p:txBody>
          <a:bodyPr wrap="square" rtlCol="0">
            <a:spAutoFit/>
          </a:bodyPr>
          <a:lstStyle/>
          <a:p>
            <a:r>
              <a:rPr lang="de-DE" sz="1000" dirty="0" err="1"/>
              <a:t>Harmonized</a:t>
            </a:r>
            <a:r>
              <a:rPr lang="de-DE" sz="1000" dirty="0"/>
              <a:t> </a:t>
            </a:r>
            <a:r>
              <a:rPr lang="de-DE" sz="1000" dirty="0" err="1"/>
              <a:t>entry</a:t>
            </a:r>
            <a:r>
              <a:rPr lang="de-DE" sz="1000" dirty="0"/>
              <a:t> </a:t>
            </a:r>
            <a:r>
              <a:rPr lang="de-DE" sz="1000" dirty="0" err="1"/>
              <a:t>test</a:t>
            </a:r>
            <a:r>
              <a:rPr lang="de-DE" sz="1000" dirty="0"/>
              <a:t> and/</a:t>
            </a:r>
            <a:r>
              <a:rPr lang="de-DE" sz="1000" dirty="0" err="1"/>
              <a:t>or</a:t>
            </a:r>
            <a:r>
              <a:rPr lang="de-DE" sz="1000" dirty="0"/>
              <a:t> </a:t>
            </a:r>
            <a:r>
              <a:rPr lang="de-DE" sz="1000" dirty="0" err="1"/>
              <a:t>preconditions</a:t>
            </a:r>
            <a:r>
              <a:rPr lang="de-DE" sz="1000" dirty="0"/>
              <a:t> </a:t>
            </a:r>
            <a:r>
              <a:rPr lang="de-DE" sz="1000" dirty="0" err="1"/>
              <a:t>for</a:t>
            </a:r>
            <a:r>
              <a:rPr lang="de-DE" sz="1000" dirty="0"/>
              <a:t> </a:t>
            </a:r>
            <a:r>
              <a:rPr lang="de-DE" sz="1000" dirty="0" err="1"/>
              <a:t>opening</a:t>
            </a:r>
            <a:r>
              <a:rPr lang="de-DE" sz="1000" dirty="0"/>
              <a:t> </a:t>
            </a:r>
            <a:r>
              <a:rPr lang="de-DE" sz="1000" dirty="0" err="1"/>
              <a:t>of</a:t>
            </a:r>
            <a:r>
              <a:rPr lang="de-DE" sz="1000" dirty="0"/>
              <a:t> </a:t>
            </a:r>
            <a:r>
              <a:rPr lang="de-DE" sz="1000" dirty="0" err="1"/>
              <a:t>proceedings</a:t>
            </a:r>
            <a:r>
              <a:rPr lang="de-DE" sz="1000" dirty="0"/>
              <a:t> / </a:t>
            </a:r>
            <a:r>
              <a:rPr lang="de-DE" sz="1000" dirty="0" err="1"/>
              <a:t>filing</a:t>
            </a:r>
            <a:r>
              <a:rPr lang="de-DE" sz="1000" dirty="0"/>
              <a:t> </a:t>
            </a:r>
            <a:r>
              <a:rPr lang="de-DE" sz="1000" dirty="0" err="1"/>
              <a:t>obligations</a:t>
            </a:r>
            <a:r>
              <a:rPr lang="de-DE" sz="1000" dirty="0"/>
              <a:t>?</a:t>
            </a:r>
          </a:p>
        </p:txBody>
      </p:sp>
      <p:sp>
        <p:nvSpPr>
          <p:cNvPr id="55" name="Textfeld 54">
            <a:extLst>
              <a:ext uri="{FF2B5EF4-FFF2-40B4-BE49-F238E27FC236}">
                <a16:creationId xmlns:a16="http://schemas.microsoft.com/office/drawing/2014/main" id="{34464D7D-3C01-4962-8D7F-BDF1C7B53494}"/>
              </a:ext>
            </a:extLst>
          </p:cNvPr>
          <p:cNvSpPr txBox="1"/>
          <p:nvPr/>
        </p:nvSpPr>
        <p:spPr>
          <a:xfrm>
            <a:off x="2682476" y="3243022"/>
            <a:ext cx="1946856" cy="553998"/>
          </a:xfrm>
          <a:prstGeom prst="rect">
            <a:avLst/>
          </a:prstGeom>
          <a:noFill/>
        </p:spPr>
        <p:txBody>
          <a:bodyPr wrap="square" rtlCol="0">
            <a:spAutoFit/>
          </a:bodyPr>
          <a:lstStyle/>
          <a:p>
            <a:r>
              <a:rPr lang="de-DE" sz="1000" dirty="0" err="1"/>
              <a:t>Standardized</a:t>
            </a:r>
            <a:r>
              <a:rPr lang="de-DE" sz="1000" dirty="0"/>
              <a:t> </a:t>
            </a:r>
            <a:r>
              <a:rPr lang="de-DE" sz="1000" dirty="0" err="1"/>
              <a:t>creditor</a:t>
            </a:r>
            <a:r>
              <a:rPr lang="de-DE" sz="1000" dirty="0"/>
              <a:t> </a:t>
            </a:r>
            <a:r>
              <a:rPr lang="de-DE" sz="1000" dirty="0" err="1"/>
              <a:t>notification</a:t>
            </a:r>
            <a:r>
              <a:rPr lang="de-DE" sz="1000" dirty="0"/>
              <a:t> and (</a:t>
            </a:r>
            <a:r>
              <a:rPr lang="de-DE" sz="1000" dirty="0" err="1"/>
              <a:t>minimum</a:t>
            </a:r>
            <a:r>
              <a:rPr lang="de-DE" sz="1000" dirty="0"/>
              <a:t> / maximum) </a:t>
            </a:r>
            <a:r>
              <a:rPr lang="de-DE" sz="1000" dirty="0" err="1"/>
              <a:t>lodgment</a:t>
            </a:r>
            <a:r>
              <a:rPr lang="de-DE" sz="1000" dirty="0"/>
              <a:t> time </a:t>
            </a:r>
            <a:r>
              <a:rPr lang="de-DE" sz="1000" dirty="0" err="1"/>
              <a:t>period</a:t>
            </a:r>
            <a:r>
              <a:rPr lang="de-DE" sz="1000" dirty="0"/>
              <a:t>?</a:t>
            </a:r>
          </a:p>
        </p:txBody>
      </p:sp>
      <p:sp>
        <p:nvSpPr>
          <p:cNvPr id="56" name="Textfeld 55">
            <a:extLst>
              <a:ext uri="{FF2B5EF4-FFF2-40B4-BE49-F238E27FC236}">
                <a16:creationId xmlns:a16="http://schemas.microsoft.com/office/drawing/2014/main" id="{83E7D229-4A21-491A-A37E-73251EFEE228}"/>
              </a:ext>
            </a:extLst>
          </p:cNvPr>
          <p:cNvSpPr txBox="1"/>
          <p:nvPr/>
        </p:nvSpPr>
        <p:spPr>
          <a:xfrm>
            <a:off x="746555" y="3237681"/>
            <a:ext cx="1652690" cy="553998"/>
          </a:xfrm>
          <a:prstGeom prst="rect">
            <a:avLst/>
          </a:prstGeom>
          <a:noFill/>
        </p:spPr>
        <p:txBody>
          <a:bodyPr wrap="square" rtlCol="0">
            <a:spAutoFit/>
          </a:bodyPr>
          <a:lstStyle/>
          <a:p>
            <a:r>
              <a:rPr lang="de-DE" sz="1000" dirty="0" err="1"/>
              <a:t>Facilitating</a:t>
            </a:r>
            <a:r>
              <a:rPr lang="de-DE" sz="1000" dirty="0"/>
              <a:t> </a:t>
            </a:r>
            <a:r>
              <a:rPr lang="de-DE" sz="1000" dirty="0" err="1"/>
              <a:t>cross-border</a:t>
            </a:r>
            <a:endParaRPr lang="de-DE" sz="1000" dirty="0"/>
          </a:p>
          <a:p>
            <a:r>
              <a:rPr lang="de-DE" sz="1000" dirty="0" err="1"/>
              <a:t>asset</a:t>
            </a:r>
            <a:r>
              <a:rPr lang="de-DE" sz="1000" dirty="0"/>
              <a:t> </a:t>
            </a:r>
            <a:r>
              <a:rPr lang="de-DE" sz="1000" dirty="0" err="1"/>
              <a:t>tracing</a:t>
            </a:r>
            <a:r>
              <a:rPr lang="de-DE" sz="1000" dirty="0"/>
              <a:t>, </a:t>
            </a:r>
            <a:r>
              <a:rPr lang="de-DE" sz="1000" dirty="0" err="1"/>
              <a:t>freezing</a:t>
            </a:r>
            <a:r>
              <a:rPr lang="de-DE" sz="1000" dirty="0"/>
              <a:t> and </a:t>
            </a:r>
            <a:r>
              <a:rPr lang="de-DE" sz="1000" dirty="0" err="1"/>
              <a:t>recovery</a:t>
            </a:r>
            <a:endParaRPr lang="de-DE" sz="1000" dirty="0"/>
          </a:p>
        </p:txBody>
      </p:sp>
      <p:sp>
        <p:nvSpPr>
          <p:cNvPr id="57" name="Textfeld 56">
            <a:extLst>
              <a:ext uri="{FF2B5EF4-FFF2-40B4-BE49-F238E27FC236}">
                <a16:creationId xmlns:a16="http://schemas.microsoft.com/office/drawing/2014/main" id="{6A2ADC20-D959-413B-877C-A3E126E30F8A}"/>
              </a:ext>
            </a:extLst>
          </p:cNvPr>
          <p:cNvSpPr txBox="1"/>
          <p:nvPr/>
        </p:nvSpPr>
        <p:spPr>
          <a:xfrm>
            <a:off x="7221348" y="3228453"/>
            <a:ext cx="1652690" cy="553998"/>
          </a:xfrm>
          <a:prstGeom prst="rect">
            <a:avLst/>
          </a:prstGeom>
          <a:noFill/>
        </p:spPr>
        <p:txBody>
          <a:bodyPr wrap="square" rtlCol="0">
            <a:spAutoFit/>
          </a:bodyPr>
          <a:lstStyle/>
          <a:p>
            <a:r>
              <a:rPr lang="de-DE" sz="1000" dirty="0"/>
              <a:t>Standards on </a:t>
            </a:r>
            <a:r>
              <a:rPr lang="de-DE" sz="1000" dirty="0" err="1"/>
              <a:t>establishment</a:t>
            </a:r>
            <a:r>
              <a:rPr lang="de-DE" sz="1000" dirty="0"/>
              <a:t>, </a:t>
            </a:r>
            <a:r>
              <a:rPr lang="de-DE" sz="1000" dirty="0" err="1"/>
              <a:t>appointment</a:t>
            </a:r>
            <a:r>
              <a:rPr lang="de-DE" sz="1000" dirty="0"/>
              <a:t>, </a:t>
            </a:r>
            <a:r>
              <a:rPr lang="de-DE" sz="1000" dirty="0" err="1"/>
              <a:t>composition</a:t>
            </a:r>
            <a:r>
              <a:rPr lang="de-DE" sz="1000" dirty="0"/>
              <a:t>, </a:t>
            </a:r>
            <a:r>
              <a:rPr lang="de-DE" sz="1000" dirty="0" err="1"/>
              <a:t>powers</a:t>
            </a:r>
            <a:r>
              <a:rPr lang="de-DE" sz="1000" dirty="0"/>
              <a:t>, </a:t>
            </a:r>
            <a:r>
              <a:rPr lang="de-DE" sz="1000" dirty="0" err="1"/>
              <a:t>duties</a:t>
            </a:r>
            <a:r>
              <a:rPr lang="de-DE" sz="1000" dirty="0"/>
              <a:t>, </a:t>
            </a:r>
            <a:r>
              <a:rPr lang="de-DE" sz="1000" dirty="0" err="1"/>
              <a:t>voting</a:t>
            </a:r>
            <a:r>
              <a:rPr lang="de-DE" sz="1000" dirty="0"/>
              <a:t>, etc.</a:t>
            </a:r>
          </a:p>
        </p:txBody>
      </p:sp>
      <p:sp>
        <p:nvSpPr>
          <p:cNvPr id="58" name="Textfeld 57">
            <a:extLst>
              <a:ext uri="{FF2B5EF4-FFF2-40B4-BE49-F238E27FC236}">
                <a16:creationId xmlns:a16="http://schemas.microsoft.com/office/drawing/2014/main" id="{2702CC7A-59F9-4E31-9E4E-D16389399E5E}"/>
              </a:ext>
            </a:extLst>
          </p:cNvPr>
          <p:cNvSpPr txBox="1"/>
          <p:nvPr/>
        </p:nvSpPr>
        <p:spPr>
          <a:xfrm>
            <a:off x="4893918" y="3227074"/>
            <a:ext cx="2141542" cy="553998"/>
          </a:xfrm>
          <a:prstGeom prst="rect">
            <a:avLst/>
          </a:prstGeom>
          <a:noFill/>
        </p:spPr>
        <p:txBody>
          <a:bodyPr wrap="square" rtlCol="0">
            <a:spAutoFit/>
          </a:bodyPr>
          <a:lstStyle/>
          <a:p>
            <a:r>
              <a:rPr lang="de-DE" sz="1000" dirty="0"/>
              <a:t>Treatment </a:t>
            </a:r>
            <a:r>
              <a:rPr lang="de-DE" sz="1000" dirty="0" err="1"/>
              <a:t>of</a:t>
            </a:r>
            <a:r>
              <a:rPr lang="de-DE" sz="1000" dirty="0"/>
              <a:t> </a:t>
            </a:r>
            <a:r>
              <a:rPr lang="de-DE" sz="1000" dirty="0" err="1"/>
              <a:t>pre-commencement</a:t>
            </a:r>
            <a:r>
              <a:rPr lang="de-DE" sz="1000" dirty="0"/>
              <a:t> </a:t>
            </a:r>
            <a:r>
              <a:rPr lang="de-DE" sz="1000" dirty="0" err="1"/>
              <a:t>entitlements</a:t>
            </a:r>
            <a:r>
              <a:rPr lang="de-DE" sz="1000" dirty="0"/>
              <a:t> and </a:t>
            </a:r>
            <a:r>
              <a:rPr lang="de-DE" sz="1000" dirty="0" err="1"/>
              <a:t>unsecured</a:t>
            </a:r>
            <a:r>
              <a:rPr lang="de-DE" sz="1000" dirty="0"/>
              <a:t> </a:t>
            </a:r>
            <a:r>
              <a:rPr lang="de-DE" sz="1000" dirty="0" err="1"/>
              <a:t>claims</a:t>
            </a:r>
            <a:endParaRPr lang="de-DE" sz="1000" dirty="0"/>
          </a:p>
          <a:p>
            <a:r>
              <a:rPr lang="de-DE" sz="1000" dirty="0"/>
              <a:t>(</a:t>
            </a:r>
            <a:r>
              <a:rPr lang="de-DE" sz="1000" dirty="0" err="1"/>
              <a:t>preferences</a:t>
            </a:r>
            <a:r>
              <a:rPr lang="de-DE" sz="1000" dirty="0"/>
              <a:t>, </a:t>
            </a:r>
            <a:r>
              <a:rPr lang="de-DE" sz="1000" dirty="0" err="1"/>
              <a:t>subordinations</a:t>
            </a:r>
            <a:r>
              <a:rPr lang="de-DE" sz="1000" dirty="0"/>
              <a:t>?)</a:t>
            </a:r>
          </a:p>
        </p:txBody>
      </p:sp>
      <p:sp>
        <p:nvSpPr>
          <p:cNvPr id="59" name="Textfeld 58">
            <a:extLst>
              <a:ext uri="{FF2B5EF4-FFF2-40B4-BE49-F238E27FC236}">
                <a16:creationId xmlns:a16="http://schemas.microsoft.com/office/drawing/2014/main" id="{DA4BC128-F510-40A2-BE8D-D73BE97F13D6}"/>
              </a:ext>
            </a:extLst>
          </p:cNvPr>
          <p:cNvSpPr txBox="1"/>
          <p:nvPr/>
        </p:nvSpPr>
        <p:spPr>
          <a:xfrm>
            <a:off x="1959106" y="4273934"/>
            <a:ext cx="1564258" cy="400110"/>
          </a:xfrm>
          <a:prstGeom prst="rect">
            <a:avLst/>
          </a:prstGeom>
          <a:noFill/>
        </p:spPr>
        <p:txBody>
          <a:bodyPr wrap="square" rtlCol="0">
            <a:spAutoFit/>
          </a:bodyPr>
          <a:lstStyle/>
          <a:p>
            <a:r>
              <a:rPr lang="de-DE" sz="1000" dirty="0" err="1"/>
              <a:t>Continuing</a:t>
            </a:r>
            <a:r>
              <a:rPr lang="de-DE" sz="1000" dirty="0"/>
              <a:t> professional </a:t>
            </a:r>
            <a:r>
              <a:rPr lang="de-DE" sz="1000" dirty="0" err="1"/>
              <a:t>development</a:t>
            </a:r>
            <a:r>
              <a:rPr lang="de-DE" sz="1000" dirty="0"/>
              <a:t> and </a:t>
            </a:r>
            <a:r>
              <a:rPr lang="de-DE" sz="1000" dirty="0" err="1"/>
              <a:t>training</a:t>
            </a:r>
            <a:endParaRPr lang="de-DE" sz="1000" dirty="0"/>
          </a:p>
        </p:txBody>
      </p:sp>
      <p:sp>
        <p:nvSpPr>
          <p:cNvPr id="60" name="Textfeld 59">
            <a:extLst>
              <a:ext uri="{FF2B5EF4-FFF2-40B4-BE49-F238E27FC236}">
                <a16:creationId xmlns:a16="http://schemas.microsoft.com/office/drawing/2014/main" id="{F3F0D3E0-F3D6-4906-827B-00A730A7ABC5}"/>
              </a:ext>
            </a:extLst>
          </p:cNvPr>
          <p:cNvSpPr txBox="1"/>
          <p:nvPr/>
        </p:nvSpPr>
        <p:spPr>
          <a:xfrm>
            <a:off x="3631187" y="4288267"/>
            <a:ext cx="2204687" cy="400110"/>
          </a:xfrm>
          <a:prstGeom prst="rect">
            <a:avLst/>
          </a:prstGeom>
          <a:noFill/>
        </p:spPr>
        <p:txBody>
          <a:bodyPr wrap="square" rtlCol="0">
            <a:spAutoFit/>
          </a:bodyPr>
          <a:lstStyle/>
          <a:p>
            <a:r>
              <a:rPr lang="de-DE" sz="1000" dirty="0" err="1"/>
              <a:t>Harmonzied</a:t>
            </a:r>
            <a:r>
              <a:rPr lang="de-DE" sz="1000" dirty="0"/>
              <a:t> </a:t>
            </a:r>
            <a:r>
              <a:rPr lang="de-DE" sz="1000" dirty="0" err="1"/>
              <a:t>standards</a:t>
            </a:r>
            <a:r>
              <a:rPr lang="de-DE" sz="1000" dirty="0"/>
              <a:t> like EBRD 2021 </a:t>
            </a:r>
            <a:r>
              <a:rPr lang="de-DE" sz="1000" dirty="0" err="1"/>
              <a:t>insolvency</a:t>
            </a:r>
            <a:r>
              <a:rPr lang="de-DE" sz="1000" dirty="0"/>
              <a:t> </a:t>
            </a:r>
            <a:r>
              <a:rPr lang="de-DE" sz="1000" dirty="0" err="1"/>
              <a:t>office</a:t>
            </a:r>
            <a:r>
              <a:rPr lang="de-DE" sz="1000" dirty="0"/>
              <a:t> holder </a:t>
            </a:r>
            <a:r>
              <a:rPr lang="de-DE" sz="1000" dirty="0" err="1"/>
              <a:t>principles</a:t>
            </a:r>
            <a:r>
              <a:rPr lang="de-DE" sz="1000" dirty="0"/>
              <a:t> </a:t>
            </a:r>
          </a:p>
        </p:txBody>
      </p:sp>
      <p:sp>
        <p:nvSpPr>
          <p:cNvPr id="61" name="Textfeld 60">
            <a:extLst>
              <a:ext uri="{FF2B5EF4-FFF2-40B4-BE49-F238E27FC236}">
                <a16:creationId xmlns:a16="http://schemas.microsoft.com/office/drawing/2014/main" id="{A807BEF9-7746-4DDB-85C1-7F0981F7C4AC}"/>
              </a:ext>
            </a:extLst>
          </p:cNvPr>
          <p:cNvSpPr txBox="1"/>
          <p:nvPr/>
        </p:nvSpPr>
        <p:spPr>
          <a:xfrm>
            <a:off x="6256416" y="4288267"/>
            <a:ext cx="2204687" cy="553998"/>
          </a:xfrm>
          <a:prstGeom prst="rect">
            <a:avLst/>
          </a:prstGeom>
          <a:noFill/>
        </p:spPr>
        <p:txBody>
          <a:bodyPr wrap="square" rtlCol="0">
            <a:spAutoFit/>
          </a:bodyPr>
          <a:lstStyle/>
          <a:p>
            <a:r>
              <a:rPr lang="de-DE" sz="1000" dirty="0"/>
              <a:t>Remote </a:t>
            </a:r>
            <a:r>
              <a:rPr lang="de-DE" sz="1000" dirty="0" err="1"/>
              <a:t>access</a:t>
            </a:r>
            <a:r>
              <a:rPr lang="de-DE" sz="1000" dirty="0"/>
              <a:t> </a:t>
            </a:r>
            <a:r>
              <a:rPr lang="de-DE" sz="1000" dirty="0" err="1"/>
              <a:t>to</a:t>
            </a:r>
            <a:r>
              <a:rPr lang="de-DE" sz="1000" dirty="0"/>
              <a:t> </a:t>
            </a:r>
            <a:r>
              <a:rPr lang="de-DE" sz="1000" dirty="0" err="1"/>
              <a:t>registries</a:t>
            </a:r>
            <a:r>
              <a:rPr lang="de-DE" sz="1000" dirty="0"/>
              <a:t> and (</a:t>
            </a:r>
            <a:r>
              <a:rPr lang="de-DE" sz="1000" dirty="0" err="1"/>
              <a:t>general</a:t>
            </a:r>
            <a:r>
              <a:rPr lang="de-DE" sz="1000" dirty="0"/>
              <a:t>) </a:t>
            </a:r>
            <a:r>
              <a:rPr lang="de-DE" sz="1000" dirty="0" err="1"/>
              <a:t>information</a:t>
            </a:r>
            <a:r>
              <a:rPr lang="de-DE" sz="1000" dirty="0"/>
              <a:t> </a:t>
            </a:r>
            <a:r>
              <a:rPr lang="de-DE" sz="1000" dirty="0" err="1"/>
              <a:t>about</a:t>
            </a:r>
            <a:r>
              <a:rPr lang="de-DE" sz="1000" dirty="0"/>
              <a:t> </a:t>
            </a:r>
            <a:r>
              <a:rPr lang="de-DE" sz="1000" dirty="0" err="1"/>
              <a:t>insolvency</a:t>
            </a:r>
            <a:r>
              <a:rPr lang="de-DE" sz="1000" dirty="0"/>
              <a:t>, online </a:t>
            </a:r>
            <a:r>
              <a:rPr lang="de-DE" sz="1000" dirty="0" err="1"/>
              <a:t>applications</a:t>
            </a:r>
            <a:r>
              <a:rPr lang="de-DE" sz="1000" dirty="0"/>
              <a:t>, etc.</a:t>
            </a:r>
          </a:p>
        </p:txBody>
      </p:sp>
      <p:sp>
        <p:nvSpPr>
          <p:cNvPr id="62" name="Textfeld 61">
            <a:extLst>
              <a:ext uri="{FF2B5EF4-FFF2-40B4-BE49-F238E27FC236}">
                <a16:creationId xmlns:a16="http://schemas.microsoft.com/office/drawing/2014/main" id="{9377CFAB-9711-482D-810C-0F439D393083}"/>
              </a:ext>
            </a:extLst>
          </p:cNvPr>
          <p:cNvSpPr txBox="1"/>
          <p:nvPr/>
        </p:nvSpPr>
        <p:spPr>
          <a:xfrm>
            <a:off x="165354" y="4288267"/>
            <a:ext cx="1793752" cy="400110"/>
          </a:xfrm>
          <a:prstGeom prst="rect">
            <a:avLst/>
          </a:prstGeom>
          <a:noFill/>
        </p:spPr>
        <p:txBody>
          <a:bodyPr wrap="square" rtlCol="0">
            <a:spAutoFit/>
          </a:bodyPr>
          <a:lstStyle/>
          <a:p>
            <a:r>
              <a:rPr lang="de-DE" sz="1000" dirty="0"/>
              <a:t>Enhancement </a:t>
            </a:r>
            <a:r>
              <a:rPr lang="de-DE" sz="1000" dirty="0" err="1"/>
              <a:t>of</a:t>
            </a:r>
            <a:r>
              <a:rPr lang="de-DE" sz="1000" dirty="0"/>
              <a:t> alert </a:t>
            </a:r>
            <a:r>
              <a:rPr lang="de-DE" sz="1000" dirty="0" err="1"/>
              <a:t>systems</a:t>
            </a:r>
            <a:r>
              <a:rPr lang="de-DE" sz="1000" dirty="0"/>
              <a:t>;</a:t>
            </a:r>
          </a:p>
          <a:p>
            <a:r>
              <a:rPr lang="de-DE" sz="1000" dirty="0" err="1"/>
              <a:t>clarification</a:t>
            </a:r>
            <a:r>
              <a:rPr lang="de-DE" sz="1000" dirty="0"/>
              <a:t> </a:t>
            </a:r>
            <a:r>
              <a:rPr lang="de-DE" sz="1000" dirty="0" err="1"/>
              <a:t>of</a:t>
            </a:r>
            <a:r>
              <a:rPr lang="de-DE" sz="1000" dirty="0"/>
              <a:t> (shift </a:t>
            </a:r>
            <a:r>
              <a:rPr lang="de-DE" sz="1000" dirty="0" err="1"/>
              <a:t>of</a:t>
            </a:r>
            <a:r>
              <a:rPr lang="de-DE" sz="1000" dirty="0"/>
              <a:t>) </a:t>
            </a:r>
            <a:r>
              <a:rPr lang="de-DE" sz="1000" dirty="0" err="1"/>
              <a:t>duties</a:t>
            </a:r>
            <a:endParaRPr lang="de-DE" sz="1000" dirty="0"/>
          </a:p>
        </p:txBody>
      </p:sp>
    </p:spTree>
    <p:extLst>
      <p:ext uri="{BB962C8B-B14F-4D97-AF65-F5344CB8AC3E}">
        <p14:creationId xmlns:p14="http://schemas.microsoft.com/office/powerpoint/2010/main" val="10540638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500"/>
                                        <p:tgtEl>
                                          <p:spTgt spid="5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9"/>
                                        </p:tgtEl>
                                        <p:attrNameLst>
                                          <p:attrName>style.visibility</p:attrName>
                                        </p:attrNameLst>
                                      </p:cBhvr>
                                      <p:to>
                                        <p:strVal val="visible"/>
                                      </p:to>
                                    </p:set>
                                    <p:animEffect transition="in" filter="fade">
                                      <p:cBhvr>
                                        <p:cTn id="15" dur="500"/>
                                        <p:tgtEl>
                                          <p:spTgt spid="4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6"/>
                                        </p:tgtEl>
                                        <p:attrNameLst>
                                          <p:attrName>style.visibility</p:attrName>
                                        </p:attrNameLst>
                                      </p:cBhvr>
                                      <p:to>
                                        <p:strVal val="visible"/>
                                      </p:to>
                                    </p:set>
                                    <p:animEffect transition="in" filter="fade">
                                      <p:cBhvr>
                                        <p:cTn id="23" dur="500"/>
                                        <p:tgtEl>
                                          <p:spTgt spid="5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fade">
                                      <p:cBhvr>
                                        <p:cTn id="35" dur="500"/>
                                        <p:tgtEl>
                                          <p:spTgt spid="57"/>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500"/>
                                        <p:tgtEl>
                                          <p:spTgt spid="62"/>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fade">
                                      <p:cBhvr>
                                        <p:cTn id="51" dur="500"/>
                                        <p:tgtEl>
                                          <p:spTgt spid="61"/>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2000"/>
                                        <p:tgtEl>
                                          <p:spTgt spid="29"/>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2000"/>
                                        <p:tgtEl>
                                          <p:spTgt spid="30"/>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fade">
                                      <p:cBhvr>
                                        <p:cTn id="66"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0" grpId="0" animBg="1"/>
      <p:bldP spid="29" grpId="0" animBg="1"/>
      <p:bldP spid="3" grpId="0"/>
      <p:bldP spid="49" grpId="0"/>
      <p:bldP spid="53" grpId="0"/>
      <p:bldP spid="54" grpId="0"/>
      <p:bldP spid="55" grpId="0"/>
      <p:bldP spid="56" grpId="0"/>
      <p:bldP spid="57" grpId="0"/>
      <p:bldP spid="58" grpId="0"/>
      <p:bldP spid="59" grpId="0"/>
      <p:bldP spid="60" grpId="0"/>
      <p:bldP spid="61" grpId="0"/>
      <p:bldP spid="62"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494320"/>
            <a:ext cx="5829300" cy="1378819"/>
          </a:xfrm>
        </p:spPr>
        <p:txBody>
          <a:bodyPr/>
          <a:lstStyle/>
          <a:p>
            <a:r>
              <a:rPr lang="en-GB" sz="3600" b="1" dirty="0"/>
              <a:t>Closing remarks of the day</a:t>
            </a:r>
            <a:endParaRPr lang="en-US" sz="3600" b="1" dirty="0"/>
          </a:p>
        </p:txBody>
      </p:sp>
      <p:sp>
        <p:nvSpPr>
          <p:cNvPr id="5" name="Subtitle 2"/>
          <p:cNvSpPr txBox="1">
            <a:spLocks/>
          </p:cNvSpPr>
          <p:nvPr/>
        </p:nvSpPr>
        <p:spPr bwMode="auto">
          <a:xfrm>
            <a:off x="1312906" y="3116775"/>
            <a:ext cx="6497594" cy="1314450"/>
          </a:xfrm>
          <a:prstGeom prst="rect">
            <a:avLst/>
          </a:prstGeom>
          <a:noFill/>
          <a:ln w="9525">
            <a:noFill/>
            <a:miter lim="800000"/>
            <a:headEnd/>
            <a:tailEnd/>
          </a:ln>
        </p:spPr>
        <p:txBody>
          <a:bodyPr vert="horz" wrap="square" lIns="68580" tIns="34290" rIns="68580" bIns="34290" numCol="1" rtlCol="0" anchor="t" anchorCtr="0" compatLnSpc="1">
            <a:prstTxWarp prst="textNoShape">
              <a:avLst/>
            </a:prstTxWarp>
            <a:noAutofit/>
          </a:bodyPr>
          <a:lstStyle>
            <a:lvl1pPr marL="0" indent="0" algn="ctr" defTabSz="457200" rtl="0" fontAlgn="base">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defTabSz="457200" rtl="0" fontAlgn="base">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defTabSz="457200" rtl="0" fontAlgn="base">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fontAlgn="auto">
              <a:spcBef>
                <a:spcPts val="0"/>
              </a:spcBef>
              <a:spcAft>
                <a:spcPts val="900"/>
              </a:spcAft>
              <a:defRPr/>
            </a:pPr>
            <a:r>
              <a:rPr lang="en-GB" sz="2400" dirty="0">
                <a:solidFill>
                  <a:srgbClr val="000000"/>
                </a:solidFill>
              </a:rPr>
              <a:t>﻿David Rubin</a:t>
            </a:r>
            <a:br>
              <a:rPr lang="en-GB" sz="2400" dirty="0">
                <a:solidFill>
                  <a:srgbClr val="000000"/>
                </a:solidFill>
              </a:rPr>
            </a:br>
            <a:r>
              <a:rPr lang="en-GB" sz="2400" dirty="0">
                <a:solidFill>
                  <a:srgbClr val="000000"/>
                </a:solidFill>
              </a:rPr>
              <a:t>Begbies Traynor, UK</a:t>
            </a:r>
          </a:p>
        </p:txBody>
      </p:sp>
    </p:spTree>
    <p:extLst>
      <p:ext uri="{BB962C8B-B14F-4D97-AF65-F5344CB8AC3E}">
        <p14:creationId xmlns:p14="http://schemas.microsoft.com/office/powerpoint/2010/main" val="204725834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657350" y="1494320"/>
            <a:ext cx="5829300" cy="1378819"/>
          </a:xfrm>
        </p:spPr>
        <p:txBody>
          <a:bodyPr/>
          <a:lstStyle/>
          <a:p>
            <a:pPr>
              <a:spcAft>
                <a:spcPts val="1800"/>
              </a:spcAft>
            </a:pPr>
            <a:r>
              <a:rPr lang="en-US" sz="3000" b="1" dirty="0"/>
              <a:t>Young Members’ Group Reception</a:t>
            </a:r>
            <a:br>
              <a:rPr lang="en-GB" sz="3000" b="1" dirty="0"/>
            </a:br>
            <a:br>
              <a:rPr lang="en-GB" sz="3000" b="1" dirty="0"/>
            </a:br>
            <a:r>
              <a:rPr lang="en-GB" sz="1800" b="1" dirty="0"/>
              <a:t>Kindly Sponsored By</a:t>
            </a:r>
            <a:endParaRPr lang="en-US" sz="1800" b="1" dirty="0"/>
          </a:p>
        </p:txBody>
      </p:sp>
      <p:sp>
        <p:nvSpPr>
          <p:cNvPr id="5" name="TextBox 2"/>
          <p:cNvSpPr txBox="1">
            <a:spLocks noChangeArrowheads="1"/>
          </p:cNvSpPr>
          <p:nvPr/>
        </p:nvSpPr>
        <p:spPr bwMode="auto">
          <a:xfrm>
            <a:off x="2951560" y="3753529"/>
            <a:ext cx="3240881" cy="3000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350" dirty="0" err="1">
                <a:latin typeface="Verdana" charset="0"/>
                <a:cs typeface="Verdana" charset="0"/>
              </a:rPr>
              <a:t>www.schiebe.de</a:t>
            </a:r>
            <a:endParaRPr lang="en-US" sz="1350" dirty="0">
              <a:latin typeface="Verdana" charset="0"/>
              <a:cs typeface="Verdana"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4752" y="2897805"/>
            <a:ext cx="6243828" cy="815661"/>
          </a:xfrm>
          <a:prstGeom prst="rect">
            <a:avLst/>
          </a:prstGeom>
        </p:spPr>
      </p:pic>
    </p:spTree>
    <p:extLst>
      <p:ext uri="{BB962C8B-B14F-4D97-AF65-F5344CB8AC3E}">
        <p14:creationId xmlns:p14="http://schemas.microsoft.com/office/powerpoint/2010/main" val="8233409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LEFT" val="32,07622"/>
  <p:tag name="TOP" val="142,4268"/>
</p:tagLst>
</file>

<file path=ppt/tags/tag2.xml><?xml version="1.0" encoding="utf-8"?>
<p:tagLst xmlns:a="http://schemas.openxmlformats.org/drawingml/2006/main" xmlns:r="http://schemas.openxmlformats.org/officeDocument/2006/relationships" xmlns:p="http://schemas.openxmlformats.org/presentationml/2006/main">
  <p:tag name="LEFT" val="32,07622"/>
  <p:tag name="TOP" val="142,4268"/>
</p:tagLst>
</file>

<file path=ppt/tags/tag3.xml><?xml version="1.0" encoding="utf-8"?>
<p:tagLst xmlns:a="http://schemas.openxmlformats.org/drawingml/2006/main" xmlns:r="http://schemas.openxmlformats.org/officeDocument/2006/relationships" xmlns:p="http://schemas.openxmlformats.org/presentationml/2006/main">
  <p:tag name="LEFT" val="32,07622"/>
  <p:tag name="TOP" val="142,4268"/>
</p:tagLst>
</file>

<file path=ppt/tags/tag4.xml><?xml version="1.0" encoding="utf-8"?>
<p:tagLst xmlns:a="http://schemas.openxmlformats.org/drawingml/2006/main" xmlns:r="http://schemas.openxmlformats.org/officeDocument/2006/relationships" xmlns:p="http://schemas.openxmlformats.org/presentationml/2006/main">
  <p:tag name="LEFT" val="32,07622"/>
  <p:tag name="TOP" val="142,426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978</TotalTime>
  <Words>7094</Words>
  <Application>Microsoft Office PowerPoint</Application>
  <PresentationFormat>On-screen Show (16:9)</PresentationFormat>
  <Paragraphs>1588</Paragraphs>
  <Slides>96</Slides>
  <Notes>49</Notes>
  <HiddenSlides>1</HiddenSlides>
  <MMClips>0</MMClips>
  <ScaleCrop>false</ScaleCrop>
  <HeadingPairs>
    <vt:vector size="8" baseType="variant">
      <vt:variant>
        <vt:lpstr>Fonts Used</vt:lpstr>
      </vt:variant>
      <vt:variant>
        <vt:i4>6</vt:i4>
      </vt:variant>
      <vt:variant>
        <vt:lpstr>Theme</vt:lpstr>
      </vt:variant>
      <vt:variant>
        <vt:i4>4</vt:i4>
      </vt:variant>
      <vt:variant>
        <vt:lpstr>Embedded OLE Servers</vt:lpstr>
      </vt:variant>
      <vt:variant>
        <vt:i4>1</vt:i4>
      </vt:variant>
      <vt:variant>
        <vt:lpstr>Slide Titles</vt:lpstr>
      </vt:variant>
      <vt:variant>
        <vt:i4>96</vt:i4>
      </vt:variant>
    </vt:vector>
  </HeadingPairs>
  <TitlesOfParts>
    <vt:vector size="107" baseType="lpstr">
      <vt:lpstr>Arial</vt:lpstr>
      <vt:lpstr>Boing</vt:lpstr>
      <vt:lpstr>Calibri</vt:lpstr>
      <vt:lpstr>Calibri Light</vt:lpstr>
      <vt:lpstr>Symbol</vt:lpstr>
      <vt:lpstr>Verdana</vt:lpstr>
      <vt:lpstr>Office Theme</vt:lpstr>
      <vt:lpstr>1_Office Theme</vt:lpstr>
      <vt:lpstr>2_Office Theme</vt:lpstr>
      <vt:lpstr>3_Office Theme</vt:lpstr>
      <vt:lpstr>Macrobond document</vt:lpstr>
      <vt:lpstr>PowerPoint Presentation</vt:lpstr>
      <vt:lpstr>PowerPoint Presentation</vt:lpstr>
      <vt:lpstr>Friday Morning Technical Session Kindly Sponsored By</vt:lpstr>
      <vt:lpstr> Opening remarks of the Annual Congress </vt:lpstr>
      <vt:lpstr>Keynote Speaker:    ﻿Austin Hughes Chief Economist, KBC Economics, Ireland</vt:lpstr>
      <vt:lpstr>PowerPoint Presentation</vt:lpstr>
      <vt:lpstr>No going back?            What sort of future?</vt:lpstr>
      <vt:lpstr>Turbulent times- the result of economic climate change?</vt:lpstr>
      <vt:lpstr>Adjustments have been impressive everywhere but local differences important</vt:lpstr>
      <vt:lpstr>PowerPoint Presentation</vt:lpstr>
      <vt:lpstr>PowerPoint Presentation</vt:lpstr>
      <vt:lpstr>PowerPoint Presentation</vt:lpstr>
      <vt:lpstr>It is important that policymakers do not consider the low number of insolvency filings in Europe as a sign of corporate health.  </vt:lpstr>
      <vt:lpstr>PowerPoint Presentation</vt:lpstr>
      <vt:lpstr>Where next,and when?</vt:lpstr>
      <vt:lpstr>3 handed economists at the ESRB</vt:lpstr>
      <vt:lpstr>Where next?</vt:lpstr>
      <vt:lpstr>﻿Cross-border schemes and plans:  How they work in different jurisdictions</vt:lpstr>
      <vt:lpstr>Cross-Border Schemes &amp; Plans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﻿Restructuring cases in the Aviation space</vt:lpstr>
      <vt:lpstr>Coffee Break    Kindly Sponsored By</vt:lpstr>
      <vt:lpstr>Break-out Sessions</vt:lpstr>
      <vt:lpstr>Break-out-session IV. ﻿EU Directive on Restructuring and Insolvency Article 19 – Friend or foe? Impact on Director’s behaviour in the likelihood of insolvency</vt:lpstr>
      <vt:lpstr>PowerPoint Presentation</vt:lpstr>
      <vt:lpstr>PowerPoint Presentation</vt:lpstr>
      <vt:lpstr>PowerPoint Presentation</vt:lpstr>
      <vt:lpstr>PowerPoint Presentation</vt:lpstr>
      <vt:lpstr>Break-out-session IV. ﻿EU Directive on Restructuring and Insolvency Article 19 – Friend or foe? Impact on Director’s behaviour in the likelihood of insolvency</vt:lpstr>
      <vt:lpstr>PowerPoint Presentation</vt:lpstr>
      <vt:lpstr>PowerPoint Presentation</vt:lpstr>
      <vt:lpstr>PowerPoint Presentation</vt:lpstr>
      <vt:lpstr>PowerPoint Presentation</vt:lpstr>
      <vt:lpstr>Delegate Lunch  Kindly Sponsored By</vt:lpstr>
      <vt:lpstr>Friday Afternoon Technical Session Kindly Sponsored By</vt:lpstr>
      <vt:lpstr>PowerPoint Presentation</vt:lpstr>
      <vt:lpstr>PowerPoint Presentation</vt:lpstr>
      <vt:lpstr>PowerPoint Presentation</vt:lpstr>
      <vt:lpstr>PowerPoint Presentation</vt:lpstr>
      <vt:lpstr>PowerPoint Presentation</vt:lpstr>
      <vt:lpstr>PowerPoint Presentation</vt:lpstr>
      <vt:lpstr>﻿Consumer debt discharge</vt:lpstr>
      <vt:lpstr>﻿Real Estate Industry – Cross border issues and court cases</vt:lpstr>
      <vt:lpstr>PowerPoint Presentation</vt:lpstr>
      <vt:lpstr>PowerPoint Presentation</vt:lpstr>
      <vt:lpstr>PowerPoint Presentation</vt:lpstr>
      <vt:lpstr>﻿UK</vt:lpstr>
      <vt:lpstr>PowerPoint Presentation</vt:lpstr>
      <vt:lpstr>﻿Ireland</vt:lpstr>
      <vt:lpstr>PowerPoint Presentation</vt:lpstr>
      <vt:lpstr>PowerPoint Presentation</vt:lpstr>
      <vt:lpstr>Effect of repudiation of lease</vt:lpstr>
      <vt:lpstr>﻿Italy</vt:lpstr>
      <vt:lpstr>Substantial and procedural rules</vt:lpstr>
      <vt:lpstr>Suspension</vt:lpstr>
      <vt:lpstr>Other party’s indemnity claim</vt:lpstr>
      <vt:lpstr>Germany</vt:lpstr>
      <vt:lpstr>Commercial Leases in German preventive restructuring proceedings</vt:lpstr>
      <vt:lpstr>PowerPoint Presentation</vt:lpstr>
      <vt:lpstr>PowerPoint Presentation</vt:lpstr>
      <vt:lpstr>Art. 11 EIR - Contracts relating to immoveable property </vt:lpstr>
      <vt:lpstr>﻿UK</vt:lpstr>
      <vt:lpstr>PowerPoint Presentation</vt:lpstr>
      <vt:lpstr>PowerPoint Presentation</vt:lpstr>
      <vt:lpstr>﻿Ireland</vt:lpstr>
      <vt:lpstr>UK Company Voluntary Arrangement Treatment of Irish Landlords</vt:lpstr>
      <vt:lpstr>Irish examinership/Treatment of UK landlords</vt:lpstr>
      <vt:lpstr>﻿Italy</vt:lpstr>
      <vt:lpstr>Recent cross-border cases</vt:lpstr>
      <vt:lpstr>Germany</vt:lpstr>
      <vt:lpstr>PowerPoint Presentation</vt:lpstr>
      <vt:lpstr>Delegate Coffee Break  Kindly Sponsored By</vt:lpstr>
      <vt:lpstr>﻿Come together – further harmonisation of insolvency laws on EU-level?</vt:lpstr>
      <vt:lpstr>Come together Further Harmonization of Insolvency Laws on EU-Level?</vt:lpstr>
      <vt:lpstr>PowerPoint Presentation</vt:lpstr>
      <vt:lpstr>PowerPoint Presentation</vt:lpstr>
      <vt:lpstr>PowerPoint Presentation</vt:lpstr>
      <vt:lpstr>Closing remarks of the day</vt:lpstr>
      <vt:lpstr>Young Members’ Group Reception  Kindly Sponsored By</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AV Partners</cp:lastModifiedBy>
  <cp:revision>67</cp:revision>
  <cp:lastPrinted>2012-12-11T14:08:32Z</cp:lastPrinted>
  <dcterms:created xsi:type="dcterms:W3CDTF">2012-03-12T16:08:15Z</dcterms:created>
  <dcterms:modified xsi:type="dcterms:W3CDTF">2022-03-04T17:02:22Z</dcterms:modified>
</cp:coreProperties>
</file>