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4" r:id="rId2"/>
    <p:sldMasterId id="2147483657" r:id="rId3"/>
  </p:sldMasterIdLst>
  <p:notesMasterIdLst>
    <p:notesMasterId r:id="rId36"/>
  </p:notesMasterIdLst>
  <p:sldIdLst>
    <p:sldId id="293" r:id="rId4"/>
    <p:sldId id="294" r:id="rId5"/>
    <p:sldId id="295" r:id="rId6"/>
    <p:sldId id="290" r:id="rId7"/>
    <p:sldId id="301" r:id="rId8"/>
    <p:sldId id="296" r:id="rId9"/>
    <p:sldId id="280" r:id="rId10"/>
    <p:sldId id="276" r:id="rId11"/>
    <p:sldId id="277" r:id="rId12"/>
    <p:sldId id="278" r:id="rId13"/>
    <p:sldId id="279" r:id="rId14"/>
    <p:sldId id="313" r:id="rId15"/>
    <p:sldId id="314" r:id="rId16"/>
    <p:sldId id="315" r:id="rId17"/>
    <p:sldId id="316" r:id="rId18"/>
    <p:sldId id="281" r:id="rId19"/>
    <p:sldId id="282" r:id="rId20"/>
    <p:sldId id="283" r:id="rId21"/>
    <p:sldId id="284" r:id="rId22"/>
    <p:sldId id="307" r:id="rId23"/>
    <p:sldId id="308" r:id="rId24"/>
    <p:sldId id="309" r:id="rId25"/>
    <p:sldId id="310" r:id="rId26"/>
    <p:sldId id="311" r:id="rId27"/>
    <p:sldId id="312" r:id="rId28"/>
    <p:sldId id="292" r:id="rId29"/>
    <p:sldId id="286" r:id="rId30"/>
    <p:sldId id="287" r:id="rId31"/>
    <p:sldId id="297" r:id="rId32"/>
    <p:sldId id="299" r:id="rId33"/>
    <p:sldId id="300" r:id="rId34"/>
    <p:sldId id="298" r:id="rId35"/>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820D9C5-85B3-4248-972B-42BE0588B5B7}">
          <p14:sldIdLst>
            <p14:sldId id="293"/>
            <p14:sldId id="294"/>
            <p14:sldId id="295"/>
            <p14:sldId id="290"/>
            <p14:sldId id="301"/>
            <p14:sldId id="296"/>
            <p14:sldId id="280"/>
            <p14:sldId id="276"/>
            <p14:sldId id="277"/>
            <p14:sldId id="278"/>
            <p14:sldId id="279"/>
            <p14:sldId id="313"/>
            <p14:sldId id="314"/>
            <p14:sldId id="315"/>
            <p14:sldId id="316"/>
            <p14:sldId id="281"/>
            <p14:sldId id="282"/>
            <p14:sldId id="283"/>
            <p14:sldId id="284"/>
            <p14:sldId id="307"/>
            <p14:sldId id="308"/>
            <p14:sldId id="309"/>
            <p14:sldId id="310"/>
            <p14:sldId id="311"/>
            <p14:sldId id="312"/>
            <p14:sldId id="292"/>
            <p14:sldId id="286"/>
            <p14:sldId id="287"/>
            <p14:sldId id="297"/>
            <p14:sldId id="299"/>
            <p14:sldId id="300"/>
            <p14:sldId id="298"/>
          </p14:sldIdLst>
        </p14:section>
      </p14:sectionLst>
    </p:ex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9404"/>
    <p:restoredTop sz="94692"/>
  </p:normalViewPr>
  <p:slideViewPr>
    <p:cSldViewPr snapToGrid="0" snapToObjects="1">
      <p:cViewPr varScale="1">
        <p:scale>
          <a:sx n="156" d="100"/>
          <a:sy n="156" d="100"/>
        </p:scale>
        <p:origin x="331" y="120"/>
      </p:cViewPr>
      <p:guideLst>
        <p:guide orient="horz" pos="1620"/>
        <p:guide pos="2880"/>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3/5/2022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268533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6897781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1330592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831235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380097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915397-3E6C-4046-9906-54676D7966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250019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915397-3E6C-4046-9906-54676D7966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324728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915397-3E6C-4046-9906-54676D7966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410220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915397-3E6C-4046-9906-54676D7966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615127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915397-3E6C-4046-9906-54676D7966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963579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915397-3E6C-4046-9906-54676D7966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58953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915397-3E6C-4046-9906-54676D7966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81659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915397-3E6C-4046-9906-54676D7966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731852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6304078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9422571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584303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7866471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a:t>Kilmainham Gaol refurbished courthouse</a:t>
            </a:r>
          </a:p>
          <a:p>
            <a:r>
              <a:rPr lang="en-IE" dirty="0"/>
              <a:t>Round Hall during the riots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915397-3E6C-4046-9906-54676D7966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532496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IE" sz="1200" b="1" i="0" kern="1200" dirty="0">
                <a:solidFill>
                  <a:schemeClr val="tx1"/>
                </a:solidFill>
                <a:effectLst/>
                <a:latin typeface="+mn-lt"/>
                <a:ea typeface="+mn-ea"/>
                <a:cs typeface="+mn-cs"/>
              </a:rPr>
              <a:t>The McGlothlin Courtroom – 1992 </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915397-3E6C-4046-9906-54676D7966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344266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4592766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7847929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4029302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20040306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extLst>
      <p:ext uri="{BB962C8B-B14F-4D97-AF65-F5344CB8AC3E}">
        <p14:creationId xmlns:p14="http://schemas.microsoft.com/office/powerpoint/2010/main" val="20786059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0059337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extLst>
      <p:ext uri="{BB962C8B-B14F-4D97-AF65-F5344CB8AC3E}">
        <p14:creationId xmlns:p14="http://schemas.microsoft.com/office/powerpoint/2010/main" val="2213821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6625222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0" y="0"/>
            <a:ext cx="9137904" cy="1078992"/>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4" name="Picture 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9137904" cy="10789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06810319"/>
      </p:ext>
    </p:extLst>
  </p:cSld>
  <p:clrMap bg1="lt1" tx1="dk1" bg2="lt2" tx2="dk2" accent1="accent1" accent2="accent2" accent3="accent3" accent4="accent4" accent5="accent5" accent6="accent6" hlink="hlink" folHlink="folHlink"/>
  <p:sldLayoutIdLst>
    <p:sldLayoutId id="2147483655" r:id="rId1"/>
    <p:sldLayoutId id="2147483656" r:id="rId2"/>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4" name="Picture 3"/>
          <p:cNvPicPr>
            <a:picLocks noChangeAspect="1"/>
          </p:cNvPicPr>
          <p:nvPr userDrawn="1"/>
        </p:nvPicPr>
        <p:blipFill>
          <a:blip r:embed="rId4"/>
          <a:srcRect/>
          <a:stretch>
            <a:fillRect/>
          </a:stretch>
        </p:blipFill>
        <p:spPr>
          <a:xfrm>
            <a:off x="0" y="0"/>
            <a:ext cx="9137904" cy="10789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25180780"/>
      </p:ext>
    </p:extLst>
  </p:cSld>
  <p:clrMap bg1="lt1" tx1="dk1" bg2="lt2" tx2="dk2" accent1="accent1" accent2="accent2" accent3="accent3" accent4="accent4" accent5="accent5" accent6="accent6" hlink="hlink" folHlink="folHlink"/>
  <p:sldLayoutIdLst>
    <p:sldLayoutId id="2147483658" r:id="rId1"/>
    <p:sldLayoutId id="2147483659" r:id="rId2"/>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19.jpg"/></Relationships>
</file>

<file path=ppt/slides/_rels/slide2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p:cNvSpPr txBox="1">
            <a:spLocks noChangeArrowheads="1"/>
          </p:cNvSpPr>
          <p:nvPr/>
        </p:nvSpPr>
        <p:spPr bwMode="auto">
          <a:xfrm>
            <a:off x="1372791" y="1133610"/>
            <a:ext cx="6398419"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b="1" dirty="0">
                <a:latin typeface="Calibri"/>
                <a:cs typeface="Calibri"/>
              </a:rPr>
              <a:t>Our grateful thanks go to our 2022 Annual Congress Sponsors</a:t>
            </a:r>
          </a:p>
        </p:txBody>
      </p:sp>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2063" y="1437738"/>
            <a:ext cx="8239874" cy="3705762"/>
          </a:xfrm>
          <a:prstGeom prst="rect">
            <a:avLst/>
          </a:prstGeom>
        </p:spPr>
      </p:pic>
    </p:spTree>
    <p:extLst>
      <p:ext uri="{BB962C8B-B14F-4D97-AF65-F5344CB8AC3E}">
        <p14:creationId xmlns:p14="http://schemas.microsoft.com/office/powerpoint/2010/main" val="465001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215170" y="1278224"/>
            <a:ext cx="2690828" cy="3807860"/>
          </a:xfrm>
          <a:prstGeom prst="rect">
            <a:avLst/>
          </a:prstGeom>
        </p:spPr>
      </p:pic>
      <p:grpSp>
        <p:nvGrpSpPr>
          <p:cNvPr id="17" name="Group 16"/>
          <p:cNvGrpSpPr/>
          <p:nvPr/>
        </p:nvGrpSpPr>
        <p:grpSpPr>
          <a:xfrm>
            <a:off x="603504" y="3468621"/>
            <a:ext cx="5289296" cy="1440194"/>
            <a:chOff x="603504" y="3588694"/>
            <a:chExt cx="5289296" cy="1440194"/>
          </a:xfrm>
        </p:grpSpPr>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74933" y="3588694"/>
              <a:ext cx="1440194" cy="1440194"/>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487960" y="4085333"/>
              <a:ext cx="3404840" cy="420928"/>
            </a:xfrm>
            <a:prstGeom prst="rect">
              <a:avLst/>
            </a:prstGeom>
          </p:spPr>
        </p:pic>
        <p:sp>
          <p:nvSpPr>
            <p:cNvPr id="15" name="TextBox 2"/>
            <p:cNvSpPr txBox="1">
              <a:spLocks noChangeArrowheads="1"/>
            </p:cNvSpPr>
            <p:nvPr/>
          </p:nvSpPr>
          <p:spPr bwMode="auto">
            <a:xfrm>
              <a:off x="603504" y="4699611"/>
              <a:ext cx="1758512"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dirty="0">
                  <a:latin typeface="Verdana" charset="0"/>
                  <a:ea typeface="Verdana" charset="0"/>
                  <a:cs typeface="Verdana" charset="0"/>
                </a:rPr>
                <a:t>www.citr.ro</a:t>
              </a:r>
            </a:p>
          </p:txBody>
        </p:sp>
        <p:sp>
          <p:nvSpPr>
            <p:cNvPr id="16" name="TextBox 2"/>
            <p:cNvSpPr txBox="1">
              <a:spLocks noChangeArrowheads="1"/>
            </p:cNvSpPr>
            <p:nvPr/>
          </p:nvSpPr>
          <p:spPr bwMode="auto">
            <a:xfrm>
              <a:off x="3278226" y="4699611"/>
              <a:ext cx="1758512"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dirty="0" err="1">
                  <a:latin typeface="Verdana" charset="0"/>
                  <a:ea typeface="Verdana" charset="0"/>
                  <a:cs typeface="Verdana" charset="0"/>
                </a:rPr>
                <a:t>www.drpannen.de</a:t>
              </a:r>
              <a:endParaRPr lang="en-US" sz="1200" dirty="0">
                <a:latin typeface="Verdana" charset="0"/>
                <a:ea typeface="Verdana" charset="0"/>
                <a:cs typeface="Verdana" charset="0"/>
              </a:endParaRPr>
            </a:p>
          </p:txBody>
        </p:sp>
      </p:grpSp>
      <p:sp>
        <p:nvSpPr>
          <p:cNvPr id="3" name="Subtitle 2"/>
          <p:cNvSpPr>
            <a:spLocks noGrp="1"/>
          </p:cNvSpPr>
          <p:nvPr>
            <p:ph type="subTitle" idx="1"/>
          </p:nvPr>
        </p:nvSpPr>
        <p:spPr>
          <a:xfrm>
            <a:off x="633706" y="1404856"/>
            <a:ext cx="5581464" cy="2428235"/>
          </a:xfrm>
        </p:spPr>
        <p:txBody>
          <a:bodyPr rtlCol="0">
            <a:noAutofit/>
          </a:bodyPr>
          <a:lstStyle/>
          <a:p>
            <a:pPr>
              <a:defRPr/>
            </a:pPr>
            <a:r>
              <a:rPr lang="en-US" b="1" dirty="0">
                <a:solidFill>
                  <a:schemeClr val="tx1"/>
                </a:solidFill>
              </a:rPr>
              <a:t>﻿Access the Congress App at: </a:t>
            </a:r>
          </a:p>
          <a:p>
            <a:pPr>
              <a:defRPr/>
            </a:pPr>
            <a:r>
              <a:rPr lang="en-US" sz="2000" b="1" dirty="0">
                <a:solidFill>
                  <a:schemeClr val="tx1"/>
                </a:solidFill>
              </a:rPr>
              <a:t>https://</a:t>
            </a:r>
            <a:r>
              <a:rPr lang="en-US" sz="2000" b="1" dirty="0" err="1">
                <a:solidFill>
                  <a:schemeClr val="tx1"/>
                </a:solidFill>
              </a:rPr>
              <a:t>crowdcomms.com</a:t>
            </a:r>
            <a:r>
              <a:rPr lang="en-US" sz="2000" b="1" dirty="0">
                <a:solidFill>
                  <a:schemeClr val="tx1"/>
                </a:solidFill>
              </a:rPr>
              <a:t>/dublincongress2022</a:t>
            </a:r>
          </a:p>
          <a:p>
            <a:pPr>
              <a:defRPr/>
            </a:pPr>
            <a:endParaRPr lang="en-US" sz="1800" b="1" dirty="0">
              <a:solidFill>
                <a:schemeClr val="tx1"/>
              </a:solidFill>
            </a:endParaRPr>
          </a:p>
          <a:p>
            <a:pPr>
              <a:defRPr/>
            </a:pPr>
            <a:r>
              <a:rPr lang="en-US" sz="1800" b="1" dirty="0">
                <a:solidFill>
                  <a:schemeClr val="tx1"/>
                </a:solidFill>
              </a:rPr>
              <a:t>We are grateful to CITR and </a:t>
            </a:r>
          </a:p>
          <a:p>
            <a:pPr>
              <a:defRPr/>
            </a:pPr>
            <a:r>
              <a:rPr lang="en-US" sz="1800" b="1" dirty="0">
                <a:solidFill>
                  <a:schemeClr val="tx1"/>
                </a:solidFill>
              </a:rPr>
              <a:t>PROF. DR. PANNEN RECHTSANWÄLTE for </a:t>
            </a:r>
          </a:p>
          <a:p>
            <a:pPr>
              <a:defRPr/>
            </a:pPr>
            <a:r>
              <a:rPr lang="en-US" sz="1800" b="1" dirty="0">
                <a:solidFill>
                  <a:schemeClr val="tx1"/>
                </a:solidFill>
              </a:rPr>
              <a:t>sponsoring our Congress App.</a:t>
            </a:r>
          </a:p>
        </p:txBody>
      </p:sp>
    </p:spTree>
    <p:extLst>
      <p:ext uri="{BB962C8B-B14F-4D97-AF65-F5344CB8AC3E}">
        <p14:creationId xmlns:p14="http://schemas.microsoft.com/office/powerpoint/2010/main" val="16596842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014029"/>
            <a:ext cx="5829300" cy="1378819"/>
          </a:xfrm>
        </p:spPr>
        <p:txBody>
          <a:bodyPr/>
          <a:lstStyle/>
          <a:p>
            <a:pPr>
              <a:spcAft>
                <a:spcPts val="1800"/>
              </a:spcAft>
            </a:pPr>
            <a:r>
              <a:rPr lang="en-GB" sz="3000" b="1" dirty="0"/>
              <a:t>Saturday Morning Technical Session</a:t>
            </a:r>
            <a:br>
              <a:rPr lang="en-GB" sz="3000" b="1" dirty="0"/>
            </a:br>
            <a:r>
              <a:rPr lang="en-GB" sz="1800" b="1" dirty="0"/>
              <a:t>Kindly Sponsored By</a:t>
            </a:r>
            <a:endParaRPr lang="en-US" sz="1800" b="1" dirty="0"/>
          </a:p>
        </p:txBody>
      </p:sp>
      <p:sp>
        <p:nvSpPr>
          <p:cNvPr id="6" name="TextBox 2"/>
          <p:cNvSpPr txBox="1">
            <a:spLocks noChangeArrowheads="1"/>
          </p:cNvSpPr>
          <p:nvPr/>
        </p:nvSpPr>
        <p:spPr bwMode="auto">
          <a:xfrm>
            <a:off x="739068" y="4623664"/>
            <a:ext cx="3240881" cy="3000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www.hoche-avocats.com</a:t>
            </a:r>
            <a:endParaRPr lang="en-US" sz="1350" dirty="0">
              <a:latin typeface="Verdana" charset="0"/>
              <a:cs typeface="Verdan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50376" y="3614102"/>
            <a:ext cx="3018266" cy="877182"/>
          </a:xfrm>
          <a:prstGeom prst="rect">
            <a:avLst/>
          </a:prstGeom>
        </p:spPr>
      </p:pic>
      <p:sp>
        <p:nvSpPr>
          <p:cNvPr id="5" name="TextBox 2"/>
          <p:cNvSpPr txBox="1">
            <a:spLocks noChangeArrowheads="1"/>
          </p:cNvSpPr>
          <p:nvPr/>
        </p:nvSpPr>
        <p:spPr bwMode="auto">
          <a:xfrm>
            <a:off x="4868938" y="3050314"/>
            <a:ext cx="3240881" cy="3000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www.dentons.com</a:t>
            </a:r>
            <a:endParaRPr lang="en-US" sz="1350" dirty="0">
              <a:latin typeface="Verdana" charset="0"/>
              <a:cs typeface="Verdana" charset="0"/>
            </a:endParaRPr>
          </a:p>
        </p:txBody>
      </p:sp>
      <p:pic>
        <p:nvPicPr>
          <p:cNvPr id="3" name="Pictur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868938" y="2326588"/>
            <a:ext cx="3596800" cy="719360"/>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a:ext>
            </a:extLst>
          </a:blip>
          <a:srcRect r="-10"/>
          <a:stretch/>
        </p:blipFill>
        <p:spPr>
          <a:xfrm>
            <a:off x="622674" y="2326588"/>
            <a:ext cx="3563282" cy="648436"/>
          </a:xfrm>
          <a:prstGeom prst="rect">
            <a:avLst/>
          </a:prstGeom>
        </p:spPr>
      </p:pic>
      <p:sp>
        <p:nvSpPr>
          <p:cNvPr id="8" name="TextBox 2"/>
          <p:cNvSpPr txBox="1">
            <a:spLocks noChangeArrowheads="1"/>
          </p:cNvSpPr>
          <p:nvPr/>
        </p:nvSpPr>
        <p:spPr bwMode="auto">
          <a:xfrm>
            <a:off x="783874" y="3005538"/>
            <a:ext cx="3240881" cy="3000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www.alixpartners.com</a:t>
            </a:r>
            <a:endParaRPr lang="en-US" sz="1350" dirty="0">
              <a:latin typeface="Verdana" charset="0"/>
              <a:cs typeface="Verdana" charset="0"/>
            </a:endParaRPr>
          </a:p>
        </p:txBody>
      </p:sp>
      <p:pic>
        <p:nvPicPr>
          <p:cNvPr id="7" name="Picture 6"/>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4503338" y="3614102"/>
            <a:ext cx="3962400" cy="864000"/>
          </a:xfrm>
          <a:prstGeom prst="rect">
            <a:avLst/>
          </a:prstGeom>
        </p:spPr>
      </p:pic>
      <p:sp>
        <p:nvSpPr>
          <p:cNvPr id="10" name="TextBox 2"/>
          <p:cNvSpPr txBox="1">
            <a:spLocks noChangeArrowheads="1"/>
          </p:cNvSpPr>
          <p:nvPr/>
        </p:nvSpPr>
        <p:spPr bwMode="auto">
          <a:xfrm>
            <a:off x="4868937" y="4597984"/>
            <a:ext cx="3240881" cy="3000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www.wedlakebell.com</a:t>
            </a:r>
            <a:endParaRPr lang="en-US" sz="1350" dirty="0">
              <a:latin typeface="Verdana" charset="0"/>
              <a:cs typeface="Verdana" charset="0"/>
            </a:endParaRPr>
          </a:p>
        </p:txBody>
      </p:sp>
    </p:spTree>
    <p:extLst>
      <p:ext uri="{BB962C8B-B14F-4D97-AF65-F5344CB8AC3E}">
        <p14:creationId xmlns:p14="http://schemas.microsoft.com/office/powerpoint/2010/main" val="4736711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993080" y="1265001"/>
            <a:ext cx="7137245" cy="749653"/>
          </a:xfrm>
        </p:spPr>
        <p:txBody>
          <a:bodyPr>
            <a:normAutofit fontScale="90000"/>
          </a:bodyPr>
          <a:lstStyle/>
          <a:p>
            <a:br>
              <a:rPr lang="en-GB" sz="3600" dirty="0"/>
            </a:br>
            <a:r>
              <a:rPr lang="en-GB" sz="3600" b="1" dirty="0"/>
              <a:t>Opening remarks</a:t>
            </a:r>
            <a:br>
              <a:rPr lang="en-GB" sz="3600" dirty="0"/>
            </a:br>
            <a:endParaRPr lang="en-US" sz="3600" dirty="0"/>
          </a:p>
        </p:txBody>
      </p:sp>
      <p:sp>
        <p:nvSpPr>
          <p:cNvPr id="3" name="Subtitle 2"/>
          <p:cNvSpPr>
            <a:spLocks noGrp="1"/>
          </p:cNvSpPr>
          <p:nvPr>
            <p:ph type="subTitle" idx="1"/>
          </p:nvPr>
        </p:nvSpPr>
        <p:spPr>
          <a:xfrm>
            <a:off x="1312906" y="2103863"/>
            <a:ext cx="6497594" cy="1314450"/>
          </a:xfrm>
        </p:spPr>
        <p:txBody>
          <a:bodyPr rtlCol="0">
            <a:noAutofit/>
          </a:bodyPr>
          <a:lstStyle/>
          <a:p>
            <a:pPr>
              <a:spcBef>
                <a:spcPts val="0"/>
              </a:spcBef>
              <a:spcAft>
                <a:spcPts val="900"/>
              </a:spcAft>
              <a:defRPr/>
            </a:pPr>
            <a:r>
              <a:rPr lang="en-GB" sz="2100" b="1" dirty="0">
                <a:solidFill>
                  <a:srgbClr val="000000"/>
                </a:solidFill>
              </a:rPr>
              <a:t>Congress Facilitator</a:t>
            </a:r>
            <a:br>
              <a:rPr lang="en-GB" sz="2100" b="1" dirty="0">
                <a:solidFill>
                  <a:srgbClr val="000000"/>
                </a:solidFill>
              </a:rPr>
            </a:br>
            <a:r>
              <a:rPr lang="en-GB" sz="2100" b="1" dirty="0">
                <a:solidFill>
                  <a:srgbClr val="000000"/>
                </a:solidFill>
              </a:rPr>
              <a:t>David Rubin</a:t>
            </a:r>
            <a:r>
              <a:rPr lang="en-GB" sz="2100" dirty="0">
                <a:solidFill>
                  <a:srgbClr val="000000"/>
                </a:solidFill>
              </a:rPr>
              <a:t>, Begbies Traynor, UK</a:t>
            </a:r>
          </a:p>
          <a:p>
            <a:pPr>
              <a:spcBef>
                <a:spcPts val="0"/>
              </a:spcBef>
              <a:spcAft>
                <a:spcPts val="900"/>
              </a:spcAft>
              <a:defRPr/>
            </a:pPr>
            <a:r>
              <a:rPr lang="en-GB" sz="2100" b="1" dirty="0">
                <a:solidFill>
                  <a:srgbClr val="000000"/>
                </a:solidFill>
              </a:rPr>
              <a:t>President</a:t>
            </a:r>
          </a:p>
          <a:p>
            <a:pPr>
              <a:spcBef>
                <a:spcPts val="0"/>
              </a:spcBef>
              <a:spcAft>
                <a:spcPts val="900"/>
              </a:spcAft>
              <a:defRPr/>
            </a:pPr>
            <a:r>
              <a:rPr lang="en-GB" sz="2100" b="1" dirty="0">
                <a:solidFill>
                  <a:srgbClr val="000000"/>
                </a:solidFill>
              </a:rPr>
              <a:t>Frank </a:t>
            </a:r>
            <a:r>
              <a:rPr lang="en-GB" sz="2100" b="1" dirty="0" err="1">
                <a:solidFill>
                  <a:srgbClr val="000000"/>
                </a:solidFill>
              </a:rPr>
              <a:t>Tschentscher</a:t>
            </a:r>
            <a:r>
              <a:rPr lang="en-GB" sz="2100" dirty="0">
                <a:solidFill>
                  <a:srgbClr val="000000"/>
                </a:solidFill>
              </a:rPr>
              <a:t>, Deloitte, Germany</a:t>
            </a:r>
          </a:p>
          <a:p>
            <a:pPr>
              <a:spcBef>
                <a:spcPts val="0"/>
              </a:spcBef>
              <a:spcAft>
                <a:spcPts val="900"/>
              </a:spcAft>
              <a:defRPr/>
            </a:pPr>
            <a:r>
              <a:rPr lang="en-GB" sz="2100" b="1" dirty="0">
                <a:solidFill>
                  <a:srgbClr val="000000"/>
                </a:solidFill>
              </a:rPr>
              <a:t>Co-Chair </a:t>
            </a:r>
            <a:br>
              <a:rPr lang="en-GB" sz="2100" dirty="0">
                <a:solidFill>
                  <a:srgbClr val="000000"/>
                </a:solidFill>
              </a:rPr>
            </a:br>
            <a:r>
              <a:rPr lang="en-GB" sz="2100" dirty="0">
                <a:solidFill>
                  <a:srgbClr val="000000"/>
                </a:solidFill>
              </a:rPr>
              <a:t>﻿</a:t>
            </a:r>
            <a:r>
              <a:rPr lang="en-GB" sz="2100" b="1" dirty="0">
                <a:solidFill>
                  <a:srgbClr val="000000"/>
                </a:solidFill>
              </a:rPr>
              <a:t>Barry Cahir</a:t>
            </a:r>
            <a:r>
              <a:rPr lang="en-GB" sz="2100" dirty="0">
                <a:solidFill>
                  <a:srgbClr val="000000"/>
                </a:solidFill>
              </a:rPr>
              <a:t>, Beauchamps, Ireland</a:t>
            </a:r>
            <a:br>
              <a:rPr lang="en-GB" sz="2100" dirty="0">
                <a:solidFill>
                  <a:srgbClr val="000000"/>
                </a:solidFill>
              </a:rPr>
            </a:br>
            <a:endParaRPr lang="en-GB" sz="2100" dirty="0">
              <a:solidFill>
                <a:srgbClr val="000000"/>
              </a:solidFill>
            </a:endParaRPr>
          </a:p>
        </p:txBody>
      </p:sp>
    </p:spTree>
    <p:extLst>
      <p:ext uri="{BB962C8B-B14F-4D97-AF65-F5344CB8AC3E}">
        <p14:creationId xmlns:p14="http://schemas.microsoft.com/office/powerpoint/2010/main" val="20679220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4967224" y="1576207"/>
            <a:ext cx="3338576" cy="2346686"/>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98500" y="1579529"/>
            <a:ext cx="3519424" cy="2340042"/>
          </a:xfrm>
          <a:prstGeom prst="rect">
            <a:avLst/>
          </a:prstGeom>
        </p:spPr>
      </p:pic>
      <p:sp>
        <p:nvSpPr>
          <p:cNvPr id="3" name="Subtitle 2"/>
          <p:cNvSpPr>
            <a:spLocks noGrp="1"/>
          </p:cNvSpPr>
          <p:nvPr>
            <p:ph type="subTitle" idx="1"/>
          </p:nvPr>
        </p:nvSpPr>
        <p:spPr>
          <a:xfrm>
            <a:off x="698500" y="4046963"/>
            <a:ext cx="3519424" cy="817137"/>
          </a:xfrm>
        </p:spPr>
        <p:txBody>
          <a:bodyPr rtlCol="0">
            <a:noAutofit/>
          </a:bodyPr>
          <a:lstStyle/>
          <a:p>
            <a:pPr>
              <a:spcBef>
                <a:spcPts val="0"/>
              </a:spcBef>
              <a:spcAft>
                <a:spcPts val="900"/>
              </a:spcAft>
              <a:defRPr/>
            </a:pPr>
            <a:r>
              <a:rPr lang="en-GB" sz="2100" b="1">
                <a:solidFill>
                  <a:srgbClr val="000000"/>
                </a:solidFill>
              </a:rPr>
              <a:t>Florica Sincu</a:t>
            </a:r>
            <a:endParaRPr lang="en-GB" sz="2100" dirty="0">
              <a:solidFill>
                <a:srgbClr val="000000"/>
              </a:solidFill>
            </a:endParaRPr>
          </a:p>
        </p:txBody>
      </p:sp>
      <p:sp>
        <p:nvSpPr>
          <p:cNvPr id="7" name="Subtitle 2"/>
          <p:cNvSpPr txBox="1">
            <a:spLocks/>
          </p:cNvSpPr>
          <p:nvPr/>
        </p:nvSpPr>
        <p:spPr>
          <a:xfrm>
            <a:off x="4876800" y="4046963"/>
            <a:ext cx="3519424" cy="817137"/>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2100" b="1" dirty="0">
                <a:solidFill>
                  <a:srgbClr val="000000"/>
                </a:solidFill>
              </a:rPr>
              <a:t>Nigel Davies</a:t>
            </a:r>
            <a:endParaRPr lang="en-GB" sz="2100" dirty="0">
              <a:solidFill>
                <a:srgbClr val="000000"/>
              </a:solidFill>
            </a:endParaRPr>
          </a:p>
        </p:txBody>
      </p:sp>
    </p:spTree>
    <p:extLst>
      <p:ext uri="{BB962C8B-B14F-4D97-AF65-F5344CB8AC3E}">
        <p14:creationId xmlns:p14="http://schemas.microsoft.com/office/powerpoint/2010/main" val="17932360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530087" y="2121739"/>
            <a:ext cx="8087440" cy="1378819"/>
          </a:xfrm>
        </p:spPr>
        <p:txBody>
          <a:bodyPr>
            <a:normAutofit fontScale="90000"/>
          </a:bodyPr>
          <a:lstStyle/>
          <a:p>
            <a:r>
              <a:rPr lang="en-GB" sz="3600" b="1" dirty="0"/>
              <a:t>Keynote Speaker: </a:t>
            </a:r>
            <a:br>
              <a:rPr lang="en-GB" sz="3600" b="1" dirty="0"/>
            </a:br>
            <a:br>
              <a:rPr lang="en-GB" sz="3600" b="1" dirty="0"/>
            </a:br>
            <a:r>
              <a:rPr lang="en-GB" sz="5300" b="1" dirty="0"/>
              <a:t> ﻿﻿</a:t>
            </a:r>
            <a:r>
              <a:rPr lang="en-GB" sz="6000" b="1" dirty="0"/>
              <a:t>Paul Gallagher SC</a:t>
            </a:r>
            <a:br>
              <a:rPr lang="en-GB" sz="3600" b="1" dirty="0"/>
            </a:br>
            <a:r>
              <a:rPr lang="en-GB" sz="3600" b="1" dirty="0"/>
              <a:t>﻿</a:t>
            </a:r>
            <a:r>
              <a:rPr lang="en-GB" sz="3600" dirty="0"/>
              <a:t>2007-2011 and 2020-present </a:t>
            </a:r>
            <a:br>
              <a:rPr lang="en-GB" sz="3600" dirty="0"/>
            </a:br>
            <a:r>
              <a:rPr lang="en-GB" sz="3600" dirty="0"/>
              <a:t>Attorney General, Ireland</a:t>
            </a:r>
            <a:endParaRPr lang="en-US" sz="3600" dirty="0"/>
          </a:p>
        </p:txBody>
      </p:sp>
    </p:spTree>
    <p:extLst>
      <p:ext uri="{BB962C8B-B14F-4D97-AF65-F5344CB8AC3E}">
        <p14:creationId xmlns:p14="http://schemas.microsoft.com/office/powerpoint/2010/main" val="4394613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200374"/>
            <a:ext cx="5829300" cy="1378819"/>
          </a:xfrm>
        </p:spPr>
        <p:txBody>
          <a:bodyPr/>
          <a:lstStyle/>
          <a:p>
            <a:r>
              <a:rPr lang="en-GB" b="1" dirty="0"/>
              <a:t>﻿IPs faced with GDPR: </a:t>
            </a:r>
            <a:br>
              <a:rPr lang="en-GB" b="1" dirty="0"/>
            </a:br>
            <a:r>
              <a:rPr lang="en-GB" b="1" dirty="0">
                <a:solidFill>
                  <a:srgbClr val="FF0000"/>
                </a:solidFill>
              </a:rPr>
              <a:t>“Little Shop of Horrors”</a:t>
            </a:r>
          </a:p>
        </p:txBody>
      </p:sp>
      <p:sp>
        <p:nvSpPr>
          <p:cNvPr id="3" name="Subtitle 2"/>
          <p:cNvSpPr>
            <a:spLocks noGrp="1"/>
          </p:cNvSpPr>
          <p:nvPr>
            <p:ph type="subTitle" idx="1"/>
          </p:nvPr>
        </p:nvSpPr>
        <p:spPr>
          <a:xfrm>
            <a:off x="1374169" y="2579193"/>
            <a:ext cx="6387957" cy="1314450"/>
          </a:xfrm>
        </p:spPr>
        <p:txBody>
          <a:bodyPr rtlCol="0">
            <a:noAutofit/>
          </a:bodyPr>
          <a:lstStyle/>
          <a:p>
            <a:pPr>
              <a:spcBef>
                <a:spcPts val="0"/>
              </a:spcBef>
              <a:spcAft>
                <a:spcPts val="900"/>
              </a:spcAft>
              <a:defRPr/>
            </a:pPr>
            <a:r>
              <a:rPr lang="en-GB" sz="2200" i="1" dirty="0">
                <a:solidFill>
                  <a:srgbClr val="000000"/>
                </a:solidFill>
              </a:rPr>
              <a:t>﻿Panel leader: </a:t>
            </a:r>
            <a:r>
              <a:rPr lang="en-GB" sz="2200" b="1" dirty="0">
                <a:solidFill>
                  <a:srgbClr val="000000"/>
                </a:solidFill>
              </a:rPr>
              <a:t>Daniel Fritz</a:t>
            </a:r>
            <a:r>
              <a:rPr lang="en-GB" sz="2200" dirty="0">
                <a:solidFill>
                  <a:srgbClr val="000000"/>
                </a:solidFill>
              </a:rPr>
              <a:t>, Dentons, Germany</a:t>
            </a:r>
          </a:p>
          <a:p>
            <a:pPr>
              <a:spcBef>
                <a:spcPts val="0"/>
              </a:spcBef>
              <a:spcAft>
                <a:spcPts val="900"/>
              </a:spcAft>
              <a:defRPr/>
            </a:pPr>
            <a:r>
              <a:rPr lang="en-GB" sz="2200" i="1" dirty="0">
                <a:solidFill>
                  <a:srgbClr val="000000"/>
                </a:solidFill>
              </a:rPr>
              <a:t>Panellists: </a:t>
            </a:r>
            <a:r>
              <a:rPr lang="en-GB" sz="2200" b="1" dirty="0">
                <a:solidFill>
                  <a:srgbClr val="000000"/>
                </a:solidFill>
              </a:rPr>
              <a:t>Jan Pohle</a:t>
            </a:r>
            <a:r>
              <a:rPr lang="en-GB" sz="2200" dirty="0">
                <a:solidFill>
                  <a:srgbClr val="000000"/>
                </a:solidFill>
              </a:rPr>
              <a:t>, DLA, Germany</a:t>
            </a:r>
          </a:p>
          <a:p>
            <a:pPr>
              <a:spcBef>
                <a:spcPts val="0"/>
              </a:spcBef>
              <a:spcAft>
                <a:spcPts val="900"/>
              </a:spcAft>
              <a:defRPr/>
            </a:pPr>
            <a:r>
              <a:rPr lang="fr-FR" sz="2200" b="1" dirty="0">
                <a:solidFill>
                  <a:srgbClr val="000000"/>
                </a:solidFill>
              </a:rPr>
              <a:t>Hanneke De Coninck</a:t>
            </a:r>
            <a:r>
              <a:rPr lang="fr-FR" sz="2200" dirty="0">
                <a:solidFill>
                  <a:srgbClr val="000000"/>
                </a:solidFill>
              </a:rPr>
              <a:t>, Florent, The </a:t>
            </a:r>
            <a:r>
              <a:rPr lang="fr-FR" sz="2200" dirty="0" err="1">
                <a:solidFill>
                  <a:srgbClr val="000000"/>
                </a:solidFill>
              </a:rPr>
              <a:t>Netherlands</a:t>
            </a:r>
            <a:endParaRPr lang="fr-FR" sz="2200" dirty="0">
              <a:solidFill>
                <a:srgbClr val="000000"/>
              </a:solidFill>
            </a:endParaRPr>
          </a:p>
          <a:p>
            <a:pPr>
              <a:spcBef>
                <a:spcPts val="0"/>
              </a:spcBef>
              <a:spcAft>
                <a:spcPts val="900"/>
              </a:spcAft>
              <a:defRPr/>
            </a:pPr>
            <a:endParaRPr lang="en-GB" sz="2200" dirty="0">
              <a:solidFill>
                <a:srgbClr val="000000"/>
              </a:solidFill>
            </a:endParaRPr>
          </a:p>
          <a:p>
            <a:pPr>
              <a:spcBef>
                <a:spcPts val="0"/>
              </a:spcBef>
              <a:spcAft>
                <a:spcPts val="900"/>
              </a:spcAft>
              <a:defRPr/>
            </a:pPr>
            <a:endParaRPr lang="en-GB" sz="2200" dirty="0">
              <a:solidFill>
                <a:srgbClr val="000000"/>
              </a:solidFill>
            </a:endParaRPr>
          </a:p>
        </p:txBody>
      </p:sp>
    </p:spTree>
    <p:extLst>
      <p:ext uri="{BB962C8B-B14F-4D97-AF65-F5344CB8AC3E}">
        <p14:creationId xmlns:p14="http://schemas.microsoft.com/office/powerpoint/2010/main" val="8652342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BEF17-4D51-4741-9639-2CD3355FFD03}"/>
              </a:ext>
            </a:extLst>
          </p:cNvPr>
          <p:cNvSpPr>
            <a:spLocks noGrp="1"/>
          </p:cNvSpPr>
          <p:nvPr>
            <p:ph type="title"/>
          </p:nvPr>
        </p:nvSpPr>
        <p:spPr>
          <a:xfrm>
            <a:off x="457200" y="1161907"/>
            <a:ext cx="8229600" cy="614529"/>
          </a:xfrm>
        </p:spPr>
        <p:txBody>
          <a:bodyPr/>
          <a:lstStyle/>
          <a:p>
            <a:r>
              <a:rPr lang="de-DE">
                <a:solidFill>
                  <a:srgbClr val="FFC000"/>
                </a:solidFill>
              </a:rPr>
              <a:t>Brief history and effects of the GDPR</a:t>
            </a:r>
          </a:p>
        </p:txBody>
      </p:sp>
      <p:sp>
        <p:nvSpPr>
          <p:cNvPr id="3" name="Content Placeholder 2">
            <a:extLst>
              <a:ext uri="{FF2B5EF4-FFF2-40B4-BE49-F238E27FC236}">
                <a16:creationId xmlns:a16="http://schemas.microsoft.com/office/drawing/2014/main" id="{B3D53FB5-3BFB-4309-8146-8FC36DDC1A6D}"/>
              </a:ext>
            </a:extLst>
          </p:cNvPr>
          <p:cNvSpPr>
            <a:spLocks noGrp="1"/>
          </p:cNvSpPr>
          <p:nvPr>
            <p:ph idx="1"/>
          </p:nvPr>
        </p:nvSpPr>
        <p:spPr>
          <a:xfrm>
            <a:off x="457200" y="1776436"/>
            <a:ext cx="8229600" cy="3221826"/>
          </a:xfrm>
        </p:spPr>
        <p:txBody>
          <a:bodyPr>
            <a:normAutofit fontScale="70000" lnSpcReduction="20000"/>
          </a:bodyPr>
          <a:lstStyle/>
          <a:p>
            <a:r>
              <a:rPr lang="en-US" b="1" i="1">
                <a:solidFill>
                  <a:srgbClr val="002060"/>
                </a:solidFill>
              </a:rPr>
              <a:t>Predecessor:</a:t>
            </a:r>
            <a:r>
              <a:rPr lang="en-US">
                <a:solidFill>
                  <a:srgbClr val="002060"/>
                </a:solidFill>
              </a:rPr>
              <a:t> </a:t>
            </a:r>
            <a:r>
              <a:rPr lang="en-US" u="sng">
                <a:solidFill>
                  <a:srgbClr val="002060"/>
                </a:solidFill>
              </a:rPr>
              <a:t>Directive</a:t>
            </a:r>
            <a:r>
              <a:rPr lang="en-US">
                <a:solidFill>
                  <a:srgbClr val="002060"/>
                </a:solidFill>
              </a:rPr>
              <a:t> 95/46/EC of the European Parliament and of the Council of 24 October 1995 on the protection of individuals with regard to the processing of personal data and on the free movement of such data (</a:t>
            </a:r>
            <a:r>
              <a:rPr lang="de-DE">
                <a:solidFill>
                  <a:srgbClr val="002060"/>
                </a:solidFill>
              </a:rPr>
              <a:t>end of validity: 24/05/2018</a:t>
            </a:r>
            <a:r>
              <a:rPr lang="en-US">
                <a:solidFill>
                  <a:srgbClr val="002060"/>
                </a:solidFill>
              </a:rPr>
              <a:t>)</a:t>
            </a:r>
          </a:p>
          <a:p>
            <a:r>
              <a:rPr lang="en-US" b="1" i="1">
                <a:solidFill>
                  <a:srgbClr val="002060"/>
                </a:solidFill>
              </a:rPr>
              <a:t>Now:</a:t>
            </a:r>
            <a:r>
              <a:rPr lang="en-US">
                <a:solidFill>
                  <a:srgbClr val="002060"/>
                </a:solidFill>
              </a:rPr>
              <a:t> </a:t>
            </a:r>
            <a:r>
              <a:rPr lang="en-US" u="sng">
                <a:solidFill>
                  <a:srgbClr val="002060"/>
                </a:solidFill>
              </a:rPr>
              <a:t>Regulation</a:t>
            </a:r>
            <a:r>
              <a:rPr lang="en-US">
                <a:solidFill>
                  <a:srgbClr val="002060"/>
                </a:solidFill>
              </a:rPr>
              <a:t> (EU) 2016/679 of the European Parliament and of the Council of 27 April 2016 on the protection of natural persons with regard to the processing of personal data and on the free movement of such data, and repealing Directive 95/46/EC (General Data Protection Regulation, “</a:t>
            </a:r>
            <a:r>
              <a:rPr lang="en-US" b="1">
                <a:solidFill>
                  <a:srgbClr val="002060"/>
                </a:solidFill>
              </a:rPr>
              <a:t>GDPR</a:t>
            </a:r>
            <a:r>
              <a:rPr lang="en-US">
                <a:solidFill>
                  <a:srgbClr val="002060"/>
                </a:solidFill>
              </a:rPr>
              <a:t>”)</a:t>
            </a:r>
          </a:p>
          <a:p>
            <a:r>
              <a:rPr lang="en-US">
                <a:solidFill>
                  <a:srgbClr val="002060"/>
                </a:solidFill>
              </a:rPr>
              <a:t>GDPR went into effect on 25 May 2018</a:t>
            </a:r>
          </a:p>
          <a:p>
            <a:r>
              <a:rPr lang="en-US" b="1" i="1">
                <a:solidFill>
                  <a:srgbClr val="002060"/>
                </a:solidFill>
              </a:rPr>
              <a:t>Its purpose:</a:t>
            </a:r>
            <a:r>
              <a:rPr lang="en-US">
                <a:solidFill>
                  <a:srgbClr val="002060"/>
                </a:solidFill>
              </a:rPr>
              <a:t> Set of standardized data protection across the Union and making it easier for EU citizens to understand how their data is being used as well as how to raise complaints, irrespective of the Member State they are located in.</a:t>
            </a:r>
          </a:p>
          <a:p>
            <a:r>
              <a:rPr lang="en-US">
                <a:solidFill>
                  <a:srgbClr val="002060"/>
                </a:solidFill>
              </a:rPr>
              <a:t>Due to its type of act as a regulation, GDPR – like the EIR - has </a:t>
            </a:r>
            <a:r>
              <a:rPr lang="en-US" u="sng">
                <a:solidFill>
                  <a:srgbClr val="002060"/>
                </a:solidFill>
              </a:rPr>
              <a:t>direct effect </a:t>
            </a:r>
            <a:r>
              <a:rPr lang="en-US">
                <a:solidFill>
                  <a:srgbClr val="002060"/>
                </a:solidFill>
              </a:rPr>
              <a:t>and therefore is directly applicable in Member States (Art. 288 of Treaty on the Functioning of the European Union)</a:t>
            </a:r>
            <a:endParaRPr lang="de-DE">
              <a:solidFill>
                <a:srgbClr val="002060"/>
              </a:solidFill>
            </a:endParaRPr>
          </a:p>
        </p:txBody>
      </p:sp>
    </p:spTree>
    <p:extLst>
      <p:ext uri="{BB962C8B-B14F-4D97-AF65-F5344CB8AC3E}">
        <p14:creationId xmlns:p14="http://schemas.microsoft.com/office/powerpoint/2010/main" val="3270963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E04814D-1C7B-4297-A7BA-AF118A9A7374}"/>
              </a:ext>
            </a:extLst>
          </p:cNvPr>
          <p:cNvSpPr>
            <a:spLocks noGrp="1"/>
          </p:cNvSpPr>
          <p:nvPr>
            <p:ph idx="1"/>
          </p:nvPr>
        </p:nvSpPr>
        <p:spPr>
          <a:xfrm>
            <a:off x="457200" y="1405218"/>
            <a:ext cx="8229600" cy="1097350"/>
          </a:xfrm>
          <a:noFill/>
          <a:ln w="25400" cap="rnd"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a:lstStyle/>
          <a:p>
            <a:pPr marL="0" indent="0">
              <a:buNone/>
            </a:pPr>
            <a:r>
              <a:rPr lang="de-DE" b="1"/>
              <a:t>Personal Data (Art. 4(1) GDPR)</a:t>
            </a:r>
          </a:p>
          <a:p>
            <a:pPr marL="0" indent="0">
              <a:buNone/>
            </a:pPr>
            <a:r>
              <a:rPr lang="de-DE"/>
              <a:t>Any information relating to an identifiable natural Person</a:t>
            </a:r>
          </a:p>
        </p:txBody>
      </p:sp>
    </p:spTree>
    <p:extLst>
      <p:ext uri="{BB962C8B-B14F-4D97-AF65-F5344CB8AC3E}">
        <p14:creationId xmlns:p14="http://schemas.microsoft.com/office/powerpoint/2010/main" val="26980898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E04814D-1C7B-4297-A7BA-AF118A9A7374}"/>
              </a:ext>
            </a:extLst>
          </p:cNvPr>
          <p:cNvSpPr>
            <a:spLocks noGrp="1"/>
          </p:cNvSpPr>
          <p:nvPr>
            <p:ph idx="1"/>
          </p:nvPr>
        </p:nvSpPr>
        <p:spPr>
          <a:xfrm>
            <a:off x="457200" y="1405218"/>
            <a:ext cx="8229600" cy="3229166"/>
          </a:xfrm>
          <a:noFill/>
          <a:ln w="25400" cap="rnd"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a:lstStyle/>
          <a:p>
            <a:pPr marL="0" indent="0">
              <a:buNone/>
            </a:pPr>
            <a:r>
              <a:rPr lang="de-DE" b="1">
                <a:solidFill>
                  <a:schemeClr val="bg1">
                    <a:lumMod val="65000"/>
                  </a:schemeClr>
                </a:solidFill>
              </a:rPr>
              <a:t>Personal Data (Art. 4(1) GDPR)</a:t>
            </a:r>
          </a:p>
          <a:p>
            <a:pPr marL="0" indent="0">
              <a:buNone/>
            </a:pPr>
            <a:r>
              <a:rPr lang="de-DE"/>
              <a:t>Any information relating to an identifiable natural Person</a:t>
            </a:r>
          </a:p>
        </p:txBody>
      </p:sp>
      <p:sp>
        <p:nvSpPr>
          <p:cNvPr id="4" name="Content Placeholder 2">
            <a:extLst>
              <a:ext uri="{FF2B5EF4-FFF2-40B4-BE49-F238E27FC236}">
                <a16:creationId xmlns:a16="http://schemas.microsoft.com/office/drawing/2014/main" id="{5151D44B-533D-424F-B4AD-6ED0BD856C3C}"/>
              </a:ext>
            </a:extLst>
          </p:cNvPr>
          <p:cNvSpPr txBox="1"/>
          <p:nvPr/>
        </p:nvSpPr>
        <p:spPr>
          <a:xfrm>
            <a:off x="457200" y="1818875"/>
            <a:ext cx="8229600" cy="2815509"/>
          </a:xfrm>
          <a:prstGeom prst="rect">
            <a:avLst/>
          </a:prstGeom>
          <a:solidFill>
            <a:schemeClr val="bg1"/>
          </a:solidFill>
          <a:ln w="25400" cap="rnd" cmpd="sng"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dk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dk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dk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dk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dk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dk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dk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dk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dk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de-DE" sz="2400" b="1" i="0" u="none" strike="noStrike" kern="1200" cap="none" spc="0" normalizeH="0" baseline="0" noProof="0">
                <a:ln>
                  <a:noFill/>
                </a:ln>
                <a:solidFill>
                  <a:prstClr val="black"/>
                </a:solidFill>
                <a:effectLst/>
                <a:uLnTx/>
                <a:uFillTx/>
                <a:latin typeface="Calibri"/>
                <a:ea typeface="+mn-ea"/>
                <a:cs typeface="+mn-cs"/>
              </a:rPr>
              <a:t>Identifiable Natural Person (Art. 4 (1) GDPR)</a:t>
            </a:r>
          </a:p>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en-US" sz="2400" b="0" i="0" u="none" strike="noStrike" kern="1200" cap="none" spc="0" normalizeH="0" baseline="0" noProof="0">
                <a:ln>
                  <a:noFill/>
                </a:ln>
                <a:solidFill>
                  <a:prstClr val="black"/>
                </a:solidFill>
                <a:effectLst/>
                <a:uLnTx/>
                <a:uFillTx/>
                <a:latin typeface="Calibri"/>
                <a:ea typeface="+mn-ea"/>
                <a:cs typeface="+mn-cs"/>
              </a:rPr>
              <a:t>A person who can be identified directly or indirectly, in particular by reference to an identifier such as a name or identification number, location data or one or more factors specific to the physical, physiological, genetic, mental, economic culture or social identity of that person.</a:t>
            </a:r>
            <a:endParaRPr kumimoji="0" lang="de-DE" sz="24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548250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E04814D-1C7B-4297-A7BA-AF118A9A7374}"/>
              </a:ext>
            </a:extLst>
          </p:cNvPr>
          <p:cNvSpPr>
            <a:spLocks noGrp="1"/>
          </p:cNvSpPr>
          <p:nvPr>
            <p:ph idx="1"/>
          </p:nvPr>
        </p:nvSpPr>
        <p:spPr>
          <a:xfrm>
            <a:off x="457200" y="1405218"/>
            <a:ext cx="8229600" cy="3229166"/>
          </a:xfrm>
          <a:noFill/>
          <a:ln w="25400" cap="rnd"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a:lstStyle/>
          <a:p>
            <a:pPr marL="0" indent="0">
              <a:buNone/>
            </a:pPr>
            <a:r>
              <a:rPr lang="de-DE" b="1">
                <a:solidFill>
                  <a:schemeClr val="bg1">
                    <a:lumMod val="65000"/>
                  </a:schemeClr>
                </a:solidFill>
              </a:rPr>
              <a:t>Personal Data (Art. 4(1) GDPR)</a:t>
            </a:r>
          </a:p>
          <a:p>
            <a:pPr marL="0" indent="0">
              <a:buNone/>
            </a:pPr>
            <a:r>
              <a:rPr lang="de-DE">
                <a:solidFill>
                  <a:schemeClr val="bg1">
                    <a:lumMod val="65000"/>
                  </a:schemeClr>
                </a:solidFill>
              </a:rPr>
              <a:t>Any information relating to an identifiable natural </a:t>
            </a:r>
            <a:r>
              <a:rPr lang="de-DE"/>
              <a:t>Person</a:t>
            </a:r>
          </a:p>
        </p:txBody>
      </p:sp>
      <p:sp>
        <p:nvSpPr>
          <p:cNvPr id="4" name="Content Placeholder 2">
            <a:extLst>
              <a:ext uri="{FF2B5EF4-FFF2-40B4-BE49-F238E27FC236}">
                <a16:creationId xmlns:a16="http://schemas.microsoft.com/office/drawing/2014/main" id="{5151D44B-533D-424F-B4AD-6ED0BD856C3C}"/>
              </a:ext>
            </a:extLst>
          </p:cNvPr>
          <p:cNvSpPr txBox="1"/>
          <p:nvPr/>
        </p:nvSpPr>
        <p:spPr>
          <a:xfrm>
            <a:off x="457200" y="1818875"/>
            <a:ext cx="8229600" cy="2815509"/>
          </a:xfrm>
          <a:prstGeom prst="rect">
            <a:avLst/>
          </a:prstGeom>
          <a:solidFill>
            <a:schemeClr val="bg1"/>
          </a:solidFill>
          <a:ln w="25400" cap="rnd" cmpd="sng"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dk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dk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dk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dk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dk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dk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dk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dk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dk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de-DE" sz="2400" b="1" i="0" u="none" strike="noStrike" kern="1200" cap="none" spc="0" normalizeH="0" baseline="0" noProof="0">
                <a:ln>
                  <a:noFill/>
                </a:ln>
                <a:solidFill>
                  <a:prstClr val="white">
                    <a:lumMod val="65000"/>
                  </a:prstClr>
                </a:solidFill>
                <a:effectLst/>
                <a:uLnTx/>
                <a:uFillTx/>
                <a:latin typeface="Calibri"/>
                <a:ea typeface="+mn-ea"/>
                <a:cs typeface="+mn-cs"/>
              </a:rPr>
              <a:t>Identifiable Natural Person (Art. 4 (1) GDPR)</a:t>
            </a:r>
          </a:p>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en-US" sz="2400" b="0" i="0" u="none" strike="noStrike" kern="1200" cap="none" spc="0" normalizeH="0" baseline="0" noProof="0">
                <a:ln>
                  <a:noFill/>
                </a:ln>
                <a:solidFill>
                  <a:prstClr val="black"/>
                </a:solidFill>
                <a:effectLst/>
                <a:uLnTx/>
                <a:uFillTx/>
                <a:latin typeface="Calibri"/>
                <a:ea typeface="+mn-ea"/>
                <a:cs typeface="+mn-cs"/>
              </a:rPr>
              <a:t>A person who can be identified directly or indirectly, in particular by reference to an identifier such as a name or identification number, location data or one or more factors specific to the physical, physiological, genetic, mental, economic culture or social identity of that person.</a:t>
            </a:r>
            <a:endParaRPr kumimoji="0" lang="de-DE" sz="2400" b="0" i="0" u="none" strike="noStrike" kern="1200" cap="none" spc="0" normalizeH="0" baseline="0" noProof="0">
              <a:ln>
                <a:noFill/>
              </a:ln>
              <a:solidFill>
                <a:prstClr val="black"/>
              </a:solidFill>
              <a:effectLst/>
              <a:uLnTx/>
              <a:uFillTx/>
              <a:latin typeface="Calibri"/>
              <a:ea typeface="+mn-ea"/>
              <a:cs typeface="+mn-cs"/>
            </a:endParaRPr>
          </a:p>
        </p:txBody>
      </p:sp>
      <p:sp>
        <p:nvSpPr>
          <p:cNvPr id="5" name="Content Placeholder 2">
            <a:extLst>
              <a:ext uri="{FF2B5EF4-FFF2-40B4-BE49-F238E27FC236}">
                <a16:creationId xmlns:a16="http://schemas.microsoft.com/office/drawing/2014/main" id="{BD63B7BF-E5ED-49EC-8A65-8110955CAA3A}"/>
              </a:ext>
            </a:extLst>
          </p:cNvPr>
          <p:cNvSpPr txBox="1"/>
          <p:nvPr/>
        </p:nvSpPr>
        <p:spPr>
          <a:xfrm>
            <a:off x="457200" y="2232533"/>
            <a:ext cx="8229600" cy="2401852"/>
          </a:xfrm>
          <a:prstGeom prst="rect">
            <a:avLst/>
          </a:prstGeom>
          <a:solidFill>
            <a:schemeClr val="bg1"/>
          </a:solidFill>
          <a:ln w="25400" cap="rnd" cmpd="sng"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dk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dk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dk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dk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dk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dk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dk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dk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dk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de-DE" sz="2400" b="1" i="0" u="none" strike="noStrike" kern="1200" cap="none" spc="0" normalizeH="0" baseline="0" noProof="0">
                <a:ln>
                  <a:noFill/>
                </a:ln>
                <a:solidFill>
                  <a:prstClr val="black"/>
                </a:solidFill>
                <a:effectLst/>
                <a:uLnTx/>
                <a:uFillTx/>
                <a:latin typeface="Calibri"/>
                <a:ea typeface="+mn-ea"/>
                <a:cs typeface="+mn-cs"/>
              </a:rPr>
              <a:t>Data Controller (Art. 4 (7) GDPR)</a:t>
            </a:r>
          </a:p>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en-US" sz="2400" b="0" i="0" u="none" strike="noStrike" kern="1200" cap="none" spc="0" normalizeH="0" baseline="0" noProof="0">
                <a:ln>
                  <a:noFill/>
                </a:ln>
                <a:solidFill>
                  <a:prstClr val="black"/>
                </a:solidFill>
                <a:effectLst/>
                <a:uLnTx/>
                <a:uFillTx/>
                <a:latin typeface="Calibri"/>
                <a:ea typeface="+mn-ea"/>
                <a:cs typeface="+mn-cs"/>
              </a:rPr>
              <a:t>The natural or legal person(s) which, alone or jointly with others, determine(s) the purpose and means of the processing of personal data</a:t>
            </a:r>
            <a:endParaRPr kumimoji="0" lang="de-DE" sz="24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200113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E04814D-1C7B-4297-A7BA-AF118A9A7374}"/>
              </a:ext>
            </a:extLst>
          </p:cNvPr>
          <p:cNvSpPr>
            <a:spLocks noGrp="1"/>
          </p:cNvSpPr>
          <p:nvPr>
            <p:ph idx="1"/>
          </p:nvPr>
        </p:nvSpPr>
        <p:spPr>
          <a:xfrm>
            <a:off x="457200" y="1405218"/>
            <a:ext cx="8229600" cy="3229166"/>
          </a:xfrm>
          <a:noFill/>
          <a:ln w="25400" cap="rnd"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a:lstStyle/>
          <a:p>
            <a:pPr marL="0" indent="0">
              <a:buNone/>
            </a:pPr>
            <a:r>
              <a:rPr lang="de-DE" b="1">
                <a:solidFill>
                  <a:schemeClr val="bg1">
                    <a:lumMod val="65000"/>
                  </a:schemeClr>
                </a:solidFill>
              </a:rPr>
              <a:t>Personal Data (Art. 4(1) GDPR)</a:t>
            </a:r>
          </a:p>
          <a:p>
            <a:pPr marL="0" indent="0">
              <a:buNone/>
            </a:pPr>
            <a:r>
              <a:rPr lang="de-DE">
                <a:solidFill>
                  <a:schemeClr val="bg1">
                    <a:lumMod val="65000"/>
                  </a:schemeClr>
                </a:solidFill>
              </a:rPr>
              <a:t>Any information relating to an identifiable </a:t>
            </a:r>
            <a:r>
              <a:rPr lang="de-DE"/>
              <a:t>natural Person</a:t>
            </a:r>
          </a:p>
        </p:txBody>
      </p:sp>
      <p:sp>
        <p:nvSpPr>
          <p:cNvPr id="4" name="Content Placeholder 2">
            <a:extLst>
              <a:ext uri="{FF2B5EF4-FFF2-40B4-BE49-F238E27FC236}">
                <a16:creationId xmlns:a16="http://schemas.microsoft.com/office/drawing/2014/main" id="{5151D44B-533D-424F-B4AD-6ED0BD856C3C}"/>
              </a:ext>
            </a:extLst>
          </p:cNvPr>
          <p:cNvSpPr txBox="1"/>
          <p:nvPr/>
        </p:nvSpPr>
        <p:spPr>
          <a:xfrm>
            <a:off x="457200" y="1818875"/>
            <a:ext cx="8229600" cy="2815509"/>
          </a:xfrm>
          <a:prstGeom prst="rect">
            <a:avLst/>
          </a:prstGeom>
          <a:solidFill>
            <a:schemeClr val="bg1"/>
          </a:solidFill>
          <a:ln w="25400" cap="rnd" cmpd="sng"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dk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dk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dk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dk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dk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dk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dk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dk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dk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de-DE" sz="2400" b="1" i="0" u="none" strike="noStrike" kern="1200" cap="none" spc="0" normalizeH="0" baseline="0" noProof="0">
                <a:ln>
                  <a:noFill/>
                </a:ln>
                <a:solidFill>
                  <a:prstClr val="white">
                    <a:lumMod val="65000"/>
                  </a:prstClr>
                </a:solidFill>
                <a:effectLst/>
                <a:uLnTx/>
                <a:uFillTx/>
                <a:latin typeface="Calibri"/>
                <a:ea typeface="+mn-ea"/>
                <a:cs typeface="+mn-cs"/>
              </a:rPr>
              <a:t>Identifiable Natural Person (Art. 4 (1) GDPR)</a:t>
            </a:r>
          </a:p>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en-US" sz="2400" b="0" i="0" u="none" strike="noStrike" kern="1200" cap="none" spc="0" normalizeH="0" baseline="0" noProof="0">
                <a:ln>
                  <a:noFill/>
                </a:ln>
                <a:solidFill>
                  <a:prstClr val="black"/>
                </a:solidFill>
                <a:effectLst/>
                <a:uLnTx/>
                <a:uFillTx/>
                <a:latin typeface="Calibri"/>
                <a:ea typeface="+mn-ea"/>
                <a:cs typeface="+mn-cs"/>
              </a:rPr>
              <a:t>A person who can be identified directly or indirectly, in particular by reference to an identifier such as a name or identification number, location data or one or more factors specific to the physical, physiological, genetic, mental, economic culture or social identity of that person.</a:t>
            </a:r>
            <a:endParaRPr kumimoji="0" lang="de-DE" sz="2400" b="0" i="0" u="none" strike="noStrike" kern="1200" cap="none" spc="0" normalizeH="0" baseline="0" noProof="0">
              <a:ln>
                <a:noFill/>
              </a:ln>
              <a:solidFill>
                <a:prstClr val="black"/>
              </a:solidFill>
              <a:effectLst/>
              <a:uLnTx/>
              <a:uFillTx/>
              <a:latin typeface="Calibri"/>
              <a:ea typeface="+mn-ea"/>
              <a:cs typeface="+mn-cs"/>
            </a:endParaRPr>
          </a:p>
        </p:txBody>
      </p:sp>
      <p:sp>
        <p:nvSpPr>
          <p:cNvPr id="5" name="Content Placeholder 2">
            <a:extLst>
              <a:ext uri="{FF2B5EF4-FFF2-40B4-BE49-F238E27FC236}">
                <a16:creationId xmlns:a16="http://schemas.microsoft.com/office/drawing/2014/main" id="{BD63B7BF-E5ED-49EC-8A65-8110955CAA3A}"/>
              </a:ext>
            </a:extLst>
          </p:cNvPr>
          <p:cNvSpPr txBox="1"/>
          <p:nvPr/>
        </p:nvSpPr>
        <p:spPr>
          <a:xfrm>
            <a:off x="457200" y="2232533"/>
            <a:ext cx="8229600" cy="2401852"/>
          </a:xfrm>
          <a:prstGeom prst="rect">
            <a:avLst/>
          </a:prstGeom>
          <a:solidFill>
            <a:schemeClr val="bg1"/>
          </a:solidFill>
          <a:ln w="25400" cap="rnd" cmpd="sng"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dk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dk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dk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dk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dk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dk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dk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dk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dk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de-DE" sz="2400" b="1" i="0" u="none" strike="noStrike" kern="1200" cap="none" spc="0" normalizeH="0" baseline="0" noProof="0">
                <a:ln>
                  <a:noFill/>
                </a:ln>
                <a:solidFill>
                  <a:prstClr val="white">
                    <a:lumMod val="65000"/>
                  </a:prstClr>
                </a:solidFill>
                <a:effectLst/>
                <a:uLnTx/>
                <a:uFillTx/>
                <a:latin typeface="Calibri"/>
                <a:ea typeface="+mn-ea"/>
                <a:cs typeface="+mn-cs"/>
              </a:rPr>
              <a:t>Data Controller (Art. 4 (7) GDPR)</a:t>
            </a:r>
          </a:p>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en-US" sz="2400" b="0" i="0" u="none" strike="noStrike" kern="1200" cap="none" spc="0" normalizeH="0" baseline="0" noProof="0">
                <a:ln>
                  <a:noFill/>
                </a:ln>
                <a:solidFill>
                  <a:prstClr val="black"/>
                </a:solidFill>
                <a:effectLst/>
                <a:uLnTx/>
                <a:uFillTx/>
                <a:latin typeface="Calibri"/>
                <a:ea typeface="+mn-ea"/>
                <a:cs typeface="+mn-cs"/>
              </a:rPr>
              <a:t>The natural or legal person(s) which, alone or jointly with others, determine(s) the purpose and means of the processing of personal data</a:t>
            </a:r>
            <a:endParaRPr kumimoji="0" lang="de-DE" sz="2400" b="0" i="0" u="none" strike="noStrike" kern="1200" cap="none" spc="0" normalizeH="0" baseline="0" noProof="0">
              <a:ln>
                <a:noFill/>
              </a:ln>
              <a:solidFill>
                <a:prstClr val="black"/>
              </a:solidFill>
              <a:effectLst/>
              <a:uLnTx/>
              <a:uFillTx/>
              <a:latin typeface="Calibri"/>
              <a:ea typeface="+mn-ea"/>
              <a:cs typeface="+mn-cs"/>
            </a:endParaRPr>
          </a:p>
        </p:txBody>
      </p:sp>
      <p:sp>
        <p:nvSpPr>
          <p:cNvPr id="6" name="Content Placeholder 2">
            <a:extLst>
              <a:ext uri="{FF2B5EF4-FFF2-40B4-BE49-F238E27FC236}">
                <a16:creationId xmlns:a16="http://schemas.microsoft.com/office/drawing/2014/main" id="{151C96A5-C80C-4082-BDE6-3992C211A628}"/>
              </a:ext>
            </a:extLst>
          </p:cNvPr>
          <p:cNvSpPr txBox="1"/>
          <p:nvPr/>
        </p:nvSpPr>
        <p:spPr>
          <a:xfrm>
            <a:off x="457200" y="2646189"/>
            <a:ext cx="8229600" cy="1988196"/>
          </a:xfrm>
          <a:prstGeom prst="rect">
            <a:avLst/>
          </a:prstGeom>
          <a:solidFill>
            <a:schemeClr val="bg1"/>
          </a:solidFill>
          <a:ln w="25400" cap="rnd" cmpd="sng"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dk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dk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dk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dk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dk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dk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dk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dk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dk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de-DE" sz="2400" b="1" i="0" u="none" strike="noStrike" kern="1200" cap="none" spc="0" normalizeH="0" baseline="0" noProof="0">
                <a:ln>
                  <a:noFill/>
                </a:ln>
                <a:solidFill>
                  <a:prstClr val="black"/>
                </a:solidFill>
                <a:effectLst/>
                <a:uLnTx/>
                <a:uFillTx/>
                <a:latin typeface="Calibri"/>
                <a:ea typeface="+mn-ea"/>
                <a:cs typeface="+mn-cs"/>
              </a:rPr>
              <a:t>Data Processor (Art. 4 (8) GDPR)</a:t>
            </a:r>
          </a:p>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en-US" sz="2400" b="0" i="0" u="none" strike="noStrike" kern="1200" cap="none" spc="0" normalizeH="0" baseline="0" noProof="0">
                <a:ln>
                  <a:noFill/>
                </a:ln>
                <a:solidFill>
                  <a:prstClr val="black"/>
                </a:solidFill>
                <a:effectLst/>
                <a:uLnTx/>
                <a:uFillTx/>
                <a:latin typeface="Calibri"/>
                <a:ea typeface="+mn-ea"/>
                <a:cs typeface="+mn-cs"/>
              </a:rPr>
              <a:t>A natural or legal person(s) which processes personal data on behalf of a Data Controller.</a:t>
            </a:r>
            <a:endParaRPr kumimoji="0" lang="de-DE" sz="24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565946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E04814D-1C7B-4297-A7BA-AF118A9A7374}"/>
              </a:ext>
            </a:extLst>
          </p:cNvPr>
          <p:cNvSpPr>
            <a:spLocks noGrp="1"/>
          </p:cNvSpPr>
          <p:nvPr>
            <p:ph idx="1"/>
          </p:nvPr>
        </p:nvSpPr>
        <p:spPr>
          <a:xfrm>
            <a:off x="457200" y="1405218"/>
            <a:ext cx="8229600" cy="3229166"/>
          </a:xfrm>
          <a:noFill/>
          <a:ln w="25400" cap="rnd"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a:lstStyle/>
          <a:p>
            <a:pPr marL="0" indent="0">
              <a:buNone/>
            </a:pPr>
            <a:r>
              <a:rPr lang="de-DE" b="1">
                <a:solidFill>
                  <a:schemeClr val="bg1">
                    <a:lumMod val="65000"/>
                  </a:schemeClr>
                </a:solidFill>
              </a:rPr>
              <a:t>Personal Data (Art. 4(1) GDPR)</a:t>
            </a:r>
          </a:p>
          <a:p>
            <a:pPr marL="0" indent="0">
              <a:buNone/>
            </a:pPr>
            <a:r>
              <a:rPr lang="de-DE"/>
              <a:t>Any information relating to an identifiable natural Person</a:t>
            </a:r>
          </a:p>
        </p:txBody>
      </p:sp>
      <p:sp>
        <p:nvSpPr>
          <p:cNvPr id="4" name="Content Placeholder 2">
            <a:extLst>
              <a:ext uri="{FF2B5EF4-FFF2-40B4-BE49-F238E27FC236}">
                <a16:creationId xmlns:a16="http://schemas.microsoft.com/office/drawing/2014/main" id="{5151D44B-533D-424F-B4AD-6ED0BD856C3C}"/>
              </a:ext>
            </a:extLst>
          </p:cNvPr>
          <p:cNvSpPr txBox="1"/>
          <p:nvPr/>
        </p:nvSpPr>
        <p:spPr>
          <a:xfrm>
            <a:off x="457200" y="1818875"/>
            <a:ext cx="8229600" cy="2815509"/>
          </a:xfrm>
          <a:prstGeom prst="rect">
            <a:avLst/>
          </a:prstGeom>
          <a:solidFill>
            <a:schemeClr val="bg1"/>
          </a:solidFill>
          <a:ln w="25400" cap="rnd" cmpd="sng"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dk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dk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dk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dk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dk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dk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dk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dk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dk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de-DE" sz="2400" b="1" i="0" u="none" strike="noStrike" kern="1200" cap="none" spc="0" normalizeH="0" baseline="0" noProof="0">
                <a:ln>
                  <a:noFill/>
                </a:ln>
                <a:solidFill>
                  <a:prstClr val="white">
                    <a:lumMod val="65000"/>
                  </a:prstClr>
                </a:solidFill>
                <a:effectLst/>
                <a:uLnTx/>
                <a:uFillTx/>
                <a:latin typeface="Calibri"/>
                <a:ea typeface="+mn-ea"/>
                <a:cs typeface="+mn-cs"/>
              </a:rPr>
              <a:t>Identifiable Natural Person (Art. 4 (1) GDPR)</a:t>
            </a:r>
          </a:p>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en-US" sz="2400" b="0" i="0" u="none" strike="noStrike" kern="1200" cap="none" spc="0" normalizeH="0" baseline="0" noProof="0">
                <a:ln>
                  <a:noFill/>
                </a:ln>
                <a:solidFill>
                  <a:prstClr val="black"/>
                </a:solidFill>
                <a:effectLst/>
                <a:uLnTx/>
                <a:uFillTx/>
                <a:latin typeface="Calibri"/>
                <a:ea typeface="+mn-ea"/>
                <a:cs typeface="+mn-cs"/>
              </a:rPr>
              <a:t>A person who can be identified directly or indirectly, in particular by reference to an identifier such as a name or identification number, location data or one or more factors specific to the physical, physiological, genetic, mental, economic culture or social identity of that person.</a:t>
            </a:r>
            <a:endParaRPr kumimoji="0" lang="de-DE" sz="2400" b="0" i="0" u="none" strike="noStrike" kern="1200" cap="none" spc="0" normalizeH="0" baseline="0" noProof="0">
              <a:ln>
                <a:noFill/>
              </a:ln>
              <a:solidFill>
                <a:prstClr val="black"/>
              </a:solidFill>
              <a:effectLst/>
              <a:uLnTx/>
              <a:uFillTx/>
              <a:latin typeface="Calibri"/>
              <a:ea typeface="+mn-ea"/>
              <a:cs typeface="+mn-cs"/>
            </a:endParaRPr>
          </a:p>
        </p:txBody>
      </p:sp>
      <p:sp>
        <p:nvSpPr>
          <p:cNvPr id="5" name="Content Placeholder 2">
            <a:extLst>
              <a:ext uri="{FF2B5EF4-FFF2-40B4-BE49-F238E27FC236}">
                <a16:creationId xmlns:a16="http://schemas.microsoft.com/office/drawing/2014/main" id="{BD63B7BF-E5ED-49EC-8A65-8110955CAA3A}"/>
              </a:ext>
            </a:extLst>
          </p:cNvPr>
          <p:cNvSpPr txBox="1"/>
          <p:nvPr/>
        </p:nvSpPr>
        <p:spPr>
          <a:xfrm>
            <a:off x="457200" y="2232533"/>
            <a:ext cx="8229600" cy="2401852"/>
          </a:xfrm>
          <a:prstGeom prst="rect">
            <a:avLst/>
          </a:prstGeom>
          <a:solidFill>
            <a:schemeClr val="bg1"/>
          </a:solidFill>
          <a:ln w="25400" cap="rnd" cmpd="sng"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dk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dk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dk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dk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dk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dk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dk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dk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dk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de-DE" sz="2400" b="1" i="0" u="none" strike="noStrike" kern="1200" cap="none" spc="0" normalizeH="0" baseline="0" noProof="0">
                <a:ln>
                  <a:noFill/>
                </a:ln>
                <a:solidFill>
                  <a:prstClr val="white">
                    <a:lumMod val="65000"/>
                  </a:prstClr>
                </a:solidFill>
                <a:effectLst/>
                <a:uLnTx/>
                <a:uFillTx/>
                <a:latin typeface="Calibri"/>
                <a:ea typeface="+mn-ea"/>
                <a:cs typeface="+mn-cs"/>
              </a:rPr>
              <a:t>Data Controller (Art. 4 (7) GDPR)</a:t>
            </a:r>
          </a:p>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en-US" sz="2400" b="0" i="0" u="none" strike="noStrike" kern="1200" cap="none" spc="0" normalizeH="0" baseline="0" noProof="0">
                <a:ln>
                  <a:noFill/>
                </a:ln>
                <a:solidFill>
                  <a:prstClr val="black"/>
                </a:solidFill>
                <a:effectLst/>
                <a:uLnTx/>
                <a:uFillTx/>
                <a:latin typeface="Calibri"/>
                <a:ea typeface="+mn-ea"/>
                <a:cs typeface="+mn-cs"/>
              </a:rPr>
              <a:t>The natural or legal person(s) which, alone or jointly with others, determine(s) the purpose and means of the processing of personal data</a:t>
            </a:r>
            <a:endParaRPr kumimoji="0" lang="de-DE" sz="2400" b="0" i="0" u="none" strike="noStrike" kern="1200" cap="none" spc="0" normalizeH="0" baseline="0" noProof="0">
              <a:ln>
                <a:noFill/>
              </a:ln>
              <a:solidFill>
                <a:prstClr val="black"/>
              </a:solidFill>
              <a:effectLst/>
              <a:uLnTx/>
              <a:uFillTx/>
              <a:latin typeface="Calibri"/>
              <a:ea typeface="+mn-ea"/>
              <a:cs typeface="+mn-cs"/>
            </a:endParaRPr>
          </a:p>
        </p:txBody>
      </p:sp>
      <p:sp>
        <p:nvSpPr>
          <p:cNvPr id="6" name="Content Placeholder 2">
            <a:extLst>
              <a:ext uri="{FF2B5EF4-FFF2-40B4-BE49-F238E27FC236}">
                <a16:creationId xmlns:a16="http://schemas.microsoft.com/office/drawing/2014/main" id="{151C96A5-C80C-4082-BDE6-3992C211A628}"/>
              </a:ext>
            </a:extLst>
          </p:cNvPr>
          <p:cNvSpPr txBox="1"/>
          <p:nvPr/>
        </p:nvSpPr>
        <p:spPr>
          <a:xfrm>
            <a:off x="457200" y="2646189"/>
            <a:ext cx="8229600" cy="1988196"/>
          </a:xfrm>
          <a:prstGeom prst="rect">
            <a:avLst/>
          </a:prstGeom>
          <a:solidFill>
            <a:schemeClr val="bg1"/>
          </a:solidFill>
          <a:ln w="25400" cap="rnd" cmpd="sng"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dk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dk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dk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dk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dk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dk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dk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dk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dk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de-DE" sz="2400" b="1" i="0" u="none" strike="noStrike" kern="1200" cap="none" spc="0" normalizeH="0" baseline="0" noProof="0">
                <a:ln>
                  <a:noFill/>
                </a:ln>
                <a:solidFill>
                  <a:prstClr val="white">
                    <a:lumMod val="65000"/>
                  </a:prstClr>
                </a:solidFill>
                <a:effectLst/>
                <a:uLnTx/>
                <a:uFillTx/>
                <a:latin typeface="Calibri"/>
                <a:ea typeface="+mn-ea"/>
                <a:cs typeface="+mn-cs"/>
              </a:rPr>
              <a:t>Data Processor (Art. 4 (8) GDPR)</a:t>
            </a:r>
          </a:p>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en-US" sz="2400" b="0" i="0" u="none" strike="noStrike" kern="1200" cap="none" spc="0" normalizeH="0" baseline="0" noProof="0">
                <a:ln>
                  <a:noFill/>
                </a:ln>
                <a:solidFill>
                  <a:prstClr val="black"/>
                </a:solidFill>
                <a:effectLst/>
                <a:uLnTx/>
                <a:uFillTx/>
                <a:latin typeface="Calibri"/>
                <a:ea typeface="+mn-ea"/>
                <a:cs typeface="+mn-cs"/>
              </a:rPr>
              <a:t>A natural or legal person(s) which processes personal data on behalf of a Data Controller.</a:t>
            </a:r>
            <a:endParaRPr kumimoji="0" lang="de-DE" sz="2400" b="0" i="0" u="none" strike="noStrike" kern="1200" cap="none" spc="0" normalizeH="0" baseline="0" noProof="0">
              <a:ln>
                <a:noFill/>
              </a:ln>
              <a:solidFill>
                <a:prstClr val="black"/>
              </a:solidFill>
              <a:effectLst/>
              <a:uLnTx/>
              <a:uFillTx/>
              <a:latin typeface="Calibri"/>
              <a:ea typeface="+mn-ea"/>
              <a:cs typeface="+mn-cs"/>
            </a:endParaRPr>
          </a:p>
        </p:txBody>
      </p:sp>
      <p:sp>
        <p:nvSpPr>
          <p:cNvPr id="7" name="Content Placeholder 2">
            <a:extLst>
              <a:ext uri="{FF2B5EF4-FFF2-40B4-BE49-F238E27FC236}">
                <a16:creationId xmlns:a16="http://schemas.microsoft.com/office/drawing/2014/main" id="{3E06D6F8-20DC-4047-9F33-B2C6078AF467}"/>
              </a:ext>
            </a:extLst>
          </p:cNvPr>
          <p:cNvSpPr txBox="1"/>
          <p:nvPr/>
        </p:nvSpPr>
        <p:spPr>
          <a:xfrm>
            <a:off x="457200" y="3059844"/>
            <a:ext cx="8229600" cy="1574541"/>
          </a:xfrm>
          <a:prstGeom prst="rect">
            <a:avLst/>
          </a:prstGeom>
          <a:solidFill>
            <a:schemeClr val="bg1"/>
          </a:solidFill>
          <a:ln w="25400" cap="rnd" cmpd="sng"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fontScale="70000" lnSpcReduction="20000"/>
          </a:bodyPr>
          <a:lstStyle>
            <a:lvl1pPr marL="257175" indent="-257175" algn="l" defTabSz="342900" rtl="0" eaLnBrk="1" latinLnBrk="0" hangingPunct="1">
              <a:spcBef>
                <a:spcPct val="20000"/>
              </a:spcBef>
              <a:buFont typeface="Arial"/>
              <a:buChar char="•"/>
              <a:defRPr sz="2400" kern="1200">
                <a:solidFill>
                  <a:schemeClr val="dk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dk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dk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dk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dk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dk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dk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dk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dk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en-US" sz="3400" b="1" i="0" u="none" strike="noStrike" kern="1200" cap="none" spc="0" normalizeH="0" baseline="0" noProof="0">
                <a:ln>
                  <a:noFill/>
                </a:ln>
                <a:solidFill>
                  <a:prstClr val="black"/>
                </a:solidFill>
                <a:effectLst/>
                <a:uLnTx/>
                <a:uFillTx/>
                <a:latin typeface="Calibri"/>
                <a:ea typeface="+mn-ea"/>
                <a:cs typeface="+mn-cs"/>
              </a:rPr>
              <a:t>Processing (Art. 4 (2) GDPR)</a:t>
            </a:r>
          </a:p>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en-US" sz="2400" b="0" i="0" u="none" strike="noStrike" kern="1200" cap="none" spc="0" normalizeH="0" baseline="0" noProof="0">
                <a:ln>
                  <a:noFill/>
                </a:ln>
                <a:solidFill>
                  <a:prstClr val="black"/>
                </a:solidFill>
                <a:effectLst/>
                <a:uLnTx/>
                <a:uFillTx/>
                <a:latin typeface="Calibri"/>
                <a:ea typeface="+mn-ea"/>
                <a:cs typeface="+mn-cs"/>
              </a:rPr>
              <a:t>Any operation or set of operations which is performed on Personal Data, whether or not by automated means, such as the following: collection; recording; organisation; structuring; storage; adoption or alteration; retrieval; consultation; use; disclosure; dissemination; alignment or combination; restriction; erasure; destruction.</a:t>
            </a:r>
            <a:endParaRPr kumimoji="0" lang="de-DE" sz="24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487252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E04814D-1C7B-4297-A7BA-AF118A9A7374}"/>
              </a:ext>
            </a:extLst>
          </p:cNvPr>
          <p:cNvSpPr>
            <a:spLocks noGrp="1"/>
          </p:cNvSpPr>
          <p:nvPr>
            <p:ph idx="1"/>
          </p:nvPr>
        </p:nvSpPr>
        <p:spPr>
          <a:xfrm>
            <a:off x="158126" y="1147598"/>
            <a:ext cx="8841488" cy="3229166"/>
          </a:xfrm>
          <a:noFill/>
          <a:ln w="25400" cap="rnd"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a:normAutofit/>
          </a:bodyPr>
          <a:lstStyle/>
          <a:p>
            <a:pPr marL="0" indent="0">
              <a:buNone/>
            </a:pPr>
            <a:r>
              <a:rPr lang="de-DE" sz="1600" b="1">
                <a:solidFill>
                  <a:srgbClr val="002060"/>
                </a:solidFill>
              </a:rPr>
              <a:t>Personal Data (Art. 4(1) GDPR)</a:t>
            </a:r>
            <a:r>
              <a:rPr lang="de-DE" sz="1600" b="1">
                <a:solidFill>
                  <a:schemeClr val="bg1">
                    <a:lumMod val="65000"/>
                  </a:schemeClr>
                </a:solidFill>
              </a:rPr>
              <a:t> </a:t>
            </a:r>
            <a:r>
              <a:rPr lang="de-DE" sz="1400"/>
              <a:t>Any information relating to an identifiable natural Person</a:t>
            </a:r>
          </a:p>
        </p:txBody>
      </p:sp>
      <p:sp>
        <p:nvSpPr>
          <p:cNvPr id="4" name="Content Placeholder 2">
            <a:extLst>
              <a:ext uri="{FF2B5EF4-FFF2-40B4-BE49-F238E27FC236}">
                <a16:creationId xmlns:a16="http://schemas.microsoft.com/office/drawing/2014/main" id="{5151D44B-533D-424F-B4AD-6ED0BD856C3C}"/>
              </a:ext>
            </a:extLst>
          </p:cNvPr>
          <p:cNvSpPr txBox="1"/>
          <p:nvPr/>
        </p:nvSpPr>
        <p:spPr>
          <a:xfrm>
            <a:off x="161564" y="1465282"/>
            <a:ext cx="8841490" cy="2815509"/>
          </a:xfrm>
          <a:prstGeom prst="rect">
            <a:avLst/>
          </a:prstGeom>
          <a:solidFill>
            <a:schemeClr val="bg1"/>
          </a:solidFill>
          <a:ln w="25400" cap="rnd" cmpd="sng"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dk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dk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dk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dk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dk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dk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dk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dk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dk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de-DE" sz="1600" b="1" i="0" u="none" strike="noStrike" kern="1200" cap="none" spc="0" normalizeH="0" baseline="0" noProof="0">
                <a:ln>
                  <a:noFill/>
                </a:ln>
                <a:solidFill>
                  <a:srgbClr val="002060"/>
                </a:solidFill>
                <a:effectLst/>
                <a:uLnTx/>
                <a:uFillTx/>
                <a:latin typeface="Calibri"/>
                <a:ea typeface="+mn-ea"/>
                <a:cs typeface="+mn-cs"/>
              </a:rPr>
              <a:t>Identifiable Natural Person (Art. 4 (1) GDPR) </a:t>
            </a:r>
            <a:r>
              <a:rPr kumimoji="0" lang="en-US" sz="1400" b="0" i="0" u="none" strike="noStrike" kern="1200" cap="none" spc="0" normalizeH="0" baseline="0" noProof="0">
                <a:ln>
                  <a:noFill/>
                </a:ln>
                <a:solidFill>
                  <a:prstClr val="black"/>
                </a:solidFill>
                <a:effectLst/>
                <a:uLnTx/>
                <a:uFillTx/>
                <a:latin typeface="Calibri"/>
                <a:ea typeface="+mn-ea"/>
                <a:cs typeface="+mn-cs"/>
              </a:rPr>
              <a:t>A person who can be identified directly or indirectly, in particular by reference to an identifier such as a name or identification number, location data or one or more factors specific to the physical, physiological, genetic, mental, economic culture or social identity of that person.</a:t>
            </a:r>
            <a:endParaRPr kumimoji="0" lang="de-DE" sz="1400" b="0" i="0" u="none" strike="noStrike" kern="1200" cap="none" spc="0" normalizeH="0" baseline="0" noProof="0">
              <a:ln>
                <a:noFill/>
              </a:ln>
              <a:solidFill>
                <a:prstClr val="black"/>
              </a:solidFill>
              <a:effectLst/>
              <a:uLnTx/>
              <a:uFillTx/>
              <a:latin typeface="Calibri"/>
              <a:ea typeface="+mn-ea"/>
              <a:cs typeface="+mn-cs"/>
            </a:endParaRPr>
          </a:p>
        </p:txBody>
      </p:sp>
      <p:sp>
        <p:nvSpPr>
          <p:cNvPr id="5" name="Content Placeholder 2">
            <a:extLst>
              <a:ext uri="{FF2B5EF4-FFF2-40B4-BE49-F238E27FC236}">
                <a16:creationId xmlns:a16="http://schemas.microsoft.com/office/drawing/2014/main" id="{BD63B7BF-E5ED-49EC-8A65-8110955CAA3A}"/>
              </a:ext>
            </a:extLst>
          </p:cNvPr>
          <p:cNvSpPr txBox="1"/>
          <p:nvPr/>
        </p:nvSpPr>
        <p:spPr>
          <a:xfrm>
            <a:off x="151255" y="2207135"/>
            <a:ext cx="8851799" cy="2401852"/>
          </a:xfrm>
          <a:prstGeom prst="rect">
            <a:avLst/>
          </a:prstGeom>
          <a:solidFill>
            <a:schemeClr val="bg1"/>
          </a:solidFill>
          <a:ln w="25400" cap="rnd" cmpd="sng"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dk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dk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dk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dk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dk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dk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dk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dk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dk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de-DE" sz="1600" b="1" i="0" u="none" strike="noStrike" kern="1200" cap="none" spc="0" normalizeH="0" baseline="0" noProof="0">
                <a:ln>
                  <a:noFill/>
                </a:ln>
                <a:solidFill>
                  <a:srgbClr val="002060"/>
                </a:solidFill>
                <a:effectLst/>
                <a:uLnTx/>
                <a:uFillTx/>
                <a:latin typeface="Calibri"/>
                <a:ea typeface="+mn-ea"/>
                <a:cs typeface="+mn-cs"/>
              </a:rPr>
              <a:t>Data Controller (Art. 4 (7) GDPR) </a:t>
            </a:r>
            <a:r>
              <a:rPr kumimoji="0" lang="en-US" sz="1400" b="0" i="0" u="none" strike="noStrike" kern="1200" cap="none" spc="0" normalizeH="0" baseline="0" noProof="0">
                <a:ln>
                  <a:noFill/>
                </a:ln>
                <a:solidFill>
                  <a:prstClr val="black"/>
                </a:solidFill>
                <a:effectLst/>
                <a:uLnTx/>
                <a:uFillTx/>
                <a:latin typeface="Calibri"/>
                <a:ea typeface="+mn-ea"/>
                <a:cs typeface="+mn-cs"/>
              </a:rPr>
              <a:t>The natural or legal person(s) which, alone or jointly with others, determine(s) the purpose and means of the processing of personal data.</a:t>
            </a:r>
            <a:endParaRPr kumimoji="0" lang="de-DE" sz="1400" b="0" i="0" u="none" strike="noStrike" kern="1200" cap="none" spc="0" normalizeH="0" baseline="0" noProof="0">
              <a:ln>
                <a:noFill/>
              </a:ln>
              <a:solidFill>
                <a:prstClr val="black"/>
              </a:solidFill>
              <a:effectLst/>
              <a:uLnTx/>
              <a:uFillTx/>
              <a:latin typeface="Calibri"/>
              <a:ea typeface="+mn-ea"/>
              <a:cs typeface="+mn-cs"/>
            </a:endParaRPr>
          </a:p>
        </p:txBody>
      </p:sp>
      <p:sp>
        <p:nvSpPr>
          <p:cNvPr id="6" name="Content Placeholder 2">
            <a:extLst>
              <a:ext uri="{FF2B5EF4-FFF2-40B4-BE49-F238E27FC236}">
                <a16:creationId xmlns:a16="http://schemas.microsoft.com/office/drawing/2014/main" id="{151C96A5-C80C-4082-BDE6-3992C211A628}"/>
              </a:ext>
            </a:extLst>
          </p:cNvPr>
          <p:cNvSpPr txBox="1"/>
          <p:nvPr/>
        </p:nvSpPr>
        <p:spPr>
          <a:xfrm>
            <a:off x="140944" y="2763775"/>
            <a:ext cx="8858669" cy="1988196"/>
          </a:xfrm>
          <a:prstGeom prst="rect">
            <a:avLst/>
          </a:prstGeom>
          <a:solidFill>
            <a:schemeClr val="bg1"/>
          </a:solidFill>
          <a:ln w="25400" cap="rnd" cmpd="sng"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dk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dk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dk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dk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dk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dk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dk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dk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dk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de-DE" sz="1600" b="1" i="0" u="none" strike="noStrike" kern="1200" cap="none" spc="0" normalizeH="0" baseline="0" noProof="0">
                <a:ln>
                  <a:noFill/>
                </a:ln>
                <a:solidFill>
                  <a:srgbClr val="002060"/>
                </a:solidFill>
                <a:effectLst/>
                <a:uLnTx/>
                <a:uFillTx/>
                <a:latin typeface="Calibri"/>
                <a:ea typeface="+mn-ea"/>
                <a:cs typeface="+mn-cs"/>
              </a:rPr>
              <a:t>Data Processor (Art. 4 (8) GDPR) </a:t>
            </a:r>
            <a:r>
              <a:rPr kumimoji="0" lang="en-US" sz="1400" b="0" i="0" u="none" strike="noStrike" kern="1200" cap="none" spc="0" normalizeH="0" baseline="0" noProof="0">
                <a:ln>
                  <a:noFill/>
                </a:ln>
                <a:solidFill>
                  <a:prstClr val="black"/>
                </a:solidFill>
                <a:effectLst/>
                <a:uLnTx/>
                <a:uFillTx/>
                <a:latin typeface="Calibri"/>
                <a:ea typeface="+mn-ea"/>
                <a:cs typeface="+mn-cs"/>
              </a:rPr>
              <a:t>A natural or legal person(s) which processes personal data on behalf of a Data Controller.</a:t>
            </a:r>
            <a:endParaRPr kumimoji="0" lang="de-DE" sz="1400" b="0" i="0" u="none" strike="noStrike" kern="1200" cap="none" spc="0" normalizeH="0" baseline="0" noProof="0">
              <a:ln>
                <a:noFill/>
              </a:ln>
              <a:solidFill>
                <a:prstClr val="black"/>
              </a:solidFill>
              <a:effectLst/>
              <a:uLnTx/>
              <a:uFillTx/>
              <a:latin typeface="Calibri"/>
              <a:ea typeface="+mn-ea"/>
              <a:cs typeface="+mn-cs"/>
            </a:endParaRPr>
          </a:p>
        </p:txBody>
      </p:sp>
      <p:sp>
        <p:nvSpPr>
          <p:cNvPr id="7" name="Content Placeholder 2">
            <a:extLst>
              <a:ext uri="{FF2B5EF4-FFF2-40B4-BE49-F238E27FC236}">
                <a16:creationId xmlns:a16="http://schemas.microsoft.com/office/drawing/2014/main" id="{3E06D6F8-20DC-4047-9F33-B2C6078AF467}"/>
              </a:ext>
            </a:extLst>
          </p:cNvPr>
          <p:cNvSpPr txBox="1"/>
          <p:nvPr/>
        </p:nvSpPr>
        <p:spPr>
          <a:xfrm>
            <a:off x="151255" y="3286474"/>
            <a:ext cx="8858668" cy="1574541"/>
          </a:xfrm>
          <a:prstGeom prst="rect">
            <a:avLst/>
          </a:prstGeom>
          <a:solidFill>
            <a:schemeClr val="bg1"/>
          </a:solidFill>
          <a:ln w="25400" cap="rnd" cmpd="sng"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dk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dk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dk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dk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dk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dk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dk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dk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dk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en-US" sz="1600" b="1" i="0" u="none" strike="noStrike" kern="1200" cap="none" spc="0" normalizeH="0" baseline="0" noProof="0">
                <a:ln>
                  <a:noFill/>
                </a:ln>
                <a:solidFill>
                  <a:srgbClr val="002060"/>
                </a:solidFill>
                <a:effectLst/>
                <a:uLnTx/>
                <a:uFillTx/>
                <a:latin typeface="Calibri"/>
                <a:ea typeface="+mn-ea"/>
                <a:cs typeface="+mn-cs"/>
              </a:rPr>
              <a:t>Processing (Art. 4 (2) GDPR</a:t>
            </a:r>
            <a:r>
              <a:rPr kumimoji="0" lang="en-US" sz="1400" b="1" i="0" u="none" strike="noStrike" kern="1200" cap="none" spc="0" normalizeH="0" baseline="0" noProof="0">
                <a:ln>
                  <a:noFill/>
                </a:ln>
                <a:solidFill>
                  <a:srgbClr val="002060"/>
                </a:solidFill>
                <a:effectLst/>
                <a:uLnTx/>
                <a:uFillTx/>
                <a:latin typeface="Calibri"/>
                <a:ea typeface="+mn-ea"/>
                <a:cs typeface="+mn-cs"/>
              </a:rPr>
              <a:t>)</a:t>
            </a:r>
            <a:r>
              <a:rPr kumimoji="0" lang="en-US" sz="1400" b="0" i="0" u="none" strike="noStrike" kern="1200" cap="none" spc="0" normalizeH="0" baseline="0" noProof="0">
                <a:ln>
                  <a:noFill/>
                </a:ln>
                <a:solidFill>
                  <a:srgbClr val="002060"/>
                </a:solidFill>
                <a:effectLst/>
                <a:uLnTx/>
                <a:uFillTx/>
                <a:latin typeface="Calibri"/>
                <a:ea typeface="+mn-ea"/>
                <a:cs typeface="+mn-cs"/>
              </a:rPr>
              <a:t> </a:t>
            </a:r>
            <a:r>
              <a:rPr kumimoji="0" lang="en-US" sz="1400" b="0" i="0" u="none" strike="noStrike" kern="1200" cap="none" spc="0" normalizeH="0" baseline="0" noProof="0">
                <a:ln>
                  <a:noFill/>
                </a:ln>
                <a:solidFill>
                  <a:prstClr val="black"/>
                </a:solidFill>
                <a:effectLst/>
                <a:uLnTx/>
                <a:uFillTx/>
                <a:latin typeface="Calibri"/>
                <a:ea typeface="+mn-ea"/>
                <a:cs typeface="+mn-cs"/>
              </a:rPr>
              <a:t>Any operation or set of operations which is performed on Personal Data, whether or not by automated means, such as the following: collection; recording; organisation; structuring; storage; adoption or alteration; retrieval; consultation; use; disclosure; dissemination; alignment or combination; restriction; erasure; destruction.</a:t>
            </a:r>
            <a:endParaRPr kumimoji="0" lang="de-DE" sz="1400" b="0" i="0" u="none" strike="noStrike" kern="1200" cap="none" spc="0" normalizeH="0" baseline="0" noProof="0">
              <a:ln>
                <a:noFill/>
              </a:ln>
              <a:solidFill>
                <a:prstClr val="black"/>
              </a:solidFill>
              <a:effectLst/>
              <a:uLnTx/>
              <a:uFillTx/>
              <a:latin typeface="Calibri"/>
              <a:ea typeface="+mn-ea"/>
              <a:cs typeface="+mn-cs"/>
            </a:endParaRPr>
          </a:p>
          <a:p>
            <a:pPr marL="0" marR="0" lvl="0" indent="0" algn="l" defTabSz="342900" rtl="0" eaLnBrk="1" fontAlgn="auto" latinLnBrk="0" hangingPunct="1">
              <a:lnSpc>
                <a:spcPct val="100000"/>
              </a:lnSpc>
              <a:spcBef>
                <a:spcPct val="20000"/>
              </a:spcBef>
              <a:spcAft>
                <a:spcPts val="0"/>
              </a:spcAft>
              <a:buClrTx/>
              <a:buSzTx/>
              <a:buFont typeface="Arial"/>
              <a:buNone/>
              <a:tabLst/>
              <a:defRPr/>
            </a:pPr>
            <a:endParaRPr kumimoji="0" lang="en-US" sz="1600" b="1" i="0" u="none" strike="noStrike" kern="1200" cap="none" spc="0" normalizeH="0" baseline="0" noProof="0">
              <a:ln>
                <a:noFill/>
              </a:ln>
              <a:solidFill>
                <a:prstClr val="white">
                  <a:lumMod val="65000"/>
                </a:prstClr>
              </a:solidFill>
              <a:effectLst/>
              <a:uLnTx/>
              <a:uFillTx/>
              <a:latin typeface="Calibri"/>
              <a:ea typeface="+mn-ea"/>
              <a:cs typeface="+mn-cs"/>
            </a:endParaRPr>
          </a:p>
        </p:txBody>
      </p:sp>
      <p:sp>
        <p:nvSpPr>
          <p:cNvPr id="8" name="Content Placeholder 2">
            <a:extLst>
              <a:ext uri="{FF2B5EF4-FFF2-40B4-BE49-F238E27FC236}">
                <a16:creationId xmlns:a16="http://schemas.microsoft.com/office/drawing/2014/main" id="{44F334C3-732D-47FF-8A26-DB411AAE056E}"/>
              </a:ext>
            </a:extLst>
          </p:cNvPr>
          <p:cNvSpPr txBox="1"/>
          <p:nvPr/>
        </p:nvSpPr>
        <p:spPr>
          <a:xfrm>
            <a:off x="140953" y="4332941"/>
            <a:ext cx="8868969" cy="600463"/>
          </a:xfrm>
          <a:prstGeom prst="rect">
            <a:avLst/>
          </a:prstGeom>
          <a:solidFill>
            <a:schemeClr val="bg1"/>
          </a:solidFill>
          <a:ln w="25400" cap="rnd" cmpd="sng" algn="ctr">
            <a:solidFill>
              <a:schemeClr val="accent1"/>
            </a:solidFill>
            <a:prstDash val="solid"/>
            <a:round/>
          </a:ln>
          <a:effectLst>
            <a:glow rad="63500">
              <a:schemeClr val="bg1">
                <a:alpha val="40000"/>
              </a:schemeClr>
            </a:glow>
            <a:softEdge rad="0"/>
          </a:effectLst>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dk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dk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dk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dk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dk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dk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dk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dk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dk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en-US" sz="1600" b="1" i="0" u="none" strike="noStrike" kern="1200" cap="none" spc="0" normalizeH="0" baseline="0" noProof="0">
                <a:ln>
                  <a:noFill/>
                </a:ln>
                <a:solidFill>
                  <a:srgbClr val="FF0000"/>
                </a:solidFill>
                <a:effectLst/>
                <a:uLnTx/>
                <a:uFillTx/>
                <a:latin typeface="Calibri"/>
                <a:ea typeface="+mn-ea"/>
                <a:cs typeface="+mn-cs"/>
              </a:rPr>
              <a:t>Personal Data Breach (Art. 4 (12) GDPR) </a:t>
            </a:r>
            <a:r>
              <a:rPr kumimoji="0" lang="en-US" sz="1400" b="0" i="0" u="none" strike="noStrike" kern="1200" cap="none" spc="0" normalizeH="0" baseline="0" noProof="0">
                <a:ln>
                  <a:noFill/>
                </a:ln>
                <a:solidFill>
                  <a:prstClr val="black"/>
                </a:solidFill>
                <a:effectLst/>
                <a:uLnTx/>
                <a:uFillTx/>
                <a:latin typeface="Calibri"/>
                <a:ea typeface="+mn-ea"/>
                <a:cs typeface="+mn-cs"/>
              </a:rPr>
              <a:t>A breach of security leading to the accidental or unlawful destruction, loss, alteration, unauthorized disclosure of, or access to, personal data transmitted, stored or otherwise processed.</a:t>
            </a:r>
            <a:endParaRPr kumimoji="0" lang="de-DE" sz="14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120975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BEF17-4D51-4741-9639-2CD3355FFD03}"/>
              </a:ext>
            </a:extLst>
          </p:cNvPr>
          <p:cNvSpPr>
            <a:spLocks noGrp="1"/>
          </p:cNvSpPr>
          <p:nvPr>
            <p:ph type="title"/>
          </p:nvPr>
        </p:nvSpPr>
        <p:spPr>
          <a:xfrm>
            <a:off x="65314" y="646038"/>
            <a:ext cx="9013371" cy="857250"/>
          </a:xfrm>
        </p:spPr>
        <p:txBody>
          <a:bodyPr>
            <a:normAutofit fontScale="90000"/>
          </a:bodyPr>
          <a:lstStyle/>
          <a:p>
            <a:br>
              <a:rPr lang="de-DE"/>
            </a:br>
            <a:r>
              <a:rPr lang="en-US" sz="2000" b="1"/>
              <a:t>GDPR vs. EIR </a:t>
            </a:r>
            <a:endParaRPr lang="de-DE" sz="2000" b="1"/>
          </a:p>
        </p:txBody>
      </p:sp>
      <p:sp>
        <p:nvSpPr>
          <p:cNvPr id="3" name="Content Placeholder 2">
            <a:extLst>
              <a:ext uri="{FF2B5EF4-FFF2-40B4-BE49-F238E27FC236}">
                <a16:creationId xmlns:a16="http://schemas.microsoft.com/office/drawing/2014/main" id="{B3D53FB5-3BFB-4309-8146-8FC36DDC1A6D}"/>
              </a:ext>
            </a:extLst>
          </p:cNvPr>
          <p:cNvSpPr>
            <a:spLocks noGrp="1"/>
          </p:cNvSpPr>
          <p:nvPr>
            <p:ph idx="1"/>
          </p:nvPr>
        </p:nvSpPr>
        <p:spPr>
          <a:xfrm>
            <a:off x="-1" y="1579187"/>
            <a:ext cx="9144000" cy="3754439"/>
          </a:xfrm>
        </p:spPr>
        <p:txBody>
          <a:bodyPr>
            <a:normAutofit fontScale="25000" lnSpcReduction="20000"/>
          </a:bodyPr>
          <a:lstStyle/>
          <a:p>
            <a:pPr marL="0" indent="0" algn="ctr">
              <a:buNone/>
            </a:pPr>
            <a:br>
              <a:rPr lang="en-US" sz="2200" b="1">
                <a:solidFill>
                  <a:srgbClr val="FFC000"/>
                </a:solidFill>
              </a:rPr>
            </a:br>
            <a:r>
              <a:rPr lang="en-US" sz="5600" b="1">
                <a:solidFill>
                  <a:srgbClr val="FFC000"/>
                </a:solidFill>
              </a:rPr>
              <a:t>CoCo between Main and Secondary Proceedings (same legal entity)</a:t>
            </a:r>
            <a:endParaRPr lang="de-DE" sz="5600" b="1">
              <a:solidFill>
                <a:srgbClr val="FFC000"/>
              </a:solidFill>
            </a:endParaRPr>
          </a:p>
          <a:p>
            <a:pPr marL="0" indent="0">
              <a:lnSpc>
                <a:spcPct val="115000"/>
              </a:lnSpc>
              <a:spcAft>
                <a:spcPts val="1000"/>
              </a:spcAft>
              <a:buNone/>
            </a:pPr>
            <a:r>
              <a:rPr lang="en-US" sz="5600" b="1">
                <a:solidFill>
                  <a:srgbClr val="002060"/>
                </a:solidFill>
                <a:latin typeface="Calibri" panose="020F0502020204030204" pitchFamily="34" charset="0"/>
                <a:ea typeface="SimSun" panose="02010600030101010101" pitchFamily="2" charset="-122"/>
                <a:cs typeface="Times New Roman" panose="02020603050405020304" pitchFamily="18" charset="0"/>
              </a:rPr>
              <a:t>Art. 41 (1) and (2a) EIR: </a:t>
            </a:r>
            <a:r>
              <a:rPr lang="en-US" sz="5600">
                <a:solidFill>
                  <a:srgbClr val="002060"/>
                </a:solidFill>
                <a:latin typeface="Calibri" panose="020F0502020204030204" pitchFamily="34" charset="0"/>
                <a:ea typeface="SimSun" panose="02010600030101010101" pitchFamily="2" charset="-122"/>
                <a:cs typeface="Times New Roman" panose="02020603050405020304" pitchFamily="18" charset="0"/>
              </a:rPr>
              <a:t>To the extent such cooperation is not incompatible with the rules applicable of the respective proceedings, insolvency practitioners in the main and secondary insolvency proceedings concerning the same debtor shall communicate each other any information which may be relevant to the other proceedings.</a:t>
            </a:r>
          </a:p>
          <a:p>
            <a:pPr marL="0" indent="0" algn="ctr">
              <a:lnSpc>
                <a:spcPct val="115000"/>
              </a:lnSpc>
              <a:spcAft>
                <a:spcPts val="1000"/>
              </a:spcAft>
              <a:buNone/>
            </a:pPr>
            <a:r>
              <a:rPr lang="en-US" sz="5600" b="1">
                <a:solidFill>
                  <a:srgbClr val="FFC000"/>
                </a:solidFill>
                <a:effectLst/>
                <a:latin typeface="Calibri" panose="020F0502020204030204" pitchFamily="34" charset="0"/>
                <a:ea typeface="SimSun" panose="02010600030101010101" pitchFamily="2" charset="-122"/>
                <a:cs typeface="Times New Roman" panose="02020603050405020304" pitchFamily="18" charset="0"/>
              </a:rPr>
              <a:t>CoCo between legal entities of the same group</a:t>
            </a:r>
            <a:endParaRPr lang="de-DE" sz="5600">
              <a:solidFill>
                <a:srgbClr val="FFC000"/>
              </a:solidFill>
              <a:effectLst/>
              <a:latin typeface="Calibri" panose="020F0502020204030204" pitchFamily="34" charset="0"/>
              <a:ea typeface="SimSun" panose="02010600030101010101" pitchFamily="2" charset="-122"/>
              <a:cs typeface="Times New Roman" panose="02020603050405020304" pitchFamily="18" charset="0"/>
            </a:endParaRPr>
          </a:p>
          <a:p>
            <a:pPr marL="0" indent="0">
              <a:lnSpc>
                <a:spcPct val="115000"/>
              </a:lnSpc>
              <a:spcAft>
                <a:spcPts val="1000"/>
              </a:spcAft>
              <a:buNone/>
            </a:pPr>
            <a:r>
              <a:rPr lang="en-US" sz="5600" b="1">
                <a:solidFill>
                  <a:srgbClr val="002060"/>
                </a:solidFill>
                <a:latin typeface="Calibri" panose="020F0502020204030204" pitchFamily="34" charset="0"/>
                <a:ea typeface="SimSun" panose="02010600030101010101" pitchFamily="2" charset="-122"/>
                <a:cs typeface="Times New Roman" panose="02020603050405020304" pitchFamily="18" charset="0"/>
              </a:rPr>
              <a:t>Art: 56 (1) and (2a) EIR: </a:t>
            </a:r>
            <a:r>
              <a:rPr lang="en-US" sz="5600">
                <a:solidFill>
                  <a:srgbClr val="002060"/>
                </a:solidFill>
                <a:latin typeface="Calibri" panose="020F0502020204030204" pitchFamily="34" charset="0"/>
                <a:ea typeface="SimSun" panose="02010600030101010101" pitchFamily="2" charset="-122"/>
                <a:cs typeface="Times New Roman" panose="02020603050405020304" pitchFamily="18" charset="0"/>
              </a:rPr>
              <a:t>Where insolvency proceedings relate to two or more members of a group of companies, the respective insolvency practitioners shall communicate each other any information which may be relevant to the other proceedings to the extent such cooperation is not incompatible with the rules applicable of the respective proceedings.</a:t>
            </a:r>
          </a:p>
          <a:p>
            <a:pPr marL="0" indent="0" algn="ctr">
              <a:lnSpc>
                <a:spcPct val="115000"/>
              </a:lnSpc>
              <a:spcAft>
                <a:spcPts val="1000"/>
              </a:spcAft>
              <a:buNone/>
            </a:pPr>
            <a:r>
              <a:rPr lang="en-US" sz="5600" b="1">
                <a:solidFill>
                  <a:srgbClr val="FFC000"/>
                </a:solidFill>
                <a:latin typeface="Calibri" panose="020F0502020204030204" pitchFamily="34" charset="0"/>
                <a:ea typeface="SimSun" panose="02010600030101010101" pitchFamily="2" charset="-122"/>
                <a:cs typeface="Times New Roman" panose="02020603050405020304" pitchFamily="18" charset="0"/>
              </a:rPr>
              <a:t>Group Coordination</a:t>
            </a:r>
          </a:p>
          <a:p>
            <a:pPr marL="0" indent="0">
              <a:lnSpc>
                <a:spcPct val="115000"/>
              </a:lnSpc>
              <a:spcAft>
                <a:spcPts val="1000"/>
              </a:spcAft>
              <a:buNone/>
            </a:pPr>
            <a:r>
              <a:rPr lang="en-US" sz="5600" b="1">
                <a:solidFill>
                  <a:srgbClr val="002060"/>
                </a:solidFill>
                <a:effectLst/>
                <a:latin typeface="Calibri" panose="020F0502020204030204" pitchFamily="34" charset="0"/>
                <a:ea typeface="SimSun" panose="02010600030101010101" pitchFamily="2" charset="-122"/>
                <a:cs typeface="Times New Roman" panose="02020603050405020304" pitchFamily="18" charset="0"/>
              </a:rPr>
              <a:t>Art. 74 (1) and (2) EIR:</a:t>
            </a:r>
            <a:r>
              <a:rPr lang="en-US" sz="5600">
                <a:solidFill>
                  <a:srgbClr val="002060"/>
                </a:solidFill>
                <a:effectLst/>
                <a:latin typeface="Calibri" panose="020F0502020204030204" pitchFamily="34" charset="0"/>
                <a:ea typeface="SimSun" panose="02010600030101010101" pitchFamily="2" charset="-122"/>
                <a:cs typeface="Times New Roman" panose="02020603050405020304" pitchFamily="18" charset="0"/>
              </a:rPr>
              <a:t> Insolvency practitioners appointed in relation to members of a group and the coordinator shall communicate any information that is relevant for the coordinator to perform his or her tasks to the extent such cooperation is not incompatible with the rules applicable of the respective proceedings. </a:t>
            </a:r>
            <a:br>
              <a:rPr lang="en-US" sz="5600">
                <a:solidFill>
                  <a:srgbClr val="002060"/>
                </a:solidFill>
                <a:effectLst/>
                <a:latin typeface="Calibri" panose="020F0502020204030204" pitchFamily="34" charset="0"/>
                <a:ea typeface="SimSun" panose="02010600030101010101" pitchFamily="2" charset="-122"/>
                <a:cs typeface="Times New Roman" panose="02020603050405020304" pitchFamily="18" charset="0"/>
              </a:rPr>
            </a:br>
            <a:br>
              <a:rPr lang="en-US" sz="5600">
                <a:solidFill>
                  <a:srgbClr val="002060"/>
                </a:solidFill>
                <a:effectLst/>
                <a:latin typeface="Calibri" panose="020F0502020204030204" pitchFamily="34" charset="0"/>
                <a:ea typeface="SimSun" panose="02010600030101010101" pitchFamily="2" charset="-122"/>
                <a:cs typeface="Times New Roman" panose="02020603050405020304" pitchFamily="18" charset="0"/>
              </a:rPr>
            </a:br>
            <a:endParaRPr lang="en-US" sz="5600"/>
          </a:p>
        </p:txBody>
      </p:sp>
    </p:spTree>
    <p:extLst>
      <p:ext uri="{BB962C8B-B14F-4D97-AF65-F5344CB8AC3E}">
        <p14:creationId xmlns:p14="http://schemas.microsoft.com/office/powerpoint/2010/main" val="5802165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494320"/>
            <a:ext cx="5829300" cy="1378819"/>
          </a:xfrm>
        </p:spPr>
        <p:txBody>
          <a:bodyPr/>
          <a:lstStyle/>
          <a:p>
            <a:r>
              <a:rPr lang="en-GB" sz="3600" b="1" dirty="0"/>
              <a:t>INSOL International</a:t>
            </a:r>
            <a:endParaRPr lang="en-US" sz="3600" b="1" dirty="0"/>
          </a:p>
        </p:txBody>
      </p:sp>
      <p:sp>
        <p:nvSpPr>
          <p:cNvPr id="3" name="Subtitle 2"/>
          <p:cNvSpPr>
            <a:spLocks noGrp="1"/>
          </p:cNvSpPr>
          <p:nvPr>
            <p:ph type="subTitle" idx="1"/>
          </p:nvPr>
        </p:nvSpPr>
        <p:spPr>
          <a:xfrm>
            <a:off x="793072" y="2873139"/>
            <a:ext cx="7557855" cy="858540"/>
          </a:xfrm>
        </p:spPr>
        <p:txBody>
          <a:bodyPr rtlCol="0">
            <a:noAutofit/>
          </a:bodyPr>
          <a:lstStyle/>
          <a:p>
            <a:pPr>
              <a:spcBef>
                <a:spcPts val="0"/>
              </a:spcBef>
              <a:spcAft>
                <a:spcPts val="900"/>
              </a:spcAft>
              <a:defRPr/>
            </a:pPr>
            <a:r>
              <a:rPr lang="en-GB" b="1" dirty="0">
                <a:solidFill>
                  <a:srgbClr val="000000"/>
                </a:solidFill>
              </a:rPr>
              <a:t>﻿</a:t>
            </a:r>
            <a:r>
              <a:rPr lang="en-GB" sz="4800" b="1" dirty="0">
                <a:solidFill>
                  <a:srgbClr val="000000"/>
                </a:solidFill>
              </a:rPr>
              <a:t>Scott Atkins</a:t>
            </a:r>
            <a:br>
              <a:rPr lang="en-GB" dirty="0">
                <a:solidFill>
                  <a:srgbClr val="000000"/>
                </a:solidFill>
              </a:rPr>
            </a:br>
            <a:r>
              <a:rPr lang="en-GB" dirty="0">
                <a:solidFill>
                  <a:srgbClr val="000000"/>
                </a:solidFill>
              </a:rPr>
              <a:t>President of INSOL International</a:t>
            </a:r>
            <a:br>
              <a:rPr lang="en-GB" dirty="0">
                <a:solidFill>
                  <a:srgbClr val="000000"/>
                </a:solidFill>
              </a:rPr>
            </a:br>
            <a:r>
              <a:rPr lang="en-GB" dirty="0">
                <a:solidFill>
                  <a:srgbClr val="000000"/>
                </a:solidFill>
              </a:rPr>
              <a:t>Norton Rose Fulbright, Australia</a:t>
            </a:r>
          </a:p>
        </p:txBody>
      </p:sp>
    </p:spTree>
    <p:extLst>
      <p:ext uri="{BB962C8B-B14F-4D97-AF65-F5344CB8AC3E}">
        <p14:creationId xmlns:p14="http://schemas.microsoft.com/office/powerpoint/2010/main" val="6886666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254096"/>
            <a:ext cx="5829300" cy="1378819"/>
          </a:xfrm>
        </p:spPr>
        <p:txBody>
          <a:bodyPr/>
          <a:lstStyle/>
          <a:p>
            <a:pPr>
              <a:spcAft>
                <a:spcPts val="1800"/>
              </a:spcAft>
            </a:pPr>
            <a:r>
              <a:rPr lang="en-GB" sz="3000" b="1" dirty="0"/>
              <a:t>Coffee Break</a:t>
            </a:r>
            <a:br>
              <a:rPr lang="en-GB" sz="3000" b="1" dirty="0"/>
            </a:br>
            <a:br>
              <a:rPr lang="en-GB" sz="750" b="1" dirty="0"/>
            </a:br>
            <a:br>
              <a:rPr lang="en-GB" sz="750" b="1" dirty="0"/>
            </a:br>
            <a:br>
              <a:rPr lang="en-GB" sz="750" b="1" dirty="0"/>
            </a:br>
            <a:r>
              <a:rPr lang="en-GB" sz="1800" b="1" dirty="0"/>
              <a:t>Kindly Sponsored By</a:t>
            </a:r>
            <a:endParaRPr lang="en-US" sz="1800" b="1" dirty="0"/>
          </a:p>
        </p:txBody>
      </p:sp>
      <p:sp>
        <p:nvSpPr>
          <p:cNvPr id="3" name="TextBox 2"/>
          <p:cNvSpPr txBox="1">
            <a:spLocks noChangeArrowheads="1"/>
          </p:cNvSpPr>
          <p:nvPr/>
        </p:nvSpPr>
        <p:spPr bwMode="auto">
          <a:xfrm>
            <a:off x="2951560" y="3711652"/>
            <a:ext cx="3240881" cy="300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www.heuking.de</a:t>
            </a:r>
            <a:endParaRPr lang="en-US" sz="1350" dirty="0">
              <a:latin typeface="Verdana" charset="0"/>
              <a:cs typeface="Verdana"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61602" y="2945931"/>
            <a:ext cx="6620796" cy="452704"/>
          </a:xfrm>
          <a:prstGeom prst="rect">
            <a:avLst/>
          </a:prstGeom>
        </p:spPr>
      </p:pic>
    </p:spTree>
    <p:extLst>
      <p:ext uri="{BB962C8B-B14F-4D97-AF65-F5344CB8AC3E}">
        <p14:creationId xmlns:p14="http://schemas.microsoft.com/office/powerpoint/2010/main" val="7781946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41514" y="1538224"/>
            <a:ext cx="8828315" cy="1683947"/>
          </a:xfrm>
        </p:spPr>
        <p:txBody>
          <a:bodyPr>
            <a:noAutofit/>
          </a:bodyPr>
          <a:lstStyle/>
          <a:p>
            <a:r>
              <a:rPr lang="en-GB" sz="2800" b="1" dirty="0"/>
              <a:t>﻿Joint INSOL Europe Insolvency Tech &amp; Digital Assets Wing/</a:t>
            </a:r>
            <a:br>
              <a:rPr lang="en-GB" sz="2800" b="1" dirty="0"/>
            </a:br>
            <a:r>
              <a:rPr lang="en-GB" sz="2800" b="1" dirty="0"/>
              <a:t>Anti-Fraud Forum panel:</a:t>
            </a:r>
            <a:br>
              <a:rPr lang="en-GB" sz="2800" b="1" dirty="0"/>
            </a:br>
            <a:r>
              <a:rPr lang="en-GB" sz="2800" b="1" dirty="0"/>
              <a:t>	Roads? Where we’re going, we don’t need (Silk) Roads!</a:t>
            </a:r>
            <a:br>
              <a:rPr lang="en-GB" sz="2800" b="1" dirty="0"/>
            </a:br>
            <a:r>
              <a:rPr lang="en-GB" sz="2800" b="1" dirty="0"/>
              <a:t>	Cryptoassets and fraud – what the insolvency practitioner needs to know</a:t>
            </a:r>
            <a:endParaRPr lang="en-US" sz="2800" b="1" dirty="0"/>
          </a:p>
        </p:txBody>
      </p:sp>
      <p:sp>
        <p:nvSpPr>
          <p:cNvPr id="3" name="Subtitle 2"/>
          <p:cNvSpPr>
            <a:spLocks noGrp="1"/>
          </p:cNvSpPr>
          <p:nvPr>
            <p:ph type="subTitle" idx="1"/>
          </p:nvPr>
        </p:nvSpPr>
        <p:spPr>
          <a:xfrm>
            <a:off x="141514" y="3655092"/>
            <a:ext cx="8828315" cy="1314450"/>
          </a:xfrm>
        </p:spPr>
        <p:txBody>
          <a:bodyPr rtlCol="0">
            <a:noAutofit/>
          </a:bodyPr>
          <a:lstStyle/>
          <a:p>
            <a:pPr>
              <a:spcBef>
                <a:spcPts val="0"/>
              </a:spcBef>
              <a:spcAft>
                <a:spcPts val="300"/>
              </a:spcAft>
              <a:defRPr/>
            </a:pPr>
            <a:r>
              <a:rPr lang="en-GB" sz="1800" i="1" dirty="0">
                <a:solidFill>
                  <a:srgbClr val="000000"/>
                </a:solidFill>
              </a:rPr>
              <a:t>﻿Panel leaders: </a:t>
            </a:r>
            <a:r>
              <a:rPr lang="en-GB" sz="1800" b="1" dirty="0">
                <a:solidFill>
                  <a:srgbClr val="000000"/>
                </a:solidFill>
              </a:rPr>
              <a:t>Carmel King</a:t>
            </a:r>
            <a:r>
              <a:rPr lang="en-GB" sz="1800" dirty="0">
                <a:solidFill>
                  <a:srgbClr val="000000"/>
                </a:solidFill>
              </a:rPr>
              <a:t>, Grant Thornton, UK / Co-Chair of the Anti-Fraud Forum</a:t>
            </a:r>
          </a:p>
          <a:p>
            <a:pPr>
              <a:spcBef>
                <a:spcPts val="0"/>
              </a:spcBef>
              <a:spcAft>
                <a:spcPts val="300"/>
              </a:spcAft>
              <a:defRPr/>
            </a:pPr>
            <a:r>
              <a:rPr lang="en-GB" sz="1800" dirty="0">
                <a:solidFill>
                  <a:srgbClr val="000000"/>
                </a:solidFill>
              </a:rPr>
              <a:t>	</a:t>
            </a:r>
            <a:r>
              <a:rPr lang="en-GB" sz="1800" b="1" dirty="0">
                <a:solidFill>
                  <a:srgbClr val="000000"/>
                </a:solidFill>
              </a:rPr>
              <a:t>José Carles</a:t>
            </a:r>
            <a:r>
              <a:rPr lang="en-GB" sz="1800" dirty="0">
                <a:solidFill>
                  <a:srgbClr val="000000"/>
                </a:solidFill>
              </a:rPr>
              <a:t>, Carles Cuesta, Spain / Co-Chair of the Insolvency Tech &amp; Digital Assets Wing</a:t>
            </a:r>
          </a:p>
          <a:p>
            <a:pPr>
              <a:spcBef>
                <a:spcPts val="0"/>
              </a:spcBef>
              <a:spcAft>
                <a:spcPts val="300"/>
              </a:spcAft>
              <a:defRPr/>
            </a:pPr>
            <a:r>
              <a:rPr lang="en-GB" sz="1800" dirty="0">
                <a:solidFill>
                  <a:srgbClr val="000000"/>
                </a:solidFill>
              </a:rPr>
              <a:t>	Panellists: </a:t>
            </a:r>
            <a:r>
              <a:rPr lang="en-GB" sz="1800" b="1" dirty="0">
                <a:solidFill>
                  <a:srgbClr val="000000"/>
                </a:solidFill>
              </a:rPr>
              <a:t>Danielle Haston</a:t>
            </a:r>
            <a:r>
              <a:rPr lang="en-GB" sz="1800" dirty="0">
                <a:solidFill>
                  <a:srgbClr val="000000"/>
                </a:solidFill>
              </a:rPr>
              <a:t>, Chainalysis, UK</a:t>
            </a:r>
          </a:p>
          <a:p>
            <a:pPr>
              <a:spcBef>
                <a:spcPts val="0"/>
              </a:spcBef>
              <a:spcAft>
                <a:spcPts val="300"/>
              </a:spcAft>
              <a:defRPr/>
            </a:pPr>
            <a:r>
              <a:rPr lang="en-GB" sz="1800" dirty="0">
                <a:solidFill>
                  <a:srgbClr val="000000"/>
                </a:solidFill>
              </a:rPr>
              <a:t>	</a:t>
            </a:r>
            <a:r>
              <a:rPr lang="en-GB" sz="1800" b="1" dirty="0">
                <a:solidFill>
                  <a:srgbClr val="000000"/>
                </a:solidFill>
              </a:rPr>
              <a:t>Aidan Larkin</a:t>
            </a:r>
            <a:r>
              <a:rPr lang="en-GB" sz="1800" dirty="0">
                <a:solidFill>
                  <a:srgbClr val="000000"/>
                </a:solidFill>
              </a:rPr>
              <a:t>, Asset Reality, UK and Ireland</a:t>
            </a:r>
          </a:p>
        </p:txBody>
      </p:sp>
    </p:spTree>
    <p:extLst>
      <p:ext uri="{BB962C8B-B14F-4D97-AF65-F5344CB8AC3E}">
        <p14:creationId xmlns:p14="http://schemas.microsoft.com/office/powerpoint/2010/main" val="16695055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315686" y="1553536"/>
            <a:ext cx="8545285" cy="1378819"/>
          </a:xfrm>
        </p:spPr>
        <p:txBody>
          <a:bodyPr>
            <a:normAutofit fontScale="90000"/>
          </a:bodyPr>
          <a:lstStyle/>
          <a:p>
            <a:r>
              <a:rPr lang="en-GB" b="1" dirty="0"/>
              <a:t>﻿INSOL Europe Judicial Wing panel:</a:t>
            </a:r>
            <a:br>
              <a:rPr lang="en-GB" b="1" dirty="0"/>
            </a:br>
            <a:r>
              <a:rPr lang="en-GB" b="1" dirty="0"/>
              <a:t>	The Courtroom of the future </a:t>
            </a:r>
            <a:r>
              <a:rPr lang="en-GB" b="1"/>
              <a:t>– </a:t>
            </a:r>
            <a:br>
              <a:rPr lang="en-GB" b="1"/>
            </a:br>
            <a:r>
              <a:rPr lang="en-GB" b="1"/>
              <a:t>Which </a:t>
            </a:r>
            <a:r>
              <a:rPr lang="en-GB" b="1" dirty="0"/>
              <a:t>way forward?</a:t>
            </a:r>
            <a:endParaRPr lang="en-US" b="1" dirty="0"/>
          </a:p>
        </p:txBody>
      </p:sp>
      <p:sp>
        <p:nvSpPr>
          <p:cNvPr id="3" name="Subtitle 2"/>
          <p:cNvSpPr>
            <a:spLocks noGrp="1"/>
          </p:cNvSpPr>
          <p:nvPr>
            <p:ph type="subTitle" idx="1"/>
          </p:nvPr>
        </p:nvSpPr>
        <p:spPr>
          <a:xfrm>
            <a:off x="525927" y="3201728"/>
            <a:ext cx="8124801" cy="1314450"/>
          </a:xfrm>
        </p:spPr>
        <p:txBody>
          <a:bodyPr rtlCol="0">
            <a:noAutofit/>
          </a:bodyPr>
          <a:lstStyle/>
          <a:p>
            <a:pPr>
              <a:spcBef>
                <a:spcPts val="0"/>
              </a:spcBef>
              <a:spcAft>
                <a:spcPts val="900"/>
              </a:spcAft>
              <a:defRPr/>
            </a:pPr>
            <a:r>
              <a:rPr lang="en-GB" sz="2000" i="1" dirty="0">
                <a:solidFill>
                  <a:srgbClr val="000000"/>
                </a:solidFill>
              </a:rPr>
              <a:t>﻿Panel leader: </a:t>
            </a:r>
            <a:r>
              <a:rPr lang="en-GB" sz="2000" b="1" dirty="0">
                <a:solidFill>
                  <a:srgbClr val="000000"/>
                </a:solidFill>
              </a:rPr>
              <a:t>Michael Quinn</a:t>
            </a:r>
            <a:r>
              <a:rPr lang="en-GB" sz="2000" dirty="0">
                <a:solidFill>
                  <a:srgbClr val="000000"/>
                </a:solidFill>
              </a:rPr>
              <a:t>, High Court, Ireland / </a:t>
            </a:r>
            <a:br>
              <a:rPr lang="en-GB" sz="2000" dirty="0">
                <a:solidFill>
                  <a:srgbClr val="000000"/>
                </a:solidFill>
              </a:rPr>
            </a:br>
            <a:r>
              <a:rPr lang="en-GB" sz="2000" dirty="0">
                <a:solidFill>
                  <a:srgbClr val="000000"/>
                </a:solidFill>
              </a:rPr>
              <a:t>Co-Chair of the Judicial Wing</a:t>
            </a:r>
          </a:p>
          <a:p>
            <a:pPr>
              <a:spcBef>
                <a:spcPts val="0"/>
              </a:spcBef>
              <a:spcAft>
                <a:spcPts val="900"/>
              </a:spcAft>
              <a:defRPr/>
            </a:pPr>
            <a:r>
              <a:rPr lang="en-GB" sz="2000" i="1" dirty="0">
                <a:solidFill>
                  <a:srgbClr val="000000"/>
                </a:solidFill>
              </a:rPr>
              <a:t>Panellists: </a:t>
            </a:r>
            <a:r>
              <a:rPr lang="en-GB" sz="2000" b="1" dirty="0">
                <a:solidFill>
                  <a:srgbClr val="000000"/>
                </a:solidFill>
              </a:rPr>
              <a:t>Jeanette Melchior</a:t>
            </a:r>
            <a:r>
              <a:rPr lang="en-GB" sz="2000" dirty="0">
                <a:solidFill>
                  <a:srgbClr val="000000"/>
                </a:solidFill>
              </a:rPr>
              <a:t>, Maritime and Commercial Court, Denmark</a:t>
            </a:r>
          </a:p>
          <a:p>
            <a:pPr>
              <a:spcBef>
                <a:spcPts val="0"/>
              </a:spcBef>
              <a:spcAft>
                <a:spcPts val="900"/>
              </a:spcAft>
              <a:defRPr/>
            </a:pPr>
            <a:r>
              <a:rPr lang="en-GB" sz="2000" b="1" dirty="0">
                <a:solidFill>
                  <a:srgbClr val="000000"/>
                </a:solidFill>
              </a:rPr>
              <a:t>Caterina Macchi</a:t>
            </a:r>
            <a:r>
              <a:rPr lang="en-GB" sz="2000" dirty="0">
                <a:solidFill>
                  <a:srgbClr val="000000"/>
                </a:solidFill>
              </a:rPr>
              <a:t>, Civil Court of Milan, Italy</a:t>
            </a:r>
          </a:p>
        </p:txBody>
      </p:sp>
    </p:spTree>
    <p:extLst>
      <p:ext uri="{BB962C8B-B14F-4D97-AF65-F5344CB8AC3E}">
        <p14:creationId xmlns:p14="http://schemas.microsoft.com/office/powerpoint/2010/main" val="17623538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descr="A picture containing outdoor, drawn, carriage, crowd&#10;&#10;Description automatically generated">
            <a:extLst>
              <a:ext uri="{FF2B5EF4-FFF2-40B4-BE49-F238E27FC236}">
                <a16:creationId xmlns:a16="http://schemas.microsoft.com/office/drawing/2014/main" id="{5F0BFEC3-8E8D-46C4-A0CD-07F7D5AFB88D}"/>
              </a:ext>
            </a:extLst>
          </p:cNvPr>
          <p:cNvPicPr>
            <a:picLocks noGrp="1" noChangeAspect="1"/>
          </p:cNvPicPr>
          <p:nvPr>
            <p:ph idx="1"/>
          </p:nvPr>
        </p:nvPicPr>
        <p:blipFill>
          <a:blip r:embed="rId2"/>
          <a:stretch>
            <a:fillRect/>
          </a:stretch>
        </p:blipFill>
        <p:spPr>
          <a:xfrm>
            <a:off x="191551" y="1684672"/>
            <a:ext cx="2776938" cy="1774155"/>
          </a:xfrm>
        </p:spPr>
      </p:pic>
      <p:pic>
        <p:nvPicPr>
          <p:cNvPr id="13" name="Picture 12" descr="A picture containing text, person, book, old&#10;&#10;Description automatically generated">
            <a:extLst>
              <a:ext uri="{FF2B5EF4-FFF2-40B4-BE49-F238E27FC236}">
                <a16:creationId xmlns:a16="http://schemas.microsoft.com/office/drawing/2014/main" id="{657EBD86-47A7-4B28-9FEF-12B0B2E9E7D8}"/>
              </a:ext>
            </a:extLst>
          </p:cNvPr>
          <p:cNvPicPr>
            <a:picLocks noChangeAspect="1"/>
          </p:cNvPicPr>
          <p:nvPr/>
        </p:nvPicPr>
        <p:blipFill>
          <a:blip r:embed="rId3"/>
          <a:stretch>
            <a:fillRect/>
          </a:stretch>
        </p:blipFill>
        <p:spPr>
          <a:xfrm>
            <a:off x="6206604" y="2882114"/>
            <a:ext cx="2682277" cy="2081580"/>
          </a:xfrm>
          <a:prstGeom prst="rect">
            <a:avLst/>
          </a:prstGeom>
        </p:spPr>
      </p:pic>
      <p:pic>
        <p:nvPicPr>
          <p:cNvPr id="15" name="Picture 14">
            <a:extLst>
              <a:ext uri="{FF2B5EF4-FFF2-40B4-BE49-F238E27FC236}">
                <a16:creationId xmlns:a16="http://schemas.microsoft.com/office/drawing/2014/main" id="{CC2B4799-D437-4507-A7AA-A1F5F20B26F0}"/>
              </a:ext>
            </a:extLst>
          </p:cNvPr>
          <p:cNvPicPr>
            <a:picLocks noChangeAspect="1"/>
          </p:cNvPicPr>
          <p:nvPr/>
        </p:nvPicPr>
        <p:blipFill>
          <a:blip r:embed="rId4"/>
          <a:stretch>
            <a:fillRect/>
          </a:stretch>
        </p:blipFill>
        <p:spPr>
          <a:xfrm>
            <a:off x="3342749" y="2389966"/>
            <a:ext cx="2350925" cy="1882099"/>
          </a:xfrm>
          <a:prstGeom prst="rect">
            <a:avLst/>
          </a:prstGeom>
        </p:spPr>
      </p:pic>
    </p:spTree>
    <p:extLst>
      <p:ext uri="{BB962C8B-B14F-4D97-AF65-F5344CB8AC3E}">
        <p14:creationId xmlns:p14="http://schemas.microsoft.com/office/powerpoint/2010/main" val="30834410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1901B48B-3BA1-49FF-A917-045126F4C832}"/>
              </a:ext>
            </a:extLst>
          </p:cNvPr>
          <p:cNvSpPr>
            <a:spLocks noGrp="1"/>
          </p:cNvSpPr>
          <p:nvPr>
            <p:ph idx="1"/>
          </p:nvPr>
        </p:nvSpPr>
        <p:spPr>
          <a:xfrm>
            <a:off x="457200" y="3175488"/>
            <a:ext cx="8229600" cy="2363516"/>
          </a:xfrm>
        </p:spPr>
        <p:txBody>
          <a:bodyPr/>
          <a:lstStyle/>
          <a:p>
            <a:endParaRPr lang="en-IE" dirty="0"/>
          </a:p>
        </p:txBody>
      </p:sp>
      <p:sp>
        <p:nvSpPr>
          <p:cNvPr id="4" name="Title 3">
            <a:extLst>
              <a:ext uri="{FF2B5EF4-FFF2-40B4-BE49-F238E27FC236}">
                <a16:creationId xmlns:a16="http://schemas.microsoft.com/office/drawing/2014/main" id="{6D0A724F-EEA4-4257-BEC6-1BCCA7DE383F}"/>
              </a:ext>
            </a:extLst>
          </p:cNvPr>
          <p:cNvSpPr>
            <a:spLocks noGrp="1"/>
          </p:cNvSpPr>
          <p:nvPr>
            <p:ph type="title"/>
          </p:nvPr>
        </p:nvSpPr>
        <p:spPr/>
        <p:txBody>
          <a:bodyPr/>
          <a:lstStyle/>
          <a:p>
            <a:endParaRPr lang="en-IE"/>
          </a:p>
        </p:txBody>
      </p:sp>
      <p:pic>
        <p:nvPicPr>
          <p:cNvPr id="7" name="Picture 6" descr="A picture containing text&#10;&#10;Description automatically generated">
            <a:extLst>
              <a:ext uri="{FF2B5EF4-FFF2-40B4-BE49-F238E27FC236}">
                <a16:creationId xmlns:a16="http://schemas.microsoft.com/office/drawing/2014/main" id="{FA533572-A22B-4222-8599-0B82E8492C83}"/>
              </a:ext>
            </a:extLst>
          </p:cNvPr>
          <p:cNvPicPr>
            <a:picLocks noChangeAspect="1"/>
          </p:cNvPicPr>
          <p:nvPr/>
        </p:nvPicPr>
        <p:blipFill>
          <a:blip r:embed="rId2"/>
          <a:stretch>
            <a:fillRect/>
          </a:stretch>
        </p:blipFill>
        <p:spPr>
          <a:xfrm>
            <a:off x="5552327" y="1349538"/>
            <a:ext cx="2676810" cy="3460425"/>
          </a:xfrm>
          <a:prstGeom prst="rect">
            <a:avLst/>
          </a:prstGeom>
        </p:spPr>
      </p:pic>
      <p:pic>
        <p:nvPicPr>
          <p:cNvPr id="9" name="Picture 8" descr="A picture containing text&#10;&#10;Description automatically generated">
            <a:extLst>
              <a:ext uri="{FF2B5EF4-FFF2-40B4-BE49-F238E27FC236}">
                <a16:creationId xmlns:a16="http://schemas.microsoft.com/office/drawing/2014/main" id="{D22F53D6-32E7-476D-9B2E-EAD2F4660374}"/>
              </a:ext>
            </a:extLst>
          </p:cNvPr>
          <p:cNvPicPr>
            <a:picLocks noChangeAspect="1"/>
          </p:cNvPicPr>
          <p:nvPr/>
        </p:nvPicPr>
        <p:blipFill>
          <a:blip r:embed="rId3"/>
          <a:stretch>
            <a:fillRect/>
          </a:stretch>
        </p:blipFill>
        <p:spPr>
          <a:xfrm>
            <a:off x="1286916" y="1349537"/>
            <a:ext cx="2058987" cy="3460425"/>
          </a:xfrm>
          <a:prstGeom prst="rect">
            <a:avLst/>
          </a:prstGeom>
        </p:spPr>
      </p:pic>
    </p:spTree>
    <p:extLst>
      <p:ext uri="{BB962C8B-B14F-4D97-AF65-F5344CB8AC3E}">
        <p14:creationId xmlns:p14="http://schemas.microsoft.com/office/powerpoint/2010/main" val="31397548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E752435-A165-47DC-B07D-CB30D2B255C6}"/>
              </a:ext>
            </a:extLst>
          </p:cNvPr>
          <p:cNvPicPr>
            <a:picLocks noGrp="1" noChangeAspect="1"/>
          </p:cNvPicPr>
          <p:nvPr>
            <p:ph idx="1"/>
          </p:nvPr>
        </p:nvPicPr>
        <p:blipFill>
          <a:blip r:embed="rId3"/>
          <a:stretch>
            <a:fillRect/>
          </a:stretch>
        </p:blipFill>
        <p:spPr>
          <a:xfrm>
            <a:off x="5785301" y="1470315"/>
            <a:ext cx="2927076" cy="3455430"/>
          </a:xfrm>
        </p:spPr>
      </p:pic>
      <p:pic>
        <p:nvPicPr>
          <p:cNvPr id="7" name="Picture 6" descr="A picture containing wall, indoor&#10;&#10;Description automatically generated">
            <a:extLst>
              <a:ext uri="{FF2B5EF4-FFF2-40B4-BE49-F238E27FC236}">
                <a16:creationId xmlns:a16="http://schemas.microsoft.com/office/drawing/2014/main" id="{4AFD3FCE-0541-438A-8525-F4F6DF2419E8}"/>
              </a:ext>
            </a:extLst>
          </p:cNvPr>
          <p:cNvPicPr>
            <a:picLocks noChangeAspect="1"/>
          </p:cNvPicPr>
          <p:nvPr/>
        </p:nvPicPr>
        <p:blipFill>
          <a:blip r:embed="rId4"/>
          <a:stretch>
            <a:fillRect/>
          </a:stretch>
        </p:blipFill>
        <p:spPr>
          <a:xfrm>
            <a:off x="225898" y="1600031"/>
            <a:ext cx="4963393" cy="3308929"/>
          </a:xfrm>
          <a:prstGeom prst="rect">
            <a:avLst/>
          </a:prstGeom>
        </p:spPr>
      </p:pic>
      <p:sp>
        <p:nvSpPr>
          <p:cNvPr id="4" name="Title 3">
            <a:extLst>
              <a:ext uri="{FF2B5EF4-FFF2-40B4-BE49-F238E27FC236}">
                <a16:creationId xmlns:a16="http://schemas.microsoft.com/office/drawing/2014/main" id="{A7FAAE33-B294-4A04-9888-1C2A4766D51E}"/>
              </a:ext>
            </a:extLst>
          </p:cNvPr>
          <p:cNvSpPr>
            <a:spLocks noGrp="1"/>
          </p:cNvSpPr>
          <p:nvPr>
            <p:ph type="title"/>
          </p:nvPr>
        </p:nvSpPr>
        <p:spPr/>
        <p:txBody>
          <a:bodyPr/>
          <a:lstStyle/>
          <a:p>
            <a:endParaRPr lang="en-IE"/>
          </a:p>
        </p:txBody>
      </p:sp>
    </p:spTree>
    <p:extLst>
      <p:ext uri="{BB962C8B-B14F-4D97-AF65-F5344CB8AC3E}">
        <p14:creationId xmlns:p14="http://schemas.microsoft.com/office/powerpoint/2010/main" val="21453612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indoor, wall, ceiling, kitchen&#10;&#10;Description automatically generated">
            <a:extLst>
              <a:ext uri="{FF2B5EF4-FFF2-40B4-BE49-F238E27FC236}">
                <a16:creationId xmlns:a16="http://schemas.microsoft.com/office/drawing/2014/main" id="{0CEED2C5-9901-47E4-A33E-ED4221D30700}"/>
              </a:ext>
            </a:extLst>
          </p:cNvPr>
          <p:cNvPicPr>
            <a:picLocks noGrp="1" noChangeAspect="1"/>
          </p:cNvPicPr>
          <p:nvPr>
            <p:ph idx="1"/>
          </p:nvPr>
        </p:nvPicPr>
        <p:blipFill>
          <a:blip r:embed="rId2"/>
          <a:stretch>
            <a:fillRect/>
          </a:stretch>
        </p:blipFill>
        <p:spPr>
          <a:xfrm>
            <a:off x="176299" y="1440523"/>
            <a:ext cx="4956478" cy="3460822"/>
          </a:xfrm>
        </p:spPr>
      </p:pic>
      <p:pic>
        <p:nvPicPr>
          <p:cNvPr id="7" name="Picture 6" descr="A picture containing building&#10;&#10;Description automatically generated">
            <a:extLst>
              <a:ext uri="{FF2B5EF4-FFF2-40B4-BE49-F238E27FC236}">
                <a16:creationId xmlns:a16="http://schemas.microsoft.com/office/drawing/2014/main" id="{1AC34AC9-7024-4FC3-9B4A-D666EF10B48F}"/>
              </a:ext>
            </a:extLst>
          </p:cNvPr>
          <p:cNvPicPr>
            <a:picLocks noChangeAspect="1"/>
          </p:cNvPicPr>
          <p:nvPr/>
        </p:nvPicPr>
        <p:blipFill>
          <a:blip r:embed="rId3"/>
          <a:stretch>
            <a:fillRect/>
          </a:stretch>
        </p:blipFill>
        <p:spPr>
          <a:xfrm>
            <a:off x="5616654" y="1284034"/>
            <a:ext cx="3323893" cy="3646785"/>
          </a:xfrm>
          <a:prstGeom prst="rect">
            <a:avLst/>
          </a:prstGeom>
        </p:spPr>
      </p:pic>
      <p:sp>
        <p:nvSpPr>
          <p:cNvPr id="4" name="Title 3">
            <a:extLst>
              <a:ext uri="{FF2B5EF4-FFF2-40B4-BE49-F238E27FC236}">
                <a16:creationId xmlns:a16="http://schemas.microsoft.com/office/drawing/2014/main" id="{C431571C-BEB9-4505-A3AB-DDF74775EBA7}"/>
              </a:ext>
            </a:extLst>
          </p:cNvPr>
          <p:cNvSpPr>
            <a:spLocks noGrp="1"/>
          </p:cNvSpPr>
          <p:nvPr>
            <p:ph type="title"/>
          </p:nvPr>
        </p:nvSpPr>
        <p:spPr/>
        <p:txBody>
          <a:bodyPr/>
          <a:lstStyle/>
          <a:p>
            <a:endParaRPr lang="en-IE"/>
          </a:p>
        </p:txBody>
      </p:sp>
    </p:spTree>
    <p:extLst>
      <p:ext uri="{BB962C8B-B14F-4D97-AF65-F5344CB8AC3E}">
        <p14:creationId xmlns:p14="http://schemas.microsoft.com/office/powerpoint/2010/main" val="7879772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ext, ceiling, indoor, conference room&#10;&#10;Description automatically generated">
            <a:extLst>
              <a:ext uri="{FF2B5EF4-FFF2-40B4-BE49-F238E27FC236}">
                <a16:creationId xmlns:a16="http://schemas.microsoft.com/office/drawing/2014/main" id="{75E26C5E-AF83-49EB-A22A-2A4B3DFD81F3}"/>
              </a:ext>
            </a:extLst>
          </p:cNvPr>
          <p:cNvPicPr>
            <a:picLocks noGrp="1" noChangeAspect="1"/>
          </p:cNvPicPr>
          <p:nvPr>
            <p:ph idx="1"/>
          </p:nvPr>
        </p:nvPicPr>
        <p:blipFill>
          <a:blip r:embed="rId3"/>
          <a:stretch>
            <a:fillRect/>
          </a:stretch>
        </p:blipFill>
        <p:spPr>
          <a:xfrm>
            <a:off x="2386801" y="1580515"/>
            <a:ext cx="4370397" cy="3273580"/>
          </a:xfrm>
        </p:spPr>
      </p:pic>
      <p:sp>
        <p:nvSpPr>
          <p:cNvPr id="4" name="Title 3">
            <a:extLst>
              <a:ext uri="{FF2B5EF4-FFF2-40B4-BE49-F238E27FC236}">
                <a16:creationId xmlns:a16="http://schemas.microsoft.com/office/drawing/2014/main" id="{34E38F57-7D52-4FFB-91DA-FDEF162EBAB7}"/>
              </a:ext>
            </a:extLst>
          </p:cNvPr>
          <p:cNvSpPr>
            <a:spLocks noGrp="1"/>
          </p:cNvSpPr>
          <p:nvPr>
            <p:ph type="title"/>
          </p:nvPr>
        </p:nvSpPr>
        <p:spPr/>
        <p:txBody>
          <a:bodyPr/>
          <a:lstStyle/>
          <a:p>
            <a:endParaRPr lang="en-IE"/>
          </a:p>
        </p:txBody>
      </p:sp>
    </p:spTree>
    <p:extLst>
      <p:ext uri="{BB962C8B-B14F-4D97-AF65-F5344CB8AC3E}">
        <p14:creationId xmlns:p14="http://schemas.microsoft.com/office/powerpoint/2010/main" val="24782364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Text&#10;&#10;Description automatically generated">
            <a:extLst>
              <a:ext uri="{FF2B5EF4-FFF2-40B4-BE49-F238E27FC236}">
                <a16:creationId xmlns:a16="http://schemas.microsoft.com/office/drawing/2014/main" id="{F054C02A-E7C9-4D62-8B6E-2774714DFE6C}"/>
              </a:ext>
            </a:extLst>
          </p:cNvPr>
          <p:cNvPicPr>
            <a:picLocks noGrp="1" noChangeAspect="1"/>
          </p:cNvPicPr>
          <p:nvPr>
            <p:ph idx="1"/>
          </p:nvPr>
        </p:nvPicPr>
        <p:blipFill>
          <a:blip r:embed="rId2"/>
          <a:stretch>
            <a:fillRect/>
          </a:stretch>
        </p:blipFill>
        <p:spPr>
          <a:xfrm>
            <a:off x="1973007" y="1434201"/>
            <a:ext cx="5004579" cy="3330319"/>
          </a:xfrm>
        </p:spPr>
      </p:pic>
      <p:sp>
        <p:nvSpPr>
          <p:cNvPr id="4" name="Title 3">
            <a:extLst>
              <a:ext uri="{FF2B5EF4-FFF2-40B4-BE49-F238E27FC236}">
                <a16:creationId xmlns:a16="http://schemas.microsoft.com/office/drawing/2014/main" id="{22B9E3E7-63E5-410D-B0B4-358168F8B80C}"/>
              </a:ext>
            </a:extLst>
          </p:cNvPr>
          <p:cNvSpPr>
            <a:spLocks noGrp="1"/>
          </p:cNvSpPr>
          <p:nvPr>
            <p:ph type="title"/>
          </p:nvPr>
        </p:nvSpPr>
        <p:spPr/>
        <p:txBody>
          <a:bodyPr/>
          <a:lstStyle/>
          <a:p>
            <a:endParaRPr lang="en-IE"/>
          </a:p>
        </p:txBody>
      </p:sp>
    </p:spTree>
    <p:extLst>
      <p:ext uri="{BB962C8B-B14F-4D97-AF65-F5344CB8AC3E}">
        <p14:creationId xmlns:p14="http://schemas.microsoft.com/office/powerpoint/2010/main" val="20940546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805913" y="1376103"/>
            <a:ext cx="7873138" cy="1378819"/>
          </a:xfrm>
        </p:spPr>
        <p:txBody>
          <a:bodyPr>
            <a:normAutofit/>
          </a:bodyPr>
          <a:lstStyle/>
          <a:p>
            <a:r>
              <a:rPr lang="en-GB" b="1" dirty="0"/>
              <a:t>﻿New Financing Opportunities </a:t>
            </a:r>
            <a:br>
              <a:rPr lang="en-GB" b="1" dirty="0"/>
            </a:br>
            <a:r>
              <a:rPr lang="en-GB" b="1" dirty="0"/>
              <a:t>for Businesses in distress</a:t>
            </a:r>
            <a:endParaRPr lang="en-US" b="1" dirty="0"/>
          </a:p>
        </p:txBody>
      </p:sp>
      <p:sp>
        <p:nvSpPr>
          <p:cNvPr id="3" name="Subtitle 2"/>
          <p:cNvSpPr>
            <a:spLocks noGrp="1"/>
          </p:cNvSpPr>
          <p:nvPr>
            <p:ph type="subTitle" idx="1"/>
          </p:nvPr>
        </p:nvSpPr>
        <p:spPr>
          <a:xfrm>
            <a:off x="600559" y="3017390"/>
            <a:ext cx="7942881" cy="1314450"/>
          </a:xfrm>
        </p:spPr>
        <p:txBody>
          <a:bodyPr rtlCol="0">
            <a:noAutofit/>
          </a:bodyPr>
          <a:lstStyle/>
          <a:p>
            <a:pPr>
              <a:spcBef>
                <a:spcPts val="0"/>
              </a:spcBef>
              <a:spcAft>
                <a:spcPts val="900"/>
              </a:spcAft>
              <a:defRPr/>
            </a:pPr>
            <a:r>
              <a:rPr lang="en-GB" sz="2200" i="1" dirty="0">
                <a:solidFill>
                  <a:srgbClr val="000000"/>
                </a:solidFill>
              </a:rPr>
              <a:t>﻿Panel leader: </a:t>
            </a:r>
            <a:r>
              <a:rPr lang="en-GB" sz="2200" b="1" dirty="0">
                <a:solidFill>
                  <a:srgbClr val="000000"/>
                </a:solidFill>
              </a:rPr>
              <a:t>Alina </a:t>
            </a:r>
            <a:r>
              <a:rPr lang="en-GB" sz="2200" b="1" dirty="0" err="1">
                <a:solidFill>
                  <a:srgbClr val="000000"/>
                </a:solidFill>
              </a:rPr>
              <a:t>Zechiu</a:t>
            </a:r>
            <a:r>
              <a:rPr lang="en-GB" sz="2200" dirty="0">
                <a:solidFill>
                  <a:srgbClr val="000000"/>
                </a:solidFill>
              </a:rPr>
              <a:t>, CITR, Romania</a:t>
            </a:r>
          </a:p>
          <a:p>
            <a:pPr>
              <a:spcBef>
                <a:spcPts val="0"/>
              </a:spcBef>
              <a:spcAft>
                <a:spcPts val="900"/>
              </a:spcAft>
              <a:defRPr/>
            </a:pPr>
            <a:r>
              <a:rPr lang="en-GB" sz="2200" i="1" dirty="0">
                <a:solidFill>
                  <a:srgbClr val="000000"/>
                </a:solidFill>
              </a:rPr>
              <a:t>Panellist: </a:t>
            </a:r>
            <a:r>
              <a:rPr lang="en-GB" sz="2200" b="1" dirty="0">
                <a:solidFill>
                  <a:srgbClr val="000000"/>
                </a:solidFill>
              </a:rPr>
              <a:t>Damiano </a:t>
            </a:r>
            <a:r>
              <a:rPr lang="en-GB" sz="2200" b="1" dirty="0" err="1">
                <a:solidFill>
                  <a:srgbClr val="000000"/>
                </a:solidFill>
              </a:rPr>
              <a:t>Pascucci</a:t>
            </a:r>
            <a:r>
              <a:rPr lang="en-GB" sz="2200" dirty="0">
                <a:solidFill>
                  <a:srgbClr val="000000"/>
                </a:solidFill>
              </a:rPr>
              <a:t>, PRELIOS CREDIT SERVICING, Italy</a:t>
            </a:r>
          </a:p>
          <a:p>
            <a:pPr>
              <a:spcBef>
                <a:spcPts val="0"/>
              </a:spcBef>
              <a:spcAft>
                <a:spcPts val="900"/>
              </a:spcAft>
              <a:defRPr/>
            </a:pPr>
            <a:r>
              <a:rPr lang="en-GB" sz="2200" b="1" dirty="0">
                <a:solidFill>
                  <a:srgbClr val="000000"/>
                </a:solidFill>
              </a:rPr>
              <a:t>Alessandra Biotti</a:t>
            </a:r>
            <a:r>
              <a:rPr lang="en-GB" sz="2200" dirty="0">
                <a:solidFill>
                  <a:srgbClr val="000000"/>
                </a:solidFill>
              </a:rPr>
              <a:t>, </a:t>
            </a:r>
            <a:r>
              <a:rPr lang="en-GB" sz="2200" dirty="0" err="1">
                <a:solidFill>
                  <a:srgbClr val="000000"/>
                </a:solidFill>
              </a:rPr>
              <a:t>Chiomenti</a:t>
            </a:r>
            <a:r>
              <a:rPr lang="en-GB" sz="2200" dirty="0">
                <a:solidFill>
                  <a:srgbClr val="000000"/>
                </a:solidFill>
              </a:rPr>
              <a:t>, Italy</a:t>
            </a:r>
          </a:p>
          <a:p>
            <a:pPr>
              <a:spcBef>
                <a:spcPts val="0"/>
              </a:spcBef>
              <a:spcAft>
                <a:spcPts val="900"/>
              </a:spcAft>
              <a:defRPr/>
            </a:pPr>
            <a:r>
              <a:rPr lang="en-GB" sz="2200" b="1" dirty="0">
                <a:solidFill>
                  <a:srgbClr val="000000"/>
                </a:solidFill>
              </a:rPr>
              <a:t>Francesco </a:t>
            </a:r>
            <a:r>
              <a:rPr lang="en-GB" sz="2200" b="1" dirty="0" err="1">
                <a:solidFill>
                  <a:srgbClr val="000000"/>
                </a:solidFill>
              </a:rPr>
              <a:t>Uggenti</a:t>
            </a:r>
            <a:r>
              <a:rPr lang="en-GB" sz="2200" dirty="0">
                <a:solidFill>
                  <a:srgbClr val="000000"/>
                </a:solidFill>
              </a:rPr>
              <a:t>, </a:t>
            </a:r>
            <a:r>
              <a:rPr lang="en-GB" sz="2200" dirty="0" err="1">
                <a:solidFill>
                  <a:srgbClr val="000000"/>
                </a:solidFill>
              </a:rPr>
              <a:t>Prelios</a:t>
            </a:r>
            <a:r>
              <a:rPr lang="en-GB" sz="2200" dirty="0">
                <a:solidFill>
                  <a:srgbClr val="000000"/>
                </a:solidFill>
              </a:rPr>
              <a:t> Innovation, Italy</a:t>
            </a:r>
          </a:p>
          <a:p>
            <a:pPr>
              <a:spcBef>
                <a:spcPts val="0"/>
              </a:spcBef>
              <a:spcAft>
                <a:spcPts val="900"/>
              </a:spcAft>
              <a:defRPr/>
            </a:pPr>
            <a:endParaRPr lang="en-GB" sz="2200" dirty="0">
              <a:solidFill>
                <a:srgbClr val="000000"/>
              </a:solidFill>
            </a:endParaRPr>
          </a:p>
        </p:txBody>
      </p:sp>
    </p:spTree>
    <p:extLst>
      <p:ext uri="{BB962C8B-B14F-4D97-AF65-F5344CB8AC3E}">
        <p14:creationId xmlns:p14="http://schemas.microsoft.com/office/powerpoint/2010/main" val="3889005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238599"/>
            <a:ext cx="5829300" cy="1031904"/>
          </a:xfrm>
        </p:spPr>
        <p:txBody>
          <a:bodyPr/>
          <a:lstStyle/>
          <a:p>
            <a:r>
              <a:rPr lang="en-GB" sz="3600" b="1" dirty="0"/>
              <a:t>Closing of the day</a:t>
            </a:r>
            <a:endParaRPr lang="en-US" sz="3600" b="1" dirty="0"/>
          </a:p>
        </p:txBody>
      </p:sp>
      <p:sp>
        <p:nvSpPr>
          <p:cNvPr id="5" name="Subtitle 2"/>
          <p:cNvSpPr txBox="1">
            <a:spLocks/>
          </p:cNvSpPr>
          <p:nvPr/>
        </p:nvSpPr>
        <p:spPr bwMode="auto">
          <a:xfrm>
            <a:off x="1312906" y="2270503"/>
            <a:ext cx="6497594" cy="1314450"/>
          </a:xfrm>
          <a:prstGeom prst="rect">
            <a:avLst/>
          </a:prstGeom>
          <a:noFill/>
          <a:ln w="9525">
            <a:noFill/>
            <a:miter lim="800000"/>
            <a:headEnd/>
            <a:tailEnd/>
          </a:ln>
        </p:spPr>
        <p:txBody>
          <a:bodyPr vert="horz" wrap="square" lIns="68580" tIns="34290" rIns="68580" bIns="34290" numCol="1" rtlCol="0" anchor="t" anchorCtr="0" compatLnSpc="1">
            <a:prstTxWarp prst="textNoShape">
              <a:avLst/>
            </a:prstTxWarp>
            <a:noAutofit/>
          </a:bodyPr>
          <a:lstStyle>
            <a:lvl1pPr marL="0" indent="0" algn="ctr" defTabSz="457200" rtl="0" fontAlgn="base">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defTabSz="457200" rtl="0" fontAlgn="base">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defTabSz="457200" rtl="0" fontAlgn="base">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fontAlgn="auto">
              <a:spcBef>
                <a:spcPts val="0"/>
              </a:spcBef>
              <a:spcAft>
                <a:spcPts val="900"/>
              </a:spcAft>
              <a:defRPr/>
            </a:pPr>
            <a:r>
              <a:rPr lang="en-GB" sz="2200" dirty="0">
                <a:solidFill>
                  <a:srgbClr val="000000"/>
                </a:solidFill>
              </a:rPr>
              <a:t>﻿</a:t>
            </a:r>
            <a:r>
              <a:rPr lang="en-GB" sz="2200" b="1" dirty="0">
                <a:solidFill>
                  <a:srgbClr val="000000"/>
                </a:solidFill>
              </a:rPr>
              <a:t>David Rubin</a:t>
            </a:r>
            <a:r>
              <a:rPr lang="en-GB" sz="2200" dirty="0">
                <a:solidFill>
                  <a:srgbClr val="000000"/>
                </a:solidFill>
              </a:rPr>
              <a:t>, Begbies Traynor, UK</a:t>
            </a:r>
          </a:p>
          <a:p>
            <a:pPr fontAlgn="auto">
              <a:spcBef>
                <a:spcPts val="0"/>
              </a:spcBef>
              <a:spcAft>
                <a:spcPts val="900"/>
              </a:spcAft>
              <a:defRPr/>
            </a:pPr>
            <a:r>
              <a:rPr lang="en-GB" sz="2200" b="1" dirty="0">
                <a:solidFill>
                  <a:srgbClr val="000000"/>
                </a:solidFill>
              </a:rPr>
              <a:t>Barry Cahir</a:t>
            </a:r>
            <a:r>
              <a:rPr lang="en-GB" sz="2200" dirty="0">
                <a:solidFill>
                  <a:srgbClr val="000000"/>
                </a:solidFill>
              </a:rPr>
              <a:t>, Beauchamps, Ireland</a:t>
            </a:r>
          </a:p>
          <a:p>
            <a:pPr fontAlgn="auto">
              <a:spcBef>
                <a:spcPts val="0"/>
              </a:spcBef>
              <a:spcAft>
                <a:spcPts val="900"/>
              </a:spcAft>
              <a:defRPr/>
            </a:pPr>
            <a:r>
              <a:rPr lang="en-GB" sz="2200" b="1" dirty="0">
                <a:solidFill>
                  <a:srgbClr val="000000"/>
                </a:solidFill>
              </a:rPr>
              <a:t>Giorgio Corno</a:t>
            </a:r>
            <a:r>
              <a:rPr lang="en-GB" sz="2200" dirty="0">
                <a:solidFill>
                  <a:srgbClr val="000000"/>
                </a:solidFill>
              </a:rPr>
              <a:t>, Studio Corno Avvocati, Italy</a:t>
            </a:r>
          </a:p>
          <a:p>
            <a:pPr fontAlgn="auto">
              <a:spcBef>
                <a:spcPts val="0"/>
              </a:spcBef>
              <a:spcAft>
                <a:spcPts val="900"/>
              </a:spcAft>
              <a:defRPr/>
            </a:pPr>
            <a:r>
              <a:rPr lang="en-GB" sz="2200" b="1" dirty="0">
                <a:solidFill>
                  <a:srgbClr val="000000"/>
                </a:solidFill>
              </a:rPr>
              <a:t>Marcel Groenewegen</a:t>
            </a:r>
            <a:r>
              <a:rPr lang="en-GB" sz="2200" dirty="0">
                <a:solidFill>
                  <a:srgbClr val="000000"/>
                </a:solidFill>
              </a:rPr>
              <a:t>, CMS, The Netherlands</a:t>
            </a:r>
          </a:p>
          <a:p>
            <a:pPr fontAlgn="auto">
              <a:spcBef>
                <a:spcPts val="0"/>
              </a:spcBef>
              <a:spcAft>
                <a:spcPts val="900"/>
              </a:spcAft>
              <a:defRPr/>
            </a:pPr>
            <a:r>
              <a:rPr lang="en-GB" sz="2200" b="1" dirty="0">
                <a:solidFill>
                  <a:srgbClr val="000000"/>
                </a:solidFill>
              </a:rPr>
              <a:t>Frank Tschentscher</a:t>
            </a:r>
            <a:r>
              <a:rPr lang="en-GB" sz="2200" dirty="0">
                <a:solidFill>
                  <a:srgbClr val="000000"/>
                </a:solidFill>
              </a:rPr>
              <a:t>, Deloitte, Germany</a:t>
            </a:r>
          </a:p>
        </p:txBody>
      </p:sp>
    </p:spTree>
    <p:extLst>
      <p:ext uri="{BB962C8B-B14F-4D97-AF65-F5344CB8AC3E}">
        <p14:creationId xmlns:p14="http://schemas.microsoft.com/office/powerpoint/2010/main" val="7864905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494320"/>
            <a:ext cx="5829300" cy="1378819"/>
          </a:xfrm>
        </p:spPr>
        <p:txBody>
          <a:bodyPr/>
          <a:lstStyle/>
          <a:p>
            <a:pPr>
              <a:spcAft>
                <a:spcPts val="1800"/>
              </a:spcAft>
            </a:pPr>
            <a:r>
              <a:rPr lang="en-GB" sz="3000" b="1" dirty="0"/>
              <a:t>Delegate &amp; Guest Lunch</a:t>
            </a:r>
            <a:br>
              <a:rPr lang="en-GB" sz="3000" b="1" dirty="0"/>
            </a:br>
            <a:br>
              <a:rPr lang="en-GB" sz="3000" b="1" dirty="0"/>
            </a:br>
            <a:r>
              <a:rPr lang="en-GB" sz="1800" b="1" dirty="0"/>
              <a:t>Kindly Sponsored By</a:t>
            </a:r>
            <a:endParaRPr lang="en-US" sz="1800" b="1" dirty="0"/>
          </a:p>
        </p:txBody>
      </p:sp>
      <p:sp>
        <p:nvSpPr>
          <p:cNvPr id="6" name="TextBox 2"/>
          <p:cNvSpPr txBox="1">
            <a:spLocks noChangeArrowheads="1"/>
          </p:cNvSpPr>
          <p:nvPr/>
        </p:nvSpPr>
        <p:spPr bwMode="auto">
          <a:xfrm>
            <a:off x="2951560" y="4319587"/>
            <a:ext cx="3240881" cy="3000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a:latin typeface="Verdana" charset="0"/>
                <a:cs typeface="Verdana" charset="0"/>
              </a:rPr>
              <a:t>www.hww.eu</a:t>
            </a:r>
          </a:p>
        </p:txBody>
      </p:sp>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276600" y="2873139"/>
            <a:ext cx="2571750" cy="1428750"/>
          </a:xfrm>
          <a:prstGeom prst="rect">
            <a:avLst/>
          </a:prstGeom>
        </p:spPr>
      </p:pic>
    </p:spTree>
    <p:extLst>
      <p:ext uri="{BB962C8B-B14F-4D97-AF65-F5344CB8AC3E}">
        <p14:creationId xmlns:p14="http://schemas.microsoft.com/office/powerpoint/2010/main" val="21195252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500" y="1289240"/>
            <a:ext cx="8771106" cy="3653168"/>
          </a:xfrm>
          <a:prstGeom prst="rect">
            <a:avLst/>
          </a:prstGeom>
        </p:spPr>
      </p:pic>
    </p:spTree>
    <p:extLst>
      <p:ext uri="{BB962C8B-B14F-4D97-AF65-F5344CB8AC3E}">
        <p14:creationId xmlns:p14="http://schemas.microsoft.com/office/powerpoint/2010/main" val="19282745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5746" y="-255220"/>
            <a:ext cx="9496446" cy="6330964"/>
          </a:xfrm>
          <a:prstGeom prst="rect">
            <a:avLst/>
          </a:prstGeom>
        </p:spPr>
      </p:pic>
      <p:sp>
        <p:nvSpPr>
          <p:cNvPr id="8" name="Title 1"/>
          <p:cNvSpPr txBox="1">
            <a:spLocks/>
          </p:cNvSpPr>
          <p:nvPr/>
        </p:nvSpPr>
        <p:spPr>
          <a:xfrm>
            <a:off x="166967" y="4389590"/>
            <a:ext cx="6087287" cy="53801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800" b="1" dirty="0" err="1">
                <a:solidFill>
                  <a:schemeClr val="bg1"/>
                </a:solidFill>
              </a:rPr>
              <a:t>www.insol-europe.org</a:t>
            </a:r>
            <a:endParaRPr lang="en-US" sz="2800" b="1" dirty="0">
              <a:solidFill>
                <a:schemeClr val="bg1"/>
              </a:solidFill>
            </a:endParaRPr>
          </a:p>
        </p:txBody>
      </p:sp>
      <p:sp>
        <p:nvSpPr>
          <p:cNvPr id="9" name="Title 1"/>
          <p:cNvSpPr txBox="1">
            <a:spLocks/>
          </p:cNvSpPr>
          <p:nvPr/>
        </p:nvSpPr>
        <p:spPr>
          <a:xfrm>
            <a:off x="166967" y="130105"/>
            <a:ext cx="7461194" cy="941313"/>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lnSpc>
                <a:spcPts val="4080"/>
              </a:lnSpc>
            </a:pPr>
            <a:r>
              <a:rPr lang="en-US" sz="6000" dirty="0">
                <a:ln w="18415" cmpd="sng">
                  <a:solidFill>
                    <a:srgbClr val="FFFFFF"/>
                  </a:solidFill>
                  <a:prstDash val="solid"/>
                </a:ln>
                <a:solidFill>
                  <a:srgbClr val="FFFFFF"/>
                </a:solidFill>
                <a:effectLst>
                  <a:outerShdw blurRad="63500" dir="3600000" algn="tl" rotWithShape="0">
                    <a:srgbClr val="000000">
                      <a:alpha val="70000"/>
                    </a:srgbClr>
                  </a:outerShdw>
                </a:effectLst>
              </a:rPr>
              <a:t>DATE FOR YOUR DIARY</a:t>
            </a:r>
            <a:endParaRPr lang="en-US" sz="6000" i="1"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0" name="Title 1"/>
          <p:cNvSpPr txBox="1">
            <a:spLocks/>
          </p:cNvSpPr>
          <p:nvPr/>
        </p:nvSpPr>
        <p:spPr>
          <a:xfrm>
            <a:off x="166967" y="1915391"/>
            <a:ext cx="5801571" cy="2906696"/>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lnSpc>
                <a:spcPts val="6000"/>
              </a:lnSpc>
            </a:pPr>
            <a:r>
              <a:rPr lang="en-US" sz="6000" dirty="0">
                <a:ln w="18415" cmpd="sng">
                  <a:solidFill>
                    <a:srgbClr val="FFFFFF"/>
                  </a:solidFill>
                  <a:prstDash val="solid"/>
                </a:ln>
                <a:solidFill>
                  <a:srgbClr val="FFFFFF"/>
                </a:solidFill>
                <a:effectLst>
                  <a:outerShdw blurRad="63500" dir="3600000" algn="tl" rotWithShape="0">
                    <a:srgbClr val="000000">
                      <a:alpha val="70000"/>
                    </a:srgbClr>
                  </a:outerShdw>
                </a:effectLst>
              </a:rPr>
              <a:t>Annual Congress </a:t>
            </a:r>
          </a:p>
          <a:p>
            <a:pPr algn="l">
              <a:lnSpc>
                <a:spcPts val="6000"/>
              </a:lnSpc>
            </a:pPr>
            <a:r>
              <a:rPr lang="en-US" sz="6000" dirty="0">
                <a:ln w="18415" cmpd="sng">
                  <a:solidFill>
                    <a:srgbClr val="FFFFFF"/>
                  </a:solidFill>
                  <a:prstDash val="solid"/>
                </a:ln>
                <a:solidFill>
                  <a:srgbClr val="FFFFFF"/>
                </a:solidFill>
                <a:effectLst>
                  <a:outerShdw blurRad="63500" dir="3600000" algn="tl" rotWithShape="0">
                    <a:srgbClr val="000000">
                      <a:alpha val="70000"/>
                    </a:srgbClr>
                  </a:outerShdw>
                </a:effectLst>
              </a:rPr>
              <a:t>Dubrovnik </a:t>
            </a:r>
          </a:p>
          <a:p>
            <a:pPr algn="l">
              <a:lnSpc>
                <a:spcPts val="6000"/>
              </a:lnSpc>
            </a:pPr>
            <a:r>
              <a:rPr lang="en-US" sz="6000" dirty="0">
                <a:ln w="18415" cmpd="sng">
                  <a:solidFill>
                    <a:srgbClr val="FFFFFF"/>
                  </a:solidFill>
                  <a:prstDash val="solid"/>
                </a:ln>
                <a:solidFill>
                  <a:srgbClr val="FFFFFF"/>
                </a:solidFill>
                <a:effectLst>
                  <a:outerShdw blurRad="63500" dir="3600000" algn="tl" rotWithShape="0">
                    <a:srgbClr val="000000">
                      <a:alpha val="70000"/>
                    </a:srgbClr>
                  </a:outerShdw>
                </a:effectLst>
              </a:rPr>
              <a:t>6-9 October 2022</a:t>
            </a:r>
          </a:p>
        </p:txBody>
      </p:sp>
    </p:spTree>
    <p:extLst>
      <p:ext uri="{BB962C8B-B14F-4D97-AF65-F5344CB8AC3E}">
        <p14:creationId xmlns:p14="http://schemas.microsoft.com/office/powerpoint/2010/main" val="19818810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588936" y="1449703"/>
            <a:ext cx="7997125" cy="1250054"/>
          </a:xfrm>
        </p:spPr>
        <p:txBody>
          <a:bodyPr>
            <a:normAutofit fontScale="90000"/>
          </a:bodyPr>
          <a:lstStyle/>
          <a:p>
            <a:pPr>
              <a:spcAft>
                <a:spcPts val="2400"/>
              </a:spcAft>
            </a:pPr>
            <a:r>
              <a:rPr lang="en-GB" sz="4000" b="1" dirty="0"/>
              <a:t>Gala Evening Drinks Reception</a:t>
            </a:r>
            <a:br>
              <a:rPr lang="en-GB" sz="4000" b="1" dirty="0"/>
            </a:br>
            <a:br>
              <a:rPr lang="en-GB" sz="4000" b="1" dirty="0"/>
            </a:br>
            <a:r>
              <a:rPr lang="en-GB" sz="2400" b="1" dirty="0"/>
              <a:t>Kindly Sponsored By</a:t>
            </a:r>
            <a:endParaRPr lang="en-US" sz="2400" b="1" dirty="0"/>
          </a:p>
        </p:txBody>
      </p:sp>
      <p:sp>
        <p:nvSpPr>
          <p:cNvPr id="7" name="TextBox 6"/>
          <p:cNvSpPr txBox="1">
            <a:spLocks noChangeArrowheads="1"/>
          </p:cNvSpPr>
          <p:nvPr/>
        </p:nvSpPr>
        <p:spPr bwMode="auto">
          <a:xfrm>
            <a:off x="3102888" y="4406211"/>
            <a:ext cx="293822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www.anchor.eu</a:t>
            </a:r>
            <a:endParaRPr lang="en-US" sz="1800" dirty="0">
              <a:latin typeface="Verdana" charset="0"/>
              <a:cs typeface="Verdana"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74371" y="2944327"/>
            <a:ext cx="5592210" cy="1552534"/>
          </a:xfrm>
          <a:prstGeom prst="rect">
            <a:avLst/>
          </a:prstGeom>
        </p:spPr>
      </p:pic>
    </p:spTree>
    <p:extLst>
      <p:ext uri="{BB962C8B-B14F-4D97-AF65-F5344CB8AC3E}">
        <p14:creationId xmlns:p14="http://schemas.microsoft.com/office/powerpoint/2010/main" val="7097224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588936" y="1906903"/>
            <a:ext cx="7997125" cy="1250054"/>
          </a:xfrm>
        </p:spPr>
        <p:txBody>
          <a:bodyPr>
            <a:normAutofit fontScale="90000"/>
          </a:bodyPr>
          <a:lstStyle/>
          <a:p>
            <a:r>
              <a:rPr lang="en-GB" sz="4000" b="1" dirty="0">
                <a:latin typeface="Calibri" panose="020F0502020204030204" pitchFamily="34" charset="0"/>
                <a:ea typeface="Times New Roman" panose="02020603050405020304" pitchFamily="18" charset="0"/>
                <a:cs typeface="Times New Roman" panose="02020603050405020304" pitchFamily="18" charset="0"/>
              </a:rPr>
              <a:t>Gala Evening Dinner </a:t>
            </a:r>
            <a:br>
              <a:rPr lang="en-GB" sz="4000" b="1" dirty="0">
                <a:latin typeface="Calibri" panose="020F0502020204030204" pitchFamily="34" charset="0"/>
                <a:ea typeface="Times New Roman" panose="02020603050405020304" pitchFamily="18" charset="0"/>
                <a:cs typeface="Times New Roman" panose="02020603050405020304" pitchFamily="18" charset="0"/>
              </a:rPr>
            </a:br>
            <a:r>
              <a:rPr lang="en-GB" sz="4000" b="1" dirty="0">
                <a:latin typeface="Calibri" panose="020F0502020204030204" pitchFamily="34" charset="0"/>
                <a:ea typeface="Times New Roman" panose="02020603050405020304" pitchFamily="18" charset="0"/>
                <a:cs typeface="Times New Roman" panose="02020603050405020304" pitchFamily="18" charset="0"/>
              </a:rPr>
              <a:t> and Entertainment</a:t>
            </a:r>
            <a:br>
              <a:rPr lang="en-GB" sz="4000" b="1" dirty="0">
                <a:latin typeface="Calibri" panose="020F0502020204030204" pitchFamily="34" charset="0"/>
                <a:ea typeface="Times New Roman" panose="02020603050405020304" pitchFamily="18" charset="0"/>
                <a:cs typeface="Times New Roman" panose="02020603050405020304" pitchFamily="18" charset="0"/>
              </a:rPr>
            </a:br>
            <a:br>
              <a:rPr lang="en-GB" sz="2400" b="1" dirty="0">
                <a:latin typeface="Calibri" panose="020F0502020204030204" pitchFamily="34" charset="0"/>
                <a:ea typeface="Times New Roman" panose="02020603050405020304" pitchFamily="18" charset="0"/>
                <a:cs typeface="Times New Roman" panose="02020603050405020304" pitchFamily="18" charset="0"/>
              </a:rPr>
            </a:br>
            <a:r>
              <a:rPr lang="en-GB" sz="2400" b="1" dirty="0">
                <a:latin typeface="Calibri" panose="020F0502020204030204" pitchFamily="34" charset="0"/>
                <a:ea typeface="Times New Roman" panose="02020603050405020304" pitchFamily="18" charset="0"/>
                <a:cs typeface="Times New Roman" panose="02020603050405020304" pitchFamily="18" charset="0"/>
              </a:rPr>
              <a:t>Kindly Sponsored by</a:t>
            </a:r>
            <a:br>
              <a:rPr lang="en-GB" sz="2400" b="1" dirty="0"/>
            </a:br>
            <a:r>
              <a:rPr lang="en-GB" sz="3600" b="1" dirty="0">
                <a:latin typeface="Calibri" panose="020F0502020204030204" pitchFamily="34" charset="0"/>
                <a:ea typeface="Times New Roman" panose="02020603050405020304" pitchFamily="18" charset="0"/>
                <a:cs typeface="Times New Roman" panose="02020603050405020304" pitchFamily="18" charset="0"/>
              </a:rPr>
              <a:t> </a:t>
            </a:r>
            <a:endParaRPr lang="en-GB" sz="3600" b="1" dirty="0"/>
          </a:p>
        </p:txBody>
      </p:sp>
      <p:sp>
        <p:nvSpPr>
          <p:cNvPr id="7" name="TextBox 6"/>
          <p:cNvSpPr txBox="1">
            <a:spLocks noChangeArrowheads="1"/>
          </p:cNvSpPr>
          <p:nvPr/>
        </p:nvSpPr>
        <p:spPr bwMode="auto">
          <a:xfrm>
            <a:off x="3102888" y="4406211"/>
            <a:ext cx="293822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www.nautadutilh.com</a:t>
            </a:r>
            <a:endParaRPr lang="en-US" sz="1800" dirty="0">
              <a:latin typeface="Verdana" charset="0"/>
              <a:cs typeface="Verdana" charset="0"/>
            </a:endParaRPr>
          </a:p>
        </p:txBody>
      </p:sp>
      <p:pic>
        <p:nvPicPr>
          <p:cNvPr id="5" name="Picture 4"/>
          <p:cNvPicPr>
            <a:picLocks noChangeAspect="1"/>
          </p:cNvPicPr>
          <p:nvPr/>
        </p:nvPicPr>
        <p:blipFill>
          <a:blip r:embed="rId2"/>
          <a:stretch>
            <a:fillRect/>
          </a:stretch>
        </p:blipFill>
        <p:spPr>
          <a:xfrm>
            <a:off x="1036596" y="3420671"/>
            <a:ext cx="7070810" cy="884242"/>
          </a:xfrm>
          <a:prstGeom prst="rect">
            <a:avLst/>
          </a:prstGeom>
        </p:spPr>
      </p:pic>
    </p:spTree>
    <p:extLst>
      <p:ext uri="{BB962C8B-B14F-4D97-AF65-F5344CB8AC3E}">
        <p14:creationId xmlns:p14="http://schemas.microsoft.com/office/powerpoint/2010/main" val="8425192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Uigh" typeface="Microsoft Uighur"/>
        <a:font script="Beng" typeface="Vrinda"/>
        <a:font script="Thai" typeface="Angsana New"/>
        <a:font script="Mlym" typeface="Kartika"/>
        <a:font script="Yiii" typeface="Microsoft Yi Baiti"/>
        <a:font script="Cher" typeface="Plantagenet Cherokee"/>
        <a:font script="Orya" typeface="Kalinga"/>
        <a:font script="Gujr" typeface="Shruti"/>
        <a:font script="Viet" typeface="Times New Roman"/>
        <a:font script="Arab" typeface="Times New Roman"/>
        <a:font script="Hant" typeface="新細明體"/>
        <a:font script="Telu" typeface="Gautami"/>
        <a:font script="Ethi" typeface="Nyala"/>
        <a:font script="Jpan" typeface="ＭＳ Ｐゴシック"/>
        <a:font script="Sinh" typeface="Iskoola Pota"/>
        <a:font script="Deva" typeface="Mangal"/>
        <a:font script="Knda" typeface="Tunga"/>
        <a:font script="Tibt" typeface="Microsoft Himalaya"/>
        <a:font script="Khmr" typeface="MoolBoran"/>
        <a:font script="Taml" typeface="Latha"/>
        <a:font script="Hebr" typeface="Times New Roman"/>
        <a:font script="Laoo" typeface="DokChampa"/>
        <a:font script="Mong" typeface="Mongolian Baiti"/>
        <a:font script="Hans" typeface="宋体"/>
        <a:font script="Guru" typeface="Raavi"/>
        <a:font script="Thaa" typeface="MV Boli"/>
        <a:font script="Cans" typeface="Euphemia"/>
        <a:font script="Hang" typeface="맑은 고딕"/>
        <a:font script="Syrc" typeface="Estrangelo Edessa"/>
      </a:majorFont>
      <a:minorFont>
        <a:latin typeface="Calibri"/>
        <a:ea typeface=""/>
        <a:cs typeface=""/>
        <a:font script="Uigh" typeface="Microsoft Uighur"/>
        <a:font script="Beng" typeface="Vrinda"/>
        <a:font script="Thai" typeface="Cordia New"/>
        <a:font script="Mlym" typeface="Kartika"/>
        <a:font script="Yiii" typeface="Microsoft Yi Baiti"/>
        <a:font script="Cher" typeface="Plantagenet Cherokee"/>
        <a:font script="Orya" typeface="Kalinga"/>
        <a:font script="Gujr" typeface="Shruti"/>
        <a:font script="Viet" typeface="Arial"/>
        <a:font script="Arab" typeface="Arial"/>
        <a:font script="Hant" typeface="新細明體"/>
        <a:font script="Telu" typeface="Gautami"/>
        <a:font script="Ethi" typeface="Nyala"/>
        <a:font script="Jpan" typeface="ＭＳ Ｐゴシック"/>
        <a:font script="Sinh" typeface="Iskoola Pota"/>
        <a:font script="Deva" typeface="Mangal"/>
        <a:font script="Knda" typeface="Tunga"/>
        <a:font script="Tibt" typeface="Microsoft Himalaya"/>
        <a:font script="Khmr" typeface="DaunPenh"/>
        <a:font script="Taml" typeface="Latha"/>
        <a:font script="Hebr" typeface="Arial"/>
        <a:font script="Laoo" typeface="DokChampa"/>
        <a:font script="Mong" typeface="Mongolian Baiti"/>
        <a:font script="Hans" typeface="宋体"/>
        <a:font script="Guru" typeface="Raavi"/>
        <a:font script="Thaa" typeface="MV Boli"/>
        <a:font script="Cans" typeface="Euphemia"/>
        <a:font script="Hang" typeface="맑은 고딕"/>
        <a:font script="Syrc" typeface="Estrangelo Edess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tint val="100000"/>
                <a:shade val="100000"/>
                <a:satMod val="130000"/>
              </a:schemeClr>
            </a:gs>
            <a:gs pos="100000">
              <a:schemeClr val="phClr">
                <a:tint val="50000"/>
                <a:shade val="100000"/>
                <a:satMod val="350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489</TotalTime>
  <Words>1796</Words>
  <Application>Microsoft Office PowerPoint</Application>
  <PresentationFormat>On-screen Show (16:9)</PresentationFormat>
  <Paragraphs>123</Paragraphs>
  <Slides>32</Slides>
  <Notes>23</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32</vt:i4>
      </vt:variant>
    </vt:vector>
  </HeadingPairs>
  <TitlesOfParts>
    <vt:vector size="38" baseType="lpstr">
      <vt:lpstr>Arial</vt:lpstr>
      <vt:lpstr>Calibri</vt:lpstr>
      <vt:lpstr>Verdana</vt:lpstr>
      <vt:lpstr>Office Theme</vt:lpstr>
      <vt:lpstr>2_Office Theme</vt:lpstr>
      <vt:lpstr>1_Office Theme</vt:lpstr>
      <vt:lpstr>PowerPoint Presentation</vt:lpstr>
      <vt:lpstr>PowerPoint Presentation</vt:lpstr>
      <vt:lpstr>Saturday Morning Technical Session Kindly Sponsored By</vt:lpstr>
      <vt:lpstr> Opening remarks </vt:lpstr>
      <vt:lpstr>PowerPoint Presentation</vt:lpstr>
      <vt:lpstr>Keynote Speaker:    ﻿﻿Paul Gallagher SC ﻿2007-2011 and 2020-present  Attorney General, Ireland</vt:lpstr>
      <vt:lpstr>﻿IPs faced with GDPR:  “Little Shop of Horrors”</vt:lpstr>
      <vt:lpstr>Brief history and effects of the GDPR</vt:lpstr>
      <vt:lpstr>PowerPoint Presentation</vt:lpstr>
      <vt:lpstr>PowerPoint Presentation</vt:lpstr>
      <vt:lpstr>PowerPoint Presentation</vt:lpstr>
      <vt:lpstr>PowerPoint Presentation</vt:lpstr>
      <vt:lpstr>PowerPoint Presentation</vt:lpstr>
      <vt:lpstr>PowerPoint Presentation</vt:lpstr>
      <vt:lpstr> GDPR vs. EIR </vt:lpstr>
      <vt:lpstr>INSOL International</vt:lpstr>
      <vt:lpstr>Coffee Break    Kindly Sponsored By</vt:lpstr>
      <vt:lpstr>﻿Joint INSOL Europe Insolvency Tech &amp; Digital Assets Wing/ Anti-Fraud Forum panel:  Roads? Where we’re going, we don’t need (Silk) Roads!  Cryptoassets and fraud – what the insolvency practitioner needs to know</vt:lpstr>
      <vt:lpstr>﻿INSOL Europe Judicial Wing panel:  The Courtroom of the future –  Which way forward?</vt:lpstr>
      <vt:lpstr>PowerPoint Presentation</vt:lpstr>
      <vt:lpstr>PowerPoint Presentation</vt:lpstr>
      <vt:lpstr>PowerPoint Presentation</vt:lpstr>
      <vt:lpstr>PowerPoint Presentation</vt:lpstr>
      <vt:lpstr>PowerPoint Presentation</vt:lpstr>
      <vt:lpstr>PowerPoint Presentation</vt:lpstr>
      <vt:lpstr>﻿New Financing Opportunities  for Businesses in distress</vt:lpstr>
      <vt:lpstr>Closing of the day</vt:lpstr>
      <vt:lpstr>Delegate &amp; Guest Lunch  Kindly Sponsored By</vt:lpstr>
      <vt:lpstr>PowerPoint Presentation</vt:lpstr>
      <vt:lpstr>PowerPoint Presentation</vt:lpstr>
      <vt:lpstr>Gala Evening Drinks Reception  Kindly Sponsored By</vt:lpstr>
      <vt:lpstr>Gala Evening Dinner   and Entertainment  Kindly Sponsored by  </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AV Partners</cp:lastModifiedBy>
  <cp:revision>47</cp:revision>
  <cp:lastPrinted>2012-12-11T14:08:32Z</cp:lastPrinted>
  <dcterms:created xsi:type="dcterms:W3CDTF">2012-03-12T16:08:15Z</dcterms:created>
  <dcterms:modified xsi:type="dcterms:W3CDTF">2022-03-05T13:18:36Z</dcterms:modified>
</cp:coreProperties>
</file>