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notesSlides/notesSlide2.xml" ContentType="application/vnd.openxmlformats-officedocument.presentationml.notesSlide+xml"/>
  <Override PartName="/ppt/tags/tag8.xml" ContentType="application/vnd.openxmlformats-officedocument.presentationml.tags+xml"/>
  <Override PartName="/ppt/notesSlides/notesSlide105.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s/slide120.xml" ContentType="application/vnd.openxmlformats-officedocument.presentationml.slide+xml"/>
  <Override PartName="/ppt/slides/slide131.xml" ContentType="application/vnd.openxmlformats-officedocument.presentationml.slid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notesSlides/notesSlide85.xml" ContentType="application/vnd.openxmlformats-officedocument.presentationml.notesSlide+xml"/>
  <Override PartName="/ppt/notesSlides/notesSlide96.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tags/tag49.xml" ContentType="application/vnd.openxmlformats-officedocument.presentationml.tags+xml"/>
  <Override PartName="/ppt/notesSlides/notesSlide74.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tags/tag38.xml" ContentType="application/vnd.openxmlformats-officedocument.presentationml.tags+xml"/>
  <Override PartName="/ppt/notesSlides/notesSlide63.xml" ContentType="application/vnd.openxmlformats-officedocument.presentationml.notesSlide+xml"/>
  <Override PartName="/ppt/tableStyles.xml" ContentType="application/vnd.openxmlformats-officedocument.presentationml.tableStyles+xml"/>
  <Override PartName="/ppt/tags/tag16.xml" ContentType="application/vnd.openxmlformats-officedocument.presentationml.tags+xml"/>
  <Override PartName="/ppt/tags/tag27.xml" ContentType="application/vnd.openxmlformats-officedocument.presentationml.tag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tags/tag63.xml" ContentType="application/vnd.openxmlformats-officedocument.presentationml.tags+xml"/>
  <Override PartName="/ppt/notesSlides/notesSlide30.xml" ContentType="application/vnd.openxmlformats-officedocument.presentationml.notesSlide+xml"/>
  <Override PartName="/ppt/tags/tag52.xml" ContentType="application/vnd.openxmlformats-officedocument.presentationml.tags+xml"/>
  <Override PartName="/ppt/slides/slide99.xml" ContentType="application/vnd.openxmlformats-officedocument.presentationml.slide+xml"/>
  <Override PartName="/ppt/slides/slide136.xml" ContentType="application/vnd.openxmlformats-officedocument.presentationml.slide+xml"/>
  <Override PartName="/ppt/notesSlides/notesSlide7.xml" ContentType="application/vnd.openxmlformats-officedocument.presentationml.notesSlide+xml"/>
  <Override PartName="/ppt/tags/tag41.xml" ContentType="application/vnd.openxmlformats-officedocument.presentationml.tags+xml"/>
  <Override PartName="/ppt/slides/slide77.xml" ContentType="application/vnd.openxmlformats-officedocument.presentationml.slide+xml"/>
  <Override PartName="/ppt/slides/slide88.xml" ContentType="application/vnd.openxmlformats-officedocument.presentationml.slide+xml"/>
  <Override PartName="/ppt/slides/slide125.xml" ContentType="application/vnd.openxmlformats-officedocument.presentationml.slide+xml"/>
  <Override PartName="/ppt/tags/tag3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Default Extension="png" ContentType="image/png"/>
  <Override PartName="/ppt/notesSlides/notesSlide68.xml" ContentType="application/vnd.openxmlformats-officedocument.presentationml.notesSlide+xml"/>
  <Override PartName="/ppt/notesSlides/notesSlide79.xml" ContentType="application/vnd.openxmlformats-officedocument.presentationml.notesSlide+xml"/>
  <Override PartName="/ppt/slides/slide55.xml" ContentType="application/vnd.openxmlformats-officedocument.presentationml.slide+xml"/>
  <Override PartName="/ppt/theme/theme2.xml" ContentType="application/vnd.openxmlformats-officedocument.theme+xml"/>
  <Override PartName="/ppt/tags/tag5.xml" ContentType="application/vnd.openxmlformats-officedocument.presentationml.tags+xml"/>
  <Override PartName="/ppt/notesSlides/notesSlide57.xml" ContentType="application/vnd.openxmlformats-officedocument.presentationml.notesSlide+xml"/>
  <Override PartName="/ppt/notesSlides/notesSlide102.xml" ContentType="application/vnd.openxmlformats-officedocument.presentationml.notesSlide+xml"/>
  <Override PartName="/ppt/notesSlides/notesSlide113.xml" ContentType="application/vnd.openxmlformats-officedocument.presentationml.notesSlide+xml"/>
  <Override PartName="/ppt/slides/slide33.xml" ContentType="application/vnd.openxmlformats-officedocument.presentationml.slide+xml"/>
  <Override PartName="/ppt/slides/slide44.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notesSlides/notesSlide46.xml" ContentType="application/vnd.openxmlformats-officedocument.presentationml.notesSlide+xml"/>
  <Default Extension="emf" ContentType="image/x-emf"/>
  <Override PartName="/ppt/tags/tag68.xml" ContentType="application/vnd.openxmlformats-officedocument.presentationml.tags+xml"/>
  <Override PartName="/ppt/notesSlides/notesSlide93.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tags/tag57.xml" ContentType="application/vnd.openxmlformats-officedocument.presentationml.tags+xml"/>
  <Override PartName="/ppt/notesSlides/notesSlide71.xml" ContentType="application/vnd.openxmlformats-officedocument.presentationml.notesSlide+xml"/>
  <Override PartName="/ppt/notesSlides/notesSlide82.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notesSlides/notesSlide13.xml" ContentType="application/vnd.openxmlformats-officedocument.presentationml.notesSlide+xml"/>
  <Override PartName="/ppt/tags/tag35.xml" ContentType="application/vnd.openxmlformats-officedocument.presentationml.tags+xml"/>
  <Override PartName="/ppt/tags/tag46.xml" ContentType="application/vnd.openxmlformats-officedocument.presentationml.tags+xml"/>
  <Override PartName="/ppt/notesSlides/notesSlide60.xml" ContentType="application/vnd.openxmlformats-officedocument.presentationml.notesSlide+xml"/>
  <Override PartName="/ppt/slides/slide119.xml" ContentType="application/vnd.openxmlformats-officedocument.presentationml.slide+xml"/>
  <Override PartName="/ppt/tags/tag24.xml" ContentType="application/vnd.openxmlformats-officedocument.presentationml.tags+xml"/>
  <Override PartName="/ppt/slides/slide108.xml" ContentType="application/vnd.openxmlformats-officedocument.presentationml.slide+xml"/>
  <Override PartName="/ppt/tags/tag13.xml" ContentType="application/vnd.openxmlformats-officedocument.presentationml.tags+xml"/>
  <Override PartName="/ppt/tags/tag60.xml" ContentType="application/vnd.openxmlformats-officedocument.presentationml.tags+xml"/>
  <Override PartName="/ppt/notesSlides/notesSlide118.xml" ContentType="application/vnd.openxmlformats-officedocument.presentationml.notesSlide+xml"/>
  <Override PartName="/ppt/slides/slide49.xml" ContentType="application/vnd.openxmlformats-officedocument.presentationml.slide+xml"/>
  <Override PartName="/ppt/slides/slide96.xml" ContentType="application/vnd.openxmlformats-officedocument.presentationml.slide+xml"/>
  <Override PartName="/ppt/notesSlides/notesSlide4.xml" ContentType="application/vnd.openxmlformats-officedocument.presentationml.notesSlide+xml"/>
  <Override PartName="/ppt/notesSlides/notesSlide107.xml" ContentType="application/vnd.openxmlformats-officedocument.presentationml.notesSlide+xml"/>
  <Override PartName="/ppt/slides/slide38.xml" ContentType="application/vnd.openxmlformats-officedocument.presentationml.slide+xml"/>
  <Override PartName="/ppt/slides/slide85.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notesSlides/notesSlide87.xml" ContentType="application/vnd.openxmlformats-officedocument.presentationml.notesSlide+xml"/>
  <Override PartName="/ppt/notesSlides/notesSlide98.xml" ContentType="application/vnd.openxmlformats-officedocument.presentationml.notesSlide+xml"/>
  <Override PartName="/ppt/slides/slide27.xml" ContentType="application/vnd.openxmlformats-officedocument.presentationml.slide+xml"/>
  <Override PartName="/ppt/slides/slide74.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76.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100.xml" ContentType="application/vnd.openxmlformats-officedocument.presentationml.slide+xml"/>
  <Override PartName="/ppt/tags/tag2.xml" ContentType="application/vnd.openxmlformats-officedocument.presentationml.tags+xml"/>
  <Override PartName="/ppt/notesSlides/notesSlide18.xml" ContentType="application/vnd.openxmlformats-officedocument.presentationml.notesSlide+xml"/>
  <Default Extension="wmf" ContentType="image/x-wmf"/>
  <Override PartName="/ppt/notesSlides/notesSlide65.xml" ContentType="application/vnd.openxmlformats-officedocument.presentationml.notesSlide+xml"/>
  <Override PartName="/ppt/notesSlides/notesSlide110.xml" ContentType="application/vnd.openxmlformats-officedocument.presentationml.notesSlide+xml"/>
  <Override PartName="/ppt/slides/slide41.xml" ContentType="application/vnd.openxmlformats-officedocument.presentationml.slide+xml"/>
  <Override PartName="/ppt/tags/tag29.xml" ContentType="application/vnd.openxmlformats-officedocument.presentationml.tags+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90.xml" ContentType="application/vnd.openxmlformats-officedocument.presentationml.notesSlide+xml"/>
  <Override PartName="/ppt/slides/slide30.xml" ContentType="application/vnd.openxmlformats-officedocument.presentationml.slide+xml"/>
  <Override PartName="/ppt/tags/tag18.xml" ContentType="application/vnd.openxmlformats-officedocument.presentationml.tags+xml"/>
  <Override PartName="/ppt/notesSlides/notesSlide32.xml" ContentType="application/vnd.openxmlformats-officedocument.presentationml.notesSlide+xml"/>
  <Override PartName="/ppt/tags/tag54.xml" ContentType="application/vnd.openxmlformats-officedocument.presentationml.tags+xml"/>
  <Override PartName="/ppt/tags/tag65.xml" ContentType="application/vnd.openxmlformats-officedocument.presentationml.tags+xml"/>
  <Override PartName="/ppt/slides/slide138.xml" ContentType="application/vnd.openxmlformats-officedocument.presentationml.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tags/tag43.xml" ContentType="application/vnd.openxmlformats-officedocument.presentationml.tags+xml"/>
  <Override PartName="/ppt/slides/slide79.xml" ContentType="application/vnd.openxmlformats-officedocument.presentationml.slide+xml"/>
  <Override PartName="/ppt/slides/slide127.xml" ContentType="application/vnd.openxmlformats-officedocument.presentationml.slide+xml"/>
  <Override PartName="/ppt/notesSlides/notesSlide10.xml" ContentType="application/vnd.openxmlformats-officedocument.presentationml.notesSlide+xml"/>
  <Override PartName="/ppt/tags/tag32.xml" ContentType="application/vnd.openxmlformats-officedocument.presentationml.tags+xml"/>
  <Override PartName="/ppt/slides/slide7.xml" ContentType="application/vnd.openxmlformats-officedocument.presentationml.slide+xml"/>
  <Override PartName="/ppt/slides/slide68.xml" ContentType="application/vnd.openxmlformats-officedocument.presentationml.slide+xml"/>
  <Override PartName="/ppt/slides/slide116.xml" ContentType="application/vnd.openxmlformats-officedocument.presentationml.slide+xml"/>
  <Override PartName="/ppt/tags/tag10.xml" ContentType="application/vnd.openxmlformats-officedocument.presentationml.tags+xml"/>
  <Override PartName="/ppt/tags/tag21.xml" ContentType="application/vnd.openxmlformats-officedocument.presentationml.tags+xml"/>
  <Override PartName="/ppt/slideMasters/slideMaster2.xml" ContentType="application/vnd.openxmlformats-officedocument.presentationml.slideMaster+xml"/>
  <Override PartName="/ppt/slides/slide57.xml" ContentType="application/vnd.openxmlformats-officedocument.presentationml.slide+xml"/>
  <Override PartName="/ppt/slides/slide105.xml" ContentType="application/vnd.openxmlformats-officedocument.presentationml.slide+xml"/>
  <Override PartName="/ppt/theme/theme4.xml" ContentType="application/vnd.openxmlformats-officedocument.theme+xml"/>
  <Override PartName="/ppt/notesSlides/notesSlide1.xml" ContentType="application/vnd.openxmlformats-officedocument.presentationml.notesSlide+xml"/>
  <Override PartName="/ppt/tags/tag7.xml" ContentType="application/vnd.openxmlformats-officedocument.presentationml.tags+xml"/>
  <Override PartName="/ppt/notesSlides/notesSlide59.xml" ContentType="application/vnd.openxmlformats-officedocument.presentationml.notesSlide+xml"/>
  <Override PartName="/ppt/notesSlides/notesSlide104.xml" ContentType="application/vnd.openxmlformats-officedocument.presentationml.notesSlide+xml"/>
  <Override PartName="/ppt/notesSlides/notesSlide115.xml" ContentType="application/vnd.openxmlformats-officedocument.presentationml.notesSlide+xml"/>
  <Override PartName="/ppt/slides/slide46.xml" ContentType="application/vnd.openxmlformats-officedocument.presentationml.slide+xml"/>
  <Override PartName="/ppt/slides/slide93.xml" ContentType="application/vnd.openxmlformats-officedocument.presentationml.slide+xml"/>
  <Override PartName="/ppt/slides/slide130.xml" ContentType="application/vnd.openxmlformats-officedocument.presentationml.slide+xml"/>
  <Override PartName="/ppt/notesSlides/notesSlide48.xml" ContentType="application/vnd.openxmlformats-officedocument.presentationml.notesSlide+xml"/>
  <Override PartName="/ppt/notesSlides/notesSlide95.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notesSlides/notesSlide37.xml" ContentType="application/vnd.openxmlformats-officedocument.presentationml.notesSlide+xml"/>
  <Override PartName="/ppt/tags/tag59.xml" ContentType="application/vnd.openxmlformats-officedocument.presentationml.tags+xml"/>
  <Override PartName="/ppt/notesSlides/notesSlide84.xml" ContentType="application/vnd.openxmlformats-officedocument.presentationml.notesSlide+xml"/>
  <Override PartName="/ppt/slides/slide13.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tags/tag37.xml" ContentType="application/vnd.openxmlformats-officedocument.presentationml.tags+xml"/>
  <Override PartName="/ppt/tags/tag48.xml" ContentType="application/vnd.openxmlformats-officedocument.presentationml.tags+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slides/slide20.xml" ContentType="application/vnd.openxmlformats-officedocument.presentationml.slide+xml"/>
  <Override PartName="/ppt/notesSlides/notesSlide22.xml" ContentType="application/vnd.openxmlformats-officedocument.presentationml.notesSlide+xml"/>
  <Override PartName="/ppt/tags/tag26.xml" ContentType="application/vnd.openxmlformats-officedocument.presentationml.tags+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tags/tag55.xml" ContentType="application/vnd.openxmlformats-officedocument.presentationml.tags+xml"/>
  <Override PartName="/ppt/notesSlides/notesSlide80.xml" ContentType="application/vnd.openxmlformats-officedocument.presentationml.notesSlide+xml"/>
  <Override PartName="/ppt/slides/slide139.xml" ContentType="application/vnd.openxmlformats-officedocument.presentationml.slide+xml"/>
  <Override PartName="/ppt/notesSlides/notesSlide11.xml" ContentType="application/vnd.openxmlformats-officedocument.presentationml.notesSlide+xml"/>
  <Override PartName="/ppt/tags/tag15.xml" ContentType="application/vnd.openxmlformats-officedocument.presentationml.tags+xml"/>
  <Override PartName="/ppt/tags/tag33.xml" ContentType="application/vnd.openxmlformats-officedocument.presentationml.tags+xml"/>
  <Override PartName="/ppt/notesSlides/notesSlide40.xml" ContentType="application/vnd.openxmlformats-officedocument.presentationml.notesSlide+xml"/>
  <Override PartName="/ppt/tags/tag44.xml" ContentType="application/vnd.openxmlformats-officedocument.presentationml.tags+xml"/>
  <Override PartName="/ppt/tags/tag62.xml" ContentType="application/vnd.openxmlformats-officedocument.presentationml.tags+xml"/>
  <Override PartName="/ppt/slides/slide98.xml" ContentType="application/vnd.openxmlformats-officedocument.presentationml.slide+xml"/>
  <Override PartName="/ppt/slides/slide117.xml" ContentType="application/vnd.openxmlformats-officedocument.presentationml.slide+xml"/>
  <Override PartName="/ppt/slides/slide128.xml" ContentType="application/vnd.openxmlformats-officedocument.presentationml.slide+xml"/>
  <Override PartName="/ppt/notesSlides/notesSlide6.xml" ContentType="application/vnd.openxmlformats-officedocument.presentationml.notesSlide+xml"/>
  <Override PartName="/ppt/tags/tag22.xml" ContentType="application/vnd.openxmlformats-officedocument.presentationml.tags+xml"/>
  <Override PartName="/ppt/tags/tag40.xml" ContentType="application/vnd.openxmlformats-officedocument.presentationml.tags+xml"/>
  <Override PartName="/ppt/tags/tag51.xml" ContentType="application/vnd.openxmlformats-officedocument.presentationml.tags+xml"/>
  <Override PartName="/ppt/notesSlides/notesSlide109.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tags/tag11.xml" ContentType="application/vnd.openxmlformats-officedocument.presentationml.tags+xml"/>
  <Override PartName="/ppt/notesSlides/notesSlide89.xml" ContentType="application/vnd.openxmlformats-officedocument.presentationml.notesSlide+xml"/>
  <Override PartName="/ppt/notesSlides/notesSlide116.xml" ContentType="application/vnd.openxmlformats-officedocument.presentationml.notesSlide+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notesSlides/notesSlide78.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notesSlides/notesSlide67.xml" ContentType="application/vnd.openxmlformats-officedocument.presentationml.notesSlide+xml"/>
  <Override PartName="/ppt/notesSlides/notesSlide112.xml" ContentType="application/vnd.openxmlformats-officedocument.presentationml.notesSlid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notesSlides/notesSlide92.xml" ContentType="application/vnd.openxmlformats-officedocument.presentationml.notesSlide+xml"/>
  <Override PartName="/ppt/notesSlides/notesSlide101.xml" ContentType="application/vnd.openxmlformats-officedocument.presentationml.notesSlide+xml"/>
  <Override PartName="/ppt/slides/slide32.xml" ContentType="application/vnd.openxmlformats-officedocument.presentationml.slide+xml"/>
  <Override PartName="/ppt/notesSlides/notesSlide34.xml" ContentType="application/vnd.openxmlformats-officedocument.presentationml.notesSlide+xml"/>
  <Override PartName="/ppt/tags/tag56.xml" ContentType="application/vnd.openxmlformats-officedocument.presentationml.tags+xml"/>
  <Override PartName="/ppt/tags/tag67.xml" ContentType="application/vnd.openxmlformats-officedocument.presentationml.tags+xml"/>
  <Override PartName="/ppt/notesSlides/notesSlide81.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notesSlides/notesSlide23.xml" ContentType="application/vnd.openxmlformats-officedocument.presentationml.notesSlide+xml"/>
  <Override PartName="/ppt/tags/tag45.xml" ContentType="application/vnd.openxmlformats-officedocument.presentationml.tags+xml"/>
  <Override PartName="/ppt/notesSlides/notesSlide70.xml" ContentType="application/vnd.openxmlformats-officedocument.presentationml.notesSlide+xml"/>
  <Override PartName="/ppt/slides/slide129.xml" ContentType="application/vnd.openxmlformats-officedocument.presentationml.slide+xml"/>
  <Override PartName="/ppt/notesSlides/notesSlide12.xml" ContentType="application/vnd.openxmlformats-officedocument.presentationml.notesSlide+xml"/>
  <Override PartName="/ppt/tags/tag34.xml" ContentType="application/vnd.openxmlformats-officedocument.presentationml.tags+xml"/>
  <Override PartName="/ppt/slides/slide118.xml" ContentType="application/vnd.openxmlformats-officedocument.presentationml.slide+xml"/>
  <Override PartName="/ppt/tags/tag12.xml" ContentType="application/vnd.openxmlformats-officedocument.presentationml.tags+xml"/>
  <Override PartName="/ppt/tags/tag23.xml" ContentType="application/vnd.openxmlformats-officedocument.presentationml.tags+xml"/>
  <Override PartName="/ppt/tags/tag70.xml" ContentType="application/vnd.openxmlformats-officedocument.presentationml.tags+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notesSlides/notesSlide106.xml" ContentType="application/vnd.openxmlformats-officedocument.presentationml.notesSlide+xml"/>
  <Override PartName="/ppt/notesSlides/notesSlide117.xml" ContentType="application/vnd.openxmlformats-officedocument.presentationml.notesSlide+xml"/>
  <Override PartName="/ppt/slides/slide48.xml" ContentType="application/vnd.openxmlformats-officedocument.presentationml.slide+xml"/>
  <Override PartName="/ppt/slides/slide95.xml" ContentType="application/vnd.openxmlformats-officedocument.presentationml.slide+xml"/>
  <Override PartName="/ppt/slides/slide132.xml" ContentType="application/vnd.openxmlformats-officedocument.presentationml.slide+xml"/>
  <Override PartName="/ppt/notesSlides/notesSlide3.xml" ContentType="application/vnd.openxmlformats-officedocument.presentationml.notesSlide+xml"/>
  <Override PartName="/ppt/notesSlides/notesSlide97.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notesSlides/notesSlide39.xml" ContentType="application/vnd.openxmlformats-officedocument.presentationml.notesSlide+xml"/>
  <Override PartName="/ppt/notesSlides/notesSlide86.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tags/tag39.xml" ContentType="application/vnd.openxmlformats-officedocument.presentationml.tags+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notesSlides/notesSlide120.xml" ContentType="application/vnd.openxmlformats-officedocument.presentationml.notesSlide+xml"/>
  <Override PartName="/ppt/slides/slide51.xml" ContentType="application/vnd.openxmlformats-officedocument.presentationml.slide+xml"/>
  <Override PartName="/ppt/tags/tag1.xml" ContentType="application/vnd.openxmlformats-officedocument.presentationml.tags+xml"/>
  <Override PartName="/ppt/tags/tag28.xml" ContentType="application/vnd.openxmlformats-officedocument.presentationml.tags+xml"/>
  <Override PartName="/ppt/notesSlides/notesSlide53.xml" ContentType="application/vnd.openxmlformats-officedocument.presentationml.notesSlide+xml"/>
  <Override PartName="/ppt/slides/slide40.xml" ContentType="application/vnd.openxmlformats-officedocument.presentationml.slide+xml"/>
  <Override PartName="/ppt/tags/tag17.xml" ContentType="application/vnd.openxmlformats-officedocument.presentationml.tags+xml"/>
  <Override PartName="/ppt/notesSlides/notesSlide42.xml" ContentType="application/vnd.openxmlformats-officedocument.presentationml.notesSlide+xml"/>
  <Override PartName="/ppt/tags/tag64.xml" ContentType="application/vnd.openxmlformats-officedocument.presentationml.tags+xml"/>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tags/tag53.xml" ContentType="application/vnd.openxmlformats-officedocument.presentationml.tags+xml"/>
  <Override PartName="/ppt/slides/slide89.xml" ContentType="application/vnd.openxmlformats-officedocument.presentationml.slide+xml"/>
  <Override PartName="/ppt/slides/slide126.xml" ContentType="application/vnd.openxmlformats-officedocument.presentationml.slide+xml"/>
  <Override PartName="/ppt/slides/slide137.xml" ContentType="application/vnd.openxmlformats-officedocument.presentationml.slide+xml"/>
  <Override PartName="/ppt/tags/tag31.xml" ContentType="application/vnd.openxmlformats-officedocument.presentationml.tags+xml"/>
  <Override PartName="/ppt/tags/tag42.xml" ContentType="application/vnd.openxmlformats-officedocument.presentationml.tags+xml"/>
  <Override PartName="/ppt/slides/slide78.xml" ContentType="application/vnd.openxmlformats-officedocument.presentationml.slide+xml"/>
  <Override PartName="/ppt/slides/slide115.xml" ContentType="application/vnd.openxmlformats-officedocument.presentationml.slide+xml"/>
  <Override PartName="/ppt/handoutMasters/handoutMaster1.xml" ContentType="application/vnd.openxmlformats-officedocument.presentationml.handoutMaster+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104.xml" ContentType="application/vnd.openxmlformats-officedocument.presentationml.slide+xml"/>
  <Override PartName="/ppt/tags/tag6.xml" ContentType="application/vnd.openxmlformats-officedocument.presentationml.tags+xml"/>
  <Override PartName="/ppt/notesSlides/notesSlide69.xml" ContentType="application/vnd.openxmlformats-officedocument.presentationml.notesSlide+xml"/>
  <Override PartName="/ppt/notesSlides/notesSlide114.xml" ContentType="application/vnd.openxmlformats-officedocument.presentationml.notesSlide+xml"/>
  <Override PartName="/ppt/slideMasters/slideMaster1.xml" ContentType="application/vnd.openxmlformats-officedocument.presentationml.slideMaster+xml"/>
  <Override PartName="/ppt/slides/slide45.xml" ContentType="application/vnd.openxmlformats-officedocument.presentationml.slide+xml"/>
  <Override PartName="/ppt/slides/slide92.xml" ContentType="application/vnd.openxmlformats-officedocument.presentationml.slide+xml"/>
  <Override PartName="/ppt/theme/theme3.xml" ContentType="application/vnd.openxmlformats-officedocument.them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notesSlides/notesSlide94.xml" ContentType="application/vnd.openxmlformats-officedocument.presentationml.notesSlide+xml"/>
  <Override PartName="/ppt/notesSlides/notesSlide103.xml" ContentType="application/vnd.openxmlformats-officedocument.presentationml.notesSlide+xml"/>
  <Override PartName="/ppt/slides/slide34.xml" ContentType="application/vnd.openxmlformats-officedocument.presentationml.slide+xml"/>
  <Override PartName="/ppt/slides/slide81.xml" ContentType="application/vnd.openxmlformats-officedocument.presentationml.slide+xml"/>
  <Override PartName="/ppt/notesSlides/notesSlide36.xml" ContentType="application/vnd.openxmlformats-officedocument.presentationml.notesSlide+xml"/>
  <Override PartName="/ppt/tags/tag58.xml" ContentType="application/vnd.openxmlformats-officedocument.presentationml.tags+xml"/>
  <Override PartName="/ppt/tags/tag69.xml" ContentType="application/vnd.openxmlformats-officedocument.presentationml.tags+xml"/>
  <Override PartName="/ppt/notesSlides/notesSlide83.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tags/tag47.xml" ContentType="application/vnd.openxmlformats-officedocument.presentationml.tags+xml"/>
  <Override PartName="/ppt/notesSlides/notesSlide72.xml" ContentType="application/vnd.openxmlformats-officedocument.presentationml.notesSlide+xml"/>
  <Override PartName="/ppt/slides/slide12.xml" ContentType="application/vnd.openxmlformats-officedocument.presentationml.slide+xml"/>
  <Override PartName="/ppt/notesSlides/notesSlide14.xml" ContentType="application/vnd.openxmlformats-officedocument.presentationml.notesSlide+xml"/>
  <Override PartName="/ppt/tags/tag36.xml" ContentType="application/vnd.openxmlformats-officedocument.presentationml.tags+xml"/>
  <Override PartName="/ppt/notesSlides/notesSlide61.xml" ContentType="application/vnd.openxmlformats-officedocument.presentationml.notesSlide+xml"/>
  <Override PartName="/ppt/tags/tag14.xml" ContentType="application/vnd.openxmlformats-officedocument.presentationml.tags+xml"/>
  <Override PartName="/ppt/tags/tag25.xml" ContentType="application/vnd.openxmlformats-officedocument.presentationml.tags+xml"/>
  <Override PartName="/ppt/notesSlides/notesSlide50.xml" ContentType="application/vnd.openxmlformats-officedocument.presentationml.notesSlide+xml"/>
  <Override PartName="/ppt/tags/tag61.xml" ContentType="application/vnd.openxmlformats-officedocument.presentationml.tags+xml"/>
  <Override PartName="/ppt/slides/slide109.xml" ContentType="application/vnd.openxmlformats-officedocument.presentationml.slide+xml"/>
  <Override PartName="/ppt/tags/tag50.xml" ContentType="application/vnd.openxmlformats-officedocument.presentationml.tags+xml"/>
  <Override PartName="/ppt/notesSlides/notesSlide108.xml" ContentType="application/vnd.openxmlformats-officedocument.presentationml.notesSlide+xml"/>
  <Override PartName="/ppt/notesSlides/notesSlide119.xml" ContentType="application/vnd.openxmlformats-officedocument.presentationml.notesSlide+xml"/>
  <Override PartName="/ppt/slides/slide97.xml" ContentType="application/vnd.openxmlformats-officedocument.presentationml.slide+xml"/>
  <Override PartName="/ppt/slides/slide134.xml" ContentType="application/vnd.openxmlformats-officedocument.presentationml.slide+xml"/>
  <Override PartName="/ppt/notesSlides/notesSlide5.xml" ContentType="application/vnd.openxmlformats-officedocument.presentationml.notesSlide+xml"/>
  <Override PartName="/ppt/notesSlides/notesSlide99.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23.xml" ContentType="application/vnd.openxmlformats-officedocument.presentationml.slide+xml"/>
  <Override PartName="/ppt/notesSlides/notesSlide88.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64.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slides/slide53.xml" ContentType="application/vnd.openxmlformats-officedocument.presentationml.slide+xml"/>
  <Default Extension="jpeg" ContentType="image/jpeg"/>
  <Override PartName="/ppt/tags/tag3.xml" ContentType="application/vnd.openxmlformats-officedocument.presentationml.tags+xml"/>
  <Override PartName="/ppt/notesSlides/notesSlide55.xml" ContentType="application/vnd.openxmlformats-officedocument.presentationml.notesSlide+xml"/>
  <Override PartName="/ppt/notesSlides/notesSlide100.xml" ContentType="application/vnd.openxmlformats-officedocument.presentationml.notesSlide+xml"/>
  <Override PartName="/ppt/notesSlides/notesSlide111.xml" ContentType="application/vnd.openxmlformats-officedocument.presentationml.notesSlide+xml"/>
  <Override PartName="/ppt/slides/slide31.xml" ContentType="application/vnd.openxmlformats-officedocument.presentationml.slide+xml"/>
  <Override PartName="/ppt/slides/slide42.xml" ContentType="application/vnd.openxmlformats-officedocument.presentationml.slide+xml"/>
  <Override PartName="/ppt/tags/tag19.xml" ContentType="application/vnd.openxmlformats-officedocument.presentationml.tags+xml"/>
  <Override PartName="/ppt/notesSlides/notesSlide44.xml" ContentType="application/vnd.openxmlformats-officedocument.presentationml.notesSlide+xml"/>
  <Override PartName="/ppt/tags/tag66.xml" ContentType="application/vnd.openxmlformats-officedocument.presentationml.tags+xml"/>
  <Override PartName="/ppt/notesSlides/notesSlide9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7" r:id="rId2"/>
  </p:sldMasterIdLst>
  <p:notesMasterIdLst>
    <p:notesMasterId r:id="rId142"/>
  </p:notesMasterIdLst>
  <p:handoutMasterIdLst>
    <p:handoutMasterId r:id="rId143"/>
  </p:handoutMasterIdLst>
  <p:sldIdLst>
    <p:sldId id="362" r:id="rId3"/>
    <p:sldId id="257" r:id="rId4"/>
    <p:sldId id="258" r:id="rId5"/>
    <p:sldId id="276" r:id="rId6"/>
    <p:sldId id="268" r:id="rId7"/>
    <p:sldId id="269" r:id="rId8"/>
    <p:sldId id="270" r:id="rId9"/>
    <p:sldId id="271" r:id="rId10"/>
    <p:sldId id="272" r:id="rId11"/>
    <p:sldId id="273" r:id="rId12"/>
    <p:sldId id="274" r:id="rId13"/>
    <p:sldId id="275" r:id="rId14"/>
    <p:sldId id="277" r:id="rId15"/>
    <p:sldId id="278" r:id="rId16"/>
    <p:sldId id="279" r:id="rId17"/>
    <p:sldId id="280" r:id="rId18"/>
    <p:sldId id="281" r:id="rId19"/>
    <p:sldId id="282" r:id="rId20"/>
    <p:sldId id="283" r:id="rId21"/>
    <p:sldId id="284" r:id="rId22"/>
    <p:sldId id="285" r:id="rId23"/>
    <p:sldId id="286" r:id="rId24"/>
    <p:sldId id="287" r:id="rId25"/>
    <p:sldId id="288" r:id="rId26"/>
    <p:sldId id="289" r:id="rId27"/>
    <p:sldId id="290" r:id="rId28"/>
    <p:sldId id="291" r:id="rId29"/>
    <p:sldId id="292" r:id="rId30"/>
    <p:sldId id="293" r:id="rId31"/>
    <p:sldId id="294" r:id="rId32"/>
    <p:sldId id="295" r:id="rId33"/>
    <p:sldId id="296" r:id="rId34"/>
    <p:sldId id="297" r:id="rId35"/>
    <p:sldId id="298" r:id="rId36"/>
    <p:sldId id="299" r:id="rId37"/>
    <p:sldId id="300" r:id="rId38"/>
    <p:sldId id="301" r:id="rId39"/>
    <p:sldId id="302" r:id="rId40"/>
    <p:sldId id="303" r:id="rId41"/>
    <p:sldId id="304" r:id="rId42"/>
    <p:sldId id="305" r:id="rId43"/>
    <p:sldId id="306" r:id="rId44"/>
    <p:sldId id="307" r:id="rId45"/>
    <p:sldId id="308" r:id="rId46"/>
    <p:sldId id="365" r:id="rId47"/>
    <p:sldId id="366" r:id="rId48"/>
    <p:sldId id="367" r:id="rId49"/>
    <p:sldId id="368" r:id="rId50"/>
    <p:sldId id="369" r:id="rId51"/>
    <p:sldId id="370" r:id="rId52"/>
    <p:sldId id="371" r:id="rId53"/>
    <p:sldId id="372" r:id="rId54"/>
    <p:sldId id="373" r:id="rId55"/>
    <p:sldId id="374" r:id="rId56"/>
    <p:sldId id="375" r:id="rId57"/>
    <p:sldId id="376" r:id="rId58"/>
    <p:sldId id="377" r:id="rId59"/>
    <p:sldId id="378" r:id="rId60"/>
    <p:sldId id="379" r:id="rId61"/>
    <p:sldId id="380" r:id="rId62"/>
    <p:sldId id="259" r:id="rId63"/>
    <p:sldId id="363" r:id="rId64"/>
    <p:sldId id="261" r:id="rId65"/>
    <p:sldId id="315" r:id="rId66"/>
    <p:sldId id="334" r:id="rId67"/>
    <p:sldId id="335" r:id="rId68"/>
    <p:sldId id="336" r:id="rId69"/>
    <p:sldId id="337" r:id="rId70"/>
    <p:sldId id="338" r:id="rId71"/>
    <p:sldId id="339" r:id="rId72"/>
    <p:sldId id="340" r:id="rId73"/>
    <p:sldId id="341" r:id="rId74"/>
    <p:sldId id="342" r:id="rId75"/>
    <p:sldId id="343" r:id="rId76"/>
    <p:sldId id="344" r:id="rId77"/>
    <p:sldId id="345" r:id="rId78"/>
    <p:sldId id="433" r:id="rId79"/>
    <p:sldId id="434" r:id="rId80"/>
    <p:sldId id="435" r:id="rId81"/>
    <p:sldId id="436" r:id="rId82"/>
    <p:sldId id="437" r:id="rId83"/>
    <p:sldId id="438" r:id="rId84"/>
    <p:sldId id="322" r:id="rId85"/>
    <p:sldId id="323" r:id="rId86"/>
    <p:sldId id="324" r:id="rId87"/>
    <p:sldId id="325" r:id="rId88"/>
    <p:sldId id="326" r:id="rId89"/>
    <p:sldId id="327" r:id="rId90"/>
    <p:sldId id="328" r:id="rId91"/>
    <p:sldId id="329" r:id="rId92"/>
    <p:sldId id="330" r:id="rId93"/>
    <p:sldId id="331" r:id="rId94"/>
    <p:sldId id="332" r:id="rId95"/>
    <p:sldId id="381" r:id="rId96"/>
    <p:sldId id="382" r:id="rId97"/>
    <p:sldId id="383" r:id="rId98"/>
    <p:sldId id="384" r:id="rId99"/>
    <p:sldId id="385" r:id="rId100"/>
    <p:sldId id="386" r:id="rId101"/>
    <p:sldId id="387" r:id="rId102"/>
    <p:sldId id="388" r:id="rId103"/>
    <p:sldId id="389" r:id="rId104"/>
    <p:sldId id="390" r:id="rId105"/>
    <p:sldId id="391" r:id="rId106"/>
    <p:sldId id="392" r:id="rId107"/>
    <p:sldId id="393" r:id="rId108"/>
    <p:sldId id="394" r:id="rId109"/>
    <p:sldId id="395" r:id="rId110"/>
    <p:sldId id="396" r:id="rId111"/>
    <p:sldId id="397" r:id="rId112"/>
    <p:sldId id="398" r:id="rId113"/>
    <p:sldId id="399" r:id="rId114"/>
    <p:sldId id="400" r:id="rId115"/>
    <p:sldId id="401" r:id="rId116"/>
    <p:sldId id="402" r:id="rId117"/>
    <p:sldId id="403" r:id="rId118"/>
    <p:sldId id="404" r:id="rId119"/>
    <p:sldId id="405" r:id="rId120"/>
    <p:sldId id="406" r:id="rId121"/>
    <p:sldId id="407" r:id="rId122"/>
    <p:sldId id="408" r:id="rId123"/>
    <p:sldId id="409" r:id="rId124"/>
    <p:sldId id="410" r:id="rId125"/>
    <p:sldId id="411" r:id="rId126"/>
    <p:sldId id="412" r:id="rId127"/>
    <p:sldId id="413" r:id="rId128"/>
    <p:sldId id="414" r:id="rId129"/>
    <p:sldId id="415" r:id="rId130"/>
    <p:sldId id="416" r:id="rId131"/>
    <p:sldId id="417" r:id="rId132"/>
    <p:sldId id="418" r:id="rId133"/>
    <p:sldId id="419" r:id="rId134"/>
    <p:sldId id="420" r:id="rId135"/>
    <p:sldId id="421" r:id="rId136"/>
    <p:sldId id="422" r:id="rId137"/>
    <p:sldId id="423" r:id="rId138"/>
    <p:sldId id="424" r:id="rId139"/>
    <p:sldId id="425" r:id="rId140"/>
    <p:sldId id="426" r:id="rId141"/>
  </p:sldIdLst>
  <p:sldSz cx="9144000" cy="6858000" type="screen4x3"/>
  <p:notesSz cx="6858000" cy="9144000"/>
  <p:custDataLst>
    <p:tags r:id="rId144"/>
  </p:custDataLst>
  <p:defaultTextStyle>
    <a:defPPr>
      <a:defRPr lang="en-GB"/>
    </a:defPPr>
    <a:lvl1pPr algn="l" rtl="0" fontAlgn="base">
      <a:spcBef>
        <a:spcPct val="0"/>
      </a:spcBef>
      <a:spcAft>
        <a:spcPct val="0"/>
      </a:spcAft>
      <a:defRPr kern="1200">
        <a:solidFill>
          <a:schemeClr val="tx1"/>
        </a:solidFill>
        <a:latin typeface="Arial" charset="0"/>
        <a:ea typeface="ＭＳ Ｐゴシック" pitchFamily="-110" charset="-128"/>
        <a:cs typeface="+mn-cs"/>
      </a:defRPr>
    </a:lvl1pPr>
    <a:lvl2pPr marL="457200" algn="l" rtl="0" fontAlgn="base">
      <a:spcBef>
        <a:spcPct val="0"/>
      </a:spcBef>
      <a:spcAft>
        <a:spcPct val="0"/>
      </a:spcAft>
      <a:defRPr kern="1200">
        <a:solidFill>
          <a:schemeClr val="tx1"/>
        </a:solidFill>
        <a:latin typeface="Arial" charset="0"/>
        <a:ea typeface="ＭＳ Ｐゴシック" pitchFamily="-110" charset="-128"/>
        <a:cs typeface="+mn-cs"/>
      </a:defRPr>
    </a:lvl2pPr>
    <a:lvl3pPr marL="914400" algn="l" rtl="0" fontAlgn="base">
      <a:spcBef>
        <a:spcPct val="0"/>
      </a:spcBef>
      <a:spcAft>
        <a:spcPct val="0"/>
      </a:spcAft>
      <a:defRPr kern="1200">
        <a:solidFill>
          <a:schemeClr val="tx1"/>
        </a:solidFill>
        <a:latin typeface="Arial" charset="0"/>
        <a:ea typeface="ＭＳ Ｐゴシック" pitchFamily="-110" charset="-128"/>
        <a:cs typeface="+mn-cs"/>
      </a:defRPr>
    </a:lvl3pPr>
    <a:lvl4pPr marL="1371600" algn="l" rtl="0" fontAlgn="base">
      <a:spcBef>
        <a:spcPct val="0"/>
      </a:spcBef>
      <a:spcAft>
        <a:spcPct val="0"/>
      </a:spcAft>
      <a:defRPr kern="1200">
        <a:solidFill>
          <a:schemeClr val="tx1"/>
        </a:solidFill>
        <a:latin typeface="Arial" charset="0"/>
        <a:ea typeface="ＭＳ Ｐゴシック" pitchFamily="-110" charset="-128"/>
        <a:cs typeface="+mn-cs"/>
      </a:defRPr>
    </a:lvl4pPr>
    <a:lvl5pPr marL="1828800" algn="l" rtl="0" fontAlgn="base">
      <a:spcBef>
        <a:spcPct val="0"/>
      </a:spcBef>
      <a:spcAft>
        <a:spcPct val="0"/>
      </a:spcAft>
      <a:defRPr kern="1200">
        <a:solidFill>
          <a:schemeClr val="tx1"/>
        </a:solidFill>
        <a:latin typeface="Arial" charset="0"/>
        <a:ea typeface="ＭＳ Ｐゴシック" pitchFamily="-110" charset="-128"/>
        <a:cs typeface="+mn-cs"/>
      </a:defRPr>
    </a:lvl5pPr>
    <a:lvl6pPr marL="2286000" algn="l" defTabSz="914400" rtl="0" eaLnBrk="1" latinLnBrk="0" hangingPunct="1">
      <a:defRPr kern="1200">
        <a:solidFill>
          <a:schemeClr val="tx1"/>
        </a:solidFill>
        <a:latin typeface="Arial" charset="0"/>
        <a:ea typeface="ＭＳ Ｐゴシック" pitchFamily="-110" charset="-128"/>
        <a:cs typeface="+mn-cs"/>
      </a:defRPr>
    </a:lvl6pPr>
    <a:lvl7pPr marL="2743200" algn="l" defTabSz="914400" rtl="0" eaLnBrk="1" latinLnBrk="0" hangingPunct="1">
      <a:defRPr kern="1200">
        <a:solidFill>
          <a:schemeClr val="tx1"/>
        </a:solidFill>
        <a:latin typeface="Arial" charset="0"/>
        <a:ea typeface="ＭＳ Ｐゴシック" pitchFamily="-110" charset="-128"/>
        <a:cs typeface="+mn-cs"/>
      </a:defRPr>
    </a:lvl7pPr>
    <a:lvl8pPr marL="3200400" algn="l" defTabSz="914400" rtl="0" eaLnBrk="1" latinLnBrk="0" hangingPunct="1">
      <a:defRPr kern="1200">
        <a:solidFill>
          <a:schemeClr val="tx1"/>
        </a:solidFill>
        <a:latin typeface="Arial" charset="0"/>
        <a:ea typeface="ＭＳ Ｐゴシック" pitchFamily="-110" charset="-128"/>
        <a:cs typeface="+mn-cs"/>
      </a:defRPr>
    </a:lvl8pPr>
    <a:lvl9pPr marL="3657600" algn="l" defTabSz="914400" rtl="0" eaLnBrk="1" latinLnBrk="0" hangingPunct="1">
      <a:defRPr kern="1200">
        <a:solidFill>
          <a:schemeClr val="tx1"/>
        </a:solidFill>
        <a:latin typeface="Arial" charset="0"/>
        <a:ea typeface="ＭＳ Ｐゴシック" pitchFamily="-110"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2" scaleToFitPaper="1" frameSlides="1"/>
  <p:clrMru>
    <a:srgbClr val="384FA4"/>
    <a:srgbClr val="394FA4"/>
    <a:srgbClr val="414B97"/>
    <a:srgbClr val="8F3D3C"/>
    <a:srgbClr val="903D3A"/>
    <a:srgbClr val="3B87BC"/>
    <a:srgbClr val="D9E8F2"/>
    <a:srgbClr val="FFFF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483" autoAdjust="0"/>
    <p:restoredTop sz="94660"/>
  </p:normalViewPr>
  <p:slideViewPr>
    <p:cSldViewPr snapToGrid="0">
      <p:cViewPr varScale="1">
        <p:scale>
          <a:sx n="47" d="100"/>
          <a:sy n="47" d="100"/>
        </p:scale>
        <p:origin x="-1363" y="-91"/>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slide" Target="slides/slide131.xml"/><Relationship Id="rId138" Type="http://schemas.openxmlformats.org/officeDocument/2006/relationships/slide" Target="slides/slide136.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28" Type="http://schemas.openxmlformats.org/officeDocument/2006/relationships/slide" Target="slides/slide126.xml"/><Relationship Id="rId144" Type="http://schemas.openxmlformats.org/officeDocument/2006/relationships/tags" Target="tags/tag1.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113" Type="http://schemas.openxmlformats.org/officeDocument/2006/relationships/slide" Target="slides/slide111.xml"/><Relationship Id="rId118" Type="http://schemas.openxmlformats.org/officeDocument/2006/relationships/slide" Target="slides/slide116.xml"/><Relationship Id="rId134" Type="http://schemas.openxmlformats.org/officeDocument/2006/relationships/slide" Target="slides/slide132.xml"/><Relationship Id="rId139" Type="http://schemas.openxmlformats.org/officeDocument/2006/relationships/slide" Target="slides/slide137.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slide" Target="slides/slide114.xml"/><Relationship Id="rId124" Type="http://schemas.openxmlformats.org/officeDocument/2006/relationships/slide" Target="slides/slide122.xml"/><Relationship Id="rId129" Type="http://schemas.openxmlformats.org/officeDocument/2006/relationships/slide" Target="slides/slide127.xml"/><Relationship Id="rId137" Type="http://schemas.openxmlformats.org/officeDocument/2006/relationships/slide" Target="slides/slide13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32" Type="http://schemas.openxmlformats.org/officeDocument/2006/relationships/slide" Target="slides/slide130.xml"/><Relationship Id="rId140" Type="http://schemas.openxmlformats.org/officeDocument/2006/relationships/slide" Target="slides/slide138.xml"/><Relationship Id="rId14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slide" Target="slides/slide117.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30" Type="http://schemas.openxmlformats.org/officeDocument/2006/relationships/slide" Target="slides/slide128.xml"/><Relationship Id="rId135" Type="http://schemas.openxmlformats.org/officeDocument/2006/relationships/slide" Target="slides/slide133.xml"/><Relationship Id="rId143" Type="http://schemas.openxmlformats.org/officeDocument/2006/relationships/handoutMaster" Target="handoutMasters/handoutMaster1.xml"/><Relationship Id="rId14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141" Type="http://schemas.openxmlformats.org/officeDocument/2006/relationships/slide" Target="slides/slide139.xml"/><Relationship Id="rId14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slide" Target="slides/slide129.xml"/><Relationship Id="rId136" Type="http://schemas.openxmlformats.org/officeDocument/2006/relationships/slide" Target="slides/slide134.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26" Type="http://schemas.openxmlformats.org/officeDocument/2006/relationships/slide" Target="slides/slide124.xml"/><Relationship Id="rId14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142"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vl1pPr>
          </a:lstStyle>
          <a:p>
            <a:pPr>
              <a:defRPr/>
            </a:pPr>
            <a:fld id="{F5C579BD-6E44-4EC1-A64D-035182B2B87B}" type="datetime1">
              <a:rPr lang="en-US"/>
              <a:pPr>
                <a:defRPr/>
              </a:pPr>
              <a:t>10/3/2011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DDCB454D-820E-4615-B66C-4EE6E48B1F84}" type="slidenum">
              <a:rPr lang="en-US"/>
              <a:pPr>
                <a:defRPr/>
              </a:pPr>
              <a:t>‹N°›</a:t>
            </a:fld>
            <a:endParaRPr lang="en-US"/>
          </a:p>
        </p:txBody>
      </p:sp>
    </p:spTree>
    <p:extLst>
      <p:ext uri="{BB962C8B-B14F-4D97-AF65-F5344CB8AC3E}">
        <p14:creationId xmlns:p14="http://schemas.microsoft.com/office/powerpoint/2010/main" xmlns="" val="25638566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1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p>
        </p:txBody>
      </p:sp>
      <p:sp>
        <p:nvSpPr>
          <p:cNvPr id="5017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US"/>
          </a:p>
        </p:txBody>
      </p:sp>
      <p:sp>
        <p:nvSpPr>
          <p:cNvPr id="870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018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5018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p>
        </p:txBody>
      </p:sp>
      <p:sp>
        <p:nvSpPr>
          <p:cNvPr id="5018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CD17066B-F245-4E68-B8A3-9B74F0E05AD8}" type="slidenum">
              <a:rPr lang="en-GB"/>
              <a:pPr>
                <a:defRPr/>
              </a:pPr>
              <a:t>‹N°›</a:t>
            </a:fld>
            <a:endParaRPr lang="en-GB"/>
          </a:p>
        </p:txBody>
      </p:sp>
    </p:spTree>
    <p:extLst>
      <p:ext uri="{BB962C8B-B14F-4D97-AF65-F5344CB8AC3E}">
        <p14:creationId xmlns:p14="http://schemas.microsoft.com/office/powerpoint/2010/main" xmlns="" val="68041475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111" charset="0"/>
        <a:ea typeface="ＭＳ Ｐゴシック" pitchFamily="71" charset="-128"/>
        <a:cs typeface="ＭＳ Ｐゴシック" pitchFamily="71" charset="-128"/>
      </a:defRPr>
    </a:lvl1pPr>
    <a:lvl2pPr marL="457200" algn="l" rtl="0" eaLnBrk="0" fontAlgn="base" hangingPunct="0">
      <a:spcBef>
        <a:spcPct val="30000"/>
      </a:spcBef>
      <a:spcAft>
        <a:spcPct val="0"/>
      </a:spcAft>
      <a:defRPr sz="1200" kern="1200">
        <a:solidFill>
          <a:schemeClr val="tx1"/>
        </a:solidFill>
        <a:latin typeface="Arial" pitchFamily="111" charset="0"/>
        <a:ea typeface="ＭＳ Ｐゴシック" pitchFamily="111" charset="-128"/>
        <a:cs typeface="+mn-cs"/>
      </a:defRPr>
    </a:lvl2pPr>
    <a:lvl3pPr marL="914400" algn="l" rtl="0" eaLnBrk="0" fontAlgn="base" hangingPunct="0">
      <a:spcBef>
        <a:spcPct val="30000"/>
      </a:spcBef>
      <a:spcAft>
        <a:spcPct val="0"/>
      </a:spcAft>
      <a:defRPr sz="1200" kern="1200">
        <a:solidFill>
          <a:schemeClr val="tx1"/>
        </a:solidFill>
        <a:latin typeface="Arial" pitchFamily="111" charset="0"/>
        <a:ea typeface="ＭＳ Ｐゴシック" pitchFamily="111" charset="-128"/>
        <a:cs typeface="+mn-cs"/>
      </a:defRPr>
    </a:lvl3pPr>
    <a:lvl4pPr marL="1371600" algn="l" rtl="0" eaLnBrk="0" fontAlgn="base" hangingPunct="0">
      <a:spcBef>
        <a:spcPct val="30000"/>
      </a:spcBef>
      <a:spcAft>
        <a:spcPct val="0"/>
      </a:spcAft>
      <a:defRPr sz="1200" kern="1200">
        <a:solidFill>
          <a:schemeClr val="tx1"/>
        </a:solidFill>
        <a:latin typeface="Arial" pitchFamily="111" charset="0"/>
        <a:ea typeface="ＭＳ Ｐゴシック" pitchFamily="111" charset="-128"/>
        <a:cs typeface="+mn-cs"/>
      </a:defRPr>
    </a:lvl4pPr>
    <a:lvl5pPr marL="1828800" algn="l" rtl="0" eaLnBrk="0" fontAlgn="base" hangingPunct="0">
      <a:spcBef>
        <a:spcPct val="30000"/>
      </a:spcBef>
      <a:spcAft>
        <a:spcPct val="0"/>
      </a:spcAft>
      <a:defRPr sz="1200" kern="1200">
        <a:solidFill>
          <a:schemeClr val="tx1"/>
        </a:solidFill>
        <a:latin typeface="Arial" pitchFamily="111" charset="0"/>
        <a:ea typeface="ＭＳ Ｐゴシック" pitchFamily="111"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p>
            <a:fld id="{DFE8AB7B-61BC-4AF5-9B71-185E3224EA03}" type="slidenum">
              <a:rPr lang="en-GB">
                <a:latin typeface="Arial" pitchFamily="34" charset="0"/>
                <a:ea typeface="MS PGothic" pitchFamily="34" charset="-128"/>
              </a:rPr>
              <a:pPr/>
              <a:t>1</a:t>
            </a:fld>
            <a:endParaRPr lang="en-GB">
              <a:latin typeface="Arial" pitchFamily="34" charset="0"/>
              <a:ea typeface="MS PGothic" pitchFamily="34" charset="-128"/>
            </a:endParaRP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a:ln/>
        </p:spPr>
      </p:sp>
      <p:sp>
        <p:nvSpPr>
          <p:cNvPr id="88067" name="Notes Placeholder 2"/>
          <p:cNvSpPr>
            <a:spLocks noGrp="1"/>
          </p:cNvSpPr>
          <p:nvPr>
            <p:ph type="body" idx="1"/>
          </p:nvPr>
        </p:nvSpPr>
        <p:spPr>
          <a:noFill/>
          <a:ln/>
        </p:spPr>
        <p:txBody>
          <a:bodyPr/>
          <a:lstStyle/>
          <a:p>
            <a:r>
              <a:rPr lang="en-US" smtClean="0">
                <a:latin typeface="Arial" charset="0"/>
                <a:ea typeface="ＭＳ Ｐゴシック" pitchFamily="-110" charset="-128"/>
              </a:rPr>
              <a:t>﻿13.30 – 13.45 Welcome Address</a:t>
            </a:r>
          </a:p>
        </p:txBody>
      </p:sp>
      <p:sp>
        <p:nvSpPr>
          <p:cNvPr id="88068" name="Slide Number Placeholder 3"/>
          <p:cNvSpPr>
            <a:spLocks noGrp="1"/>
          </p:cNvSpPr>
          <p:nvPr>
            <p:ph type="sldNum" sz="quarter" idx="5"/>
          </p:nvPr>
        </p:nvSpPr>
        <p:spPr>
          <a:noFill/>
        </p:spPr>
        <p:txBody>
          <a:bodyPr/>
          <a:lstStyle/>
          <a:p>
            <a:fld id="{FE8A52A2-BA5E-47A7-9457-5B1B9ACF420B}" type="slidenum">
              <a:rPr lang="en-GB"/>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a:ln/>
        </p:spPr>
      </p:sp>
      <p:sp>
        <p:nvSpPr>
          <p:cNvPr id="89091" name="Notes Placeholder 2"/>
          <p:cNvSpPr>
            <a:spLocks noGrp="1"/>
          </p:cNvSpPr>
          <p:nvPr>
            <p:ph type="body" idx="1"/>
          </p:nvPr>
        </p:nvSpPr>
        <p:spPr>
          <a:noFill/>
          <a:ln/>
        </p:spPr>
        <p:txBody>
          <a:bodyPr/>
          <a:lstStyle/>
          <a:p>
            <a:r>
              <a:rPr lang="en-US" smtClean="0">
                <a:latin typeface="Arial" charset="0"/>
                <a:ea typeface="ＭＳ Ｐゴシック" pitchFamily="-110" charset="-128"/>
              </a:rPr>
              <a:t>﻿13.45 – 15.45 First Session: Interaction between the EIR and UNCITRAL Model Law/Substantive Harmonisation/Convergence I</a:t>
            </a:r>
          </a:p>
        </p:txBody>
      </p:sp>
      <p:sp>
        <p:nvSpPr>
          <p:cNvPr id="89092" name="Slide Number Placeholder 3"/>
          <p:cNvSpPr>
            <a:spLocks noGrp="1"/>
          </p:cNvSpPr>
          <p:nvPr>
            <p:ph type="sldNum" sz="quarter" idx="5"/>
          </p:nvPr>
        </p:nvSpPr>
        <p:spPr>
          <a:noFill/>
        </p:spPr>
        <p:txBody>
          <a:bodyPr/>
          <a:lstStyle/>
          <a:p>
            <a:fld id="{53D6B34E-306A-45BC-AD78-CA6316AEA239}" type="slidenum">
              <a:rPr lang="en-GB"/>
              <a:pPr/>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Rot="1" noChangeAspect="1" noChangeArrowheads="1" noTextEdit="1"/>
          </p:cNvSpPr>
          <p:nvPr>
            <p:ph type="sldImg"/>
          </p:nvPr>
        </p:nvSpPr>
        <p:spPr>
          <a:ln/>
        </p:spPr>
      </p:sp>
      <p:sp>
        <p:nvSpPr>
          <p:cNvPr id="97283"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a:ln/>
        </p:spPr>
      </p:sp>
      <p:sp>
        <p:nvSpPr>
          <p:cNvPr id="98307"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Rot="1" noChangeAspect="1" noChangeArrowheads="1" noTextEdit="1"/>
          </p:cNvSpPr>
          <p:nvPr>
            <p:ph type="sldImg"/>
          </p:nvPr>
        </p:nvSpPr>
        <p:spPr>
          <a:ln/>
        </p:spPr>
      </p:sp>
      <p:sp>
        <p:nvSpPr>
          <p:cNvPr id="99331"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Rot="1" noChangeAspect="1" noChangeArrowheads="1" noTextEdit="1"/>
          </p:cNvSpPr>
          <p:nvPr>
            <p:ph type="sldImg"/>
          </p:nvPr>
        </p:nvSpPr>
        <p:spPr>
          <a:ln/>
        </p:spPr>
      </p:sp>
      <p:sp>
        <p:nvSpPr>
          <p:cNvPr id="100355"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Rot="1" noChangeAspect="1" noChangeArrowheads="1" noTextEdit="1"/>
          </p:cNvSpPr>
          <p:nvPr>
            <p:ph type="sldImg"/>
          </p:nvPr>
        </p:nvSpPr>
        <p:spPr>
          <a:ln/>
        </p:spPr>
      </p:sp>
      <p:sp>
        <p:nvSpPr>
          <p:cNvPr id="101379"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Rot="1" noChangeAspect="1" noChangeArrowheads="1" noTextEdit="1"/>
          </p:cNvSpPr>
          <p:nvPr>
            <p:ph type="sldImg"/>
          </p:nvPr>
        </p:nvSpPr>
        <p:spPr>
          <a:ln/>
        </p:spPr>
      </p:sp>
      <p:sp>
        <p:nvSpPr>
          <p:cNvPr id="102403"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ChangeArrowheads="1" noTextEdit="1"/>
          </p:cNvSpPr>
          <p:nvPr>
            <p:ph type="sldImg"/>
          </p:nvPr>
        </p:nvSpPr>
        <p:spPr>
          <a:ln/>
        </p:spPr>
      </p:sp>
      <p:sp>
        <p:nvSpPr>
          <p:cNvPr id="103427"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Rot="1" noChangeAspect="1" noChangeArrowheads="1" noTextEdit="1"/>
          </p:cNvSpPr>
          <p:nvPr>
            <p:ph type="sldImg"/>
          </p:nvPr>
        </p:nvSpPr>
        <p:spPr>
          <a:ln/>
        </p:spPr>
      </p:sp>
      <p:sp>
        <p:nvSpPr>
          <p:cNvPr id="104451"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Rot="1" noChangeAspect="1" noChangeArrowheads="1" noTextEdit="1"/>
          </p:cNvSpPr>
          <p:nvPr>
            <p:ph type="sldImg"/>
          </p:nvPr>
        </p:nvSpPr>
        <p:spPr>
          <a:ln/>
        </p:spPr>
      </p:sp>
      <p:sp>
        <p:nvSpPr>
          <p:cNvPr id="105475"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Rot="1" noChangeAspect="1" noChangeArrowheads="1" noTextEdit="1"/>
          </p:cNvSpPr>
          <p:nvPr>
            <p:ph type="sldImg"/>
          </p:nvPr>
        </p:nvSpPr>
        <p:spPr>
          <a:ln/>
        </p:spPr>
      </p:sp>
      <p:sp>
        <p:nvSpPr>
          <p:cNvPr id="106499"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Rot="1" noChangeAspect="1" noChangeArrowheads="1" noTextEdit="1"/>
          </p:cNvSpPr>
          <p:nvPr>
            <p:ph type="sldImg"/>
          </p:nvPr>
        </p:nvSpPr>
        <p:spPr>
          <a:ln/>
        </p:spPr>
      </p:sp>
      <p:sp>
        <p:nvSpPr>
          <p:cNvPr id="107523"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Rot="1" noChangeAspect="1" noChangeArrowheads="1" noTextEdit="1"/>
          </p:cNvSpPr>
          <p:nvPr>
            <p:ph type="sldImg"/>
          </p:nvPr>
        </p:nvSpPr>
        <p:spPr>
          <a:ln/>
        </p:spPr>
      </p:sp>
      <p:sp>
        <p:nvSpPr>
          <p:cNvPr id="108547"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Rot="1" noChangeAspect="1" noChangeArrowheads="1" noTextEdit="1"/>
          </p:cNvSpPr>
          <p:nvPr>
            <p:ph type="sldImg"/>
          </p:nvPr>
        </p:nvSpPr>
        <p:spPr>
          <a:ln/>
        </p:spPr>
      </p:sp>
      <p:sp>
        <p:nvSpPr>
          <p:cNvPr id="109571"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Rot="1" noChangeAspect="1" noChangeArrowheads="1" noTextEdit="1"/>
          </p:cNvSpPr>
          <p:nvPr>
            <p:ph type="sldImg"/>
          </p:nvPr>
        </p:nvSpPr>
        <p:spPr>
          <a:ln/>
        </p:spPr>
      </p:sp>
      <p:sp>
        <p:nvSpPr>
          <p:cNvPr id="110595"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Rot="1" noChangeAspect="1" noChangeArrowheads="1" noTextEdit="1"/>
          </p:cNvSpPr>
          <p:nvPr>
            <p:ph type="sldImg"/>
          </p:nvPr>
        </p:nvSpPr>
        <p:spPr>
          <a:ln/>
        </p:spPr>
      </p:sp>
      <p:sp>
        <p:nvSpPr>
          <p:cNvPr id="111619"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Rot="1" noChangeAspect="1" noChangeArrowheads="1" noTextEdit="1"/>
          </p:cNvSpPr>
          <p:nvPr>
            <p:ph type="sldImg"/>
          </p:nvPr>
        </p:nvSpPr>
        <p:spPr>
          <a:ln/>
        </p:spPr>
      </p:sp>
      <p:sp>
        <p:nvSpPr>
          <p:cNvPr id="112643"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Rot="1" noChangeAspect="1" noChangeArrowheads="1" noTextEdit="1"/>
          </p:cNvSpPr>
          <p:nvPr>
            <p:ph type="sldImg"/>
          </p:nvPr>
        </p:nvSpPr>
        <p:spPr>
          <a:ln/>
        </p:spPr>
      </p:sp>
      <p:sp>
        <p:nvSpPr>
          <p:cNvPr id="113667"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Rot="1" noChangeAspect="1" noChangeArrowheads="1" noTextEdit="1"/>
          </p:cNvSpPr>
          <p:nvPr>
            <p:ph type="sldImg"/>
          </p:nvPr>
        </p:nvSpPr>
        <p:spPr>
          <a:ln/>
        </p:spPr>
      </p:sp>
      <p:sp>
        <p:nvSpPr>
          <p:cNvPr id="114691"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Rot="1" noChangeAspect="1" noChangeArrowheads="1" noTextEdit="1"/>
          </p:cNvSpPr>
          <p:nvPr>
            <p:ph type="sldImg"/>
          </p:nvPr>
        </p:nvSpPr>
        <p:spPr>
          <a:ln/>
        </p:spPr>
      </p:sp>
      <p:sp>
        <p:nvSpPr>
          <p:cNvPr id="115715"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Rot="1" noChangeAspect="1" noChangeArrowheads="1" noTextEdit="1"/>
          </p:cNvSpPr>
          <p:nvPr>
            <p:ph type="sldImg"/>
          </p:nvPr>
        </p:nvSpPr>
        <p:spPr>
          <a:ln/>
        </p:spPr>
      </p:sp>
      <p:sp>
        <p:nvSpPr>
          <p:cNvPr id="116739"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Rot="1" noChangeAspect="1" noChangeArrowheads="1" noTextEdit="1"/>
          </p:cNvSpPr>
          <p:nvPr>
            <p:ph type="sldImg"/>
          </p:nvPr>
        </p:nvSpPr>
        <p:spPr>
          <a:ln/>
        </p:spPr>
      </p:sp>
      <p:sp>
        <p:nvSpPr>
          <p:cNvPr id="117763"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Rot="1" noChangeAspect="1" noChangeArrowheads="1" noTextEdit="1"/>
          </p:cNvSpPr>
          <p:nvPr>
            <p:ph type="sldImg"/>
          </p:nvPr>
        </p:nvSpPr>
        <p:spPr>
          <a:ln/>
        </p:spPr>
      </p:sp>
      <p:sp>
        <p:nvSpPr>
          <p:cNvPr id="118787"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Rot="1" noChangeAspect="1" noChangeArrowheads="1" noTextEdit="1"/>
          </p:cNvSpPr>
          <p:nvPr>
            <p:ph type="sldImg"/>
          </p:nvPr>
        </p:nvSpPr>
        <p:spPr>
          <a:ln/>
        </p:spPr>
      </p:sp>
      <p:sp>
        <p:nvSpPr>
          <p:cNvPr id="119811"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Rot="1" noChangeAspect="1" noChangeArrowheads="1" noTextEdit="1"/>
          </p:cNvSpPr>
          <p:nvPr>
            <p:ph type="sldImg"/>
          </p:nvPr>
        </p:nvSpPr>
        <p:spPr>
          <a:ln/>
        </p:spPr>
      </p:sp>
      <p:sp>
        <p:nvSpPr>
          <p:cNvPr id="120835"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Rot="1" noChangeAspect="1" noChangeArrowheads="1" noTextEdit="1"/>
          </p:cNvSpPr>
          <p:nvPr>
            <p:ph type="sldImg"/>
          </p:nvPr>
        </p:nvSpPr>
        <p:spPr>
          <a:ln/>
        </p:spPr>
      </p:sp>
      <p:sp>
        <p:nvSpPr>
          <p:cNvPr id="121859"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Rot="1" noChangeAspect="1" noChangeArrowheads="1" noTextEdit="1"/>
          </p:cNvSpPr>
          <p:nvPr>
            <p:ph type="sldImg"/>
          </p:nvPr>
        </p:nvSpPr>
        <p:spPr>
          <a:ln/>
        </p:spPr>
      </p:sp>
      <p:sp>
        <p:nvSpPr>
          <p:cNvPr id="122883"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Rot="1" noChangeAspect="1" noChangeArrowheads="1" noTextEdit="1"/>
          </p:cNvSpPr>
          <p:nvPr>
            <p:ph type="sldImg"/>
          </p:nvPr>
        </p:nvSpPr>
        <p:spPr>
          <a:ln/>
        </p:spPr>
      </p:sp>
      <p:sp>
        <p:nvSpPr>
          <p:cNvPr id="123907"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Rot="1" noChangeAspect="1" noChangeArrowheads="1" noTextEdit="1"/>
          </p:cNvSpPr>
          <p:nvPr>
            <p:ph type="sldImg"/>
          </p:nvPr>
        </p:nvSpPr>
        <p:spPr>
          <a:ln/>
        </p:spPr>
      </p:sp>
      <p:sp>
        <p:nvSpPr>
          <p:cNvPr id="124931"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Rot="1" noChangeAspect="1" noChangeArrowheads="1" noTextEdit="1"/>
          </p:cNvSpPr>
          <p:nvPr>
            <p:ph type="sldImg"/>
          </p:nvPr>
        </p:nvSpPr>
        <p:spPr>
          <a:ln/>
        </p:spPr>
      </p:sp>
      <p:sp>
        <p:nvSpPr>
          <p:cNvPr id="125955"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p:spPr>
        <p:txBody>
          <a:bodyPr/>
          <a:lstStyle/>
          <a:p>
            <a:fld id="{3B692CB1-0120-4996-A276-9F869B3CFBC9}" type="slidenum">
              <a:rPr lang="en-GB"/>
              <a:pPr/>
              <a:t>33</a:t>
            </a:fld>
            <a:endParaRPr lang="en-GB"/>
          </a:p>
        </p:txBody>
      </p:sp>
      <p:sp>
        <p:nvSpPr>
          <p:cNvPr id="90115" name="Rectangle 2"/>
          <p:cNvSpPr>
            <a:spLocks noGrp="1" noRot="1" noChangeAspect="1" noChangeArrowheads="1" noTextEdit="1"/>
          </p:cNvSpPr>
          <p:nvPr>
            <p:ph type="sldImg"/>
          </p:nvPr>
        </p:nvSpPr>
        <p:spPr>
          <a:ln/>
        </p:spPr>
      </p:sp>
      <p:sp>
        <p:nvSpPr>
          <p:cNvPr id="90116" name="Rectangle 3"/>
          <p:cNvSpPr>
            <a:spLocks noGrp="1" noChangeArrowheads="1"/>
          </p:cNvSpPr>
          <p:nvPr>
            <p:ph type="body" idx="1"/>
          </p:nvPr>
        </p:nvSpPr>
        <p:spPr>
          <a:noFill/>
          <a:ln/>
        </p:spPr>
        <p:txBody>
          <a:bodyPr/>
          <a:lstStyle/>
          <a:p>
            <a:pPr eaLnBrk="1" hangingPunct="1"/>
            <a:endParaRPr lang="en-US" smtClean="0">
              <a:latin typeface="Arial" charset="0"/>
              <a:ea typeface="ＭＳ Ｐゴシック" pitchFamily="-110" charset="-128"/>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Rot="1" noChangeAspect="1" noChangeArrowheads="1" noTextEdit="1"/>
          </p:cNvSpPr>
          <p:nvPr>
            <p:ph type="sldImg"/>
          </p:nvPr>
        </p:nvSpPr>
        <p:spPr>
          <a:ln/>
        </p:spPr>
      </p:sp>
      <p:sp>
        <p:nvSpPr>
          <p:cNvPr id="126979"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Rot="1" noChangeAspect="1" noChangeArrowheads="1" noTextEdit="1"/>
          </p:cNvSpPr>
          <p:nvPr>
            <p:ph type="sldImg"/>
          </p:nvPr>
        </p:nvSpPr>
        <p:spPr>
          <a:ln/>
        </p:spPr>
      </p:sp>
      <p:sp>
        <p:nvSpPr>
          <p:cNvPr id="128003"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Rot="1" noChangeAspect="1" noChangeArrowheads="1" noTextEdit="1"/>
          </p:cNvSpPr>
          <p:nvPr>
            <p:ph type="sldImg"/>
          </p:nvPr>
        </p:nvSpPr>
        <p:spPr>
          <a:ln/>
        </p:spPr>
      </p:sp>
      <p:sp>
        <p:nvSpPr>
          <p:cNvPr id="129027"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Rot="1" noChangeAspect="1" noChangeArrowheads="1" noTextEdit="1"/>
          </p:cNvSpPr>
          <p:nvPr>
            <p:ph type="sldImg"/>
          </p:nvPr>
        </p:nvSpPr>
        <p:spPr>
          <a:ln/>
        </p:spPr>
      </p:sp>
      <p:sp>
        <p:nvSpPr>
          <p:cNvPr id="130051"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Rot="1" noChangeAspect="1" noChangeArrowheads="1" noTextEdit="1"/>
          </p:cNvSpPr>
          <p:nvPr>
            <p:ph type="sldImg"/>
          </p:nvPr>
        </p:nvSpPr>
        <p:spPr>
          <a:ln/>
        </p:spPr>
      </p:sp>
      <p:sp>
        <p:nvSpPr>
          <p:cNvPr id="131075"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Rot="1" noChangeAspect="1" noChangeArrowheads="1" noTextEdit="1"/>
          </p:cNvSpPr>
          <p:nvPr>
            <p:ph type="sldImg"/>
          </p:nvPr>
        </p:nvSpPr>
        <p:spPr>
          <a:ln/>
        </p:spPr>
      </p:sp>
      <p:sp>
        <p:nvSpPr>
          <p:cNvPr id="132099"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Rot="1" noChangeAspect="1" noChangeArrowheads="1" noTextEdit="1"/>
          </p:cNvSpPr>
          <p:nvPr>
            <p:ph type="sldImg"/>
          </p:nvPr>
        </p:nvSpPr>
        <p:spPr>
          <a:ln/>
        </p:spPr>
      </p:sp>
      <p:sp>
        <p:nvSpPr>
          <p:cNvPr id="133123"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Rot="1" noChangeAspect="1" noChangeArrowheads="1" noTextEdit="1"/>
          </p:cNvSpPr>
          <p:nvPr>
            <p:ph type="sldImg"/>
          </p:nvPr>
        </p:nvSpPr>
        <p:spPr>
          <a:ln/>
        </p:spPr>
      </p:sp>
      <p:sp>
        <p:nvSpPr>
          <p:cNvPr id="134147"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Rot="1" noChangeAspect="1" noChangeArrowheads="1" noTextEdit="1"/>
          </p:cNvSpPr>
          <p:nvPr>
            <p:ph type="sldImg"/>
          </p:nvPr>
        </p:nvSpPr>
        <p:spPr>
          <a:ln/>
        </p:spPr>
      </p:sp>
      <p:sp>
        <p:nvSpPr>
          <p:cNvPr id="135171"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Rot="1" noChangeAspect="1" noChangeArrowheads="1" noTextEdit="1"/>
          </p:cNvSpPr>
          <p:nvPr>
            <p:ph type="sldImg"/>
          </p:nvPr>
        </p:nvSpPr>
        <p:spPr>
          <a:ln/>
        </p:spPr>
      </p:sp>
      <p:sp>
        <p:nvSpPr>
          <p:cNvPr id="136195"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Rot="1" noChangeAspect="1" noChangeArrowheads="1" noTextEdit="1"/>
          </p:cNvSpPr>
          <p:nvPr>
            <p:ph type="sldImg"/>
          </p:nvPr>
        </p:nvSpPr>
        <p:spPr>
          <a:ln/>
        </p:spPr>
      </p:sp>
      <p:sp>
        <p:nvSpPr>
          <p:cNvPr id="137219"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p:spPr>
        <p:txBody>
          <a:bodyPr/>
          <a:lstStyle/>
          <a:p>
            <a:fld id="{BA3DDA47-2905-4C6D-9A71-D07CB91DD23D}" type="slidenum">
              <a:rPr lang="en-GB">
                <a:ea typeface="ＭＳ Ｐゴシック" pitchFamily="34" charset="-128"/>
              </a:rPr>
              <a:pPr/>
              <a:t>45</a:t>
            </a:fld>
            <a:endParaRPr lang="en-GB">
              <a:ea typeface="ＭＳ Ｐゴシック" pitchFamily="34" charset="-128"/>
            </a:endParaRPr>
          </a:p>
        </p:txBody>
      </p:sp>
      <p:sp>
        <p:nvSpPr>
          <p:cNvPr id="20483" name="Rectangle 2"/>
          <p:cNvSpPr>
            <a:spLocks noGrp="1" noRot="1" noChangeAspect="1" noChangeArrowheads="1" noTextEdit="1"/>
          </p:cNvSpPr>
          <p:nvPr>
            <p:ph type="sldImg"/>
          </p:nvPr>
        </p:nvSpPr>
        <p:spPr>
          <a:ln/>
        </p:spPr>
      </p:sp>
      <p:sp>
        <p:nvSpPr>
          <p:cNvPr id="20484" name="Rectangle 3"/>
          <p:cNvSpPr>
            <a:spLocks noGrp="1" noChangeArrowheads="1"/>
          </p:cNvSpPr>
          <p:nvPr>
            <p:ph type="body" idx="1"/>
          </p:nvPr>
        </p:nvSpPr>
        <p:spPr>
          <a:noFill/>
          <a:ln/>
        </p:spPr>
        <p:txBody>
          <a:bodyPr/>
          <a:lstStyle/>
          <a:p>
            <a:pPr eaLnBrk="1" hangingPunct="1"/>
            <a:endParaRPr lang="en-US" smtClean="0">
              <a:latin typeface="Arial" charset="0"/>
              <a:ea typeface="ＭＳ Ｐゴシック" pitchFamily="34" charset="-128"/>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a:ln/>
        </p:spPr>
      </p:sp>
      <p:sp>
        <p:nvSpPr>
          <p:cNvPr id="21507" name="Notes Placeholder 2"/>
          <p:cNvSpPr>
            <a:spLocks noGrp="1"/>
          </p:cNvSpPr>
          <p:nvPr>
            <p:ph type="body" idx="1"/>
          </p:nvPr>
        </p:nvSpPr>
        <p:spPr>
          <a:noFill/>
          <a:ln/>
        </p:spPr>
        <p:txBody>
          <a:bodyPr/>
          <a:lstStyle/>
          <a:p>
            <a:endParaRPr lang="en-US" smtClean="0">
              <a:latin typeface="Arial" charset="0"/>
              <a:ea typeface="ＭＳ Ｐゴシック" pitchFamily="34" charset="-128"/>
            </a:endParaRPr>
          </a:p>
        </p:txBody>
      </p:sp>
      <p:sp>
        <p:nvSpPr>
          <p:cNvPr id="21508" name="Slide Number Placeholder 3"/>
          <p:cNvSpPr>
            <a:spLocks noGrp="1"/>
          </p:cNvSpPr>
          <p:nvPr>
            <p:ph type="sldNum" sz="quarter" idx="5"/>
          </p:nvPr>
        </p:nvSpPr>
        <p:spPr>
          <a:noFill/>
        </p:spPr>
        <p:txBody>
          <a:bodyPr/>
          <a:lstStyle/>
          <a:p>
            <a:fld id="{DB675EAA-C72C-4E30-B2DD-B40A58704FAA}" type="slidenum">
              <a:rPr lang="en-GB">
                <a:ea typeface="ＭＳ Ｐゴシック" pitchFamily="34" charset="-128"/>
              </a:rPr>
              <a:pPr/>
              <a:t>57</a:t>
            </a:fld>
            <a:endParaRPr lang="en-GB">
              <a:ea typeface="ＭＳ Ｐゴシック" pitchFamily="34" charset="-128"/>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ln/>
        </p:spPr>
      </p:sp>
      <p:sp>
        <p:nvSpPr>
          <p:cNvPr id="91139" name="Notes Placeholder 2"/>
          <p:cNvSpPr>
            <a:spLocks noGrp="1"/>
          </p:cNvSpPr>
          <p:nvPr>
            <p:ph type="body" idx="1"/>
          </p:nvPr>
        </p:nvSpPr>
        <p:spPr>
          <a:noFill/>
          <a:ln/>
        </p:spPr>
        <p:txBody>
          <a:bodyPr/>
          <a:lstStyle/>
          <a:p>
            <a:r>
              <a:rPr lang="en-US" smtClean="0">
                <a:latin typeface="Arial" charset="0"/>
                <a:ea typeface="ＭＳ Ｐゴシック" pitchFamily="-110" charset="-128"/>
              </a:rPr>
              <a:t>﻿15.45 – 16.15 Coffee Break</a:t>
            </a:r>
          </a:p>
        </p:txBody>
      </p:sp>
      <p:sp>
        <p:nvSpPr>
          <p:cNvPr id="91140" name="Slide Number Placeholder 3"/>
          <p:cNvSpPr>
            <a:spLocks noGrp="1"/>
          </p:cNvSpPr>
          <p:nvPr>
            <p:ph type="sldNum" sz="quarter" idx="5"/>
          </p:nvPr>
        </p:nvSpPr>
        <p:spPr>
          <a:noFill/>
        </p:spPr>
        <p:txBody>
          <a:bodyPr/>
          <a:lstStyle/>
          <a:p>
            <a:fld id="{3211FD28-CF5F-46B3-B493-ED691502342C}" type="slidenum">
              <a:rPr lang="en-GB"/>
              <a:pPr/>
              <a:t>61</a:t>
            </a:fld>
            <a:endParaRPr lang="en-GB"/>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p>
            <a:fld id="{DFE8AB7B-61BC-4AF5-9B71-185E3224EA03}" type="slidenum">
              <a:rPr lang="en-GB">
                <a:latin typeface="Arial" pitchFamily="34" charset="0"/>
                <a:ea typeface="MS PGothic" pitchFamily="34" charset="-128"/>
              </a:rPr>
              <a:pPr/>
              <a:t>62</a:t>
            </a:fld>
            <a:endParaRPr lang="en-GB">
              <a:latin typeface="Arial" pitchFamily="34" charset="0"/>
              <a:ea typeface="MS PGothic" pitchFamily="34" charset="-128"/>
            </a:endParaRP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a:ln/>
        </p:spPr>
      </p:sp>
      <p:sp>
        <p:nvSpPr>
          <p:cNvPr id="93187" name="Notes Placeholder 2"/>
          <p:cNvSpPr>
            <a:spLocks noGrp="1"/>
          </p:cNvSpPr>
          <p:nvPr>
            <p:ph type="body" idx="1"/>
          </p:nvPr>
        </p:nvSpPr>
        <p:spPr>
          <a:noFill/>
          <a:ln/>
        </p:spPr>
        <p:txBody>
          <a:bodyPr/>
          <a:lstStyle/>
          <a:p>
            <a:r>
              <a:rPr lang="en-US" smtClean="0">
                <a:latin typeface="Arial" charset="0"/>
                <a:ea typeface="ＭＳ Ｐゴシック" pitchFamily="-110" charset="-128"/>
              </a:rPr>
              <a:t>﻿16.30 – 18.30 Second Session: Cross-Border Regimes outside the EIR</a:t>
            </a:r>
          </a:p>
        </p:txBody>
      </p:sp>
      <p:sp>
        <p:nvSpPr>
          <p:cNvPr id="93188" name="Slide Number Placeholder 3"/>
          <p:cNvSpPr>
            <a:spLocks noGrp="1"/>
          </p:cNvSpPr>
          <p:nvPr>
            <p:ph type="sldNum" sz="quarter" idx="5"/>
          </p:nvPr>
        </p:nvSpPr>
        <p:spPr>
          <a:noFill/>
        </p:spPr>
        <p:txBody>
          <a:bodyPr/>
          <a:lstStyle/>
          <a:p>
            <a:fld id="{09D7C661-B995-4F57-8514-745E76E84DB2}" type="slidenum">
              <a:rPr lang="en-GB"/>
              <a:pPr/>
              <a:t>63</a:t>
            </a:fld>
            <a:endParaRPr lang="en-GB"/>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Rot="1" noChangeAspect="1" noChangeArrowheads="1" noTextEdit="1"/>
          </p:cNvSpPr>
          <p:nvPr>
            <p:ph type="sldImg"/>
          </p:nvPr>
        </p:nvSpPr>
        <p:spPr>
          <a:ln/>
        </p:spPr>
      </p:sp>
      <p:sp>
        <p:nvSpPr>
          <p:cNvPr id="143363"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Rot="1" noChangeAspect="1" noChangeArrowheads="1" noTextEdit="1"/>
          </p:cNvSpPr>
          <p:nvPr>
            <p:ph type="sldImg"/>
          </p:nvPr>
        </p:nvSpPr>
        <p:spPr>
          <a:ln/>
        </p:spPr>
      </p:sp>
      <p:sp>
        <p:nvSpPr>
          <p:cNvPr id="144387"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Rot="1" noChangeAspect="1" noChangeArrowheads="1" noTextEdit="1"/>
          </p:cNvSpPr>
          <p:nvPr>
            <p:ph type="sldImg"/>
          </p:nvPr>
        </p:nvSpPr>
        <p:spPr>
          <a:ln/>
        </p:spPr>
      </p:sp>
      <p:sp>
        <p:nvSpPr>
          <p:cNvPr id="145411"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Rot="1" noChangeAspect="1" noChangeArrowheads="1" noTextEdit="1"/>
          </p:cNvSpPr>
          <p:nvPr>
            <p:ph type="sldImg"/>
          </p:nvPr>
        </p:nvSpPr>
        <p:spPr>
          <a:ln/>
        </p:spPr>
      </p:sp>
      <p:sp>
        <p:nvSpPr>
          <p:cNvPr id="146435"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Rot="1" noChangeAspect="1" noChangeArrowheads="1" noTextEdit="1"/>
          </p:cNvSpPr>
          <p:nvPr>
            <p:ph type="sldImg"/>
          </p:nvPr>
        </p:nvSpPr>
        <p:spPr>
          <a:ln/>
        </p:spPr>
      </p:sp>
      <p:sp>
        <p:nvSpPr>
          <p:cNvPr id="147459"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Rot="1" noChangeAspect="1" noChangeArrowheads="1" noTextEdit="1"/>
          </p:cNvSpPr>
          <p:nvPr>
            <p:ph type="sldImg"/>
          </p:nvPr>
        </p:nvSpPr>
        <p:spPr>
          <a:ln/>
        </p:spPr>
      </p:sp>
      <p:sp>
        <p:nvSpPr>
          <p:cNvPr id="148483"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Rot="1" noChangeAspect="1" noChangeArrowheads="1" noTextEdit="1"/>
          </p:cNvSpPr>
          <p:nvPr>
            <p:ph type="sldImg"/>
          </p:nvPr>
        </p:nvSpPr>
        <p:spPr>
          <a:ln/>
        </p:spPr>
      </p:sp>
      <p:sp>
        <p:nvSpPr>
          <p:cNvPr id="149507"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Rot="1" noChangeAspect="1" noChangeArrowheads="1" noTextEdit="1"/>
          </p:cNvSpPr>
          <p:nvPr>
            <p:ph type="sldImg"/>
          </p:nvPr>
        </p:nvSpPr>
        <p:spPr>
          <a:ln/>
        </p:spPr>
      </p:sp>
      <p:sp>
        <p:nvSpPr>
          <p:cNvPr id="150531"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Rot="1" noChangeAspect="1" noChangeArrowheads="1" noTextEdit="1"/>
          </p:cNvSpPr>
          <p:nvPr>
            <p:ph type="sldImg"/>
          </p:nvPr>
        </p:nvSpPr>
        <p:spPr>
          <a:ln/>
        </p:spPr>
      </p:sp>
      <p:sp>
        <p:nvSpPr>
          <p:cNvPr id="152579"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Rot="1" noChangeAspect="1" noChangeArrowheads="1" noTextEdit="1"/>
          </p:cNvSpPr>
          <p:nvPr>
            <p:ph type="sldImg"/>
          </p:nvPr>
        </p:nvSpPr>
        <p:spPr>
          <a:ln/>
        </p:spPr>
      </p:sp>
      <p:sp>
        <p:nvSpPr>
          <p:cNvPr id="153603"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Rot="1" noChangeAspect="1" noChangeArrowheads="1" noTextEdit="1"/>
          </p:cNvSpPr>
          <p:nvPr>
            <p:ph type="sldImg"/>
          </p:nvPr>
        </p:nvSpPr>
        <p:spPr>
          <a:ln/>
        </p:spPr>
      </p:sp>
      <p:sp>
        <p:nvSpPr>
          <p:cNvPr id="154627"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Rot="1" noChangeAspect="1" noChangeArrowheads="1" noTextEdit="1"/>
          </p:cNvSpPr>
          <p:nvPr>
            <p:ph type="sldImg"/>
          </p:nvPr>
        </p:nvSpPr>
        <p:spPr>
          <a:ln/>
        </p:spPr>
      </p:sp>
      <p:sp>
        <p:nvSpPr>
          <p:cNvPr id="155651"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5"/>
          </p:nvPr>
        </p:nvSpPr>
        <p:spPr>
          <a:noFill/>
        </p:spPr>
        <p:txBody>
          <a:bodyPr/>
          <a:lstStyle/>
          <a:p>
            <a:fld id="{4F0A1A87-F63B-483E-B257-08A9790C0B4B}" type="slidenum">
              <a:rPr lang="en-GB"/>
              <a:pPr/>
              <a:t>77</a:t>
            </a:fld>
            <a:endParaRPr lang="en-GB"/>
          </a:p>
        </p:txBody>
      </p:sp>
      <p:sp>
        <p:nvSpPr>
          <p:cNvPr id="9219" name="Rectangle 2"/>
          <p:cNvSpPr>
            <a:spLocks noGrp="1" noRot="1" noChangeAspect="1" noChangeArrowheads="1" noTextEdit="1"/>
          </p:cNvSpPr>
          <p:nvPr>
            <p:ph type="sldImg"/>
          </p:nvPr>
        </p:nvSpPr>
        <p:spPr>
          <a:ln/>
        </p:spPr>
      </p:sp>
      <p:sp>
        <p:nvSpPr>
          <p:cNvPr id="9220" name="Rectangle 3"/>
          <p:cNvSpPr>
            <a:spLocks noGrp="1" noChangeArrowheads="1"/>
          </p:cNvSpPr>
          <p:nvPr>
            <p:ph type="body" idx="1"/>
          </p:nvPr>
        </p:nvSpPr>
        <p:spPr>
          <a:noFill/>
          <a:ln/>
        </p:spPr>
        <p:txBody>
          <a:bodyPr/>
          <a:lstStyle/>
          <a:p>
            <a:pPr eaLnBrk="1" hangingPunct="1"/>
            <a:endParaRPr lang="en-US" smtClean="0">
              <a:latin typeface="Arial" charset="0"/>
              <a:ea typeface="ＭＳ Ｐゴシック" pitchFamily="-111" charset="-128"/>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Rot="1" noChangeAspect="1" noChangeArrowheads="1" noTextEdit="1"/>
          </p:cNvSpPr>
          <p:nvPr>
            <p:ph type="sldImg"/>
          </p:nvPr>
        </p:nvSpPr>
        <p:spPr>
          <a:ln/>
        </p:spPr>
      </p:sp>
      <p:sp>
        <p:nvSpPr>
          <p:cNvPr id="162819"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Grp="1" noRot="1" noChangeAspect="1" noChangeArrowheads="1" noTextEdit="1"/>
          </p:cNvSpPr>
          <p:nvPr>
            <p:ph type="sldImg"/>
          </p:nvPr>
        </p:nvSpPr>
        <p:spPr>
          <a:ln/>
        </p:spPr>
      </p:sp>
      <p:sp>
        <p:nvSpPr>
          <p:cNvPr id="163843"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Grp="1" noRot="1" noChangeAspect="1" noChangeArrowheads="1" noTextEdit="1"/>
          </p:cNvSpPr>
          <p:nvPr>
            <p:ph type="sldImg"/>
          </p:nvPr>
        </p:nvSpPr>
        <p:spPr>
          <a:ln/>
        </p:spPr>
      </p:sp>
      <p:sp>
        <p:nvSpPr>
          <p:cNvPr id="164867"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Rot="1" noChangeAspect="1" noChangeArrowheads="1" noTextEdit="1"/>
          </p:cNvSpPr>
          <p:nvPr>
            <p:ph type="sldImg"/>
          </p:nvPr>
        </p:nvSpPr>
        <p:spPr>
          <a:ln/>
        </p:spPr>
      </p:sp>
      <p:sp>
        <p:nvSpPr>
          <p:cNvPr id="165891"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Rot="1" noChangeAspect="1" noChangeArrowheads="1" noTextEdit="1"/>
          </p:cNvSpPr>
          <p:nvPr>
            <p:ph type="sldImg"/>
          </p:nvPr>
        </p:nvSpPr>
        <p:spPr>
          <a:ln/>
        </p:spPr>
      </p:sp>
      <p:sp>
        <p:nvSpPr>
          <p:cNvPr id="166915"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Rot="1" noChangeAspect="1" noChangeArrowheads="1" noTextEdit="1"/>
          </p:cNvSpPr>
          <p:nvPr>
            <p:ph type="sldImg"/>
          </p:nvPr>
        </p:nvSpPr>
        <p:spPr>
          <a:ln/>
        </p:spPr>
      </p:sp>
      <p:sp>
        <p:nvSpPr>
          <p:cNvPr id="167939"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Rot="1" noChangeAspect="1" noChangeArrowheads="1" noTextEdit="1"/>
          </p:cNvSpPr>
          <p:nvPr>
            <p:ph type="sldImg"/>
          </p:nvPr>
        </p:nvSpPr>
        <p:spPr>
          <a:ln/>
        </p:spPr>
      </p:sp>
      <p:sp>
        <p:nvSpPr>
          <p:cNvPr id="168963"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Rot="1" noChangeAspect="1" noChangeArrowheads="1" noTextEdit="1"/>
          </p:cNvSpPr>
          <p:nvPr>
            <p:ph type="sldImg"/>
          </p:nvPr>
        </p:nvSpPr>
        <p:spPr>
          <a:ln/>
        </p:spPr>
      </p:sp>
      <p:sp>
        <p:nvSpPr>
          <p:cNvPr id="169987"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Rot="1" noChangeAspect="1" noChangeArrowheads="1" noTextEdit="1"/>
          </p:cNvSpPr>
          <p:nvPr>
            <p:ph type="sldImg"/>
          </p:nvPr>
        </p:nvSpPr>
        <p:spPr>
          <a:ln/>
        </p:spPr>
      </p:sp>
      <p:sp>
        <p:nvSpPr>
          <p:cNvPr id="171011"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Rot="1" noChangeAspect="1" noChangeArrowheads="1" noTextEdit="1"/>
          </p:cNvSpPr>
          <p:nvPr>
            <p:ph type="sldImg"/>
          </p:nvPr>
        </p:nvSpPr>
        <p:spPr>
          <a:ln/>
        </p:spPr>
      </p:sp>
      <p:sp>
        <p:nvSpPr>
          <p:cNvPr id="172035"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Grp="1" noRot="1" noChangeAspect="1" noChangeArrowheads="1" noTextEdit="1"/>
          </p:cNvSpPr>
          <p:nvPr>
            <p:ph type="sldImg"/>
          </p:nvPr>
        </p:nvSpPr>
        <p:spPr>
          <a:ln/>
        </p:spPr>
      </p:sp>
      <p:sp>
        <p:nvSpPr>
          <p:cNvPr id="173059" name="Rectangle 3"/>
          <p:cNvSpPr>
            <a:spLocks noGrp="1" noChangeArrowheads="1"/>
          </p:cNvSpPr>
          <p:nvPr>
            <p:ph type="body" idx="1"/>
          </p:nvPr>
        </p:nvSpPr>
        <p:spPr>
          <a:noFill/>
          <a:ln/>
        </p:spPr>
        <p:txBody>
          <a:bodyPr/>
          <a:lstStyle/>
          <a:p>
            <a:endParaRPr lang="en-US" smtClean="0">
              <a:latin typeface="Arial" charset="0"/>
              <a:ea typeface="ＭＳ Ｐゴシック" pitchFamily="-110" charset="-128"/>
            </a:endParaRPr>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p:spPr>
      </p:sp>
      <p:sp>
        <p:nvSpPr>
          <p:cNvPr id="501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50180" name="Slide Number Placeholder 3"/>
          <p:cNvSpPr>
            <a:spLocks noGrp="1"/>
          </p:cNvSpPr>
          <p:nvPr>
            <p:ph type="sldNum" sz="quarter" idx="5"/>
          </p:nvPr>
        </p:nvSpPr>
        <p:spPr bwMode="auto">
          <a:noFill/>
          <a:ln>
            <a:miter lim="800000"/>
            <a:headEnd/>
            <a:tailEnd/>
          </a:ln>
        </p:spPr>
        <p:txBody>
          <a:bodyPr/>
          <a:lstStyle/>
          <a:p>
            <a:fld id="{D8333405-20DD-4E55-A74C-5BD7969F0411}" type="slidenum">
              <a:rPr lang="en-GB">
                <a:ea typeface="ＭＳ Ｐゴシック" pitchFamily="34" charset="-128"/>
              </a:rPr>
              <a:pPr/>
              <a:t>94</a:t>
            </a:fld>
            <a:endParaRPr lang="en-GB">
              <a:ea typeface="ＭＳ Ｐゴシック" pitchFamily="34" charset="-128"/>
            </a:endParaRPr>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p:spPr>
      </p:sp>
      <p:sp>
        <p:nvSpPr>
          <p:cNvPr id="512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51204" name="Slide Number Placeholder 3"/>
          <p:cNvSpPr>
            <a:spLocks noGrp="1"/>
          </p:cNvSpPr>
          <p:nvPr>
            <p:ph type="sldNum" sz="quarter" idx="5"/>
          </p:nvPr>
        </p:nvSpPr>
        <p:spPr bwMode="auto">
          <a:noFill/>
          <a:ln>
            <a:miter lim="800000"/>
            <a:headEnd/>
            <a:tailEnd/>
          </a:ln>
        </p:spPr>
        <p:txBody>
          <a:bodyPr/>
          <a:lstStyle/>
          <a:p>
            <a:fld id="{EE9E38C3-D68F-4058-8DE7-508A628BDBCD}" type="slidenum">
              <a:rPr lang="en-GB">
                <a:ea typeface="ＭＳ Ｐゴシック" pitchFamily="34" charset="-128"/>
              </a:rPr>
              <a:pPr/>
              <a:t>95</a:t>
            </a:fld>
            <a:endParaRPr lang="en-GB">
              <a:ea typeface="ＭＳ Ｐゴシック" pitchFamily="34" charset="-128"/>
            </a:endParaRPr>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52228" name="Slide Number Placeholder 3"/>
          <p:cNvSpPr>
            <a:spLocks noGrp="1"/>
          </p:cNvSpPr>
          <p:nvPr>
            <p:ph type="sldNum" sz="quarter" idx="5"/>
          </p:nvPr>
        </p:nvSpPr>
        <p:spPr bwMode="auto">
          <a:noFill/>
          <a:ln>
            <a:miter lim="800000"/>
            <a:headEnd/>
            <a:tailEnd/>
          </a:ln>
        </p:spPr>
        <p:txBody>
          <a:bodyPr/>
          <a:lstStyle/>
          <a:p>
            <a:fld id="{6CDCD913-A9D7-43E8-BE6E-39BFCD51E690}" type="slidenum">
              <a:rPr lang="en-GB">
                <a:ea typeface="ＭＳ Ｐゴシック" pitchFamily="34" charset="-128"/>
              </a:rPr>
              <a:pPr/>
              <a:t>96</a:t>
            </a:fld>
            <a:endParaRPr lang="en-GB">
              <a:ea typeface="ＭＳ Ｐゴシック" pitchFamily="34" charset="-128"/>
            </a:endParaRPr>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p:spPr>
      </p:sp>
      <p:sp>
        <p:nvSpPr>
          <p:cNvPr id="5325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53252" name="Slide Number Placeholder 3"/>
          <p:cNvSpPr>
            <a:spLocks noGrp="1"/>
          </p:cNvSpPr>
          <p:nvPr>
            <p:ph type="sldNum" sz="quarter" idx="5"/>
          </p:nvPr>
        </p:nvSpPr>
        <p:spPr bwMode="auto">
          <a:noFill/>
          <a:ln>
            <a:miter lim="800000"/>
            <a:headEnd/>
            <a:tailEnd/>
          </a:ln>
        </p:spPr>
        <p:txBody>
          <a:bodyPr/>
          <a:lstStyle/>
          <a:p>
            <a:fld id="{558D63EC-D8C4-45E2-91DA-605F18167723}" type="slidenum">
              <a:rPr lang="en-GB">
                <a:ea typeface="ＭＳ Ｐゴシック" pitchFamily="34" charset="-128"/>
              </a:rPr>
              <a:pPr/>
              <a:t>97</a:t>
            </a:fld>
            <a:endParaRPr lang="en-GB">
              <a:ea typeface="ＭＳ Ｐゴシック" pitchFamily="34" charset="-128"/>
            </a:endParaRPr>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54276" name="Slide Number Placeholder 3"/>
          <p:cNvSpPr>
            <a:spLocks noGrp="1"/>
          </p:cNvSpPr>
          <p:nvPr>
            <p:ph type="sldNum" sz="quarter" idx="5"/>
          </p:nvPr>
        </p:nvSpPr>
        <p:spPr bwMode="auto">
          <a:noFill/>
          <a:ln>
            <a:miter lim="800000"/>
            <a:headEnd/>
            <a:tailEnd/>
          </a:ln>
        </p:spPr>
        <p:txBody>
          <a:bodyPr/>
          <a:lstStyle/>
          <a:p>
            <a:fld id="{E05FFD91-FCF4-47D2-BC15-86D63B37595A}" type="slidenum">
              <a:rPr lang="en-GB">
                <a:ea typeface="ＭＳ Ｐゴシック" pitchFamily="34" charset="-128"/>
              </a:rPr>
              <a:pPr/>
              <a:t>98</a:t>
            </a:fld>
            <a:endParaRPr lang="en-GB">
              <a:ea typeface="ＭＳ Ｐゴシック" pitchFamily="34" charset="-128"/>
            </a:endParaRPr>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p:spPr>
      </p:sp>
      <p:sp>
        <p:nvSpPr>
          <p:cNvPr id="5529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55300" name="Slide Number Placeholder 3"/>
          <p:cNvSpPr>
            <a:spLocks noGrp="1"/>
          </p:cNvSpPr>
          <p:nvPr>
            <p:ph type="sldNum" sz="quarter" idx="5"/>
          </p:nvPr>
        </p:nvSpPr>
        <p:spPr bwMode="auto">
          <a:noFill/>
          <a:ln>
            <a:miter lim="800000"/>
            <a:headEnd/>
            <a:tailEnd/>
          </a:ln>
        </p:spPr>
        <p:txBody>
          <a:bodyPr/>
          <a:lstStyle/>
          <a:p>
            <a:fld id="{2B9A7167-A50B-4E90-9522-363EB09AC4F7}" type="slidenum">
              <a:rPr lang="en-GB">
                <a:ea typeface="ＭＳ Ｐゴシック" pitchFamily="34" charset="-128"/>
              </a:rPr>
              <a:pPr/>
              <a:t>99</a:t>
            </a:fld>
            <a:endParaRPr lang="en-GB">
              <a:ea typeface="ＭＳ Ｐゴシック" pitchFamily="34" charset="-128"/>
            </a:endParaRPr>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56324" name="Slide Number Placeholder 3"/>
          <p:cNvSpPr>
            <a:spLocks noGrp="1"/>
          </p:cNvSpPr>
          <p:nvPr>
            <p:ph type="sldNum" sz="quarter" idx="5"/>
          </p:nvPr>
        </p:nvSpPr>
        <p:spPr bwMode="auto">
          <a:noFill/>
          <a:ln>
            <a:miter lim="800000"/>
            <a:headEnd/>
            <a:tailEnd/>
          </a:ln>
        </p:spPr>
        <p:txBody>
          <a:bodyPr/>
          <a:lstStyle/>
          <a:p>
            <a:fld id="{D9143B15-4A56-4A3F-8FDE-9CB144675E01}" type="slidenum">
              <a:rPr lang="en-GB">
                <a:ea typeface="ＭＳ Ｐゴシック" pitchFamily="34" charset="-128"/>
              </a:rPr>
              <a:pPr/>
              <a:t>100</a:t>
            </a:fld>
            <a:endParaRPr lang="en-GB">
              <a:ea typeface="ＭＳ Ｐゴシック" pitchFamily="34" charset="-128"/>
            </a:endParaRPr>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p:spPr>
      </p:sp>
      <p:sp>
        <p:nvSpPr>
          <p:cNvPr id="5734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57348" name="Slide Number Placeholder 3"/>
          <p:cNvSpPr>
            <a:spLocks noGrp="1"/>
          </p:cNvSpPr>
          <p:nvPr>
            <p:ph type="sldNum" sz="quarter" idx="5"/>
          </p:nvPr>
        </p:nvSpPr>
        <p:spPr bwMode="auto">
          <a:noFill/>
          <a:ln>
            <a:miter lim="800000"/>
            <a:headEnd/>
            <a:tailEnd/>
          </a:ln>
        </p:spPr>
        <p:txBody>
          <a:bodyPr/>
          <a:lstStyle/>
          <a:p>
            <a:fld id="{462A5346-D875-4FE4-9EE0-40CD5BFF1A14}" type="slidenum">
              <a:rPr lang="en-GB">
                <a:ea typeface="ＭＳ Ｐゴシック" pitchFamily="34" charset="-128"/>
              </a:rPr>
              <a:pPr/>
              <a:t>101</a:t>
            </a:fld>
            <a:endParaRPr lang="en-GB">
              <a:ea typeface="ＭＳ Ｐゴシック" pitchFamily="34" charset="-128"/>
            </a:endParaRPr>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p:spPr>
      </p:sp>
      <p:sp>
        <p:nvSpPr>
          <p:cNvPr id="5837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58372" name="Slide Number Placeholder 3"/>
          <p:cNvSpPr>
            <a:spLocks noGrp="1"/>
          </p:cNvSpPr>
          <p:nvPr>
            <p:ph type="sldNum" sz="quarter" idx="5"/>
          </p:nvPr>
        </p:nvSpPr>
        <p:spPr bwMode="auto">
          <a:noFill/>
          <a:ln>
            <a:miter lim="800000"/>
            <a:headEnd/>
            <a:tailEnd/>
          </a:ln>
        </p:spPr>
        <p:txBody>
          <a:bodyPr/>
          <a:lstStyle/>
          <a:p>
            <a:fld id="{9CA0A884-A638-4C66-8DAD-C273E8462130}" type="slidenum">
              <a:rPr lang="en-GB">
                <a:ea typeface="ＭＳ Ｐゴシック" pitchFamily="34" charset="-128"/>
              </a:rPr>
              <a:pPr/>
              <a:t>102</a:t>
            </a:fld>
            <a:endParaRPr lang="en-GB">
              <a:ea typeface="ＭＳ Ｐゴシック" pitchFamily="34" charset="-128"/>
            </a:endParaRPr>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p:spPr>
      </p:sp>
      <p:sp>
        <p:nvSpPr>
          <p:cNvPr id="5939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59396" name="Slide Number Placeholder 3"/>
          <p:cNvSpPr>
            <a:spLocks noGrp="1"/>
          </p:cNvSpPr>
          <p:nvPr>
            <p:ph type="sldNum" sz="quarter" idx="5"/>
          </p:nvPr>
        </p:nvSpPr>
        <p:spPr bwMode="auto">
          <a:noFill/>
          <a:ln>
            <a:miter lim="800000"/>
            <a:headEnd/>
            <a:tailEnd/>
          </a:ln>
        </p:spPr>
        <p:txBody>
          <a:bodyPr/>
          <a:lstStyle/>
          <a:p>
            <a:fld id="{57ED60E6-71C0-4E15-968D-020022B26B56}" type="slidenum">
              <a:rPr lang="en-GB">
                <a:ea typeface="ＭＳ Ｐゴシック" pitchFamily="34" charset="-128"/>
              </a:rPr>
              <a:pPr/>
              <a:t>103</a:t>
            </a:fld>
            <a:endParaRPr lang="en-GB">
              <a:ea typeface="ＭＳ Ｐゴシック" pitchFamily="34" charset="-128"/>
            </a:endParaRPr>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p:spPr>
      </p:sp>
      <p:sp>
        <p:nvSpPr>
          <p:cNvPr id="6041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60420" name="Slide Number Placeholder 3"/>
          <p:cNvSpPr>
            <a:spLocks noGrp="1"/>
          </p:cNvSpPr>
          <p:nvPr>
            <p:ph type="sldNum" sz="quarter" idx="5"/>
          </p:nvPr>
        </p:nvSpPr>
        <p:spPr bwMode="auto">
          <a:noFill/>
          <a:ln>
            <a:miter lim="800000"/>
            <a:headEnd/>
            <a:tailEnd/>
          </a:ln>
        </p:spPr>
        <p:txBody>
          <a:bodyPr/>
          <a:lstStyle/>
          <a:p>
            <a:fld id="{B6364C38-4F71-4A0F-B29E-71456BDA9DA4}" type="slidenum">
              <a:rPr lang="en-GB">
                <a:ea typeface="ＭＳ Ｐゴシック" pitchFamily="34" charset="-128"/>
              </a:rPr>
              <a:pPr/>
              <a:t>104</a:t>
            </a:fld>
            <a:endParaRPr lang="en-GB">
              <a:ea typeface="ＭＳ Ｐゴシック" pitchFamily="34" charset="-128"/>
            </a:endParaRPr>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p:spPr>
      </p:sp>
      <p:sp>
        <p:nvSpPr>
          <p:cNvPr id="6144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61444" name="Slide Number Placeholder 3"/>
          <p:cNvSpPr>
            <a:spLocks noGrp="1"/>
          </p:cNvSpPr>
          <p:nvPr>
            <p:ph type="sldNum" sz="quarter" idx="5"/>
          </p:nvPr>
        </p:nvSpPr>
        <p:spPr bwMode="auto">
          <a:noFill/>
          <a:ln>
            <a:miter lim="800000"/>
            <a:headEnd/>
            <a:tailEnd/>
          </a:ln>
        </p:spPr>
        <p:txBody>
          <a:bodyPr/>
          <a:lstStyle/>
          <a:p>
            <a:fld id="{90F8E072-AE69-4F70-93E2-0DABE0D4EBE9}" type="slidenum">
              <a:rPr lang="en-GB">
                <a:ea typeface="ＭＳ Ｐゴシック" pitchFamily="34" charset="-128"/>
              </a:rPr>
              <a:pPr/>
              <a:t>105</a:t>
            </a:fld>
            <a:endParaRPr lang="en-GB">
              <a:ea typeface="ＭＳ Ｐゴシック" pitchFamily="34" charset="-128"/>
            </a:endParaRPr>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p:spPr>
      </p:sp>
      <p:sp>
        <p:nvSpPr>
          <p:cNvPr id="6246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62468" name="Slide Number Placeholder 3"/>
          <p:cNvSpPr>
            <a:spLocks noGrp="1"/>
          </p:cNvSpPr>
          <p:nvPr>
            <p:ph type="sldNum" sz="quarter" idx="5"/>
          </p:nvPr>
        </p:nvSpPr>
        <p:spPr bwMode="auto">
          <a:noFill/>
          <a:ln>
            <a:miter lim="800000"/>
            <a:headEnd/>
            <a:tailEnd/>
          </a:ln>
        </p:spPr>
        <p:txBody>
          <a:bodyPr/>
          <a:lstStyle/>
          <a:p>
            <a:fld id="{D25D6A7B-BA4E-415B-8573-7FC8ADA1B94F}" type="slidenum">
              <a:rPr lang="en-GB">
                <a:ea typeface="ＭＳ Ｐゴシック" pitchFamily="34" charset="-128"/>
              </a:rPr>
              <a:pPr/>
              <a:t>106</a:t>
            </a:fld>
            <a:endParaRPr lang="en-GB">
              <a:ea typeface="ＭＳ Ｐゴシック" pitchFamily="34" charset="-128"/>
            </a:endParaRPr>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p:spPr>
      </p:sp>
      <p:sp>
        <p:nvSpPr>
          <p:cNvPr id="6349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63492" name="Slide Number Placeholder 3"/>
          <p:cNvSpPr>
            <a:spLocks noGrp="1"/>
          </p:cNvSpPr>
          <p:nvPr>
            <p:ph type="sldNum" sz="quarter" idx="5"/>
          </p:nvPr>
        </p:nvSpPr>
        <p:spPr bwMode="auto">
          <a:noFill/>
          <a:ln>
            <a:miter lim="800000"/>
            <a:headEnd/>
            <a:tailEnd/>
          </a:ln>
        </p:spPr>
        <p:txBody>
          <a:bodyPr/>
          <a:lstStyle/>
          <a:p>
            <a:fld id="{E2206FEE-82FA-4BEA-96C2-B90AA1DBD266}" type="slidenum">
              <a:rPr lang="en-GB">
                <a:ea typeface="ＭＳ Ｐゴシック" pitchFamily="34" charset="-128"/>
              </a:rPr>
              <a:pPr/>
              <a:t>107</a:t>
            </a:fld>
            <a:endParaRPr lang="en-GB">
              <a:ea typeface="ＭＳ Ｐゴシック" pitchFamily="34" charset="-128"/>
            </a:endParaRPr>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p:spPr>
      </p:sp>
      <p:sp>
        <p:nvSpPr>
          <p:cNvPr id="6451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64516" name="Slide Number Placeholder 3"/>
          <p:cNvSpPr>
            <a:spLocks noGrp="1"/>
          </p:cNvSpPr>
          <p:nvPr>
            <p:ph type="sldNum" sz="quarter" idx="5"/>
          </p:nvPr>
        </p:nvSpPr>
        <p:spPr bwMode="auto">
          <a:noFill/>
          <a:ln>
            <a:miter lim="800000"/>
            <a:headEnd/>
            <a:tailEnd/>
          </a:ln>
        </p:spPr>
        <p:txBody>
          <a:bodyPr/>
          <a:lstStyle/>
          <a:p>
            <a:fld id="{54E42551-5BA4-4E15-BB0F-BEB7D95187AB}" type="slidenum">
              <a:rPr lang="en-GB">
                <a:ea typeface="ＭＳ Ｐゴシック" pitchFamily="34" charset="-128"/>
              </a:rPr>
              <a:pPr/>
              <a:t>108</a:t>
            </a:fld>
            <a:endParaRPr lang="en-GB">
              <a:ea typeface="ＭＳ Ｐゴシック" pitchFamily="34" charset="-128"/>
            </a:endParaRPr>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p:spPr>
      </p:sp>
      <p:sp>
        <p:nvSpPr>
          <p:cNvPr id="6553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65540" name="Slide Number Placeholder 3"/>
          <p:cNvSpPr>
            <a:spLocks noGrp="1"/>
          </p:cNvSpPr>
          <p:nvPr>
            <p:ph type="sldNum" sz="quarter" idx="5"/>
          </p:nvPr>
        </p:nvSpPr>
        <p:spPr bwMode="auto">
          <a:noFill/>
          <a:ln>
            <a:miter lim="800000"/>
            <a:headEnd/>
            <a:tailEnd/>
          </a:ln>
        </p:spPr>
        <p:txBody>
          <a:bodyPr/>
          <a:lstStyle/>
          <a:p>
            <a:fld id="{970E6E76-4CDF-4D9B-995A-1E0B1758DD2A}" type="slidenum">
              <a:rPr lang="en-GB">
                <a:ea typeface="ＭＳ Ｐゴシック" pitchFamily="34" charset="-128"/>
              </a:rPr>
              <a:pPr/>
              <a:t>109</a:t>
            </a:fld>
            <a:endParaRPr lang="en-GB">
              <a:ea typeface="ＭＳ Ｐゴシック" pitchFamily="34" charset="-128"/>
            </a:endParaRPr>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p:spPr>
      </p:sp>
      <p:sp>
        <p:nvSpPr>
          <p:cNvPr id="6656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66564" name="Slide Number Placeholder 3"/>
          <p:cNvSpPr>
            <a:spLocks noGrp="1"/>
          </p:cNvSpPr>
          <p:nvPr>
            <p:ph type="sldNum" sz="quarter" idx="5"/>
          </p:nvPr>
        </p:nvSpPr>
        <p:spPr bwMode="auto">
          <a:noFill/>
          <a:ln>
            <a:miter lim="800000"/>
            <a:headEnd/>
            <a:tailEnd/>
          </a:ln>
        </p:spPr>
        <p:txBody>
          <a:bodyPr/>
          <a:lstStyle/>
          <a:p>
            <a:fld id="{D1612575-B547-4F69-8909-E95D29E5710B}" type="slidenum">
              <a:rPr lang="en-GB">
                <a:ea typeface="ＭＳ Ｐゴシック" pitchFamily="34" charset="-128"/>
              </a:rPr>
              <a:pPr/>
              <a:t>110</a:t>
            </a:fld>
            <a:endParaRPr lang="en-GB">
              <a:ea typeface="ＭＳ Ｐゴシック" pitchFamily="34" charset="-128"/>
            </a:endParaRPr>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p:spPr>
      </p:sp>
      <p:sp>
        <p:nvSpPr>
          <p:cNvPr id="6758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67588" name="Slide Number Placeholder 3"/>
          <p:cNvSpPr>
            <a:spLocks noGrp="1"/>
          </p:cNvSpPr>
          <p:nvPr>
            <p:ph type="sldNum" sz="quarter" idx="5"/>
          </p:nvPr>
        </p:nvSpPr>
        <p:spPr bwMode="auto">
          <a:noFill/>
          <a:ln>
            <a:miter lim="800000"/>
            <a:headEnd/>
            <a:tailEnd/>
          </a:ln>
        </p:spPr>
        <p:txBody>
          <a:bodyPr/>
          <a:lstStyle/>
          <a:p>
            <a:fld id="{E562F401-348E-4A5F-B336-FBB9FF6076C3}" type="slidenum">
              <a:rPr lang="en-GB">
                <a:ea typeface="ＭＳ Ｐゴシック" pitchFamily="34" charset="-128"/>
              </a:rPr>
              <a:pPr/>
              <a:t>111</a:t>
            </a:fld>
            <a:endParaRPr lang="en-GB">
              <a:ea typeface="ＭＳ Ｐゴシック" pitchFamily="34" charset="-128"/>
            </a:endParaRPr>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68612" name="Slide Number Placeholder 3"/>
          <p:cNvSpPr>
            <a:spLocks noGrp="1"/>
          </p:cNvSpPr>
          <p:nvPr>
            <p:ph type="sldNum" sz="quarter" idx="5"/>
          </p:nvPr>
        </p:nvSpPr>
        <p:spPr bwMode="auto">
          <a:noFill/>
          <a:ln>
            <a:miter lim="800000"/>
            <a:headEnd/>
            <a:tailEnd/>
          </a:ln>
        </p:spPr>
        <p:txBody>
          <a:bodyPr/>
          <a:lstStyle/>
          <a:p>
            <a:fld id="{F5B35A90-DAF1-40AE-A97F-7A80B08F2A73}" type="slidenum">
              <a:rPr lang="en-GB">
                <a:ea typeface="ＭＳ Ｐゴシック" pitchFamily="34" charset="-128"/>
              </a:rPr>
              <a:pPr/>
              <a:t>112</a:t>
            </a:fld>
            <a:endParaRPr lang="en-GB">
              <a:ea typeface="ＭＳ Ｐゴシック" pitchFamily="34" charset="-128"/>
            </a:endParaRPr>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p:spPr>
      </p:sp>
      <p:sp>
        <p:nvSpPr>
          <p:cNvPr id="696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69636" name="Slide Number Placeholder 3"/>
          <p:cNvSpPr>
            <a:spLocks noGrp="1"/>
          </p:cNvSpPr>
          <p:nvPr>
            <p:ph type="sldNum" sz="quarter" idx="5"/>
          </p:nvPr>
        </p:nvSpPr>
        <p:spPr bwMode="auto">
          <a:noFill/>
          <a:ln>
            <a:miter lim="800000"/>
            <a:headEnd/>
            <a:tailEnd/>
          </a:ln>
        </p:spPr>
        <p:txBody>
          <a:bodyPr/>
          <a:lstStyle/>
          <a:p>
            <a:fld id="{04C9FAE4-929A-4757-BD10-ADDA66B74CF4}" type="slidenum">
              <a:rPr lang="en-GB">
                <a:ea typeface="ＭＳ Ｐゴシック" pitchFamily="34" charset="-128"/>
              </a:rPr>
              <a:pPr/>
              <a:t>113</a:t>
            </a:fld>
            <a:endParaRPr lang="en-GB">
              <a:ea typeface="ＭＳ Ｐゴシック" pitchFamily="34" charset="-128"/>
            </a:endParaRPr>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p:spPr>
      </p:sp>
      <p:sp>
        <p:nvSpPr>
          <p:cNvPr id="7065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70660" name="Slide Number Placeholder 3"/>
          <p:cNvSpPr>
            <a:spLocks noGrp="1"/>
          </p:cNvSpPr>
          <p:nvPr>
            <p:ph type="sldNum" sz="quarter" idx="5"/>
          </p:nvPr>
        </p:nvSpPr>
        <p:spPr bwMode="auto">
          <a:noFill/>
          <a:ln>
            <a:miter lim="800000"/>
            <a:headEnd/>
            <a:tailEnd/>
          </a:ln>
        </p:spPr>
        <p:txBody>
          <a:bodyPr/>
          <a:lstStyle/>
          <a:p>
            <a:fld id="{0952A677-ABE3-4360-BC73-ADA3C0140BA7}" type="slidenum">
              <a:rPr lang="en-GB">
                <a:ea typeface="ＭＳ Ｐゴシック" pitchFamily="34" charset="-128"/>
              </a:rPr>
              <a:pPr/>
              <a:t>114</a:t>
            </a:fld>
            <a:endParaRPr lang="en-GB">
              <a:ea typeface="ＭＳ Ｐゴシック" pitchFamily="34" charset="-128"/>
            </a:endParaRPr>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p:spPr>
      </p:sp>
      <p:sp>
        <p:nvSpPr>
          <p:cNvPr id="7168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71684" name="Slide Number Placeholder 3"/>
          <p:cNvSpPr>
            <a:spLocks noGrp="1"/>
          </p:cNvSpPr>
          <p:nvPr>
            <p:ph type="sldNum" sz="quarter" idx="5"/>
          </p:nvPr>
        </p:nvSpPr>
        <p:spPr bwMode="auto">
          <a:noFill/>
          <a:ln>
            <a:miter lim="800000"/>
            <a:headEnd/>
            <a:tailEnd/>
          </a:ln>
        </p:spPr>
        <p:txBody>
          <a:bodyPr/>
          <a:lstStyle/>
          <a:p>
            <a:fld id="{2C22C3A5-52EF-4D74-AE8A-B6244359DA52}" type="slidenum">
              <a:rPr lang="en-GB">
                <a:ea typeface="ＭＳ Ｐゴシック" pitchFamily="34" charset="-128"/>
              </a:rPr>
              <a:pPr/>
              <a:t>115</a:t>
            </a:fld>
            <a:endParaRPr lang="en-GB">
              <a:ea typeface="ＭＳ Ｐゴシック" pitchFamily="34" charset="-128"/>
            </a:endParaRPr>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p:spPr>
      </p:sp>
      <p:sp>
        <p:nvSpPr>
          <p:cNvPr id="7270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72708" name="Slide Number Placeholder 3"/>
          <p:cNvSpPr>
            <a:spLocks noGrp="1"/>
          </p:cNvSpPr>
          <p:nvPr>
            <p:ph type="sldNum" sz="quarter" idx="5"/>
          </p:nvPr>
        </p:nvSpPr>
        <p:spPr bwMode="auto">
          <a:noFill/>
          <a:ln>
            <a:miter lim="800000"/>
            <a:headEnd/>
            <a:tailEnd/>
          </a:ln>
        </p:spPr>
        <p:txBody>
          <a:bodyPr/>
          <a:lstStyle/>
          <a:p>
            <a:fld id="{90DACAEE-6281-4719-8780-4FAFB016179D}" type="slidenum">
              <a:rPr lang="en-GB">
                <a:ea typeface="ＭＳ Ｐゴシック" pitchFamily="34" charset="-128"/>
              </a:rPr>
              <a:pPr/>
              <a:t>116</a:t>
            </a:fld>
            <a:endParaRPr lang="en-GB">
              <a:ea typeface="ＭＳ Ｐゴシック" pitchFamily="34" charset="-128"/>
            </a:endParaRPr>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p:spPr>
      </p:sp>
      <p:sp>
        <p:nvSpPr>
          <p:cNvPr id="737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73732" name="Slide Number Placeholder 3"/>
          <p:cNvSpPr>
            <a:spLocks noGrp="1"/>
          </p:cNvSpPr>
          <p:nvPr>
            <p:ph type="sldNum" sz="quarter" idx="5"/>
          </p:nvPr>
        </p:nvSpPr>
        <p:spPr bwMode="auto">
          <a:noFill/>
          <a:ln>
            <a:miter lim="800000"/>
            <a:headEnd/>
            <a:tailEnd/>
          </a:ln>
        </p:spPr>
        <p:txBody>
          <a:bodyPr/>
          <a:lstStyle/>
          <a:p>
            <a:fld id="{6EA8F5C8-490A-4919-8817-17588222F38E}" type="slidenum">
              <a:rPr lang="en-GB">
                <a:ea typeface="ＭＳ Ｐゴシック" pitchFamily="34" charset="-128"/>
              </a:rPr>
              <a:pPr/>
              <a:t>117</a:t>
            </a:fld>
            <a:endParaRPr lang="en-GB">
              <a:ea typeface="ＭＳ Ｐゴシック" pitchFamily="34" charset="-128"/>
            </a:endParaRPr>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p:spPr>
      </p:sp>
      <p:sp>
        <p:nvSpPr>
          <p:cNvPr id="747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74756" name="Slide Number Placeholder 3"/>
          <p:cNvSpPr>
            <a:spLocks noGrp="1"/>
          </p:cNvSpPr>
          <p:nvPr>
            <p:ph type="sldNum" sz="quarter" idx="5"/>
          </p:nvPr>
        </p:nvSpPr>
        <p:spPr bwMode="auto">
          <a:noFill/>
          <a:ln>
            <a:miter lim="800000"/>
            <a:headEnd/>
            <a:tailEnd/>
          </a:ln>
        </p:spPr>
        <p:txBody>
          <a:bodyPr/>
          <a:lstStyle/>
          <a:p>
            <a:fld id="{37B3A6D2-DF81-4BCC-83FF-C9DBA1180109}" type="slidenum">
              <a:rPr lang="en-GB">
                <a:ea typeface="ＭＳ Ｐゴシック" pitchFamily="34" charset="-128"/>
              </a:rPr>
              <a:pPr/>
              <a:t>118</a:t>
            </a:fld>
            <a:endParaRPr lang="en-GB">
              <a:ea typeface="ＭＳ Ｐゴシック" pitchFamily="34" charset="-128"/>
            </a:endParaRPr>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p:spPr>
      </p:sp>
      <p:sp>
        <p:nvSpPr>
          <p:cNvPr id="757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75780" name="Slide Number Placeholder 3"/>
          <p:cNvSpPr>
            <a:spLocks noGrp="1"/>
          </p:cNvSpPr>
          <p:nvPr>
            <p:ph type="sldNum" sz="quarter" idx="5"/>
          </p:nvPr>
        </p:nvSpPr>
        <p:spPr bwMode="auto">
          <a:noFill/>
          <a:ln>
            <a:miter lim="800000"/>
            <a:headEnd/>
            <a:tailEnd/>
          </a:ln>
        </p:spPr>
        <p:txBody>
          <a:bodyPr/>
          <a:lstStyle/>
          <a:p>
            <a:fld id="{EB03C59B-998B-428A-BD7B-DACB9BD47D4B}" type="slidenum">
              <a:rPr lang="en-GB">
                <a:ea typeface="ＭＳ Ｐゴシック" pitchFamily="34" charset="-128"/>
              </a:rPr>
              <a:pPr/>
              <a:t>119</a:t>
            </a:fld>
            <a:endParaRPr lang="en-GB">
              <a:ea typeface="ＭＳ Ｐゴシック" pitchFamily="34" charset="-128"/>
            </a:endParaRPr>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p:spPr>
      </p:sp>
      <p:sp>
        <p:nvSpPr>
          <p:cNvPr id="768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76804" name="Slide Number Placeholder 3"/>
          <p:cNvSpPr>
            <a:spLocks noGrp="1"/>
          </p:cNvSpPr>
          <p:nvPr>
            <p:ph type="sldNum" sz="quarter" idx="5"/>
          </p:nvPr>
        </p:nvSpPr>
        <p:spPr bwMode="auto">
          <a:noFill/>
          <a:ln>
            <a:miter lim="800000"/>
            <a:headEnd/>
            <a:tailEnd/>
          </a:ln>
        </p:spPr>
        <p:txBody>
          <a:bodyPr/>
          <a:lstStyle/>
          <a:p>
            <a:fld id="{E7ABF6EE-A375-4EFF-A054-BB5B0009E9AA}" type="slidenum">
              <a:rPr lang="en-GB">
                <a:ea typeface="ＭＳ Ｐゴシック" pitchFamily="34" charset="-128"/>
              </a:rPr>
              <a:pPr/>
              <a:t>120</a:t>
            </a:fld>
            <a:endParaRPr lang="en-GB">
              <a:ea typeface="ＭＳ Ｐゴシック" pitchFamily="34" charset="-128"/>
            </a:endParaRPr>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p:spPr>
      </p:sp>
      <p:sp>
        <p:nvSpPr>
          <p:cNvPr id="7782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77828" name="Slide Number Placeholder 3"/>
          <p:cNvSpPr>
            <a:spLocks noGrp="1"/>
          </p:cNvSpPr>
          <p:nvPr>
            <p:ph type="sldNum" sz="quarter" idx="5"/>
          </p:nvPr>
        </p:nvSpPr>
        <p:spPr bwMode="auto">
          <a:noFill/>
          <a:ln>
            <a:miter lim="800000"/>
            <a:headEnd/>
            <a:tailEnd/>
          </a:ln>
        </p:spPr>
        <p:txBody>
          <a:bodyPr/>
          <a:lstStyle/>
          <a:p>
            <a:fld id="{6A3CC074-CD8D-4DB7-87FB-EF4EFB0BA174}" type="slidenum">
              <a:rPr lang="en-GB">
                <a:ea typeface="ＭＳ Ｐゴシック" pitchFamily="34" charset="-128"/>
              </a:rPr>
              <a:pPr/>
              <a:t>121</a:t>
            </a:fld>
            <a:endParaRPr lang="en-GB">
              <a:ea typeface="ＭＳ Ｐゴシック" pitchFamily="34" charset="-128"/>
            </a:endParaRPr>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p:spPr>
      </p:sp>
      <p:sp>
        <p:nvSpPr>
          <p:cNvPr id="7885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78852" name="Slide Number Placeholder 3"/>
          <p:cNvSpPr>
            <a:spLocks noGrp="1"/>
          </p:cNvSpPr>
          <p:nvPr>
            <p:ph type="sldNum" sz="quarter" idx="5"/>
          </p:nvPr>
        </p:nvSpPr>
        <p:spPr bwMode="auto">
          <a:noFill/>
          <a:ln>
            <a:miter lim="800000"/>
            <a:headEnd/>
            <a:tailEnd/>
          </a:ln>
        </p:spPr>
        <p:txBody>
          <a:bodyPr/>
          <a:lstStyle/>
          <a:p>
            <a:fld id="{60656F92-89EC-4A97-87F3-EFA347E2B27A}" type="slidenum">
              <a:rPr lang="en-GB">
                <a:ea typeface="ＭＳ Ｐゴシック" pitchFamily="34" charset="-128"/>
              </a:rPr>
              <a:pPr/>
              <a:t>122</a:t>
            </a:fld>
            <a:endParaRPr lang="en-GB">
              <a:ea typeface="ＭＳ Ｐゴシック" pitchFamily="34" charset="-128"/>
            </a:endParaRPr>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p:spPr>
      </p:sp>
      <p:sp>
        <p:nvSpPr>
          <p:cNvPr id="7987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79876" name="Slide Number Placeholder 3"/>
          <p:cNvSpPr>
            <a:spLocks noGrp="1"/>
          </p:cNvSpPr>
          <p:nvPr>
            <p:ph type="sldNum" sz="quarter" idx="5"/>
          </p:nvPr>
        </p:nvSpPr>
        <p:spPr bwMode="auto">
          <a:noFill/>
          <a:ln>
            <a:miter lim="800000"/>
            <a:headEnd/>
            <a:tailEnd/>
          </a:ln>
        </p:spPr>
        <p:txBody>
          <a:bodyPr/>
          <a:lstStyle/>
          <a:p>
            <a:fld id="{F795F5DA-6EFE-4933-8ACD-3CBB27F718D3}" type="slidenum">
              <a:rPr lang="en-GB">
                <a:ea typeface="ＭＳ Ｐゴシック" pitchFamily="34" charset="-128"/>
              </a:rPr>
              <a:pPr/>
              <a:t>123</a:t>
            </a:fld>
            <a:endParaRPr lang="en-GB">
              <a:ea typeface="ＭＳ Ｐゴシック" pitchFamily="34" charset="-128"/>
            </a:endParaRPr>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bwMode="auto">
          <a:noFill/>
          <a:ln>
            <a:solidFill>
              <a:srgbClr val="000000"/>
            </a:solidFill>
            <a:miter lim="800000"/>
            <a:headEnd/>
            <a:tailEnd/>
          </a:ln>
        </p:spPr>
      </p:sp>
      <p:sp>
        <p:nvSpPr>
          <p:cNvPr id="8089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80900" name="Slide Number Placeholder 3"/>
          <p:cNvSpPr>
            <a:spLocks noGrp="1"/>
          </p:cNvSpPr>
          <p:nvPr>
            <p:ph type="sldNum" sz="quarter" idx="5"/>
          </p:nvPr>
        </p:nvSpPr>
        <p:spPr bwMode="auto">
          <a:noFill/>
          <a:ln>
            <a:miter lim="800000"/>
            <a:headEnd/>
            <a:tailEnd/>
          </a:ln>
        </p:spPr>
        <p:txBody>
          <a:bodyPr/>
          <a:lstStyle/>
          <a:p>
            <a:fld id="{9629750F-35C5-41E5-B3B4-B94AF0DDA1FE}" type="slidenum">
              <a:rPr lang="en-GB">
                <a:ea typeface="ＭＳ Ｐゴシック" pitchFamily="34" charset="-128"/>
              </a:rPr>
              <a:pPr/>
              <a:t>124</a:t>
            </a:fld>
            <a:endParaRPr lang="en-GB">
              <a:ea typeface="ＭＳ Ｐゴシック" pitchFamily="34" charset="-128"/>
            </a:endParaRPr>
          </a:p>
        </p:txBody>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bwMode="auto">
          <a:noFill/>
          <a:ln>
            <a:solidFill>
              <a:srgbClr val="000000"/>
            </a:solidFill>
            <a:miter lim="800000"/>
            <a:headEnd/>
            <a:tailEnd/>
          </a:ln>
        </p:spPr>
      </p:sp>
      <p:sp>
        <p:nvSpPr>
          <p:cNvPr id="819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81924" name="Slide Number Placeholder 3"/>
          <p:cNvSpPr>
            <a:spLocks noGrp="1"/>
          </p:cNvSpPr>
          <p:nvPr>
            <p:ph type="sldNum" sz="quarter" idx="5"/>
          </p:nvPr>
        </p:nvSpPr>
        <p:spPr bwMode="auto">
          <a:noFill/>
          <a:ln>
            <a:miter lim="800000"/>
            <a:headEnd/>
            <a:tailEnd/>
          </a:ln>
        </p:spPr>
        <p:txBody>
          <a:bodyPr/>
          <a:lstStyle/>
          <a:p>
            <a:fld id="{6E92544D-7300-4B30-996F-F80272FB22F0}" type="slidenum">
              <a:rPr lang="en-GB">
                <a:ea typeface="ＭＳ Ｐゴシック" pitchFamily="34" charset="-128"/>
              </a:rPr>
              <a:pPr/>
              <a:t>125</a:t>
            </a:fld>
            <a:endParaRPr lang="en-GB">
              <a:ea typeface="ＭＳ Ｐゴシック" pitchFamily="34" charset="-128"/>
            </a:endParaRPr>
          </a:p>
        </p:txBody>
      </p:sp>
    </p:spTree>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bwMode="auto">
          <a:noFill/>
          <a:ln>
            <a:solidFill>
              <a:srgbClr val="000000"/>
            </a:solidFill>
            <a:miter lim="800000"/>
            <a:headEnd/>
            <a:tailEnd/>
          </a:ln>
        </p:spPr>
      </p:sp>
      <p:sp>
        <p:nvSpPr>
          <p:cNvPr id="8294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82948" name="Slide Number Placeholder 3"/>
          <p:cNvSpPr>
            <a:spLocks noGrp="1"/>
          </p:cNvSpPr>
          <p:nvPr>
            <p:ph type="sldNum" sz="quarter" idx="5"/>
          </p:nvPr>
        </p:nvSpPr>
        <p:spPr bwMode="auto">
          <a:noFill/>
          <a:ln>
            <a:miter lim="800000"/>
            <a:headEnd/>
            <a:tailEnd/>
          </a:ln>
        </p:spPr>
        <p:txBody>
          <a:bodyPr/>
          <a:lstStyle/>
          <a:p>
            <a:fld id="{A9E10E17-8DDE-46F1-A6C2-CF80064A7297}" type="slidenum">
              <a:rPr lang="en-GB">
                <a:ea typeface="ＭＳ Ｐゴシック" pitchFamily="34" charset="-128"/>
              </a:rPr>
              <a:pPr/>
              <a:t>126</a:t>
            </a:fld>
            <a:endParaRPr lang="en-GB">
              <a:ea typeface="ＭＳ Ｐゴシック" pitchFamily="34" charset="-128"/>
            </a:endParaRPr>
          </a:p>
        </p:txBody>
      </p:sp>
    </p:spTree>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bwMode="auto">
          <a:noFill/>
          <a:ln>
            <a:solidFill>
              <a:srgbClr val="000000"/>
            </a:solidFill>
            <a:miter lim="800000"/>
            <a:headEnd/>
            <a:tailEnd/>
          </a:ln>
        </p:spPr>
      </p:sp>
      <p:sp>
        <p:nvSpPr>
          <p:cNvPr id="8397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83972" name="Slide Number Placeholder 3"/>
          <p:cNvSpPr>
            <a:spLocks noGrp="1"/>
          </p:cNvSpPr>
          <p:nvPr>
            <p:ph type="sldNum" sz="quarter" idx="5"/>
          </p:nvPr>
        </p:nvSpPr>
        <p:spPr bwMode="auto">
          <a:noFill/>
          <a:ln>
            <a:miter lim="800000"/>
            <a:headEnd/>
            <a:tailEnd/>
          </a:ln>
        </p:spPr>
        <p:txBody>
          <a:bodyPr/>
          <a:lstStyle/>
          <a:p>
            <a:fld id="{F179E4C6-4671-4461-A803-91653CF91122}" type="slidenum">
              <a:rPr lang="en-GB">
                <a:ea typeface="ＭＳ Ｐゴシック" pitchFamily="34" charset="-128"/>
              </a:rPr>
              <a:pPr/>
              <a:t>127</a:t>
            </a:fld>
            <a:endParaRPr lang="en-GB">
              <a:ea typeface="ＭＳ Ｐゴシック" pitchFamily="34" charset="-128"/>
            </a:endParaRPr>
          </a:p>
        </p:txBody>
      </p:sp>
    </p:spTree>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bwMode="auto">
          <a:noFill/>
          <a:ln>
            <a:solidFill>
              <a:srgbClr val="000000"/>
            </a:solidFill>
            <a:miter lim="800000"/>
            <a:headEnd/>
            <a:tailEnd/>
          </a:ln>
        </p:spPr>
      </p:sp>
      <p:sp>
        <p:nvSpPr>
          <p:cNvPr id="8499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84996" name="Slide Number Placeholder 3"/>
          <p:cNvSpPr>
            <a:spLocks noGrp="1"/>
          </p:cNvSpPr>
          <p:nvPr>
            <p:ph type="sldNum" sz="quarter" idx="5"/>
          </p:nvPr>
        </p:nvSpPr>
        <p:spPr bwMode="auto">
          <a:noFill/>
          <a:ln>
            <a:miter lim="800000"/>
            <a:headEnd/>
            <a:tailEnd/>
          </a:ln>
        </p:spPr>
        <p:txBody>
          <a:bodyPr/>
          <a:lstStyle/>
          <a:p>
            <a:fld id="{55E73B35-CA24-415E-8FAF-6EAFBAFB4920}" type="slidenum">
              <a:rPr lang="en-GB">
                <a:ea typeface="ＭＳ Ｐゴシック" pitchFamily="34" charset="-128"/>
              </a:rPr>
              <a:pPr/>
              <a:t>128</a:t>
            </a:fld>
            <a:endParaRPr lang="en-GB">
              <a:ea typeface="ＭＳ Ｐゴシック" pitchFamily="34" charset="-128"/>
            </a:endParaRPr>
          </a:p>
        </p:txBody>
      </p:sp>
    </p:spTree>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bwMode="auto">
          <a:noFill/>
          <a:ln>
            <a:solidFill>
              <a:srgbClr val="000000"/>
            </a:solidFill>
            <a:miter lim="800000"/>
            <a:headEnd/>
            <a:tailEnd/>
          </a:ln>
        </p:spPr>
      </p:sp>
      <p:sp>
        <p:nvSpPr>
          <p:cNvPr id="8601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86020" name="Slide Number Placeholder 3"/>
          <p:cNvSpPr>
            <a:spLocks noGrp="1"/>
          </p:cNvSpPr>
          <p:nvPr>
            <p:ph type="sldNum" sz="quarter" idx="5"/>
          </p:nvPr>
        </p:nvSpPr>
        <p:spPr bwMode="auto">
          <a:noFill/>
          <a:ln>
            <a:miter lim="800000"/>
            <a:headEnd/>
            <a:tailEnd/>
          </a:ln>
        </p:spPr>
        <p:txBody>
          <a:bodyPr/>
          <a:lstStyle/>
          <a:p>
            <a:fld id="{2D261765-3D94-438B-B8D7-97A6678F7872}" type="slidenum">
              <a:rPr lang="en-GB">
                <a:ea typeface="ＭＳ Ｐゴシック" pitchFamily="34" charset="-128"/>
              </a:rPr>
              <a:pPr/>
              <a:t>129</a:t>
            </a:fld>
            <a:endParaRPr lang="en-GB">
              <a:ea typeface="ＭＳ Ｐゴシック" pitchFamily="34" charset="-128"/>
            </a:endParaRPr>
          </a:p>
        </p:txBody>
      </p:sp>
    </p:spTree>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bwMode="auto">
          <a:noFill/>
          <a:ln>
            <a:solidFill>
              <a:srgbClr val="000000"/>
            </a:solidFill>
            <a:miter lim="800000"/>
            <a:headEnd/>
            <a:tailEnd/>
          </a:ln>
        </p:spPr>
      </p:sp>
      <p:sp>
        <p:nvSpPr>
          <p:cNvPr id="8704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87044" name="Slide Number Placeholder 3"/>
          <p:cNvSpPr>
            <a:spLocks noGrp="1"/>
          </p:cNvSpPr>
          <p:nvPr>
            <p:ph type="sldNum" sz="quarter" idx="5"/>
          </p:nvPr>
        </p:nvSpPr>
        <p:spPr bwMode="auto">
          <a:noFill/>
          <a:ln>
            <a:miter lim="800000"/>
            <a:headEnd/>
            <a:tailEnd/>
          </a:ln>
        </p:spPr>
        <p:txBody>
          <a:bodyPr/>
          <a:lstStyle/>
          <a:p>
            <a:fld id="{E67D43B7-C7A8-430E-9847-78C952C5587D}" type="slidenum">
              <a:rPr lang="en-GB">
                <a:ea typeface="ＭＳ Ｐゴシック" pitchFamily="34" charset="-128"/>
              </a:rPr>
              <a:pPr/>
              <a:t>130</a:t>
            </a:fld>
            <a:endParaRPr lang="en-GB">
              <a:ea typeface="ＭＳ Ｐゴシック" pitchFamily="34" charset="-128"/>
            </a:endParaRPr>
          </a:p>
        </p:txBody>
      </p:sp>
    </p:spTree>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bwMode="auto">
          <a:noFill/>
          <a:ln>
            <a:solidFill>
              <a:srgbClr val="000000"/>
            </a:solidFill>
            <a:miter lim="800000"/>
            <a:headEnd/>
            <a:tailEnd/>
          </a:ln>
        </p:spPr>
      </p:sp>
      <p:sp>
        <p:nvSpPr>
          <p:cNvPr id="8806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88068" name="Slide Number Placeholder 3"/>
          <p:cNvSpPr>
            <a:spLocks noGrp="1"/>
          </p:cNvSpPr>
          <p:nvPr>
            <p:ph type="sldNum" sz="quarter" idx="5"/>
          </p:nvPr>
        </p:nvSpPr>
        <p:spPr bwMode="auto">
          <a:noFill/>
          <a:ln>
            <a:miter lim="800000"/>
            <a:headEnd/>
            <a:tailEnd/>
          </a:ln>
        </p:spPr>
        <p:txBody>
          <a:bodyPr/>
          <a:lstStyle/>
          <a:p>
            <a:fld id="{145F8560-64AA-4B96-8D0F-A95648104F36}" type="slidenum">
              <a:rPr lang="en-GB">
                <a:ea typeface="ＭＳ Ｐゴシック" pitchFamily="34" charset="-128"/>
              </a:rPr>
              <a:pPr/>
              <a:t>131</a:t>
            </a:fld>
            <a:endParaRPr lang="en-GB">
              <a:ea typeface="ＭＳ Ｐゴシック" pitchFamily="34" charset="-128"/>
            </a:endParaRPr>
          </a:p>
        </p:txBody>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bwMode="auto">
          <a:noFill/>
          <a:ln>
            <a:solidFill>
              <a:srgbClr val="000000"/>
            </a:solidFill>
            <a:miter lim="800000"/>
            <a:headEnd/>
            <a:tailEnd/>
          </a:ln>
        </p:spPr>
      </p:sp>
      <p:sp>
        <p:nvSpPr>
          <p:cNvPr id="8909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89092" name="Slide Number Placeholder 3"/>
          <p:cNvSpPr>
            <a:spLocks noGrp="1"/>
          </p:cNvSpPr>
          <p:nvPr>
            <p:ph type="sldNum" sz="quarter" idx="5"/>
          </p:nvPr>
        </p:nvSpPr>
        <p:spPr bwMode="auto">
          <a:noFill/>
          <a:ln>
            <a:miter lim="800000"/>
            <a:headEnd/>
            <a:tailEnd/>
          </a:ln>
        </p:spPr>
        <p:txBody>
          <a:bodyPr/>
          <a:lstStyle/>
          <a:p>
            <a:fld id="{D560F9AB-9667-4DD7-BA66-73B2C8223EFC}" type="slidenum">
              <a:rPr lang="en-GB">
                <a:ea typeface="ＭＳ Ｐゴシック" pitchFamily="34" charset="-128"/>
              </a:rPr>
              <a:pPr/>
              <a:t>132</a:t>
            </a:fld>
            <a:endParaRPr lang="en-GB">
              <a:ea typeface="ＭＳ Ｐゴシック" pitchFamily="34" charset="-128"/>
            </a:endParaRPr>
          </a:p>
        </p:txBody>
      </p:sp>
    </p:spTree>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bwMode="auto">
          <a:noFill/>
          <a:ln>
            <a:solidFill>
              <a:srgbClr val="000000"/>
            </a:solidFill>
            <a:miter lim="800000"/>
            <a:headEnd/>
            <a:tailEnd/>
          </a:ln>
        </p:spPr>
      </p:sp>
      <p:sp>
        <p:nvSpPr>
          <p:cNvPr id="9011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90116" name="Slide Number Placeholder 3"/>
          <p:cNvSpPr>
            <a:spLocks noGrp="1"/>
          </p:cNvSpPr>
          <p:nvPr>
            <p:ph type="sldNum" sz="quarter" idx="5"/>
          </p:nvPr>
        </p:nvSpPr>
        <p:spPr bwMode="auto">
          <a:noFill/>
          <a:ln>
            <a:miter lim="800000"/>
            <a:headEnd/>
            <a:tailEnd/>
          </a:ln>
        </p:spPr>
        <p:txBody>
          <a:bodyPr/>
          <a:lstStyle/>
          <a:p>
            <a:fld id="{7C508E8C-3F78-4896-8B78-805D93DA6DE6}" type="slidenum">
              <a:rPr lang="en-GB">
                <a:ea typeface="ＭＳ Ｐゴシック" pitchFamily="34" charset="-128"/>
              </a:rPr>
              <a:pPr/>
              <a:t>133</a:t>
            </a:fld>
            <a:endParaRPr lang="en-GB">
              <a:ea typeface="ＭＳ Ｐゴシック" pitchFamily="34" charset="-128"/>
            </a:endParaRPr>
          </a:p>
        </p:txBody>
      </p:sp>
    </p:spTree>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bwMode="auto">
          <a:noFill/>
          <a:ln>
            <a:solidFill>
              <a:srgbClr val="000000"/>
            </a:solidFill>
            <a:miter lim="800000"/>
            <a:headEnd/>
            <a:tailEnd/>
          </a:ln>
        </p:spPr>
      </p:sp>
      <p:sp>
        <p:nvSpPr>
          <p:cNvPr id="9113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91140" name="Slide Number Placeholder 3"/>
          <p:cNvSpPr>
            <a:spLocks noGrp="1"/>
          </p:cNvSpPr>
          <p:nvPr>
            <p:ph type="sldNum" sz="quarter" idx="5"/>
          </p:nvPr>
        </p:nvSpPr>
        <p:spPr bwMode="auto">
          <a:noFill/>
          <a:ln>
            <a:miter lim="800000"/>
            <a:headEnd/>
            <a:tailEnd/>
          </a:ln>
        </p:spPr>
        <p:txBody>
          <a:bodyPr/>
          <a:lstStyle/>
          <a:p>
            <a:fld id="{758B8077-797E-4FF1-86CB-661739C302FC}" type="slidenum">
              <a:rPr lang="en-GB">
                <a:ea typeface="ＭＳ Ｐゴシック" pitchFamily="34" charset="-128"/>
              </a:rPr>
              <a:pPr/>
              <a:t>134</a:t>
            </a:fld>
            <a:endParaRPr lang="en-GB">
              <a:ea typeface="ＭＳ Ｐゴシック" pitchFamily="34" charset="-128"/>
            </a:endParaRPr>
          </a:p>
        </p:txBody>
      </p:sp>
    </p:spTree>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bwMode="auto">
          <a:noFill/>
          <a:ln>
            <a:solidFill>
              <a:srgbClr val="000000"/>
            </a:solidFill>
            <a:miter lim="800000"/>
            <a:headEnd/>
            <a:tailEnd/>
          </a:ln>
        </p:spPr>
      </p:sp>
      <p:sp>
        <p:nvSpPr>
          <p:cNvPr id="9216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92164" name="Slide Number Placeholder 3"/>
          <p:cNvSpPr>
            <a:spLocks noGrp="1"/>
          </p:cNvSpPr>
          <p:nvPr>
            <p:ph type="sldNum" sz="quarter" idx="5"/>
          </p:nvPr>
        </p:nvSpPr>
        <p:spPr bwMode="auto">
          <a:noFill/>
          <a:ln>
            <a:miter lim="800000"/>
            <a:headEnd/>
            <a:tailEnd/>
          </a:ln>
        </p:spPr>
        <p:txBody>
          <a:bodyPr/>
          <a:lstStyle/>
          <a:p>
            <a:fld id="{973CD5DA-6EB4-4837-B109-FB4F67F56F13}" type="slidenum">
              <a:rPr lang="en-GB">
                <a:ea typeface="ＭＳ Ｐゴシック" pitchFamily="34" charset="-128"/>
              </a:rPr>
              <a:pPr/>
              <a:t>135</a:t>
            </a:fld>
            <a:endParaRPr lang="en-GB">
              <a:ea typeface="ＭＳ Ｐゴシック" pitchFamily="34" charset="-128"/>
            </a:endParaRPr>
          </a:p>
        </p:txBody>
      </p:sp>
    </p:spTree>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bwMode="auto">
          <a:noFill/>
          <a:ln>
            <a:solidFill>
              <a:srgbClr val="000000"/>
            </a:solidFill>
            <a:miter lim="800000"/>
            <a:headEnd/>
            <a:tailEnd/>
          </a:ln>
        </p:spPr>
      </p:sp>
      <p:sp>
        <p:nvSpPr>
          <p:cNvPr id="9318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93188" name="Slide Number Placeholder 3"/>
          <p:cNvSpPr>
            <a:spLocks noGrp="1"/>
          </p:cNvSpPr>
          <p:nvPr>
            <p:ph type="sldNum" sz="quarter" idx="5"/>
          </p:nvPr>
        </p:nvSpPr>
        <p:spPr bwMode="auto">
          <a:noFill/>
          <a:ln>
            <a:miter lim="800000"/>
            <a:headEnd/>
            <a:tailEnd/>
          </a:ln>
        </p:spPr>
        <p:txBody>
          <a:bodyPr/>
          <a:lstStyle/>
          <a:p>
            <a:fld id="{CB175878-0AAD-446C-AD20-67726F91C1EB}" type="slidenum">
              <a:rPr lang="en-GB">
                <a:ea typeface="ＭＳ Ｐゴシック" pitchFamily="34" charset="-128"/>
              </a:rPr>
              <a:pPr/>
              <a:t>136</a:t>
            </a:fld>
            <a:endParaRPr lang="en-GB">
              <a:ea typeface="ＭＳ Ｐゴシック" pitchFamily="34" charset="-128"/>
            </a:endParaRPr>
          </a:p>
        </p:txBody>
      </p:sp>
    </p:spTree>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bwMode="auto">
          <a:noFill/>
          <a:ln>
            <a:solidFill>
              <a:srgbClr val="000000"/>
            </a:solidFill>
            <a:miter lim="800000"/>
            <a:headEnd/>
            <a:tailEnd/>
          </a:ln>
        </p:spPr>
      </p:sp>
      <p:sp>
        <p:nvSpPr>
          <p:cNvPr id="9421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94212" name="Slide Number Placeholder 3"/>
          <p:cNvSpPr>
            <a:spLocks noGrp="1"/>
          </p:cNvSpPr>
          <p:nvPr>
            <p:ph type="sldNum" sz="quarter" idx="5"/>
          </p:nvPr>
        </p:nvSpPr>
        <p:spPr bwMode="auto">
          <a:noFill/>
          <a:ln>
            <a:miter lim="800000"/>
            <a:headEnd/>
            <a:tailEnd/>
          </a:ln>
        </p:spPr>
        <p:txBody>
          <a:bodyPr/>
          <a:lstStyle/>
          <a:p>
            <a:fld id="{4561994F-D483-4703-9D17-50BCF1E38529}" type="slidenum">
              <a:rPr lang="en-GB">
                <a:ea typeface="ＭＳ Ｐゴシック" pitchFamily="34" charset="-128"/>
              </a:rPr>
              <a:pPr/>
              <a:t>137</a:t>
            </a:fld>
            <a:endParaRPr lang="en-GB">
              <a:ea typeface="ＭＳ Ｐゴシック" pitchFamily="34" charset="-128"/>
            </a:endParaRPr>
          </a:p>
        </p:txBody>
      </p:sp>
    </p:spTree>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bwMode="auto">
          <a:noFill/>
          <a:ln>
            <a:solidFill>
              <a:srgbClr val="000000"/>
            </a:solidFill>
            <a:miter lim="800000"/>
            <a:headEnd/>
            <a:tailEnd/>
          </a:ln>
        </p:spPr>
      </p:sp>
      <p:sp>
        <p:nvSpPr>
          <p:cNvPr id="952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95236" name="Slide Number Placeholder 3"/>
          <p:cNvSpPr>
            <a:spLocks noGrp="1"/>
          </p:cNvSpPr>
          <p:nvPr>
            <p:ph type="sldNum" sz="quarter" idx="5"/>
          </p:nvPr>
        </p:nvSpPr>
        <p:spPr bwMode="auto">
          <a:noFill/>
          <a:ln>
            <a:miter lim="800000"/>
            <a:headEnd/>
            <a:tailEnd/>
          </a:ln>
        </p:spPr>
        <p:txBody>
          <a:bodyPr/>
          <a:lstStyle/>
          <a:p>
            <a:fld id="{375AB83E-FAEC-4F15-9FC6-EEFC574C3496}" type="slidenum">
              <a:rPr lang="en-GB">
                <a:ea typeface="ＭＳ Ｐゴシック" pitchFamily="34" charset="-128"/>
              </a:rPr>
              <a:pPr/>
              <a:t>138</a:t>
            </a:fld>
            <a:endParaRPr lang="en-GB">
              <a:ea typeface="ＭＳ Ｐゴシック" pitchFamily="34" charset="-128"/>
            </a:endParaRPr>
          </a:p>
        </p:txBody>
      </p:sp>
    </p:spTree>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bwMode="auto">
          <a:noFill/>
          <a:ln>
            <a:solidFill>
              <a:srgbClr val="000000"/>
            </a:solidFill>
            <a:miter lim="800000"/>
            <a:headEnd/>
            <a:tailEnd/>
          </a:ln>
        </p:spPr>
      </p:sp>
      <p:sp>
        <p:nvSpPr>
          <p:cNvPr id="9625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96260" name="Slide Number Placeholder 3"/>
          <p:cNvSpPr>
            <a:spLocks noGrp="1"/>
          </p:cNvSpPr>
          <p:nvPr>
            <p:ph type="sldNum" sz="quarter" idx="5"/>
          </p:nvPr>
        </p:nvSpPr>
        <p:spPr bwMode="auto">
          <a:noFill/>
          <a:ln>
            <a:miter lim="800000"/>
            <a:headEnd/>
            <a:tailEnd/>
          </a:ln>
        </p:spPr>
        <p:txBody>
          <a:bodyPr/>
          <a:lstStyle/>
          <a:p>
            <a:fld id="{87672132-9BA6-46F1-9FED-795043865F81}" type="slidenum">
              <a:rPr lang="en-GB">
                <a:ea typeface="ＭＳ Ｐゴシック" pitchFamily="34" charset="-128"/>
              </a:rPr>
              <a:pPr/>
              <a:t>139</a:t>
            </a:fld>
            <a:endParaRPr lang="en-GB">
              <a:ea typeface="ＭＳ Ｐゴシック"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cSld name="1_Title and Content">
    <p:spTree>
      <p:nvGrpSpPr>
        <p:cNvPr id="1" name=""/>
        <p:cNvGrpSpPr/>
        <p:nvPr/>
      </p:nvGrpSpPr>
      <p:grpSpPr>
        <a:xfrm>
          <a:off x="0" y="0"/>
          <a:ext cx="0" cy="0"/>
          <a:chOff x="0" y="0"/>
          <a:chExt cx="0" cy="0"/>
        </a:xfrm>
      </p:grpSpPr>
      <p:pic>
        <p:nvPicPr>
          <p:cNvPr id="4" name="Picture 2" descr="AF Venice PPT.jpg"/>
          <p:cNvPicPr>
            <a:picLocks noChangeAspect="1"/>
          </p:cNvPicPr>
          <p:nvPr userDrawn="1"/>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Title 1"/>
          <p:cNvSpPr>
            <a:spLocks noGrp="1"/>
          </p:cNvSpPr>
          <p:nvPr>
            <p:ph type="title"/>
          </p:nvPr>
        </p:nvSpPr>
        <p:spPr>
          <a:xfrm>
            <a:off x="457200" y="274638"/>
            <a:ext cx="6705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6705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A388A33C-E486-4FBE-BF57-E950DB69A46B}" type="datetime1">
              <a:rPr lang="en-US"/>
              <a:pPr>
                <a:defRPr/>
              </a:pPr>
              <a:t>10/3/2011</a:t>
            </a:fld>
            <a:endParaRPr lang="en-US"/>
          </a:p>
        </p:txBody>
      </p:sp>
      <p:sp>
        <p:nvSpPr>
          <p:cNvPr id="6" name="Footer Placeholder 4"/>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endParaRPr lang="en-US"/>
          </a:p>
        </p:txBody>
      </p:sp>
      <p:sp>
        <p:nvSpPr>
          <p:cNvPr id="7"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6606D886-F69B-4C99-BD6D-06B756EBD135}" type="slidenum">
              <a:rPr lang="en-US"/>
              <a:pPr>
                <a:defRPr/>
              </a:pPr>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a:defRPr/>
            </a:lvl1pPr>
          </a:lstStyle>
          <a:p>
            <a:pPr>
              <a:defRPr/>
            </a:pPr>
            <a:fld id="{103C847C-E198-4FFF-B6E9-916054A90619}" type="datetime1">
              <a:rPr lang="en-GB"/>
              <a:pPr>
                <a:defRPr/>
              </a:pPr>
              <a:t>03/10/2011</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r>
              <a:rPr lang="en-GB"/>
              <a:t>Roman Tomasic</a:t>
            </a: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a:defRPr/>
            </a:lvl1pPr>
          </a:lstStyle>
          <a:p>
            <a:pPr>
              <a:defRPr/>
            </a:pPr>
            <a:fld id="{4AF74241-92A2-4AC7-991E-0FFF4170F765}" type="slidenum">
              <a:rPr lang="en-GB"/>
              <a:pPr>
                <a:defRPr/>
              </a:pPr>
              <a:t>‹N°›</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6.xml"/><Relationship Id="rId1" Type="http://schemas.openxmlformats.org/officeDocument/2006/relationships/slideLayout" Target="../slideLayouts/slideLayout5.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pic>
        <p:nvPicPr>
          <p:cNvPr id="1026" name="Picture 2" descr="AF Venice PPT.jpg"/>
          <p:cNvPicPr>
            <a:picLocks noChangeAspect="1"/>
          </p:cNvPicPr>
          <p:nvPr userDrawn="1"/>
        </p:nvPicPr>
        <p:blipFill>
          <a:blip r:embed="rId6"/>
          <a:srcRect/>
          <a:stretch>
            <a:fillRect/>
          </a:stretch>
        </p:blipFill>
        <p:spPr bwMode="auto">
          <a:xfrm>
            <a:off x="0" y="0"/>
            <a:ext cx="9144000" cy="6858000"/>
          </a:xfrm>
          <a:prstGeom prst="rect">
            <a:avLst/>
          </a:prstGeom>
          <a:noFill/>
          <a:ln w="9525">
            <a:noFill/>
            <a:miter lim="800000"/>
            <a:headEnd/>
            <a:tailEnd/>
          </a:ln>
        </p:spPr>
      </p:pic>
      <p:sp>
        <p:nvSpPr>
          <p:cNvPr id="1027" name="GabGood"/>
          <p:cNvSpPr>
            <a:spLocks noChangeArrowheads="1"/>
          </p:cNvSpPr>
          <p:nvPr userDrawn="1"/>
        </p:nvSpPr>
        <p:spPr bwMode="auto">
          <a:xfrm>
            <a:off x="-9144000" y="457200"/>
            <a:ext cx="914400" cy="457200"/>
          </a:xfrm>
          <a:prstGeom prst="cube">
            <a:avLst>
              <a:gd name="adj" fmla="val 25000"/>
            </a:avLst>
          </a:prstGeom>
          <a:solidFill>
            <a:srgbClr val="00FF00"/>
          </a:solidFill>
          <a:ln w="9525">
            <a:solidFill>
              <a:schemeClr val="tx1"/>
            </a:solidFill>
            <a:miter lim="800000"/>
            <a:headEnd/>
            <a:tailEnd/>
          </a:ln>
          <a:effectLst/>
        </p:spPr>
        <p:txBody>
          <a:bodyPr wrap="none" anchor="ctr"/>
          <a:lstStyle/>
          <a:p>
            <a:endParaRPr lang="en-GB"/>
          </a:p>
        </p:txBody>
      </p:sp>
      <p:sp>
        <p:nvSpPr>
          <p:cNvPr id="1028" name="GabBad"/>
          <p:cNvSpPr>
            <a:spLocks noChangeArrowheads="1"/>
          </p:cNvSpPr>
          <p:nvPr userDrawn="1"/>
        </p:nvSpPr>
        <p:spPr bwMode="auto">
          <a:xfrm>
            <a:off x="-9144000" y="1371600"/>
            <a:ext cx="914400" cy="457200"/>
          </a:xfrm>
          <a:prstGeom prst="cube">
            <a:avLst>
              <a:gd name="adj" fmla="val 25000"/>
            </a:avLst>
          </a:prstGeom>
          <a:solidFill>
            <a:srgbClr val="0050FF"/>
          </a:solidFill>
          <a:ln w="9525">
            <a:solidFill>
              <a:schemeClr val="tx1"/>
            </a:solidFill>
            <a:miter lim="800000"/>
            <a:headEnd/>
            <a:tailEnd/>
          </a:ln>
          <a:effectLst/>
        </p:spPr>
        <p:txBody>
          <a:bodyPr wrap="none" anchor="ctr"/>
          <a:lstStyle/>
          <a:p>
            <a:endParaRPr lang="en-GB"/>
          </a:p>
        </p:txBody>
      </p:sp>
      <p:sp>
        <p:nvSpPr>
          <p:cNvPr id="1029" name="GabNul"/>
          <p:cNvSpPr>
            <a:spLocks noChangeArrowheads="1"/>
          </p:cNvSpPr>
          <p:nvPr userDrawn="1"/>
        </p:nvSpPr>
        <p:spPr bwMode="auto">
          <a:xfrm>
            <a:off x="-9144000" y="2286000"/>
            <a:ext cx="914400" cy="457200"/>
          </a:xfrm>
          <a:prstGeom prst="cube">
            <a:avLst>
              <a:gd name="adj" fmla="val 25000"/>
            </a:avLst>
          </a:prstGeom>
          <a:solidFill>
            <a:srgbClr val="808080"/>
          </a:solidFill>
          <a:ln w="9525">
            <a:solidFill>
              <a:schemeClr val="tx1"/>
            </a:solidFill>
            <a:miter lim="800000"/>
            <a:headEnd/>
            <a:tailEnd/>
          </a:ln>
          <a:effectLst/>
        </p:spPr>
        <p:txBody>
          <a:bodyPr wrap="none" anchor="ctr"/>
          <a:lstStyle/>
          <a:p>
            <a:endParaRPr lang="en-GB"/>
          </a:p>
        </p:txBody>
      </p:sp>
    </p:spTree>
  </p:cSld>
  <p:clrMap bg1="lt1" tx1="dk1" bg2="lt2" tx2="dk2" accent1="accent1" accent2="accent2" accent3="accent3" accent4="accent4" accent5="accent5" accent6="accent6" hlink="hlink" folHlink="folHlink"/>
  <p:sldLayoutIdLst>
    <p:sldLayoutId id="2147483680" r:id="rId1"/>
    <p:sldLayoutId id="2147483679" r:id="rId2"/>
    <p:sldLayoutId id="2147483683" r:id="rId3"/>
    <p:sldLayoutId id="2147483684" r:id="rId4"/>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latin typeface="+mj-lt"/>
          <a:ea typeface="ＭＳ Ｐゴシック" pitchFamily="71" charset="-128"/>
          <a:cs typeface="ＭＳ Ｐゴシック" pitchFamily="71" charset="-128"/>
        </a:defRPr>
      </a:lvl1pPr>
      <a:lvl2pPr algn="ctr" rtl="0" eaLnBrk="0" fontAlgn="base" hangingPunct="0">
        <a:spcBef>
          <a:spcPct val="0"/>
        </a:spcBef>
        <a:spcAft>
          <a:spcPct val="0"/>
        </a:spcAft>
        <a:defRPr sz="4400">
          <a:solidFill>
            <a:schemeClr val="tx2"/>
          </a:solidFill>
          <a:latin typeface="Arial" pitchFamily="111" charset="0"/>
          <a:ea typeface="ＭＳ Ｐゴシック" pitchFamily="71" charset="-128"/>
          <a:cs typeface="ＭＳ Ｐゴシック" pitchFamily="71" charset="-128"/>
        </a:defRPr>
      </a:lvl2pPr>
      <a:lvl3pPr algn="ctr" rtl="0" eaLnBrk="0" fontAlgn="base" hangingPunct="0">
        <a:spcBef>
          <a:spcPct val="0"/>
        </a:spcBef>
        <a:spcAft>
          <a:spcPct val="0"/>
        </a:spcAft>
        <a:defRPr sz="4400">
          <a:solidFill>
            <a:schemeClr val="tx2"/>
          </a:solidFill>
          <a:latin typeface="Arial" pitchFamily="111" charset="0"/>
          <a:ea typeface="ＭＳ Ｐゴシック" pitchFamily="71" charset="-128"/>
          <a:cs typeface="ＭＳ Ｐゴシック" pitchFamily="71" charset="-128"/>
        </a:defRPr>
      </a:lvl3pPr>
      <a:lvl4pPr algn="ctr" rtl="0" eaLnBrk="0" fontAlgn="base" hangingPunct="0">
        <a:spcBef>
          <a:spcPct val="0"/>
        </a:spcBef>
        <a:spcAft>
          <a:spcPct val="0"/>
        </a:spcAft>
        <a:defRPr sz="4400">
          <a:solidFill>
            <a:schemeClr val="tx2"/>
          </a:solidFill>
          <a:latin typeface="Arial" pitchFamily="111" charset="0"/>
          <a:ea typeface="ＭＳ Ｐゴシック" pitchFamily="71" charset="-128"/>
          <a:cs typeface="ＭＳ Ｐゴシック" pitchFamily="71" charset="-128"/>
        </a:defRPr>
      </a:lvl4pPr>
      <a:lvl5pPr algn="ctr" rtl="0" eaLnBrk="0" fontAlgn="base" hangingPunct="0">
        <a:spcBef>
          <a:spcPct val="0"/>
        </a:spcBef>
        <a:spcAft>
          <a:spcPct val="0"/>
        </a:spcAft>
        <a:defRPr sz="4400">
          <a:solidFill>
            <a:schemeClr val="tx2"/>
          </a:solidFill>
          <a:latin typeface="Arial" pitchFamily="111" charset="0"/>
          <a:ea typeface="ＭＳ Ｐゴシック" pitchFamily="71" charset="-128"/>
          <a:cs typeface="ＭＳ Ｐゴシック" pitchFamily="71" charset="-128"/>
        </a:defRPr>
      </a:lvl5pPr>
      <a:lvl6pPr marL="457200" algn="ctr" rtl="0" fontAlgn="base">
        <a:spcBef>
          <a:spcPct val="0"/>
        </a:spcBef>
        <a:spcAft>
          <a:spcPct val="0"/>
        </a:spcAft>
        <a:defRPr sz="4400">
          <a:solidFill>
            <a:schemeClr val="tx2"/>
          </a:solidFill>
          <a:latin typeface="Arial" pitchFamily="111" charset="0"/>
        </a:defRPr>
      </a:lvl6pPr>
      <a:lvl7pPr marL="914400" algn="ctr" rtl="0" fontAlgn="base">
        <a:spcBef>
          <a:spcPct val="0"/>
        </a:spcBef>
        <a:spcAft>
          <a:spcPct val="0"/>
        </a:spcAft>
        <a:defRPr sz="4400">
          <a:solidFill>
            <a:schemeClr val="tx2"/>
          </a:solidFill>
          <a:latin typeface="Arial" pitchFamily="111" charset="0"/>
        </a:defRPr>
      </a:lvl7pPr>
      <a:lvl8pPr marL="1371600" algn="ctr" rtl="0" fontAlgn="base">
        <a:spcBef>
          <a:spcPct val="0"/>
        </a:spcBef>
        <a:spcAft>
          <a:spcPct val="0"/>
        </a:spcAft>
        <a:defRPr sz="4400">
          <a:solidFill>
            <a:schemeClr val="tx2"/>
          </a:solidFill>
          <a:latin typeface="Arial" pitchFamily="111" charset="0"/>
        </a:defRPr>
      </a:lvl8pPr>
      <a:lvl9pPr marL="1828800" algn="ctr" rtl="0" fontAlgn="base">
        <a:spcBef>
          <a:spcPct val="0"/>
        </a:spcBef>
        <a:spcAft>
          <a:spcPct val="0"/>
        </a:spcAft>
        <a:defRPr sz="4400">
          <a:solidFill>
            <a:schemeClr val="tx2"/>
          </a:solidFill>
          <a:latin typeface="Arial" pitchFamily="111" charset="0"/>
        </a:defRPr>
      </a:lvl9pPr>
    </p:titleStyle>
    <p:bodyStyle>
      <a:lvl1pPr marL="342900" indent="-342900" algn="l" rtl="0" eaLnBrk="0" fontAlgn="base" hangingPunct="0">
        <a:spcBef>
          <a:spcPct val="20000"/>
        </a:spcBef>
        <a:spcAft>
          <a:spcPct val="0"/>
        </a:spcAft>
        <a:buChar char="•"/>
        <a:defRPr sz="3200">
          <a:solidFill>
            <a:srgbClr val="000000"/>
          </a:solidFill>
          <a:latin typeface="+mn-lt"/>
          <a:ea typeface="ＭＳ Ｐゴシック" pitchFamily="71" charset="-128"/>
          <a:cs typeface="ＭＳ Ｐゴシック" pitchFamily="71" charset="-128"/>
        </a:defRPr>
      </a:lvl1pPr>
      <a:lvl2pPr marL="742950" indent="-285750" algn="l" rtl="0" eaLnBrk="0" fontAlgn="base" hangingPunct="0">
        <a:spcBef>
          <a:spcPct val="20000"/>
        </a:spcBef>
        <a:spcAft>
          <a:spcPct val="0"/>
        </a:spcAft>
        <a:buChar char="–"/>
        <a:defRPr sz="2800">
          <a:solidFill>
            <a:srgbClr val="000000"/>
          </a:solidFill>
          <a:latin typeface="+mn-lt"/>
          <a:ea typeface="ＭＳ Ｐゴシック" pitchFamily="111" charset="-128"/>
        </a:defRPr>
      </a:lvl2pPr>
      <a:lvl3pPr marL="1143000" indent="-228600" algn="l" rtl="0" eaLnBrk="0" fontAlgn="base" hangingPunct="0">
        <a:spcBef>
          <a:spcPct val="20000"/>
        </a:spcBef>
        <a:spcAft>
          <a:spcPct val="0"/>
        </a:spcAft>
        <a:buChar char="•"/>
        <a:defRPr sz="2800">
          <a:solidFill>
            <a:srgbClr val="000000"/>
          </a:solidFill>
          <a:latin typeface="+mn-lt"/>
          <a:ea typeface="ＭＳ Ｐゴシック" pitchFamily="111" charset="-128"/>
        </a:defRPr>
      </a:lvl3pPr>
      <a:lvl4pPr marL="1600200" indent="-228600" algn="l" rtl="0" eaLnBrk="0" fontAlgn="base" hangingPunct="0">
        <a:spcBef>
          <a:spcPct val="20000"/>
        </a:spcBef>
        <a:spcAft>
          <a:spcPct val="0"/>
        </a:spcAft>
        <a:buChar char="–"/>
        <a:defRPr sz="2000">
          <a:solidFill>
            <a:srgbClr val="000000"/>
          </a:solidFill>
          <a:latin typeface="+mn-lt"/>
          <a:ea typeface="ＭＳ Ｐゴシック" pitchFamily="111" charset="-128"/>
        </a:defRPr>
      </a:lvl4pPr>
      <a:lvl5pPr marL="2057400" indent="-228600" algn="l" rtl="0" eaLnBrk="0" fontAlgn="base" hangingPunct="0">
        <a:spcBef>
          <a:spcPct val="20000"/>
        </a:spcBef>
        <a:spcAft>
          <a:spcPct val="0"/>
        </a:spcAft>
        <a:buChar char="»"/>
        <a:defRPr sz="2000">
          <a:solidFill>
            <a:srgbClr val="000000"/>
          </a:solidFill>
          <a:latin typeface="+mn-lt"/>
          <a:ea typeface="ＭＳ Ｐゴシック" pitchFamily="111" charset="-128"/>
        </a:defRPr>
      </a:lvl5pPr>
      <a:lvl6pPr marL="2514600" indent="-228600" algn="l" rtl="0" fontAlgn="base">
        <a:spcBef>
          <a:spcPct val="20000"/>
        </a:spcBef>
        <a:spcAft>
          <a:spcPct val="0"/>
        </a:spcAft>
        <a:buChar char="»"/>
        <a:defRPr sz="2000">
          <a:solidFill>
            <a:schemeClr val="bg1"/>
          </a:solidFill>
          <a:latin typeface="+mn-lt"/>
          <a:ea typeface="ＭＳ Ｐゴシック" pitchFamily="111" charset="-128"/>
        </a:defRPr>
      </a:lvl6pPr>
      <a:lvl7pPr marL="2971800" indent="-228600" algn="l" rtl="0" fontAlgn="base">
        <a:spcBef>
          <a:spcPct val="20000"/>
        </a:spcBef>
        <a:spcAft>
          <a:spcPct val="0"/>
        </a:spcAft>
        <a:buChar char="»"/>
        <a:defRPr sz="2000">
          <a:solidFill>
            <a:schemeClr val="bg1"/>
          </a:solidFill>
          <a:latin typeface="+mn-lt"/>
          <a:ea typeface="ＭＳ Ｐゴシック" pitchFamily="111" charset="-128"/>
        </a:defRPr>
      </a:lvl7pPr>
      <a:lvl8pPr marL="3429000" indent="-228600" algn="l" rtl="0" fontAlgn="base">
        <a:spcBef>
          <a:spcPct val="20000"/>
        </a:spcBef>
        <a:spcAft>
          <a:spcPct val="0"/>
        </a:spcAft>
        <a:buChar char="»"/>
        <a:defRPr sz="2000">
          <a:solidFill>
            <a:schemeClr val="bg1"/>
          </a:solidFill>
          <a:latin typeface="+mn-lt"/>
          <a:ea typeface="ＭＳ Ｐゴシック" pitchFamily="111" charset="-128"/>
        </a:defRPr>
      </a:lvl8pPr>
      <a:lvl9pPr marL="3886200" indent="-228600" algn="l" rtl="0" fontAlgn="base">
        <a:spcBef>
          <a:spcPct val="20000"/>
        </a:spcBef>
        <a:spcAft>
          <a:spcPct val="0"/>
        </a:spcAft>
        <a:buChar char="»"/>
        <a:defRPr sz="2000">
          <a:solidFill>
            <a:schemeClr val="bg1"/>
          </a:solidFill>
          <a:latin typeface="+mn-lt"/>
          <a:ea typeface="ＭＳ Ｐゴシック" pitchFamily="111"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517A"/>
        </a:solidFill>
        <a:effectLst/>
      </p:bgPr>
    </p:bg>
    <p:spTree>
      <p:nvGrpSpPr>
        <p:cNvPr id="1" name=""/>
        <p:cNvGrpSpPr/>
        <p:nvPr/>
      </p:nvGrpSpPr>
      <p:grpSpPr>
        <a:xfrm>
          <a:off x="0" y="0"/>
          <a:ext cx="0" cy="0"/>
          <a:chOff x="0" y="0"/>
          <a:chExt cx="0" cy="0"/>
        </a:xfrm>
      </p:grpSpPr>
      <p:pic>
        <p:nvPicPr>
          <p:cNvPr id="2050" name="Picture 2" descr="AF Venice PPT.jpg"/>
          <p:cNvPicPr>
            <a:picLocks noChangeAspect="1"/>
          </p:cNvPicPr>
          <p:nvPr/>
        </p:nvPicPr>
        <p:blipFill>
          <a:blip r:embed="rId4"/>
          <a:srcRect/>
          <a:stretch>
            <a:fillRect/>
          </a:stretch>
        </p:blipFill>
        <p:spPr bwMode="auto">
          <a:xfrm>
            <a:off x="0" y="0"/>
            <a:ext cx="9144000" cy="68580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81" r:id="rId1"/>
    <p:sldLayoutId id="2147483682" r:id="rId2"/>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latin typeface="+mj-lt"/>
          <a:ea typeface="ＭＳ Ｐゴシック" pitchFamily="71" charset="-128"/>
          <a:cs typeface="ＭＳ Ｐゴシック" pitchFamily="71" charset="-128"/>
        </a:defRPr>
      </a:lvl1pPr>
      <a:lvl2pPr algn="ctr" rtl="0" eaLnBrk="0" fontAlgn="base" hangingPunct="0">
        <a:spcBef>
          <a:spcPct val="0"/>
        </a:spcBef>
        <a:spcAft>
          <a:spcPct val="0"/>
        </a:spcAft>
        <a:defRPr sz="4400">
          <a:solidFill>
            <a:schemeClr val="tx2"/>
          </a:solidFill>
          <a:latin typeface="Arial" pitchFamily="111" charset="0"/>
          <a:ea typeface="ＭＳ Ｐゴシック" pitchFamily="71" charset="-128"/>
          <a:cs typeface="ＭＳ Ｐゴシック" pitchFamily="71" charset="-128"/>
        </a:defRPr>
      </a:lvl2pPr>
      <a:lvl3pPr algn="ctr" rtl="0" eaLnBrk="0" fontAlgn="base" hangingPunct="0">
        <a:spcBef>
          <a:spcPct val="0"/>
        </a:spcBef>
        <a:spcAft>
          <a:spcPct val="0"/>
        </a:spcAft>
        <a:defRPr sz="4400">
          <a:solidFill>
            <a:schemeClr val="tx2"/>
          </a:solidFill>
          <a:latin typeface="Arial" pitchFamily="111" charset="0"/>
          <a:ea typeface="ＭＳ Ｐゴシック" pitchFamily="71" charset="-128"/>
          <a:cs typeface="ＭＳ Ｐゴシック" pitchFamily="71" charset="-128"/>
        </a:defRPr>
      </a:lvl3pPr>
      <a:lvl4pPr algn="ctr" rtl="0" eaLnBrk="0" fontAlgn="base" hangingPunct="0">
        <a:spcBef>
          <a:spcPct val="0"/>
        </a:spcBef>
        <a:spcAft>
          <a:spcPct val="0"/>
        </a:spcAft>
        <a:defRPr sz="4400">
          <a:solidFill>
            <a:schemeClr val="tx2"/>
          </a:solidFill>
          <a:latin typeface="Arial" pitchFamily="111" charset="0"/>
          <a:ea typeface="ＭＳ Ｐゴシック" pitchFamily="71" charset="-128"/>
          <a:cs typeface="ＭＳ Ｐゴシック" pitchFamily="71" charset="-128"/>
        </a:defRPr>
      </a:lvl4pPr>
      <a:lvl5pPr algn="ctr" rtl="0" eaLnBrk="0" fontAlgn="base" hangingPunct="0">
        <a:spcBef>
          <a:spcPct val="0"/>
        </a:spcBef>
        <a:spcAft>
          <a:spcPct val="0"/>
        </a:spcAft>
        <a:defRPr sz="4400">
          <a:solidFill>
            <a:schemeClr val="tx2"/>
          </a:solidFill>
          <a:latin typeface="Arial" pitchFamily="111" charset="0"/>
          <a:ea typeface="ＭＳ Ｐゴシック" pitchFamily="71" charset="-128"/>
          <a:cs typeface="ＭＳ Ｐゴシック" pitchFamily="71" charset="-128"/>
        </a:defRPr>
      </a:lvl5pPr>
      <a:lvl6pPr marL="457200" algn="ctr" rtl="0" fontAlgn="base">
        <a:spcBef>
          <a:spcPct val="0"/>
        </a:spcBef>
        <a:spcAft>
          <a:spcPct val="0"/>
        </a:spcAft>
        <a:defRPr sz="4400">
          <a:solidFill>
            <a:schemeClr val="tx2"/>
          </a:solidFill>
          <a:latin typeface="Arial" pitchFamily="111" charset="0"/>
        </a:defRPr>
      </a:lvl6pPr>
      <a:lvl7pPr marL="914400" algn="ctr" rtl="0" fontAlgn="base">
        <a:spcBef>
          <a:spcPct val="0"/>
        </a:spcBef>
        <a:spcAft>
          <a:spcPct val="0"/>
        </a:spcAft>
        <a:defRPr sz="4400">
          <a:solidFill>
            <a:schemeClr val="tx2"/>
          </a:solidFill>
          <a:latin typeface="Arial" pitchFamily="111" charset="0"/>
        </a:defRPr>
      </a:lvl7pPr>
      <a:lvl8pPr marL="1371600" algn="ctr" rtl="0" fontAlgn="base">
        <a:spcBef>
          <a:spcPct val="0"/>
        </a:spcBef>
        <a:spcAft>
          <a:spcPct val="0"/>
        </a:spcAft>
        <a:defRPr sz="4400">
          <a:solidFill>
            <a:schemeClr val="tx2"/>
          </a:solidFill>
          <a:latin typeface="Arial" pitchFamily="111" charset="0"/>
        </a:defRPr>
      </a:lvl8pPr>
      <a:lvl9pPr marL="1828800" algn="ctr" rtl="0" fontAlgn="base">
        <a:spcBef>
          <a:spcPct val="0"/>
        </a:spcBef>
        <a:spcAft>
          <a:spcPct val="0"/>
        </a:spcAft>
        <a:defRPr sz="4400">
          <a:solidFill>
            <a:schemeClr val="tx2"/>
          </a:solidFill>
          <a:latin typeface="Arial" pitchFamily="111" charset="0"/>
        </a:defRPr>
      </a:lvl9pPr>
    </p:titleStyle>
    <p:bodyStyle>
      <a:lvl1pPr marL="342900" indent="-342900" algn="l" rtl="0" eaLnBrk="0" fontAlgn="base" hangingPunct="0">
        <a:spcBef>
          <a:spcPct val="20000"/>
        </a:spcBef>
        <a:spcAft>
          <a:spcPct val="0"/>
        </a:spcAft>
        <a:buChar char="•"/>
        <a:defRPr sz="3200">
          <a:solidFill>
            <a:srgbClr val="000000"/>
          </a:solidFill>
          <a:latin typeface="+mn-lt"/>
          <a:ea typeface="ＭＳ Ｐゴシック" pitchFamily="71" charset="-128"/>
          <a:cs typeface="ＭＳ Ｐゴシック" pitchFamily="71" charset="-128"/>
        </a:defRPr>
      </a:lvl1pPr>
      <a:lvl2pPr marL="742950" indent="-285750" algn="l" rtl="0" eaLnBrk="0" fontAlgn="base" hangingPunct="0">
        <a:spcBef>
          <a:spcPct val="20000"/>
        </a:spcBef>
        <a:spcAft>
          <a:spcPct val="0"/>
        </a:spcAft>
        <a:buChar char="–"/>
        <a:defRPr sz="2800">
          <a:solidFill>
            <a:srgbClr val="000000"/>
          </a:solidFill>
          <a:latin typeface="+mn-lt"/>
          <a:ea typeface="ＭＳ Ｐゴシック" pitchFamily="111" charset="-128"/>
        </a:defRPr>
      </a:lvl2pPr>
      <a:lvl3pPr marL="1143000" indent="-228600" algn="l" rtl="0" eaLnBrk="0" fontAlgn="base" hangingPunct="0">
        <a:spcBef>
          <a:spcPct val="20000"/>
        </a:spcBef>
        <a:spcAft>
          <a:spcPct val="0"/>
        </a:spcAft>
        <a:buChar char="•"/>
        <a:defRPr sz="2800">
          <a:solidFill>
            <a:srgbClr val="000000"/>
          </a:solidFill>
          <a:latin typeface="+mn-lt"/>
          <a:ea typeface="ＭＳ Ｐゴシック" pitchFamily="111" charset="-128"/>
        </a:defRPr>
      </a:lvl3pPr>
      <a:lvl4pPr marL="1600200" indent="-228600" algn="l" rtl="0" eaLnBrk="0" fontAlgn="base" hangingPunct="0">
        <a:spcBef>
          <a:spcPct val="20000"/>
        </a:spcBef>
        <a:spcAft>
          <a:spcPct val="0"/>
        </a:spcAft>
        <a:buChar char="–"/>
        <a:defRPr sz="2000">
          <a:solidFill>
            <a:srgbClr val="000000"/>
          </a:solidFill>
          <a:latin typeface="+mn-lt"/>
          <a:ea typeface="ＭＳ Ｐゴシック" pitchFamily="111" charset="-128"/>
        </a:defRPr>
      </a:lvl4pPr>
      <a:lvl5pPr marL="2057400" indent="-228600" algn="l" rtl="0" eaLnBrk="0" fontAlgn="base" hangingPunct="0">
        <a:spcBef>
          <a:spcPct val="20000"/>
        </a:spcBef>
        <a:spcAft>
          <a:spcPct val="0"/>
        </a:spcAft>
        <a:buChar char="»"/>
        <a:defRPr sz="2000">
          <a:solidFill>
            <a:srgbClr val="000000"/>
          </a:solidFill>
          <a:latin typeface="+mn-lt"/>
          <a:ea typeface="ＭＳ Ｐゴシック" pitchFamily="111" charset="-128"/>
        </a:defRPr>
      </a:lvl5pPr>
      <a:lvl6pPr marL="2514600" indent="-228600" algn="l" rtl="0" fontAlgn="base">
        <a:spcBef>
          <a:spcPct val="20000"/>
        </a:spcBef>
        <a:spcAft>
          <a:spcPct val="0"/>
        </a:spcAft>
        <a:buChar char="»"/>
        <a:defRPr sz="2000">
          <a:solidFill>
            <a:schemeClr val="bg1"/>
          </a:solidFill>
          <a:latin typeface="+mn-lt"/>
          <a:ea typeface="ＭＳ Ｐゴシック" pitchFamily="111" charset="-128"/>
        </a:defRPr>
      </a:lvl6pPr>
      <a:lvl7pPr marL="2971800" indent="-228600" algn="l" rtl="0" fontAlgn="base">
        <a:spcBef>
          <a:spcPct val="20000"/>
        </a:spcBef>
        <a:spcAft>
          <a:spcPct val="0"/>
        </a:spcAft>
        <a:buChar char="»"/>
        <a:defRPr sz="2000">
          <a:solidFill>
            <a:schemeClr val="bg1"/>
          </a:solidFill>
          <a:latin typeface="+mn-lt"/>
          <a:ea typeface="ＭＳ Ｐゴシック" pitchFamily="111" charset="-128"/>
        </a:defRPr>
      </a:lvl7pPr>
      <a:lvl8pPr marL="3429000" indent="-228600" algn="l" rtl="0" fontAlgn="base">
        <a:spcBef>
          <a:spcPct val="20000"/>
        </a:spcBef>
        <a:spcAft>
          <a:spcPct val="0"/>
        </a:spcAft>
        <a:buChar char="»"/>
        <a:defRPr sz="2000">
          <a:solidFill>
            <a:schemeClr val="bg1"/>
          </a:solidFill>
          <a:latin typeface="+mn-lt"/>
          <a:ea typeface="ＭＳ Ｐゴシック" pitchFamily="111" charset="-128"/>
        </a:defRPr>
      </a:lvl8pPr>
      <a:lvl9pPr marL="3886200" indent="-228600" algn="l" rtl="0" fontAlgn="base">
        <a:spcBef>
          <a:spcPct val="20000"/>
        </a:spcBef>
        <a:spcAft>
          <a:spcPct val="0"/>
        </a:spcAft>
        <a:buChar char="»"/>
        <a:defRPr sz="2000">
          <a:solidFill>
            <a:schemeClr val="bg1"/>
          </a:solidFill>
          <a:latin typeface="+mn-lt"/>
          <a:ea typeface="ＭＳ Ｐゴシック" pitchFamily="111"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3.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tags" Target="../tags/tag8.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3.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tags" Target="../tags/tag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xml"/><Relationship Id="rId1" Type="http://schemas.openxmlformats.org/officeDocument/2006/relationships/tags" Target="../tags/tag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3.xml"/><Relationship Id="rId1" Type="http://schemas.openxmlformats.org/officeDocument/2006/relationships/tags" Target="../tags/tag1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xml"/><Relationship Id="rId1" Type="http://schemas.openxmlformats.org/officeDocument/2006/relationships/tags" Target="../tags/tag1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tags" Target="../tags/tag25.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tags" Target="../tags/tag27.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tags" Target="../tags/tag28.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29.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tags" Target="../tags/tag30.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tags" Target="../tags/tag31.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2.xml"/><Relationship Id="rId1" Type="http://schemas.openxmlformats.org/officeDocument/2006/relationships/tags" Target="../tags/tag32.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5.xml"/><Relationship Id="rId1" Type="http://schemas.openxmlformats.org/officeDocument/2006/relationships/tags" Target="../tags/tag33.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6.xml"/><Relationship Id="rId1" Type="http://schemas.openxmlformats.org/officeDocument/2006/relationships/tags" Target="../tags/tag34.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6.xml"/><Relationship Id="rId1" Type="http://schemas.openxmlformats.org/officeDocument/2006/relationships/tags" Target="../tags/tag35.xml"/><Relationship Id="rId4" Type="http://schemas.openxmlformats.org/officeDocument/2006/relationships/image" Target="../media/image4.jpe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6.xml"/><Relationship Id="rId1" Type="http://schemas.openxmlformats.org/officeDocument/2006/relationships/tags" Target="../tags/tag36.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6.xml"/><Relationship Id="rId1" Type="http://schemas.openxmlformats.org/officeDocument/2006/relationships/tags" Target="../tags/tag37.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6.xml"/><Relationship Id="rId1" Type="http://schemas.openxmlformats.org/officeDocument/2006/relationships/tags" Target="../tags/tag38.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6.xml"/><Relationship Id="rId1" Type="http://schemas.openxmlformats.org/officeDocument/2006/relationships/tags" Target="../tags/tag39.xml"/><Relationship Id="rId5" Type="http://schemas.openxmlformats.org/officeDocument/2006/relationships/image" Target="../media/image6.wmf"/><Relationship Id="rId4" Type="http://schemas.openxmlformats.org/officeDocument/2006/relationships/image" Target="../media/image5.jpe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6.xml"/><Relationship Id="rId1" Type="http://schemas.openxmlformats.org/officeDocument/2006/relationships/tags" Target="../tags/tag40.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6.xml"/><Relationship Id="rId1" Type="http://schemas.openxmlformats.org/officeDocument/2006/relationships/tags" Target="../tags/tag41.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6.xml"/><Relationship Id="rId1" Type="http://schemas.openxmlformats.org/officeDocument/2006/relationships/tags" Target="../tags/tag42.xml"/><Relationship Id="rId4" Type="http://schemas.openxmlformats.org/officeDocument/2006/relationships/image" Target="../media/image6.wmf"/></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6.xml"/><Relationship Id="rId1" Type="http://schemas.openxmlformats.org/officeDocument/2006/relationships/tags" Target="../tags/tag43.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6.xml"/><Relationship Id="rId1" Type="http://schemas.openxmlformats.org/officeDocument/2006/relationships/tags" Target="../tags/tag44.xml"/><Relationship Id="rId4" Type="http://schemas.openxmlformats.org/officeDocument/2006/relationships/image" Target="../media/image7.jpe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hyperlink" Target="http://en.wikipedia.org/wiki/European_Financial_Stability_Facility" TargetMode="Externa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2.xml"/><Relationship Id="rId1" Type="http://schemas.openxmlformats.org/officeDocument/2006/relationships/tags" Target="../tags/tag45.xml"/></Relationships>
</file>

<file path=ppt/slides/_rels/slide6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8.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63.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2.xml"/><Relationship Id="rId1" Type="http://schemas.openxmlformats.org/officeDocument/2006/relationships/tags" Target="../tags/tag46.xml"/></Relationships>
</file>

<file path=ppt/slides/_rels/slide64.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2.xml"/><Relationship Id="rId1" Type="http://schemas.openxmlformats.org/officeDocument/2006/relationships/tags" Target="../tags/tag47.xml"/></Relationships>
</file>

<file path=ppt/slides/_rels/slide65.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2.xml"/><Relationship Id="rId1" Type="http://schemas.openxmlformats.org/officeDocument/2006/relationships/tags" Target="../tags/tag48.xml"/></Relationships>
</file>

<file path=ppt/slides/_rels/slide66.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2.xml"/><Relationship Id="rId1" Type="http://schemas.openxmlformats.org/officeDocument/2006/relationships/tags" Target="../tags/tag49.xml"/></Relationships>
</file>

<file path=ppt/slides/_rels/slide67.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2.xml"/><Relationship Id="rId1" Type="http://schemas.openxmlformats.org/officeDocument/2006/relationships/tags" Target="../tags/tag50.xml"/></Relationships>
</file>

<file path=ppt/slides/_rels/slide68.xml.rels><?xml version="1.0" encoding="UTF-8" standalone="yes"?>
<Relationships xmlns="http://schemas.openxmlformats.org/package/2006/relationships"><Relationship Id="rId3" Type="http://schemas.openxmlformats.org/officeDocument/2006/relationships/notesSlide" Target="../notesSlides/notesSlide54.xml"/><Relationship Id="rId2" Type="http://schemas.openxmlformats.org/officeDocument/2006/relationships/slideLayout" Target="../slideLayouts/slideLayout2.xml"/><Relationship Id="rId1" Type="http://schemas.openxmlformats.org/officeDocument/2006/relationships/tags" Target="../tags/tag51.xml"/></Relationships>
</file>

<file path=ppt/slides/_rels/slide69.xml.rels><?xml version="1.0" encoding="UTF-8" standalone="yes"?>
<Relationships xmlns="http://schemas.openxmlformats.org/package/2006/relationships"><Relationship Id="rId3" Type="http://schemas.openxmlformats.org/officeDocument/2006/relationships/notesSlide" Target="../notesSlides/notesSlide55.xml"/><Relationship Id="rId2" Type="http://schemas.openxmlformats.org/officeDocument/2006/relationships/slideLayout" Target="../slideLayouts/slideLayout2.xml"/><Relationship Id="rId1" Type="http://schemas.openxmlformats.org/officeDocument/2006/relationships/tags" Target="../tags/tag52.xml"/></Relationships>
</file>

<file path=ppt/slides/_rels/slide70.xml.rels><?xml version="1.0" encoding="UTF-8" standalone="yes"?>
<Relationships xmlns="http://schemas.openxmlformats.org/package/2006/relationships"><Relationship Id="rId3" Type="http://schemas.openxmlformats.org/officeDocument/2006/relationships/notesSlide" Target="../notesSlides/notesSlide56.xml"/><Relationship Id="rId2" Type="http://schemas.openxmlformats.org/officeDocument/2006/relationships/slideLayout" Target="../slideLayouts/slideLayout2.xml"/><Relationship Id="rId1" Type="http://schemas.openxmlformats.org/officeDocument/2006/relationships/tags" Target="../tags/tag53.xml"/></Relationships>
</file>

<file path=ppt/slides/_rels/slide71.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2.xml"/><Relationship Id="rId1" Type="http://schemas.openxmlformats.org/officeDocument/2006/relationships/tags" Target="../tags/tag54.xml"/></Relationships>
</file>

<file path=ppt/slides/_rels/slide72.xml.rels><?xml version="1.0" encoding="UTF-8" standalone="yes"?>
<Relationships xmlns="http://schemas.openxmlformats.org/package/2006/relationships"><Relationship Id="rId3" Type="http://schemas.openxmlformats.org/officeDocument/2006/relationships/notesSlide" Target="../notesSlides/notesSlide58.xml"/><Relationship Id="rId2" Type="http://schemas.openxmlformats.org/officeDocument/2006/relationships/slideLayout" Target="../slideLayouts/slideLayout2.xml"/><Relationship Id="rId1" Type="http://schemas.openxmlformats.org/officeDocument/2006/relationships/tags" Target="../tags/tag55.xml"/></Relationships>
</file>

<file path=ppt/slides/_rels/slide73.xml.rels><?xml version="1.0" encoding="UTF-8" standalone="yes"?>
<Relationships xmlns="http://schemas.openxmlformats.org/package/2006/relationships"><Relationship Id="rId3" Type="http://schemas.openxmlformats.org/officeDocument/2006/relationships/notesSlide" Target="../notesSlides/notesSlide59.xml"/><Relationship Id="rId2" Type="http://schemas.openxmlformats.org/officeDocument/2006/relationships/slideLayout" Target="../slideLayouts/slideLayout2.xml"/><Relationship Id="rId1" Type="http://schemas.openxmlformats.org/officeDocument/2006/relationships/tags" Target="../tags/tag56.xml"/></Relationships>
</file>

<file path=ppt/slides/_rels/slide74.xml.rels><?xml version="1.0" encoding="UTF-8" standalone="yes"?>
<Relationships xmlns="http://schemas.openxmlformats.org/package/2006/relationships"><Relationship Id="rId3" Type="http://schemas.openxmlformats.org/officeDocument/2006/relationships/notesSlide" Target="../notesSlides/notesSlide60.xml"/><Relationship Id="rId2" Type="http://schemas.openxmlformats.org/officeDocument/2006/relationships/slideLayout" Target="../slideLayouts/slideLayout2.xml"/><Relationship Id="rId1" Type="http://schemas.openxmlformats.org/officeDocument/2006/relationships/tags" Target="../tags/tag57.xml"/></Relationships>
</file>

<file path=ppt/slides/_rels/slide75.xml.rels><?xml version="1.0" encoding="UTF-8" standalone="yes"?>
<Relationships xmlns="http://schemas.openxmlformats.org/package/2006/relationships"><Relationship Id="rId3" Type="http://schemas.openxmlformats.org/officeDocument/2006/relationships/notesSlide" Target="../notesSlides/notesSlide61.xml"/><Relationship Id="rId2" Type="http://schemas.openxmlformats.org/officeDocument/2006/relationships/slideLayout" Target="../slideLayouts/slideLayout2.xml"/><Relationship Id="rId1" Type="http://schemas.openxmlformats.org/officeDocument/2006/relationships/tags" Target="../tags/tag58.xml"/></Relationships>
</file>

<file path=ppt/slides/_rels/slide76.xml.rels><?xml version="1.0" encoding="UTF-8" standalone="yes"?>
<Relationships xmlns="http://schemas.openxmlformats.org/package/2006/relationships"><Relationship Id="rId3" Type="http://schemas.openxmlformats.org/officeDocument/2006/relationships/notesSlide" Target="../notesSlides/notesSlide62.xml"/><Relationship Id="rId2" Type="http://schemas.openxmlformats.org/officeDocument/2006/relationships/slideLayout" Target="../slideLayouts/slideLayout2.xml"/><Relationship Id="rId1" Type="http://schemas.openxmlformats.org/officeDocument/2006/relationships/tags" Target="../tags/tag59.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notesSlide" Target="../notesSlides/notesSlide64.xml"/><Relationship Id="rId2" Type="http://schemas.openxmlformats.org/officeDocument/2006/relationships/slideLayout" Target="../slideLayouts/slideLayout2.xml"/><Relationship Id="rId1" Type="http://schemas.openxmlformats.org/officeDocument/2006/relationships/tags" Target="../tags/tag60.xml"/></Relationships>
</file>

<file path=ppt/slides/_rels/slide84.xml.rels><?xml version="1.0" encoding="UTF-8" standalone="yes"?>
<Relationships xmlns="http://schemas.openxmlformats.org/package/2006/relationships"><Relationship Id="rId3" Type="http://schemas.openxmlformats.org/officeDocument/2006/relationships/notesSlide" Target="../notesSlides/notesSlide65.xml"/><Relationship Id="rId2" Type="http://schemas.openxmlformats.org/officeDocument/2006/relationships/slideLayout" Target="../slideLayouts/slideLayout3.xml"/><Relationship Id="rId1" Type="http://schemas.openxmlformats.org/officeDocument/2006/relationships/tags" Target="../tags/tag61.xml"/></Relationships>
</file>

<file path=ppt/slides/_rels/slide85.xml.rels><?xml version="1.0" encoding="UTF-8" standalone="yes"?>
<Relationships xmlns="http://schemas.openxmlformats.org/package/2006/relationships"><Relationship Id="rId3" Type="http://schemas.openxmlformats.org/officeDocument/2006/relationships/notesSlide" Target="../notesSlides/notesSlide66.xml"/><Relationship Id="rId2" Type="http://schemas.openxmlformats.org/officeDocument/2006/relationships/slideLayout" Target="../slideLayouts/slideLayout3.xml"/><Relationship Id="rId1" Type="http://schemas.openxmlformats.org/officeDocument/2006/relationships/tags" Target="../tags/tag62.xml"/></Relationships>
</file>

<file path=ppt/slides/_rels/slide86.xml.rels><?xml version="1.0" encoding="UTF-8" standalone="yes"?>
<Relationships xmlns="http://schemas.openxmlformats.org/package/2006/relationships"><Relationship Id="rId3" Type="http://schemas.openxmlformats.org/officeDocument/2006/relationships/notesSlide" Target="../notesSlides/notesSlide67.xml"/><Relationship Id="rId2" Type="http://schemas.openxmlformats.org/officeDocument/2006/relationships/slideLayout" Target="../slideLayouts/slideLayout3.xml"/><Relationship Id="rId1" Type="http://schemas.openxmlformats.org/officeDocument/2006/relationships/tags" Target="../tags/tag63.xml"/></Relationships>
</file>

<file path=ppt/slides/_rels/slide87.xml.rels><?xml version="1.0" encoding="UTF-8" standalone="yes"?>
<Relationships xmlns="http://schemas.openxmlformats.org/package/2006/relationships"><Relationship Id="rId3" Type="http://schemas.openxmlformats.org/officeDocument/2006/relationships/notesSlide" Target="../notesSlides/notesSlide68.xml"/><Relationship Id="rId2" Type="http://schemas.openxmlformats.org/officeDocument/2006/relationships/slideLayout" Target="../slideLayouts/slideLayout3.xml"/><Relationship Id="rId1" Type="http://schemas.openxmlformats.org/officeDocument/2006/relationships/tags" Target="../tags/tag64.xml"/></Relationships>
</file>

<file path=ppt/slides/_rels/slide88.xml.rels><?xml version="1.0" encoding="UTF-8" standalone="yes"?>
<Relationships xmlns="http://schemas.openxmlformats.org/package/2006/relationships"><Relationship Id="rId3" Type="http://schemas.openxmlformats.org/officeDocument/2006/relationships/notesSlide" Target="../notesSlides/notesSlide69.xml"/><Relationship Id="rId2" Type="http://schemas.openxmlformats.org/officeDocument/2006/relationships/slideLayout" Target="../slideLayouts/slideLayout3.xml"/><Relationship Id="rId1" Type="http://schemas.openxmlformats.org/officeDocument/2006/relationships/tags" Target="../tags/tag65.xml"/></Relationships>
</file>

<file path=ppt/slides/_rels/slide89.xml.rels><?xml version="1.0" encoding="UTF-8" standalone="yes"?>
<Relationships xmlns="http://schemas.openxmlformats.org/package/2006/relationships"><Relationship Id="rId3" Type="http://schemas.openxmlformats.org/officeDocument/2006/relationships/notesSlide" Target="../notesSlides/notesSlide70.xml"/><Relationship Id="rId2" Type="http://schemas.openxmlformats.org/officeDocument/2006/relationships/slideLayout" Target="../slideLayouts/slideLayout3.xml"/><Relationship Id="rId1" Type="http://schemas.openxmlformats.org/officeDocument/2006/relationships/tags" Target="../tags/tag66.xml"/></Relationships>
</file>

<file path=ppt/slides/_rels/slide90.xml.rels><?xml version="1.0" encoding="UTF-8" standalone="yes"?>
<Relationships xmlns="http://schemas.openxmlformats.org/package/2006/relationships"><Relationship Id="rId3" Type="http://schemas.openxmlformats.org/officeDocument/2006/relationships/notesSlide" Target="../notesSlides/notesSlide71.xml"/><Relationship Id="rId2" Type="http://schemas.openxmlformats.org/officeDocument/2006/relationships/slideLayout" Target="../slideLayouts/slideLayout3.xml"/><Relationship Id="rId1" Type="http://schemas.openxmlformats.org/officeDocument/2006/relationships/tags" Target="../tags/tag67.xml"/></Relationships>
</file>

<file path=ppt/slides/_rels/slide91.xml.rels><?xml version="1.0" encoding="UTF-8" standalone="yes"?>
<Relationships xmlns="http://schemas.openxmlformats.org/package/2006/relationships"><Relationship Id="rId3" Type="http://schemas.openxmlformats.org/officeDocument/2006/relationships/notesSlide" Target="../notesSlides/notesSlide72.xml"/><Relationship Id="rId2" Type="http://schemas.openxmlformats.org/officeDocument/2006/relationships/slideLayout" Target="../slideLayouts/slideLayout3.xml"/><Relationship Id="rId1" Type="http://schemas.openxmlformats.org/officeDocument/2006/relationships/tags" Target="../tags/tag68.xml"/></Relationships>
</file>

<file path=ppt/slides/_rels/slide92.xml.rels><?xml version="1.0" encoding="UTF-8" standalone="yes"?>
<Relationships xmlns="http://schemas.openxmlformats.org/package/2006/relationships"><Relationship Id="rId3" Type="http://schemas.openxmlformats.org/officeDocument/2006/relationships/notesSlide" Target="../notesSlides/notesSlide73.xml"/><Relationship Id="rId2" Type="http://schemas.openxmlformats.org/officeDocument/2006/relationships/slideLayout" Target="../slideLayouts/slideLayout3.xml"/><Relationship Id="rId1" Type="http://schemas.openxmlformats.org/officeDocument/2006/relationships/tags" Target="../tags/tag69.xml"/></Relationships>
</file>

<file path=ppt/slides/_rels/slide93.xml.rels><?xml version="1.0" encoding="UTF-8" standalone="yes"?>
<Relationships xmlns="http://schemas.openxmlformats.org/package/2006/relationships"><Relationship Id="rId3" Type="http://schemas.openxmlformats.org/officeDocument/2006/relationships/notesSlide" Target="../notesSlides/notesSlide74.xml"/><Relationship Id="rId2" Type="http://schemas.openxmlformats.org/officeDocument/2006/relationships/slideLayout" Target="../slideLayouts/slideLayout3.xml"/><Relationship Id="rId1" Type="http://schemas.openxmlformats.org/officeDocument/2006/relationships/tags" Target="../tags/tag70.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4.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3.xml"/></Relationships>
</file>

<file path=ppt/slides/_rels/slide96.xml.rels><?xml version="1.0" encoding="UTF-8" standalone="yes"?>
<Relationships xmlns="http://schemas.openxmlformats.org/package/2006/relationships"><Relationship Id="rId3" Type="http://schemas.openxmlformats.org/officeDocument/2006/relationships/hyperlink" Target="http://www.uncitral.org/uncitral/en/uncitral_texts.html" TargetMode="External"/><Relationship Id="rId2" Type="http://schemas.openxmlformats.org/officeDocument/2006/relationships/notesSlide" Target="../notesSlides/notesSlide77.xml"/><Relationship Id="rId1" Type="http://schemas.openxmlformats.org/officeDocument/2006/relationships/slideLayout" Target="../slideLayouts/slideLayout3.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3.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3.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3.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3.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3.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3.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3.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3.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3.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3.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3.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3.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3.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3.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3.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3.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3.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3.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3.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3.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3.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3.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3.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3.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3.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3.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3.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3.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3.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3.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3.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3.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3.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3.xml"/></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3.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3.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3.xml"/></Relationships>
</file>

<file path=ppt/slides/_rels/slide134.xml.rels><?xml version="1.0" encoding="UTF-8" standalone="yes"?>
<Relationships xmlns="http://schemas.openxmlformats.org/package/2006/relationships"><Relationship Id="rId2" Type="http://schemas.openxmlformats.org/officeDocument/2006/relationships/notesSlide" Target="../notesSlides/notesSlide115.xml"/><Relationship Id="rId1" Type="http://schemas.openxmlformats.org/officeDocument/2006/relationships/slideLayout" Target="../slideLayouts/slideLayout3.xml"/></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116.xml"/><Relationship Id="rId1" Type="http://schemas.openxmlformats.org/officeDocument/2006/relationships/slideLayout" Target="../slideLayouts/slideLayout3.xml"/></Relationships>
</file>

<file path=ppt/slides/_rels/slide136.xml.rels><?xml version="1.0" encoding="UTF-8" standalone="yes"?>
<Relationships xmlns="http://schemas.openxmlformats.org/package/2006/relationships"><Relationship Id="rId2" Type="http://schemas.openxmlformats.org/officeDocument/2006/relationships/notesSlide" Target="../notesSlides/notesSlide117.xml"/><Relationship Id="rId1" Type="http://schemas.openxmlformats.org/officeDocument/2006/relationships/slideLayout" Target="../slideLayouts/slideLayout3.xml"/></Relationships>
</file>

<file path=ppt/slides/_rels/slide137.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3.xml"/></Relationships>
</file>

<file path=ppt/slides/_rels/slide138.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3.xml"/></Relationships>
</file>

<file path=ppt/slides/_rels/slide139.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8"/>
          <p:cNvSpPr>
            <a:spLocks noChangeArrowheads="1"/>
          </p:cNvSpPr>
          <p:nvPr/>
        </p:nvSpPr>
        <p:spPr bwMode="auto">
          <a:xfrm>
            <a:off x="304800" y="-198120"/>
            <a:ext cx="6553200" cy="3478213"/>
          </a:xfrm>
          <a:prstGeom prst="rect">
            <a:avLst/>
          </a:prstGeom>
          <a:noFill/>
          <a:ln w="9525">
            <a:noFill/>
            <a:miter lim="800000"/>
            <a:headEnd/>
            <a:tailEnd/>
          </a:ln>
        </p:spPr>
        <p:txBody>
          <a:bodyPr>
            <a:spAutoFit/>
          </a:bodyPr>
          <a:lstStyle/>
          <a:p>
            <a:pPr algn="ctr">
              <a:spcBef>
                <a:spcPct val="20000"/>
              </a:spcBef>
            </a:pPr>
            <a:endParaRPr lang="en-GB" sz="4800" b="1">
              <a:latin typeface="Verdana" pitchFamily="34" charset="0"/>
            </a:endParaRPr>
          </a:p>
          <a:p>
            <a:pPr algn="ctr">
              <a:spcBef>
                <a:spcPct val="20000"/>
              </a:spcBef>
            </a:pPr>
            <a:r>
              <a:rPr lang="en-GB" sz="3200" b="1">
                <a:latin typeface="Verdana" pitchFamily="34" charset="0"/>
              </a:rPr>
              <a:t>The Organisers of the Conference thank the following for their support  </a:t>
            </a:r>
          </a:p>
          <a:p>
            <a:pPr algn="ctr">
              <a:spcBef>
                <a:spcPct val="20000"/>
              </a:spcBef>
            </a:pPr>
            <a:endParaRPr lang="en-GB" sz="3200" b="1">
              <a:latin typeface="Verdana" pitchFamily="34" charset="0"/>
            </a:endParaRPr>
          </a:p>
          <a:p>
            <a:pPr algn="ctr">
              <a:spcBef>
                <a:spcPct val="20000"/>
              </a:spcBef>
            </a:pPr>
            <a:endParaRPr lang="en-GB" sz="1400">
              <a:solidFill>
                <a:schemeClr val="bg1"/>
              </a:solidFill>
              <a:latin typeface="Verdana" pitchFamily="34" charset="0"/>
            </a:endParaRPr>
          </a:p>
          <a:p>
            <a:pPr algn="ctr">
              <a:spcBef>
                <a:spcPct val="20000"/>
              </a:spcBef>
            </a:pPr>
            <a:endParaRPr lang="en-GB" sz="1400">
              <a:solidFill>
                <a:schemeClr val="bg1"/>
              </a:solidFill>
              <a:latin typeface="Verdana" pitchFamily="34" charset="0"/>
            </a:endParaRPr>
          </a:p>
        </p:txBody>
      </p:sp>
      <p:pic>
        <p:nvPicPr>
          <p:cNvPr id="2052" name="Picture 4" descr="edwincoellp logo 070907"/>
          <p:cNvPicPr>
            <a:picLocks noChangeAspect="1" noChangeArrowheads="1"/>
          </p:cNvPicPr>
          <p:nvPr/>
        </p:nvPicPr>
        <p:blipFill>
          <a:blip r:embed="rId3"/>
          <a:srcRect/>
          <a:stretch>
            <a:fillRect/>
          </a:stretch>
        </p:blipFill>
        <p:spPr bwMode="auto">
          <a:xfrm>
            <a:off x="1722120" y="5318760"/>
            <a:ext cx="3600450" cy="974725"/>
          </a:xfrm>
          <a:prstGeom prst="rect">
            <a:avLst/>
          </a:prstGeom>
          <a:noFill/>
        </p:spPr>
      </p:pic>
      <p:pic>
        <p:nvPicPr>
          <p:cNvPr id="2053" name="Picture 5" descr="logo-CNDCEC"/>
          <p:cNvPicPr>
            <a:picLocks noChangeAspect="1" noChangeArrowheads="1"/>
          </p:cNvPicPr>
          <p:nvPr/>
        </p:nvPicPr>
        <p:blipFill>
          <a:blip r:embed="rId4"/>
          <a:srcRect/>
          <a:stretch>
            <a:fillRect/>
          </a:stretch>
        </p:blipFill>
        <p:spPr bwMode="auto">
          <a:xfrm>
            <a:off x="3030855" y="2636520"/>
            <a:ext cx="962025" cy="1276350"/>
          </a:xfrm>
          <a:prstGeom prst="rect">
            <a:avLst/>
          </a:prstGeom>
          <a:noFill/>
        </p:spPr>
      </p:pic>
      <p:sp>
        <p:nvSpPr>
          <p:cNvPr id="2054" name="Text Box 6"/>
          <p:cNvSpPr txBox="1">
            <a:spLocks noChangeArrowheads="1"/>
          </p:cNvSpPr>
          <p:nvPr/>
        </p:nvSpPr>
        <p:spPr bwMode="auto">
          <a:xfrm>
            <a:off x="761048" y="4266248"/>
            <a:ext cx="5537093" cy="646331"/>
          </a:xfrm>
          <a:prstGeom prst="rect">
            <a:avLst/>
          </a:prstGeom>
          <a:noFill/>
          <a:ln w="9525">
            <a:noFill/>
            <a:miter lim="800000"/>
            <a:headEnd/>
            <a:tailEnd/>
          </a:ln>
          <a:effectLst/>
        </p:spPr>
        <p:txBody>
          <a:bodyPr wrap="none">
            <a:spAutoFit/>
          </a:bodyPr>
          <a:lstStyle/>
          <a:p>
            <a:r>
              <a:rPr lang="en-GB" dirty="0" err="1">
                <a:latin typeface="Verdana" pitchFamily="34" charset="0"/>
              </a:rPr>
              <a:t>Consiglio</a:t>
            </a:r>
            <a:r>
              <a:rPr lang="en-GB" dirty="0">
                <a:latin typeface="Verdana" pitchFamily="34" charset="0"/>
              </a:rPr>
              <a:t> </a:t>
            </a:r>
            <a:r>
              <a:rPr lang="en-GB" dirty="0" err="1">
                <a:latin typeface="Verdana" pitchFamily="34" charset="0"/>
              </a:rPr>
              <a:t>Nazionale</a:t>
            </a:r>
            <a:r>
              <a:rPr lang="en-GB" dirty="0">
                <a:latin typeface="Verdana" pitchFamily="34" charset="0"/>
              </a:rPr>
              <a:t> </a:t>
            </a:r>
            <a:r>
              <a:rPr lang="en-GB" dirty="0" err="1">
                <a:latin typeface="Verdana" pitchFamily="34" charset="0"/>
              </a:rPr>
              <a:t>dei</a:t>
            </a:r>
            <a:r>
              <a:rPr lang="en-GB" dirty="0">
                <a:latin typeface="Verdana" pitchFamily="34" charset="0"/>
              </a:rPr>
              <a:t> </a:t>
            </a:r>
            <a:r>
              <a:rPr lang="en-GB" dirty="0" err="1">
                <a:latin typeface="Verdana" pitchFamily="34" charset="0"/>
              </a:rPr>
              <a:t>Dottori</a:t>
            </a:r>
            <a:r>
              <a:rPr lang="en-GB" dirty="0">
                <a:latin typeface="Verdana" pitchFamily="34" charset="0"/>
              </a:rPr>
              <a:t> </a:t>
            </a:r>
            <a:r>
              <a:rPr lang="en-GB" dirty="0" err="1" smtClean="0">
                <a:latin typeface="Verdana" pitchFamily="34" charset="0"/>
              </a:rPr>
              <a:t>Commercialisti</a:t>
            </a:r>
            <a:endParaRPr lang="en-GB" dirty="0" smtClean="0">
              <a:latin typeface="Verdana" pitchFamily="34" charset="0"/>
            </a:endParaRPr>
          </a:p>
          <a:p>
            <a:pPr algn="ctr"/>
            <a:r>
              <a:rPr lang="en-GB" dirty="0" smtClean="0">
                <a:latin typeface="Verdana" pitchFamily="34" charset="0"/>
              </a:rPr>
              <a:t>e </a:t>
            </a:r>
            <a:r>
              <a:rPr lang="en-GB" dirty="0" err="1">
                <a:latin typeface="Verdana" pitchFamily="34" charset="0"/>
              </a:rPr>
              <a:t>degli</a:t>
            </a:r>
            <a:r>
              <a:rPr lang="en-GB" dirty="0">
                <a:latin typeface="Verdana" pitchFamily="34" charset="0"/>
              </a:rPr>
              <a:t> </a:t>
            </a:r>
            <a:r>
              <a:rPr lang="en-GB" dirty="0" err="1">
                <a:latin typeface="Verdana" pitchFamily="34" charset="0"/>
              </a:rPr>
              <a:t>Esperti</a:t>
            </a:r>
            <a:r>
              <a:rPr lang="en-GB" dirty="0">
                <a:latin typeface="Verdana" pitchFamily="34" charset="0"/>
              </a:rPr>
              <a:t> </a:t>
            </a:r>
            <a:r>
              <a:rPr lang="en-GB" dirty="0" err="1">
                <a:latin typeface="Verdana" pitchFamily="34" charset="0"/>
              </a:rPr>
              <a:t>Contabili</a:t>
            </a:r>
            <a:endParaRPr lang="en-GB" dirty="0">
              <a:latin typeface="Verdana"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8"/>
          <p:cNvSpPr>
            <a:spLocks noChangeArrowheads="1"/>
          </p:cNvSpPr>
          <p:nvPr/>
        </p:nvSpPr>
        <p:spPr bwMode="auto">
          <a:xfrm>
            <a:off x="381000" y="1371600"/>
            <a:ext cx="6553200" cy="2887663"/>
          </a:xfrm>
          <a:prstGeom prst="rect">
            <a:avLst/>
          </a:prstGeom>
          <a:noFill/>
          <a:ln w="9525">
            <a:noFill/>
            <a:miter lim="800000"/>
            <a:headEnd/>
            <a:tailEnd/>
          </a:ln>
        </p:spPr>
        <p:txBody>
          <a:bodyPr>
            <a:spAutoFit/>
          </a:bodyPr>
          <a:lstStyle/>
          <a:p>
            <a:pPr algn="ctr">
              <a:spcBef>
                <a:spcPct val="20000"/>
              </a:spcBef>
            </a:pPr>
            <a:r>
              <a:rPr lang="en-GB" sz="4800" b="1" dirty="0">
                <a:latin typeface="Verdana" pitchFamily="-110" charset="0"/>
              </a:rPr>
              <a:t>Welcome</a:t>
            </a:r>
            <a:endParaRPr lang="en-GB" sz="3200" b="1" dirty="0">
              <a:latin typeface="Verdana" pitchFamily="-110" charset="0"/>
            </a:endParaRPr>
          </a:p>
          <a:p>
            <a:pPr algn="ctr">
              <a:spcBef>
                <a:spcPct val="20000"/>
              </a:spcBef>
            </a:pPr>
            <a:endParaRPr lang="en-GB" sz="3200" b="1" dirty="0">
              <a:latin typeface="Verdana" pitchFamily="-110" charset="0"/>
            </a:endParaRPr>
          </a:p>
          <a:p>
            <a:pPr algn="ctr">
              <a:spcBef>
                <a:spcPct val="20000"/>
              </a:spcBef>
            </a:pPr>
            <a:r>
              <a:rPr lang="en-GB" sz="2800" b="1" dirty="0">
                <a:solidFill>
                  <a:srgbClr val="3B87BC"/>
                </a:solidFill>
                <a:latin typeface="Verdana" pitchFamily="-110" charset="0"/>
              </a:rPr>
              <a:t>Professor </a:t>
            </a:r>
            <a:r>
              <a:rPr lang="en-GB" sz="2800" b="1" dirty="0" err="1">
                <a:solidFill>
                  <a:srgbClr val="3B87BC"/>
                </a:solidFill>
                <a:latin typeface="Verdana" pitchFamily="-110" charset="0"/>
              </a:rPr>
              <a:t>Stefania</a:t>
            </a:r>
            <a:r>
              <a:rPr lang="en-GB" sz="2800" b="1" dirty="0">
                <a:solidFill>
                  <a:srgbClr val="3B87BC"/>
                </a:solidFill>
                <a:latin typeface="Verdana" pitchFamily="-110" charset="0"/>
              </a:rPr>
              <a:t> </a:t>
            </a:r>
            <a:r>
              <a:rPr lang="en-GB" sz="2800" b="1" dirty="0" err="1">
                <a:solidFill>
                  <a:srgbClr val="3B87BC"/>
                </a:solidFill>
                <a:latin typeface="Verdana" pitchFamily="-110" charset="0"/>
              </a:rPr>
              <a:t>Bariatti</a:t>
            </a:r>
            <a:r>
              <a:rPr lang="en-GB" sz="2800" b="1" dirty="0">
                <a:solidFill>
                  <a:srgbClr val="3B87BC"/>
                </a:solidFill>
                <a:latin typeface="Verdana" pitchFamily="-110" charset="0"/>
              </a:rPr>
              <a:t> </a:t>
            </a:r>
            <a:r>
              <a:rPr lang="en-GB" sz="2800" i="1" dirty="0">
                <a:solidFill>
                  <a:srgbClr val="3B87BC"/>
                </a:solidFill>
                <a:latin typeface="Verdana" pitchFamily="-110" charset="0"/>
              </a:rPr>
              <a:t>(University of Milan)</a:t>
            </a:r>
            <a:endParaRPr lang="en-GB" sz="2800" b="1" i="1" dirty="0">
              <a:solidFill>
                <a:srgbClr val="000000"/>
              </a:solidFill>
              <a:latin typeface="Verdana" pitchFamily="-110" charset="0"/>
            </a:endParaRPr>
          </a:p>
          <a:p>
            <a:pPr algn="ctr">
              <a:spcBef>
                <a:spcPct val="20000"/>
              </a:spcBef>
            </a:pPr>
            <a:endParaRPr lang="en-GB" sz="1400" dirty="0">
              <a:solidFill>
                <a:schemeClr val="bg1"/>
              </a:solidFill>
              <a:latin typeface="Verdana" pitchFamily="-110" charset="0"/>
            </a:endParaRPr>
          </a:p>
          <a:p>
            <a:pPr algn="ctr">
              <a:spcBef>
                <a:spcPct val="20000"/>
              </a:spcBef>
            </a:pPr>
            <a:endParaRPr lang="en-GB" sz="1400" dirty="0">
              <a:solidFill>
                <a:schemeClr val="bg1"/>
              </a:solidFill>
              <a:latin typeface="Verdana" pitchFamily="-110" charset="0"/>
            </a:endParaRPr>
          </a:p>
        </p:txBody>
      </p:sp>
    </p:spTree>
    <p:custDataLst>
      <p:tags r:id="rId1"/>
    </p:custData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8"/>
          <p:cNvSpPr>
            <a:spLocks noChangeArrowheads="1"/>
          </p:cNvSpPr>
          <p:nvPr/>
        </p:nvSpPr>
        <p:spPr bwMode="auto">
          <a:xfrm>
            <a:off x="381000" y="838200"/>
            <a:ext cx="6553200" cy="5840413"/>
          </a:xfrm>
          <a:prstGeom prst="rect">
            <a:avLst/>
          </a:prstGeom>
          <a:noFill/>
          <a:ln w="9525">
            <a:noFill/>
            <a:miter lim="800000"/>
            <a:headEnd/>
            <a:tailEnd/>
          </a:ln>
        </p:spPr>
        <p:txBody>
          <a:bodyPr>
            <a:spAutoFit/>
          </a:bodyPr>
          <a:lstStyle/>
          <a:p>
            <a:pPr algn="ctr">
              <a:spcBef>
                <a:spcPct val="20000"/>
              </a:spcBef>
            </a:pPr>
            <a:r>
              <a:rPr lang="en-GB" sz="2800" b="1">
                <a:latin typeface="Verdana" pitchFamily="-110" charset="0"/>
              </a:rPr>
              <a:t>First Session: Interaction between the EIR and UNCITRAL Model Law/Substantive Harmonisation/Convergence I</a:t>
            </a:r>
          </a:p>
          <a:p>
            <a:pPr algn="ctr">
              <a:spcBef>
                <a:spcPct val="20000"/>
              </a:spcBef>
            </a:pPr>
            <a:endParaRPr lang="en-GB" sz="2800" b="1">
              <a:solidFill>
                <a:srgbClr val="3B87BC"/>
              </a:solidFill>
              <a:latin typeface="Verdana" pitchFamily="-110" charset="0"/>
            </a:endParaRPr>
          </a:p>
          <a:p>
            <a:pPr algn="ctr">
              <a:spcBef>
                <a:spcPct val="20000"/>
              </a:spcBef>
            </a:pPr>
            <a:r>
              <a:rPr lang="en-GB" sz="1400" b="1">
                <a:solidFill>
                  <a:srgbClr val="000000"/>
                </a:solidFill>
                <a:latin typeface="Verdana" pitchFamily="-110" charset="0"/>
              </a:rPr>
              <a:t>Chair: </a:t>
            </a:r>
            <a:r>
              <a:rPr lang="en-GB" sz="1400" b="1">
                <a:solidFill>
                  <a:srgbClr val="3B87BC"/>
                </a:solidFill>
                <a:latin typeface="Verdana" pitchFamily="-110" charset="0"/>
              </a:rPr>
              <a:t>Professor Stefania Bariatti</a:t>
            </a:r>
            <a:r>
              <a:rPr lang="en-GB" sz="1400">
                <a:solidFill>
                  <a:srgbClr val="3B87BC"/>
                </a:solidFill>
                <a:latin typeface="Verdana" pitchFamily="-110" charset="0"/>
              </a:rPr>
              <a:t> (</a:t>
            </a:r>
            <a:r>
              <a:rPr lang="en-GB" sz="1400" i="1">
                <a:solidFill>
                  <a:srgbClr val="3B87BC"/>
                </a:solidFill>
                <a:latin typeface="Verdana" pitchFamily="-110" charset="0"/>
              </a:rPr>
              <a:t>University of Milan)</a:t>
            </a:r>
          </a:p>
          <a:p>
            <a:pPr algn="ctr">
              <a:spcBef>
                <a:spcPct val="20000"/>
              </a:spcBef>
            </a:pPr>
            <a:endParaRPr lang="en-GB" sz="1400" i="1">
              <a:solidFill>
                <a:srgbClr val="3B87BC"/>
              </a:solidFill>
              <a:latin typeface="Verdana" pitchFamily="-110" charset="0"/>
            </a:endParaRPr>
          </a:p>
          <a:p>
            <a:pPr algn="ctr">
              <a:spcBef>
                <a:spcPct val="20000"/>
              </a:spcBef>
            </a:pPr>
            <a:r>
              <a:rPr lang="en-GB" sz="1400" b="1">
                <a:latin typeface="Verdana" pitchFamily="-110" charset="0"/>
              </a:rPr>
              <a:t>Speakers: </a:t>
            </a:r>
            <a:r>
              <a:rPr lang="en-GB" sz="1400" b="1">
                <a:solidFill>
                  <a:srgbClr val="3B87BC"/>
                </a:solidFill>
                <a:latin typeface="Verdana" pitchFamily="-110" charset="0"/>
              </a:rPr>
              <a:t>Daniel Austin</a:t>
            </a:r>
            <a:r>
              <a:rPr lang="en-GB" sz="1400" b="1" i="1">
                <a:solidFill>
                  <a:srgbClr val="3B87BC"/>
                </a:solidFill>
                <a:latin typeface="Verdana" pitchFamily="-110" charset="0"/>
              </a:rPr>
              <a:t> </a:t>
            </a:r>
            <a:r>
              <a:rPr lang="en-GB" sz="1400" i="1">
                <a:solidFill>
                  <a:srgbClr val="3B87BC"/>
                </a:solidFill>
                <a:latin typeface="Verdana" pitchFamily="-110" charset="0"/>
              </a:rPr>
              <a:t>(Professor of Bankruptcy and Commercial Law, Northeastern University School of Law, Boston)</a:t>
            </a:r>
          </a:p>
          <a:p>
            <a:pPr algn="ctr">
              <a:spcBef>
                <a:spcPct val="20000"/>
              </a:spcBef>
            </a:pPr>
            <a:r>
              <a:rPr lang="en-GB" sz="1400" b="1">
                <a:solidFill>
                  <a:srgbClr val="3B87BC"/>
                </a:solidFill>
                <a:latin typeface="Verdana" pitchFamily="-110" charset="0"/>
              </a:rPr>
              <a:t>André Berends</a:t>
            </a:r>
            <a:r>
              <a:rPr lang="en-GB" sz="1400" b="1" i="1">
                <a:solidFill>
                  <a:srgbClr val="3B87BC"/>
                </a:solidFill>
                <a:latin typeface="Verdana" pitchFamily="-110" charset="0"/>
              </a:rPr>
              <a:t> </a:t>
            </a:r>
            <a:r>
              <a:rPr lang="en-GB" sz="1400" i="1">
                <a:solidFill>
                  <a:srgbClr val="3B87BC"/>
                </a:solidFill>
                <a:latin typeface="Verdana" pitchFamily="-110" charset="0"/>
              </a:rPr>
              <a:t>(Ministry of Finance, The Netherlands)</a:t>
            </a:r>
          </a:p>
          <a:p>
            <a:pPr algn="ctr">
              <a:spcBef>
                <a:spcPct val="20000"/>
              </a:spcBef>
            </a:pPr>
            <a:r>
              <a:rPr lang="en-GB" sz="1400" b="1">
                <a:solidFill>
                  <a:srgbClr val="3B87BC"/>
                </a:solidFill>
                <a:latin typeface="Verdana" pitchFamily="-110" charset="0"/>
              </a:rPr>
              <a:t>Irit-Ronen-Mevorach</a:t>
            </a:r>
            <a:r>
              <a:rPr lang="en-GB" sz="1400" i="1">
                <a:solidFill>
                  <a:srgbClr val="3B87BC"/>
                </a:solidFill>
                <a:latin typeface="Verdana" pitchFamily="-110" charset="0"/>
              </a:rPr>
              <a:t> (Senior Lecturer, University of Nottingham)</a:t>
            </a:r>
          </a:p>
          <a:p>
            <a:pPr algn="ctr">
              <a:spcBef>
                <a:spcPct val="20000"/>
              </a:spcBef>
            </a:pPr>
            <a:r>
              <a:rPr lang="en-GB" sz="1400" b="1">
                <a:solidFill>
                  <a:srgbClr val="3B87BC"/>
                </a:solidFill>
                <a:latin typeface="Verdana" pitchFamily="-110" charset="0"/>
              </a:rPr>
              <a:t>Juanitta Calitz</a:t>
            </a:r>
            <a:r>
              <a:rPr lang="en-GB" sz="1400" i="1">
                <a:solidFill>
                  <a:srgbClr val="3B87BC"/>
                </a:solidFill>
                <a:latin typeface="Verdana" pitchFamily="-110" charset="0"/>
              </a:rPr>
              <a:t> (Senior Lecturer, University of Johannesburg)</a:t>
            </a:r>
          </a:p>
          <a:p>
            <a:pPr algn="ctr">
              <a:spcBef>
                <a:spcPct val="20000"/>
              </a:spcBef>
            </a:pPr>
            <a:endParaRPr lang="en-GB" i="1">
              <a:solidFill>
                <a:srgbClr val="3B87BC"/>
              </a:solidFill>
              <a:latin typeface="Verdana" pitchFamily="-110" charset="0"/>
            </a:endParaRPr>
          </a:p>
          <a:p>
            <a:pPr algn="ctr">
              <a:spcBef>
                <a:spcPct val="20000"/>
              </a:spcBef>
            </a:pPr>
            <a:endParaRPr lang="en-GB" sz="2800" b="1" i="1">
              <a:solidFill>
                <a:srgbClr val="000000"/>
              </a:solidFill>
              <a:latin typeface="Verdana" pitchFamily="-110" charset="0"/>
            </a:endParaRPr>
          </a:p>
          <a:p>
            <a:pPr algn="ctr">
              <a:spcBef>
                <a:spcPct val="20000"/>
              </a:spcBef>
            </a:pPr>
            <a:endParaRPr lang="en-GB" sz="1400">
              <a:solidFill>
                <a:schemeClr val="bg1"/>
              </a:solidFill>
              <a:latin typeface="Verdana" pitchFamily="-110" charset="0"/>
            </a:endParaRPr>
          </a:p>
          <a:p>
            <a:pPr algn="ctr">
              <a:spcBef>
                <a:spcPct val="20000"/>
              </a:spcBef>
            </a:pPr>
            <a:endParaRPr lang="en-GB" sz="1400">
              <a:solidFill>
                <a:schemeClr val="bg1"/>
              </a:solidFill>
              <a:latin typeface="Verdana" pitchFamily="-110" charset="0"/>
            </a:endParaRPr>
          </a:p>
        </p:txBody>
      </p:sp>
    </p:spTree>
    <p:custDataLst>
      <p:tags r:id="rId1"/>
    </p:custData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8"/>
          <p:cNvSpPr>
            <a:spLocks noChangeArrowheads="1"/>
          </p:cNvSpPr>
          <p:nvPr/>
        </p:nvSpPr>
        <p:spPr bwMode="auto">
          <a:xfrm>
            <a:off x="381000" y="838200"/>
            <a:ext cx="6553200" cy="5176838"/>
          </a:xfrm>
          <a:prstGeom prst="rect">
            <a:avLst/>
          </a:prstGeom>
          <a:noFill/>
          <a:ln w="9525">
            <a:noFill/>
            <a:miter lim="800000"/>
            <a:headEnd/>
            <a:tailEnd/>
          </a:ln>
        </p:spPr>
        <p:txBody>
          <a:bodyPr>
            <a:spAutoFit/>
          </a:bodyPr>
          <a:lstStyle/>
          <a:p>
            <a:pPr algn="ctr">
              <a:spcBef>
                <a:spcPct val="20000"/>
              </a:spcBef>
            </a:pPr>
            <a:r>
              <a:rPr lang="en-GB" sz="3200" b="1">
                <a:latin typeface="Verdana" pitchFamily="-110" charset="0"/>
              </a:rPr>
              <a:t>Recognition of Foreign Insolvency Proceedings </a:t>
            </a:r>
            <a:br>
              <a:rPr lang="en-GB" sz="3200" b="1">
                <a:latin typeface="Verdana" pitchFamily="-110" charset="0"/>
              </a:rPr>
            </a:br>
            <a:r>
              <a:rPr lang="en-GB" sz="3200" b="1">
                <a:latin typeface="Verdana" pitchFamily="-110" charset="0"/>
              </a:rPr>
              <a:t>In U.S. Bankruptcy Courts</a:t>
            </a:r>
          </a:p>
          <a:p>
            <a:pPr algn="ctr">
              <a:spcBef>
                <a:spcPct val="20000"/>
              </a:spcBef>
            </a:pPr>
            <a:endParaRPr lang="en-GB" sz="2800" b="1">
              <a:latin typeface="Verdana" pitchFamily="-110" charset="0"/>
            </a:endParaRPr>
          </a:p>
          <a:p>
            <a:pPr algn="ctr">
              <a:spcBef>
                <a:spcPct val="20000"/>
              </a:spcBef>
            </a:pPr>
            <a:r>
              <a:rPr lang="en-GB" sz="2000" b="1">
                <a:latin typeface="Verdana" pitchFamily="-110" charset="0"/>
              </a:rPr>
              <a:t>11 U.S.C. §1501 et seq.</a:t>
            </a:r>
          </a:p>
          <a:p>
            <a:pPr algn="ctr">
              <a:spcBef>
                <a:spcPct val="20000"/>
              </a:spcBef>
            </a:pPr>
            <a:r>
              <a:rPr lang="en-GB" sz="2000" b="1">
                <a:latin typeface="Verdana" pitchFamily="-110" charset="0"/>
              </a:rPr>
              <a:t>(Chapter 15)</a:t>
            </a:r>
          </a:p>
          <a:p>
            <a:pPr algn="ctr">
              <a:spcBef>
                <a:spcPct val="20000"/>
              </a:spcBef>
            </a:pPr>
            <a:endParaRPr lang="en-GB" sz="2800" b="1">
              <a:latin typeface="Verdana" pitchFamily="-110" charset="0"/>
            </a:endParaRPr>
          </a:p>
          <a:p>
            <a:pPr algn="ctr">
              <a:spcBef>
                <a:spcPct val="20000"/>
              </a:spcBef>
            </a:pPr>
            <a:r>
              <a:rPr lang="en-GB" sz="2000" b="1">
                <a:solidFill>
                  <a:srgbClr val="3B87BC"/>
                </a:solidFill>
                <a:latin typeface="Verdana" pitchFamily="-110" charset="0"/>
              </a:rPr>
              <a:t>Daniel Austin</a:t>
            </a:r>
            <a:br>
              <a:rPr lang="en-GB" sz="2000" b="1">
                <a:solidFill>
                  <a:srgbClr val="3B87BC"/>
                </a:solidFill>
                <a:latin typeface="Verdana" pitchFamily="-110" charset="0"/>
              </a:rPr>
            </a:br>
            <a:r>
              <a:rPr lang="en-GB" sz="2000" i="1">
                <a:solidFill>
                  <a:srgbClr val="3B87BC"/>
                </a:solidFill>
                <a:latin typeface="Verdana" pitchFamily="-110" charset="0"/>
              </a:rPr>
              <a:t>(Professor of Bankruptcy and Commercial Law, Northeastern University School of Law, Boston)</a:t>
            </a:r>
            <a:endParaRPr lang="en-GB" i="1">
              <a:solidFill>
                <a:srgbClr val="3B87BC"/>
              </a:solidFill>
              <a:latin typeface="Verdana" pitchFamily="-110" charset="0"/>
            </a:endParaRPr>
          </a:p>
          <a:p>
            <a:pPr algn="ctr">
              <a:spcBef>
                <a:spcPct val="20000"/>
              </a:spcBef>
            </a:pPr>
            <a:endParaRPr lang="en-GB" sz="2800" b="1" i="1">
              <a:solidFill>
                <a:srgbClr val="000000"/>
              </a:solidFill>
              <a:latin typeface="Verdana" pitchFamily="-110" charset="0"/>
            </a:endParaRPr>
          </a:p>
          <a:p>
            <a:pPr algn="ctr">
              <a:spcBef>
                <a:spcPct val="20000"/>
              </a:spcBef>
            </a:pPr>
            <a:endParaRPr lang="en-GB" sz="1400">
              <a:solidFill>
                <a:schemeClr val="bg1"/>
              </a:solidFill>
              <a:latin typeface="Verdana" pitchFamily="-110" charset="0"/>
            </a:endParaRPr>
          </a:p>
          <a:p>
            <a:pPr algn="ctr">
              <a:spcBef>
                <a:spcPct val="20000"/>
              </a:spcBef>
            </a:pPr>
            <a:endParaRPr lang="en-GB" sz="1400">
              <a:solidFill>
                <a:schemeClr val="bg1"/>
              </a:solidFill>
              <a:latin typeface="Verdana" pitchFamily="-110" charset="0"/>
            </a:endParaRPr>
          </a:p>
        </p:txBody>
      </p:sp>
    </p:spTree>
    <p:custDataLst>
      <p:tags r:id="rId1"/>
    </p:custData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name="Objectives of Chapter 15">
    <p:spTree>
      <p:nvGrpSpPr>
        <p:cNvPr id="1" name=""/>
        <p:cNvGrpSpPr/>
        <p:nvPr/>
      </p:nvGrpSpPr>
      <p:grpSpPr>
        <a:xfrm>
          <a:off x="0" y="0"/>
          <a:ext cx="0" cy="0"/>
          <a:chOff x="0" y="0"/>
          <a:chExt cx="0" cy="0"/>
        </a:xfrm>
      </p:grpSpPr>
      <p:sp>
        <p:nvSpPr>
          <p:cNvPr id="7170" name="Title 1"/>
          <p:cNvSpPr>
            <a:spLocks noGrp="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r>
              <a:rPr lang="en-US" smtClean="0">
                <a:ea typeface="ＭＳ Ｐゴシック" pitchFamily="-110" charset="-128"/>
              </a:rPr>
              <a:t>Objectives of Chapter 15</a:t>
            </a:r>
          </a:p>
        </p:txBody>
      </p:sp>
      <p:sp>
        <p:nvSpPr>
          <p:cNvPr id="7171" name="Content Placeholder 2"/>
          <p:cNvSpPr>
            <a:spLocks noGrp="1"/>
          </p:cNvSpPr>
          <p:nvPr>
            <p:ph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marL="0" indent="0">
              <a:buFontTx/>
              <a:buNone/>
            </a:pPr>
            <a:r>
              <a:rPr lang="en-US" sz="1800" smtClean="0">
                <a:ea typeface="ＭＳ Ｐゴシック" pitchFamily="-110" charset="-128"/>
              </a:rPr>
              <a:t>§1501(a) -- purpose of Chapter 15 is to incorporate the UNCITRAL Model Law on Cross-Border Insolvency to promote:</a:t>
            </a:r>
          </a:p>
          <a:p>
            <a:pPr marL="0" indent="0"/>
            <a:r>
              <a:rPr lang="en-US" sz="1600" smtClean="0">
                <a:ea typeface="ＭＳ Ｐゴシック" pitchFamily="-110" charset="-128"/>
              </a:rPr>
              <a:t> Cooperation between </a:t>
            </a:r>
          </a:p>
          <a:p>
            <a:pPr marL="1085850" lvl="1" indent="-342900">
              <a:buFontTx/>
              <a:buAutoNum type="alphaLcParenBoth"/>
            </a:pPr>
            <a:r>
              <a:rPr lang="en-US" sz="1200" smtClean="0">
                <a:ea typeface="ＭＳ Ｐゴシック" pitchFamily="-110" charset="-128"/>
              </a:rPr>
              <a:t>U.S. bankruptcy courts, trustees, and parties; and </a:t>
            </a:r>
          </a:p>
          <a:p>
            <a:pPr marL="1085850" lvl="1" indent="-342900">
              <a:buFontTx/>
              <a:buAutoNum type="alphaLcParenBoth"/>
            </a:pPr>
            <a:r>
              <a:rPr lang="en-US" sz="1200" smtClean="0">
                <a:ea typeface="ＭＳ Ｐゴシック" pitchFamily="-110" charset="-128"/>
              </a:rPr>
              <a:t>courts and authorities in foreign countries involved in cross- border insolvency cases</a:t>
            </a:r>
          </a:p>
          <a:p>
            <a:pPr marL="0" indent="0"/>
            <a:r>
              <a:rPr lang="en-US" sz="1600" smtClean="0">
                <a:ea typeface="ＭＳ Ｐゴシック" pitchFamily="-110" charset="-128"/>
              </a:rPr>
              <a:t> Greater certainty for trade and investment</a:t>
            </a:r>
          </a:p>
          <a:p>
            <a:pPr marL="0" indent="0"/>
            <a:r>
              <a:rPr lang="en-US" sz="1600" smtClean="0">
                <a:ea typeface="ＭＳ Ｐゴシック" pitchFamily="-110" charset="-128"/>
              </a:rPr>
              <a:t> Fair and efficient administration of cross-border </a:t>
            </a:r>
            <a:br>
              <a:rPr lang="en-US" sz="1600" smtClean="0">
                <a:ea typeface="ＭＳ Ｐゴシック" pitchFamily="-110" charset="-128"/>
              </a:rPr>
            </a:br>
            <a:r>
              <a:rPr lang="en-US" sz="1600" smtClean="0">
                <a:ea typeface="ＭＳ Ｐゴシック" pitchFamily="-110" charset="-128"/>
              </a:rPr>
              <a:t>  insolvencies to protect interests of all parties</a:t>
            </a:r>
          </a:p>
          <a:p>
            <a:pPr marL="0" indent="0"/>
            <a:r>
              <a:rPr lang="en-US" sz="1600" smtClean="0">
                <a:ea typeface="ＭＳ Ｐゴシック" pitchFamily="-110" charset="-128"/>
              </a:rPr>
              <a:t> Protect and maximize the value of the debtor’s assets</a:t>
            </a:r>
          </a:p>
          <a:p>
            <a:pPr marL="0" indent="0"/>
            <a:r>
              <a:rPr lang="en-US" sz="1600" smtClean="0">
                <a:ea typeface="ＭＳ Ｐゴシック" pitchFamily="-110" charset="-128"/>
              </a:rPr>
              <a:t> Facilitate the rescue of financially troubled businesses </a:t>
            </a:r>
            <a:br>
              <a:rPr lang="en-US" sz="1600" smtClean="0">
                <a:ea typeface="ＭＳ Ｐゴシック" pitchFamily="-110" charset="-128"/>
              </a:rPr>
            </a:br>
            <a:r>
              <a:rPr lang="en-US" sz="1600" smtClean="0">
                <a:ea typeface="ＭＳ Ｐゴシック" pitchFamily="-110" charset="-128"/>
              </a:rPr>
              <a:t>  to protect investment and employment</a:t>
            </a:r>
          </a:p>
          <a:p>
            <a:pPr marL="0" indent="0">
              <a:buFontTx/>
              <a:buNone/>
            </a:pPr>
            <a:r>
              <a:rPr lang="en-US" sz="1800" smtClean="0">
                <a:ea typeface="ＭＳ Ｐゴシック" pitchFamily="-110" charset="-128"/>
              </a:rPr>
              <a:t>§1508 – interpretation of Ch. 15 is to be consistent with similar statutes in foreign jurisdictions</a:t>
            </a:r>
          </a:p>
          <a:p>
            <a:pPr marL="0" indent="0">
              <a:buFontTx/>
              <a:buNone/>
            </a:pPr>
            <a:endParaRPr lang="en-US" sz="1800" smtClean="0">
              <a:ea typeface="ＭＳ Ｐゴシック" pitchFamily="-110" charset="-128"/>
            </a:endParaRPr>
          </a:p>
        </p:txBody>
      </p:sp>
    </p:spTree>
    <p:custDataLst>
      <p:tags r:id="rId1"/>
    </p:custData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name="Typical case">
    <p:spTree>
      <p:nvGrpSpPr>
        <p:cNvPr id="1" name=""/>
        <p:cNvGrpSpPr/>
        <p:nvPr/>
      </p:nvGrpSpPr>
      <p:grpSpPr>
        <a:xfrm>
          <a:off x="0" y="0"/>
          <a:ext cx="0" cy="0"/>
          <a:chOff x="0" y="0"/>
          <a:chExt cx="0" cy="0"/>
        </a:xfrm>
      </p:grpSpPr>
      <p:sp>
        <p:nvSpPr>
          <p:cNvPr id="8194" name="Title 1"/>
          <p:cNvSpPr>
            <a:spLocks noGrp="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r>
              <a:rPr lang="en-US" smtClean="0">
                <a:ea typeface="ＭＳ Ｐゴシック" pitchFamily="-110" charset="-128"/>
              </a:rPr>
              <a:t>Typical case</a:t>
            </a:r>
          </a:p>
        </p:txBody>
      </p:sp>
      <p:sp>
        <p:nvSpPr>
          <p:cNvPr id="8195" name="Content Placeholder 2"/>
          <p:cNvSpPr>
            <a:spLocks noGrp="1"/>
          </p:cNvSpPr>
          <p:nvPr>
            <p:ph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a:buFontTx/>
              <a:buNone/>
            </a:pPr>
            <a:r>
              <a:rPr lang="en-US" smtClean="0">
                <a:ea typeface="ＭＳ Ｐゴシック" pitchFamily="-110" charset="-128"/>
              </a:rPr>
              <a:t>Recognition of “foreign proceeding” to administer U.S. assets or enforce orders against U.S. creditors.</a:t>
            </a:r>
          </a:p>
          <a:p>
            <a:pPr>
              <a:buFontTx/>
              <a:buNone/>
            </a:pPr>
            <a:endParaRPr lang="en-US" smtClean="0">
              <a:ea typeface="ＭＳ Ｐゴシック" pitchFamily="-110" charset="-128"/>
            </a:endParaRPr>
          </a:p>
          <a:p>
            <a:pPr>
              <a:buFontTx/>
              <a:buNone/>
            </a:pPr>
            <a:r>
              <a:rPr lang="en-US" i="1" smtClean="0">
                <a:ea typeface="ＭＳ Ｐゴシック" pitchFamily="-110" charset="-128"/>
              </a:rPr>
              <a:t>In re ABC Learning Centres, Ltd.</a:t>
            </a:r>
            <a:r>
              <a:rPr lang="en-US" smtClean="0">
                <a:ea typeface="ＭＳ Ｐゴシック" pitchFamily="-110" charset="-128"/>
              </a:rPr>
              <a:t>, 445 B.R. 318 (Bankr. Del. 2010)</a:t>
            </a:r>
          </a:p>
        </p:txBody>
      </p:sp>
    </p:spTree>
    <p:custDataLst>
      <p:tags r:id="rId1"/>
    </p:custData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name="Key provisions in Ch. 15">
    <p:spTree>
      <p:nvGrpSpPr>
        <p:cNvPr id="1" name=""/>
        <p:cNvGrpSpPr/>
        <p:nvPr/>
      </p:nvGrpSpPr>
      <p:grpSpPr>
        <a:xfrm>
          <a:off x="0" y="0"/>
          <a:ext cx="0" cy="0"/>
          <a:chOff x="0" y="0"/>
          <a:chExt cx="0" cy="0"/>
        </a:xfrm>
      </p:grpSpPr>
      <p:sp>
        <p:nvSpPr>
          <p:cNvPr id="9218" name="Title 1"/>
          <p:cNvSpPr>
            <a:spLocks noGrp="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r>
              <a:rPr lang="en-US" smtClean="0">
                <a:ea typeface="ＭＳ Ｐゴシック" pitchFamily="-110" charset="-128"/>
              </a:rPr>
              <a:t>Key provisions in Ch. 15</a:t>
            </a:r>
          </a:p>
        </p:txBody>
      </p:sp>
      <p:sp>
        <p:nvSpPr>
          <p:cNvPr id="9219" name="Content Placeholder 2"/>
          <p:cNvSpPr>
            <a:spLocks noGrp="1"/>
          </p:cNvSpPr>
          <p:nvPr>
            <p:ph idx="1"/>
          </p:nvPr>
        </p:nvSpPr>
        <p:spPr bwMode="auto">
          <a:xfrm>
            <a:off x="457200" y="1371600"/>
            <a:ext cx="6705600" cy="4754563"/>
          </a:xfrm>
          <a:noFill/>
          <a:ln>
            <a:miter lim="800000"/>
            <a:headEnd/>
            <a:tailEnd/>
          </a:ln>
        </p:spPr>
        <p:txBody>
          <a:bodyPr vert="horz" wrap="square" lIns="91440" tIns="45720" rIns="91440" bIns="45720" numCol="1" anchor="t" anchorCtr="0" compatLnSpc="1">
            <a:prstTxWarp prst="textNoShape">
              <a:avLst/>
            </a:prstTxWarp>
          </a:bodyPr>
          <a:lstStyle/>
          <a:p>
            <a:r>
              <a:rPr lang="en-US" sz="1600" smtClean="0">
                <a:ea typeface="ＭＳ Ｐゴシック" pitchFamily="-110" charset="-128"/>
              </a:rPr>
              <a:t>§101(23) -- “foreign proceeding” </a:t>
            </a:r>
          </a:p>
          <a:p>
            <a:pPr lvl="1"/>
            <a:r>
              <a:rPr lang="en-US" sz="1600" smtClean="0">
                <a:ea typeface="ＭＳ Ｐゴシック" pitchFamily="-110" charset="-128"/>
              </a:rPr>
              <a:t>judicial or administrative proceeding in a foreign country in which assets and affairs of the debtor are subject to control by a foreign court for the purpose of reorganization or liquidation</a:t>
            </a:r>
          </a:p>
          <a:p>
            <a:r>
              <a:rPr lang="en-US" sz="1600" smtClean="0">
                <a:ea typeface="ＭＳ Ｐゴシック" pitchFamily="-110" charset="-128"/>
              </a:rPr>
              <a:t>§1504 – Ch. 15 commenced by filing petition under §1515</a:t>
            </a:r>
          </a:p>
          <a:p>
            <a:r>
              <a:rPr lang="en-US" sz="1600" smtClean="0">
                <a:ea typeface="ＭＳ Ｐゴシック" pitchFamily="-110" charset="-128"/>
              </a:rPr>
              <a:t>§1509 – foreign representative has access to U.S. courts</a:t>
            </a:r>
          </a:p>
          <a:p>
            <a:r>
              <a:rPr lang="en-US" sz="1600" smtClean="0">
                <a:ea typeface="ＭＳ Ｐゴシック" pitchFamily="-110" charset="-128"/>
              </a:rPr>
              <a:t>§1515 – “petition for recognition”</a:t>
            </a:r>
          </a:p>
          <a:p>
            <a:pPr lvl="1"/>
            <a:r>
              <a:rPr lang="en-US" sz="1600" smtClean="0">
                <a:ea typeface="ＭＳ Ｐゴシック" pitchFamily="-110" charset="-128"/>
              </a:rPr>
              <a:t>foreign rep. must provide certificate of appointment by foreign court and proof of foreign proceeding		</a:t>
            </a:r>
          </a:p>
          <a:p>
            <a:r>
              <a:rPr lang="en-US" sz="1600" smtClean="0">
                <a:ea typeface="ＭＳ Ｐゴシック" pitchFamily="-110" charset="-128"/>
              </a:rPr>
              <a:t>§1517 – court will enter order recognizing foreign proceeding after notice and hearing</a:t>
            </a:r>
          </a:p>
          <a:p>
            <a:pPr lvl="1"/>
            <a:r>
              <a:rPr lang="en-US" sz="1600" smtClean="0">
                <a:ea typeface="ＭＳ Ｐゴシック" pitchFamily="-110" charset="-128"/>
              </a:rPr>
              <a:t>foreign “main” and “nonmain” proceedings</a:t>
            </a:r>
          </a:p>
          <a:p>
            <a:pPr>
              <a:buFontTx/>
              <a:buNone/>
            </a:pPr>
            <a:r>
              <a:rPr lang="en-US" sz="1600" smtClean="0">
                <a:ea typeface="ＭＳ Ｐゴシック" pitchFamily="-110" charset="-128"/>
              </a:rPr>
              <a:t>		</a:t>
            </a:r>
          </a:p>
        </p:txBody>
      </p:sp>
    </p:spTree>
    <p:custDataLst>
      <p:tags r:id="rId1"/>
    </p:custData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name="Key Provisions of Ch. 15">
    <p:spTree>
      <p:nvGrpSpPr>
        <p:cNvPr id="1" name=""/>
        <p:cNvGrpSpPr/>
        <p:nvPr/>
      </p:nvGrpSpPr>
      <p:grpSpPr>
        <a:xfrm>
          <a:off x="0" y="0"/>
          <a:ext cx="0" cy="0"/>
          <a:chOff x="0" y="0"/>
          <a:chExt cx="0" cy="0"/>
        </a:xfrm>
      </p:grpSpPr>
      <p:sp>
        <p:nvSpPr>
          <p:cNvPr id="10242" name="Title 1"/>
          <p:cNvSpPr>
            <a:spLocks noGrp="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r>
              <a:rPr lang="en-US" smtClean="0">
                <a:ea typeface="ＭＳ Ｐゴシック" pitchFamily="-110" charset="-128"/>
              </a:rPr>
              <a:t>Key Provisions of Ch. 15</a:t>
            </a:r>
          </a:p>
        </p:txBody>
      </p:sp>
      <p:sp>
        <p:nvSpPr>
          <p:cNvPr id="10243" name="Content Placeholder 2"/>
          <p:cNvSpPr>
            <a:spLocks noGrp="1"/>
          </p:cNvSpPr>
          <p:nvPr>
            <p:ph idx="1"/>
          </p:nvPr>
        </p:nvSpPr>
        <p:spPr bwMode="auto">
          <a:noFill/>
          <a:ln>
            <a:miter lim="800000"/>
            <a:headEnd/>
            <a:tailEnd/>
          </a:ln>
        </p:spPr>
        <p:txBody>
          <a:bodyPr vert="horz" wrap="square" lIns="91440" tIns="45720" rIns="91440" bIns="45720" numCol="1" anchor="t" anchorCtr="0" compatLnSpc="1">
            <a:prstTxWarp prst="textNoShape">
              <a:avLst/>
            </a:prstTxWarp>
          </a:bodyPr>
          <a:lstStyle/>
          <a:p>
            <a:r>
              <a:rPr lang="en-US" sz="1600" smtClean="0">
                <a:ea typeface="ＭＳ Ｐゴシック" pitchFamily="-110" charset="-128"/>
              </a:rPr>
              <a:t>§1519 –  relief upon filing petition</a:t>
            </a:r>
          </a:p>
          <a:p>
            <a:pPr lvl="1"/>
            <a:r>
              <a:rPr lang="en-US" sz="1600" smtClean="0">
                <a:ea typeface="ＭＳ Ｐゴシック" pitchFamily="-110" charset="-128"/>
              </a:rPr>
              <a:t>automatic stay </a:t>
            </a:r>
          </a:p>
          <a:p>
            <a:pPr lvl="1"/>
            <a:r>
              <a:rPr lang="en-US" sz="1600" smtClean="0">
                <a:ea typeface="ＭＳ Ｐゴシック" pitchFamily="-110" charset="-128"/>
              </a:rPr>
              <a:t>representative has authority to administer assets</a:t>
            </a:r>
          </a:p>
          <a:p>
            <a:r>
              <a:rPr lang="en-US" sz="1600" smtClean="0">
                <a:ea typeface="ＭＳ Ｐゴシック" pitchFamily="-110" charset="-128"/>
              </a:rPr>
              <a:t>§1520 – effects of recognition of foreign main proceeding</a:t>
            </a:r>
          </a:p>
          <a:p>
            <a:pPr lvl="1"/>
            <a:r>
              <a:rPr lang="en-US" sz="1600" smtClean="0">
                <a:ea typeface="ＭＳ Ｐゴシック" pitchFamily="-110" charset="-128"/>
              </a:rPr>
              <a:t>representative may operate business and has certain other bankruptcy rights and powers</a:t>
            </a:r>
          </a:p>
          <a:p>
            <a:r>
              <a:rPr lang="en-US" sz="1600" smtClean="0">
                <a:ea typeface="ＭＳ Ｐゴシック" pitchFamily="-110" charset="-128"/>
              </a:rPr>
              <a:t>§1521 – relief that </a:t>
            </a:r>
            <a:r>
              <a:rPr lang="en-US" sz="1600" i="1" smtClean="0">
                <a:ea typeface="ＭＳ Ｐゴシック" pitchFamily="-110" charset="-128"/>
              </a:rPr>
              <a:t>may</a:t>
            </a:r>
            <a:r>
              <a:rPr lang="en-US" sz="1600" smtClean="0">
                <a:ea typeface="ＭＳ Ｐゴシック" pitchFamily="-110" charset="-128"/>
              </a:rPr>
              <a:t> be granted upon recognition of foreign proceeding (main or nonmain)</a:t>
            </a:r>
          </a:p>
          <a:p>
            <a:pPr lvl="1"/>
            <a:r>
              <a:rPr lang="en-US" sz="1600" smtClean="0">
                <a:ea typeface="ＭＳ Ｐゴシック" pitchFamily="-110" charset="-128"/>
              </a:rPr>
              <a:t>continuation of the bankruptcy stay</a:t>
            </a:r>
          </a:p>
          <a:p>
            <a:pPr lvl="1"/>
            <a:r>
              <a:rPr lang="en-US" sz="1600" smtClean="0">
                <a:ea typeface="ＭＳ Ｐゴシック" pitchFamily="-110" charset="-128"/>
              </a:rPr>
              <a:t>suspend transfer of debtor’s assets</a:t>
            </a:r>
          </a:p>
          <a:p>
            <a:pPr lvl="1"/>
            <a:r>
              <a:rPr lang="en-US" sz="1600" smtClean="0">
                <a:ea typeface="ＭＳ Ｐゴシック" pitchFamily="-110" charset="-128"/>
              </a:rPr>
              <a:t>control of debtor’s assets by foreign representative</a:t>
            </a:r>
          </a:p>
          <a:p>
            <a:pPr lvl="1"/>
            <a:r>
              <a:rPr lang="en-US" sz="1600" smtClean="0">
                <a:ea typeface="ＭＳ Ｐゴシック" pitchFamily="-110" charset="-128"/>
              </a:rPr>
              <a:t>other relief</a:t>
            </a:r>
          </a:p>
          <a:p>
            <a:endParaRPr lang="en-US" sz="1600" smtClean="0">
              <a:ea typeface="ＭＳ Ｐゴシック" pitchFamily="-110" charset="-128"/>
            </a:endParaRPr>
          </a:p>
        </p:txBody>
      </p:sp>
    </p:spTree>
    <p:custDataLst>
      <p:tags r:id="rId1"/>
    </p:custData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name="Jurisdictional exclusions ">
    <p:spTree>
      <p:nvGrpSpPr>
        <p:cNvPr id="1" name=""/>
        <p:cNvGrpSpPr/>
        <p:nvPr/>
      </p:nvGrpSpPr>
      <p:grpSpPr>
        <a:xfrm>
          <a:off x="0" y="0"/>
          <a:ext cx="0" cy="0"/>
          <a:chOff x="0" y="0"/>
          <a:chExt cx="0" cy="0"/>
        </a:xfrm>
      </p:grpSpPr>
      <p:sp>
        <p:nvSpPr>
          <p:cNvPr id="11266" name="Title 1"/>
          <p:cNvSpPr>
            <a:spLocks noGrp="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r>
              <a:rPr lang="en-US" smtClean="0">
                <a:ea typeface="ＭＳ Ｐゴシック" pitchFamily="-110" charset="-128"/>
              </a:rPr>
              <a:t>Jurisdictional exclusions	</a:t>
            </a:r>
          </a:p>
        </p:txBody>
      </p:sp>
      <p:sp>
        <p:nvSpPr>
          <p:cNvPr id="11267" name="Content Placeholder 2"/>
          <p:cNvSpPr>
            <a:spLocks noGrp="1"/>
          </p:cNvSpPr>
          <p:nvPr>
            <p:ph idx="1"/>
          </p:nvPr>
        </p:nvSpPr>
        <p:spPr bwMode="auto">
          <a:noFill/>
          <a:ln>
            <a:miter lim="800000"/>
            <a:headEnd/>
            <a:tailEnd/>
          </a:ln>
        </p:spPr>
        <p:txBody>
          <a:bodyPr vert="horz" wrap="square" lIns="91440" tIns="45720" rIns="91440" bIns="45720" numCol="1" anchor="t" anchorCtr="0" compatLnSpc="1">
            <a:prstTxWarp prst="textNoShape">
              <a:avLst/>
            </a:prstTxWarp>
          </a:bodyPr>
          <a:lstStyle/>
          <a:p>
            <a:r>
              <a:rPr lang="en-US" sz="2800" smtClean="0">
                <a:ea typeface="ＭＳ Ｐゴシック" pitchFamily="-110" charset="-128"/>
              </a:rPr>
              <a:t>§1501(c) limited exclusions </a:t>
            </a:r>
          </a:p>
          <a:p>
            <a:r>
              <a:rPr lang="en-US" sz="2800" smtClean="0">
                <a:ea typeface="ＭＳ Ｐゴシック" pitchFamily="-110" charset="-128"/>
              </a:rPr>
              <a:t>§1506 “public policy” exception</a:t>
            </a:r>
          </a:p>
          <a:p>
            <a:r>
              <a:rPr lang="en-US" sz="2800" smtClean="0">
                <a:ea typeface="ＭＳ Ｐゴシック" pitchFamily="-110" charset="-128"/>
              </a:rPr>
              <a:t>§1503 conflict with existing treaty</a:t>
            </a:r>
          </a:p>
          <a:p>
            <a:r>
              <a:rPr lang="en-US" sz="2800" smtClean="0">
                <a:ea typeface="ＭＳ Ｐゴシック" pitchFamily="-110" charset="-128"/>
              </a:rPr>
              <a:t>§1510 limited jurisdiction </a:t>
            </a:r>
          </a:p>
        </p:txBody>
      </p:sp>
    </p:spTree>
    <p:custDataLst>
      <p:tags r:id="rId1"/>
    </p:custData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name="Creditors and Interested Parties">
    <p:spTree>
      <p:nvGrpSpPr>
        <p:cNvPr id="1" name=""/>
        <p:cNvGrpSpPr/>
        <p:nvPr/>
      </p:nvGrpSpPr>
      <p:grpSpPr>
        <a:xfrm>
          <a:off x="0" y="0"/>
          <a:ext cx="0" cy="0"/>
          <a:chOff x="0" y="0"/>
          <a:chExt cx="0" cy="0"/>
        </a:xfrm>
      </p:grpSpPr>
      <p:sp>
        <p:nvSpPr>
          <p:cNvPr id="12290" name="Title 1"/>
          <p:cNvSpPr>
            <a:spLocks noGrp="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r>
              <a:rPr lang="en-US" smtClean="0">
                <a:ea typeface="ＭＳ Ｐゴシック" pitchFamily="-110" charset="-128"/>
              </a:rPr>
              <a:t>Creditors and </a:t>
            </a:r>
            <a:br>
              <a:rPr lang="en-US" smtClean="0">
                <a:ea typeface="ＭＳ Ｐゴシック" pitchFamily="-110" charset="-128"/>
              </a:rPr>
            </a:br>
            <a:r>
              <a:rPr lang="en-US" smtClean="0">
                <a:ea typeface="ＭＳ Ｐゴシック" pitchFamily="-110" charset="-128"/>
              </a:rPr>
              <a:t>Interested Parties</a:t>
            </a:r>
          </a:p>
        </p:txBody>
      </p:sp>
      <p:sp>
        <p:nvSpPr>
          <p:cNvPr id="12291" name="Content Placeholder 2"/>
          <p:cNvSpPr>
            <a:spLocks noGrp="1"/>
          </p:cNvSpPr>
          <p:nvPr>
            <p:ph idx="1"/>
          </p:nvPr>
        </p:nvSpPr>
        <p:spPr bwMode="auto">
          <a:noFill/>
          <a:ln>
            <a:miter lim="800000"/>
            <a:headEnd/>
            <a:tailEnd/>
          </a:ln>
        </p:spPr>
        <p:txBody>
          <a:bodyPr vert="horz" wrap="square" lIns="91440" tIns="45720" rIns="91440" bIns="45720" numCol="1" anchor="t" anchorCtr="0" compatLnSpc="1">
            <a:prstTxWarp prst="textNoShape">
              <a:avLst/>
            </a:prstTxWarp>
          </a:bodyPr>
          <a:lstStyle/>
          <a:p>
            <a:r>
              <a:rPr lang="en-US" sz="2600" smtClean="0">
                <a:ea typeface="ＭＳ Ｐゴシック" pitchFamily="-110" charset="-128"/>
              </a:rPr>
              <a:t>§1512 – participate in U.S. bankruptcy case</a:t>
            </a:r>
          </a:p>
          <a:p>
            <a:r>
              <a:rPr lang="en-US" sz="2600" smtClean="0">
                <a:ea typeface="ＭＳ Ｐゴシック" pitchFamily="-110" charset="-128"/>
              </a:rPr>
              <a:t>§1513 – same rights as U.S. creditors</a:t>
            </a:r>
          </a:p>
          <a:p>
            <a:r>
              <a:rPr lang="en-US" sz="2600" smtClean="0">
                <a:ea typeface="ＭＳ Ｐゴシック" pitchFamily="-110" charset="-128"/>
              </a:rPr>
              <a:t>§1514 – notice to foreign creditors</a:t>
            </a:r>
          </a:p>
          <a:p>
            <a:r>
              <a:rPr lang="en-US" sz="2600" smtClean="0">
                <a:ea typeface="ＭＳ Ｐゴシック" pitchFamily="-110" charset="-128"/>
              </a:rPr>
              <a:t>§1522 – protection of creditors</a:t>
            </a:r>
          </a:p>
          <a:p>
            <a:r>
              <a:rPr lang="en-US" sz="2600" smtClean="0">
                <a:ea typeface="ＭＳ Ｐゴシック" pitchFamily="-110" charset="-128"/>
              </a:rPr>
              <a:t>§1523 – avoid detriment to creditors</a:t>
            </a:r>
          </a:p>
          <a:p>
            <a:r>
              <a:rPr lang="en-US" sz="2600" smtClean="0">
                <a:ea typeface="ＭＳ Ｐゴシック" pitchFamily="-110" charset="-128"/>
              </a:rPr>
              <a:t>§1524 – intervention in U.S. state or federal case in which the foreign debtor is a party</a:t>
            </a:r>
          </a:p>
        </p:txBody>
      </p:sp>
    </p:spTree>
    <p:custDataLst>
      <p:tags r:id="rId1"/>
    </p:custData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name="Cooperation With Foreign Courts and Foreign Representatives">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6705600" cy="1143000"/>
          </a:xfrm>
        </p:spPr>
        <p:txBody>
          <a:bodyPr vert="horz" wrap="square" lIns="91440" tIns="45720" rIns="91440" bIns="45720" numCol="1" anchor="t" anchorCtr="0" compatLnSpc="1">
            <a:prstTxWarp prst="textNoShape">
              <a:avLst/>
            </a:prstTxWarp>
            <a:normAutofit fontScale="90000"/>
          </a:bodyPr>
          <a:lstStyle/>
          <a:p>
            <a:pPr>
              <a:defRPr/>
            </a:pPr>
            <a:r>
              <a:rPr lang="en-US" sz="3600" smtClean="0">
                <a:ea typeface="ＭＳ Ｐゴシック" pitchFamily="-110" charset="-128"/>
              </a:rPr>
              <a:t>Cooperation With Foreign Courts and Foreign Representatives</a:t>
            </a:r>
          </a:p>
        </p:txBody>
      </p:sp>
      <p:sp>
        <p:nvSpPr>
          <p:cNvPr id="13315" name="Content Placeholder 2"/>
          <p:cNvSpPr>
            <a:spLocks noGrp="1"/>
          </p:cNvSpPr>
          <p:nvPr>
            <p:ph idx="1"/>
          </p:nvPr>
        </p:nvSpPr>
        <p:spPr bwMode="auto">
          <a:xfrm>
            <a:off x="457200" y="2332038"/>
            <a:ext cx="6705600" cy="3992562"/>
          </a:xfrm>
          <a:noFill/>
          <a:ln>
            <a:miter lim="800000"/>
            <a:headEnd/>
            <a:tailEnd/>
          </a:ln>
        </p:spPr>
        <p:txBody>
          <a:bodyPr vert="horz" wrap="square" lIns="91440" tIns="45720" rIns="91440" bIns="45720" numCol="1" anchor="t" anchorCtr="0" compatLnSpc="1">
            <a:prstTxWarp prst="textNoShape">
              <a:avLst/>
            </a:prstTxWarp>
          </a:bodyPr>
          <a:lstStyle/>
          <a:p>
            <a:r>
              <a:rPr lang="en-US" sz="2800" smtClean="0">
                <a:ea typeface="ＭＳ Ｐゴシック" pitchFamily="-110" charset="-128"/>
              </a:rPr>
              <a:t>§1507 -- “additional assistance”</a:t>
            </a:r>
          </a:p>
          <a:p>
            <a:r>
              <a:rPr lang="en-US" sz="2800" smtClean="0">
                <a:ea typeface="ＭＳ Ｐゴシック" pitchFamily="-110" charset="-128"/>
              </a:rPr>
              <a:t>§1525 – U.S. court communication and cooperation “to the maximum extent possible” with foreign court</a:t>
            </a:r>
          </a:p>
          <a:p>
            <a:r>
              <a:rPr lang="en-US" sz="2800" smtClean="0">
                <a:ea typeface="ＭＳ Ｐゴシック" pitchFamily="-110" charset="-128"/>
              </a:rPr>
              <a:t>§1526 – cooperation by U.S. trustee</a:t>
            </a:r>
          </a:p>
          <a:p>
            <a:r>
              <a:rPr lang="en-US" sz="2800" smtClean="0">
                <a:ea typeface="ＭＳ Ｐゴシック" pitchFamily="-110" charset="-128"/>
              </a:rPr>
              <a:t>§1527 – forms of cooperation</a:t>
            </a:r>
          </a:p>
          <a:p>
            <a:endParaRPr lang="en-US" sz="2800" smtClean="0">
              <a:ea typeface="ＭＳ Ｐゴシック" pitchFamily="-110" charset="-128"/>
            </a:endParaRPr>
          </a:p>
        </p:txBody>
      </p:sp>
    </p:spTree>
    <p:custDataLst>
      <p:tags r:id="rId1"/>
    </p:custData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name="Concurrent Proceedings">
    <p:spTree>
      <p:nvGrpSpPr>
        <p:cNvPr id="1" name=""/>
        <p:cNvGrpSpPr/>
        <p:nvPr/>
      </p:nvGrpSpPr>
      <p:grpSpPr>
        <a:xfrm>
          <a:off x="0" y="0"/>
          <a:ext cx="0" cy="0"/>
          <a:chOff x="0" y="0"/>
          <a:chExt cx="0" cy="0"/>
        </a:xfrm>
      </p:grpSpPr>
      <p:sp>
        <p:nvSpPr>
          <p:cNvPr id="14338" name="Title 1"/>
          <p:cNvSpPr>
            <a:spLocks noGrp="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r>
              <a:rPr lang="en-US" smtClean="0">
                <a:ea typeface="ＭＳ Ｐゴシック" pitchFamily="-110" charset="-128"/>
              </a:rPr>
              <a:t>Concurrent Proceedings</a:t>
            </a:r>
          </a:p>
        </p:txBody>
      </p:sp>
      <p:sp>
        <p:nvSpPr>
          <p:cNvPr id="14339" name="Content Placeholder 2"/>
          <p:cNvSpPr>
            <a:spLocks noGrp="1"/>
          </p:cNvSpPr>
          <p:nvPr>
            <p:ph idx="1"/>
          </p:nvPr>
        </p:nvSpPr>
        <p:spPr bwMode="auto">
          <a:noFill/>
          <a:ln>
            <a:miter lim="800000"/>
            <a:headEnd/>
            <a:tailEnd/>
          </a:ln>
        </p:spPr>
        <p:txBody>
          <a:bodyPr vert="horz" wrap="square" lIns="91440" tIns="45720" rIns="91440" bIns="45720" numCol="1" anchor="t" anchorCtr="0" compatLnSpc="1">
            <a:prstTxWarp prst="textNoShape">
              <a:avLst/>
            </a:prstTxWarp>
          </a:bodyPr>
          <a:lstStyle/>
          <a:p>
            <a:r>
              <a:rPr lang="en-US" sz="2800" smtClean="0">
                <a:ea typeface="ＭＳ Ｐゴシック" pitchFamily="-110" charset="-128"/>
              </a:rPr>
              <a:t>§1511 – commencement of U.S. bankruptcy case by foreign representative</a:t>
            </a:r>
          </a:p>
          <a:p>
            <a:r>
              <a:rPr lang="en-US" sz="2800" smtClean="0">
                <a:ea typeface="ＭＳ Ｐゴシック" pitchFamily="-110" charset="-128"/>
              </a:rPr>
              <a:t>§1528 – rules on commencement of U.S. case</a:t>
            </a:r>
          </a:p>
          <a:p>
            <a:r>
              <a:rPr lang="en-US" sz="2800" smtClean="0">
                <a:ea typeface="ＭＳ Ｐゴシック" pitchFamily="-110" charset="-128"/>
              </a:rPr>
              <a:t>§1529 – coordination of U.S. case with foreign proceeding</a:t>
            </a:r>
          </a:p>
          <a:p>
            <a:r>
              <a:rPr lang="en-US" sz="2800" smtClean="0">
                <a:ea typeface="ＭＳ Ｐゴシック" pitchFamily="-110" charset="-128"/>
              </a:rPr>
              <a:t>§1530 – coordination of multiple foreign proceedings</a:t>
            </a:r>
          </a:p>
          <a:p>
            <a:endParaRPr lang="en-US" smtClean="0">
              <a:ea typeface="ＭＳ Ｐゴシック" pitchFamily="-110" charset="-128"/>
            </a:endParaRPr>
          </a:p>
        </p:txBody>
      </p:sp>
    </p:spTree>
    <p:custDataLst>
      <p:tags r:id="rId1"/>
    </p:custData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8"/>
          <p:cNvSpPr>
            <a:spLocks noChangeArrowheads="1"/>
          </p:cNvSpPr>
          <p:nvPr/>
        </p:nvSpPr>
        <p:spPr bwMode="auto">
          <a:xfrm>
            <a:off x="381000" y="838200"/>
            <a:ext cx="6553200" cy="2678113"/>
          </a:xfrm>
          <a:prstGeom prst="rect">
            <a:avLst/>
          </a:prstGeom>
          <a:noFill/>
          <a:ln w="9525">
            <a:noFill/>
            <a:miter lim="800000"/>
            <a:headEnd/>
            <a:tailEnd/>
          </a:ln>
        </p:spPr>
        <p:txBody>
          <a:bodyPr>
            <a:spAutoFit/>
          </a:bodyPr>
          <a:lstStyle/>
          <a:p>
            <a:pPr algn="ctr">
              <a:spcBef>
                <a:spcPct val="20000"/>
              </a:spcBef>
            </a:pPr>
            <a:r>
              <a:rPr lang="en-GB" sz="3200" b="1">
                <a:latin typeface="Verdana" pitchFamily="-110" charset="0"/>
              </a:rPr>
              <a:t>The EU Regulation and </a:t>
            </a:r>
            <a:br>
              <a:rPr lang="en-GB" sz="3200" b="1">
                <a:latin typeface="Verdana" pitchFamily="-110" charset="0"/>
              </a:rPr>
            </a:br>
            <a:r>
              <a:rPr lang="en-GB" sz="3200" b="1">
                <a:latin typeface="Verdana" pitchFamily="-110" charset="0"/>
              </a:rPr>
              <a:t>The Uncitral Model Law </a:t>
            </a:r>
            <a:endParaRPr lang="en-GB" sz="2800" b="1">
              <a:latin typeface="Verdana" pitchFamily="-110" charset="0"/>
            </a:endParaRPr>
          </a:p>
          <a:p>
            <a:pPr algn="ctr">
              <a:spcBef>
                <a:spcPct val="20000"/>
              </a:spcBef>
            </a:pPr>
            <a:endParaRPr lang="en-GB" sz="3600" b="1">
              <a:latin typeface="Verdana" pitchFamily="-110" charset="0"/>
            </a:endParaRPr>
          </a:p>
          <a:p>
            <a:pPr algn="ctr">
              <a:spcBef>
                <a:spcPct val="20000"/>
              </a:spcBef>
            </a:pPr>
            <a:r>
              <a:rPr lang="en-GB" sz="2000" b="1">
                <a:solidFill>
                  <a:srgbClr val="3B87BC"/>
                </a:solidFill>
                <a:latin typeface="Verdana" pitchFamily="-110" charset="0"/>
              </a:rPr>
              <a:t>André Berends </a:t>
            </a:r>
            <a:br>
              <a:rPr lang="en-GB" sz="2000" b="1">
                <a:solidFill>
                  <a:srgbClr val="3B87BC"/>
                </a:solidFill>
                <a:latin typeface="Verdana" pitchFamily="-110" charset="0"/>
              </a:rPr>
            </a:br>
            <a:r>
              <a:rPr lang="en-GB" sz="2000" i="1">
                <a:solidFill>
                  <a:srgbClr val="3B87BC"/>
                </a:solidFill>
                <a:latin typeface="Verdana" pitchFamily="-110" charset="0"/>
              </a:rPr>
              <a:t>(Ministry of Finance, The Netherlands)</a:t>
            </a:r>
            <a:endParaRPr lang="en-GB" sz="2800" i="1">
              <a:solidFill>
                <a:srgbClr val="000000"/>
              </a:solidFill>
              <a:latin typeface="Verdana" pitchFamily="-110" charset="0"/>
            </a:endParaRPr>
          </a:p>
          <a:p>
            <a:pPr algn="ctr">
              <a:spcBef>
                <a:spcPct val="20000"/>
              </a:spcBef>
            </a:pPr>
            <a:endParaRPr lang="en-GB" sz="1400">
              <a:solidFill>
                <a:schemeClr val="bg1"/>
              </a:solidFill>
              <a:latin typeface="Verdana" pitchFamily="-110" charset="0"/>
            </a:endParaRPr>
          </a:p>
          <a:p>
            <a:pPr algn="ctr">
              <a:spcBef>
                <a:spcPct val="20000"/>
              </a:spcBef>
            </a:pPr>
            <a:endParaRPr lang="en-GB" sz="1400">
              <a:solidFill>
                <a:schemeClr val="bg1"/>
              </a:solidFill>
              <a:latin typeface="Verdana" pitchFamily="-110" charset="0"/>
            </a:endParaRPr>
          </a:p>
        </p:txBody>
      </p:sp>
    </p:spTree>
    <p:custDataLst>
      <p:tags r:id="rId1"/>
    </p:custData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hthoek 1"/>
          <p:cNvSpPr>
            <a:spLocks noChangeArrowheads="1"/>
          </p:cNvSpPr>
          <p:nvPr/>
        </p:nvSpPr>
        <p:spPr bwMode="auto">
          <a:xfrm>
            <a:off x="914400" y="1600200"/>
            <a:ext cx="3657600" cy="3970338"/>
          </a:xfrm>
          <a:prstGeom prst="rect">
            <a:avLst/>
          </a:prstGeom>
          <a:noFill/>
          <a:ln w="9525">
            <a:noFill/>
            <a:miter lim="800000"/>
            <a:headEnd/>
            <a:tailEnd/>
          </a:ln>
        </p:spPr>
        <p:txBody>
          <a:bodyPr>
            <a:spAutoFit/>
          </a:bodyPr>
          <a:lstStyle/>
          <a:p>
            <a:r>
              <a:rPr lang="nl-NL" b="1"/>
              <a:t>EU Regulation</a:t>
            </a:r>
          </a:p>
          <a:p>
            <a:endParaRPr lang="nl-NL" b="1"/>
          </a:p>
          <a:p>
            <a:pPr>
              <a:buFont typeface="Arial" charset="0"/>
              <a:buChar char="•"/>
            </a:pPr>
            <a:r>
              <a:rPr lang="nl-NL"/>
              <a:t> package deal</a:t>
            </a:r>
          </a:p>
          <a:p>
            <a:pPr>
              <a:buFont typeface="Arial" charset="0"/>
              <a:buChar char="•"/>
            </a:pPr>
            <a:endParaRPr lang="nl-NL"/>
          </a:p>
          <a:p>
            <a:pPr>
              <a:buFont typeface="Arial" charset="0"/>
              <a:buChar char="•"/>
            </a:pPr>
            <a:r>
              <a:rPr lang="nl-NL"/>
              <a:t> binding</a:t>
            </a:r>
          </a:p>
          <a:p>
            <a:endParaRPr lang="nl-NL"/>
          </a:p>
          <a:p>
            <a:pPr>
              <a:buFont typeface="Arial" charset="0"/>
              <a:buChar char="•"/>
            </a:pPr>
            <a:endParaRPr lang="nl-NL"/>
          </a:p>
          <a:p>
            <a:pPr>
              <a:buFont typeface="Arial" charset="0"/>
              <a:buChar char="•"/>
            </a:pPr>
            <a:r>
              <a:rPr lang="nl-NL"/>
              <a:t> mutual </a:t>
            </a:r>
          </a:p>
          <a:p>
            <a:pPr>
              <a:buFont typeface="Arial" charset="0"/>
              <a:buChar char="•"/>
            </a:pPr>
            <a:endParaRPr lang="nl-NL"/>
          </a:p>
          <a:p>
            <a:pPr>
              <a:buFont typeface="Arial" charset="0"/>
              <a:buChar char="•"/>
            </a:pPr>
            <a:r>
              <a:rPr lang="nl-NL"/>
              <a:t> EU</a:t>
            </a:r>
          </a:p>
          <a:p>
            <a:pPr>
              <a:buFont typeface="Arial" charset="0"/>
              <a:buChar char="•"/>
            </a:pPr>
            <a:endParaRPr lang="nl-NL"/>
          </a:p>
          <a:p>
            <a:pPr>
              <a:buFont typeface="Arial" charset="0"/>
              <a:buChar char="•"/>
            </a:pPr>
            <a:r>
              <a:rPr lang="nl-NL"/>
              <a:t> 1963 Comittee</a:t>
            </a:r>
          </a:p>
          <a:p>
            <a:pPr>
              <a:buFont typeface="Arial" charset="0"/>
              <a:buChar char="•"/>
            </a:pPr>
            <a:r>
              <a:rPr lang="nl-NL"/>
              <a:t> 1995 draft Convention</a:t>
            </a:r>
          </a:p>
          <a:p>
            <a:pPr>
              <a:buFont typeface="Arial" charset="0"/>
              <a:buChar char="•"/>
            </a:pPr>
            <a:r>
              <a:rPr lang="nl-NL"/>
              <a:t> 2002 Regulation</a:t>
            </a:r>
          </a:p>
        </p:txBody>
      </p:sp>
      <p:sp>
        <p:nvSpPr>
          <p:cNvPr id="16387" name="Rechthoek 2"/>
          <p:cNvSpPr>
            <a:spLocks noChangeArrowheads="1"/>
          </p:cNvSpPr>
          <p:nvPr/>
        </p:nvSpPr>
        <p:spPr bwMode="auto">
          <a:xfrm>
            <a:off x="4572000" y="1600200"/>
            <a:ext cx="2286000" cy="4246563"/>
          </a:xfrm>
          <a:prstGeom prst="rect">
            <a:avLst/>
          </a:prstGeom>
          <a:noFill/>
          <a:ln w="9525">
            <a:noFill/>
            <a:miter lim="800000"/>
            <a:headEnd/>
            <a:tailEnd/>
          </a:ln>
        </p:spPr>
        <p:txBody>
          <a:bodyPr>
            <a:spAutoFit/>
          </a:bodyPr>
          <a:lstStyle/>
          <a:p>
            <a:r>
              <a:rPr lang="nl-NL" b="1"/>
              <a:t>Model Law</a:t>
            </a:r>
          </a:p>
          <a:p>
            <a:endParaRPr lang="nl-NL" b="1"/>
          </a:p>
          <a:p>
            <a:pPr>
              <a:buFont typeface="Arial" charset="0"/>
              <a:buChar char="•"/>
            </a:pPr>
            <a:r>
              <a:rPr lang="nl-NL"/>
              <a:t> menu</a:t>
            </a:r>
          </a:p>
          <a:p>
            <a:r>
              <a:rPr lang="nl-NL"/>
              <a:t> - options</a:t>
            </a:r>
          </a:p>
          <a:p>
            <a:endParaRPr lang="nl-NL"/>
          </a:p>
          <a:p>
            <a:pPr>
              <a:buFont typeface="Arial" charset="0"/>
              <a:buChar char="•"/>
            </a:pPr>
            <a:r>
              <a:rPr lang="nl-NL"/>
              <a:t> not binding</a:t>
            </a:r>
          </a:p>
          <a:p>
            <a:endParaRPr lang="nl-NL"/>
          </a:p>
          <a:p>
            <a:pPr>
              <a:buFont typeface="Arial" charset="0"/>
              <a:buChar char="•"/>
            </a:pPr>
            <a:r>
              <a:rPr lang="nl-NL" b="1"/>
              <a:t> </a:t>
            </a:r>
            <a:r>
              <a:rPr lang="nl-NL"/>
              <a:t>unilateral</a:t>
            </a:r>
          </a:p>
          <a:p>
            <a:pPr>
              <a:buFont typeface="Arial" charset="0"/>
              <a:buChar char="•"/>
            </a:pPr>
            <a:endParaRPr lang="nl-NL"/>
          </a:p>
          <a:p>
            <a:pPr>
              <a:buFont typeface="Arial" charset="0"/>
              <a:buChar char="•"/>
            </a:pPr>
            <a:r>
              <a:rPr lang="nl-NL"/>
              <a:t> global</a:t>
            </a:r>
          </a:p>
          <a:p>
            <a:pPr>
              <a:buFont typeface="Arial" charset="0"/>
              <a:buChar char="•"/>
            </a:pPr>
            <a:endParaRPr lang="nl-NL"/>
          </a:p>
          <a:p>
            <a:pPr>
              <a:buFont typeface="Arial" charset="0"/>
              <a:buChar char="•"/>
            </a:pPr>
            <a:r>
              <a:rPr lang="nl-NL"/>
              <a:t> 1995  Toronto</a:t>
            </a:r>
          </a:p>
          <a:p>
            <a:pPr>
              <a:buFont typeface="Arial" charset="0"/>
              <a:buChar char="•"/>
            </a:pPr>
            <a:r>
              <a:rPr lang="nl-NL"/>
              <a:t> 1997 Model Law</a:t>
            </a:r>
          </a:p>
          <a:p>
            <a:endParaRPr lang="nl-NL"/>
          </a:p>
          <a:p>
            <a:endParaRPr lang="nl-NL"/>
          </a:p>
        </p:txBody>
      </p:sp>
    </p:spTree>
    <p:custDataLst>
      <p:tags r:id="rId1"/>
    </p:custData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hthoek 1"/>
          <p:cNvSpPr>
            <a:spLocks noChangeArrowheads="1"/>
          </p:cNvSpPr>
          <p:nvPr/>
        </p:nvSpPr>
        <p:spPr bwMode="auto">
          <a:xfrm>
            <a:off x="914400" y="-228600"/>
            <a:ext cx="3657600" cy="2032000"/>
          </a:xfrm>
          <a:prstGeom prst="rect">
            <a:avLst/>
          </a:prstGeom>
          <a:noFill/>
          <a:ln w="9525">
            <a:noFill/>
            <a:miter lim="800000"/>
            <a:headEnd/>
            <a:tailEnd/>
          </a:ln>
        </p:spPr>
        <p:txBody>
          <a:bodyPr>
            <a:spAutoFit/>
          </a:bodyPr>
          <a:lstStyle/>
          <a:p>
            <a:endParaRPr lang="nl-NL" b="1"/>
          </a:p>
          <a:p>
            <a:endParaRPr lang="nl-NL" b="1"/>
          </a:p>
          <a:p>
            <a:endParaRPr lang="nl-NL" b="1"/>
          </a:p>
          <a:p>
            <a:r>
              <a:rPr lang="nl-NL" b="1"/>
              <a:t>EU Regulation</a:t>
            </a:r>
          </a:p>
          <a:p>
            <a:endParaRPr lang="nl-NL" b="1"/>
          </a:p>
          <a:p>
            <a:pPr>
              <a:buFont typeface="Arial" charset="0"/>
              <a:buChar char="•"/>
            </a:pPr>
            <a:r>
              <a:rPr lang="nl-NL"/>
              <a:t> all member States</a:t>
            </a:r>
          </a:p>
          <a:p>
            <a:pPr>
              <a:buFont typeface="Arial" charset="0"/>
              <a:buChar char="•"/>
            </a:pPr>
            <a:r>
              <a:rPr lang="nl-NL"/>
              <a:t> except Denmark</a:t>
            </a:r>
          </a:p>
        </p:txBody>
      </p:sp>
      <p:sp>
        <p:nvSpPr>
          <p:cNvPr id="17411" name="Rechthoek 2"/>
          <p:cNvSpPr>
            <a:spLocks noChangeArrowheads="1"/>
          </p:cNvSpPr>
          <p:nvPr/>
        </p:nvSpPr>
        <p:spPr bwMode="auto">
          <a:xfrm>
            <a:off x="4572000" y="612775"/>
            <a:ext cx="2286000" cy="5632450"/>
          </a:xfrm>
          <a:prstGeom prst="rect">
            <a:avLst/>
          </a:prstGeom>
          <a:noFill/>
          <a:ln w="9525">
            <a:noFill/>
            <a:miter lim="800000"/>
            <a:headEnd/>
            <a:tailEnd/>
          </a:ln>
        </p:spPr>
        <p:txBody>
          <a:bodyPr>
            <a:spAutoFit/>
          </a:bodyPr>
          <a:lstStyle/>
          <a:p>
            <a:r>
              <a:rPr lang="nl-NL" b="1"/>
              <a:t>Model law</a:t>
            </a:r>
          </a:p>
          <a:p>
            <a:endParaRPr lang="nl-NL"/>
          </a:p>
          <a:p>
            <a:pPr>
              <a:buFont typeface="Arial" charset="0"/>
              <a:buChar char="•"/>
            </a:pPr>
            <a:r>
              <a:rPr lang="nl-NL"/>
              <a:t> Australia 2008</a:t>
            </a:r>
          </a:p>
          <a:p>
            <a:pPr>
              <a:buFont typeface="Arial" charset="0"/>
              <a:buChar char="•"/>
            </a:pPr>
            <a:r>
              <a:rPr lang="nl-NL"/>
              <a:t> Canada 2009</a:t>
            </a:r>
          </a:p>
          <a:p>
            <a:pPr>
              <a:buFont typeface="Arial" charset="0"/>
              <a:buChar char="•"/>
            </a:pPr>
            <a:r>
              <a:rPr lang="nl-NL"/>
              <a:t> Colombia 2006 </a:t>
            </a:r>
          </a:p>
          <a:p>
            <a:pPr>
              <a:buFont typeface="Arial" charset="0"/>
              <a:buChar char="•"/>
            </a:pPr>
            <a:r>
              <a:rPr lang="nl-NL"/>
              <a:t> Eritrea 1998</a:t>
            </a:r>
          </a:p>
          <a:p>
            <a:pPr>
              <a:buFont typeface="Arial" charset="0"/>
              <a:buChar char="•"/>
            </a:pPr>
            <a:r>
              <a:rPr lang="nl-NL"/>
              <a:t> Greece 2010</a:t>
            </a:r>
          </a:p>
          <a:p>
            <a:pPr>
              <a:buFont typeface="Arial" charset="0"/>
              <a:buChar char="•"/>
            </a:pPr>
            <a:r>
              <a:rPr lang="nl-NL"/>
              <a:t> Japan 2000 </a:t>
            </a:r>
          </a:p>
          <a:p>
            <a:pPr>
              <a:buFont typeface="Arial" charset="0"/>
              <a:buChar char="•"/>
            </a:pPr>
            <a:r>
              <a:rPr lang="nl-NL"/>
              <a:t> Mauritius 2009 </a:t>
            </a:r>
          </a:p>
          <a:p>
            <a:pPr>
              <a:buFont typeface="Arial" charset="0"/>
              <a:buChar char="•"/>
            </a:pPr>
            <a:r>
              <a:rPr lang="nl-NL"/>
              <a:t> Mexico 2000</a:t>
            </a:r>
          </a:p>
          <a:p>
            <a:pPr>
              <a:buFont typeface="Arial" charset="0"/>
              <a:buChar char="•"/>
            </a:pPr>
            <a:r>
              <a:rPr lang="nl-NL"/>
              <a:t> Montenegro 2002</a:t>
            </a:r>
          </a:p>
          <a:p>
            <a:pPr>
              <a:buFont typeface="Arial" charset="0"/>
              <a:buChar char="•"/>
            </a:pPr>
            <a:r>
              <a:rPr lang="nl-NL"/>
              <a:t> New Zealand 2006</a:t>
            </a:r>
          </a:p>
          <a:p>
            <a:pPr>
              <a:buFont typeface="Arial" charset="0"/>
              <a:buChar char="•"/>
            </a:pPr>
            <a:r>
              <a:rPr lang="nl-NL"/>
              <a:t> Poland 2003</a:t>
            </a:r>
          </a:p>
          <a:p>
            <a:pPr>
              <a:buFont typeface="Arial" charset="0"/>
              <a:buChar char="•"/>
            </a:pPr>
            <a:r>
              <a:rPr lang="nl-NL"/>
              <a:t> South Korea 2006 </a:t>
            </a:r>
          </a:p>
          <a:p>
            <a:pPr>
              <a:buFont typeface="Arial" charset="0"/>
              <a:buChar char="•"/>
            </a:pPr>
            <a:r>
              <a:rPr lang="nl-NL"/>
              <a:t> Romania 2003</a:t>
            </a:r>
          </a:p>
          <a:p>
            <a:pPr>
              <a:buFont typeface="Arial" charset="0"/>
              <a:buChar char="•"/>
            </a:pPr>
            <a:r>
              <a:rPr lang="nl-NL"/>
              <a:t> Serbia 2004</a:t>
            </a:r>
          </a:p>
          <a:p>
            <a:pPr>
              <a:buFont typeface="Arial" charset="0"/>
              <a:buChar char="•"/>
            </a:pPr>
            <a:r>
              <a:rPr lang="nl-NL"/>
              <a:t> Slovenia 2007</a:t>
            </a:r>
          </a:p>
          <a:p>
            <a:pPr>
              <a:buFont typeface="Arial" charset="0"/>
              <a:buChar char="•"/>
            </a:pPr>
            <a:r>
              <a:rPr lang="nl-NL"/>
              <a:t> South Africa 2000</a:t>
            </a:r>
          </a:p>
          <a:p>
            <a:pPr>
              <a:buFont typeface="Arial" charset="0"/>
              <a:buChar char="•"/>
            </a:pPr>
            <a:r>
              <a:rPr lang="nl-NL"/>
              <a:t> UK 2006</a:t>
            </a:r>
          </a:p>
          <a:p>
            <a:pPr>
              <a:buFont typeface="Arial" charset="0"/>
              <a:buChar char="•"/>
            </a:pPr>
            <a:r>
              <a:rPr lang="nl-NL"/>
              <a:t> USA 2005</a:t>
            </a:r>
          </a:p>
        </p:txBody>
      </p:sp>
    </p:spTree>
    <p:custDataLst>
      <p:tags r:id="rId1"/>
    </p:custData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hthoek 1"/>
          <p:cNvSpPr>
            <a:spLocks noChangeArrowheads="1"/>
          </p:cNvSpPr>
          <p:nvPr/>
        </p:nvSpPr>
        <p:spPr bwMode="auto">
          <a:xfrm>
            <a:off x="914400" y="1600200"/>
            <a:ext cx="3657600" cy="2032000"/>
          </a:xfrm>
          <a:prstGeom prst="rect">
            <a:avLst/>
          </a:prstGeom>
          <a:noFill/>
          <a:ln w="9525">
            <a:noFill/>
            <a:miter lim="800000"/>
            <a:headEnd/>
            <a:tailEnd/>
          </a:ln>
        </p:spPr>
        <p:txBody>
          <a:bodyPr>
            <a:spAutoFit/>
          </a:bodyPr>
          <a:lstStyle/>
          <a:p>
            <a:r>
              <a:rPr lang="nl-NL" b="1"/>
              <a:t>EU Regulation</a:t>
            </a:r>
          </a:p>
          <a:p>
            <a:endParaRPr lang="nl-NL" b="1"/>
          </a:p>
          <a:p>
            <a:pPr>
              <a:buFontTx/>
              <a:buAutoNum type="arabicPeriod"/>
            </a:pPr>
            <a:r>
              <a:rPr lang="nl-NL"/>
              <a:t>collective</a:t>
            </a:r>
          </a:p>
          <a:p>
            <a:pPr>
              <a:buFontTx/>
              <a:buAutoNum type="arabicPeriod"/>
            </a:pPr>
            <a:r>
              <a:rPr lang="nl-NL"/>
              <a:t>insolvency</a:t>
            </a:r>
          </a:p>
          <a:p>
            <a:pPr>
              <a:buFontTx/>
              <a:buAutoNum type="arabicPeriod"/>
            </a:pPr>
            <a:r>
              <a:rPr lang="nl-NL"/>
              <a:t>partial or total divestment</a:t>
            </a:r>
          </a:p>
          <a:p>
            <a:pPr>
              <a:buFontTx/>
              <a:buAutoNum type="arabicPeriod"/>
            </a:pPr>
            <a:r>
              <a:rPr lang="nl-NL"/>
              <a:t>liquidator</a:t>
            </a:r>
          </a:p>
          <a:p>
            <a:pPr>
              <a:buFontTx/>
              <a:buAutoNum type="arabicPeriod"/>
            </a:pPr>
            <a:endParaRPr lang="nl-NL" b="1"/>
          </a:p>
        </p:txBody>
      </p:sp>
      <p:sp>
        <p:nvSpPr>
          <p:cNvPr id="18435" name="Rechthoek 2"/>
          <p:cNvSpPr>
            <a:spLocks noChangeArrowheads="1"/>
          </p:cNvSpPr>
          <p:nvPr/>
        </p:nvSpPr>
        <p:spPr bwMode="auto">
          <a:xfrm>
            <a:off x="4572000" y="1600200"/>
            <a:ext cx="2286000" cy="5632450"/>
          </a:xfrm>
          <a:prstGeom prst="rect">
            <a:avLst/>
          </a:prstGeom>
          <a:noFill/>
          <a:ln w="9525">
            <a:noFill/>
            <a:miter lim="800000"/>
            <a:headEnd/>
            <a:tailEnd/>
          </a:ln>
        </p:spPr>
        <p:txBody>
          <a:bodyPr>
            <a:spAutoFit/>
          </a:bodyPr>
          <a:lstStyle/>
          <a:p>
            <a:r>
              <a:rPr lang="nl-NL" b="1"/>
              <a:t>Model Law</a:t>
            </a:r>
          </a:p>
          <a:p>
            <a:endParaRPr lang="nl-NL" b="1"/>
          </a:p>
          <a:p>
            <a:pPr>
              <a:buFontTx/>
              <a:buAutoNum type="arabicPeriod"/>
            </a:pPr>
            <a:r>
              <a:rPr lang="nl-NL"/>
              <a:t>collective</a:t>
            </a:r>
          </a:p>
          <a:p>
            <a:pPr>
              <a:buFontTx/>
              <a:buAutoNum type="arabicPeriod"/>
            </a:pPr>
            <a:r>
              <a:rPr lang="nl-NL"/>
              <a:t>insolvency</a:t>
            </a:r>
          </a:p>
          <a:p>
            <a:pPr>
              <a:buFontTx/>
              <a:buAutoNum type="arabicPeriod"/>
            </a:pPr>
            <a:r>
              <a:rPr lang="nl-NL"/>
              <a:t>assets and affairs subject to control by foreign court</a:t>
            </a:r>
          </a:p>
          <a:p>
            <a:pPr>
              <a:buFontTx/>
              <a:buAutoNum type="arabicPeriod"/>
            </a:pPr>
            <a:endParaRPr lang="nl-NL"/>
          </a:p>
          <a:p>
            <a:pPr>
              <a:buFontTx/>
              <a:buAutoNum type="arabicPeriod"/>
            </a:pPr>
            <a:r>
              <a:rPr lang="nl-NL"/>
              <a:t>judicial or adminstrative</a:t>
            </a:r>
          </a:p>
          <a:p>
            <a:pPr>
              <a:buFontTx/>
              <a:buAutoNum type="arabicPeriod"/>
            </a:pPr>
            <a:r>
              <a:rPr lang="nl-NL"/>
              <a:t>in a foreign State</a:t>
            </a:r>
          </a:p>
          <a:p>
            <a:pPr>
              <a:buFontTx/>
              <a:buAutoNum type="arabicPeriod"/>
            </a:pPr>
            <a:r>
              <a:rPr lang="nl-NL"/>
              <a:t>reorganization or liquidation</a:t>
            </a:r>
          </a:p>
          <a:p>
            <a:pPr>
              <a:buFontTx/>
              <a:buAutoNum type="arabicPeriod"/>
            </a:pPr>
            <a:endParaRPr lang="nl-NL"/>
          </a:p>
          <a:p>
            <a:pPr>
              <a:buFontTx/>
              <a:buAutoNum type="arabicPeriod"/>
            </a:pPr>
            <a:endParaRPr lang="nl-NL"/>
          </a:p>
          <a:p>
            <a:pPr>
              <a:buFontTx/>
              <a:buAutoNum type="arabicPeriod"/>
            </a:pPr>
            <a:endParaRPr lang="nl-NL"/>
          </a:p>
          <a:p>
            <a:endParaRPr lang="nl-NL"/>
          </a:p>
          <a:p>
            <a:endParaRPr lang="nl-NL"/>
          </a:p>
          <a:p>
            <a:endParaRPr lang="nl-NL"/>
          </a:p>
        </p:txBody>
      </p:sp>
      <p:sp>
        <p:nvSpPr>
          <p:cNvPr id="18436" name="Rechthoek 3"/>
          <p:cNvSpPr>
            <a:spLocks noChangeArrowheads="1"/>
          </p:cNvSpPr>
          <p:nvPr/>
        </p:nvSpPr>
        <p:spPr bwMode="auto">
          <a:xfrm>
            <a:off x="914400" y="-228600"/>
            <a:ext cx="5486400" cy="1033463"/>
          </a:xfrm>
          <a:prstGeom prst="rect">
            <a:avLst/>
          </a:prstGeom>
          <a:noFill/>
          <a:ln w="9525">
            <a:noFill/>
            <a:miter lim="800000"/>
            <a:headEnd/>
            <a:tailEnd/>
          </a:ln>
        </p:spPr>
        <p:txBody>
          <a:bodyPr>
            <a:spAutoFit/>
          </a:bodyPr>
          <a:lstStyle/>
          <a:p>
            <a:pPr algn="ctr">
              <a:spcBef>
                <a:spcPct val="20000"/>
              </a:spcBef>
            </a:pPr>
            <a:endParaRPr lang="en-GB" b="1">
              <a:latin typeface="Verdana" pitchFamily="-110" charset="0"/>
            </a:endParaRPr>
          </a:p>
          <a:p>
            <a:pPr algn="ctr">
              <a:spcBef>
                <a:spcPct val="20000"/>
              </a:spcBef>
            </a:pPr>
            <a:endParaRPr lang="en-GB" b="1">
              <a:latin typeface="Verdana" pitchFamily="-110" charset="0"/>
            </a:endParaRPr>
          </a:p>
          <a:p>
            <a:pPr algn="ctr">
              <a:spcBef>
                <a:spcPct val="20000"/>
              </a:spcBef>
            </a:pPr>
            <a:r>
              <a:rPr lang="en-GB" b="1">
                <a:latin typeface="Verdana" pitchFamily="-110" charset="0"/>
              </a:rPr>
              <a:t>Insolvency Proceeding </a:t>
            </a:r>
            <a:endParaRPr lang="en-GB" sz="1100" b="1">
              <a:latin typeface="Verdana" pitchFamily="-110" charset="0"/>
            </a:endParaRPr>
          </a:p>
        </p:txBody>
      </p:sp>
    </p:spTree>
    <p:custDataLst>
      <p:tags r:id="rId1"/>
    </p:custData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hthoek 1"/>
          <p:cNvSpPr>
            <a:spLocks noChangeArrowheads="1"/>
          </p:cNvSpPr>
          <p:nvPr/>
        </p:nvSpPr>
        <p:spPr bwMode="auto">
          <a:xfrm>
            <a:off x="914400" y="-228600"/>
            <a:ext cx="5943600" cy="1033463"/>
          </a:xfrm>
          <a:prstGeom prst="rect">
            <a:avLst/>
          </a:prstGeom>
          <a:noFill/>
          <a:ln w="9525">
            <a:noFill/>
            <a:miter lim="800000"/>
            <a:headEnd/>
            <a:tailEnd/>
          </a:ln>
        </p:spPr>
        <p:txBody>
          <a:bodyPr>
            <a:spAutoFit/>
          </a:bodyPr>
          <a:lstStyle/>
          <a:p>
            <a:pPr algn="ctr">
              <a:spcBef>
                <a:spcPct val="20000"/>
              </a:spcBef>
            </a:pPr>
            <a:endParaRPr lang="en-GB" b="1">
              <a:latin typeface="Verdana" pitchFamily="-110" charset="0"/>
            </a:endParaRPr>
          </a:p>
          <a:p>
            <a:pPr algn="ctr">
              <a:spcBef>
                <a:spcPct val="20000"/>
              </a:spcBef>
            </a:pPr>
            <a:endParaRPr lang="en-GB" b="1">
              <a:latin typeface="Verdana" pitchFamily="-110" charset="0"/>
            </a:endParaRPr>
          </a:p>
          <a:p>
            <a:pPr algn="ctr">
              <a:spcBef>
                <a:spcPct val="20000"/>
              </a:spcBef>
            </a:pPr>
            <a:r>
              <a:rPr lang="en-GB" b="1">
                <a:latin typeface="Verdana" pitchFamily="-110" charset="0"/>
              </a:rPr>
              <a:t>Main Proceeding </a:t>
            </a:r>
            <a:endParaRPr lang="en-GB" sz="1100" b="1">
              <a:latin typeface="Verdana" pitchFamily="-110" charset="0"/>
            </a:endParaRPr>
          </a:p>
        </p:txBody>
      </p:sp>
      <p:sp>
        <p:nvSpPr>
          <p:cNvPr id="19459" name="Rechthoek 2"/>
          <p:cNvSpPr>
            <a:spLocks noChangeArrowheads="1"/>
          </p:cNvSpPr>
          <p:nvPr/>
        </p:nvSpPr>
        <p:spPr bwMode="auto">
          <a:xfrm>
            <a:off x="914400" y="1600200"/>
            <a:ext cx="5943600" cy="2032000"/>
          </a:xfrm>
          <a:prstGeom prst="rect">
            <a:avLst/>
          </a:prstGeom>
          <a:noFill/>
          <a:ln w="9525">
            <a:noFill/>
            <a:miter lim="800000"/>
            <a:headEnd/>
            <a:tailEnd/>
          </a:ln>
        </p:spPr>
        <p:txBody>
          <a:bodyPr>
            <a:spAutoFit/>
          </a:bodyPr>
          <a:lstStyle/>
          <a:p>
            <a:r>
              <a:rPr lang="nl-NL" b="1"/>
              <a:t>EU Regulation</a:t>
            </a:r>
          </a:p>
          <a:p>
            <a:endParaRPr lang="nl-NL" b="1"/>
          </a:p>
          <a:p>
            <a:r>
              <a:rPr lang="nl-NL" b="1"/>
              <a:t>Comi</a:t>
            </a:r>
          </a:p>
          <a:p>
            <a:endParaRPr lang="nl-NL"/>
          </a:p>
          <a:p>
            <a:endParaRPr lang="nl-NL"/>
          </a:p>
          <a:p>
            <a:pPr>
              <a:buFont typeface="Arial" charset="0"/>
              <a:buChar char="•"/>
            </a:pPr>
            <a:r>
              <a:rPr lang="nl-NL"/>
              <a:t> rule of - jurisdiction</a:t>
            </a:r>
          </a:p>
          <a:p>
            <a:r>
              <a:rPr lang="nl-NL"/>
              <a:t>             - recognition	</a:t>
            </a:r>
          </a:p>
        </p:txBody>
      </p:sp>
      <p:sp>
        <p:nvSpPr>
          <p:cNvPr id="19460" name="Rechthoek 3"/>
          <p:cNvSpPr>
            <a:spLocks noChangeArrowheads="1"/>
          </p:cNvSpPr>
          <p:nvPr/>
        </p:nvSpPr>
        <p:spPr bwMode="auto">
          <a:xfrm>
            <a:off x="4572000" y="1600200"/>
            <a:ext cx="2286000" cy="1754188"/>
          </a:xfrm>
          <a:prstGeom prst="rect">
            <a:avLst/>
          </a:prstGeom>
          <a:noFill/>
          <a:ln w="9525">
            <a:noFill/>
            <a:miter lim="800000"/>
            <a:headEnd/>
            <a:tailEnd/>
          </a:ln>
        </p:spPr>
        <p:txBody>
          <a:bodyPr>
            <a:spAutoFit/>
          </a:bodyPr>
          <a:lstStyle/>
          <a:p>
            <a:r>
              <a:rPr lang="nl-NL" b="1"/>
              <a:t>Model Law</a:t>
            </a:r>
          </a:p>
          <a:p>
            <a:endParaRPr lang="nl-NL" b="1"/>
          </a:p>
          <a:p>
            <a:r>
              <a:rPr lang="nl-NL" b="1"/>
              <a:t>Comi</a:t>
            </a:r>
          </a:p>
          <a:p>
            <a:endParaRPr lang="nl-NL"/>
          </a:p>
          <a:p>
            <a:endParaRPr lang="nl-NL"/>
          </a:p>
          <a:p>
            <a:pPr>
              <a:buFont typeface="Arial" charset="0"/>
              <a:buChar char="•"/>
            </a:pPr>
            <a:r>
              <a:rPr lang="nl-NL"/>
              <a:t> rule of recognition</a:t>
            </a:r>
          </a:p>
        </p:txBody>
      </p:sp>
    </p:spTree>
    <p:custDataLst>
      <p:tags r:id="rId1"/>
    </p:custData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hthoek 2"/>
          <p:cNvSpPr>
            <a:spLocks noChangeArrowheads="1"/>
          </p:cNvSpPr>
          <p:nvPr/>
        </p:nvSpPr>
        <p:spPr bwMode="auto">
          <a:xfrm>
            <a:off x="1524000" y="-228600"/>
            <a:ext cx="4249738" cy="1033463"/>
          </a:xfrm>
          <a:prstGeom prst="rect">
            <a:avLst/>
          </a:prstGeom>
          <a:noFill/>
          <a:ln w="9525">
            <a:noFill/>
            <a:miter lim="800000"/>
            <a:headEnd/>
            <a:tailEnd/>
          </a:ln>
        </p:spPr>
        <p:txBody>
          <a:bodyPr>
            <a:spAutoFit/>
          </a:bodyPr>
          <a:lstStyle/>
          <a:p>
            <a:pPr algn="ctr">
              <a:spcBef>
                <a:spcPct val="20000"/>
              </a:spcBef>
            </a:pPr>
            <a:endParaRPr lang="en-GB" b="1">
              <a:latin typeface="Verdana" pitchFamily="-110" charset="0"/>
            </a:endParaRPr>
          </a:p>
          <a:p>
            <a:pPr algn="ctr">
              <a:spcBef>
                <a:spcPct val="20000"/>
              </a:spcBef>
            </a:pPr>
            <a:endParaRPr lang="en-GB" b="1">
              <a:latin typeface="Verdana" pitchFamily="-110" charset="0"/>
            </a:endParaRPr>
          </a:p>
          <a:p>
            <a:pPr algn="ctr">
              <a:spcBef>
                <a:spcPct val="20000"/>
              </a:spcBef>
            </a:pPr>
            <a:r>
              <a:rPr lang="en-GB" b="1">
                <a:latin typeface="Verdana" pitchFamily="-110" charset="0"/>
              </a:rPr>
              <a:t>Territorial Proceeding </a:t>
            </a:r>
            <a:endParaRPr lang="en-GB" sz="1100" b="1">
              <a:latin typeface="Verdana" pitchFamily="-110" charset="0"/>
            </a:endParaRPr>
          </a:p>
        </p:txBody>
      </p:sp>
      <p:sp>
        <p:nvSpPr>
          <p:cNvPr id="20483" name="Rechthoek 3"/>
          <p:cNvSpPr>
            <a:spLocks noChangeArrowheads="1"/>
          </p:cNvSpPr>
          <p:nvPr/>
        </p:nvSpPr>
        <p:spPr bwMode="auto">
          <a:xfrm>
            <a:off x="914400" y="1600200"/>
            <a:ext cx="5943600" cy="4524375"/>
          </a:xfrm>
          <a:prstGeom prst="rect">
            <a:avLst/>
          </a:prstGeom>
          <a:noFill/>
          <a:ln w="9525">
            <a:noFill/>
            <a:miter lim="800000"/>
            <a:headEnd/>
            <a:tailEnd/>
          </a:ln>
        </p:spPr>
        <p:txBody>
          <a:bodyPr>
            <a:spAutoFit/>
          </a:bodyPr>
          <a:lstStyle/>
          <a:p>
            <a:r>
              <a:rPr lang="nl-NL" b="1"/>
              <a:t>EU Regulation</a:t>
            </a:r>
          </a:p>
          <a:p>
            <a:endParaRPr lang="nl-NL" b="1"/>
          </a:p>
          <a:p>
            <a:r>
              <a:rPr lang="nl-NL"/>
              <a:t>territorial</a:t>
            </a:r>
          </a:p>
          <a:p>
            <a:endParaRPr lang="nl-NL"/>
          </a:p>
          <a:p>
            <a:r>
              <a:rPr lang="nl-NL" b="1"/>
              <a:t>establishment</a:t>
            </a:r>
          </a:p>
          <a:p>
            <a:endParaRPr lang="nl-NL" b="1"/>
          </a:p>
          <a:p>
            <a:pPr>
              <a:buFont typeface="Arial" charset="0"/>
              <a:buChar char="•"/>
            </a:pPr>
            <a:r>
              <a:rPr lang="nl-NL"/>
              <a:t> any place</a:t>
            </a:r>
          </a:p>
          <a:p>
            <a:r>
              <a:rPr lang="nl-NL"/>
              <a:t> of operations</a:t>
            </a:r>
          </a:p>
          <a:p>
            <a:pPr>
              <a:buFont typeface="Arial" charset="0"/>
              <a:buChar char="•"/>
            </a:pPr>
            <a:r>
              <a:rPr lang="nl-NL"/>
              <a:t> where the debtor</a:t>
            </a:r>
          </a:p>
          <a:p>
            <a:r>
              <a:rPr lang="nl-NL"/>
              <a:t> carries out</a:t>
            </a:r>
          </a:p>
          <a:p>
            <a:pPr>
              <a:buFont typeface="Arial" charset="0"/>
              <a:buChar char="•"/>
            </a:pPr>
            <a:r>
              <a:rPr lang="nl-NL"/>
              <a:t> non-trransitory</a:t>
            </a:r>
          </a:p>
          <a:p>
            <a:pPr>
              <a:buFont typeface="Arial" charset="0"/>
              <a:buChar char="•"/>
            </a:pPr>
            <a:r>
              <a:rPr lang="nl-NL"/>
              <a:t> economic</a:t>
            </a:r>
          </a:p>
          <a:p>
            <a:pPr>
              <a:buFont typeface="Arial" charset="0"/>
              <a:buChar char="•"/>
            </a:pPr>
            <a:r>
              <a:rPr lang="nl-NL"/>
              <a:t> activity</a:t>
            </a:r>
          </a:p>
          <a:p>
            <a:pPr>
              <a:buFont typeface="Arial" charset="0"/>
              <a:buChar char="•"/>
            </a:pPr>
            <a:r>
              <a:rPr lang="nl-NL"/>
              <a:t> human means</a:t>
            </a:r>
          </a:p>
          <a:p>
            <a:pPr>
              <a:buFont typeface="Arial" charset="0"/>
              <a:buChar char="•"/>
            </a:pPr>
            <a:r>
              <a:rPr lang="nl-NL"/>
              <a:t> and goods</a:t>
            </a:r>
          </a:p>
          <a:p>
            <a:endParaRPr lang="nl-NL" b="1"/>
          </a:p>
        </p:txBody>
      </p:sp>
      <p:sp>
        <p:nvSpPr>
          <p:cNvPr id="20484" name="Rechthoek 4"/>
          <p:cNvSpPr>
            <a:spLocks noChangeArrowheads="1"/>
          </p:cNvSpPr>
          <p:nvPr/>
        </p:nvSpPr>
        <p:spPr bwMode="auto">
          <a:xfrm>
            <a:off x="4572000" y="1600200"/>
            <a:ext cx="2286000" cy="4800600"/>
          </a:xfrm>
          <a:prstGeom prst="rect">
            <a:avLst/>
          </a:prstGeom>
          <a:noFill/>
          <a:ln w="9525">
            <a:noFill/>
            <a:miter lim="800000"/>
            <a:headEnd/>
            <a:tailEnd/>
          </a:ln>
        </p:spPr>
        <p:txBody>
          <a:bodyPr>
            <a:spAutoFit/>
          </a:bodyPr>
          <a:lstStyle/>
          <a:p>
            <a:r>
              <a:rPr lang="nl-NL" b="1"/>
              <a:t>Model Law</a:t>
            </a:r>
          </a:p>
          <a:p>
            <a:endParaRPr lang="nl-NL" b="1"/>
          </a:p>
          <a:p>
            <a:r>
              <a:rPr lang="nl-NL"/>
              <a:t>non main</a:t>
            </a:r>
          </a:p>
          <a:p>
            <a:endParaRPr lang="nl-NL" b="1"/>
          </a:p>
          <a:p>
            <a:r>
              <a:rPr lang="nl-NL" b="1"/>
              <a:t>establishment</a:t>
            </a:r>
          </a:p>
          <a:p>
            <a:endParaRPr lang="nl-NL" b="1"/>
          </a:p>
          <a:p>
            <a:pPr>
              <a:buFont typeface="Arial" charset="0"/>
              <a:buChar char="•"/>
            </a:pPr>
            <a:r>
              <a:rPr lang="nl-NL"/>
              <a:t> any place</a:t>
            </a:r>
          </a:p>
          <a:p>
            <a:r>
              <a:rPr lang="nl-NL"/>
              <a:t> of operations</a:t>
            </a:r>
          </a:p>
          <a:p>
            <a:pPr>
              <a:buFont typeface="Arial" charset="0"/>
              <a:buChar char="•"/>
            </a:pPr>
            <a:r>
              <a:rPr lang="nl-NL"/>
              <a:t> where the debtor carries out</a:t>
            </a:r>
          </a:p>
          <a:p>
            <a:pPr>
              <a:buFont typeface="Arial" charset="0"/>
              <a:buChar char="•"/>
            </a:pPr>
            <a:r>
              <a:rPr lang="nl-NL"/>
              <a:t> non-transitory</a:t>
            </a:r>
          </a:p>
          <a:p>
            <a:pPr>
              <a:buFont typeface="Arial" charset="0"/>
              <a:buChar char="•"/>
            </a:pPr>
            <a:r>
              <a:rPr lang="nl-NL"/>
              <a:t> economic</a:t>
            </a:r>
          </a:p>
          <a:p>
            <a:pPr>
              <a:buFont typeface="Arial" charset="0"/>
              <a:buChar char="•"/>
            </a:pPr>
            <a:r>
              <a:rPr lang="nl-NL"/>
              <a:t> activity</a:t>
            </a:r>
          </a:p>
          <a:p>
            <a:pPr>
              <a:buFont typeface="Arial" charset="0"/>
              <a:buChar char="•"/>
            </a:pPr>
            <a:r>
              <a:rPr lang="nl-NL"/>
              <a:t> humans means</a:t>
            </a:r>
          </a:p>
          <a:p>
            <a:pPr>
              <a:buFont typeface="Arial" charset="0"/>
              <a:buChar char="•"/>
            </a:pPr>
            <a:r>
              <a:rPr lang="nl-NL"/>
              <a:t> and goods</a:t>
            </a:r>
          </a:p>
          <a:p>
            <a:pPr>
              <a:buFont typeface="Arial" charset="0"/>
              <a:buChar char="•"/>
            </a:pPr>
            <a:r>
              <a:rPr lang="nl-NL"/>
              <a:t> </a:t>
            </a:r>
            <a:r>
              <a:rPr lang="nl-NL" i="1"/>
              <a:t>or services</a:t>
            </a:r>
          </a:p>
          <a:p>
            <a:endParaRPr lang="nl-NL"/>
          </a:p>
        </p:txBody>
      </p:sp>
    </p:spTree>
    <p:custDataLst>
      <p:tags r:id="rId1"/>
    </p:custData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hthoek 3"/>
          <p:cNvSpPr>
            <a:spLocks noChangeArrowheads="1"/>
          </p:cNvSpPr>
          <p:nvPr/>
        </p:nvSpPr>
        <p:spPr bwMode="auto">
          <a:xfrm>
            <a:off x="914400" y="1600200"/>
            <a:ext cx="5943600" cy="2586038"/>
          </a:xfrm>
          <a:prstGeom prst="rect">
            <a:avLst/>
          </a:prstGeom>
          <a:noFill/>
          <a:ln w="9525">
            <a:noFill/>
            <a:miter lim="800000"/>
            <a:headEnd/>
            <a:tailEnd/>
          </a:ln>
        </p:spPr>
        <p:txBody>
          <a:bodyPr>
            <a:spAutoFit/>
          </a:bodyPr>
          <a:lstStyle/>
          <a:p>
            <a:r>
              <a:rPr lang="nl-NL" b="1"/>
              <a:t>EU Regulation</a:t>
            </a:r>
          </a:p>
          <a:p>
            <a:endParaRPr lang="nl-NL" b="1"/>
          </a:p>
          <a:p>
            <a:pPr>
              <a:buFont typeface="Arial" charset="0"/>
              <a:buChar char="•"/>
            </a:pPr>
            <a:r>
              <a:rPr lang="nl-NL"/>
              <a:t> independant:</a:t>
            </a:r>
          </a:p>
          <a:p>
            <a:r>
              <a:rPr lang="nl-NL"/>
              <a:t>  - winding up</a:t>
            </a:r>
          </a:p>
          <a:p>
            <a:r>
              <a:rPr lang="nl-NL"/>
              <a:t>  - reorganization</a:t>
            </a:r>
          </a:p>
          <a:p>
            <a:endParaRPr lang="nl-NL"/>
          </a:p>
          <a:p>
            <a:pPr>
              <a:buFont typeface="Arial" charset="0"/>
              <a:buChar char="•"/>
            </a:pPr>
            <a:r>
              <a:rPr lang="nl-NL"/>
              <a:t> secundary proceeding:</a:t>
            </a:r>
          </a:p>
          <a:p>
            <a:r>
              <a:rPr lang="nl-NL"/>
              <a:t>winding up only</a:t>
            </a:r>
          </a:p>
          <a:p>
            <a:r>
              <a:rPr lang="nl-NL"/>
              <a:t>(unless art. 33)</a:t>
            </a:r>
          </a:p>
        </p:txBody>
      </p:sp>
      <p:sp>
        <p:nvSpPr>
          <p:cNvPr id="21507" name="Rechthoek 4"/>
          <p:cNvSpPr>
            <a:spLocks noChangeArrowheads="1"/>
          </p:cNvSpPr>
          <p:nvPr/>
        </p:nvSpPr>
        <p:spPr bwMode="auto">
          <a:xfrm>
            <a:off x="4572000" y="1600200"/>
            <a:ext cx="2286000" cy="2862263"/>
          </a:xfrm>
          <a:prstGeom prst="rect">
            <a:avLst/>
          </a:prstGeom>
          <a:noFill/>
          <a:ln w="9525">
            <a:noFill/>
            <a:miter lim="800000"/>
            <a:headEnd/>
            <a:tailEnd/>
          </a:ln>
        </p:spPr>
        <p:txBody>
          <a:bodyPr>
            <a:spAutoFit/>
          </a:bodyPr>
          <a:lstStyle/>
          <a:p>
            <a:r>
              <a:rPr lang="nl-NL" b="1"/>
              <a:t>Model Law</a:t>
            </a:r>
          </a:p>
          <a:p>
            <a:endParaRPr lang="nl-NL" b="1"/>
          </a:p>
          <a:p>
            <a:pPr>
              <a:buFont typeface="Arial" charset="0"/>
              <a:buChar char="•"/>
            </a:pPr>
            <a:r>
              <a:rPr lang="nl-NL"/>
              <a:t> no distinction </a:t>
            </a:r>
          </a:p>
          <a:p>
            <a:r>
              <a:rPr lang="nl-NL"/>
              <a:t>     independant</a:t>
            </a:r>
          </a:p>
          <a:p>
            <a:r>
              <a:rPr lang="nl-NL"/>
              <a:t>	↕</a:t>
            </a:r>
          </a:p>
          <a:p>
            <a:r>
              <a:rPr lang="nl-NL"/>
              <a:t>     secundary</a:t>
            </a:r>
          </a:p>
          <a:p>
            <a:endParaRPr lang="nl-NL"/>
          </a:p>
          <a:p>
            <a:pPr>
              <a:buFont typeface="Arial" charset="0"/>
              <a:buChar char="•"/>
            </a:pPr>
            <a:r>
              <a:rPr lang="nl-NL"/>
              <a:t> both</a:t>
            </a:r>
          </a:p>
          <a:p>
            <a:r>
              <a:rPr lang="nl-NL"/>
              <a:t>   - winding up</a:t>
            </a:r>
            <a:br>
              <a:rPr lang="nl-NL"/>
            </a:br>
            <a:r>
              <a:rPr lang="nl-NL"/>
              <a:t>   - reorganization</a:t>
            </a:r>
          </a:p>
        </p:txBody>
      </p:sp>
      <p:sp>
        <p:nvSpPr>
          <p:cNvPr id="21508" name="Rechthoek 2"/>
          <p:cNvSpPr>
            <a:spLocks noChangeArrowheads="1"/>
          </p:cNvSpPr>
          <p:nvPr/>
        </p:nvSpPr>
        <p:spPr bwMode="auto">
          <a:xfrm>
            <a:off x="1524000" y="-228600"/>
            <a:ext cx="4249738" cy="1033463"/>
          </a:xfrm>
          <a:prstGeom prst="rect">
            <a:avLst/>
          </a:prstGeom>
          <a:noFill/>
          <a:ln w="9525">
            <a:noFill/>
            <a:miter lim="800000"/>
            <a:headEnd/>
            <a:tailEnd/>
          </a:ln>
        </p:spPr>
        <p:txBody>
          <a:bodyPr>
            <a:spAutoFit/>
          </a:bodyPr>
          <a:lstStyle/>
          <a:p>
            <a:pPr algn="ctr">
              <a:spcBef>
                <a:spcPct val="20000"/>
              </a:spcBef>
            </a:pPr>
            <a:endParaRPr lang="en-GB" b="1">
              <a:latin typeface="Verdana" pitchFamily="-110" charset="0"/>
            </a:endParaRPr>
          </a:p>
          <a:p>
            <a:pPr algn="ctr">
              <a:spcBef>
                <a:spcPct val="20000"/>
              </a:spcBef>
            </a:pPr>
            <a:endParaRPr lang="en-GB" b="1">
              <a:latin typeface="Verdana" pitchFamily="-110" charset="0"/>
            </a:endParaRPr>
          </a:p>
          <a:p>
            <a:pPr algn="ctr">
              <a:spcBef>
                <a:spcPct val="20000"/>
              </a:spcBef>
            </a:pPr>
            <a:r>
              <a:rPr lang="en-GB" b="1">
                <a:latin typeface="Verdana" pitchFamily="-110" charset="0"/>
              </a:rPr>
              <a:t>Territorial Proceeding </a:t>
            </a:r>
            <a:endParaRPr lang="en-GB" sz="1100" b="1">
              <a:latin typeface="Verdana" pitchFamily="-110" charset="0"/>
            </a:endParaRPr>
          </a:p>
        </p:txBody>
      </p:sp>
    </p:spTree>
    <p:custDataLst>
      <p:tags r:id="rId1"/>
    </p:custData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hthoek 1"/>
          <p:cNvSpPr>
            <a:spLocks noChangeArrowheads="1"/>
          </p:cNvSpPr>
          <p:nvPr/>
        </p:nvSpPr>
        <p:spPr bwMode="auto">
          <a:xfrm>
            <a:off x="914400" y="-228600"/>
            <a:ext cx="4859338" cy="1033463"/>
          </a:xfrm>
          <a:prstGeom prst="rect">
            <a:avLst/>
          </a:prstGeom>
          <a:noFill/>
          <a:ln w="9525">
            <a:noFill/>
            <a:miter lim="800000"/>
            <a:headEnd/>
            <a:tailEnd/>
          </a:ln>
        </p:spPr>
        <p:txBody>
          <a:bodyPr>
            <a:spAutoFit/>
          </a:bodyPr>
          <a:lstStyle/>
          <a:p>
            <a:pPr algn="r">
              <a:spcBef>
                <a:spcPct val="20000"/>
              </a:spcBef>
            </a:pPr>
            <a:endParaRPr lang="en-GB" b="1">
              <a:latin typeface="Verdana" pitchFamily="-110" charset="0"/>
            </a:endParaRPr>
          </a:p>
          <a:p>
            <a:pPr algn="r">
              <a:spcBef>
                <a:spcPct val="20000"/>
              </a:spcBef>
            </a:pPr>
            <a:endParaRPr lang="en-GB" b="1">
              <a:latin typeface="Verdana" pitchFamily="-110" charset="0"/>
            </a:endParaRPr>
          </a:p>
          <a:p>
            <a:pPr algn="r">
              <a:spcBef>
                <a:spcPct val="20000"/>
              </a:spcBef>
            </a:pPr>
            <a:r>
              <a:rPr lang="en-GB" b="1">
                <a:latin typeface="Verdana" pitchFamily="-110" charset="0"/>
              </a:rPr>
              <a:t>Can liquidator apply for proceeding?</a:t>
            </a:r>
            <a:endParaRPr lang="en-GB" sz="1100" b="1">
              <a:latin typeface="Verdana" pitchFamily="-110" charset="0"/>
            </a:endParaRPr>
          </a:p>
        </p:txBody>
      </p:sp>
      <p:sp>
        <p:nvSpPr>
          <p:cNvPr id="22531" name="Rechthoek 2"/>
          <p:cNvSpPr>
            <a:spLocks noChangeArrowheads="1"/>
          </p:cNvSpPr>
          <p:nvPr/>
        </p:nvSpPr>
        <p:spPr bwMode="auto">
          <a:xfrm>
            <a:off x="914400" y="1600200"/>
            <a:ext cx="5943600" cy="4800600"/>
          </a:xfrm>
          <a:prstGeom prst="rect">
            <a:avLst/>
          </a:prstGeom>
          <a:noFill/>
          <a:ln w="9525">
            <a:noFill/>
            <a:miter lim="800000"/>
            <a:headEnd/>
            <a:tailEnd/>
          </a:ln>
        </p:spPr>
        <p:txBody>
          <a:bodyPr>
            <a:spAutoFit/>
          </a:bodyPr>
          <a:lstStyle/>
          <a:p>
            <a:r>
              <a:rPr lang="nl-NL" b="1"/>
              <a:t>EU Regulation</a:t>
            </a:r>
          </a:p>
          <a:p>
            <a:endParaRPr lang="nl-NL" b="1"/>
          </a:p>
          <a:p>
            <a:pPr>
              <a:buFont typeface="Arial" charset="0"/>
              <a:buChar char="•"/>
            </a:pPr>
            <a:r>
              <a:rPr lang="nl-NL"/>
              <a:t> ‘main liquidator’ can</a:t>
            </a:r>
          </a:p>
          <a:p>
            <a:r>
              <a:rPr lang="nl-NL"/>
              <a:t>apply for </a:t>
            </a:r>
          </a:p>
          <a:p>
            <a:r>
              <a:rPr lang="nl-NL"/>
              <a:t>secundary</a:t>
            </a:r>
          </a:p>
          <a:p>
            <a:r>
              <a:rPr lang="nl-NL"/>
              <a:t>proceeding</a:t>
            </a:r>
          </a:p>
          <a:p>
            <a:endParaRPr lang="nl-NL"/>
          </a:p>
          <a:p>
            <a:pPr>
              <a:buFont typeface="Arial" charset="0"/>
              <a:buChar char="•"/>
            </a:pPr>
            <a:r>
              <a:rPr lang="nl-NL"/>
              <a:t> can ‘secundary</a:t>
            </a:r>
          </a:p>
          <a:p>
            <a:r>
              <a:rPr lang="nl-NL"/>
              <a:t>liquidator’ apply for</a:t>
            </a:r>
          </a:p>
          <a:p>
            <a:r>
              <a:rPr lang="nl-NL"/>
              <a:t>secundary</a:t>
            </a:r>
          </a:p>
          <a:p>
            <a:r>
              <a:rPr lang="nl-NL"/>
              <a:t>proceeding?</a:t>
            </a:r>
          </a:p>
          <a:p>
            <a:r>
              <a:rPr lang="nl-NL"/>
              <a:t>national law</a:t>
            </a:r>
          </a:p>
          <a:p>
            <a:endParaRPr lang="nl-NL"/>
          </a:p>
          <a:p>
            <a:pPr>
              <a:buFont typeface="Arial" charset="0"/>
              <a:buChar char="•"/>
            </a:pPr>
            <a:r>
              <a:rPr lang="nl-NL"/>
              <a:t> can ‘secundary </a:t>
            </a:r>
          </a:p>
          <a:p>
            <a:r>
              <a:rPr lang="nl-NL"/>
              <a:t>liquidator’ apply for</a:t>
            </a:r>
          </a:p>
          <a:p>
            <a:r>
              <a:rPr lang="nl-NL"/>
              <a:t>main proceeding?</a:t>
            </a:r>
          </a:p>
          <a:p>
            <a:r>
              <a:rPr lang="nl-NL"/>
              <a:t>no answer </a:t>
            </a:r>
          </a:p>
        </p:txBody>
      </p:sp>
      <p:sp>
        <p:nvSpPr>
          <p:cNvPr id="22532" name="Rechthoek 3"/>
          <p:cNvSpPr>
            <a:spLocks noChangeArrowheads="1"/>
          </p:cNvSpPr>
          <p:nvPr/>
        </p:nvSpPr>
        <p:spPr bwMode="auto">
          <a:xfrm>
            <a:off x="4572000" y="1600200"/>
            <a:ext cx="2286000" cy="5354638"/>
          </a:xfrm>
          <a:prstGeom prst="rect">
            <a:avLst/>
          </a:prstGeom>
          <a:noFill/>
          <a:ln w="9525">
            <a:noFill/>
            <a:miter lim="800000"/>
            <a:headEnd/>
            <a:tailEnd/>
          </a:ln>
        </p:spPr>
        <p:txBody>
          <a:bodyPr>
            <a:spAutoFit/>
          </a:bodyPr>
          <a:lstStyle/>
          <a:p>
            <a:r>
              <a:rPr lang="nl-NL" b="1"/>
              <a:t>Model Law</a:t>
            </a:r>
          </a:p>
          <a:p>
            <a:endParaRPr lang="nl-NL" b="1"/>
          </a:p>
          <a:p>
            <a:r>
              <a:rPr lang="nl-NL"/>
              <a:t>‘main liquidator’ </a:t>
            </a:r>
          </a:p>
          <a:p>
            <a:r>
              <a:rPr lang="nl-NL"/>
              <a:t>can apply for </a:t>
            </a:r>
          </a:p>
          <a:p>
            <a:r>
              <a:rPr lang="nl-NL"/>
              <a:t>secundary proceeding</a:t>
            </a:r>
          </a:p>
          <a:p>
            <a:endParaRPr lang="nl-NL"/>
          </a:p>
          <a:p>
            <a:pPr>
              <a:buFont typeface="Arial" charset="0"/>
              <a:buChar char="•"/>
            </a:pPr>
            <a:r>
              <a:rPr lang="nl-NL"/>
              <a:t> ‘secundary</a:t>
            </a:r>
          </a:p>
          <a:p>
            <a:r>
              <a:rPr lang="nl-NL"/>
              <a:t>liquidator’ can</a:t>
            </a:r>
          </a:p>
          <a:p>
            <a:r>
              <a:rPr lang="nl-NL"/>
              <a:t>apply for</a:t>
            </a:r>
          </a:p>
          <a:p>
            <a:r>
              <a:rPr lang="nl-NL"/>
              <a:t>secundary</a:t>
            </a:r>
          </a:p>
          <a:p>
            <a:r>
              <a:rPr lang="nl-NL"/>
              <a:t>proceeding</a:t>
            </a:r>
          </a:p>
          <a:p>
            <a:endParaRPr lang="nl-NL"/>
          </a:p>
          <a:p>
            <a:pPr>
              <a:buFont typeface="Arial" charset="0"/>
              <a:buChar char="•"/>
            </a:pPr>
            <a:r>
              <a:rPr lang="nl-NL"/>
              <a:t> ‘secundary </a:t>
            </a:r>
          </a:p>
          <a:p>
            <a:r>
              <a:rPr lang="nl-NL"/>
              <a:t>liquidator’ can</a:t>
            </a:r>
          </a:p>
          <a:p>
            <a:r>
              <a:rPr lang="nl-NL"/>
              <a:t>apply for </a:t>
            </a:r>
          </a:p>
          <a:p>
            <a:r>
              <a:rPr lang="nl-NL"/>
              <a:t>main proceeding</a:t>
            </a:r>
          </a:p>
          <a:p>
            <a:endParaRPr lang="nl-NL" b="1"/>
          </a:p>
          <a:p>
            <a:endParaRPr lang="nl-NL" b="1"/>
          </a:p>
        </p:txBody>
      </p:sp>
    </p:spTree>
    <p:custDataLst>
      <p:tags r:id="rId1"/>
    </p:custData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hthoek 1"/>
          <p:cNvSpPr>
            <a:spLocks noChangeArrowheads="1"/>
          </p:cNvSpPr>
          <p:nvPr/>
        </p:nvSpPr>
        <p:spPr bwMode="auto">
          <a:xfrm>
            <a:off x="2433638" y="-228600"/>
            <a:ext cx="3049587" cy="1366838"/>
          </a:xfrm>
          <a:prstGeom prst="rect">
            <a:avLst/>
          </a:prstGeom>
          <a:noFill/>
          <a:ln w="9525">
            <a:noFill/>
            <a:miter lim="800000"/>
            <a:headEnd/>
            <a:tailEnd/>
          </a:ln>
        </p:spPr>
        <p:txBody>
          <a:bodyPr wrap="none">
            <a:spAutoFit/>
          </a:bodyPr>
          <a:lstStyle/>
          <a:p>
            <a:pPr algn="ctr">
              <a:spcBef>
                <a:spcPct val="20000"/>
              </a:spcBef>
            </a:pPr>
            <a:endParaRPr lang="en-GB" b="1">
              <a:latin typeface="Verdana" pitchFamily="-110" charset="0"/>
            </a:endParaRPr>
          </a:p>
          <a:p>
            <a:pPr algn="ctr">
              <a:spcBef>
                <a:spcPct val="20000"/>
              </a:spcBef>
            </a:pPr>
            <a:r>
              <a:rPr lang="en-GB" b="1">
                <a:latin typeface="Verdana" pitchFamily="-110" charset="0"/>
              </a:rPr>
              <a:t>Main Proceeding</a:t>
            </a:r>
          </a:p>
          <a:p>
            <a:pPr algn="ctr">
              <a:spcBef>
                <a:spcPct val="20000"/>
              </a:spcBef>
            </a:pPr>
            <a:r>
              <a:rPr lang="en-GB" b="1">
                <a:latin typeface="Verdana" pitchFamily="-110" charset="0"/>
                <a:cs typeface="Arial" charset="0"/>
              </a:rPr>
              <a:t>↕</a:t>
            </a:r>
          </a:p>
          <a:p>
            <a:pPr algn="ctr">
              <a:spcBef>
                <a:spcPct val="20000"/>
              </a:spcBef>
            </a:pPr>
            <a:r>
              <a:rPr lang="en-GB" b="1">
                <a:latin typeface="Verdana" pitchFamily="-110" charset="0"/>
                <a:cs typeface="Arial" charset="0"/>
              </a:rPr>
              <a:t>Territorial Proceeding </a:t>
            </a:r>
            <a:endParaRPr lang="en-GB" sz="1100" b="1">
              <a:latin typeface="Verdana" pitchFamily="-110" charset="0"/>
              <a:cs typeface="Arial" charset="0"/>
            </a:endParaRPr>
          </a:p>
        </p:txBody>
      </p:sp>
      <p:sp>
        <p:nvSpPr>
          <p:cNvPr id="23555" name="Rechthoek 2"/>
          <p:cNvSpPr>
            <a:spLocks noChangeArrowheads="1"/>
          </p:cNvSpPr>
          <p:nvPr/>
        </p:nvSpPr>
        <p:spPr bwMode="auto">
          <a:xfrm>
            <a:off x="914400" y="1600200"/>
            <a:ext cx="5943600" cy="5078413"/>
          </a:xfrm>
          <a:prstGeom prst="rect">
            <a:avLst/>
          </a:prstGeom>
          <a:noFill/>
          <a:ln w="9525">
            <a:noFill/>
            <a:miter lim="800000"/>
            <a:headEnd/>
            <a:tailEnd/>
          </a:ln>
        </p:spPr>
        <p:txBody>
          <a:bodyPr>
            <a:spAutoFit/>
          </a:bodyPr>
          <a:lstStyle/>
          <a:p>
            <a:r>
              <a:rPr lang="nl-NL" b="1"/>
              <a:t>EU Regulation</a:t>
            </a:r>
          </a:p>
          <a:p>
            <a:endParaRPr lang="nl-NL" b="1"/>
          </a:p>
          <a:p>
            <a:pPr>
              <a:buFont typeface="Arial" charset="0"/>
              <a:buChar char="•"/>
            </a:pPr>
            <a:r>
              <a:rPr lang="nl-NL"/>
              <a:t> opening of</a:t>
            </a:r>
          </a:p>
          <a:p>
            <a:r>
              <a:rPr lang="nl-NL"/>
              <a:t>territorial proceeding</a:t>
            </a:r>
          </a:p>
          <a:p>
            <a:r>
              <a:rPr lang="nl-NL"/>
              <a:t>ousts effects of </a:t>
            </a:r>
          </a:p>
          <a:p>
            <a:r>
              <a:rPr lang="nl-NL"/>
              <a:t>main proceeding</a:t>
            </a:r>
          </a:p>
          <a:p>
            <a:endParaRPr lang="nl-NL"/>
          </a:p>
          <a:p>
            <a:pPr>
              <a:buFont typeface="Arial" charset="0"/>
              <a:buChar char="•"/>
            </a:pPr>
            <a:r>
              <a:rPr lang="nl-NL"/>
              <a:t> main liquidator</a:t>
            </a:r>
          </a:p>
          <a:p>
            <a:r>
              <a:rPr lang="nl-NL"/>
              <a:t>can request</a:t>
            </a:r>
          </a:p>
          <a:p>
            <a:r>
              <a:rPr lang="nl-NL"/>
              <a:t>stay of liquidation</a:t>
            </a:r>
          </a:p>
          <a:p>
            <a:endParaRPr lang="nl-NL"/>
          </a:p>
          <a:p>
            <a:pPr>
              <a:buFont typeface="Arial" charset="0"/>
              <a:buChar char="•"/>
            </a:pPr>
            <a:r>
              <a:rPr lang="nl-NL"/>
              <a:t> main liquidator can </a:t>
            </a:r>
            <a:br>
              <a:rPr lang="nl-NL"/>
            </a:br>
            <a:r>
              <a:rPr lang="nl-NL"/>
              <a:t>propose rescue plan or </a:t>
            </a:r>
          </a:p>
          <a:p>
            <a:r>
              <a:rPr lang="nl-NL"/>
              <a:t>composition</a:t>
            </a:r>
          </a:p>
          <a:p>
            <a:r>
              <a:rPr lang="nl-NL"/>
              <a:t> </a:t>
            </a:r>
          </a:p>
          <a:p>
            <a:pPr>
              <a:buFont typeface="Arial" charset="0"/>
              <a:buChar char="•"/>
            </a:pPr>
            <a:r>
              <a:rPr lang="nl-NL"/>
              <a:t> main liquidator can request </a:t>
            </a:r>
          </a:p>
          <a:p>
            <a:r>
              <a:rPr lang="nl-NL"/>
              <a:t>conversion of reorganization</a:t>
            </a:r>
          </a:p>
          <a:p>
            <a:r>
              <a:rPr lang="nl-NL"/>
              <a:t>into winding up</a:t>
            </a:r>
          </a:p>
        </p:txBody>
      </p:sp>
      <p:sp>
        <p:nvSpPr>
          <p:cNvPr id="23556" name="Rechthoek 3"/>
          <p:cNvSpPr>
            <a:spLocks noChangeArrowheads="1"/>
          </p:cNvSpPr>
          <p:nvPr/>
        </p:nvSpPr>
        <p:spPr bwMode="auto">
          <a:xfrm>
            <a:off x="4572000" y="1600200"/>
            <a:ext cx="2286000" cy="5354638"/>
          </a:xfrm>
          <a:prstGeom prst="rect">
            <a:avLst/>
          </a:prstGeom>
          <a:noFill/>
          <a:ln w="9525">
            <a:noFill/>
            <a:miter lim="800000"/>
            <a:headEnd/>
            <a:tailEnd/>
          </a:ln>
        </p:spPr>
        <p:txBody>
          <a:bodyPr>
            <a:spAutoFit/>
          </a:bodyPr>
          <a:lstStyle/>
          <a:p>
            <a:r>
              <a:rPr lang="nl-NL" b="1"/>
              <a:t>Model Law</a:t>
            </a:r>
          </a:p>
          <a:p>
            <a:endParaRPr lang="nl-NL" b="1"/>
          </a:p>
          <a:p>
            <a:pPr>
              <a:buFont typeface="Arial" charset="0"/>
              <a:buChar char="•"/>
            </a:pPr>
            <a:r>
              <a:rPr lang="nl-NL"/>
              <a:t> relief may be refused if it would interfere with foreign main proceeding</a:t>
            </a:r>
          </a:p>
          <a:p>
            <a:pPr>
              <a:buFont typeface="Arial" charset="0"/>
              <a:buChar char="•"/>
            </a:pPr>
            <a:endParaRPr lang="nl-NL"/>
          </a:p>
          <a:p>
            <a:pPr>
              <a:buFont typeface="Arial" charset="0"/>
              <a:buChar char="•"/>
            </a:pPr>
            <a:r>
              <a:rPr lang="nl-NL"/>
              <a:t> stay of liquidation upon request of main liquidator: ? </a:t>
            </a:r>
          </a:p>
          <a:p>
            <a:pPr>
              <a:buFont typeface="Arial" charset="0"/>
              <a:buChar char="•"/>
            </a:pPr>
            <a:endParaRPr lang="nl-NL"/>
          </a:p>
          <a:p>
            <a:pPr>
              <a:buFont typeface="Arial" charset="0"/>
              <a:buChar char="•"/>
            </a:pPr>
            <a:r>
              <a:rPr lang="nl-NL"/>
              <a:t> can main liquidator propose rescue plan or composition: ?</a:t>
            </a:r>
          </a:p>
          <a:p>
            <a:pPr>
              <a:buFont typeface="Arial" charset="0"/>
              <a:buChar char="•"/>
            </a:pPr>
            <a:endParaRPr lang="nl-NL"/>
          </a:p>
          <a:p>
            <a:pPr>
              <a:buFont typeface="Arial" charset="0"/>
              <a:buChar char="•"/>
            </a:pPr>
            <a:r>
              <a:rPr lang="nl-NL"/>
              <a:t> can main liquidator request conversion: ?</a:t>
            </a:r>
          </a:p>
          <a:p>
            <a:endParaRPr lang="nl-NL"/>
          </a:p>
        </p:txBody>
      </p:sp>
    </p:spTree>
    <p:custDataLst>
      <p:tags r:id="rId1"/>
    </p:custData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hthoek 1"/>
          <p:cNvSpPr>
            <a:spLocks noChangeArrowheads="1"/>
          </p:cNvSpPr>
          <p:nvPr/>
        </p:nvSpPr>
        <p:spPr bwMode="auto">
          <a:xfrm>
            <a:off x="914400" y="-228600"/>
            <a:ext cx="5262563" cy="1698625"/>
          </a:xfrm>
          <a:prstGeom prst="rect">
            <a:avLst/>
          </a:prstGeom>
          <a:noFill/>
          <a:ln w="9525">
            <a:noFill/>
            <a:miter lim="800000"/>
            <a:headEnd/>
            <a:tailEnd/>
          </a:ln>
        </p:spPr>
        <p:txBody>
          <a:bodyPr>
            <a:spAutoFit/>
          </a:bodyPr>
          <a:lstStyle/>
          <a:p>
            <a:pPr algn="ctr">
              <a:spcBef>
                <a:spcPct val="20000"/>
              </a:spcBef>
            </a:pPr>
            <a:endParaRPr lang="en-GB" b="1">
              <a:latin typeface="Verdana" pitchFamily="-110" charset="0"/>
            </a:endParaRPr>
          </a:p>
          <a:p>
            <a:pPr algn="ctr">
              <a:spcBef>
                <a:spcPct val="20000"/>
              </a:spcBef>
            </a:pPr>
            <a:endParaRPr lang="en-GB" b="1">
              <a:latin typeface="Verdana" pitchFamily="-110" charset="0"/>
            </a:endParaRPr>
          </a:p>
          <a:p>
            <a:pPr algn="ctr">
              <a:spcBef>
                <a:spcPct val="20000"/>
              </a:spcBef>
            </a:pPr>
            <a:r>
              <a:rPr lang="en-GB" b="1">
                <a:latin typeface="Verdana" pitchFamily="-110" charset="0"/>
              </a:rPr>
              <a:t>Recognition </a:t>
            </a:r>
          </a:p>
          <a:p>
            <a:pPr algn="ctr">
              <a:spcBef>
                <a:spcPct val="20000"/>
              </a:spcBef>
            </a:pPr>
            <a:r>
              <a:rPr lang="en-GB" b="1">
                <a:latin typeface="Verdana" pitchFamily="-110" charset="0"/>
              </a:rPr>
              <a:t>of</a:t>
            </a:r>
          </a:p>
          <a:p>
            <a:pPr algn="ctr">
              <a:spcBef>
                <a:spcPct val="20000"/>
              </a:spcBef>
            </a:pPr>
            <a:r>
              <a:rPr lang="en-GB" b="1">
                <a:latin typeface="Verdana" pitchFamily="-110" charset="0"/>
              </a:rPr>
              <a:t>Insolvency Proceeding </a:t>
            </a:r>
            <a:endParaRPr lang="en-GB" sz="1100" b="1">
              <a:latin typeface="Verdana" pitchFamily="-110" charset="0"/>
            </a:endParaRPr>
          </a:p>
        </p:txBody>
      </p:sp>
      <p:sp>
        <p:nvSpPr>
          <p:cNvPr id="24579" name="Rechthoek 2"/>
          <p:cNvSpPr>
            <a:spLocks noChangeArrowheads="1"/>
          </p:cNvSpPr>
          <p:nvPr/>
        </p:nvSpPr>
        <p:spPr bwMode="auto">
          <a:xfrm>
            <a:off x="914400" y="1600200"/>
            <a:ext cx="3657600" cy="1477963"/>
          </a:xfrm>
          <a:prstGeom prst="rect">
            <a:avLst/>
          </a:prstGeom>
          <a:noFill/>
          <a:ln w="9525">
            <a:noFill/>
            <a:miter lim="800000"/>
            <a:headEnd/>
            <a:tailEnd/>
          </a:ln>
        </p:spPr>
        <p:txBody>
          <a:bodyPr>
            <a:spAutoFit/>
          </a:bodyPr>
          <a:lstStyle/>
          <a:p>
            <a:endParaRPr lang="nl-NL" b="1"/>
          </a:p>
          <a:p>
            <a:r>
              <a:rPr lang="nl-NL" b="1"/>
              <a:t>EU Regulation</a:t>
            </a:r>
          </a:p>
          <a:p>
            <a:endParaRPr lang="nl-NL" b="1"/>
          </a:p>
          <a:p>
            <a:r>
              <a:rPr lang="nl-NL"/>
              <a:t>‘automatic’</a:t>
            </a:r>
          </a:p>
          <a:p>
            <a:endParaRPr lang="nl-NL"/>
          </a:p>
        </p:txBody>
      </p:sp>
      <p:sp>
        <p:nvSpPr>
          <p:cNvPr id="24580" name="Rechthoek 3"/>
          <p:cNvSpPr>
            <a:spLocks noChangeArrowheads="1"/>
          </p:cNvSpPr>
          <p:nvPr/>
        </p:nvSpPr>
        <p:spPr bwMode="auto">
          <a:xfrm>
            <a:off x="4572000" y="1600200"/>
            <a:ext cx="2286000" cy="4246563"/>
          </a:xfrm>
          <a:prstGeom prst="rect">
            <a:avLst/>
          </a:prstGeom>
          <a:noFill/>
          <a:ln w="9525">
            <a:noFill/>
            <a:miter lim="800000"/>
            <a:headEnd/>
            <a:tailEnd/>
          </a:ln>
        </p:spPr>
        <p:txBody>
          <a:bodyPr>
            <a:spAutoFit/>
          </a:bodyPr>
          <a:lstStyle/>
          <a:p>
            <a:endParaRPr lang="nl-NL" b="1"/>
          </a:p>
          <a:p>
            <a:r>
              <a:rPr lang="nl-NL" b="1"/>
              <a:t>Model Law</a:t>
            </a:r>
          </a:p>
          <a:p>
            <a:endParaRPr lang="nl-NL" b="1"/>
          </a:p>
          <a:p>
            <a:r>
              <a:rPr lang="nl-NL"/>
              <a:t>upon application</a:t>
            </a:r>
          </a:p>
          <a:p>
            <a:endParaRPr lang="nl-NL"/>
          </a:p>
          <a:p>
            <a:pPr>
              <a:buFontTx/>
              <a:buChar char="-"/>
            </a:pPr>
            <a:r>
              <a:rPr lang="nl-NL"/>
              <a:t> meets definition of ‘insolvency proceeding’</a:t>
            </a:r>
          </a:p>
          <a:p>
            <a:pPr>
              <a:buFontTx/>
              <a:buChar char="-"/>
            </a:pPr>
            <a:r>
              <a:rPr lang="nl-NL"/>
              <a:t> application by foreign representative</a:t>
            </a:r>
          </a:p>
          <a:p>
            <a:pPr>
              <a:buFontTx/>
              <a:buChar char="-"/>
            </a:pPr>
            <a:r>
              <a:rPr lang="nl-NL"/>
              <a:t> accompanied by certificates</a:t>
            </a:r>
          </a:p>
          <a:p>
            <a:pPr>
              <a:buFontTx/>
              <a:buChar char="-"/>
            </a:pPr>
            <a:r>
              <a:rPr lang="nl-NL"/>
              <a:t> application submitted to Court</a:t>
            </a:r>
          </a:p>
        </p:txBody>
      </p:sp>
    </p:spTree>
    <p:custDataLst>
      <p:tags r:id="rId1"/>
    </p:custData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hthoek 1"/>
          <p:cNvSpPr>
            <a:spLocks noChangeArrowheads="1"/>
          </p:cNvSpPr>
          <p:nvPr/>
        </p:nvSpPr>
        <p:spPr bwMode="auto">
          <a:xfrm>
            <a:off x="2286000" y="228600"/>
            <a:ext cx="3044825" cy="701675"/>
          </a:xfrm>
          <a:prstGeom prst="rect">
            <a:avLst/>
          </a:prstGeom>
          <a:noFill/>
          <a:ln w="9525">
            <a:noFill/>
            <a:miter lim="800000"/>
            <a:headEnd/>
            <a:tailEnd/>
          </a:ln>
        </p:spPr>
        <p:txBody>
          <a:bodyPr>
            <a:spAutoFit/>
          </a:bodyPr>
          <a:lstStyle/>
          <a:p>
            <a:pPr algn="ctr">
              <a:spcBef>
                <a:spcPct val="20000"/>
              </a:spcBef>
            </a:pPr>
            <a:endParaRPr lang="en-GB" b="1">
              <a:latin typeface="Verdana" pitchFamily="-110" charset="0"/>
            </a:endParaRPr>
          </a:p>
          <a:p>
            <a:pPr algn="ctr">
              <a:spcBef>
                <a:spcPct val="20000"/>
              </a:spcBef>
            </a:pPr>
            <a:r>
              <a:rPr lang="en-GB" b="1">
                <a:latin typeface="Verdana" pitchFamily="-110" charset="0"/>
              </a:rPr>
              <a:t>Effects of Recognition </a:t>
            </a:r>
            <a:endParaRPr lang="en-GB" sz="1100" b="1">
              <a:latin typeface="Verdana" pitchFamily="-110" charset="0"/>
            </a:endParaRPr>
          </a:p>
        </p:txBody>
      </p:sp>
      <p:sp>
        <p:nvSpPr>
          <p:cNvPr id="25603" name="Rechthoek 2"/>
          <p:cNvSpPr>
            <a:spLocks noChangeArrowheads="1"/>
          </p:cNvSpPr>
          <p:nvPr/>
        </p:nvSpPr>
        <p:spPr bwMode="auto">
          <a:xfrm>
            <a:off x="914400" y="1600200"/>
            <a:ext cx="5943600" cy="1477963"/>
          </a:xfrm>
          <a:prstGeom prst="rect">
            <a:avLst/>
          </a:prstGeom>
          <a:noFill/>
          <a:ln w="9525">
            <a:noFill/>
            <a:miter lim="800000"/>
            <a:headEnd/>
            <a:tailEnd/>
          </a:ln>
        </p:spPr>
        <p:txBody>
          <a:bodyPr>
            <a:spAutoFit/>
          </a:bodyPr>
          <a:lstStyle/>
          <a:p>
            <a:r>
              <a:rPr lang="nl-NL" b="1"/>
              <a:t>EU Regulation</a:t>
            </a:r>
          </a:p>
          <a:p>
            <a:endParaRPr lang="nl-NL" b="1"/>
          </a:p>
          <a:p>
            <a:pPr>
              <a:buFont typeface="Arial" charset="0"/>
              <a:buChar char="•"/>
            </a:pPr>
            <a:r>
              <a:rPr lang="nl-NL"/>
              <a:t> same effects</a:t>
            </a:r>
          </a:p>
          <a:p>
            <a:r>
              <a:rPr lang="nl-NL"/>
              <a:t>   as in opening State </a:t>
            </a:r>
          </a:p>
          <a:p>
            <a:endParaRPr lang="nl-NL"/>
          </a:p>
        </p:txBody>
      </p:sp>
      <p:sp>
        <p:nvSpPr>
          <p:cNvPr id="25604" name="Rechthoek 3"/>
          <p:cNvSpPr>
            <a:spLocks noChangeArrowheads="1"/>
          </p:cNvSpPr>
          <p:nvPr/>
        </p:nvSpPr>
        <p:spPr bwMode="auto">
          <a:xfrm>
            <a:off x="4572000" y="1600200"/>
            <a:ext cx="2286000" cy="5632450"/>
          </a:xfrm>
          <a:prstGeom prst="rect">
            <a:avLst/>
          </a:prstGeom>
          <a:noFill/>
          <a:ln w="9525">
            <a:noFill/>
            <a:miter lim="800000"/>
            <a:headEnd/>
            <a:tailEnd/>
          </a:ln>
        </p:spPr>
        <p:txBody>
          <a:bodyPr>
            <a:spAutoFit/>
          </a:bodyPr>
          <a:lstStyle/>
          <a:p>
            <a:r>
              <a:rPr lang="nl-NL" b="1"/>
              <a:t>Model Law</a:t>
            </a:r>
          </a:p>
          <a:p>
            <a:endParaRPr lang="nl-NL" b="1"/>
          </a:p>
          <a:p>
            <a:r>
              <a:rPr lang="nl-NL" b="1"/>
              <a:t>ipso iure (20):</a:t>
            </a:r>
          </a:p>
          <a:p>
            <a:r>
              <a:rPr lang="nl-NL" b="1"/>
              <a:t>main</a:t>
            </a:r>
          </a:p>
          <a:p>
            <a:pPr>
              <a:buFont typeface="Arial" charset="0"/>
              <a:buChar char="•"/>
            </a:pPr>
            <a:r>
              <a:rPr lang="nl-NL"/>
              <a:t> stay individual actions</a:t>
            </a:r>
          </a:p>
          <a:p>
            <a:pPr>
              <a:buFont typeface="Arial" charset="0"/>
              <a:buChar char="•"/>
            </a:pPr>
            <a:r>
              <a:rPr lang="nl-NL"/>
              <a:t> stay execution</a:t>
            </a:r>
          </a:p>
          <a:p>
            <a:pPr>
              <a:buFont typeface="Arial" charset="0"/>
              <a:buChar char="•"/>
            </a:pPr>
            <a:r>
              <a:rPr lang="nl-NL"/>
              <a:t> suspension of:</a:t>
            </a:r>
          </a:p>
          <a:p>
            <a:pPr lvl="1">
              <a:buFont typeface="Arial" charset="0"/>
              <a:buChar char="•"/>
            </a:pPr>
            <a:r>
              <a:rPr lang="nl-NL"/>
              <a:t> transfer</a:t>
            </a:r>
          </a:p>
          <a:p>
            <a:pPr lvl="1">
              <a:buFont typeface="Arial" charset="0"/>
              <a:buChar char="•"/>
            </a:pPr>
            <a:r>
              <a:rPr lang="nl-NL"/>
              <a:t> encumber</a:t>
            </a:r>
          </a:p>
          <a:p>
            <a:pPr lvl="1">
              <a:buFont typeface="Arial" charset="0"/>
              <a:buChar char="•"/>
            </a:pPr>
            <a:r>
              <a:rPr lang="nl-NL"/>
              <a:t> dispose otherwise</a:t>
            </a:r>
          </a:p>
          <a:p>
            <a:pPr lvl="1">
              <a:buFont typeface="Arial" charset="0"/>
              <a:buChar char="•"/>
            </a:pPr>
            <a:endParaRPr lang="nl-NL"/>
          </a:p>
          <a:p>
            <a:pPr>
              <a:buFont typeface="Arial" charset="0"/>
              <a:buChar char="•"/>
            </a:pPr>
            <a:r>
              <a:rPr lang="nl-NL"/>
              <a:t> subject to law of enacting State</a:t>
            </a:r>
          </a:p>
          <a:p>
            <a:pPr lvl="1">
              <a:buFont typeface="Arial" charset="0"/>
              <a:buChar char="•"/>
            </a:pPr>
            <a:endParaRPr lang="nl-NL"/>
          </a:p>
          <a:p>
            <a:pPr lvl="1">
              <a:buFont typeface="Arial" charset="0"/>
              <a:buChar char="•"/>
            </a:pPr>
            <a:endParaRPr lang="nl-NL"/>
          </a:p>
          <a:p>
            <a:pPr lvl="1">
              <a:buFont typeface="Arial" charset="0"/>
              <a:buChar char="•"/>
            </a:pPr>
            <a:endParaRPr lang="nl-NL"/>
          </a:p>
          <a:p>
            <a:pPr lvl="1">
              <a:buFont typeface="Arial" charset="0"/>
              <a:buChar char="•"/>
            </a:pPr>
            <a:endParaRPr lang="nl-NL"/>
          </a:p>
          <a:p>
            <a:pPr lvl="1">
              <a:buFont typeface="Arial" charset="0"/>
              <a:buChar char="•"/>
            </a:pPr>
            <a:endParaRPr lang="nl-NL"/>
          </a:p>
        </p:txBody>
      </p:sp>
    </p:spTree>
    <p:custDataLst>
      <p:tags r:id="rId1"/>
    </p:custData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hthoek 2"/>
          <p:cNvSpPr>
            <a:spLocks noChangeArrowheads="1"/>
          </p:cNvSpPr>
          <p:nvPr/>
        </p:nvSpPr>
        <p:spPr bwMode="auto">
          <a:xfrm>
            <a:off x="914400" y="1600200"/>
            <a:ext cx="3657600" cy="1200150"/>
          </a:xfrm>
          <a:prstGeom prst="rect">
            <a:avLst/>
          </a:prstGeom>
          <a:noFill/>
          <a:ln w="9525">
            <a:noFill/>
            <a:miter lim="800000"/>
            <a:headEnd/>
            <a:tailEnd/>
          </a:ln>
        </p:spPr>
        <p:txBody>
          <a:bodyPr>
            <a:spAutoFit/>
          </a:bodyPr>
          <a:lstStyle/>
          <a:p>
            <a:r>
              <a:rPr lang="nl-NL" b="1"/>
              <a:t>EU Regulation</a:t>
            </a:r>
          </a:p>
          <a:p>
            <a:endParaRPr lang="nl-NL" b="1"/>
          </a:p>
          <a:p>
            <a:pPr>
              <a:buFont typeface="Arial" charset="0"/>
              <a:buChar char="•"/>
            </a:pPr>
            <a:r>
              <a:rPr lang="nl-NL"/>
              <a:t> same effects</a:t>
            </a:r>
          </a:p>
          <a:p>
            <a:r>
              <a:rPr lang="nl-NL"/>
              <a:t>   as in opening State </a:t>
            </a:r>
          </a:p>
        </p:txBody>
      </p:sp>
      <p:sp>
        <p:nvSpPr>
          <p:cNvPr id="26627" name="Rechthoek 3"/>
          <p:cNvSpPr>
            <a:spLocks noChangeArrowheads="1"/>
          </p:cNvSpPr>
          <p:nvPr/>
        </p:nvSpPr>
        <p:spPr bwMode="auto">
          <a:xfrm>
            <a:off x="4572000" y="1600200"/>
            <a:ext cx="2286000" cy="4246563"/>
          </a:xfrm>
          <a:prstGeom prst="rect">
            <a:avLst/>
          </a:prstGeom>
          <a:noFill/>
          <a:ln w="9525">
            <a:noFill/>
            <a:miter lim="800000"/>
            <a:headEnd/>
            <a:tailEnd/>
          </a:ln>
        </p:spPr>
        <p:txBody>
          <a:bodyPr>
            <a:spAutoFit/>
          </a:bodyPr>
          <a:lstStyle/>
          <a:p>
            <a:r>
              <a:rPr lang="nl-NL" b="1"/>
              <a:t>Model Law</a:t>
            </a:r>
          </a:p>
          <a:p>
            <a:endParaRPr lang="nl-NL" b="1"/>
          </a:p>
          <a:p>
            <a:r>
              <a:rPr lang="nl-NL" b="1"/>
              <a:t>granted (21):</a:t>
            </a:r>
          </a:p>
          <a:p>
            <a:r>
              <a:rPr lang="nl-NL" b="1"/>
              <a:t>main – non main</a:t>
            </a:r>
          </a:p>
          <a:p>
            <a:pPr>
              <a:buFont typeface="Arial" charset="0"/>
              <a:buChar char="•"/>
            </a:pPr>
            <a:r>
              <a:rPr lang="nl-NL"/>
              <a:t> any other relief available</a:t>
            </a:r>
          </a:p>
          <a:p>
            <a:pPr>
              <a:buFont typeface="Arial" charset="0"/>
              <a:buChar char="•"/>
            </a:pPr>
            <a:endParaRPr lang="nl-NL"/>
          </a:p>
          <a:p>
            <a:pPr>
              <a:buFont typeface="Arial" charset="0"/>
              <a:buChar char="•"/>
            </a:pPr>
            <a:r>
              <a:rPr lang="nl-NL"/>
              <a:t> examination of witnesses</a:t>
            </a:r>
          </a:p>
          <a:p>
            <a:pPr>
              <a:buFont typeface="Arial" charset="0"/>
              <a:buChar char="•"/>
            </a:pPr>
            <a:endParaRPr lang="nl-NL"/>
          </a:p>
          <a:p>
            <a:pPr>
              <a:buFont typeface="Arial" charset="0"/>
              <a:buChar char="•"/>
            </a:pPr>
            <a:r>
              <a:rPr lang="nl-NL"/>
              <a:t> entrust distribution to foreign rep</a:t>
            </a:r>
          </a:p>
          <a:p>
            <a:pPr>
              <a:buFont typeface="Arial" charset="0"/>
              <a:buChar char="•"/>
            </a:pPr>
            <a:r>
              <a:rPr lang="nl-NL"/>
              <a:t> provided that creditors in enacting State are protected</a:t>
            </a:r>
          </a:p>
        </p:txBody>
      </p:sp>
      <p:sp>
        <p:nvSpPr>
          <p:cNvPr id="26628" name="Rechthoek 1"/>
          <p:cNvSpPr>
            <a:spLocks noChangeArrowheads="1"/>
          </p:cNvSpPr>
          <p:nvPr/>
        </p:nvSpPr>
        <p:spPr bwMode="auto">
          <a:xfrm>
            <a:off x="2286000" y="228600"/>
            <a:ext cx="3044825" cy="701675"/>
          </a:xfrm>
          <a:prstGeom prst="rect">
            <a:avLst/>
          </a:prstGeom>
          <a:noFill/>
          <a:ln w="9525">
            <a:noFill/>
            <a:miter lim="800000"/>
            <a:headEnd/>
            <a:tailEnd/>
          </a:ln>
        </p:spPr>
        <p:txBody>
          <a:bodyPr>
            <a:spAutoFit/>
          </a:bodyPr>
          <a:lstStyle/>
          <a:p>
            <a:pPr algn="ctr">
              <a:spcBef>
                <a:spcPct val="20000"/>
              </a:spcBef>
            </a:pPr>
            <a:endParaRPr lang="en-GB" b="1">
              <a:latin typeface="Verdana" pitchFamily="-110" charset="0"/>
            </a:endParaRPr>
          </a:p>
          <a:p>
            <a:pPr algn="ctr">
              <a:spcBef>
                <a:spcPct val="20000"/>
              </a:spcBef>
            </a:pPr>
            <a:r>
              <a:rPr lang="en-GB" b="1">
                <a:latin typeface="Verdana" pitchFamily="-110" charset="0"/>
              </a:rPr>
              <a:t>Effects of Recognition </a:t>
            </a:r>
            <a:endParaRPr lang="en-GB" sz="1100" b="1">
              <a:latin typeface="Verdana" pitchFamily="-110" charset="0"/>
            </a:endParaRPr>
          </a:p>
        </p:txBody>
      </p:sp>
    </p:spTree>
    <p:custDataLst>
      <p:tags r:id="rId1"/>
    </p:custData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hthoek 1"/>
          <p:cNvSpPr>
            <a:spLocks noChangeArrowheads="1"/>
          </p:cNvSpPr>
          <p:nvPr/>
        </p:nvSpPr>
        <p:spPr bwMode="auto">
          <a:xfrm>
            <a:off x="4572000" y="1600200"/>
            <a:ext cx="2286000" cy="3970338"/>
          </a:xfrm>
          <a:prstGeom prst="rect">
            <a:avLst/>
          </a:prstGeom>
          <a:noFill/>
          <a:ln w="9525">
            <a:noFill/>
            <a:miter lim="800000"/>
            <a:headEnd/>
            <a:tailEnd/>
          </a:ln>
        </p:spPr>
        <p:txBody>
          <a:bodyPr>
            <a:spAutoFit/>
          </a:bodyPr>
          <a:lstStyle/>
          <a:p>
            <a:r>
              <a:rPr lang="nl-NL" b="1"/>
              <a:t>Model law</a:t>
            </a:r>
          </a:p>
          <a:p>
            <a:endParaRPr lang="nl-NL" b="1"/>
          </a:p>
          <a:p>
            <a:r>
              <a:rPr lang="nl-NL" b="1"/>
              <a:t>granted</a:t>
            </a:r>
          </a:p>
          <a:p>
            <a:r>
              <a:rPr lang="nl-NL"/>
              <a:t>(22§1)</a:t>
            </a:r>
          </a:p>
          <a:p>
            <a:pPr>
              <a:buFont typeface="Arial" charset="0"/>
              <a:buChar char="•"/>
            </a:pPr>
            <a:r>
              <a:rPr lang="nl-NL"/>
              <a:t> interests debitor and creditors adequately protected</a:t>
            </a:r>
          </a:p>
          <a:p>
            <a:r>
              <a:rPr lang="nl-NL"/>
              <a:t> </a:t>
            </a:r>
          </a:p>
          <a:p>
            <a:r>
              <a:rPr lang="nl-NL"/>
              <a:t>(22 § 2) </a:t>
            </a:r>
          </a:p>
          <a:p>
            <a:pPr>
              <a:buFont typeface="Arial" charset="0"/>
              <a:buChar char="•"/>
            </a:pPr>
            <a:r>
              <a:rPr lang="nl-NL"/>
              <a:t> imposing conditions</a:t>
            </a:r>
          </a:p>
          <a:p>
            <a:pPr>
              <a:buFont typeface="Arial" charset="0"/>
              <a:buChar char="•"/>
            </a:pPr>
            <a:endParaRPr lang="nl-NL"/>
          </a:p>
          <a:p>
            <a:endParaRPr lang="nl-NL"/>
          </a:p>
        </p:txBody>
      </p:sp>
      <p:sp>
        <p:nvSpPr>
          <p:cNvPr id="27651" name="Rechthoek 4"/>
          <p:cNvSpPr>
            <a:spLocks noChangeArrowheads="1"/>
          </p:cNvSpPr>
          <p:nvPr/>
        </p:nvSpPr>
        <p:spPr bwMode="auto">
          <a:xfrm>
            <a:off x="914400" y="1600200"/>
            <a:ext cx="3657600" cy="369888"/>
          </a:xfrm>
          <a:prstGeom prst="rect">
            <a:avLst/>
          </a:prstGeom>
          <a:noFill/>
          <a:ln w="9525">
            <a:noFill/>
            <a:miter lim="800000"/>
            <a:headEnd/>
            <a:tailEnd/>
          </a:ln>
        </p:spPr>
        <p:txBody>
          <a:bodyPr>
            <a:spAutoFit/>
          </a:bodyPr>
          <a:lstStyle/>
          <a:p>
            <a:pPr>
              <a:spcBef>
                <a:spcPct val="20000"/>
              </a:spcBef>
            </a:pPr>
            <a:r>
              <a:rPr lang="en-GB" b="1">
                <a:cs typeface="Arial" charset="0"/>
              </a:rPr>
              <a:t>EU Regulation</a:t>
            </a:r>
            <a:endParaRPr lang="en-GB" sz="1100" b="1">
              <a:cs typeface="Arial" charset="0"/>
            </a:endParaRPr>
          </a:p>
        </p:txBody>
      </p:sp>
      <p:sp>
        <p:nvSpPr>
          <p:cNvPr id="27652" name="Rechthoek 1"/>
          <p:cNvSpPr>
            <a:spLocks noChangeArrowheads="1"/>
          </p:cNvSpPr>
          <p:nvPr/>
        </p:nvSpPr>
        <p:spPr bwMode="auto">
          <a:xfrm>
            <a:off x="2286000" y="228600"/>
            <a:ext cx="3044825" cy="701675"/>
          </a:xfrm>
          <a:prstGeom prst="rect">
            <a:avLst/>
          </a:prstGeom>
          <a:noFill/>
          <a:ln w="9525">
            <a:noFill/>
            <a:miter lim="800000"/>
            <a:headEnd/>
            <a:tailEnd/>
          </a:ln>
        </p:spPr>
        <p:txBody>
          <a:bodyPr>
            <a:spAutoFit/>
          </a:bodyPr>
          <a:lstStyle/>
          <a:p>
            <a:pPr algn="ctr">
              <a:spcBef>
                <a:spcPct val="20000"/>
              </a:spcBef>
            </a:pPr>
            <a:endParaRPr lang="en-GB" b="1">
              <a:latin typeface="Verdana" pitchFamily="-110" charset="0"/>
            </a:endParaRPr>
          </a:p>
          <a:p>
            <a:pPr algn="ctr">
              <a:spcBef>
                <a:spcPct val="20000"/>
              </a:spcBef>
            </a:pPr>
            <a:r>
              <a:rPr lang="en-GB" b="1">
                <a:latin typeface="Verdana" pitchFamily="-110" charset="0"/>
              </a:rPr>
              <a:t>Effects of Recognition </a:t>
            </a:r>
            <a:endParaRPr lang="en-GB" sz="1100" b="1">
              <a:latin typeface="Verdana" pitchFamily="-110" charset="0"/>
            </a:endParaRPr>
          </a:p>
        </p:txBody>
      </p:sp>
    </p:spTree>
    <p:custDataLst>
      <p:tags r:id="rId1"/>
    </p:custData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hthoek 2"/>
          <p:cNvSpPr>
            <a:spLocks noChangeArrowheads="1"/>
          </p:cNvSpPr>
          <p:nvPr/>
        </p:nvSpPr>
        <p:spPr bwMode="auto">
          <a:xfrm>
            <a:off x="914400" y="1600200"/>
            <a:ext cx="3657600" cy="923925"/>
          </a:xfrm>
          <a:prstGeom prst="rect">
            <a:avLst/>
          </a:prstGeom>
          <a:noFill/>
          <a:ln w="9525">
            <a:noFill/>
            <a:miter lim="800000"/>
            <a:headEnd/>
            <a:tailEnd/>
          </a:ln>
        </p:spPr>
        <p:txBody>
          <a:bodyPr>
            <a:spAutoFit/>
          </a:bodyPr>
          <a:lstStyle/>
          <a:p>
            <a:r>
              <a:rPr lang="nl-NL" b="1"/>
              <a:t>EU Regulation</a:t>
            </a:r>
          </a:p>
          <a:p>
            <a:endParaRPr lang="nl-NL" b="1"/>
          </a:p>
          <a:p>
            <a:endParaRPr lang="nl-NL"/>
          </a:p>
        </p:txBody>
      </p:sp>
      <p:sp>
        <p:nvSpPr>
          <p:cNvPr id="28675" name="Rechthoek 3"/>
          <p:cNvSpPr>
            <a:spLocks noChangeArrowheads="1"/>
          </p:cNvSpPr>
          <p:nvPr/>
        </p:nvSpPr>
        <p:spPr bwMode="auto">
          <a:xfrm>
            <a:off x="4572000" y="1600200"/>
            <a:ext cx="2286000" cy="2862263"/>
          </a:xfrm>
          <a:prstGeom prst="rect">
            <a:avLst/>
          </a:prstGeom>
          <a:noFill/>
          <a:ln w="9525">
            <a:noFill/>
            <a:miter lim="800000"/>
            <a:headEnd/>
            <a:tailEnd/>
          </a:ln>
        </p:spPr>
        <p:txBody>
          <a:bodyPr>
            <a:spAutoFit/>
          </a:bodyPr>
          <a:lstStyle/>
          <a:p>
            <a:r>
              <a:rPr lang="nl-NL" b="1"/>
              <a:t>Model Law</a:t>
            </a:r>
          </a:p>
          <a:p>
            <a:endParaRPr lang="nl-NL" b="1"/>
          </a:p>
          <a:p>
            <a:r>
              <a:rPr lang="nl-NL" b="1"/>
              <a:t>granted</a:t>
            </a:r>
          </a:p>
          <a:p>
            <a:r>
              <a:rPr lang="nl-NL"/>
              <a:t>(22 §3)</a:t>
            </a:r>
          </a:p>
          <a:p>
            <a:pPr>
              <a:buFont typeface="Arial" charset="0"/>
              <a:buChar char="•"/>
            </a:pPr>
            <a:r>
              <a:rPr lang="nl-NL"/>
              <a:t> modification</a:t>
            </a:r>
          </a:p>
          <a:p>
            <a:pPr>
              <a:buFont typeface="Arial" charset="0"/>
              <a:buChar char="•"/>
            </a:pPr>
            <a:r>
              <a:rPr lang="nl-NL"/>
              <a:t> suspension</a:t>
            </a:r>
          </a:p>
          <a:p>
            <a:pPr>
              <a:buFont typeface="Arial" charset="0"/>
              <a:buChar char="•"/>
            </a:pPr>
            <a:r>
              <a:rPr lang="nl-NL"/>
              <a:t> subject to law of enacting state</a:t>
            </a:r>
          </a:p>
          <a:p>
            <a:pPr>
              <a:buFont typeface="Arial" charset="0"/>
              <a:buChar char="•"/>
            </a:pPr>
            <a:endParaRPr lang="nl-NL"/>
          </a:p>
          <a:p>
            <a:endParaRPr lang="nl-NL" b="1"/>
          </a:p>
        </p:txBody>
      </p:sp>
      <p:sp>
        <p:nvSpPr>
          <p:cNvPr id="28676" name="Rechthoek 1"/>
          <p:cNvSpPr>
            <a:spLocks noChangeArrowheads="1"/>
          </p:cNvSpPr>
          <p:nvPr/>
        </p:nvSpPr>
        <p:spPr bwMode="auto">
          <a:xfrm>
            <a:off x="2286000" y="228600"/>
            <a:ext cx="3044825" cy="701675"/>
          </a:xfrm>
          <a:prstGeom prst="rect">
            <a:avLst/>
          </a:prstGeom>
          <a:noFill/>
          <a:ln w="9525">
            <a:noFill/>
            <a:miter lim="800000"/>
            <a:headEnd/>
            <a:tailEnd/>
          </a:ln>
        </p:spPr>
        <p:txBody>
          <a:bodyPr>
            <a:spAutoFit/>
          </a:bodyPr>
          <a:lstStyle/>
          <a:p>
            <a:pPr algn="ctr">
              <a:spcBef>
                <a:spcPct val="20000"/>
              </a:spcBef>
            </a:pPr>
            <a:endParaRPr lang="en-GB" b="1">
              <a:latin typeface="Verdana" pitchFamily="-110" charset="0"/>
            </a:endParaRPr>
          </a:p>
          <a:p>
            <a:pPr algn="ctr">
              <a:spcBef>
                <a:spcPct val="20000"/>
              </a:spcBef>
            </a:pPr>
            <a:r>
              <a:rPr lang="en-GB" b="1">
                <a:latin typeface="Verdana" pitchFamily="-110" charset="0"/>
              </a:rPr>
              <a:t>Effects of Recognition </a:t>
            </a:r>
            <a:endParaRPr lang="en-GB" sz="1100" b="1">
              <a:latin typeface="Verdana" pitchFamily="-110" charset="0"/>
            </a:endParaRPr>
          </a:p>
        </p:txBody>
      </p:sp>
    </p:spTree>
    <p:custDataLst>
      <p:tags r:id="rId1"/>
    </p:custData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hthoek 1"/>
          <p:cNvSpPr>
            <a:spLocks noChangeArrowheads="1"/>
          </p:cNvSpPr>
          <p:nvPr/>
        </p:nvSpPr>
        <p:spPr bwMode="auto">
          <a:xfrm>
            <a:off x="2743200" y="-228600"/>
            <a:ext cx="3657600" cy="1033463"/>
          </a:xfrm>
          <a:prstGeom prst="rect">
            <a:avLst/>
          </a:prstGeom>
          <a:noFill/>
          <a:ln w="9525">
            <a:noFill/>
            <a:miter lim="800000"/>
            <a:headEnd/>
            <a:tailEnd/>
          </a:ln>
        </p:spPr>
        <p:txBody>
          <a:bodyPr>
            <a:spAutoFit/>
          </a:bodyPr>
          <a:lstStyle/>
          <a:p>
            <a:pPr algn="ctr">
              <a:spcBef>
                <a:spcPct val="20000"/>
              </a:spcBef>
            </a:pPr>
            <a:endParaRPr lang="en-GB" b="1">
              <a:latin typeface="Verdana" pitchFamily="-110" charset="0"/>
            </a:endParaRPr>
          </a:p>
          <a:p>
            <a:pPr algn="ctr">
              <a:spcBef>
                <a:spcPct val="20000"/>
              </a:spcBef>
            </a:pPr>
            <a:endParaRPr lang="en-GB" b="1">
              <a:latin typeface="Verdana" pitchFamily="-110" charset="0"/>
            </a:endParaRPr>
          </a:p>
          <a:p>
            <a:pPr>
              <a:spcBef>
                <a:spcPct val="20000"/>
              </a:spcBef>
            </a:pPr>
            <a:r>
              <a:rPr lang="en-GB" b="1">
                <a:latin typeface="Verdana" pitchFamily="-110" charset="0"/>
              </a:rPr>
              <a:t>Applicable Law </a:t>
            </a:r>
            <a:endParaRPr lang="en-GB" sz="1100" b="1">
              <a:latin typeface="Verdana" pitchFamily="-110" charset="0"/>
            </a:endParaRPr>
          </a:p>
        </p:txBody>
      </p:sp>
      <p:sp>
        <p:nvSpPr>
          <p:cNvPr id="29699" name="Rechthoek 2"/>
          <p:cNvSpPr>
            <a:spLocks noChangeArrowheads="1"/>
          </p:cNvSpPr>
          <p:nvPr/>
        </p:nvSpPr>
        <p:spPr bwMode="auto">
          <a:xfrm>
            <a:off x="914400" y="1600200"/>
            <a:ext cx="3657600" cy="3970338"/>
          </a:xfrm>
          <a:prstGeom prst="rect">
            <a:avLst/>
          </a:prstGeom>
          <a:noFill/>
          <a:ln w="9525">
            <a:noFill/>
            <a:miter lim="800000"/>
            <a:headEnd/>
            <a:tailEnd/>
          </a:ln>
        </p:spPr>
        <p:txBody>
          <a:bodyPr>
            <a:spAutoFit/>
          </a:bodyPr>
          <a:lstStyle/>
          <a:p>
            <a:r>
              <a:rPr lang="nl-NL" b="1"/>
              <a:t>EU Regulation</a:t>
            </a:r>
          </a:p>
          <a:p>
            <a:endParaRPr lang="nl-NL" b="1"/>
          </a:p>
          <a:p>
            <a:r>
              <a:rPr lang="nl-NL" b="1"/>
              <a:t>lex concursus</a:t>
            </a:r>
          </a:p>
          <a:p>
            <a:endParaRPr lang="nl-NL" b="1"/>
          </a:p>
          <a:p>
            <a:r>
              <a:rPr lang="nl-NL" b="1"/>
              <a:t>exceptions</a:t>
            </a:r>
          </a:p>
          <a:p>
            <a:pPr>
              <a:buFont typeface="Arial" charset="0"/>
              <a:buChar char="•"/>
            </a:pPr>
            <a:r>
              <a:rPr lang="nl-NL"/>
              <a:t> immovable property</a:t>
            </a:r>
          </a:p>
          <a:p>
            <a:pPr>
              <a:buFont typeface="Arial" charset="0"/>
              <a:buChar char="•"/>
            </a:pPr>
            <a:r>
              <a:rPr lang="nl-NL"/>
              <a:t> contracts employment</a:t>
            </a:r>
          </a:p>
          <a:p>
            <a:pPr>
              <a:buFont typeface="Arial" charset="0"/>
              <a:buChar char="•"/>
            </a:pPr>
            <a:r>
              <a:rPr lang="nl-NL"/>
              <a:t> third party purchasers</a:t>
            </a:r>
          </a:p>
          <a:p>
            <a:pPr>
              <a:buFont typeface="Arial" charset="0"/>
              <a:buChar char="•"/>
            </a:pPr>
            <a:r>
              <a:rPr lang="nl-NL"/>
              <a:t> lawsuits pending</a:t>
            </a:r>
          </a:p>
          <a:p>
            <a:pPr>
              <a:buFont typeface="Arial" charset="0"/>
              <a:buChar char="•"/>
            </a:pPr>
            <a:endParaRPr lang="nl-NL"/>
          </a:p>
          <a:p>
            <a:pPr>
              <a:buFont typeface="Arial" charset="0"/>
              <a:buChar char="•"/>
            </a:pPr>
            <a:r>
              <a:rPr lang="nl-NL"/>
              <a:t> rights in rem</a:t>
            </a:r>
          </a:p>
          <a:p>
            <a:pPr>
              <a:buFont typeface="Arial" charset="0"/>
              <a:buChar char="•"/>
            </a:pPr>
            <a:r>
              <a:rPr lang="nl-NL"/>
              <a:t> set-off</a:t>
            </a:r>
          </a:p>
          <a:p>
            <a:pPr>
              <a:buFont typeface="Arial" charset="0"/>
              <a:buChar char="•"/>
            </a:pPr>
            <a:r>
              <a:rPr lang="nl-NL"/>
              <a:t> reservation of title</a:t>
            </a:r>
          </a:p>
          <a:p>
            <a:pPr>
              <a:buFont typeface="Arial" charset="0"/>
              <a:buChar char="•"/>
            </a:pPr>
            <a:endParaRPr lang="nl-NL"/>
          </a:p>
        </p:txBody>
      </p:sp>
      <p:sp>
        <p:nvSpPr>
          <p:cNvPr id="29700" name="Rechthoek 3"/>
          <p:cNvSpPr>
            <a:spLocks noChangeArrowheads="1"/>
          </p:cNvSpPr>
          <p:nvPr/>
        </p:nvSpPr>
        <p:spPr bwMode="auto">
          <a:xfrm>
            <a:off x="4572000" y="1600200"/>
            <a:ext cx="2286000" cy="3416300"/>
          </a:xfrm>
          <a:prstGeom prst="rect">
            <a:avLst/>
          </a:prstGeom>
          <a:noFill/>
          <a:ln w="9525">
            <a:noFill/>
            <a:miter lim="800000"/>
            <a:headEnd/>
            <a:tailEnd/>
          </a:ln>
        </p:spPr>
        <p:txBody>
          <a:bodyPr>
            <a:spAutoFit/>
          </a:bodyPr>
          <a:lstStyle/>
          <a:p>
            <a:r>
              <a:rPr lang="nl-NL" b="1"/>
              <a:t>Model Law</a:t>
            </a:r>
          </a:p>
          <a:p>
            <a:endParaRPr lang="nl-NL" b="1"/>
          </a:p>
          <a:p>
            <a:r>
              <a:rPr lang="nl-NL" b="1"/>
              <a:t>no conflict rule</a:t>
            </a:r>
          </a:p>
          <a:p>
            <a:r>
              <a:rPr lang="nl-NL"/>
              <a:t>(law of enacting State)</a:t>
            </a:r>
          </a:p>
          <a:p>
            <a:endParaRPr lang="nl-NL"/>
          </a:p>
          <a:p>
            <a:endParaRPr lang="nl-NL"/>
          </a:p>
          <a:p>
            <a:endParaRPr lang="nl-NL"/>
          </a:p>
          <a:p>
            <a:endParaRPr lang="nl-NL"/>
          </a:p>
          <a:p>
            <a:endParaRPr lang="nl-NL"/>
          </a:p>
          <a:p>
            <a:endParaRPr lang="nl-NL"/>
          </a:p>
          <a:p>
            <a:endParaRPr lang="nl-NL"/>
          </a:p>
        </p:txBody>
      </p:sp>
    </p:spTree>
    <p:custDataLst>
      <p:tags r:id="rId1"/>
    </p:custData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hthoek 1"/>
          <p:cNvSpPr>
            <a:spLocks noChangeArrowheads="1"/>
          </p:cNvSpPr>
          <p:nvPr/>
        </p:nvSpPr>
        <p:spPr bwMode="auto">
          <a:xfrm>
            <a:off x="2743200" y="-228600"/>
            <a:ext cx="2889250" cy="1366838"/>
          </a:xfrm>
          <a:prstGeom prst="rect">
            <a:avLst/>
          </a:prstGeom>
          <a:noFill/>
          <a:ln w="9525">
            <a:noFill/>
            <a:miter lim="800000"/>
            <a:headEnd/>
            <a:tailEnd/>
          </a:ln>
        </p:spPr>
        <p:txBody>
          <a:bodyPr>
            <a:spAutoFit/>
          </a:bodyPr>
          <a:lstStyle/>
          <a:p>
            <a:pPr>
              <a:spcBef>
                <a:spcPct val="20000"/>
              </a:spcBef>
            </a:pPr>
            <a:endParaRPr lang="en-GB" b="1">
              <a:latin typeface="Verdana" pitchFamily="-110" charset="0"/>
            </a:endParaRPr>
          </a:p>
          <a:p>
            <a:pPr>
              <a:spcBef>
                <a:spcPct val="20000"/>
              </a:spcBef>
            </a:pPr>
            <a:endParaRPr lang="en-GB" b="1">
              <a:latin typeface="Verdana" pitchFamily="-110" charset="0"/>
            </a:endParaRPr>
          </a:p>
          <a:p>
            <a:pPr>
              <a:spcBef>
                <a:spcPct val="20000"/>
              </a:spcBef>
            </a:pPr>
            <a:r>
              <a:rPr lang="en-GB" b="1">
                <a:latin typeface="Verdana" pitchFamily="-110" charset="0"/>
              </a:rPr>
              <a:t>  Applicable law</a:t>
            </a:r>
          </a:p>
          <a:p>
            <a:pPr>
              <a:spcBef>
                <a:spcPct val="20000"/>
              </a:spcBef>
            </a:pPr>
            <a:r>
              <a:rPr lang="en-GB" b="1">
                <a:latin typeface="Verdana" pitchFamily="-110" charset="0"/>
              </a:rPr>
              <a:t>ranking of claims </a:t>
            </a:r>
            <a:endParaRPr lang="en-GB" sz="1100" b="1">
              <a:latin typeface="Verdana" pitchFamily="-110" charset="0"/>
            </a:endParaRPr>
          </a:p>
        </p:txBody>
      </p:sp>
      <p:sp>
        <p:nvSpPr>
          <p:cNvPr id="30723" name="Rechthoek 3"/>
          <p:cNvSpPr>
            <a:spLocks noChangeArrowheads="1"/>
          </p:cNvSpPr>
          <p:nvPr/>
        </p:nvSpPr>
        <p:spPr bwMode="auto">
          <a:xfrm>
            <a:off x="914400" y="1600200"/>
            <a:ext cx="3657600" cy="1754188"/>
          </a:xfrm>
          <a:prstGeom prst="rect">
            <a:avLst/>
          </a:prstGeom>
          <a:noFill/>
          <a:ln w="9525">
            <a:noFill/>
            <a:miter lim="800000"/>
            <a:headEnd/>
            <a:tailEnd/>
          </a:ln>
        </p:spPr>
        <p:txBody>
          <a:bodyPr>
            <a:spAutoFit/>
          </a:bodyPr>
          <a:lstStyle/>
          <a:p>
            <a:r>
              <a:rPr lang="nl-NL" b="1"/>
              <a:t>EU Regulation</a:t>
            </a:r>
          </a:p>
          <a:p>
            <a:endParaRPr lang="nl-NL" b="1"/>
          </a:p>
          <a:p>
            <a:pPr>
              <a:buFont typeface="Arial" charset="0"/>
              <a:buChar char="•"/>
            </a:pPr>
            <a:r>
              <a:rPr lang="nl-NL"/>
              <a:t> conflict rule</a:t>
            </a:r>
          </a:p>
          <a:p>
            <a:pPr>
              <a:buFont typeface="Arial" charset="0"/>
              <a:buChar char="•"/>
            </a:pPr>
            <a:endParaRPr lang="nl-NL"/>
          </a:p>
          <a:p>
            <a:pPr>
              <a:buFont typeface="Arial" charset="0"/>
              <a:buChar char="•"/>
            </a:pPr>
            <a:r>
              <a:rPr lang="nl-NL"/>
              <a:t> lex concursus</a:t>
            </a:r>
          </a:p>
          <a:p>
            <a:pPr>
              <a:buFont typeface="Arial" charset="0"/>
              <a:buChar char="•"/>
            </a:pPr>
            <a:r>
              <a:rPr lang="nl-NL"/>
              <a:t> no discrimination </a:t>
            </a:r>
          </a:p>
        </p:txBody>
      </p:sp>
      <p:sp>
        <p:nvSpPr>
          <p:cNvPr id="30724" name="Rechthoek 4"/>
          <p:cNvSpPr>
            <a:spLocks noChangeArrowheads="1"/>
          </p:cNvSpPr>
          <p:nvPr/>
        </p:nvSpPr>
        <p:spPr bwMode="auto">
          <a:xfrm>
            <a:off x="4572000" y="1444625"/>
            <a:ext cx="2286000" cy="5076825"/>
          </a:xfrm>
          <a:prstGeom prst="rect">
            <a:avLst/>
          </a:prstGeom>
          <a:noFill/>
          <a:ln w="9525">
            <a:noFill/>
            <a:miter lim="800000"/>
            <a:headEnd/>
            <a:tailEnd/>
          </a:ln>
        </p:spPr>
        <p:txBody>
          <a:bodyPr>
            <a:spAutoFit/>
          </a:bodyPr>
          <a:lstStyle/>
          <a:p>
            <a:r>
              <a:rPr lang="nl-NL" b="1"/>
              <a:t>Model Law</a:t>
            </a:r>
          </a:p>
          <a:p>
            <a:endParaRPr lang="nl-NL" b="1"/>
          </a:p>
          <a:p>
            <a:pPr>
              <a:buFont typeface="Arial" charset="0"/>
              <a:buChar char="•"/>
            </a:pPr>
            <a:r>
              <a:rPr lang="nl-NL" b="1"/>
              <a:t> </a:t>
            </a:r>
            <a:r>
              <a:rPr lang="nl-NL"/>
              <a:t>no conflict rule </a:t>
            </a:r>
          </a:p>
          <a:p>
            <a:pPr>
              <a:buFont typeface="Arial" charset="0"/>
              <a:buChar char="•"/>
            </a:pPr>
            <a:endParaRPr lang="nl-NL" b="1"/>
          </a:p>
          <a:p>
            <a:pPr>
              <a:buFont typeface="Arial" charset="0"/>
              <a:buChar char="•"/>
            </a:pPr>
            <a:r>
              <a:rPr lang="nl-NL"/>
              <a:t> Foreign creditors same rights as domestic creditors</a:t>
            </a:r>
          </a:p>
          <a:p>
            <a:pPr>
              <a:buFont typeface="Arial" charset="0"/>
              <a:buChar char="•"/>
            </a:pPr>
            <a:endParaRPr lang="nl-NL"/>
          </a:p>
          <a:p>
            <a:pPr>
              <a:buFont typeface="Arial" charset="0"/>
              <a:buChar char="•"/>
            </a:pPr>
            <a:r>
              <a:rPr lang="nl-NL"/>
              <a:t> but if domestic law assigns special ranking to foreign creditors: that ranking is not affected</a:t>
            </a:r>
          </a:p>
          <a:p>
            <a:pPr>
              <a:buFont typeface="Arial" charset="0"/>
              <a:buChar char="•"/>
            </a:pPr>
            <a:endParaRPr lang="nl-NL"/>
          </a:p>
          <a:p>
            <a:pPr>
              <a:buFont typeface="Arial" charset="0"/>
              <a:buChar char="•"/>
            </a:pPr>
            <a:r>
              <a:rPr lang="nl-NL"/>
              <a:t> but not lower than ordinary creditors</a:t>
            </a:r>
          </a:p>
          <a:p>
            <a:endParaRPr lang="nl-NL" b="1"/>
          </a:p>
        </p:txBody>
      </p:sp>
    </p:spTree>
    <p:custDataLst>
      <p:tags r:id="rId1"/>
    </p:custData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hthoek 1"/>
          <p:cNvSpPr>
            <a:spLocks noChangeArrowheads="1"/>
          </p:cNvSpPr>
          <p:nvPr/>
        </p:nvSpPr>
        <p:spPr bwMode="auto">
          <a:xfrm>
            <a:off x="2743200" y="-228600"/>
            <a:ext cx="3044825" cy="1366838"/>
          </a:xfrm>
          <a:prstGeom prst="rect">
            <a:avLst/>
          </a:prstGeom>
          <a:noFill/>
          <a:ln w="9525">
            <a:noFill/>
            <a:miter lim="800000"/>
            <a:headEnd/>
            <a:tailEnd/>
          </a:ln>
        </p:spPr>
        <p:txBody>
          <a:bodyPr>
            <a:spAutoFit/>
          </a:bodyPr>
          <a:lstStyle/>
          <a:p>
            <a:pPr>
              <a:spcBef>
                <a:spcPct val="20000"/>
              </a:spcBef>
            </a:pPr>
            <a:endParaRPr lang="en-GB" b="1">
              <a:latin typeface="Verdana" pitchFamily="-110" charset="0"/>
            </a:endParaRPr>
          </a:p>
          <a:p>
            <a:pPr>
              <a:spcBef>
                <a:spcPct val="20000"/>
              </a:spcBef>
            </a:pPr>
            <a:endParaRPr lang="en-GB" b="1">
              <a:latin typeface="Verdana" pitchFamily="-110" charset="0"/>
            </a:endParaRPr>
          </a:p>
          <a:p>
            <a:pPr>
              <a:spcBef>
                <a:spcPct val="20000"/>
              </a:spcBef>
            </a:pPr>
            <a:r>
              <a:rPr lang="en-GB" b="1">
                <a:latin typeface="Verdana" pitchFamily="-110" charset="0"/>
              </a:rPr>
              <a:t>Applicable law</a:t>
            </a:r>
          </a:p>
          <a:p>
            <a:pPr>
              <a:spcBef>
                <a:spcPct val="20000"/>
              </a:spcBef>
            </a:pPr>
            <a:r>
              <a:rPr lang="en-GB" b="1">
                <a:latin typeface="Verdana" pitchFamily="-110" charset="0"/>
              </a:rPr>
              <a:t>actio Pauliana</a:t>
            </a:r>
            <a:endParaRPr lang="en-GB" sz="1100" b="1">
              <a:latin typeface="Verdana" pitchFamily="-110" charset="0"/>
            </a:endParaRPr>
          </a:p>
        </p:txBody>
      </p:sp>
      <p:sp>
        <p:nvSpPr>
          <p:cNvPr id="31747" name="Rechthoek 2"/>
          <p:cNvSpPr>
            <a:spLocks noChangeArrowheads="1"/>
          </p:cNvSpPr>
          <p:nvPr/>
        </p:nvSpPr>
        <p:spPr bwMode="auto">
          <a:xfrm>
            <a:off x="914400" y="1600200"/>
            <a:ext cx="5943600" cy="4246563"/>
          </a:xfrm>
          <a:prstGeom prst="rect">
            <a:avLst/>
          </a:prstGeom>
          <a:noFill/>
          <a:ln w="9525">
            <a:noFill/>
            <a:miter lim="800000"/>
            <a:headEnd/>
            <a:tailEnd/>
          </a:ln>
        </p:spPr>
        <p:txBody>
          <a:bodyPr>
            <a:spAutoFit/>
          </a:bodyPr>
          <a:lstStyle/>
          <a:p>
            <a:r>
              <a:rPr lang="nl-NL" b="1"/>
              <a:t>EU Regulation</a:t>
            </a:r>
          </a:p>
          <a:p>
            <a:endParaRPr lang="nl-NL" b="1"/>
          </a:p>
          <a:p>
            <a:r>
              <a:rPr lang="nl-NL" b="1"/>
              <a:t>conflict rule</a:t>
            </a:r>
          </a:p>
          <a:p>
            <a:endParaRPr lang="nl-NL" b="1"/>
          </a:p>
          <a:p>
            <a:pPr>
              <a:buFont typeface="Arial" charset="0"/>
              <a:buChar char="•"/>
            </a:pPr>
            <a:r>
              <a:rPr lang="nl-NL"/>
              <a:t> lex concursus</a:t>
            </a:r>
          </a:p>
          <a:p>
            <a:r>
              <a:rPr lang="nl-NL"/>
              <a:t>  does not apply</a:t>
            </a:r>
          </a:p>
          <a:p>
            <a:pPr>
              <a:buFont typeface="Arial" charset="0"/>
              <a:buChar char="•"/>
            </a:pPr>
            <a:r>
              <a:rPr lang="nl-NL"/>
              <a:t> if:</a:t>
            </a:r>
          </a:p>
          <a:p>
            <a:r>
              <a:rPr lang="nl-NL"/>
              <a:t> - act subject to</a:t>
            </a:r>
          </a:p>
          <a:p>
            <a:r>
              <a:rPr lang="nl-NL"/>
              <a:t>  law of other</a:t>
            </a:r>
          </a:p>
          <a:p>
            <a:r>
              <a:rPr lang="nl-NL"/>
              <a:t>  Member State</a:t>
            </a:r>
          </a:p>
          <a:p>
            <a:pPr>
              <a:buFontTx/>
              <a:buChar char="-"/>
            </a:pPr>
            <a:r>
              <a:rPr lang="nl-NL"/>
              <a:t> that law does</a:t>
            </a:r>
            <a:br>
              <a:rPr lang="nl-NL"/>
            </a:br>
            <a:r>
              <a:rPr lang="nl-NL"/>
              <a:t>  not allow </a:t>
            </a:r>
          </a:p>
          <a:p>
            <a:r>
              <a:rPr lang="nl-NL"/>
              <a:t>  means of</a:t>
            </a:r>
          </a:p>
          <a:p>
            <a:r>
              <a:rPr lang="nl-NL"/>
              <a:t>  challenging act</a:t>
            </a:r>
          </a:p>
          <a:p>
            <a:pPr>
              <a:buFont typeface="Arial" charset="0"/>
              <a:buChar char="•"/>
            </a:pPr>
            <a:endParaRPr lang="nl-NL"/>
          </a:p>
        </p:txBody>
      </p:sp>
      <p:sp>
        <p:nvSpPr>
          <p:cNvPr id="31748" name="Rechthoek 3"/>
          <p:cNvSpPr>
            <a:spLocks noChangeArrowheads="1"/>
          </p:cNvSpPr>
          <p:nvPr/>
        </p:nvSpPr>
        <p:spPr bwMode="auto">
          <a:xfrm>
            <a:off x="4572000" y="1600200"/>
            <a:ext cx="2286000" cy="3140075"/>
          </a:xfrm>
          <a:prstGeom prst="rect">
            <a:avLst/>
          </a:prstGeom>
          <a:noFill/>
          <a:ln w="9525">
            <a:noFill/>
            <a:miter lim="800000"/>
            <a:headEnd/>
            <a:tailEnd/>
          </a:ln>
        </p:spPr>
        <p:txBody>
          <a:bodyPr>
            <a:spAutoFit/>
          </a:bodyPr>
          <a:lstStyle/>
          <a:p>
            <a:r>
              <a:rPr lang="nl-NL" b="1"/>
              <a:t>Model Law</a:t>
            </a:r>
          </a:p>
          <a:p>
            <a:endParaRPr lang="nl-NL" b="1"/>
          </a:p>
          <a:p>
            <a:r>
              <a:rPr lang="nl-NL" b="1"/>
              <a:t>no conflict rule</a:t>
            </a:r>
          </a:p>
          <a:p>
            <a:endParaRPr lang="nl-NL" b="1"/>
          </a:p>
          <a:p>
            <a:pPr>
              <a:buFont typeface="Arial" charset="0"/>
              <a:buChar char="•"/>
            </a:pPr>
            <a:r>
              <a:rPr lang="nl-NL"/>
              <a:t> upon recognition</a:t>
            </a:r>
          </a:p>
          <a:p>
            <a:pPr>
              <a:buFont typeface="Arial" charset="0"/>
              <a:buChar char="•"/>
            </a:pPr>
            <a:r>
              <a:rPr lang="nl-NL"/>
              <a:t> foreign rep</a:t>
            </a:r>
          </a:p>
          <a:p>
            <a:pPr>
              <a:buFont typeface="Arial" charset="0"/>
              <a:buChar char="•"/>
            </a:pPr>
            <a:r>
              <a:rPr lang="nl-NL"/>
              <a:t> has standing</a:t>
            </a:r>
          </a:p>
          <a:p>
            <a:pPr>
              <a:buFont typeface="Arial" charset="0"/>
              <a:buChar char="•"/>
            </a:pPr>
            <a:r>
              <a:rPr lang="nl-NL"/>
              <a:t> to initiatie</a:t>
            </a:r>
          </a:p>
          <a:p>
            <a:pPr>
              <a:buFont typeface="Arial" charset="0"/>
              <a:buChar char="•"/>
            </a:pPr>
            <a:r>
              <a:rPr lang="nl-NL"/>
              <a:t> actio Pauliana</a:t>
            </a:r>
          </a:p>
          <a:p>
            <a:pPr>
              <a:buFont typeface="Arial" charset="0"/>
              <a:buChar char="•"/>
            </a:pPr>
            <a:endParaRPr lang="nl-NL"/>
          </a:p>
          <a:p>
            <a:endParaRPr lang="nl-NL" b="1"/>
          </a:p>
        </p:txBody>
      </p:sp>
    </p:spTree>
    <p:custDataLst>
      <p:tags r:id="rId1"/>
    </p:custData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hthoek 1"/>
          <p:cNvSpPr>
            <a:spLocks noChangeArrowheads="1"/>
          </p:cNvSpPr>
          <p:nvPr/>
        </p:nvSpPr>
        <p:spPr bwMode="auto">
          <a:xfrm>
            <a:off x="838200" y="152400"/>
            <a:ext cx="5943600" cy="1033463"/>
          </a:xfrm>
          <a:prstGeom prst="rect">
            <a:avLst/>
          </a:prstGeom>
          <a:noFill/>
          <a:ln w="9525">
            <a:noFill/>
            <a:miter lim="800000"/>
            <a:headEnd/>
            <a:tailEnd/>
          </a:ln>
        </p:spPr>
        <p:txBody>
          <a:bodyPr>
            <a:spAutoFit/>
          </a:bodyPr>
          <a:lstStyle/>
          <a:p>
            <a:pPr algn="ctr">
              <a:spcBef>
                <a:spcPct val="20000"/>
              </a:spcBef>
            </a:pPr>
            <a:endParaRPr lang="en-GB" b="1">
              <a:latin typeface="Verdana" pitchFamily="-110" charset="0"/>
            </a:endParaRPr>
          </a:p>
          <a:p>
            <a:pPr algn="ctr">
              <a:spcBef>
                <a:spcPct val="20000"/>
              </a:spcBef>
            </a:pPr>
            <a:r>
              <a:rPr lang="en-GB" b="1">
                <a:latin typeface="Verdana" pitchFamily="-110" charset="0"/>
              </a:rPr>
              <a:t>Relationship</a:t>
            </a:r>
          </a:p>
          <a:p>
            <a:pPr algn="ctr">
              <a:spcBef>
                <a:spcPct val="20000"/>
              </a:spcBef>
            </a:pPr>
            <a:r>
              <a:rPr lang="en-GB" b="1">
                <a:latin typeface="Verdana" pitchFamily="-110" charset="0"/>
              </a:rPr>
              <a:t>EU Regulation – Model Law</a:t>
            </a:r>
          </a:p>
        </p:txBody>
      </p:sp>
      <p:sp>
        <p:nvSpPr>
          <p:cNvPr id="32771" name="Rechthoek 2"/>
          <p:cNvSpPr>
            <a:spLocks noChangeArrowheads="1"/>
          </p:cNvSpPr>
          <p:nvPr/>
        </p:nvSpPr>
        <p:spPr bwMode="auto">
          <a:xfrm>
            <a:off x="914400" y="1600200"/>
            <a:ext cx="5943600" cy="1200150"/>
          </a:xfrm>
          <a:prstGeom prst="rect">
            <a:avLst/>
          </a:prstGeom>
          <a:noFill/>
          <a:ln w="9525">
            <a:noFill/>
            <a:miter lim="800000"/>
            <a:headEnd/>
            <a:tailEnd/>
          </a:ln>
        </p:spPr>
        <p:txBody>
          <a:bodyPr>
            <a:spAutoFit/>
          </a:bodyPr>
          <a:lstStyle/>
          <a:p>
            <a:r>
              <a:rPr lang="nl-NL"/>
              <a:t>Comi outside EU </a:t>
            </a:r>
            <a:r>
              <a:rPr lang="nl-NL">
                <a:cs typeface="Arial" charset="0"/>
              </a:rPr>
              <a:t>→</a:t>
            </a:r>
          </a:p>
          <a:p>
            <a:endParaRPr lang="nl-NL">
              <a:cs typeface="Arial" charset="0"/>
            </a:endParaRPr>
          </a:p>
          <a:p>
            <a:r>
              <a:rPr lang="nl-NL">
                <a:cs typeface="Arial" charset="0"/>
              </a:rPr>
              <a:t>recognition of EU territorial proceeding within EU</a:t>
            </a:r>
          </a:p>
          <a:p>
            <a:r>
              <a:rPr lang="nl-NL">
                <a:cs typeface="Arial" charset="0"/>
              </a:rPr>
              <a:t>subject to Model Law</a:t>
            </a:r>
          </a:p>
        </p:txBody>
      </p:sp>
    </p:spTree>
    <p:custDataLst>
      <p:tags r:id="rId1"/>
    </p:custData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hthoek 1"/>
          <p:cNvSpPr>
            <a:spLocks noChangeArrowheads="1"/>
          </p:cNvSpPr>
          <p:nvPr/>
        </p:nvSpPr>
        <p:spPr bwMode="auto">
          <a:xfrm>
            <a:off x="914400" y="-228600"/>
            <a:ext cx="5486400" cy="1033463"/>
          </a:xfrm>
          <a:prstGeom prst="rect">
            <a:avLst/>
          </a:prstGeom>
          <a:noFill/>
          <a:ln w="9525">
            <a:noFill/>
            <a:miter lim="800000"/>
            <a:headEnd/>
            <a:tailEnd/>
          </a:ln>
        </p:spPr>
        <p:txBody>
          <a:bodyPr>
            <a:spAutoFit/>
          </a:bodyPr>
          <a:lstStyle/>
          <a:p>
            <a:pPr>
              <a:spcBef>
                <a:spcPct val="20000"/>
              </a:spcBef>
            </a:pPr>
            <a:endParaRPr lang="en-GB" b="1">
              <a:latin typeface="Verdana" pitchFamily="-110" charset="0"/>
            </a:endParaRPr>
          </a:p>
          <a:p>
            <a:pPr algn="ctr">
              <a:spcBef>
                <a:spcPct val="20000"/>
              </a:spcBef>
            </a:pPr>
            <a:r>
              <a:rPr lang="en-GB" b="1">
                <a:latin typeface="Verdana" pitchFamily="-110" charset="0"/>
              </a:rPr>
              <a:t>Relationship</a:t>
            </a:r>
          </a:p>
          <a:p>
            <a:pPr algn="ctr">
              <a:spcBef>
                <a:spcPct val="20000"/>
              </a:spcBef>
            </a:pPr>
            <a:r>
              <a:rPr lang="en-GB" b="1">
                <a:latin typeface="Verdana" pitchFamily="-110" charset="0"/>
              </a:rPr>
              <a:t>EU Regulation – Model Law</a:t>
            </a:r>
          </a:p>
        </p:txBody>
      </p:sp>
      <p:sp>
        <p:nvSpPr>
          <p:cNvPr id="33795" name="Rechthoek 2"/>
          <p:cNvSpPr>
            <a:spLocks noChangeArrowheads="1"/>
          </p:cNvSpPr>
          <p:nvPr/>
        </p:nvSpPr>
        <p:spPr bwMode="auto">
          <a:xfrm>
            <a:off x="914400" y="-228600"/>
            <a:ext cx="5943600" cy="6708775"/>
          </a:xfrm>
          <a:prstGeom prst="rect">
            <a:avLst/>
          </a:prstGeom>
          <a:noFill/>
          <a:ln w="9525">
            <a:noFill/>
            <a:miter lim="800000"/>
            <a:headEnd/>
            <a:tailEnd/>
          </a:ln>
        </p:spPr>
        <p:txBody>
          <a:bodyPr>
            <a:spAutoFit/>
          </a:bodyPr>
          <a:lstStyle/>
          <a:p>
            <a:endParaRPr lang="nl-NL" b="1"/>
          </a:p>
          <a:p>
            <a:endParaRPr lang="nl-NL" b="1"/>
          </a:p>
          <a:p>
            <a:endParaRPr lang="nl-NL" b="1"/>
          </a:p>
          <a:p>
            <a:endParaRPr lang="nl-NL" b="1"/>
          </a:p>
          <a:p>
            <a:endParaRPr lang="nl-NL" b="1"/>
          </a:p>
          <a:p>
            <a:r>
              <a:rPr lang="nl-NL" b="1"/>
              <a:t>Model law:</a:t>
            </a:r>
          </a:p>
          <a:p>
            <a:r>
              <a:rPr lang="nl-NL"/>
              <a:t>Domestic proceeding (main or non main?) has a pre-eminence over the foreign proceeding:</a:t>
            </a:r>
          </a:p>
          <a:p>
            <a:endParaRPr lang="nl-NL"/>
          </a:p>
          <a:p>
            <a:pPr>
              <a:buFont typeface="Arial" charset="0"/>
              <a:buChar char="•"/>
            </a:pPr>
            <a:r>
              <a:rPr lang="nl-NL"/>
              <a:t> </a:t>
            </a:r>
            <a:r>
              <a:rPr lang="nl-NL" sz="1400"/>
              <a:t>any relief to be granted must be consistent with domestic proceeding</a:t>
            </a:r>
          </a:p>
          <a:p>
            <a:pPr>
              <a:buFont typeface="Arial" charset="0"/>
              <a:buChar char="•"/>
            </a:pPr>
            <a:r>
              <a:rPr lang="nl-NL" sz="1400"/>
              <a:t> any relief (granted or automatic) must be reviewed (and modified)</a:t>
            </a:r>
          </a:p>
          <a:p>
            <a:pPr>
              <a:buFont typeface="Arial" charset="0"/>
              <a:buChar char="•"/>
            </a:pPr>
            <a:endParaRPr lang="nl-NL"/>
          </a:p>
          <a:p>
            <a:pPr>
              <a:buFont typeface="Arial" charset="0"/>
              <a:buChar char="•"/>
            </a:pPr>
            <a:endParaRPr lang="nl-NL"/>
          </a:p>
          <a:p>
            <a:r>
              <a:rPr lang="nl-NL" b="1"/>
              <a:t>EU Regulation:</a:t>
            </a:r>
          </a:p>
          <a:p>
            <a:r>
              <a:rPr lang="nl-NL"/>
              <a:t>Main proceeding has a pre-eminence over the territorial proceeding</a:t>
            </a:r>
          </a:p>
          <a:p>
            <a:endParaRPr lang="nl-NL" b="1"/>
          </a:p>
          <a:p>
            <a:pPr>
              <a:buFont typeface="Arial" charset="0"/>
              <a:buChar char="•"/>
            </a:pPr>
            <a:r>
              <a:rPr lang="nl-NL"/>
              <a:t> </a:t>
            </a:r>
            <a:r>
              <a:rPr lang="nl-NL" sz="1400"/>
              <a:t>main liquidator can request stay of liquidation</a:t>
            </a:r>
          </a:p>
          <a:p>
            <a:pPr>
              <a:buFont typeface="Arial" charset="0"/>
              <a:buChar char="•"/>
            </a:pPr>
            <a:r>
              <a:rPr lang="nl-NL" sz="1400"/>
              <a:t> main liquidator can propose rescue plan or composition</a:t>
            </a:r>
          </a:p>
          <a:p>
            <a:pPr>
              <a:buFont typeface="Arial" charset="0"/>
              <a:buChar char="•"/>
            </a:pPr>
            <a:r>
              <a:rPr lang="nl-NL" sz="1400"/>
              <a:t> main liquidator can request conversion of reorganization into winding up</a:t>
            </a:r>
          </a:p>
          <a:p>
            <a:pPr>
              <a:buFont typeface="Arial" charset="0"/>
              <a:buChar char="•"/>
            </a:pPr>
            <a:endParaRPr lang="nl-NL" sz="1400"/>
          </a:p>
          <a:p>
            <a:r>
              <a:rPr lang="nl-NL"/>
              <a:t>Has EU main proceeding pre-eminence over non-EU territorial proceeding?</a:t>
            </a:r>
          </a:p>
          <a:p>
            <a:endParaRPr lang="nl-NL"/>
          </a:p>
        </p:txBody>
      </p:sp>
    </p:spTree>
    <p:custDataLst>
      <p:tags r:id="rId1"/>
    </p:custData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hthoek 1"/>
          <p:cNvSpPr>
            <a:spLocks noChangeArrowheads="1"/>
          </p:cNvSpPr>
          <p:nvPr/>
        </p:nvSpPr>
        <p:spPr bwMode="auto">
          <a:xfrm>
            <a:off x="914400" y="-228600"/>
            <a:ext cx="5943600" cy="1033463"/>
          </a:xfrm>
          <a:prstGeom prst="rect">
            <a:avLst/>
          </a:prstGeom>
          <a:noFill/>
          <a:ln w="9525">
            <a:noFill/>
            <a:miter lim="800000"/>
            <a:headEnd/>
            <a:tailEnd/>
          </a:ln>
        </p:spPr>
        <p:txBody>
          <a:bodyPr>
            <a:spAutoFit/>
          </a:bodyPr>
          <a:lstStyle/>
          <a:p>
            <a:pPr algn="ctr">
              <a:spcBef>
                <a:spcPct val="20000"/>
              </a:spcBef>
            </a:pPr>
            <a:endParaRPr lang="en-GB" b="1">
              <a:latin typeface="Verdana" pitchFamily="-110" charset="0"/>
            </a:endParaRPr>
          </a:p>
          <a:p>
            <a:pPr algn="ctr">
              <a:spcBef>
                <a:spcPct val="20000"/>
              </a:spcBef>
            </a:pPr>
            <a:endParaRPr lang="en-GB" b="1">
              <a:latin typeface="Verdana" pitchFamily="-110" charset="0"/>
            </a:endParaRPr>
          </a:p>
          <a:p>
            <a:pPr algn="ctr">
              <a:spcBef>
                <a:spcPct val="20000"/>
              </a:spcBef>
            </a:pPr>
            <a:r>
              <a:rPr lang="en-GB" b="1">
                <a:latin typeface="Verdana" pitchFamily="-110" charset="0"/>
              </a:rPr>
              <a:t>Conclusions</a:t>
            </a:r>
          </a:p>
        </p:txBody>
      </p:sp>
      <p:sp>
        <p:nvSpPr>
          <p:cNvPr id="34819" name="Rechthoek 3"/>
          <p:cNvSpPr>
            <a:spLocks noChangeArrowheads="1"/>
          </p:cNvSpPr>
          <p:nvPr/>
        </p:nvSpPr>
        <p:spPr bwMode="auto">
          <a:xfrm>
            <a:off x="914400" y="1600200"/>
            <a:ext cx="1828800" cy="5354638"/>
          </a:xfrm>
          <a:prstGeom prst="rect">
            <a:avLst/>
          </a:prstGeom>
          <a:noFill/>
          <a:ln w="9525">
            <a:noFill/>
            <a:miter lim="800000"/>
            <a:headEnd/>
            <a:tailEnd/>
          </a:ln>
        </p:spPr>
        <p:txBody>
          <a:bodyPr>
            <a:spAutoFit/>
          </a:bodyPr>
          <a:lstStyle/>
          <a:p>
            <a:r>
              <a:rPr lang="nl-NL" b="1"/>
              <a:t>EU Regulation</a:t>
            </a:r>
          </a:p>
          <a:p>
            <a:endParaRPr lang="nl-NL" b="1"/>
          </a:p>
          <a:p>
            <a:pPr>
              <a:buFont typeface="Arial" charset="0"/>
              <a:buChar char="•"/>
            </a:pPr>
            <a:r>
              <a:rPr lang="nl-NL"/>
              <a:t> open door based on reciprocity and mutual trust (?)</a:t>
            </a:r>
          </a:p>
          <a:p>
            <a:pPr>
              <a:buFont typeface="Arial" charset="0"/>
              <a:buChar char="•"/>
            </a:pPr>
            <a:endParaRPr lang="nl-NL"/>
          </a:p>
          <a:p>
            <a:pPr>
              <a:buFont typeface="Arial" charset="0"/>
              <a:buChar char="•"/>
            </a:pPr>
            <a:r>
              <a:rPr lang="nl-NL"/>
              <a:t> mutual</a:t>
            </a:r>
          </a:p>
          <a:p>
            <a:pPr>
              <a:buFont typeface="Arial" charset="0"/>
              <a:buChar char="•"/>
            </a:pPr>
            <a:endParaRPr lang="nl-NL"/>
          </a:p>
          <a:p>
            <a:pPr>
              <a:buFont typeface="Arial" charset="0"/>
              <a:buChar char="•"/>
            </a:pPr>
            <a:r>
              <a:rPr lang="nl-NL"/>
              <a:t> goal: internal market makes EU strong </a:t>
            </a:r>
          </a:p>
          <a:p>
            <a:pPr>
              <a:buFont typeface="Arial" charset="0"/>
              <a:buChar char="•"/>
            </a:pPr>
            <a:endParaRPr lang="nl-NL"/>
          </a:p>
          <a:p>
            <a:endParaRPr lang="nl-NL"/>
          </a:p>
          <a:p>
            <a:r>
              <a:rPr lang="nl-NL"/>
              <a:t> </a:t>
            </a:r>
          </a:p>
          <a:p>
            <a:pPr>
              <a:buFont typeface="Arial" charset="0"/>
              <a:buChar char="•"/>
            </a:pPr>
            <a:r>
              <a:rPr lang="nl-NL"/>
              <a:t> “sacrifice” of sovereignty</a:t>
            </a:r>
          </a:p>
          <a:p>
            <a:pPr>
              <a:buFont typeface="Arial" charset="0"/>
              <a:buChar char="•"/>
            </a:pPr>
            <a:endParaRPr lang="nl-NL"/>
          </a:p>
          <a:p>
            <a:endParaRPr lang="nl-NL"/>
          </a:p>
        </p:txBody>
      </p:sp>
      <p:sp>
        <p:nvSpPr>
          <p:cNvPr id="34820" name="Rechthoek 4"/>
          <p:cNvSpPr>
            <a:spLocks noChangeArrowheads="1"/>
          </p:cNvSpPr>
          <p:nvPr/>
        </p:nvSpPr>
        <p:spPr bwMode="auto">
          <a:xfrm>
            <a:off x="4572000" y="1600200"/>
            <a:ext cx="2286000" cy="5632450"/>
          </a:xfrm>
          <a:prstGeom prst="rect">
            <a:avLst/>
          </a:prstGeom>
          <a:noFill/>
          <a:ln w="9525">
            <a:noFill/>
            <a:miter lim="800000"/>
            <a:headEnd/>
            <a:tailEnd/>
          </a:ln>
        </p:spPr>
        <p:txBody>
          <a:bodyPr>
            <a:spAutoFit/>
          </a:bodyPr>
          <a:lstStyle/>
          <a:p>
            <a:r>
              <a:rPr lang="nl-NL" b="1"/>
              <a:t>Model Law</a:t>
            </a:r>
          </a:p>
          <a:p>
            <a:endParaRPr lang="nl-NL" b="1"/>
          </a:p>
          <a:p>
            <a:pPr>
              <a:buFont typeface="Arial" charset="0"/>
              <a:buChar char="•"/>
            </a:pPr>
            <a:r>
              <a:rPr lang="nl-NL"/>
              <a:t>open door for the good ones;</a:t>
            </a:r>
          </a:p>
          <a:p>
            <a:pPr>
              <a:buFont typeface="Arial" charset="0"/>
              <a:buChar char="•"/>
            </a:pPr>
            <a:r>
              <a:rPr lang="nl-NL"/>
              <a:t> closed door for the bad ones</a:t>
            </a:r>
          </a:p>
          <a:p>
            <a:pPr>
              <a:buFont typeface="Arial" charset="0"/>
              <a:buChar char="•"/>
            </a:pPr>
            <a:endParaRPr lang="nl-NL"/>
          </a:p>
          <a:p>
            <a:pPr>
              <a:buFont typeface="Arial" charset="0"/>
              <a:buChar char="•"/>
            </a:pPr>
            <a:r>
              <a:rPr lang="nl-NL"/>
              <a:t> unilateral</a:t>
            </a:r>
            <a:br>
              <a:rPr lang="nl-NL"/>
            </a:br>
            <a:endParaRPr lang="nl-NL"/>
          </a:p>
          <a:p>
            <a:pPr>
              <a:buFont typeface="Arial" charset="0"/>
              <a:buChar char="•"/>
            </a:pPr>
            <a:r>
              <a:rPr lang="nl-NL"/>
              <a:t> goal: open door encourages international trade and trade with enacting State </a:t>
            </a:r>
          </a:p>
          <a:p>
            <a:pPr>
              <a:buFont typeface="Arial" charset="0"/>
              <a:buChar char="•"/>
            </a:pPr>
            <a:endParaRPr lang="nl-NL"/>
          </a:p>
          <a:p>
            <a:pPr>
              <a:buFont typeface="Arial" charset="0"/>
              <a:buChar char="•"/>
            </a:pPr>
            <a:r>
              <a:rPr lang="nl-NL"/>
              <a:t> no sacrifice of sovereignty</a:t>
            </a:r>
          </a:p>
          <a:p>
            <a:pPr>
              <a:buFont typeface="Arial" charset="0"/>
              <a:buChar char="•"/>
            </a:pPr>
            <a:endParaRPr lang="nl-NL"/>
          </a:p>
          <a:p>
            <a:endParaRPr lang="nl-NL"/>
          </a:p>
          <a:p>
            <a:endParaRPr lang="nl-NL" b="1"/>
          </a:p>
        </p:txBody>
      </p:sp>
    </p:spTree>
    <p:custDataLst>
      <p:tags r:id="rId1"/>
    </p:custData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8"/>
          <p:cNvSpPr>
            <a:spLocks noChangeArrowheads="1"/>
          </p:cNvSpPr>
          <p:nvPr/>
        </p:nvSpPr>
        <p:spPr bwMode="auto">
          <a:xfrm>
            <a:off x="304800" y="1371600"/>
            <a:ext cx="6553200" cy="4438650"/>
          </a:xfrm>
          <a:prstGeom prst="rect">
            <a:avLst/>
          </a:prstGeom>
          <a:noFill/>
          <a:ln w="9525">
            <a:noFill/>
            <a:miter lim="800000"/>
            <a:headEnd/>
            <a:tailEnd/>
          </a:ln>
        </p:spPr>
        <p:txBody>
          <a:bodyPr>
            <a:spAutoFit/>
          </a:bodyPr>
          <a:lstStyle/>
          <a:p>
            <a:pPr algn="ctr">
              <a:spcBef>
                <a:spcPct val="20000"/>
              </a:spcBef>
            </a:pPr>
            <a:r>
              <a:rPr lang="en-GB" sz="2800" b="1">
                <a:latin typeface="Verdana" pitchFamily="-110" charset="0"/>
              </a:rPr>
              <a:t>Harmonization of </a:t>
            </a:r>
            <a:br>
              <a:rPr lang="en-GB" sz="2800" b="1">
                <a:latin typeface="Verdana" pitchFamily="-110" charset="0"/>
              </a:rPr>
            </a:br>
            <a:r>
              <a:rPr lang="en-GB" sz="2800" b="1">
                <a:latin typeface="Verdana" pitchFamily="-110" charset="0"/>
              </a:rPr>
              <a:t>Insolvency Laws in Europe - Learning from UNCITRAL’s </a:t>
            </a:r>
            <a:br>
              <a:rPr lang="en-GB" sz="2800" b="1">
                <a:latin typeface="Verdana" pitchFamily="-110" charset="0"/>
              </a:rPr>
            </a:br>
            <a:r>
              <a:rPr lang="en-GB" sz="2800" b="1">
                <a:latin typeface="Verdana" pitchFamily="-110" charset="0"/>
              </a:rPr>
              <a:t>New Emerging Standards</a:t>
            </a:r>
          </a:p>
          <a:p>
            <a:pPr algn="ctr">
              <a:spcBef>
                <a:spcPct val="20000"/>
              </a:spcBef>
            </a:pPr>
            <a:endParaRPr lang="en-GB" sz="2800">
              <a:solidFill>
                <a:srgbClr val="3B87BC"/>
              </a:solidFill>
              <a:latin typeface="Verdana" pitchFamily="-110" charset="0"/>
            </a:endParaRPr>
          </a:p>
          <a:p>
            <a:pPr algn="ctr">
              <a:spcBef>
                <a:spcPct val="20000"/>
              </a:spcBef>
            </a:pPr>
            <a:r>
              <a:rPr lang="en-GB" sz="2800" b="1">
                <a:solidFill>
                  <a:srgbClr val="3B87BC"/>
                </a:solidFill>
                <a:latin typeface="Verdana" pitchFamily="-110" charset="0"/>
              </a:rPr>
              <a:t>Dr Irit Mevorach</a:t>
            </a:r>
          </a:p>
          <a:p>
            <a:pPr algn="ctr">
              <a:spcBef>
                <a:spcPct val="20000"/>
              </a:spcBef>
            </a:pPr>
            <a:r>
              <a:rPr lang="en-GB" sz="2000" i="1">
                <a:solidFill>
                  <a:srgbClr val="3B87BC"/>
                </a:solidFill>
                <a:latin typeface="Verdana" pitchFamily="-110" charset="0"/>
              </a:rPr>
              <a:t>Associate Professor</a:t>
            </a:r>
          </a:p>
          <a:p>
            <a:pPr algn="ctr">
              <a:spcBef>
                <a:spcPct val="20000"/>
              </a:spcBef>
            </a:pPr>
            <a:r>
              <a:rPr lang="en-GB" sz="2000" i="1">
                <a:solidFill>
                  <a:srgbClr val="3B87BC"/>
                </a:solidFill>
                <a:latin typeface="Verdana" pitchFamily="-110" charset="0"/>
              </a:rPr>
              <a:t>University of Nottingham, UK</a:t>
            </a:r>
          </a:p>
          <a:p>
            <a:pPr algn="ctr">
              <a:spcBef>
                <a:spcPct val="20000"/>
              </a:spcBef>
            </a:pPr>
            <a:endParaRPr lang="en-GB" sz="3200" b="1">
              <a:solidFill>
                <a:srgbClr val="000000"/>
              </a:solidFill>
              <a:latin typeface="Verdana" pitchFamily="-110" charset="0"/>
            </a:endParaRPr>
          </a:p>
          <a:p>
            <a:pPr algn="ctr">
              <a:spcBef>
                <a:spcPct val="20000"/>
              </a:spcBef>
            </a:pPr>
            <a:endParaRPr lang="en-GB" sz="1400">
              <a:solidFill>
                <a:schemeClr val="bg1"/>
              </a:solidFill>
              <a:latin typeface="Verdana" pitchFamily="-110" charset="0"/>
            </a:endParaRPr>
          </a:p>
          <a:p>
            <a:pPr algn="ctr">
              <a:spcBef>
                <a:spcPct val="20000"/>
              </a:spcBef>
            </a:pPr>
            <a:endParaRPr lang="en-GB" sz="1400">
              <a:solidFill>
                <a:schemeClr val="bg1"/>
              </a:solidFill>
              <a:latin typeface="Verdana" pitchFamily="-110" charset="0"/>
            </a:endParaRPr>
          </a:p>
        </p:txBody>
      </p:sp>
    </p:spTree>
    <p:custDataLst>
      <p:tags r:id="rId1"/>
    </p:custData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3"/>
          <p:cNvSpPr txBox="1">
            <a:spLocks noChangeArrowheads="1"/>
          </p:cNvSpPr>
          <p:nvPr/>
        </p:nvSpPr>
        <p:spPr bwMode="auto">
          <a:xfrm>
            <a:off x="457200" y="838200"/>
            <a:ext cx="6619875" cy="5614988"/>
          </a:xfrm>
          <a:prstGeom prst="rect">
            <a:avLst/>
          </a:prstGeom>
          <a:noFill/>
          <a:ln w="9525">
            <a:noFill/>
            <a:miter lim="800000"/>
            <a:headEnd/>
            <a:tailEnd/>
          </a:ln>
        </p:spPr>
        <p:txBody>
          <a:bodyPr/>
          <a:lstStyle/>
          <a:p>
            <a:pPr>
              <a:spcBef>
                <a:spcPct val="20000"/>
              </a:spcBef>
            </a:pPr>
            <a:r>
              <a:rPr lang="en-GB" sz="3200" b="1">
                <a:latin typeface="Verdana" pitchFamily="-110" charset="0"/>
              </a:rPr>
              <a:t>Harmonization of Insolvency Laws in Europe</a:t>
            </a:r>
          </a:p>
          <a:p>
            <a:pPr>
              <a:spcBef>
                <a:spcPct val="20000"/>
              </a:spcBef>
            </a:pPr>
            <a:endParaRPr lang="en-US" sz="2800">
              <a:latin typeface="Verdana" pitchFamily="-110" charset="0"/>
            </a:endParaRPr>
          </a:p>
          <a:p>
            <a:pPr>
              <a:spcBef>
                <a:spcPct val="20000"/>
              </a:spcBef>
              <a:buFontTx/>
              <a:buChar char="•"/>
            </a:pPr>
            <a:r>
              <a:rPr lang="en-US" sz="2800" b="1">
                <a:latin typeface="Verdana" pitchFamily="-110" charset="0"/>
              </a:rPr>
              <a:t>Why</a:t>
            </a:r>
            <a:r>
              <a:rPr lang="en-US" sz="2800">
                <a:latin typeface="Verdana" pitchFamily="-110" charset="0"/>
              </a:rPr>
              <a:t> harmonize?</a:t>
            </a:r>
          </a:p>
          <a:p>
            <a:pPr>
              <a:spcBef>
                <a:spcPct val="20000"/>
              </a:spcBef>
              <a:buFontTx/>
              <a:buChar char="•"/>
            </a:pPr>
            <a:r>
              <a:rPr lang="en-US" sz="2800" b="1">
                <a:latin typeface="Verdana" pitchFamily="-110" charset="0"/>
              </a:rPr>
              <a:t>What</a:t>
            </a:r>
            <a:r>
              <a:rPr lang="en-US" sz="2800">
                <a:latin typeface="Verdana" pitchFamily="-110" charset="0"/>
              </a:rPr>
              <a:t> should be harmonized?</a:t>
            </a:r>
          </a:p>
          <a:p>
            <a:pPr>
              <a:spcBef>
                <a:spcPct val="20000"/>
              </a:spcBef>
              <a:buFontTx/>
              <a:buChar char="•"/>
            </a:pPr>
            <a:r>
              <a:rPr lang="en-US" sz="2800" b="1">
                <a:latin typeface="Verdana" pitchFamily="-110" charset="0"/>
              </a:rPr>
              <a:t>How</a:t>
            </a:r>
            <a:r>
              <a:rPr lang="en-US" sz="2800">
                <a:latin typeface="Verdana" pitchFamily="-110" charset="0"/>
              </a:rPr>
              <a:t> to harmonize?</a:t>
            </a:r>
          </a:p>
          <a:p>
            <a:pPr>
              <a:spcBef>
                <a:spcPct val="20000"/>
              </a:spcBef>
            </a:pPr>
            <a:endParaRPr lang="en-US" sz="2800">
              <a:latin typeface="Verdana" pitchFamily="-110" charset="0"/>
            </a:endParaRPr>
          </a:p>
        </p:txBody>
      </p:sp>
    </p:spTree>
    <p:custDataLst>
      <p:tags r:id="rId1"/>
    </p:custData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txBox="1">
            <a:spLocks noChangeArrowheads="1"/>
          </p:cNvSpPr>
          <p:nvPr/>
        </p:nvSpPr>
        <p:spPr bwMode="auto">
          <a:xfrm>
            <a:off x="457200" y="838200"/>
            <a:ext cx="6761163" cy="5614988"/>
          </a:xfrm>
          <a:prstGeom prst="rect">
            <a:avLst/>
          </a:prstGeom>
          <a:noFill/>
          <a:ln w="9525">
            <a:noFill/>
            <a:miter lim="800000"/>
            <a:headEnd/>
            <a:tailEnd/>
          </a:ln>
        </p:spPr>
        <p:txBody>
          <a:bodyPr/>
          <a:lstStyle/>
          <a:p>
            <a:pPr marL="342900" indent="-342900">
              <a:spcBef>
                <a:spcPct val="20000"/>
              </a:spcBef>
            </a:pPr>
            <a:r>
              <a:rPr lang="en-GB" sz="3200" b="1">
                <a:latin typeface="Verdana" pitchFamily="-110" charset="0"/>
              </a:rPr>
              <a:t>Why harmonize? </a:t>
            </a:r>
          </a:p>
          <a:p>
            <a:pPr marL="342900" indent="-342900">
              <a:spcBef>
                <a:spcPct val="20000"/>
              </a:spcBef>
            </a:pPr>
            <a:endParaRPr lang="en-US" sz="2800">
              <a:latin typeface="Verdana" pitchFamily="-110" charset="0"/>
            </a:endParaRPr>
          </a:p>
          <a:p>
            <a:pPr marL="342900" indent="-342900">
              <a:spcBef>
                <a:spcPct val="20000"/>
              </a:spcBef>
            </a:pPr>
            <a:endParaRPr lang="en-US" sz="2800">
              <a:latin typeface="Verdana" pitchFamily="-110" charset="0"/>
            </a:endParaRPr>
          </a:p>
          <a:p>
            <a:pPr marL="342900" indent="-342900">
              <a:spcBef>
                <a:spcPct val="20000"/>
              </a:spcBef>
            </a:pPr>
            <a:endParaRPr lang="en-US" sz="2800">
              <a:latin typeface="Verdana" pitchFamily="-110" charset="0"/>
            </a:endParaRPr>
          </a:p>
          <a:p>
            <a:pPr marL="342900" indent="-342900">
              <a:spcBef>
                <a:spcPct val="20000"/>
              </a:spcBef>
              <a:buFontTx/>
              <a:buChar char="•"/>
            </a:pPr>
            <a:r>
              <a:rPr lang="en-US" sz="2800">
                <a:latin typeface="Verdana" pitchFamily="-110" charset="0"/>
              </a:rPr>
              <a:t>Protecting creditors</a:t>
            </a:r>
          </a:p>
          <a:p>
            <a:pPr marL="342900" indent="-342900">
              <a:spcBef>
                <a:spcPct val="20000"/>
              </a:spcBef>
              <a:buFontTx/>
              <a:buChar char="•"/>
            </a:pPr>
            <a:r>
              <a:rPr lang="en-US" sz="2800">
                <a:latin typeface="Verdana" pitchFamily="-110" charset="0"/>
              </a:rPr>
              <a:t>Enhancing confidence and predictability</a:t>
            </a:r>
          </a:p>
          <a:p>
            <a:pPr marL="342900" indent="-342900">
              <a:spcBef>
                <a:spcPct val="20000"/>
              </a:spcBef>
              <a:buFontTx/>
              <a:buChar char="•"/>
            </a:pPr>
            <a:r>
              <a:rPr lang="en-US" sz="2800">
                <a:latin typeface="Verdana" pitchFamily="-110" charset="0"/>
              </a:rPr>
              <a:t>Advancing Universalism</a:t>
            </a:r>
          </a:p>
          <a:p>
            <a:pPr marL="342900" indent="-342900">
              <a:spcBef>
                <a:spcPct val="20000"/>
              </a:spcBef>
              <a:buFontTx/>
              <a:buChar char="•"/>
            </a:pPr>
            <a:endParaRPr lang="en-US" sz="2800">
              <a:latin typeface="Verdana" pitchFamily="-110" charset="0"/>
            </a:endParaRPr>
          </a:p>
          <a:p>
            <a:pPr marL="342900" indent="-342900">
              <a:spcBef>
                <a:spcPct val="20000"/>
              </a:spcBef>
            </a:pPr>
            <a:endParaRPr lang="en-US" sz="2800">
              <a:latin typeface="Verdana" pitchFamily="-110" charset="0"/>
            </a:endParaRPr>
          </a:p>
        </p:txBody>
      </p:sp>
      <p:pic>
        <p:nvPicPr>
          <p:cNvPr id="37891" name="Picture 3" descr="C:\Users\Admin\Desktop\rodin.jpg"/>
          <p:cNvPicPr>
            <a:picLocks noChangeAspect="1" noChangeArrowheads="1"/>
          </p:cNvPicPr>
          <p:nvPr/>
        </p:nvPicPr>
        <p:blipFill>
          <a:blip r:embed="rId4"/>
          <a:srcRect/>
          <a:stretch>
            <a:fillRect/>
          </a:stretch>
        </p:blipFill>
        <p:spPr bwMode="auto">
          <a:xfrm>
            <a:off x="5254625" y="801688"/>
            <a:ext cx="1536700" cy="1914525"/>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098">
                                            <p:txEl>
                                              <p:pRg st="4" end="4"/>
                                            </p:txEl>
                                          </p:spTgt>
                                        </p:tgtEl>
                                        <p:attrNameLst>
                                          <p:attrName>style.visibility</p:attrName>
                                        </p:attrNameLst>
                                      </p:cBhvr>
                                      <p:to>
                                        <p:strVal val="visible"/>
                                      </p:to>
                                    </p:set>
                                    <p:animEffect transition="in" filter="fade">
                                      <p:cBhvr>
                                        <p:cTn id="7" dur="1000"/>
                                        <p:tgtEl>
                                          <p:spTgt spid="4098">
                                            <p:txEl>
                                              <p:pRg st="4" end="4"/>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4098">
                                            <p:txEl>
                                              <p:pRg st="5" end="5"/>
                                            </p:txEl>
                                          </p:spTgt>
                                        </p:tgtEl>
                                        <p:attrNameLst>
                                          <p:attrName>style.visibility</p:attrName>
                                        </p:attrNameLst>
                                      </p:cBhvr>
                                      <p:to>
                                        <p:strVal val="visible"/>
                                      </p:to>
                                    </p:set>
                                    <p:animEffect transition="in" filter="fade">
                                      <p:cBhvr>
                                        <p:cTn id="12" dur="1000"/>
                                        <p:tgtEl>
                                          <p:spTgt spid="4098">
                                            <p:txEl>
                                              <p:pRg st="5" end="5"/>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4098">
                                            <p:txEl>
                                              <p:pRg st="6" end="6"/>
                                            </p:txEl>
                                          </p:spTgt>
                                        </p:tgtEl>
                                        <p:attrNameLst>
                                          <p:attrName>style.visibility</p:attrName>
                                        </p:attrNameLst>
                                      </p:cBhvr>
                                      <p:to>
                                        <p:strVal val="visible"/>
                                      </p:to>
                                    </p:set>
                                    <p:animEffect transition="in" filter="fade">
                                      <p:cBhvr>
                                        <p:cTn id="17" dur="1000"/>
                                        <p:tgtEl>
                                          <p:spTgt spid="409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3"/>
          <p:cNvSpPr txBox="1">
            <a:spLocks noChangeArrowheads="1"/>
          </p:cNvSpPr>
          <p:nvPr/>
        </p:nvSpPr>
        <p:spPr bwMode="auto">
          <a:xfrm>
            <a:off x="457200" y="671513"/>
            <a:ext cx="6607175" cy="5614987"/>
          </a:xfrm>
          <a:prstGeom prst="rect">
            <a:avLst/>
          </a:prstGeom>
          <a:noFill/>
          <a:ln w="9525">
            <a:noFill/>
            <a:miter lim="800000"/>
            <a:headEnd/>
            <a:tailEnd/>
          </a:ln>
        </p:spPr>
        <p:txBody>
          <a:bodyPr/>
          <a:lstStyle/>
          <a:p>
            <a:pPr marL="342900" indent="-342900">
              <a:spcBef>
                <a:spcPct val="20000"/>
              </a:spcBef>
            </a:pPr>
            <a:r>
              <a:rPr lang="en-GB" sz="2800" b="1">
                <a:latin typeface="Verdana" pitchFamily="-110" charset="0"/>
              </a:rPr>
              <a:t>What should be harmonized?</a:t>
            </a:r>
          </a:p>
          <a:p>
            <a:pPr marL="342900" indent="-342900">
              <a:spcBef>
                <a:spcPct val="20000"/>
              </a:spcBef>
            </a:pPr>
            <a:endParaRPr lang="en-GB" sz="900" b="1">
              <a:latin typeface="Verdana" pitchFamily="-110" charset="0"/>
            </a:endParaRPr>
          </a:p>
          <a:p>
            <a:pPr marL="342900" indent="-342900">
              <a:spcBef>
                <a:spcPct val="20000"/>
              </a:spcBef>
              <a:buFontTx/>
              <a:buChar char="•"/>
            </a:pPr>
            <a:r>
              <a:rPr lang="en-US" sz="2000">
                <a:latin typeface="Verdana" pitchFamily="-110" charset="0"/>
              </a:rPr>
              <a:t>Matters related to insolvency</a:t>
            </a:r>
          </a:p>
          <a:p>
            <a:pPr marL="800100" lvl="1" indent="-342900">
              <a:spcBef>
                <a:spcPct val="20000"/>
              </a:spcBef>
              <a:buFontTx/>
              <a:buChar char="•"/>
            </a:pPr>
            <a:r>
              <a:rPr lang="en-GB" sz="2000">
                <a:latin typeface="Verdana" pitchFamily="-110" charset="0"/>
              </a:rPr>
              <a:t>E.g. priorities, termination of contracts, avoidance provisions... </a:t>
            </a:r>
            <a:r>
              <a:rPr lang="en-GB" sz="2000" b="1">
                <a:latin typeface="Verdana" pitchFamily="-110" charset="0"/>
              </a:rPr>
              <a:t>provisions for group insolvencies</a:t>
            </a:r>
            <a:r>
              <a:rPr lang="en-GB" sz="2000">
                <a:latin typeface="Verdana" pitchFamily="-110" charset="0"/>
              </a:rPr>
              <a:t>, </a:t>
            </a:r>
            <a:r>
              <a:rPr lang="en-GB" sz="2000" b="1">
                <a:latin typeface="Verdana" pitchFamily="-110" charset="0"/>
              </a:rPr>
              <a:t>liabilities of directors (and shadow directors)</a:t>
            </a:r>
            <a:endParaRPr lang="en-US" sz="2000">
              <a:latin typeface="Verdana" pitchFamily="-110" charset="0"/>
            </a:endParaRPr>
          </a:p>
          <a:p>
            <a:pPr marL="342900" indent="-342900">
              <a:spcBef>
                <a:spcPct val="20000"/>
              </a:spcBef>
              <a:buFontTx/>
              <a:buChar char="•"/>
            </a:pPr>
            <a:r>
              <a:rPr lang="en-US" sz="2000">
                <a:latin typeface="Verdana" pitchFamily="-110" charset="0"/>
              </a:rPr>
              <a:t>Focus on group laws and directors’ duties</a:t>
            </a:r>
          </a:p>
          <a:p>
            <a:pPr marL="800100" lvl="1" indent="-342900">
              <a:spcBef>
                <a:spcPct val="20000"/>
              </a:spcBef>
              <a:buFontTx/>
              <a:buChar char="•"/>
            </a:pPr>
            <a:r>
              <a:rPr lang="en-GB" sz="2000">
                <a:latin typeface="Verdana" pitchFamily="-110" charset="0"/>
              </a:rPr>
              <a:t>Differences between laws</a:t>
            </a:r>
          </a:p>
          <a:p>
            <a:pPr marL="800100" lvl="1" indent="-342900">
              <a:spcBef>
                <a:spcPct val="20000"/>
              </a:spcBef>
              <a:buFontTx/>
              <a:buChar char="•"/>
            </a:pPr>
            <a:r>
              <a:rPr lang="en-GB" sz="2000">
                <a:latin typeface="Verdana" pitchFamily="-110" charset="0"/>
              </a:rPr>
              <a:t>Harmonization will enhance creditor protection, predictability, universalism and tackle forum shopping</a:t>
            </a:r>
          </a:p>
          <a:p>
            <a:pPr marL="800100" lvl="1" indent="-342900">
              <a:spcBef>
                <a:spcPct val="20000"/>
              </a:spcBef>
              <a:buFontTx/>
              <a:buChar char="•"/>
            </a:pPr>
            <a:r>
              <a:rPr lang="en-GB" sz="2000">
                <a:latin typeface="Verdana" pitchFamily="-110" charset="0"/>
              </a:rPr>
              <a:t>New emerging standards from which we can learn</a:t>
            </a:r>
            <a:endParaRPr lang="en-US" sz="2000">
              <a:latin typeface="Verdana" pitchFamily="-110" charset="0"/>
            </a:endParaRPr>
          </a:p>
          <a:p>
            <a:pPr marL="800100" lvl="1" indent="-342900">
              <a:spcBef>
                <a:spcPct val="20000"/>
              </a:spcBef>
              <a:buFontTx/>
              <a:buChar char="•"/>
            </a:pPr>
            <a:endParaRPr lang="en-US" sz="2800">
              <a:latin typeface="Verdana" pitchFamily="-110" charset="0"/>
            </a:endParaRPr>
          </a:p>
          <a:p>
            <a:pPr marL="342900" indent="-342900">
              <a:spcBef>
                <a:spcPct val="20000"/>
              </a:spcBef>
              <a:buFontTx/>
              <a:buChar char="•"/>
            </a:pPr>
            <a:endParaRPr lang="en-US" sz="2800">
              <a:latin typeface="Verdana" pitchFamily="-110" charset="0"/>
            </a:endParaRPr>
          </a:p>
          <a:p>
            <a:pPr marL="342900" indent="-342900">
              <a:spcBef>
                <a:spcPct val="20000"/>
              </a:spcBef>
            </a:pPr>
            <a:endParaRPr lang="en-US" sz="2800">
              <a:latin typeface="Verdana" pitchFamily="-110"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122">
                                            <p:txEl>
                                              <p:pRg st="2" end="2"/>
                                            </p:txEl>
                                          </p:spTgt>
                                        </p:tgtEl>
                                        <p:attrNameLst>
                                          <p:attrName>style.visibility</p:attrName>
                                        </p:attrNameLst>
                                      </p:cBhvr>
                                      <p:to>
                                        <p:strVal val="visible"/>
                                      </p:to>
                                    </p:set>
                                    <p:animEffect transition="in" filter="fade">
                                      <p:cBhvr>
                                        <p:cTn id="7" dur="1000"/>
                                        <p:tgtEl>
                                          <p:spTgt spid="5122">
                                            <p:txEl>
                                              <p:pRg st="2" end="2"/>
                                            </p:txEl>
                                          </p:spTgt>
                                        </p:tgtEl>
                                      </p:cBhvr>
                                    </p:animEffect>
                                  </p:childTnLst>
                                </p:cTn>
                              </p:par>
                              <p:par>
                                <p:cTn id="8" presetID="10" presetClass="entr" presetSubtype="0" fill="hold" nodeType="withEffect">
                                  <p:stCondLst>
                                    <p:cond delay="0"/>
                                  </p:stCondLst>
                                  <p:iterate type="lt">
                                    <p:tmPct val="0"/>
                                  </p:iterate>
                                  <p:childTnLst>
                                    <p:set>
                                      <p:cBhvr>
                                        <p:cTn id="9" dur="1" fill="hold">
                                          <p:stCondLst>
                                            <p:cond delay="0"/>
                                          </p:stCondLst>
                                        </p:cTn>
                                        <p:tgtEl>
                                          <p:spTgt spid="5122">
                                            <p:txEl>
                                              <p:pRg st="3" end="3"/>
                                            </p:txEl>
                                          </p:spTgt>
                                        </p:tgtEl>
                                        <p:attrNameLst>
                                          <p:attrName>style.visibility</p:attrName>
                                        </p:attrNameLst>
                                      </p:cBhvr>
                                      <p:to>
                                        <p:strVal val="visible"/>
                                      </p:to>
                                    </p:set>
                                    <p:animEffect transition="in" filter="fade">
                                      <p:cBhvr>
                                        <p:cTn id="10" dur="1000"/>
                                        <p:tgtEl>
                                          <p:spTgt spid="5122">
                                            <p:txEl>
                                              <p:pRg st="3" end="3"/>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5122">
                                            <p:txEl>
                                              <p:pRg st="4" end="4"/>
                                            </p:txEl>
                                          </p:spTgt>
                                        </p:tgtEl>
                                        <p:attrNameLst>
                                          <p:attrName>style.visibility</p:attrName>
                                        </p:attrNameLst>
                                      </p:cBhvr>
                                      <p:to>
                                        <p:strVal val="visible"/>
                                      </p:to>
                                    </p:set>
                                    <p:animEffect transition="in" filter="fade">
                                      <p:cBhvr>
                                        <p:cTn id="15" dur="1000"/>
                                        <p:tgtEl>
                                          <p:spTgt spid="5122">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5122">
                                            <p:txEl>
                                              <p:pRg st="5" end="5"/>
                                            </p:txEl>
                                          </p:spTgt>
                                        </p:tgtEl>
                                        <p:attrNameLst>
                                          <p:attrName>style.visibility</p:attrName>
                                        </p:attrNameLst>
                                      </p:cBhvr>
                                      <p:to>
                                        <p:strVal val="visible"/>
                                      </p:to>
                                    </p:set>
                                    <p:animEffect transition="in" filter="fade">
                                      <p:cBhvr>
                                        <p:cTn id="18" dur="1000"/>
                                        <p:tgtEl>
                                          <p:spTgt spid="5122">
                                            <p:txEl>
                                              <p:pRg st="5" end="5"/>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5122">
                                            <p:txEl>
                                              <p:pRg st="6" end="6"/>
                                            </p:txEl>
                                          </p:spTgt>
                                        </p:tgtEl>
                                        <p:attrNameLst>
                                          <p:attrName>style.visibility</p:attrName>
                                        </p:attrNameLst>
                                      </p:cBhvr>
                                      <p:to>
                                        <p:strVal val="visible"/>
                                      </p:to>
                                    </p:set>
                                    <p:animEffect transition="in" filter="fade">
                                      <p:cBhvr>
                                        <p:cTn id="21" dur="1000"/>
                                        <p:tgtEl>
                                          <p:spTgt spid="5122">
                                            <p:txEl>
                                              <p:pRg st="6" end="6"/>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5122">
                                            <p:txEl>
                                              <p:pRg st="7" end="7"/>
                                            </p:txEl>
                                          </p:spTgt>
                                        </p:tgtEl>
                                        <p:attrNameLst>
                                          <p:attrName>style.visibility</p:attrName>
                                        </p:attrNameLst>
                                      </p:cBhvr>
                                      <p:to>
                                        <p:strVal val="visible"/>
                                      </p:to>
                                    </p:set>
                                    <p:animEffect transition="in" filter="fade">
                                      <p:cBhvr>
                                        <p:cTn id="24" dur="1000"/>
                                        <p:tgtEl>
                                          <p:spTgt spid="512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txBox="1">
            <a:spLocks noChangeArrowheads="1"/>
          </p:cNvSpPr>
          <p:nvPr/>
        </p:nvSpPr>
        <p:spPr bwMode="auto">
          <a:xfrm>
            <a:off x="457200" y="671513"/>
            <a:ext cx="6535738" cy="5614987"/>
          </a:xfrm>
          <a:prstGeom prst="rect">
            <a:avLst/>
          </a:prstGeom>
          <a:noFill/>
          <a:ln w="9525">
            <a:noFill/>
            <a:miter lim="800000"/>
            <a:headEnd/>
            <a:tailEnd/>
          </a:ln>
        </p:spPr>
        <p:txBody>
          <a:bodyPr/>
          <a:lstStyle/>
          <a:p>
            <a:pPr marL="342900" indent="-342900">
              <a:spcBef>
                <a:spcPct val="20000"/>
              </a:spcBef>
            </a:pPr>
            <a:r>
              <a:rPr lang="en-GB" sz="2800" b="1">
                <a:latin typeface="Verdana" pitchFamily="-110" charset="0"/>
              </a:rPr>
              <a:t>What should be harmonized?</a:t>
            </a:r>
          </a:p>
          <a:p>
            <a:pPr marL="342900" indent="-342900">
              <a:spcBef>
                <a:spcPct val="20000"/>
              </a:spcBef>
            </a:pPr>
            <a:endParaRPr lang="en-GB" sz="900" b="1">
              <a:latin typeface="Verdana" pitchFamily="-110" charset="0"/>
            </a:endParaRPr>
          </a:p>
          <a:p>
            <a:pPr marL="342900" indent="-342900">
              <a:spcBef>
                <a:spcPct val="20000"/>
              </a:spcBef>
              <a:buFontTx/>
              <a:buChar char="•"/>
            </a:pPr>
            <a:r>
              <a:rPr lang="en-US" sz="2000">
                <a:latin typeface="Verdana" pitchFamily="-110" charset="0"/>
              </a:rPr>
              <a:t>Matters related to insolvency</a:t>
            </a:r>
          </a:p>
          <a:p>
            <a:pPr marL="800100" lvl="1" indent="-342900">
              <a:spcBef>
                <a:spcPct val="20000"/>
              </a:spcBef>
              <a:buFontTx/>
              <a:buChar char="•"/>
            </a:pPr>
            <a:r>
              <a:rPr lang="en-GB" sz="2000">
                <a:latin typeface="Verdana" pitchFamily="-110" charset="0"/>
              </a:rPr>
              <a:t>E.g. priorities, termination of contracts, avoidance provisions... </a:t>
            </a:r>
            <a:r>
              <a:rPr lang="en-GB" sz="2000" b="1">
                <a:latin typeface="Verdana" pitchFamily="-110" charset="0"/>
              </a:rPr>
              <a:t>provisions for </a:t>
            </a:r>
            <a:r>
              <a:rPr lang="en-GB" sz="2000" b="1">
                <a:solidFill>
                  <a:srgbClr val="00B0F0"/>
                </a:solidFill>
                <a:latin typeface="Verdana" pitchFamily="-110" charset="0"/>
              </a:rPr>
              <a:t>group insolvencies</a:t>
            </a:r>
            <a:r>
              <a:rPr lang="en-GB" sz="2000">
                <a:latin typeface="Verdana" pitchFamily="-110" charset="0"/>
              </a:rPr>
              <a:t>, </a:t>
            </a:r>
            <a:r>
              <a:rPr lang="en-GB" sz="2000" b="1">
                <a:latin typeface="Verdana" pitchFamily="-110" charset="0"/>
              </a:rPr>
              <a:t>liabilities of directors (and shadow directors)</a:t>
            </a:r>
            <a:endParaRPr lang="en-US" sz="2000">
              <a:latin typeface="Verdana" pitchFamily="-110" charset="0"/>
            </a:endParaRPr>
          </a:p>
          <a:p>
            <a:pPr marL="342900" indent="-342900">
              <a:spcBef>
                <a:spcPct val="20000"/>
              </a:spcBef>
              <a:buFontTx/>
              <a:buChar char="•"/>
            </a:pPr>
            <a:r>
              <a:rPr lang="en-US" sz="2000">
                <a:latin typeface="Verdana" pitchFamily="-110" charset="0"/>
              </a:rPr>
              <a:t>Focus on group laws and directors’ duties</a:t>
            </a:r>
          </a:p>
          <a:p>
            <a:pPr marL="800100" lvl="1" indent="-342900">
              <a:spcBef>
                <a:spcPct val="20000"/>
              </a:spcBef>
              <a:buFontTx/>
              <a:buChar char="•"/>
            </a:pPr>
            <a:r>
              <a:rPr lang="en-GB" sz="2000">
                <a:latin typeface="Verdana" pitchFamily="-110" charset="0"/>
              </a:rPr>
              <a:t>Differences between laws</a:t>
            </a:r>
          </a:p>
          <a:p>
            <a:pPr marL="800100" lvl="1" indent="-342900">
              <a:spcBef>
                <a:spcPct val="20000"/>
              </a:spcBef>
              <a:buFontTx/>
              <a:buChar char="•"/>
            </a:pPr>
            <a:r>
              <a:rPr lang="en-GB" sz="2000">
                <a:latin typeface="Verdana" pitchFamily="-110" charset="0"/>
              </a:rPr>
              <a:t>Harmonization will enhance creditor protection, predictability, universalism and tackle forum shopping</a:t>
            </a:r>
          </a:p>
          <a:p>
            <a:pPr marL="800100" lvl="1" indent="-342900">
              <a:spcBef>
                <a:spcPct val="20000"/>
              </a:spcBef>
              <a:buFontTx/>
              <a:buChar char="•"/>
            </a:pPr>
            <a:r>
              <a:rPr lang="en-GB" sz="2000">
                <a:latin typeface="Verdana" pitchFamily="-110" charset="0"/>
              </a:rPr>
              <a:t>New emerging standards from which we can learn</a:t>
            </a:r>
            <a:endParaRPr lang="en-US" sz="2000">
              <a:latin typeface="Verdana" pitchFamily="-110" charset="0"/>
            </a:endParaRPr>
          </a:p>
          <a:p>
            <a:pPr marL="800100" lvl="1" indent="-342900">
              <a:spcBef>
                <a:spcPct val="20000"/>
              </a:spcBef>
              <a:buFontTx/>
              <a:buChar char="•"/>
            </a:pPr>
            <a:endParaRPr lang="en-US" sz="2800">
              <a:latin typeface="Verdana" pitchFamily="-110" charset="0"/>
            </a:endParaRPr>
          </a:p>
          <a:p>
            <a:pPr marL="342900" indent="-342900">
              <a:spcBef>
                <a:spcPct val="20000"/>
              </a:spcBef>
              <a:buFontTx/>
              <a:buChar char="•"/>
            </a:pPr>
            <a:endParaRPr lang="en-US" sz="2800">
              <a:latin typeface="Verdana" pitchFamily="-110" charset="0"/>
            </a:endParaRPr>
          </a:p>
          <a:p>
            <a:pPr marL="342900" indent="-342900">
              <a:spcBef>
                <a:spcPct val="20000"/>
              </a:spcBef>
            </a:pPr>
            <a:endParaRPr lang="en-US" sz="2800">
              <a:latin typeface="Verdana" pitchFamily="-110" charset="0"/>
            </a:endParaRPr>
          </a:p>
        </p:txBody>
      </p:sp>
    </p:spTree>
    <p:custDataLst>
      <p:tags r:id="rId1"/>
    </p:custData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3"/>
          <p:cNvSpPr txBox="1">
            <a:spLocks noChangeArrowheads="1"/>
          </p:cNvSpPr>
          <p:nvPr/>
        </p:nvSpPr>
        <p:spPr bwMode="auto">
          <a:xfrm>
            <a:off x="457200" y="671513"/>
            <a:ext cx="6503988" cy="5614987"/>
          </a:xfrm>
          <a:prstGeom prst="rect">
            <a:avLst/>
          </a:prstGeom>
          <a:noFill/>
          <a:ln w="9525">
            <a:noFill/>
            <a:miter lim="800000"/>
            <a:headEnd/>
            <a:tailEnd/>
          </a:ln>
        </p:spPr>
        <p:txBody>
          <a:bodyPr/>
          <a:lstStyle/>
          <a:p>
            <a:pPr marL="342900" indent="-342900">
              <a:spcBef>
                <a:spcPct val="20000"/>
              </a:spcBef>
            </a:pPr>
            <a:r>
              <a:rPr lang="en-GB" sz="2800" b="1">
                <a:latin typeface="Verdana" pitchFamily="-110" charset="0"/>
              </a:rPr>
              <a:t>What should be harmonized?</a:t>
            </a:r>
          </a:p>
          <a:p>
            <a:pPr marL="342900" indent="-342900">
              <a:spcBef>
                <a:spcPct val="20000"/>
              </a:spcBef>
            </a:pPr>
            <a:endParaRPr lang="en-GB" sz="900" b="1">
              <a:latin typeface="Verdana" pitchFamily="-110" charset="0"/>
            </a:endParaRPr>
          </a:p>
          <a:p>
            <a:pPr marL="342900" indent="-342900">
              <a:spcBef>
                <a:spcPct val="20000"/>
              </a:spcBef>
              <a:buFontTx/>
              <a:buChar char="•"/>
            </a:pPr>
            <a:r>
              <a:rPr lang="en-US" sz="2000">
                <a:latin typeface="Verdana" pitchFamily="-110" charset="0"/>
              </a:rPr>
              <a:t>Matters related to insolvency</a:t>
            </a:r>
          </a:p>
          <a:p>
            <a:pPr marL="800100" lvl="1" indent="-342900">
              <a:spcBef>
                <a:spcPct val="20000"/>
              </a:spcBef>
              <a:buFontTx/>
              <a:buChar char="•"/>
            </a:pPr>
            <a:r>
              <a:rPr lang="en-GB" sz="2000">
                <a:latin typeface="Verdana" pitchFamily="-110" charset="0"/>
              </a:rPr>
              <a:t>E.g. priorities, termination of contracts, avoidance provisions... </a:t>
            </a:r>
            <a:r>
              <a:rPr lang="en-GB" sz="2000" b="1">
                <a:latin typeface="Verdana" pitchFamily="-110" charset="0"/>
              </a:rPr>
              <a:t>provisions for group insolvencies</a:t>
            </a:r>
            <a:r>
              <a:rPr lang="en-GB" sz="2000">
                <a:latin typeface="Verdana" pitchFamily="-110" charset="0"/>
              </a:rPr>
              <a:t>, </a:t>
            </a:r>
            <a:r>
              <a:rPr lang="en-GB" sz="2000" b="1">
                <a:solidFill>
                  <a:srgbClr val="00B0F0"/>
                </a:solidFill>
                <a:latin typeface="Verdana" pitchFamily="-110" charset="0"/>
              </a:rPr>
              <a:t>liabilities of directors</a:t>
            </a:r>
            <a:r>
              <a:rPr lang="en-GB" sz="2000" b="1">
                <a:latin typeface="Verdana" pitchFamily="-110" charset="0"/>
              </a:rPr>
              <a:t> (and shadow directors)</a:t>
            </a:r>
            <a:endParaRPr lang="en-US" sz="2000">
              <a:latin typeface="Verdana" pitchFamily="-110" charset="0"/>
            </a:endParaRPr>
          </a:p>
          <a:p>
            <a:pPr marL="342900" indent="-342900">
              <a:spcBef>
                <a:spcPct val="20000"/>
              </a:spcBef>
              <a:buFontTx/>
              <a:buChar char="•"/>
            </a:pPr>
            <a:r>
              <a:rPr lang="en-US" sz="2000">
                <a:latin typeface="Verdana" pitchFamily="-110" charset="0"/>
              </a:rPr>
              <a:t>Focus on group laws and directors’ duties</a:t>
            </a:r>
          </a:p>
          <a:p>
            <a:pPr marL="800100" lvl="1" indent="-342900">
              <a:spcBef>
                <a:spcPct val="20000"/>
              </a:spcBef>
              <a:buFontTx/>
              <a:buChar char="•"/>
            </a:pPr>
            <a:r>
              <a:rPr lang="en-GB" sz="2000">
                <a:latin typeface="Verdana" pitchFamily="-110" charset="0"/>
              </a:rPr>
              <a:t>Differences between laws</a:t>
            </a:r>
          </a:p>
          <a:p>
            <a:pPr marL="800100" lvl="1" indent="-342900">
              <a:spcBef>
                <a:spcPct val="20000"/>
              </a:spcBef>
              <a:buFontTx/>
              <a:buChar char="•"/>
            </a:pPr>
            <a:r>
              <a:rPr lang="en-GB" sz="2000">
                <a:latin typeface="Verdana" pitchFamily="-110" charset="0"/>
              </a:rPr>
              <a:t>Harmonization will enhance creditor protection, predictability, universalism and tackle forum shopping</a:t>
            </a:r>
          </a:p>
          <a:p>
            <a:pPr marL="800100" lvl="1" indent="-342900">
              <a:spcBef>
                <a:spcPct val="20000"/>
              </a:spcBef>
              <a:buFontTx/>
              <a:buChar char="•"/>
            </a:pPr>
            <a:r>
              <a:rPr lang="en-GB" sz="2000">
                <a:latin typeface="Verdana" pitchFamily="-110" charset="0"/>
              </a:rPr>
              <a:t>New emerging standards from which we can learn</a:t>
            </a:r>
            <a:endParaRPr lang="en-US" sz="2000">
              <a:latin typeface="Verdana" pitchFamily="-110" charset="0"/>
            </a:endParaRPr>
          </a:p>
          <a:p>
            <a:pPr marL="800100" lvl="1" indent="-342900">
              <a:spcBef>
                <a:spcPct val="20000"/>
              </a:spcBef>
              <a:buFontTx/>
              <a:buChar char="•"/>
            </a:pPr>
            <a:endParaRPr lang="en-US" sz="2000">
              <a:latin typeface="Verdana" pitchFamily="-110" charset="0"/>
            </a:endParaRPr>
          </a:p>
          <a:p>
            <a:pPr marL="342900" indent="-342900">
              <a:spcBef>
                <a:spcPct val="20000"/>
              </a:spcBef>
              <a:buFontTx/>
              <a:buChar char="•"/>
            </a:pPr>
            <a:endParaRPr lang="en-US" sz="2000">
              <a:latin typeface="Verdana" pitchFamily="-110" charset="0"/>
            </a:endParaRPr>
          </a:p>
          <a:p>
            <a:pPr marL="342900" indent="-342900">
              <a:spcBef>
                <a:spcPct val="20000"/>
              </a:spcBef>
            </a:pPr>
            <a:endParaRPr lang="en-US" sz="2000">
              <a:latin typeface="Verdana" pitchFamily="-110" charset="0"/>
            </a:endParaRPr>
          </a:p>
        </p:txBody>
      </p:sp>
    </p:spTree>
    <p:custDataLst>
      <p:tags r:id="rId1"/>
    </p:custData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p:cNvSpPr txBox="1">
            <a:spLocks noChangeArrowheads="1"/>
          </p:cNvSpPr>
          <p:nvPr/>
        </p:nvSpPr>
        <p:spPr bwMode="auto">
          <a:xfrm>
            <a:off x="457200" y="838200"/>
            <a:ext cx="6705600" cy="5614988"/>
          </a:xfrm>
          <a:prstGeom prst="rect">
            <a:avLst/>
          </a:prstGeom>
          <a:noFill/>
          <a:ln w="9525">
            <a:noFill/>
            <a:miter lim="800000"/>
            <a:headEnd/>
            <a:tailEnd/>
          </a:ln>
        </p:spPr>
        <p:txBody>
          <a:bodyPr/>
          <a:lstStyle/>
          <a:p>
            <a:pPr>
              <a:spcBef>
                <a:spcPct val="20000"/>
              </a:spcBef>
            </a:pPr>
            <a:endParaRPr lang="en-GB" sz="2800" b="1">
              <a:latin typeface="Verdana" pitchFamily="-110" charset="0"/>
            </a:endParaRPr>
          </a:p>
          <a:p>
            <a:pPr>
              <a:spcBef>
                <a:spcPct val="20000"/>
              </a:spcBef>
            </a:pPr>
            <a:r>
              <a:rPr lang="en-GB" sz="2500" b="1">
                <a:latin typeface="Verdana" pitchFamily="-110" charset="0"/>
              </a:rPr>
              <a:t>Learning From Others: UNCITRAL’s New Recommendations on Enterprise Groups</a:t>
            </a:r>
          </a:p>
          <a:p>
            <a:pPr>
              <a:spcBef>
                <a:spcPct val="20000"/>
              </a:spcBef>
              <a:buFontTx/>
              <a:buChar char="•"/>
            </a:pPr>
            <a:r>
              <a:rPr lang="en-US" sz="2000">
                <a:latin typeface="Verdana" pitchFamily="-110" charset="0"/>
              </a:rPr>
              <a:t>Recommendations on...</a:t>
            </a:r>
          </a:p>
          <a:p>
            <a:pPr marL="800100" lvl="1" indent="-342900">
              <a:spcBef>
                <a:spcPct val="20000"/>
              </a:spcBef>
              <a:buFontTx/>
              <a:buChar char="•"/>
            </a:pPr>
            <a:r>
              <a:rPr lang="en-GB" sz="2000">
                <a:latin typeface="Verdana" pitchFamily="-110" charset="0"/>
              </a:rPr>
              <a:t>Joint applications; procedural coordination; substantive consolidation; unified reorganization plans; avoidance provisions; post commencement finance; etc</a:t>
            </a:r>
            <a:endParaRPr lang="en-US" sz="2000">
              <a:latin typeface="Verdana" pitchFamily="-110" charset="0"/>
            </a:endParaRPr>
          </a:p>
          <a:p>
            <a:pPr>
              <a:spcBef>
                <a:spcPct val="20000"/>
              </a:spcBef>
              <a:buFontTx/>
              <a:buChar char="•"/>
            </a:pPr>
            <a:r>
              <a:rPr lang="en-US" sz="2000">
                <a:latin typeface="Verdana" pitchFamily="-110" charset="0"/>
              </a:rPr>
              <a:t>Striking a balance between:</a:t>
            </a:r>
          </a:p>
          <a:p>
            <a:pPr marL="800100" lvl="1" indent="-342900">
              <a:spcBef>
                <a:spcPct val="20000"/>
              </a:spcBef>
              <a:buFontTx/>
              <a:buChar char="•"/>
            </a:pPr>
            <a:r>
              <a:rPr lang="en-GB" sz="2000">
                <a:latin typeface="Verdana" pitchFamily="-110" charset="0"/>
              </a:rPr>
              <a:t>Enterprise principles (giving </a:t>
            </a:r>
            <a:br>
              <a:rPr lang="en-GB" sz="2000">
                <a:latin typeface="Verdana" pitchFamily="-110" charset="0"/>
              </a:rPr>
            </a:br>
            <a:r>
              <a:rPr lang="en-GB" sz="2000">
                <a:latin typeface="Verdana" pitchFamily="-110" charset="0"/>
              </a:rPr>
              <a:t>effect to economic realities); </a:t>
            </a:r>
            <a:br>
              <a:rPr lang="en-GB" sz="2000">
                <a:latin typeface="Verdana" pitchFamily="-110" charset="0"/>
              </a:rPr>
            </a:br>
            <a:r>
              <a:rPr lang="en-GB" sz="2000">
                <a:latin typeface="Verdana" pitchFamily="-110" charset="0"/>
              </a:rPr>
              <a:t>and</a:t>
            </a:r>
            <a:endParaRPr lang="en-US" sz="2000">
              <a:latin typeface="Verdana" pitchFamily="-110" charset="0"/>
            </a:endParaRPr>
          </a:p>
          <a:p>
            <a:pPr marL="800100" lvl="1" indent="-342900">
              <a:spcBef>
                <a:spcPct val="20000"/>
              </a:spcBef>
              <a:buFontTx/>
              <a:buChar char="•"/>
            </a:pPr>
            <a:r>
              <a:rPr lang="en-GB" sz="2000">
                <a:latin typeface="Verdana" pitchFamily="-110" charset="0"/>
              </a:rPr>
              <a:t>Entity law (respecting the corporate form)</a:t>
            </a:r>
          </a:p>
          <a:p>
            <a:pPr marL="800100" lvl="1" indent="-342900">
              <a:spcBef>
                <a:spcPct val="20000"/>
              </a:spcBef>
              <a:buFontTx/>
              <a:buChar char="•"/>
            </a:pPr>
            <a:endParaRPr lang="en-US" sz="2800">
              <a:latin typeface="Verdana" pitchFamily="-110" charset="0"/>
            </a:endParaRPr>
          </a:p>
          <a:p>
            <a:pPr>
              <a:spcBef>
                <a:spcPct val="20000"/>
              </a:spcBef>
              <a:buFontTx/>
              <a:buChar char="•"/>
            </a:pPr>
            <a:endParaRPr lang="en-US" sz="2800">
              <a:latin typeface="Verdana" pitchFamily="-110" charset="0"/>
            </a:endParaRPr>
          </a:p>
          <a:p>
            <a:pPr>
              <a:spcBef>
                <a:spcPct val="20000"/>
              </a:spcBef>
            </a:pPr>
            <a:endParaRPr lang="en-US" sz="2800">
              <a:latin typeface="Verdana" pitchFamily="-110" charset="0"/>
            </a:endParaRPr>
          </a:p>
        </p:txBody>
      </p:sp>
      <p:pic>
        <p:nvPicPr>
          <p:cNvPr id="41987" name="Picture 5" descr="C:\Users\Irit\Pictures\es.jpg"/>
          <p:cNvPicPr>
            <a:picLocks noChangeAspect="1" noChangeArrowheads="1"/>
          </p:cNvPicPr>
          <p:nvPr/>
        </p:nvPicPr>
        <p:blipFill>
          <a:blip r:embed="rId4"/>
          <a:srcRect/>
          <a:stretch>
            <a:fillRect/>
          </a:stretch>
        </p:blipFill>
        <p:spPr bwMode="auto">
          <a:xfrm>
            <a:off x="4530725" y="179388"/>
            <a:ext cx="2276475" cy="1054100"/>
          </a:xfrm>
          <a:prstGeom prst="rect">
            <a:avLst/>
          </a:prstGeom>
          <a:noFill/>
          <a:ln w="9525">
            <a:noFill/>
            <a:miter lim="800000"/>
            <a:headEnd/>
            <a:tailEnd/>
          </a:ln>
        </p:spPr>
      </p:pic>
      <p:pic>
        <p:nvPicPr>
          <p:cNvPr id="8197" name="Picture 5" descr="C:\Program Files\Microsoft Office\MEDIA\CAGCAT10\j0300840.wmf"/>
          <p:cNvPicPr>
            <a:picLocks noChangeAspect="1" noChangeArrowheads="1"/>
          </p:cNvPicPr>
          <p:nvPr/>
        </p:nvPicPr>
        <p:blipFill>
          <a:blip r:embed="rId5"/>
          <a:srcRect/>
          <a:stretch>
            <a:fillRect/>
          </a:stretch>
        </p:blipFill>
        <p:spPr bwMode="auto">
          <a:xfrm>
            <a:off x="5443538" y="4184650"/>
            <a:ext cx="1597025" cy="1344613"/>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146">
                                            <p:txEl>
                                              <p:pRg st="4" end="4"/>
                                            </p:txEl>
                                          </p:spTgt>
                                        </p:tgtEl>
                                        <p:attrNameLst>
                                          <p:attrName>style.visibility</p:attrName>
                                        </p:attrNameLst>
                                      </p:cBhvr>
                                      <p:to>
                                        <p:strVal val="visible"/>
                                      </p:to>
                                    </p:set>
                                    <p:animEffect transition="in" filter="fade">
                                      <p:cBhvr>
                                        <p:cTn id="7" dur="1000"/>
                                        <p:tgtEl>
                                          <p:spTgt spid="6146">
                                            <p:txEl>
                                              <p:pRg st="4" end="4"/>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146">
                                            <p:txEl>
                                              <p:pRg st="5" end="5"/>
                                            </p:txEl>
                                          </p:spTgt>
                                        </p:tgtEl>
                                        <p:attrNameLst>
                                          <p:attrName>style.visibility</p:attrName>
                                        </p:attrNameLst>
                                      </p:cBhvr>
                                      <p:to>
                                        <p:strVal val="visible"/>
                                      </p:to>
                                    </p:set>
                                    <p:animEffect transition="in" filter="fade">
                                      <p:cBhvr>
                                        <p:cTn id="10" dur="1000"/>
                                        <p:tgtEl>
                                          <p:spTgt spid="6146">
                                            <p:txEl>
                                              <p:pRg st="5" end="5"/>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6146">
                                            <p:txEl>
                                              <p:pRg st="6" end="6"/>
                                            </p:txEl>
                                          </p:spTgt>
                                        </p:tgtEl>
                                        <p:attrNameLst>
                                          <p:attrName>style.visibility</p:attrName>
                                        </p:attrNameLst>
                                      </p:cBhvr>
                                      <p:to>
                                        <p:strVal val="visible"/>
                                      </p:to>
                                    </p:set>
                                    <p:animEffect transition="in" filter="fade">
                                      <p:cBhvr>
                                        <p:cTn id="13" dur="1000"/>
                                        <p:tgtEl>
                                          <p:spTgt spid="6146">
                                            <p:txEl>
                                              <p:pRg st="6" end="6"/>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8197"/>
                                        </p:tgtEl>
                                        <p:attrNameLst>
                                          <p:attrName>style.visibility</p:attrName>
                                        </p:attrNameLst>
                                      </p:cBhvr>
                                      <p:to>
                                        <p:strVal val="visible"/>
                                      </p:to>
                                    </p:set>
                                    <p:animEffect transition="in" filter="fade">
                                      <p:cBhvr>
                                        <p:cTn id="16" dur="1000"/>
                                        <p:tgtEl>
                                          <p:spTgt spid="81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txBox="1">
            <a:spLocks noChangeArrowheads="1"/>
          </p:cNvSpPr>
          <p:nvPr/>
        </p:nvSpPr>
        <p:spPr bwMode="auto">
          <a:xfrm>
            <a:off x="457200" y="442913"/>
            <a:ext cx="6788150" cy="6010275"/>
          </a:xfrm>
          <a:prstGeom prst="rect">
            <a:avLst/>
          </a:prstGeom>
          <a:noFill/>
          <a:ln w="9525">
            <a:noFill/>
            <a:miter lim="800000"/>
            <a:headEnd/>
            <a:tailEnd/>
          </a:ln>
        </p:spPr>
        <p:txBody>
          <a:bodyPr/>
          <a:lstStyle/>
          <a:p>
            <a:pPr>
              <a:spcBef>
                <a:spcPct val="20000"/>
              </a:spcBef>
            </a:pPr>
            <a:r>
              <a:rPr lang="en-GB" sz="2800" b="1">
                <a:latin typeface="Verdana" pitchFamily="-110" charset="0"/>
              </a:rPr>
              <a:t>Limited Role for Enterprise Law- Recommendations on Substantive Consolidation</a:t>
            </a:r>
            <a:r>
              <a:rPr lang="en-GB" sz="2400" b="1">
                <a:latin typeface="Verdana" pitchFamily="-110" charset="0"/>
              </a:rPr>
              <a:t/>
            </a:r>
            <a:br>
              <a:rPr lang="en-GB" sz="2400" b="1">
                <a:latin typeface="Verdana" pitchFamily="-110" charset="0"/>
              </a:rPr>
            </a:br>
            <a:endParaRPr lang="en-US" sz="1100">
              <a:latin typeface="Verdana" pitchFamily="-110" charset="0"/>
            </a:endParaRPr>
          </a:p>
          <a:p>
            <a:r>
              <a:rPr lang="en-GB" sz="2000">
                <a:latin typeface="Verdana" pitchFamily="-110" charset="0"/>
              </a:rPr>
              <a:t>219. The insolvency law should </a:t>
            </a:r>
            <a:r>
              <a:rPr lang="en-GB" sz="2000" b="1">
                <a:solidFill>
                  <a:srgbClr val="00B0F0"/>
                </a:solidFill>
                <a:latin typeface="Verdana" pitchFamily="-110" charset="0"/>
              </a:rPr>
              <a:t>respect the separate legal identity</a:t>
            </a:r>
            <a:r>
              <a:rPr lang="en-GB" sz="2000">
                <a:latin typeface="Verdana" pitchFamily="-110" charset="0"/>
              </a:rPr>
              <a:t> of each enterprise group member. Exceptions to that general principle should be </a:t>
            </a:r>
            <a:r>
              <a:rPr lang="en-GB" sz="2000" b="1">
                <a:latin typeface="Verdana" pitchFamily="-110" charset="0"/>
              </a:rPr>
              <a:t>limited</a:t>
            </a:r>
            <a:r>
              <a:rPr lang="en-GB" sz="2000">
                <a:latin typeface="Verdana" pitchFamily="-110" charset="0"/>
              </a:rPr>
              <a:t> to the grounds set forth in recommendation 220.</a:t>
            </a:r>
          </a:p>
          <a:p>
            <a:r>
              <a:rPr lang="en-GB" sz="2000">
                <a:latin typeface="Verdana" pitchFamily="-110" charset="0"/>
              </a:rPr>
              <a:t> </a:t>
            </a:r>
          </a:p>
          <a:p>
            <a:r>
              <a:rPr lang="en-GB" sz="2000">
                <a:latin typeface="Verdana" pitchFamily="-110" charset="0"/>
              </a:rPr>
              <a:t>220.  ...the court may order substantive consolidation ... </a:t>
            </a:r>
            <a:r>
              <a:rPr lang="en-GB" sz="2000" b="1">
                <a:latin typeface="Verdana" pitchFamily="-110" charset="0"/>
              </a:rPr>
              <a:t>only</a:t>
            </a:r>
            <a:r>
              <a:rPr lang="en-GB" sz="2000">
                <a:latin typeface="Verdana" pitchFamily="-110" charset="0"/>
              </a:rPr>
              <a:t> in the following </a:t>
            </a:r>
            <a:r>
              <a:rPr lang="en-GB" sz="2000" b="1">
                <a:solidFill>
                  <a:srgbClr val="00B0F0"/>
                </a:solidFill>
                <a:latin typeface="Verdana" pitchFamily="-110" charset="0"/>
              </a:rPr>
              <a:t>limited circumstances</a:t>
            </a:r>
            <a:r>
              <a:rPr lang="en-GB" sz="2000">
                <a:latin typeface="Verdana" pitchFamily="-110" charset="0"/>
              </a:rPr>
              <a:t>: (a) Where the court is satisfied that the assets or liabilities of the enterprise group members are </a:t>
            </a:r>
            <a:r>
              <a:rPr lang="en-GB" sz="2000" b="1">
                <a:latin typeface="Verdana" pitchFamily="-110" charset="0"/>
              </a:rPr>
              <a:t>intermingled</a:t>
            </a:r>
            <a:r>
              <a:rPr lang="en-GB" sz="2000">
                <a:latin typeface="Verdana" pitchFamily="-110" charset="0"/>
              </a:rPr>
              <a:t>...; or</a:t>
            </a:r>
          </a:p>
          <a:p>
            <a:r>
              <a:rPr lang="en-GB" sz="2000">
                <a:latin typeface="Verdana" pitchFamily="-110" charset="0"/>
              </a:rPr>
              <a:t>(b) Where the court is satisfied that enterprise group members are engaged in a </a:t>
            </a:r>
            <a:r>
              <a:rPr lang="en-GB" sz="2000" b="1">
                <a:latin typeface="Verdana" pitchFamily="-110" charset="0"/>
              </a:rPr>
              <a:t>fraudulent</a:t>
            </a:r>
            <a:r>
              <a:rPr lang="en-GB" sz="2000">
                <a:latin typeface="Verdana" pitchFamily="-110" charset="0"/>
              </a:rPr>
              <a:t> scheme or activity with no legitimate business purpose...</a:t>
            </a:r>
          </a:p>
          <a:p>
            <a:pPr marL="800100" lvl="1" indent="-342900">
              <a:spcBef>
                <a:spcPct val="20000"/>
              </a:spcBef>
              <a:buFontTx/>
              <a:buChar char="•"/>
            </a:pPr>
            <a:endParaRPr lang="en-US" sz="2000">
              <a:latin typeface="Verdana" pitchFamily="-110" charset="0"/>
            </a:endParaRPr>
          </a:p>
          <a:p>
            <a:pPr>
              <a:spcBef>
                <a:spcPct val="20000"/>
              </a:spcBef>
              <a:buFontTx/>
              <a:buChar char="•"/>
            </a:pPr>
            <a:endParaRPr lang="en-US" sz="2000">
              <a:latin typeface="Verdana" pitchFamily="-110" charset="0"/>
            </a:endParaRPr>
          </a:p>
          <a:p>
            <a:pPr>
              <a:spcBef>
                <a:spcPct val="20000"/>
              </a:spcBef>
            </a:pPr>
            <a:endParaRPr lang="en-US" sz="2800">
              <a:latin typeface="Verdana" pitchFamily="-110" charset="0"/>
            </a:endParaRPr>
          </a:p>
        </p:txBody>
      </p:sp>
    </p:spTree>
    <p:custDataLst>
      <p:tags r:id="rId1"/>
    </p:custData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txBox="1">
            <a:spLocks noChangeArrowheads="1"/>
          </p:cNvSpPr>
          <p:nvPr/>
        </p:nvSpPr>
        <p:spPr bwMode="auto">
          <a:xfrm>
            <a:off x="457200" y="508000"/>
            <a:ext cx="6746875" cy="5614988"/>
          </a:xfrm>
          <a:prstGeom prst="rect">
            <a:avLst/>
          </a:prstGeom>
          <a:noFill/>
          <a:ln w="9525">
            <a:noFill/>
            <a:miter lim="800000"/>
            <a:headEnd/>
            <a:tailEnd/>
          </a:ln>
        </p:spPr>
        <p:txBody>
          <a:bodyPr/>
          <a:lstStyle/>
          <a:p>
            <a:pPr>
              <a:spcBef>
                <a:spcPct val="20000"/>
              </a:spcBef>
            </a:pPr>
            <a:r>
              <a:rPr lang="en-GB" sz="2800" b="1">
                <a:latin typeface="Verdana" pitchFamily="-110" charset="0"/>
              </a:rPr>
              <a:t>Greater Role for Enterprise Law When Limited Liability Not At Stake</a:t>
            </a:r>
          </a:p>
          <a:p>
            <a:pPr>
              <a:spcBef>
                <a:spcPct val="20000"/>
              </a:spcBef>
              <a:buFontTx/>
              <a:buChar char="•"/>
            </a:pPr>
            <a:r>
              <a:rPr lang="en-US" sz="2000">
                <a:solidFill>
                  <a:srgbClr val="0070C0"/>
                </a:solidFill>
                <a:latin typeface="Verdana" pitchFamily="-110" charset="0"/>
              </a:rPr>
              <a:t>Joint</a:t>
            </a:r>
            <a:r>
              <a:rPr lang="en-US" sz="2000">
                <a:latin typeface="Verdana" pitchFamily="-110" charset="0"/>
              </a:rPr>
              <a:t> applications by group members; </a:t>
            </a:r>
            <a:br>
              <a:rPr lang="en-US" sz="2000">
                <a:latin typeface="Verdana" pitchFamily="-110" charset="0"/>
              </a:rPr>
            </a:br>
            <a:r>
              <a:rPr lang="en-US" sz="2000">
                <a:latin typeface="Verdana" pitchFamily="-110" charset="0"/>
              </a:rPr>
              <a:t>procedural coordination</a:t>
            </a:r>
          </a:p>
          <a:p>
            <a:pPr>
              <a:spcBef>
                <a:spcPct val="20000"/>
              </a:spcBef>
              <a:buFontTx/>
              <a:buChar char="•"/>
            </a:pPr>
            <a:r>
              <a:rPr lang="en-US" sz="2000">
                <a:solidFill>
                  <a:srgbClr val="0070C0"/>
                </a:solidFill>
                <a:latin typeface="Verdana" pitchFamily="-110" charset="0"/>
              </a:rPr>
              <a:t>Unified</a:t>
            </a:r>
            <a:r>
              <a:rPr lang="en-US" sz="2000">
                <a:latin typeface="Verdana" pitchFamily="-110" charset="0"/>
              </a:rPr>
              <a:t> reorganization plans</a:t>
            </a:r>
          </a:p>
          <a:p>
            <a:pPr>
              <a:spcBef>
                <a:spcPct val="20000"/>
              </a:spcBef>
              <a:buFontTx/>
              <a:buChar char="•"/>
            </a:pPr>
            <a:r>
              <a:rPr lang="en-US" sz="2000">
                <a:solidFill>
                  <a:srgbClr val="0070C0"/>
                </a:solidFill>
                <a:latin typeface="Verdana" pitchFamily="-110" charset="0"/>
              </a:rPr>
              <a:t>Group considerations </a:t>
            </a:r>
            <a:r>
              <a:rPr lang="en-US" sz="2000">
                <a:latin typeface="Verdana" pitchFamily="-110" charset="0"/>
              </a:rPr>
              <a:t>taken into account in avoiding (or upholding) transactions; and in addressing post commencement finance</a:t>
            </a:r>
          </a:p>
          <a:p>
            <a:pPr marL="800100" lvl="1" indent="-342900">
              <a:spcBef>
                <a:spcPct val="20000"/>
              </a:spcBef>
              <a:buFont typeface="Wingdings" pitchFamily="-110" charset="2"/>
              <a:buChar char="Ø"/>
            </a:pPr>
            <a:r>
              <a:rPr lang="en-US" sz="2000" b="1">
                <a:latin typeface="Verdana" pitchFamily="-110" charset="0"/>
              </a:rPr>
              <a:t>A proper balance is achieved</a:t>
            </a:r>
          </a:p>
          <a:p>
            <a:pPr marL="800100" lvl="1" indent="-342900">
              <a:spcBef>
                <a:spcPct val="20000"/>
              </a:spcBef>
              <a:buFont typeface="Wingdings" pitchFamily="-110" charset="2"/>
              <a:buChar char="Ø"/>
            </a:pPr>
            <a:r>
              <a:rPr lang="en-US" sz="2000" b="1">
                <a:latin typeface="Verdana" pitchFamily="-110" charset="0"/>
              </a:rPr>
              <a:t>Comprehensive treatment of the topic; Yet- issue of parent liability not fully pursued</a:t>
            </a:r>
          </a:p>
          <a:p>
            <a:pPr>
              <a:spcBef>
                <a:spcPct val="20000"/>
              </a:spcBef>
            </a:pPr>
            <a:endParaRPr lang="en-US" sz="2800">
              <a:latin typeface="Verdana" pitchFamily="-110"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8194">
                                            <p:txEl>
                                              <p:pRg st="4" end="4"/>
                                            </p:txEl>
                                          </p:spTgt>
                                        </p:tgtEl>
                                        <p:attrNameLst>
                                          <p:attrName>style.visibility</p:attrName>
                                        </p:attrNameLst>
                                      </p:cBhvr>
                                      <p:to>
                                        <p:strVal val="visible"/>
                                      </p:to>
                                    </p:set>
                                    <p:animEffect transition="in" filter="fade">
                                      <p:cBhvr>
                                        <p:cTn id="7" dur="1000"/>
                                        <p:tgtEl>
                                          <p:spTgt spid="8194">
                                            <p:txEl>
                                              <p:pRg st="4" end="4"/>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194">
                                            <p:txEl>
                                              <p:pRg st="5" end="5"/>
                                            </p:txEl>
                                          </p:spTgt>
                                        </p:tgtEl>
                                        <p:attrNameLst>
                                          <p:attrName>style.visibility</p:attrName>
                                        </p:attrNameLst>
                                      </p:cBhvr>
                                      <p:to>
                                        <p:strVal val="visible"/>
                                      </p:to>
                                    </p:set>
                                    <p:animEffect transition="in" filter="fade">
                                      <p:cBhvr>
                                        <p:cTn id="10" dur="1000"/>
                                        <p:tgtEl>
                                          <p:spTgt spid="819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txBox="1">
            <a:spLocks noChangeArrowheads="1"/>
          </p:cNvSpPr>
          <p:nvPr/>
        </p:nvSpPr>
        <p:spPr bwMode="auto">
          <a:xfrm>
            <a:off x="414338" y="393700"/>
            <a:ext cx="6775450" cy="5819775"/>
          </a:xfrm>
          <a:prstGeom prst="rect">
            <a:avLst/>
          </a:prstGeom>
          <a:noFill/>
          <a:ln w="9525">
            <a:noFill/>
            <a:miter lim="800000"/>
            <a:headEnd/>
            <a:tailEnd/>
          </a:ln>
        </p:spPr>
        <p:txBody>
          <a:bodyPr/>
          <a:lstStyle/>
          <a:p>
            <a:pPr>
              <a:spcBef>
                <a:spcPct val="20000"/>
              </a:spcBef>
            </a:pPr>
            <a:r>
              <a:rPr lang="en-GB" sz="2800" b="1">
                <a:latin typeface="Verdana" pitchFamily="-110" charset="0"/>
              </a:rPr>
              <a:t>UNCITRAL’s Project on Directors’ Duties </a:t>
            </a:r>
          </a:p>
          <a:p>
            <a:pPr>
              <a:spcBef>
                <a:spcPct val="20000"/>
              </a:spcBef>
            </a:pPr>
            <a:endParaRPr lang="en-US" sz="400">
              <a:latin typeface="Verdana" pitchFamily="-110" charset="0"/>
            </a:endParaRPr>
          </a:p>
          <a:p>
            <a:pPr>
              <a:spcBef>
                <a:spcPct val="20000"/>
              </a:spcBef>
              <a:buFontTx/>
              <a:buChar char="•"/>
            </a:pPr>
            <a:r>
              <a:rPr lang="en-US" sz="2400">
                <a:latin typeface="Verdana" pitchFamily="-110" charset="0"/>
              </a:rPr>
              <a:t>Is it an insolvency matter?</a:t>
            </a:r>
          </a:p>
          <a:p>
            <a:pPr>
              <a:spcBef>
                <a:spcPct val="20000"/>
              </a:spcBef>
              <a:buFontTx/>
              <a:buChar char="•"/>
            </a:pPr>
            <a:r>
              <a:rPr lang="en-US" sz="2400">
                <a:latin typeface="Verdana" pitchFamily="-110" charset="0"/>
              </a:rPr>
              <a:t>Striking a balance between:</a:t>
            </a:r>
          </a:p>
          <a:p>
            <a:pPr marL="800100" lvl="1" indent="-342900">
              <a:spcBef>
                <a:spcPct val="20000"/>
              </a:spcBef>
              <a:buFontTx/>
              <a:buChar char="•"/>
            </a:pPr>
            <a:r>
              <a:rPr lang="en-US" sz="2400">
                <a:latin typeface="Verdana" pitchFamily="-110" charset="0"/>
              </a:rPr>
              <a:t>Respecting business judgment/ promoting rescues; and</a:t>
            </a:r>
          </a:p>
          <a:p>
            <a:pPr marL="800100" lvl="1" indent="-342900">
              <a:spcBef>
                <a:spcPct val="20000"/>
              </a:spcBef>
              <a:buFontTx/>
              <a:buChar char="•"/>
            </a:pPr>
            <a:r>
              <a:rPr lang="en-US" sz="2400">
                <a:latin typeface="Verdana" pitchFamily="-110" charset="0"/>
              </a:rPr>
              <a:t>Protecting creditors</a:t>
            </a:r>
          </a:p>
          <a:p>
            <a:pPr>
              <a:spcBef>
                <a:spcPct val="20000"/>
              </a:spcBef>
              <a:buFontTx/>
              <a:buChar char="•"/>
            </a:pPr>
            <a:r>
              <a:rPr lang="en-US" sz="2400">
                <a:latin typeface="Verdana" pitchFamily="-110" charset="0"/>
              </a:rPr>
              <a:t>Tackling wrongful trading by</a:t>
            </a:r>
          </a:p>
          <a:p>
            <a:pPr marL="800100" lvl="1" indent="-342900">
              <a:spcBef>
                <a:spcPct val="20000"/>
              </a:spcBef>
              <a:buFontTx/>
              <a:buChar char="•"/>
            </a:pPr>
            <a:r>
              <a:rPr lang="en-US" sz="2400">
                <a:latin typeface="Verdana" pitchFamily="-110" charset="0"/>
              </a:rPr>
              <a:t>Directors</a:t>
            </a:r>
          </a:p>
          <a:p>
            <a:pPr marL="800100" lvl="1" indent="-342900">
              <a:spcBef>
                <a:spcPct val="20000"/>
              </a:spcBef>
              <a:buFontTx/>
              <a:buChar char="•"/>
            </a:pPr>
            <a:r>
              <a:rPr lang="en-US" sz="2400">
                <a:latin typeface="Verdana" pitchFamily="-110" charset="0"/>
              </a:rPr>
              <a:t>Shadow directors (» parent liability issue may be addressed)</a:t>
            </a:r>
          </a:p>
          <a:p>
            <a:pPr marL="800100" lvl="1" indent="-342900">
              <a:spcBef>
                <a:spcPct val="20000"/>
              </a:spcBef>
              <a:buFontTx/>
              <a:buChar char="•"/>
            </a:pPr>
            <a:endParaRPr lang="en-US" sz="2800">
              <a:latin typeface="Verdana" pitchFamily="-110" charset="0"/>
            </a:endParaRPr>
          </a:p>
          <a:p>
            <a:pPr marL="800100" lvl="1" indent="-342900">
              <a:spcBef>
                <a:spcPct val="20000"/>
              </a:spcBef>
            </a:pPr>
            <a:endParaRPr lang="en-US" sz="2800">
              <a:latin typeface="Verdana" pitchFamily="-110" charset="0"/>
            </a:endParaRPr>
          </a:p>
          <a:p>
            <a:pPr>
              <a:spcBef>
                <a:spcPct val="20000"/>
              </a:spcBef>
            </a:pPr>
            <a:endParaRPr lang="en-US" sz="2800">
              <a:latin typeface="Verdana" pitchFamily="-110" charset="0"/>
            </a:endParaRPr>
          </a:p>
        </p:txBody>
      </p:sp>
      <p:pic>
        <p:nvPicPr>
          <p:cNvPr id="6" name="Picture 5" descr="C:\Program Files\Microsoft Office\MEDIA\CAGCAT10\j0300840.wmf"/>
          <p:cNvPicPr>
            <a:picLocks noChangeAspect="1" noChangeArrowheads="1"/>
          </p:cNvPicPr>
          <p:nvPr/>
        </p:nvPicPr>
        <p:blipFill>
          <a:blip r:embed="rId4"/>
          <a:srcRect/>
          <a:stretch>
            <a:fillRect/>
          </a:stretch>
        </p:blipFill>
        <p:spPr bwMode="auto">
          <a:xfrm>
            <a:off x="5257800" y="2849563"/>
            <a:ext cx="1597025" cy="1346200"/>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218">
                                            <p:txEl>
                                              <p:pRg st="3" end="3"/>
                                            </p:txEl>
                                          </p:spTgt>
                                        </p:tgtEl>
                                        <p:attrNameLst>
                                          <p:attrName>style.visibility</p:attrName>
                                        </p:attrNameLst>
                                      </p:cBhvr>
                                      <p:to>
                                        <p:strVal val="visible"/>
                                      </p:to>
                                    </p:set>
                                    <p:animEffect transition="in" filter="fade">
                                      <p:cBhvr>
                                        <p:cTn id="7" dur="1000"/>
                                        <p:tgtEl>
                                          <p:spTgt spid="9218">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9218">
                                            <p:txEl>
                                              <p:pRg st="4" end="4"/>
                                            </p:txEl>
                                          </p:spTgt>
                                        </p:tgtEl>
                                        <p:attrNameLst>
                                          <p:attrName>style.visibility</p:attrName>
                                        </p:attrNameLst>
                                      </p:cBhvr>
                                      <p:to>
                                        <p:strVal val="visible"/>
                                      </p:to>
                                    </p:set>
                                    <p:animEffect transition="in" filter="fade">
                                      <p:cBhvr>
                                        <p:cTn id="10" dur="1000"/>
                                        <p:tgtEl>
                                          <p:spTgt spid="9218">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9218">
                                            <p:txEl>
                                              <p:pRg st="5" end="5"/>
                                            </p:txEl>
                                          </p:spTgt>
                                        </p:tgtEl>
                                        <p:attrNameLst>
                                          <p:attrName>style.visibility</p:attrName>
                                        </p:attrNameLst>
                                      </p:cBhvr>
                                      <p:to>
                                        <p:strVal val="visible"/>
                                      </p:to>
                                    </p:set>
                                    <p:animEffect transition="in" filter="fade">
                                      <p:cBhvr>
                                        <p:cTn id="13" dur="1000"/>
                                        <p:tgtEl>
                                          <p:spTgt spid="9218">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nodeType="clickEffect">
                                  <p:stCondLst>
                                    <p:cond delay="0"/>
                                  </p:stCondLst>
                                  <p:childTnLst>
                                    <p:set>
                                      <p:cBhvr>
                                        <p:cTn id="20" dur="1" fill="hold">
                                          <p:stCondLst>
                                            <p:cond delay="0"/>
                                          </p:stCondLst>
                                        </p:cTn>
                                        <p:tgtEl>
                                          <p:spTgt spid="9218">
                                            <p:txEl>
                                              <p:pRg st="6" end="6"/>
                                            </p:txEl>
                                          </p:spTgt>
                                        </p:tgtEl>
                                        <p:attrNameLst>
                                          <p:attrName>style.visibility</p:attrName>
                                        </p:attrNameLst>
                                      </p:cBhvr>
                                      <p:to>
                                        <p:strVal val="visible"/>
                                      </p:to>
                                    </p:set>
                                    <p:animEffect transition="in" filter="fade">
                                      <p:cBhvr>
                                        <p:cTn id="21" dur="1000"/>
                                        <p:tgtEl>
                                          <p:spTgt spid="9218">
                                            <p:txEl>
                                              <p:pRg st="6" end="6"/>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9218">
                                            <p:txEl>
                                              <p:pRg st="7" end="7"/>
                                            </p:txEl>
                                          </p:spTgt>
                                        </p:tgtEl>
                                        <p:attrNameLst>
                                          <p:attrName>style.visibility</p:attrName>
                                        </p:attrNameLst>
                                      </p:cBhvr>
                                      <p:to>
                                        <p:strVal val="visible"/>
                                      </p:to>
                                    </p:set>
                                    <p:animEffect transition="in" filter="fade">
                                      <p:cBhvr>
                                        <p:cTn id="24" dur="1000"/>
                                        <p:tgtEl>
                                          <p:spTgt spid="9218">
                                            <p:txEl>
                                              <p:pRg st="7" end="7"/>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9218">
                                            <p:txEl>
                                              <p:pRg st="8" end="8"/>
                                            </p:txEl>
                                          </p:spTgt>
                                        </p:tgtEl>
                                        <p:attrNameLst>
                                          <p:attrName>style.visibility</p:attrName>
                                        </p:attrNameLst>
                                      </p:cBhvr>
                                      <p:to>
                                        <p:strVal val="visible"/>
                                      </p:to>
                                    </p:set>
                                    <p:animEffect transition="in" filter="fade">
                                      <p:cBhvr>
                                        <p:cTn id="27" dur="1000"/>
                                        <p:tgtEl>
                                          <p:spTgt spid="921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marL="342900" indent="-342900">
              <a:spcBef>
                <a:spcPct val="20000"/>
              </a:spcBef>
            </a:pPr>
            <a:r>
              <a:rPr lang="en-GB" sz="3200" b="1">
                <a:latin typeface="Verdana" pitchFamily="-110" charset="0"/>
              </a:rPr>
              <a:t>How to Harmonize? </a:t>
            </a:r>
          </a:p>
          <a:p>
            <a:pPr marL="342900" indent="-342900">
              <a:spcBef>
                <a:spcPct val="20000"/>
              </a:spcBef>
            </a:pPr>
            <a:endParaRPr lang="en-US" sz="2800">
              <a:latin typeface="Verdana" pitchFamily="-110" charset="0"/>
            </a:endParaRPr>
          </a:p>
          <a:p>
            <a:pPr marL="342900" indent="-342900">
              <a:spcBef>
                <a:spcPct val="20000"/>
              </a:spcBef>
              <a:buFontTx/>
              <a:buChar char="•"/>
            </a:pPr>
            <a:r>
              <a:rPr lang="en-US" sz="2800">
                <a:latin typeface="Verdana" pitchFamily="-110" charset="0"/>
              </a:rPr>
              <a:t>Taking a global perspective</a:t>
            </a:r>
          </a:p>
          <a:p>
            <a:pPr marL="342900" indent="-342900">
              <a:spcBef>
                <a:spcPct val="20000"/>
              </a:spcBef>
              <a:buFontTx/>
              <a:buChar char="•"/>
            </a:pPr>
            <a:r>
              <a:rPr lang="en-US" sz="2800">
                <a:latin typeface="Verdana" pitchFamily="-110" charset="0"/>
              </a:rPr>
              <a:t>Enforcing global standards </a:t>
            </a:r>
          </a:p>
          <a:p>
            <a:pPr marL="342900" indent="-342900">
              <a:spcBef>
                <a:spcPct val="20000"/>
              </a:spcBef>
            </a:pPr>
            <a:r>
              <a:rPr lang="en-US" sz="2800">
                <a:latin typeface="Verdana" pitchFamily="-110" charset="0"/>
              </a:rPr>
              <a:t>	on EU level (e.g. via directives)</a:t>
            </a:r>
          </a:p>
          <a:p>
            <a:pPr marL="342900" indent="-342900">
              <a:spcBef>
                <a:spcPct val="20000"/>
              </a:spcBef>
            </a:pPr>
            <a:endParaRPr lang="en-US" sz="2800">
              <a:latin typeface="Verdana" pitchFamily="-110" charset="0"/>
            </a:endParaRPr>
          </a:p>
        </p:txBody>
      </p:sp>
    </p:spTree>
    <p:custDataLst>
      <p:tags r:id="rId1"/>
    </p:custData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txBox="1">
            <a:spLocks noChangeArrowheads="1"/>
          </p:cNvSpPr>
          <p:nvPr/>
        </p:nvSpPr>
        <p:spPr bwMode="auto">
          <a:xfrm>
            <a:off x="449263" y="484188"/>
            <a:ext cx="6831012" cy="5614987"/>
          </a:xfrm>
          <a:prstGeom prst="rect">
            <a:avLst/>
          </a:prstGeom>
          <a:noFill/>
          <a:ln w="9525">
            <a:noFill/>
            <a:miter lim="800000"/>
            <a:headEnd/>
            <a:tailEnd/>
          </a:ln>
        </p:spPr>
        <p:txBody>
          <a:bodyPr/>
          <a:lstStyle/>
          <a:p>
            <a:pPr>
              <a:spcBef>
                <a:spcPct val="20000"/>
              </a:spcBef>
            </a:pPr>
            <a:r>
              <a:rPr lang="en-GB" sz="2800" b="1">
                <a:latin typeface="Verdana" pitchFamily="-110" charset="0"/>
              </a:rPr>
              <a:t>Concluding thoughts </a:t>
            </a:r>
            <a:br>
              <a:rPr lang="en-GB" sz="2800" b="1">
                <a:latin typeface="Verdana" pitchFamily="-110" charset="0"/>
              </a:rPr>
            </a:br>
            <a:r>
              <a:rPr lang="en-GB" sz="2800" b="1">
                <a:latin typeface="Verdana" pitchFamily="-110" charset="0"/>
              </a:rPr>
              <a:t>about harmonization</a:t>
            </a:r>
            <a:r>
              <a:rPr lang="en-US" sz="2800" b="1">
                <a:latin typeface="Verdana" pitchFamily="-110" charset="0"/>
              </a:rPr>
              <a:t>…</a:t>
            </a:r>
            <a:r>
              <a:rPr lang="en-GB" sz="2800" b="1">
                <a:latin typeface="Verdana" pitchFamily="-110" charset="0"/>
              </a:rPr>
              <a:t> </a:t>
            </a:r>
          </a:p>
          <a:p>
            <a:endParaRPr lang="en-GB" sz="700">
              <a:latin typeface="Verdana" pitchFamily="-110" charset="0"/>
            </a:endParaRPr>
          </a:p>
          <a:p>
            <a:pPr>
              <a:spcBef>
                <a:spcPct val="20000"/>
              </a:spcBef>
              <a:buFontTx/>
              <a:buChar char="•"/>
            </a:pPr>
            <a:r>
              <a:rPr lang="en-US" sz="2200">
                <a:latin typeface="Verdana" pitchFamily="-110" charset="0"/>
              </a:rPr>
              <a:t>Why?</a:t>
            </a:r>
          </a:p>
          <a:p>
            <a:pPr marL="800100" lvl="1" indent="-342900">
              <a:spcBef>
                <a:spcPct val="20000"/>
              </a:spcBef>
              <a:buFontTx/>
              <a:buChar char="•"/>
            </a:pPr>
            <a:r>
              <a:rPr lang="en-GB" sz="2200">
                <a:latin typeface="Verdana" pitchFamily="-110" charset="0"/>
              </a:rPr>
              <a:t>Reducing international conflicts and promoting efficiency</a:t>
            </a:r>
          </a:p>
          <a:p>
            <a:pPr>
              <a:spcBef>
                <a:spcPct val="20000"/>
              </a:spcBef>
              <a:buFontTx/>
              <a:buChar char="•"/>
            </a:pPr>
            <a:r>
              <a:rPr lang="en-GB" sz="2200">
                <a:latin typeface="Verdana" pitchFamily="-110" charset="0"/>
              </a:rPr>
              <a:t>What?</a:t>
            </a:r>
          </a:p>
          <a:p>
            <a:pPr marL="800100" lvl="1" indent="-342900">
              <a:spcBef>
                <a:spcPct val="20000"/>
              </a:spcBef>
              <a:buFontTx/>
              <a:buChar char="•"/>
            </a:pPr>
            <a:r>
              <a:rPr lang="en-GB" sz="2200">
                <a:latin typeface="Verdana" pitchFamily="-110" charset="0"/>
              </a:rPr>
              <a:t>Insolvency related matters where </a:t>
            </a:r>
            <a:br>
              <a:rPr lang="en-GB" sz="2200">
                <a:latin typeface="Verdana" pitchFamily="-110" charset="0"/>
              </a:rPr>
            </a:br>
            <a:r>
              <a:rPr lang="en-GB" sz="2200">
                <a:latin typeface="Verdana" pitchFamily="-110" charset="0"/>
              </a:rPr>
              <a:t>there is divergence between laws </a:t>
            </a:r>
            <a:br>
              <a:rPr lang="en-GB" sz="2200">
                <a:latin typeface="Verdana" pitchFamily="-110" charset="0"/>
              </a:rPr>
            </a:br>
            <a:r>
              <a:rPr lang="en-GB" sz="2200">
                <a:latin typeface="Verdana" pitchFamily="-110" charset="0"/>
              </a:rPr>
              <a:t>and where insolvency goals will be advanced by standardization </a:t>
            </a:r>
            <a:r>
              <a:rPr lang="en-US" sz="2200">
                <a:latin typeface="Verdana" pitchFamily="-110" charset="0"/>
              </a:rPr>
              <a:t>–</a:t>
            </a:r>
            <a:r>
              <a:rPr lang="en-GB" sz="2200">
                <a:latin typeface="Verdana" pitchFamily="-110" charset="0"/>
              </a:rPr>
              <a:t> </a:t>
            </a:r>
            <a:br>
              <a:rPr lang="en-GB" sz="2200">
                <a:latin typeface="Verdana" pitchFamily="-110" charset="0"/>
              </a:rPr>
            </a:br>
            <a:r>
              <a:rPr lang="en-GB" sz="2200">
                <a:latin typeface="Verdana" pitchFamily="-110" charset="0"/>
              </a:rPr>
              <a:t>e.g. groups; directors duties</a:t>
            </a:r>
          </a:p>
          <a:p>
            <a:pPr>
              <a:spcBef>
                <a:spcPct val="20000"/>
              </a:spcBef>
              <a:buFontTx/>
              <a:buChar char="•"/>
            </a:pPr>
            <a:r>
              <a:rPr lang="en-GB" sz="2200">
                <a:latin typeface="Verdana" pitchFamily="-110" charset="0"/>
              </a:rPr>
              <a:t>How?</a:t>
            </a:r>
          </a:p>
          <a:p>
            <a:pPr marL="800100" lvl="1" indent="-342900">
              <a:spcBef>
                <a:spcPct val="20000"/>
              </a:spcBef>
              <a:buFontTx/>
              <a:buChar char="•"/>
            </a:pPr>
            <a:r>
              <a:rPr lang="en-GB" sz="2200">
                <a:latin typeface="Verdana" pitchFamily="-110" charset="0"/>
              </a:rPr>
              <a:t>By taking a global perspective, while enforcing standards on a regional level</a:t>
            </a:r>
            <a:endParaRPr lang="en-US" sz="2200">
              <a:latin typeface="Verdana" pitchFamily="-110" charset="0"/>
            </a:endParaRPr>
          </a:p>
          <a:p>
            <a:pPr>
              <a:spcBef>
                <a:spcPct val="20000"/>
              </a:spcBef>
            </a:pPr>
            <a:endParaRPr lang="en-US" sz="2800">
              <a:latin typeface="Verdana" pitchFamily="-110" charset="0"/>
            </a:endParaRPr>
          </a:p>
        </p:txBody>
      </p:sp>
      <p:pic>
        <p:nvPicPr>
          <p:cNvPr id="47107" name="Picture 3" descr="C:\Users\Admin\Desktop\rodin 2.jpg"/>
          <p:cNvPicPr>
            <a:picLocks noChangeAspect="1" noChangeArrowheads="1"/>
          </p:cNvPicPr>
          <p:nvPr/>
        </p:nvPicPr>
        <p:blipFill>
          <a:blip r:embed="rId4"/>
          <a:srcRect/>
          <a:stretch>
            <a:fillRect/>
          </a:stretch>
        </p:blipFill>
        <p:spPr bwMode="auto">
          <a:xfrm>
            <a:off x="5638800" y="547688"/>
            <a:ext cx="1219200" cy="1208087"/>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8"/>
          <p:cNvSpPr>
            <a:spLocks noChangeArrowheads="1"/>
          </p:cNvSpPr>
          <p:nvPr/>
        </p:nvSpPr>
        <p:spPr bwMode="auto">
          <a:xfrm>
            <a:off x="304800" y="1371600"/>
            <a:ext cx="6553200" cy="3822700"/>
          </a:xfrm>
          <a:prstGeom prst="rect">
            <a:avLst/>
          </a:prstGeom>
          <a:noFill/>
          <a:ln w="9525">
            <a:noFill/>
            <a:miter lim="800000"/>
            <a:headEnd/>
            <a:tailEnd/>
          </a:ln>
        </p:spPr>
        <p:txBody>
          <a:bodyPr>
            <a:spAutoFit/>
          </a:bodyPr>
          <a:lstStyle/>
          <a:p>
            <a:pPr algn="ctr">
              <a:spcBef>
                <a:spcPct val="20000"/>
              </a:spcBef>
            </a:pPr>
            <a:r>
              <a:rPr lang="en-ZA" sz="2800" b="1"/>
              <a:t>"Some thoughts on an international insolvency procedure for countries"</a:t>
            </a:r>
            <a:endParaRPr lang="en-GB" sz="2800" b="1">
              <a:latin typeface="Verdana" pitchFamily="34" charset="0"/>
            </a:endParaRPr>
          </a:p>
          <a:p>
            <a:pPr algn="ctr">
              <a:spcBef>
                <a:spcPct val="20000"/>
              </a:spcBef>
            </a:pPr>
            <a:endParaRPr lang="en-GB" sz="2400">
              <a:solidFill>
                <a:srgbClr val="3B87BC"/>
              </a:solidFill>
              <a:latin typeface="Verdana" pitchFamily="34" charset="0"/>
            </a:endParaRPr>
          </a:p>
          <a:p>
            <a:pPr algn="ctr">
              <a:spcBef>
                <a:spcPct val="20000"/>
              </a:spcBef>
            </a:pPr>
            <a:r>
              <a:rPr lang="en-GB" sz="2400">
                <a:solidFill>
                  <a:srgbClr val="3B87BC"/>
                </a:solidFill>
                <a:latin typeface="Verdana" pitchFamily="34" charset="0"/>
              </a:rPr>
              <a:t>JUANITTA CALITZ</a:t>
            </a:r>
          </a:p>
          <a:p>
            <a:pPr algn="ctr">
              <a:spcBef>
                <a:spcPct val="20000"/>
              </a:spcBef>
            </a:pPr>
            <a:r>
              <a:rPr lang="en-GB" sz="2400">
                <a:solidFill>
                  <a:srgbClr val="3B87BC"/>
                </a:solidFill>
                <a:latin typeface="Verdana" pitchFamily="34" charset="0"/>
              </a:rPr>
              <a:t>UNIVERSITY OF JOHANNESBURG</a:t>
            </a:r>
          </a:p>
          <a:p>
            <a:pPr algn="ctr">
              <a:spcBef>
                <a:spcPct val="20000"/>
              </a:spcBef>
            </a:pPr>
            <a:endParaRPr lang="en-GB" sz="3200" b="1">
              <a:solidFill>
                <a:srgbClr val="000000"/>
              </a:solidFill>
              <a:latin typeface="Verdana" pitchFamily="34" charset="0"/>
            </a:endParaRPr>
          </a:p>
          <a:p>
            <a:pPr algn="ctr">
              <a:spcBef>
                <a:spcPct val="20000"/>
              </a:spcBef>
            </a:pPr>
            <a:endParaRPr lang="en-GB" sz="1400">
              <a:solidFill>
                <a:schemeClr val="bg1"/>
              </a:solidFill>
              <a:latin typeface="Verdana" pitchFamily="34" charset="0"/>
            </a:endParaRPr>
          </a:p>
          <a:p>
            <a:pPr algn="ctr">
              <a:spcBef>
                <a:spcPct val="20000"/>
              </a:spcBef>
            </a:pPr>
            <a:endParaRPr lang="en-GB" sz="1400">
              <a:solidFill>
                <a:schemeClr val="bg1"/>
              </a:solidFill>
              <a:latin typeface="Verdana" pitchFamily="34" charset="0"/>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marL="342900" indent="-342900">
              <a:spcBef>
                <a:spcPct val="20000"/>
              </a:spcBef>
            </a:pPr>
            <a:r>
              <a:rPr lang="en-US" sz="2800" b="1">
                <a:latin typeface="Verdana" pitchFamily="34" charset="0"/>
              </a:rPr>
              <a:t>INTRODUCTION</a:t>
            </a:r>
          </a:p>
          <a:p>
            <a:pPr marL="342900" indent="-342900">
              <a:spcBef>
                <a:spcPct val="20000"/>
              </a:spcBef>
              <a:buFontTx/>
              <a:buChar char="•"/>
            </a:pPr>
            <a:endParaRPr lang="en-US" sz="2800">
              <a:latin typeface="Verdana" pitchFamily="34" charset="0"/>
            </a:endParaRPr>
          </a:p>
          <a:p>
            <a:pPr marL="342900" indent="-342900">
              <a:spcBef>
                <a:spcPct val="20000"/>
              </a:spcBef>
            </a:pPr>
            <a:r>
              <a:rPr lang="en-US" sz="2800">
                <a:latin typeface="Verdana" pitchFamily="34" charset="0"/>
              </a:rPr>
              <a:t>	</a:t>
            </a:r>
          </a:p>
          <a:p>
            <a:pPr marL="342900" indent="-342900">
              <a:spcBef>
                <a:spcPct val="20000"/>
              </a:spcBef>
            </a:pPr>
            <a:r>
              <a:rPr lang="en-US" sz="2800">
                <a:latin typeface="Verdana" pitchFamily="34" charset="0"/>
              </a:rPr>
              <a:t>	</a:t>
            </a:r>
          </a:p>
          <a:p>
            <a:pPr marL="342900" indent="-342900">
              <a:spcBef>
                <a:spcPct val="20000"/>
              </a:spcBef>
            </a:pPr>
            <a:endParaRPr lang="en-US" sz="2800">
              <a:latin typeface="Verdana" pitchFamily="34" charset="0"/>
            </a:endParaRPr>
          </a:p>
          <a:p>
            <a:pPr marL="342900" indent="-342900">
              <a:spcBef>
                <a:spcPct val="20000"/>
              </a:spcBef>
            </a:pPr>
            <a:endParaRPr lang="en-US" sz="2800">
              <a:latin typeface="Verdana" pitchFamily="34" charset="0"/>
            </a:endParaRPr>
          </a:p>
        </p:txBody>
      </p:sp>
      <p:pic>
        <p:nvPicPr>
          <p:cNvPr id="3075" name="Picture 6" descr="recession cartoons, recession cartoon, recession picture, recession pictures, recession image, recession images, recession illustration, recession illustrations"/>
          <p:cNvPicPr>
            <a:picLocks noChangeAspect="1" noChangeArrowheads="1"/>
          </p:cNvPicPr>
          <p:nvPr/>
        </p:nvPicPr>
        <p:blipFill>
          <a:blip r:embed="rId2"/>
          <a:srcRect/>
          <a:stretch>
            <a:fillRect/>
          </a:stretch>
        </p:blipFill>
        <p:spPr bwMode="auto">
          <a:xfrm>
            <a:off x="914400" y="1600200"/>
            <a:ext cx="5486400" cy="3657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txBox="1">
            <a:spLocks noChangeArrowheads="1"/>
          </p:cNvSpPr>
          <p:nvPr/>
        </p:nvSpPr>
        <p:spPr bwMode="auto">
          <a:xfrm>
            <a:off x="457200" y="838200"/>
            <a:ext cx="5943600" cy="6248400"/>
          </a:xfrm>
          <a:prstGeom prst="rect">
            <a:avLst/>
          </a:prstGeom>
          <a:noFill/>
          <a:ln w="9525">
            <a:noFill/>
            <a:miter lim="800000"/>
            <a:headEnd/>
            <a:tailEnd/>
          </a:ln>
        </p:spPr>
        <p:txBody>
          <a:bodyPr/>
          <a:lstStyle/>
          <a:p>
            <a:pPr>
              <a:defRPr/>
            </a:pPr>
            <a:r>
              <a:rPr lang="en-ZA" sz="2000" b="1" dirty="0">
                <a:ea typeface="ＭＳ Ｐゴシック" charset="-128"/>
              </a:rPr>
              <a:t>SOME THOUGHTS ON SOVEREIGN INSOLVENCY LAW...</a:t>
            </a:r>
          </a:p>
          <a:p>
            <a:pPr>
              <a:defRPr/>
            </a:pPr>
            <a:endParaRPr lang="en-ZA" sz="2000" b="1" dirty="0">
              <a:ea typeface="ＭＳ Ｐゴシック" charset="-128"/>
            </a:endParaRPr>
          </a:p>
          <a:p>
            <a:pPr>
              <a:buFont typeface="Arial" pitchFamily="34" charset="0"/>
              <a:buChar char="•"/>
              <a:defRPr/>
            </a:pPr>
            <a:r>
              <a:rPr lang="en-US" sz="2000" dirty="0">
                <a:ea typeface="ＭＳ Ｐゴシック" charset="-128"/>
              </a:rPr>
              <a:t>every country adopted some formal legal process for dealing with insolvency = “fresh start”</a:t>
            </a:r>
          </a:p>
          <a:p>
            <a:pPr>
              <a:defRPr/>
            </a:pPr>
            <a:endParaRPr lang="en-US" sz="2000" dirty="0">
              <a:ea typeface="ＭＳ Ｐゴシック" charset="-128"/>
            </a:endParaRPr>
          </a:p>
          <a:p>
            <a:pPr>
              <a:buFont typeface="Arial" pitchFamily="34" charset="0"/>
              <a:buChar char="•"/>
              <a:defRPr/>
            </a:pPr>
            <a:r>
              <a:rPr lang="en-ZA" sz="2000" dirty="0">
                <a:ea typeface="ＭＳ Ｐゴシック" charset="-128"/>
              </a:rPr>
              <a:t>lessons may be drawn for sovereign insolvency from the principles underlying national policies for corporate and personal insolvency?</a:t>
            </a:r>
          </a:p>
          <a:p>
            <a:pPr>
              <a:defRPr/>
            </a:pPr>
            <a:endParaRPr lang="en-ZA" sz="2000" dirty="0">
              <a:ea typeface="ＭＳ Ｐゴシック" charset="-128"/>
            </a:endParaRPr>
          </a:p>
          <a:p>
            <a:pPr>
              <a:buFont typeface="Arial" pitchFamily="34" charset="0"/>
              <a:buChar char="•"/>
              <a:defRPr/>
            </a:pPr>
            <a:r>
              <a:rPr lang="en-US" sz="2000" dirty="0">
                <a:ea typeface="ＭＳ Ｐゴシック" charset="-128"/>
              </a:rPr>
              <a:t>Governments use policy responses to mitigate the global crisis impact and avert a major recession </a:t>
            </a:r>
          </a:p>
          <a:p>
            <a:pPr lvl="1">
              <a:buFont typeface="Arial" pitchFamily="34" charset="0"/>
              <a:buChar char="•"/>
              <a:defRPr/>
            </a:pPr>
            <a:r>
              <a:rPr lang="en-US" dirty="0">
                <a:ea typeface="ＭＳ Ｐゴシック" charset="-128"/>
              </a:rPr>
              <a:t>emergency bailouts to </a:t>
            </a:r>
          </a:p>
          <a:p>
            <a:pPr lvl="1">
              <a:buFont typeface="Arial" pitchFamily="34" charset="0"/>
              <a:buChar char="•"/>
              <a:defRPr/>
            </a:pPr>
            <a:r>
              <a:rPr lang="en-US" dirty="0">
                <a:ea typeface="ＭＳ Ｐゴシック" charset="-128"/>
              </a:rPr>
              <a:t>aggressive monetary easing and </a:t>
            </a:r>
          </a:p>
          <a:p>
            <a:pPr lvl="1">
              <a:buFont typeface="Arial" pitchFamily="34" charset="0"/>
              <a:buChar char="•"/>
              <a:defRPr/>
            </a:pPr>
            <a:r>
              <a:rPr lang="en-US" dirty="0">
                <a:ea typeface="ＭＳ Ｐゴシック" charset="-128"/>
              </a:rPr>
              <a:t>massive stimulus packages </a:t>
            </a:r>
          </a:p>
          <a:p>
            <a:pPr lvl="1">
              <a:buFont typeface="Arial" pitchFamily="34" charset="0"/>
              <a:buChar char="•"/>
              <a:defRPr/>
            </a:pPr>
            <a:endParaRPr lang="en-US" dirty="0">
              <a:ea typeface="ＭＳ Ｐゴシック" charset="-128"/>
            </a:endParaRPr>
          </a:p>
          <a:p>
            <a:pPr>
              <a:buFont typeface="Arial" pitchFamily="34" charset="0"/>
              <a:buChar char="•"/>
              <a:defRPr/>
            </a:pPr>
            <a:r>
              <a:rPr lang="en-ZA" sz="2000" dirty="0">
                <a:ea typeface="ＭＳ Ｐゴシック" charset="-128"/>
              </a:rPr>
              <a:t>And currently the verdict is still out - </a:t>
            </a:r>
            <a:r>
              <a:rPr lang="en-ZA" sz="2000" b="1" dirty="0">
                <a:ea typeface="ＭＳ Ｐゴシック" charset="-128"/>
              </a:rPr>
              <a:t>750 billion </a:t>
            </a:r>
            <a:r>
              <a:rPr lang="en-ZA" sz="2000" b="1" dirty="0" err="1">
                <a:ea typeface="ＭＳ Ｐゴシック" charset="-128"/>
              </a:rPr>
              <a:t>euros</a:t>
            </a:r>
            <a:r>
              <a:rPr lang="en-ZA" sz="2000" b="1" dirty="0">
                <a:ea typeface="ＭＳ Ｐゴシック" charset="-128"/>
              </a:rPr>
              <a:t> </a:t>
            </a:r>
            <a:r>
              <a:rPr lang="en-ZA" sz="2000" dirty="0">
                <a:ea typeface="ＭＳ Ｐゴシック" charset="-128"/>
                <a:hlinkClick r:id="rId2" tooltip="European Financial Stability Facility"/>
              </a:rPr>
              <a:t>European Financial Stability Facility</a:t>
            </a:r>
            <a:r>
              <a:rPr lang="en-ZA" sz="2000" dirty="0">
                <a:ea typeface="ＭＳ Ｐゴシック" charset="-128"/>
              </a:rPr>
              <a:t> (EFSF)</a:t>
            </a:r>
            <a:endParaRPr lang="en-US" sz="2000" dirty="0">
              <a:ea typeface="ＭＳ Ｐゴシック" charset="-128"/>
            </a:endParaRPr>
          </a:p>
          <a:p>
            <a:pPr>
              <a:buFont typeface="Arial" pitchFamily="34" charset="0"/>
              <a:buChar char="•"/>
              <a:defRPr/>
            </a:pPr>
            <a:endParaRPr lang="en-US" sz="2000" dirty="0">
              <a:ea typeface="ＭＳ Ｐゴシック" charset="-128"/>
            </a:endParaRPr>
          </a:p>
          <a:p>
            <a:pPr>
              <a:defRPr/>
            </a:pPr>
            <a:endParaRPr lang="en-US" sz="2000" dirty="0">
              <a:ea typeface="ＭＳ Ｐゴシック" charset="-128"/>
            </a:endParaRPr>
          </a:p>
          <a:p>
            <a:pPr marL="342900" indent="-342900">
              <a:spcBef>
                <a:spcPct val="20000"/>
              </a:spcBef>
              <a:defRPr/>
            </a:pPr>
            <a:endParaRPr lang="en-US" sz="2800" dirty="0">
              <a:latin typeface="Verdana" charset="0"/>
              <a:ea typeface="ＭＳ Ｐゴシック" charset="-128"/>
            </a:endParaRPr>
          </a:p>
          <a:p>
            <a:pPr marL="342900" indent="-342900">
              <a:spcBef>
                <a:spcPct val="20000"/>
              </a:spcBef>
              <a:defRPr/>
            </a:pPr>
            <a:r>
              <a:rPr lang="en-US" sz="2800" dirty="0">
                <a:latin typeface="Verdana" charset="0"/>
                <a:ea typeface="ＭＳ Ｐゴシック" charset="-128"/>
              </a:rPr>
              <a:t>	</a:t>
            </a:r>
          </a:p>
          <a:p>
            <a:pPr marL="342900" indent="-342900">
              <a:spcBef>
                <a:spcPct val="20000"/>
              </a:spcBef>
              <a:defRPr/>
            </a:pPr>
            <a:r>
              <a:rPr lang="en-US" sz="2800" dirty="0">
                <a:latin typeface="Verdana" charset="0"/>
                <a:ea typeface="ＭＳ Ｐゴシック" charset="-128"/>
              </a:rPr>
              <a:t>	</a:t>
            </a:r>
          </a:p>
          <a:p>
            <a:pPr marL="342900" indent="-342900">
              <a:spcBef>
                <a:spcPct val="20000"/>
              </a:spcBef>
              <a:defRPr/>
            </a:pPr>
            <a:endParaRPr lang="en-US" sz="2800" dirty="0">
              <a:latin typeface="Verdana" charset="0"/>
              <a:ea typeface="ＭＳ Ｐゴシック" charset="-128"/>
            </a:endParaRPr>
          </a:p>
          <a:p>
            <a:pPr marL="342900" indent="-342900">
              <a:spcBef>
                <a:spcPct val="20000"/>
              </a:spcBef>
              <a:defRPr/>
            </a:pPr>
            <a:endParaRPr lang="en-US" sz="2800" dirty="0">
              <a:latin typeface="Verdana" charset="0"/>
              <a:ea typeface="ＭＳ Ｐゴシック" charset="-128"/>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txBox="1">
            <a:spLocks noChangeArrowheads="1"/>
          </p:cNvSpPr>
          <p:nvPr/>
        </p:nvSpPr>
        <p:spPr bwMode="auto">
          <a:xfrm>
            <a:off x="457200" y="838200"/>
            <a:ext cx="5943600" cy="6248400"/>
          </a:xfrm>
          <a:prstGeom prst="rect">
            <a:avLst/>
          </a:prstGeom>
          <a:noFill/>
          <a:ln w="9525">
            <a:noFill/>
            <a:miter lim="800000"/>
            <a:headEnd/>
            <a:tailEnd/>
          </a:ln>
        </p:spPr>
        <p:txBody>
          <a:bodyPr/>
          <a:lstStyle/>
          <a:p>
            <a:pPr>
              <a:defRPr/>
            </a:pPr>
            <a:r>
              <a:rPr lang="en-ZA" sz="2000" b="1" dirty="0">
                <a:ea typeface="ＭＳ Ｐゴシック" charset="-128"/>
              </a:rPr>
              <a:t>SOME THOUGHTS ON SOVEREIGN INSOLVENCY LAW...</a:t>
            </a:r>
          </a:p>
          <a:p>
            <a:pPr>
              <a:defRPr/>
            </a:pPr>
            <a:endParaRPr lang="en-ZA" sz="2000" b="1" dirty="0">
              <a:ea typeface="ＭＳ Ｐゴシック" charset="-128"/>
            </a:endParaRPr>
          </a:p>
          <a:p>
            <a:pPr>
              <a:buFont typeface="Arial" pitchFamily="34" charset="0"/>
              <a:buChar char="•"/>
              <a:defRPr/>
            </a:pPr>
            <a:r>
              <a:rPr lang="en-US" sz="2000" dirty="0">
                <a:ea typeface="ＭＳ Ｐゴシック" charset="-128"/>
              </a:rPr>
              <a:t>comparisons </a:t>
            </a:r>
            <a:r>
              <a:rPr lang="en-US" sz="2000" dirty="0">
                <a:solidFill>
                  <a:schemeClr val="accent1">
                    <a:lumMod val="50000"/>
                  </a:schemeClr>
                </a:solidFill>
                <a:ea typeface="ＭＳ Ｐゴシック" charset="-128"/>
              </a:rPr>
              <a:t>between sovereign and corporate </a:t>
            </a:r>
            <a:r>
              <a:rPr lang="en-US" sz="2000" dirty="0">
                <a:ea typeface="ＭＳ Ｐゴシック" charset="-128"/>
              </a:rPr>
              <a:t>debts usually highlight a number of critical differences </a:t>
            </a:r>
          </a:p>
          <a:p>
            <a:pPr>
              <a:buFont typeface="Arial" pitchFamily="34" charset="0"/>
              <a:buChar char="•"/>
              <a:defRPr/>
            </a:pPr>
            <a:r>
              <a:rPr lang="en-ZA" sz="2000" dirty="0">
                <a:ea typeface="ＭＳ Ｐゴシック" charset="-128"/>
              </a:rPr>
              <a:t>corporations and individuals extremely intricate with highly prescriptive bodies of rules. - </a:t>
            </a:r>
            <a:r>
              <a:rPr lang="en-ZA" sz="2000" dirty="0">
                <a:solidFill>
                  <a:schemeClr val="accent1">
                    <a:lumMod val="50000"/>
                  </a:schemeClr>
                </a:solidFill>
                <a:ea typeface="ＭＳ Ｐゴシック" charset="-128"/>
              </a:rPr>
              <a:t>no legal rules governing the insolvency of states </a:t>
            </a:r>
          </a:p>
          <a:p>
            <a:pPr>
              <a:buFont typeface="Arial" pitchFamily="34" charset="0"/>
              <a:buChar char="•"/>
              <a:defRPr/>
            </a:pPr>
            <a:r>
              <a:rPr lang="en-US" sz="2000" dirty="0">
                <a:ea typeface="ＭＳ Ｐゴシック" charset="-128"/>
              </a:rPr>
              <a:t>aggregate </a:t>
            </a:r>
            <a:r>
              <a:rPr lang="en-US" sz="2000" dirty="0">
                <a:solidFill>
                  <a:schemeClr val="accent1">
                    <a:lumMod val="50000"/>
                  </a:schemeClr>
                </a:solidFill>
                <a:ea typeface="ＭＳ Ｐゴシック" charset="-128"/>
              </a:rPr>
              <a:t>GDP cannot be shipped home by the creditors</a:t>
            </a:r>
            <a:r>
              <a:rPr lang="en-US" sz="2000" dirty="0">
                <a:ea typeface="ＭＳ Ｐゴシック" charset="-128"/>
              </a:rPr>
              <a:t>… some kind of willingness to pay on the part of the country is always needed..</a:t>
            </a:r>
          </a:p>
          <a:p>
            <a:pPr>
              <a:buFont typeface="Arial" pitchFamily="34" charset="0"/>
              <a:buChar char="•"/>
              <a:defRPr/>
            </a:pPr>
            <a:r>
              <a:rPr lang="en-ZA" sz="2000" dirty="0">
                <a:ea typeface="ＭＳ Ｐゴシック" charset="-128"/>
              </a:rPr>
              <a:t>key impetus for business bankruptcy systems is to solve the </a:t>
            </a:r>
            <a:r>
              <a:rPr lang="en-ZA" sz="2000" dirty="0">
                <a:solidFill>
                  <a:schemeClr val="accent1">
                    <a:lumMod val="50000"/>
                  </a:schemeClr>
                </a:solidFill>
                <a:ea typeface="ＭＳ Ｐゴシック" charset="-128"/>
              </a:rPr>
              <a:t>holdout challenge </a:t>
            </a:r>
          </a:p>
          <a:p>
            <a:pPr>
              <a:buFont typeface="Arial" pitchFamily="34" charset="0"/>
              <a:buChar char="•"/>
              <a:defRPr/>
            </a:pPr>
            <a:r>
              <a:rPr lang="en-ZA" sz="2000" dirty="0">
                <a:solidFill>
                  <a:schemeClr val="accent1">
                    <a:lumMod val="50000"/>
                  </a:schemeClr>
                </a:solidFill>
                <a:ea typeface="ＭＳ Ｐゴシック" charset="-128"/>
              </a:rPr>
              <a:t>absence of a global regulator or tribunal </a:t>
            </a:r>
            <a:r>
              <a:rPr lang="en-ZA" sz="2000" dirty="0">
                <a:ea typeface="ＭＳ Ｐゴシック" charset="-128"/>
              </a:rPr>
              <a:t>-no institution that could impose solution or clarification in the instance of a sovereign debtor. </a:t>
            </a:r>
            <a:endParaRPr lang="en-US" sz="2000" dirty="0">
              <a:ea typeface="ＭＳ Ｐゴシック" charset="-128"/>
            </a:endParaRPr>
          </a:p>
          <a:p>
            <a:pPr>
              <a:defRPr/>
            </a:pPr>
            <a:endParaRPr lang="en-US" sz="2000" dirty="0">
              <a:ea typeface="ＭＳ Ｐゴシック" charset="-128"/>
            </a:endParaRPr>
          </a:p>
          <a:p>
            <a:pPr marL="342900" indent="-342900">
              <a:spcBef>
                <a:spcPct val="20000"/>
              </a:spcBef>
              <a:defRPr/>
            </a:pPr>
            <a:endParaRPr lang="en-US" sz="2800" dirty="0">
              <a:latin typeface="Verdana" charset="0"/>
              <a:ea typeface="ＭＳ Ｐゴシック" charset="-128"/>
            </a:endParaRPr>
          </a:p>
          <a:p>
            <a:pPr marL="342900" indent="-342900">
              <a:spcBef>
                <a:spcPct val="20000"/>
              </a:spcBef>
              <a:defRPr/>
            </a:pPr>
            <a:r>
              <a:rPr lang="en-US" sz="2800" dirty="0">
                <a:latin typeface="Verdana" charset="0"/>
                <a:ea typeface="ＭＳ Ｐゴシック" charset="-128"/>
              </a:rPr>
              <a:t>	</a:t>
            </a:r>
          </a:p>
          <a:p>
            <a:pPr marL="342900" indent="-342900">
              <a:spcBef>
                <a:spcPct val="20000"/>
              </a:spcBef>
              <a:defRPr/>
            </a:pPr>
            <a:r>
              <a:rPr lang="en-US" sz="2800" dirty="0">
                <a:latin typeface="Verdana" charset="0"/>
                <a:ea typeface="ＭＳ Ｐゴシック" charset="-128"/>
              </a:rPr>
              <a:t>	</a:t>
            </a:r>
          </a:p>
          <a:p>
            <a:pPr marL="342900" indent="-342900">
              <a:spcBef>
                <a:spcPct val="20000"/>
              </a:spcBef>
              <a:defRPr/>
            </a:pPr>
            <a:endParaRPr lang="en-US" sz="2800" dirty="0">
              <a:latin typeface="Verdana" charset="0"/>
              <a:ea typeface="ＭＳ Ｐゴシック" charset="-128"/>
            </a:endParaRPr>
          </a:p>
          <a:p>
            <a:pPr marL="342900" indent="-342900">
              <a:spcBef>
                <a:spcPct val="20000"/>
              </a:spcBef>
              <a:defRPr/>
            </a:pPr>
            <a:endParaRPr lang="en-US" sz="2800" dirty="0">
              <a:latin typeface="Verdana" charset="0"/>
              <a:ea typeface="ＭＳ Ｐゴシック" charset="-128"/>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txBox="1">
            <a:spLocks noChangeArrowheads="1"/>
          </p:cNvSpPr>
          <p:nvPr/>
        </p:nvSpPr>
        <p:spPr bwMode="auto">
          <a:xfrm>
            <a:off x="457200" y="838200"/>
            <a:ext cx="5943600" cy="6248400"/>
          </a:xfrm>
          <a:prstGeom prst="rect">
            <a:avLst/>
          </a:prstGeom>
          <a:noFill/>
          <a:ln w="9525">
            <a:noFill/>
            <a:miter lim="800000"/>
            <a:headEnd/>
            <a:tailEnd/>
          </a:ln>
        </p:spPr>
        <p:txBody>
          <a:bodyPr/>
          <a:lstStyle/>
          <a:p>
            <a:pPr>
              <a:defRPr/>
            </a:pPr>
            <a:r>
              <a:rPr lang="en-ZA" sz="2000" b="1" dirty="0">
                <a:ea typeface="ＭＳ Ｐゴシック" charset="-128"/>
              </a:rPr>
              <a:t>SOME THOUGHTS ON SOVEREIGN INSOLVENCY LAW...</a:t>
            </a:r>
          </a:p>
          <a:p>
            <a:pPr>
              <a:defRPr/>
            </a:pPr>
            <a:endParaRPr lang="en-ZA" sz="2000" b="1" dirty="0">
              <a:ea typeface="ＭＳ Ｐゴシック" charset="-128"/>
            </a:endParaRPr>
          </a:p>
          <a:p>
            <a:pPr>
              <a:buFont typeface="Arial" pitchFamily="34" charset="0"/>
              <a:buChar char="•"/>
              <a:defRPr/>
            </a:pPr>
            <a:r>
              <a:rPr lang="en-US" sz="2000" dirty="0">
                <a:ea typeface="ＭＳ Ｐゴシック" charset="-128"/>
              </a:rPr>
              <a:t>evolving nature of the sovereign debt landscape</a:t>
            </a:r>
          </a:p>
          <a:p>
            <a:pPr>
              <a:defRPr/>
            </a:pPr>
            <a:endParaRPr lang="en-US" sz="2000" dirty="0">
              <a:ea typeface="ＭＳ Ｐゴシック" charset="-128"/>
            </a:endParaRPr>
          </a:p>
          <a:p>
            <a:pPr>
              <a:buFont typeface="Arial" pitchFamily="34" charset="0"/>
              <a:buChar char="•"/>
              <a:defRPr/>
            </a:pPr>
            <a:r>
              <a:rPr lang="en-US" sz="2000" dirty="0">
                <a:ea typeface="ＭＳ Ｐゴシック" charset="-128"/>
              </a:rPr>
              <a:t>2004 -Argentina and Iraq? </a:t>
            </a:r>
          </a:p>
          <a:p>
            <a:pPr lvl="1">
              <a:buFont typeface="Arial" pitchFamily="34" charset="0"/>
              <a:buChar char="•"/>
              <a:defRPr/>
            </a:pPr>
            <a:r>
              <a:rPr lang="en-US" sz="2000" dirty="0">
                <a:ea typeface="ＭＳ Ｐゴシック" charset="-128"/>
              </a:rPr>
              <a:t>Argentina struggling with hold out creditors</a:t>
            </a:r>
          </a:p>
          <a:p>
            <a:pPr lvl="1">
              <a:buFont typeface="Arial" pitchFamily="34" charset="0"/>
              <a:buChar char="•"/>
              <a:defRPr/>
            </a:pPr>
            <a:r>
              <a:rPr lang="en-US" sz="2000" dirty="0">
                <a:ea typeface="ＭＳ Ｐゴシック" charset="-128"/>
              </a:rPr>
              <a:t>Iraq’s -Odious debt +war</a:t>
            </a:r>
          </a:p>
          <a:p>
            <a:pPr lvl="1">
              <a:defRPr/>
            </a:pPr>
            <a:endParaRPr lang="en-US" sz="2000" dirty="0">
              <a:ea typeface="ＭＳ Ｐゴシック" charset="-128"/>
            </a:endParaRPr>
          </a:p>
          <a:p>
            <a:pPr>
              <a:buFont typeface="Arial" pitchFamily="34" charset="0"/>
              <a:buChar char="•"/>
              <a:defRPr/>
            </a:pPr>
            <a:r>
              <a:rPr lang="en-US" sz="2000" dirty="0">
                <a:ea typeface="ＭＳ Ｐゴシック" charset="-128"/>
              </a:rPr>
              <a:t>1970’s and 80’s =syndicated loans </a:t>
            </a:r>
          </a:p>
          <a:p>
            <a:pPr lvl="1">
              <a:buFont typeface="Arial" pitchFamily="34" charset="0"/>
              <a:buChar char="•"/>
              <a:defRPr/>
            </a:pPr>
            <a:r>
              <a:rPr lang="en-US" sz="2000" dirty="0">
                <a:ea typeface="ＭＳ Ｐゴシック" charset="-128"/>
              </a:rPr>
              <a:t>but was replaced in the late 80’s by bonds</a:t>
            </a:r>
          </a:p>
          <a:p>
            <a:pPr lvl="1">
              <a:defRPr/>
            </a:pPr>
            <a:endParaRPr lang="en-US" sz="2000" dirty="0">
              <a:ea typeface="ＭＳ Ｐゴシック" charset="-128"/>
            </a:endParaRPr>
          </a:p>
          <a:p>
            <a:pPr>
              <a:buFont typeface="Arial" pitchFamily="34" charset="0"/>
              <a:buChar char="•"/>
              <a:defRPr/>
            </a:pPr>
            <a:r>
              <a:rPr lang="en-US" sz="2000" dirty="0">
                <a:ea typeface="ＭＳ Ｐゴシック" charset="-128"/>
              </a:rPr>
              <a:t>global trend –banks; bondholders, private creditors -increasingly numerous, anonymous = difficult to coordinate. </a:t>
            </a:r>
          </a:p>
          <a:p>
            <a:pPr>
              <a:defRPr/>
            </a:pPr>
            <a:endParaRPr lang="en-US" sz="2000" dirty="0">
              <a:ea typeface="ＭＳ Ｐゴシック" charset="-128"/>
            </a:endParaRPr>
          </a:p>
          <a:p>
            <a:pPr>
              <a:buFont typeface="Arial" pitchFamily="34" charset="0"/>
              <a:buChar char="•"/>
              <a:defRPr/>
            </a:pPr>
            <a:r>
              <a:rPr lang="en-US" sz="2000" dirty="0">
                <a:ea typeface="ＭＳ Ｐゴシック" charset="-128"/>
              </a:rPr>
              <a:t>variety of debt instruments and derivatives in use also adds to the complexity to be faced. </a:t>
            </a:r>
          </a:p>
          <a:p>
            <a:pPr>
              <a:buFont typeface="Arial" pitchFamily="34" charset="0"/>
              <a:buChar char="•"/>
              <a:defRPr/>
            </a:pPr>
            <a:endParaRPr lang="en-US" sz="2000" dirty="0">
              <a:ea typeface="ＭＳ Ｐゴシック" charset="-128"/>
            </a:endParaRPr>
          </a:p>
          <a:p>
            <a:pPr>
              <a:defRPr/>
            </a:pPr>
            <a:endParaRPr lang="en-US" sz="2000" dirty="0">
              <a:ea typeface="ＭＳ Ｐゴシック" charset="-128"/>
            </a:endParaRPr>
          </a:p>
          <a:p>
            <a:pPr marL="342900" indent="-342900">
              <a:spcBef>
                <a:spcPct val="20000"/>
              </a:spcBef>
              <a:defRPr/>
            </a:pPr>
            <a:endParaRPr lang="en-US" sz="2800" dirty="0">
              <a:latin typeface="Verdana" charset="0"/>
              <a:ea typeface="ＭＳ Ｐゴシック" charset="-128"/>
            </a:endParaRPr>
          </a:p>
          <a:p>
            <a:pPr marL="342900" indent="-342900">
              <a:spcBef>
                <a:spcPct val="20000"/>
              </a:spcBef>
              <a:defRPr/>
            </a:pPr>
            <a:r>
              <a:rPr lang="en-US" sz="2800" dirty="0">
                <a:latin typeface="Verdana" charset="0"/>
                <a:ea typeface="ＭＳ Ｐゴシック" charset="-128"/>
              </a:rPr>
              <a:t>	</a:t>
            </a:r>
          </a:p>
          <a:p>
            <a:pPr marL="342900" indent="-342900">
              <a:spcBef>
                <a:spcPct val="20000"/>
              </a:spcBef>
              <a:defRPr/>
            </a:pPr>
            <a:r>
              <a:rPr lang="en-US" sz="2800" dirty="0">
                <a:latin typeface="Verdana" charset="0"/>
                <a:ea typeface="ＭＳ Ｐゴシック" charset="-128"/>
              </a:rPr>
              <a:t>	</a:t>
            </a:r>
          </a:p>
          <a:p>
            <a:pPr marL="342900" indent="-342900">
              <a:spcBef>
                <a:spcPct val="20000"/>
              </a:spcBef>
              <a:defRPr/>
            </a:pPr>
            <a:endParaRPr lang="en-US" sz="2800" dirty="0">
              <a:latin typeface="Verdana" charset="0"/>
              <a:ea typeface="ＭＳ Ｐゴシック" charset="-128"/>
            </a:endParaRPr>
          </a:p>
          <a:p>
            <a:pPr marL="342900" indent="-342900">
              <a:spcBef>
                <a:spcPct val="20000"/>
              </a:spcBef>
              <a:defRPr/>
            </a:pPr>
            <a:endParaRPr lang="en-US" sz="2800" dirty="0">
              <a:latin typeface="Verdana" charset="0"/>
              <a:ea typeface="ＭＳ Ｐゴシック" charset="-128"/>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txBox="1">
            <a:spLocks noChangeArrowheads="1"/>
          </p:cNvSpPr>
          <p:nvPr/>
        </p:nvSpPr>
        <p:spPr bwMode="auto">
          <a:xfrm>
            <a:off x="457200" y="838200"/>
            <a:ext cx="5943600" cy="6248400"/>
          </a:xfrm>
          <a:prstGeom prst="rect">
            <a:avLst/>
          </a:prstGeom>
          <a:noFill/>
          <a:ln w="9525">
            <a:noFill/>
            <a:miter lim="800000"/>
            <a:headEnd/>
            <a:tailEnd/>
          </a:ln>
        </p:spPr>
        <p:txBody>
          <a:bodyPr/>
          <a:lstStyle/>
          <a:p>
            <a:pPr>
              <a:defRPr/>
            </a:pPr>
            <a:r>
              <a:rPr lang="en-AU" sz="2000" b="1" dirty="0">
                <a:ea typeface="ＭＳ Ｐゴシック" charset="-128"/>
              </a:rPr>
              <a:t>CHALLENGES TO AN INTERNATIONAL FRAMEWORK</a:t>
            </a:r>
            <a:endParaRPr lang="en-ZA" sz="2000" b="1" dirty="0">
              <a:ea typeface="ＭＳ Ｐゴシック" charset="-128"/>
            </a:endParaRPr>
          </a:p>
          <a:p>
            <a:pPr>
              <a:defRPr/>
            </a:pPr>
            <a:endParaRPr lang="en-ZA" sz="2000" b="1" dirty="0">
              <a:ea typeface="ＭＳ Ｐゴシック" charset="-128"/>
            </a:endParaRPr>
          </a:p>
          <a:p>
            <a:pPr>
              <a:buFont typeface="Arial" pitchFamily="34" charset="0"/>
              <a:buChar char="•"/>
              <a:defRPr/>
            </a:pPr>
            <a:r>
              <a:rPr lang="en-ZA" sz="2000" dirty="0">
                <a:ea typeface="ＭＳ Ｐゴシック" charset="-128"/>
              </a:rPr>
              <a:t>difficulty of establishing an international institution</a:t>
            </a:r>
            <a:endParaRPr lang="en-US" sz="2000" dirty="0">
              <a:ea typeface="ＭＳ Ｐゴシック" charset="-128"/>
            </a:endParaRPr>
          </a:p>
          <a:p>
            <a:pPr>
              <a:buFont typeface="Arial" pitchFamily="34" charset="0"/>
              <a:buChar char="•"/>
              <a:defRPr/>
            </a:pPr>
            <a:r>
              <a:rPr lang="en-US" sz="2000" dirty="0">
                <a:ea typeface="ＭＳ Ｐゴシック" charset="-128"/>
              </a:rPr>
              <a:t>United Nations, IMF, </a:t>
            </a:r>
            <a:r>
              <a:rPr lang="en-US" sz="2000" dirty="0" err="1">
                <a:ea typeface="ＭＳ Ｐゴシック" charset="-128"/>
              </a:rPr>
              <a:t>Wordbank</a:t>
            </a:r>
            <a:r>
              <a:rPr lang="en-US" sz="2000" dirty="0">
                <a:ea typeface="ＭＳ Ｐゴシック" charset="-128"/>
              </a:rPr>
              <a:t>…</a:t>
            </a:r>
          </a:p>
          <a:p>
            <a:pPr>
              <a:buFont typeface="Arial" pitchFamily="34" charset="0"/>
              <a:buChar char="•"/>
              <a:defRPr/>
            </a:pPr>
            <a:r>
              <a:rPr lang="en-ZA" sz="2000" dirty="0">
                <a:ea typeface="ＭＳ Ｐゴシック" charset="-128"/>
              </a:rPr>
              <a:t>50 years =the International Criminal Court </a:t>
            </a:r>
            <a:endParaRPr lang="en-US" sz="2000" dirty="0">
              <a:ea typeface="ＭＳ Ｐゴシック" charset="-128"/>
            </a:endParaRPr>
          </a:p>
          <a:p>
            <a:pPr lvl="1">
              <a:defRPr/>
            </a:pPr>
            <a:endParaRPr lang="en-US" sz="2000" dirty="0">
              <a:ea typeface="ＭＳ Ｐゴシック" charset="-128"/>
            </a:endParaRPr>
          </a:p>
          <a:p>
            <a:pPr>
              <a:buFont typeface="Arial" pitchFamily="34" charset="0"/>
              <a:buChar char="•"/>
              <a:defRPr/>
            </a:pPr>
            <a:r>
              <a:rPr lang="en-US" sz="2000" dirty="0">
                <a:ea typeface="ＭＳ Ｐゴシック" charset="-128"/>
              </a:rPr>
              <a:t>international bankruptcy court with teeth-</a:t>
            </a:r>
          </a:p>
          <a:p>
            <a:pPr>
              <a:buFont typeface="Arial" pitchFamily="34" charset="0"/>
              <a:buChar char="•"/>
              <a:defRPr/>
            </a:pPr>
            <a:endParaRPr lang="en-US" sz="2000" dirty="0">
              <a:ea typeface="ＭＳ Ｐゴシック" charset="-128"/>
            </a:endParaRPr>
          </a:p>
          <a:p>
            <a:pPr>
              <a:buFont typeface="Arial" pitchFamily="34" charset="0"/>
              <a:buChar char="•"/>
              <a:defRPr/>
            </a:pPr>
            <a:r>
              <a:rPr lang="en-US" sz="2000" dirty="0">
                <a:ea typeface="ＭＳ Ｐゴシック" charset="-128"/>
              </a:rPr>
              <a:t>without treaty (amendment -IMF Articles)?</a:t>
            </a:r>
          </a:p>
          <a:p>
            <a:pPr lvl="1">
              <a:defRPr/>
            </a:pPr>
            <a:r>
              <a:rPr lang="en-US" sz="2000" dirty="0">
                <a:ea typeface="ＭＳ Ｐゴシック" charset="-128"/>
              </a:rPr>
              <a:t> </a:t>
            </a:r>
          </a:p>
          <a:p>
            <a:pPr lvl="1">
              <a:buFont typeface="Arial" pitchFamily="34" charset="0"/>
              <a:buChar char="•"/>
              <a:defRPr/>
            </a:pPr>
            <a:r>
              <a:rPr lang="en-US" sz="2000" dirty="0">
                <a:ea typeface="ＭＳ Ｐゴシック" charset="-128"/>
              </a:rPr>
              <a:t>not grant seniority to new money (DIP financing)</a:t>
            </a:r>
          </a:p>
          <a:p>
            <a:pPr lvl="1">
              <a:buFont typeface="Arial" pitchFamily="34" charset="0"/>
              <a:buChar char="•"/>
              <a:defRPr/>
            </a:pPr>
            <a:r>
              <a:rPr lang="en-US" sz="2000" dirty="0">
                <a:ea typeface="ＭＳ Ｐゴシック" charset="-128"/>
              </a:rPr>
              <a:t>not enforce a </a:t>
            </a:r>
            <a:r>
              <a:rPr lang="en-US" sz="2000" dirty="0" err="1">
                <a:ea typeface="ＭＳ Ｐゴシック" charset="-128"/>
              </a:rPr>
              <a:t>cramdown</a:t>
            </a:r>
            <a:endParaRPr lang="en-US" sz="2000" dirty="0">
              <a:ea typeface="ＭＳ Ｐゴシック" charset="-128"/>
            </a:endParaRPr>
          </a:p>
          <a:p>
            <a:pPr lvl="1">
              <a:buFont typeface="Arial" pitchFamily="34" charset="0"/>
              <a:buChar char="•"/>
              <a:defRPr/>
            </a:pPr>
            <a:r>
              <a:rPr lang="en-US" sz="2000" dirty="0">
                <a:ea typeface="ＭＳ Ｐゴシック" charset="-128"/>
              </a:rPr>
              <a:t>could not ‘replace management’ </a:t>
            </a:r>
          </a:p>
          <a:p>
            <a:pPr lvl="1">
              <a:buFont typeface="Arial" pitchFamily="34" charset="0"/>
              <a:buChar char="•"/>
              <a:defRPr/>
            </a:pPr>
            <a:r>
              <a:rPr lang="en-US" sz="2000" dirty="0">
                <a:ea typeface="ＭＳ Ｐゴシック" charset="-128"/>
              </a:rPr>
              <a:t>political opposition </a:t>
            </a:r>
          </a:p>
          <a:p>
            <a:pPr lvl="1">
              <a:buFont typeface="Arial" pitchFamily="34" charset="0"/>
              <a:buChar char="•"/>
              <a:defRPr/>
            </a:pPr>
            <a:r>
              <a:rPr lang="en-US" sz="2000" dirty="0">
                <a:ea typeface="ＭＳ Ｐゴシック" charset="-128"/>
              </a:rPr>
              <a:t>national role of bankruptcy judge</a:t>
            </a:r>
          </a:p>
          <a:p>
            <a:pPr>
              <a:buFont typeface="Arial" pitchFamily="34" charset="0"/>
              <a:buChar char="•"/>
              <a:defRPr/>
            </a:pPr>
            <a:endParaRPr lang="en-US" sz="2000" dirty="0">
              <a:ea typeface="ＭＳ Ｐゴシック" charset="-128"/>
            </a:endParaRPr>
          </a:p>
          <a:p>
            <a:pPr>
              <a:defRPr/>
            </a:pPr>
            <a:endParaRPr lang="en-US" sz="2000" dirty="0">
              <a:ea typeface="ＭＳ Ｐゴシック" charset="-128"/>
            </a:endParaRPr>
          </a:p>
          <a:p>
            <a:pPr marL="342900" indent="-342900">
              <a:spcBef>
                <a:spcPct val="20000"/>
              </a:spcBef>
              <a:defRPr/>
            </a:pPr>
            <a:endParaRPr lang="en-US" sz="2800" dirty="0">
              <a:latin typeface="Verdana" charset="0"/>
              <a:ea typeface="ＭＳ Ｐゴシック" charset="-128"/>
            </a:endParaRPr>
          </a:p>
          <a:p>
            <a:pPr marL="342900" indent="-342900">
              <a:spcBef>
                <a:spcPct val="20000"/>
              </a:spcBef>
              <a:defRPr/>
            </a:pPr>
            <a:r>
              <a:rPr lang="en-US" sz="2800" dirty="0">
                <a:latin typeface="Verdana" charset="0"/>
                <a:ea typeface="ＭＳ Ｐゴシック" charset="-128"/>
              </a:rPr>
              <a:t>	</a:t>
            </a:r>
          </a:p>
          <a:p>
            <a:pPr marL="342900" indent="-342900">
              <a:spcBef>
                <a:spcPct val="20000"/>
              </a:spcBef>
              <a:defRPr/>
            </a:pPr>
            <a:r>
              <a:rPr lang="en-US" sz="2800" dirty="0">
                <a:latin typeface="Verdana" charset="0"/>
                <a:ea typeface="ＭＳ Ｐゴシック" charset="-128"/>
              </a:rPr>
              <a:t>	</a:t>
            </a:r>
          </a:p>
          <a:p>
            <a:pPr marL="342900" indent="-342900">
              <a:spcBef>
                <a:spcPct val="20000"/>
              </a:spcBef>
              <a:defRPr/>
            </a:pPr>
            <a:endParaRPr lang="en-US" sz="2800" dirty="0">
              <a:latin typeface="Verdana" charset="0"/>
              <a:ea typeface="ＭＳ Ｐゴシック" charset="-128"/>
            </a:endParaRPr>
          </a:p>
          <a:p>
            <a:pPr marL="342900" indent="-342900">
              <a:spcBef>
                <a:spcPct val="20000"/>
              </a:spcBef>
              <a:defRPr/>
            </a:pPr>
            <a:endParaRPr lang="en-US" sz="2800" dirty="0">
              <a:latin typeface="Verdana" charset="0"/>
              <a:ea typeface="ＭＳ Ｐゴシック" charset="-128"/>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txBox="1">
            <a:spLocks noChangeArrowheads="1"/>
          </p:cNvSpPr>
          <p:nvPr/>
        </p:nvSpPr>
        <p:spPr bwMode="auto">
          <a:xfrm>
            <a:off x="457200" y="838200"/>
            <a:ext cx="5943600" cy="6248400"/>
          </a:xfrm>
          <a:prstGeom prst="rect">
            <a:avLst/>
          </a:prstGeom>
          <a:noFill/>
          <a:ln w="9525">
            <a:noFill/>
            <a:miter lim="800000"/>
            <a:headEnd/>
            <a:tailEnd/>
          </a:ln>
        </p:spPr>
        <p:txBody>
          <a:bodyPr/>
          <a:lstStyle/>
          <a:p>
            <a:pPr>
              <a:defRPr/>
            </a:pPr>
            <a:r>
              <a:rPr lang="en-US" sz="2000" b="1" dirty="0">
                <a:ea typeface="ＭＳ Ｐゴシック" charset="-128"/>
              </a:rPr>
              <a:t>ADVANTAGES OF AN INTERNATIONAL DEBT FRAMEWORK</a:t>
            </a:r>
            <a:endParaRPr lang="en-US" sz="2000" dirty="0">
              <a:ea typeface="ＭＳ Ｐゴシック" charset="-128"/>
            </a:endParaRPr>
          </a:p>
          <a:p>
            <a:pPr>
              <a:defRPr/>
            </a:pPr>
            <a:endParaRPr lang="en-ZA" sz="2000" b="1" dirty="0">
              <a:ea typeface="ＭＳ Ｐゴシック" charset="-128"/>
            </a:endParaRPr>
          </a:p>
          <a:p>
            <a:pPr>
              <a:buFont typeface="Arial" pitchFamily="34" charset="0"/>
              <a:buChar char="•"/>
              <a:defRPr/>
            </a:pPr>
            <a:r>
              <a:rPr lang="en-US" dirty="0">
                <a:ea typeface="ＭＳ Ｐゴシック" charset="-128"/>
              </a:rPr>
              <a:t>“On Monday the 12th of July 2010, German Finance Minister Wolfgang </a:t>
            </a:r>
            <a:r>
              <a:rPr lang="en-US" dirty="0" err="1">
                <a:ea typeface="ＭＳ Ｐゴシック" charset="-128"/>
              </a:rPr>
              <a:t>Schäuble</a:t>
            </a:r>
            <a:r>
              <a:rPr lang="en-US" dirty="0">
                <a:ea typeface="ＭＳ Ｐゴシック" charset="-128"/>
              </a:rPr>
              <a:t> proposed to his fellow members of the EU Task Force on the Strengthening of the European Monetary Union the creation of an international sovereign insolvency framework. Such an initiative by Europe’s most powerful economy would have been unimaginable just half a year earlier. The de-facto insolvency of the Greek state had not only shattered the old continent’s financial and banking system. It had also brought about important changes in some of the key orientations of policymakers. Strong discontent among the populace about the big bailouts of states as well as private investors pushed the government in Germany towards the search for alternatives. While at first controversial among European governments, the proposal thus met with more positive responses from key academics and also some fellow European governments”</a:t>
            </a:r>
          </a:p>
          <a:p>
            <a:pPr>
              <a:buFont typeface="Arial" pitchFamily="34" charset="0"/>
              <a:buChar char="•"/>
              <a:defRPr/>
            </a:pPr>
            <a:endParaRPr lang="en-US" sz="2000" dirty="0">
              <a:ea typeface="ＭＳ Ｐゴシック" charset="-128"/>
            </a:endParaRPr>
          </a:p>
          <a:p>
            <a:pPr>
              <a:defRPr/>
            </a:pPr>
            <a:endParaRPr lang="en-US" sz="2000" dirty="0">
              <a:ea typeface="ＭＳ Ｐゴシック" charset="-128"/>
            </a:endParaRPr>
          </a:p>
          <a:p>
            <a:pPr marL="342900" indent="-342900">
              <a:spcBef>
                <a:spcPct val="20000"/>
              </a:spcBef>
              <a:defRPr/>
            </a:pPr>
            <a:endParaRPr lang="en-US" sz="2800" dirty="0">
              <a:latin typeface="Verdana" charset="0"/>
              <a:ea typeface="ＭＳ Ｐゴシック" charset="-128"/>
            </a:endParaRPr>
          </a:p>
          <a:p>
            <a:pPr marL="342900" indent="-342900">
              <a:spcBef>
                <a:spcPct val="20000"/>
              </a:spcBef>
              <a:defRPr/>
            </a:pPr>
            <a:r>
              <a:rPr lang="en-US" sz="2800" dirty="0">
                <a:latin typeface="Verdana" charset="0"/>
                <a:ea typeface="ＭＳ Ｐゴシック" charset="-128"/>
              </a:rPr>
              <a:t>	</a:t>
            </a:r>
          </a:p>
          <a:p>
            <a:pPr marL="342900" indent="-342900">
              <a:spcBef>
                <a:spcPct val="20000"/>
              </a:spcBef>
              <a:defRPr/>
            </a:pPr>
            <a:r>
              <a:rPr lang="en-US" sz="2800" dirty="0">
                <a:latin typeface="Verdana" charset="0"/>
                <a:ea typeface="ＭＳ Ｐゴシック" charset="-128"/>
              </a:rPr>
              <a:t>	</a:t>
            </a:r>
          </a:p>
          <a:p>
            <a:pPr marL="342900" indent="-342900">
              <a:spcBef>
                <a:spcPct val="20000"/>
              </a:spcBef>
              <a:defRPr/>
            </a:pPr>
            <a:endParaRPr lang="en-US" sz="2800" dirty="0">
              <a:latin typeface="Verdana" charset="0"/>
              <a:ea typeface="ＭＳ Ｐゴシック" charset="-128"/>
            </a:endParaRPr>
          </a:p>
          <a:p>
            <a:pPr marL="342900" indent="-342900">
              <a:spcBef>
                <a:spcPct val="20000"/>
              </a:spcBef>
              <a:defRPr/>
            </a:pPr>
            <a:endParaRPr lang="en-US" sz="2800" dirty="0">
              <a:latin typeface="Verdana" charset="0"/>
              <a:ea typeface="ＭＳ Ｐゴシック" charset="-128"/>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txBox="1">
            <a:spLocks noChangeArrowheads="1"/>
          </p:cNvSpPr>
          <p:nvPr/>
        </p:nvSpPr>
        <p:spPr bwMode="auto">
          <a:xfrm>
            <a:off x="457200" y="838200"/>
            <a:ext cx="5943600" cy="6248400"/>
          </a:xfrm>
          <a:prstGeom prst="rect">
            <a:avLst/>
          </a:prstGeom>
          <a:noFill/>
          <a:ln w="9525">
            <a:noFill/>
            <a:miter lim="800000"/>
            <a:headEnd/>
            <a:tailEnd/>
          </a:ln>
        </p:spPr>
        <p:txBody>
          <a:bodyPr/>
          <a:lstStyle/>
          <a:p>
            <a:pPr>
              <a:defRPr/>
            </a:pPr>
            <a:r>
              <a:rPr lang="en-US" sz="2000" b="1" dirty="0">
                <a:ea typeface="ＭＳ Ｐゴシック" charset="-128"/>
              </a:rPr>
              <a:t>ADVANTAGES OF AN INTERNATIONAL DEBT FRAMEWORK</a:t>
            </a:r>
            <a:endParaRPr lang="en-US" sz="2000" dirty="0">
              <a:ea typeface="ＭＳ Ｐゴシック" charset="-128"/>
            </a:endParaRPr>
          </a:p>
          <a:p>
            <a:pPr>
              <a:defRPr/>
            </a:pPr>
            <a:endParaRPr lang="en-ZA" sz="2000" b="1" dirty="0">
              <a:ea typeface="ＭＳ Ｐゴシック" charset="-128"/>
            </a:endParaRPr>
          </a:p>
          <a:p>
            <a:pPr>
              <a:defRPr/>
            </a:pPr>
            <a:r>
              <a:rPr lang="en-US" dirty="0">
                <a:ea typeface="ＭＳ Ｐゴシック" charset="-128"/>
              </a:rPr>
              <a:t>“French President in July 2011 :</a:t>
            </a:r>
          </a:p>
          <a:p>
            <a:pPr lvl="1">
              <a:defRPr/>
            </a:pPr>
            <a:r>
              <a:rPr lang="en-ZA" dirty="0">
                <a:ea typeface="ＭＳ Ｐゴシック" charset="-128"/>
              </a:rPr>
              <a:t>"By the end of the summer, Angela Merkel and I will be making joint proposals on economic government in the </a:t>
            </a:r>
            <a:r>
              <a:rPr lang="en-ZA" dirty="0" err="1">
                <a:ea typeface="ＭＳ Ｐゴシック" charset="-128"/>
              </a:rPr>
              <a:t>eurozone</a:t>
            </a:r>
            <a:r>
              <a:rPr lang="en-ZA" dirty="0">
                <a:ea typeface="ＭＳ Ｐゴシック" charset="-128"/>
              </a:rPr>
              <a:t>. Our ambition is to seize the Greek crisis to make a quantum leap in </a:t>
            </a:r>
            <a:r>
              <a:rPr lang="en-ZA" dirty="0" err="1">
                <a:ea typeface="ＭＳ Ｐゴシック" charset="-128"/>
              </a:rPr>
              <a:t>eurozone</a:t>
            </a:r>
            <a:r>
              <a:rPr lang="en-ZA" dirty="0">
                <a:ea typeface="ＭＳ Ｐゴシック" charset="-128"/>
              </a:rPr>
              <a:t> government. The very words were once taboo. We will give a clearer vision of the way we see the </a:t>
            </a:r>
            <a:r>
              <a:rPr lang="en-ZA" dirty="0" err="1">
                <a:ea typeface="ＭＳ Ｐゴシック" charset="-128"/>
              </a:rPr>
              <a:t>eurozone</a:t>
            </a:r>
            <a:r>
              <a:rPr lang="en-ZA" dirty="0">
                <a:ea typeface="ＭＳ Ｐゴシック" charset="-128"/>
              </a:rPr>
              <a:t> evolving. We have done something historic. There is no European Monetary Fund yet – but nearly."</a:t>
            </a:r>
            <a:endParaRPr lang="en-US" dirty="0">
              <a:ea typeface="ＭＳ Ｐゴシック" charset="-128"/>
            </a:endParaRPr>
          </a:p>
          <a:p>
            <a:pPr>
              <a:buFont typeface="Arial" pitchFamily="34" charset="0"/>
              <a:buChar char="•"/>
              <a:defRPr/>
            </a:pPr>
            <a:r>
              <a:rPr lang="en-ZA" sz="2000" dirty="0">
                <a:ea typeface="ＭＳ Ｐゴシック" charset="-128"/>
              </a:rPr>
              <a:t>The Harmer report...</a:t>
            </a:r>
          </a:p>
          <a:p>
            <a:pPr>
              <a:buFont typeface="Arial" pitchFamily="34" charset="0"/>
              <a:buChar char="•"/>
              <a:defRPr/>
            </a:pPr>
            <a:r>
              <a:rPr lang="en-US" sz="2000" dirty="0">
                <a:ea typeface="ＭＳ Ｐゴシック" charset="-128"/>
              </a:rPr>
              <a:t>no formal mechanism to ensure that sacrifice is equivalent or appropriate across the groupings of creditors or that overall relief is sufficient for </a:t>
            </a:r>
            <a:r>
              <a:rPr lang="en-US" sz="2000" dirty="0" err="1">
                <a:ea typeface="ＭＳ Ｐゴシック" charset="-128"/>
              </a:rPr>
              <a:t>realising</a:t>
            </a:r>
            <a:r>
              <a:rPr lang="en-US" sz="2000" dirty="0">
                <a:ea typeface="ＭＳ Ｐゴシック" charset="-128"/>
              </a:rPr>
              <a:t> the presumed general goal, being that the remaining debts not prevent the economy from being able to develop</a:t>
            </a:r>
          </a:p>
          <a:p>
            <a:pPr marL="342900" indent="-342900">
              <a:spcBef>
                <a:spcPct val="20000"/>
              </a:spcBef>
              <a:defRPr/>
            </a:pPr>
            <a:endParaRPr lang="en-US" sz="2800" dirty="0">
              <a:latin typeface="Verdana" charset="0"/>
              <a:ea typeface="ＭＳ Ｐゴシック" charset="-128"/>
            </a:endParaRPr>
          </a:p>
          <a:p>
            <a:pPr marL="342900" indent="-342900">
              <a:spcBef>
                <a:spcPct val="20000"/>
              </a:spcBef>
              <a:defRPr/>
            </a:pPr>
            <a:r>
              <a:rPr lang="en-US" sz="2800" dirty="0">
                <a:latin typeface="Verdana" charset="0"/>
                <a:ea typeface="ＭＳ Ｐゴシック" charset="-128"/>
              </a:rPr>
              <a:t>	</a:t>
            </a:r>
          </a:p>
          <a:p>
            <a:pPr marL="342900" indent="-342900">
              <a:spcBef>
                <a:spcPct val="20000"/>
              </a:spcBef>
              <a:defRPr/>
            </a:pPr>
            <a:r>
              <a:rPr lang="en-US" sz="2800" dirty="0">
                <a:latin typeface="Verdana" charset="0"/>
                <a:ea typeface="ＭＳ Ｐゴシック" charset="-128"/>
              </a:rPr>
              <a:t>	</a:t>
            </a:r>
          </a:p>
          <a:p>
            <a:pPr marL="342900" indent="-342900">
              <a:spcBef>
                <a:spcPct val="20000"/>
              </a:spcBef>
              <a:defRPr/>
            </a:pPr>
            <a:endParaRPr lang="en-US" sz="2800" dirty="0">
              <a:latin typeface="Verdana" charset="0"/>
              <a:ea typeface="ＭＳ Ｐゴシック" charset="-128"/>
            </a:endParaRPr>
          </a:p>
          <a:p>
            <a:pPr marL="342900" indent="-342900">
              <a:spcBef>
                <a:spcPct val="20000"/>
              </a:spcBef>
              <a:defRPr/>
            </a:pPr>
            <a:endParaRPr lang="en-US" sz="2800" dirty="0">
              <a:latin typeface="Verdana" charset="0"/>
              <a:ea typeface="ＭＳ Ｐゴシック" charset="-128"/>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txBox="1">
            <a:spLocks noChangeArrowheads="1"/>
          </p:cNvSpPr>
          <p:nvPr/>
        </p:nvSpPr>
        <p:spPr bwMode="auto">
          <a:xfrm>
            <a:off x="457200" y="838200"/>
            <a:ext cx="5943600" cy="6248400"/>
          </a:xfrm>
          <a:prstGeom prst="rect">
            <a:avLst/>
          </a:prstGeom>
          <a:noFill/>
          <a:ln w="9525">
            <a:noFill/>
            <a:miter lim="800000"/>
            <a:headEnd/>
            <a:tailEnd/>
          </a:ln>
        </p:spPr>
        <p:txBody>
          <a:bodyPr/>
          <a:lstStyle/>
          <a:p>
            <a:pPr>
              <a:defRPr/>
            </a:pPr>
            <a:r>
              <a:rPr lang="en-US" sz="2000" b="1" dirty="0">
                <a:ea typeface="ＭＳ Ｐゴシック" charset="-128"/>
              </a:rPr>
              <a:t>ADVANTAGES OF AN INTERNATIONAL DEBT FRAMEWORK</a:t>
            </a:r>
            <a:endParaRPr lang="en-US" sz="2000" dirty="0">
              <a:ea typeface="ＭＳ Ｐゴシック" charset="-128"/>
            </a:endParaRPr>
          </a:p>
          <a:p>
            <a:pPr>
              <a:defRPr/>
            </a:pPr>
            <a:endParaRPr lang="en-ZA" sz="2000" b="1" dirty="0">
              <a:ea typeface="ＭＳ Ｐゴシック" charset="-128"/>
            </a:endParaRPr>
          </a:p>
          <a:p>
            <a:pPr>
              <a:buFont typeface="Arial" pitchFamily="34" charset="0"/>
              <a:buChar char="•"/>
              <a:defRPr/>
            </a:pPr>
            <a:r>
              <a:rPr lang="en-ZA" sz="2000" dirty="0">
                <a:ea typeface="ＭＳ Ｐゴシック" charset="-128"/>
              </a:rPr>
              <a:t>The Harmer report...</a:t>
            </a:r>
          </a:p>
          <a:p>
            <a:pPr>
              <a:defRPr/>
            </a:pPr>
            <a:endParaRPr lang="en-ZA" sz="2000" dirty="0">
              <a:ea typeface="ＭＳ Ｐゴシック" charset="-128"/>
            </a:endParaRPr>
          </a:p>
          <a:p>
            <a:pPr>
              <a:buFont typeface="Arial" pitchFamily="34" charset="0"/>
              <a:buChar char="•"/>
              <a:defRPr/>
            </a:pPr>
            <a:r>
              <a:rPr lang="en-US" sz="2000" dirty="0">
                <a:ea typeface="ＭＳ Ｐゴシック" charset="-128"/>
              </a:rPr>
              <a:t>no formal mechanism = </a:t>
            </a:r>
          </a:p>
          <a:p>
            <a:pPr lvl="1">
              <a:buFont typeface="Arial" pitchFamily="34" charset="0"/>
              <a:buChar char="•"/>
              <a:defRPr/>
            </a:pPr>
            <a:r>
              <a:rPr lang="en-US" sz="2000" dirty="0">
                <a:ea typeface="ＭＳ Ｐゴシック" charset="-128"/>
              </a:rPr>
              <a:t>ensure that sacrifice is equivalent or appropriate across the groupings of creditors </a:t>
            </a:r>
          </a:p>
          <a:p>
            <a:pPr lvl="1">
              <a:buFont typeface="Arial" pitchFamily="34" charset="0"/>
              <a:buChar char="•"/>
              <a:defRPr/>
            </a:pPr>
            <a:r>
              <a:rPr lang="en-US" sz="2000" dirty="0">
                <a:ea typeface="ＭＳ Ｐゴシック" charset="-128"/>
              </a:rPr>
              <a:t>or that overall relief is sufficient for </a:t>
            </a:r>
            <a:r>
              <a:rPr lang="en-US" sz="2000" dirty="0" err="1">
                <a:ea typeface="ＭＳ Ｐゴシック" charset="-128"/>
              </a:rPr>
              <a:t>realising</a:t>
            </a:r>
            <a:r>
              <a:rPr lang="en-US" sz="2000" dirty="0">
                <a:ea typeface="ＭＳ Ｐゴシック" charset="-128"/>
              </a:rPr>
              <a:t> goal, being that the remaining debts not prevent the economy from being able to develop…</a:t>
            </a:r>
          </a:p>
          <a:p>
            <a:pPr lvl="1">
              <a:defRPr/>
            </a:pPr>
            <a:endParaRPr lang="en-US" sz="2000" dirty="0">
              <a:ea typeface="ＭＳ Ｐゴシック" charset="-128"/>
            </a:endParaRPr>
          </a:p>
          <a:p>
            <a:pPr>
              <a:buFont typeface="Arial" pitchFamily="34" charset="0"/>
              <a:buChar char="•"/>
              <a:defRPr/>
            </a:pPr>
            <a:r>
              <a:rPr lang="en-US" sz="2000" dirty="0">
                <a:ea typeface="ＭＳ Ｐゴシック" charset="-128"/>
              </a:rPr>
              <a:t>collective action problem ?</a:t>
            </a:r>
          </a:p>
          <a:p>
            <a:pPr>
              <a:buFont typeface="Arial" pitchFamily="34" charset="0"/>
              <a:buChar char="•"/>
              <a:defRPr/>
            </a:pPr>
            <a:endParaRPr lang="en-US" sz="2000" dirty="0">
              <a:ea typeface="ＭＳ Ｐゴシック" charset="-128"/>
            </a:endParaRPr>
          </a:p>
          <a:p>
            <a:pPr>
              <a:buFont typeface="Arial" pitchFamily="34" charset="0"/>
              <a:buChar char="•"/>
              <a:defRPr/>
            </a:pPr>
            <a:r>
              <a:rPr lang="en-US" sz="2000" dirty="0">
                <a:ea typeface="ＭＳ Ｐゴシック" charset="-128"/>
              </a:rPr>
              <a:t>better and timelier handling of unsustainable debts while at the same time protecting asset value and creditors rights as well as on crisis prevention </a:t>
            </a:r>
            <a:r>
              <a:rPr lang="en-US" sz="2000" i="1" dirty="0">
                <a:ea typeface="ＭＳ Ｐゴシック" charset="-128"/>
              </a:rPr>
              <a:t>and </a:t>
            </a:r>
            <a:r>
              <a:rPr lang="en-US" sz="2000" dirty="0">
                <a:ea typeface="ＭＳ Ｐゴシック" charset="-128"/>
              </a:rPr>
              <a:t>crisis resolution…</a:t>
            </a:r>
          </a:p>
          <a:p>
            <a:pPr marL="342900" indent="-342900">
              <a:spcBef>
                <a:spcPct val="20000"/>
              </a:spcBef>
              <a:defRPr/>
            </a:pPr>
            <a:endParaRPr lang="en-US" sz="2800" dirty="0">
              <a:latin typeface="Verdana" charset="0"/>
              <a:ea typeface="ＭＳ Ｐゴシック" charset="-128"/>
            </a:endParaRPr>
          </a:p>
          <a:p>
            <a:pPr marL="342900" indent="-342900">
              <a:spcBef>
                <a:spcPct val="20000"/>
              </a:spcBef>
              <a:defRPr/>
            </a:pPr>
            <a:r>
              <a:rPr lang="en-US" sz="2800" dirty="0">
                <a:latin typeface="Verdana" charset="0"/>
                <a:ea typeface="ＭＳ Ｐゴシック" charset="-128"/>
              </a:rPr>
              <a:t>	</a:t>
            </a:r>
          </a:p>
          <a:p>
            <a:pPr marL="342900" indent="-342900">
              <a:spcBef>
                <a:spcPct val="20000"/>
              </a:spcBef>
              <a:defRPr/>
            </a:pPr>
            <a:r>
              <a:rPr lang="en-US" sz="2800" dirty="0">
                <a:latin typeface="Verdana" charset="0"/>
                <a:ea typeface="ＭＳ Ｐゴシック" charset="-128"/>
              </a:rPr>
              <a:t>	</a:t>
            </a:r>
          </a:p>
          <a:p>
            <a:pPr marL="342900" indent="-342900">
              <a:spcBef>
                <a:spcPct val="20000"/>
              </a:spcBef>
              <a:defRPr/>
            </a:pPr>
            <a:endParaRPr lang="en-US" sz="2800" dirty="0">
              <a:latin typeface="Verdana" charset="0"/>
              <a:ea typeface="ＭＳ Ｐゴシック" charset="-128"/>
            </a:endParaRPr>
          </a:p>
          <a:p>
            <a:pPr marL="342900" indent="-342900">
              <a:spcBef>
                <a:spcPct val="20000"/>
              </a:spcBef>
              <a:defRPr/>
            </a:pPr>
            <a:endParaRPr lang="en-US" sz="2800" dirty="0">
              <a:latin typeface="Verdana" charset="0"/>
              <a:ea typeface="ＭＳ Ｐゴシック" charset="-128"/>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txBox="1">
            <a:spLocks noChangeArrowheads="1"/>
          </p:cNvSpPr>
          <p:nvPr/>
        </p:nvSpPr>
        <p:spPr bwMode="auto">
          <a:xfrm>
            <a:off x="457200" y="838200"/>
            <a:ext cx="5943600" cy="6248400"/>
          </a:xfrm>
          <a:prstGeom prst="rect">
            <a:avLst/>
          </a:prstGeom>
          <a:noFill/>
          <a:ln w="9525">
            <a:noFill/>
            <a:miter lim="800000"/>
            <a:headEnd/>
            <a:tailEnd/>
          </a:ln>
        </p:spPr>
        <p:txBody>
          <a:bodyPr/>
          <a:lstStyle/>
          <a:p>
            <a:pPr>
              <a:defRPr/>
            </a:pPr>
            <a:r>
              <a:rPr lang="en-AU" sz="2000" b="1" dirty="0">
                <a:ea typeface="ＭＳ Ｐゴシック" charset="-128"/>
              </a:rPr>
              <a:t>RECENT PROPOSALS</a:t>
            </a:r>
            <a:endParaRPr lang="en-US" sz="2000" dirty="0">
              <a:ea typeface="ＭＳ Ｐゴシック" charset="-128"/>
            </a:endParaRPr>
          </a:p>
          <a:p>
            <a:pPr>
              <a:defRPr/>
            </a:pPr>
            <a:endParaRPr lang="en-ZA" sz="2000" b="1" dirty="0">
              <a:ea typeface="ＭＳ Ｐゴシック" charset="-128"/>
            </a:endParaRPr>
          </a:p>
          <a:p>
            <a:pPr>
              <a:defRPr/>
            </a:pPr>
            <a:endParaRPr lang="en-ZA" sz="2000" b="1" dirty="0">
              <a:ea typeface="ＭＳ Ｐゴシック" charset="-128"/>
            </a:endParaRPr>
          </a:p>
          <a:p>
            <a:pPr>
              <a:buFont typeface="Arial" pitchFamily="34" charset="0"/>
              <a:buChar char="•"/>
              <a:defRPr/>
            </a:pPr>
            <a:r>
              <a:rPr lang="en-ZA" sz="2000" dirty="0">
                <a:ea typeface="ＭＳ Ｐゴシック" charset="-128"/>
              </a:rPr>
              <a:t>statutory approach =IMF </a:t>
            </a:r>
            <a:r>
              <a:rPr lang="en-US" sz="2000" dirty="0">
                <a:ea typeface="ＭＳ Ｐゴシック" charset="-128"/>
              </a:rPr>
              <a:t>Sovereign Debt Restructuring Mechanism (SDRM) proposal</a:t>
            </a:r>
          </a:p>
          <a:p>
            <a:pPr>
              <a:defRPr/>
            </a:pPr>
            <a:endParaRPr lang="en-US" sz="2000" dirty="0">
              <a:ea typeface="ＭＳ Ｐゴシック" charset="-128"/>
            </a:endParaRPr>
          </a:p>
          <a:p>
            <a:pPr>
              <a:buFont typeface="Arial" pitchFamily="34" charset="0"/>
              <a:buChar char="•"/>
              <a:defRPr/>
            </a:pPr>
            <a:r>
              <a:rPr lang="en-US" sz="2000" dirty="0">
                <a:ea typeface="ＭＳ Ｐゴシック" charset="-128"/>
              </a:rPr>
              <a:t>contractual approach =called collective action clauses</a:t>
            </a:r>
          </a:p>
          <a:p>
            <a:pPr>
              <a:defRPr/>
            </a:pPr>
            <a:endParaRPr lang="en-US" sz="2000" dirty="0">
              <a:ea typeface="ＭＳ Ｐゴシック" charset="-128"/>
            </a:endParaRPr>
          </a:p>
          <a:p>
            <a:pPr>
              <a:buFont typeface="Arial" pitchFamily="34" charset="0"/>
              <a:buChar char="•"/>
              <a:defRPr/>
            </a:pPr>
            <a:r>
              <a:rPr lang="en-US" sz="2000" dirty="0">
                <a:ea typeface="ＭＳ Ｐゴシック" charset="-128"/>
              </a:rPr>
              <a:t>voluntary approach = call for a code of conduct</a:t>
            </a:r>
          </a:p>
          <a:p>
            <a:pPr>
              <a:buFont typeface="Arial" pitchFamily="34" charset="0"/>
              <a:buChar char="•"/>
              <a:defRPr/>
            </a:pPr>
            <a:endParaRPr lang="en-US" sz="2000" dirty="0">
              <a:latin typeface="Verdana" charset="0"/>
              <a:ea typeface="ＭＳ Ｐゴシック" charset="-128"/>
            </a:endParaRPr>
          </a:p>
          <a:p>
            <a:pPr>
              <a:buFont typeface="Arial" pitchFamily="34" charset="0"/>
              <a:buChar char="•"/>
              <a:defRPr/>
            </a:pPr>
            <a:r>
              <a:rPr lang="en-US" sz="2000" dirty="0">
                <a:ea typeface="ＭＳ Ｐゴシック" charset="-128"/>
              </a:rPr>
              <a:t>club approach= London and Paris Club</a:t>
            </a:r>
            <a:endParaRPr lang="en-US" sz="2000" dirty="0">
              <a:latin typeface="Verdana" charset="0"/>
              <a:ea typeface="ＭＳ Ｐゴシック" charset="-128"/>
            </a:endParaRPr>
          </a:p>
          <a:p>
            <a:pPr marL="342900" indent="-342900">
              <a:spcBef>
                <a:spcPct val="20000"/>
              </a:spcBef>
              <a:defRPr/>
            </a:pPr>
            <a:r>
              <a:rPr lang="en-US" sz="2000" dirty="0">
                <a:latin typeface="Verdana" charset="0"/>
                <a:ea typeface="ＭＳ Ｐゴシック" charset="-128"/>
              </a:rPr>
              <a:t>	</a:t>
            </a:r>
          </a:p>
          <a:p>
            <a:pPr marL="342900" indent="-342900">
              <a:spcBef>
                <a:spcPct val="20000"/>
              </a:spcBef>
              <a:defRPr/>
            </a:pPr>
            <a:r>
              <a:rPr lang="en-US" sz="2800" dirty="0">
                <a:latin typeface="Verdana" charset="0"/>
                <a:ea typeface="ＭＳ Ｐゴシック" charset="-128"/>
              </a:rPr>
              <a:t>	</a:t>
            </a:r>
          </a:p>
          <a:p>
            <a:pPr marL="342900" indent="-342900">
              <a:spcBef>
                <a:spcPct val="20000"/>
              </a:spcBef>
              <a:defRPr/>
            </a:pPr>
            <a:endParaRPr lang="en-US" sz="2800" dirty="0">
              <a:latin typeface="Verdana" charset="0"/>
              <a:ea typeface="ＭＳ Ｐゴシック" charset="-128"/>
            </a:endParaRPr>
          </a:p>
          <a:p>
            <a:pPr marL="342900" indent="-342900">
              <a:spcBef>
                <a:spcPct val="20000"/>
              </a:spcBef>
              <a:defRPr/>
            </a:pPr>
            <a:endParaRPr lang="en-US" sz="2800" dirty="0">
              <a:latin typeface="Verdana" charset="0"/>
              <a:ea typeface="ＭＳ Ｐゴシック" charset="-128"/>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txBox="1">
            <a:spLocks noChangeArrowheads="1"/>
          </p:cNvSpPr>
          <p:nvPr/>
        </p:nvSpPr>
        <p:spPr bwMode="auto">
          <a:xfrm>
            <a:off x="457200" y="838200"/>
            <a:ext cx="5943600" cy="6248400"/>
          </a:xfrm>
          <a:prstGeom prst="rect">
            <a:avLst/>
          </a:prstGeom>
          <a:noFill/>
          <a:ln w="9525">
            <a:noFill/>
            <a:miter lim="800000"/>
            <a:headEnd/>
            <a:tailEnd/>
          </a:ln>
        </p:spPr>
        <p:txBody>
          <a:bodyPr/>
          <a:lstStyle/>
          <a:p>
            <a:pPr>
              <a:defRPr/>
            </a:pPr>
            <a:r>
              <a:rPr lang="en-AU" sz="2000" b="1" dirty="0">
                <a:ea typeface="ＭＳ Ｐゴシック" charset="-128"/>
              </a:rPr>
              <a:t>RECENT PROPOSALS</a:t>
            </a:r>
            <a:endParaRPr lang="en-US" sz="2000" dirty="0">
              <a:ea typeface="ＭＳ Ｐゴシック" charset="-128"/>
            </a:endParaRPr>
          </a:p>
          <a:p>
            <a:pPr>
              <a:defRPr/>
            </a:pPr>
            <a:endParaRPr lang="en-ZA" sz="2000" b="1" dirty="0">
              <a:ea typeface="ＭＳ Ｐゴシック" charset="-128"/>
            </a:endParaRPr>
          </a:p>
          <a:p>
            <a:pPr>
              <a:defRPr/>
            </a:pPr>
            <a:endParaRPr lang="en-ZA" sz="2000" b="1" dirty="0">
              <a:ea typeface="ＭＳ Ｐゴシック" charset="-128"/>
            </a:endParaRPr>
          </a:p>
          <a:p>
            <a:pPr>
              <a:buFont typeface="Arial" pitchFamily="34" charset="0"/>
              <a:buChar char="•"/>
              <a:defRPr/>
            </a:pPr>
            <a:r>
              <a:rPr lang="en-ZA" sz="2000" dirty="0">
                <a:ea typeface="ＭＳ Ｐゴシック" charset="-128"/>
              </a:rPr>
              <a:t>Prof </a:t>
            </a:r>
            <a:r>
              <a:rPr lang="en-ZA" sz="2000" dirty="0" err="1">
                <a:ea typeface="ＭＳ Ｐゴシック" charset="-128"/>
              </a:rPr>
              <a:t>Paulus</a:t>
            </a:r>
            <a:r>
              <a:rPr lang="en-ZA" sz="2000" dirty="0">
                <a:ea typeface="ＭＳ Ｐゴシック" charset="-128"/>
              </a:rPr>
              <a:t> + </a:t>
            </a:r>
            <a:r>
              <a:rPr lang="en-US" sz="2000" dirty="0">
                <a:ea typeface="ＭＳ Ｐゴシック" charset="-128"/>
              </a:rPr>
              <a:t>Steven T. </a:t>
            </a:r>
            <a:r>
              <a:rPr lang="en-US" sz="2000" dirty="0" err="1">
                <a:ea typeface="ＭＳ Ｐゴシック" charset="-128"/>
              </a:rPr>
              <a:t>Kargman</a:t>
            </a:r>
            <a:r>
              <a:rPr lang="en-US" sz="2000" dirty="0">
                <a:ea typeface="ＭＳ Ｐゴシック" charset="-128"/>
              </a:rPr>
              <a:t> - sovereign debt tribunal (SDT)</a:t>
            </a:r>
          </a:p>
          <a:p>
            <a:pPr>
              <a:buFont typeface="Arial" pitchFamily="34" charset="0"/>
              <a:buChar char="•"/>
              <a:defRPr/>
            </a:pPr>
            <a:r>
              <a:rPr lang="en-US" sz="2000" dirty="0">
                <a:ea typeface="ＭＳ Ｐゴシック" charset="-128"/>
              </a:rPr>
              <a:t>Prof </a:t>
            </a:r>
            <a:r>
              <a:rPr lang="en-US" sz="2000" dirty="0" err="1">
                <a:ea typeface="ＭＳ Ｐゴシック" charset="-128"/>
              </a:rPr>
              <a:t>Paulus</a:t>
            </a:r>
            <a:r>
              <a:rPr lang="en-US" sz="2000" dirty="0">
                <a:ea typeface="ＭＳ Ｐゴシック" charset="-128"/>
              </a:rPr>
              <a:t> …“taking all these pros and cons into consideration, the most appropriate solution to the sovereign debt–restructuring problem appears to be to learn from the private law model governing commercial and individual insolvency and introduce a full-fledged proceeding. </a:t>
            </a:r>
          </a:p>
          <a:p>
            <a:pPr>
              <a:buFont typeface="Arial" pitchFamily="34" charset="0"/>
              <a:buChar char="•"/>
              <a:defRPr/>
            </a:pPr>
            <a:r>
              <a:rPr lang="en-US" sz="2000" dirty="0">
                <a:ea typeface="ＭＳ Ｐゴシック" charset="-128"/>
              </a:rPr>
              <a:t>But …“Given this state of affairs, it appears prudent to give up the ambitious goal of establishing a full-fledged bankruptcy system. A better approach seems to be to go the longer and probably somewhat thornier route of starting with a modest first step.”</a:t>
            </a:r>
          </a:p>
          <a:p>
            <a:pPr marL="342900" indent="-342900">
              <a:spcBef>
                <a:spcPct val="20000"/>
              </a:spcBef>
              <a:defRPr/>
            </a:pPr>
            <a:r>
              <a:rPr lang="en-US" sz="2000" dirty="0">
                <a:latin typeface="Verdana" charset="0"/>
                <a:ea typeface="ＭＳ Ｐゴシック" charset="-128"/>
              </a:rPr>
              <a:t>	</a:t>
            </a:r>
          </a:p>
          <a:p>
            <a:pPr marL="342900" indent="-342900">
              <a:spcBef>
                <a:spcPct val="20000"/>
              </a:spcBef>
              <a:defRPr/>
            </a:pPr>
            <a:r>
              <a:rPr lang="en-US" sz="2800" dirty="0">
                <a:latin typeface="Verdana" charset="0"/>
                <a:ea typeface="ＭＳ Ｐゴシック" charset="-128"/>
              </a:rPr>
              <a:t>	</a:t>
            </a:r>
          </a:p>
          <a:p>
            <a:pPr marL="342900" indent="-342900">
              <a:spcBef>
                <a:spcPct val="20000"/>
              </a:spcBef>
              <a:defRPr/>
            </a:pPr>
            <a:endParaRPr lang="en-US" sz="2800" dirty="0">
              <a:latin typeface="Verdana" charset="0"/>
              <a:ea typeface="ＭＳ Ｐゴシック" charset="-128"/>
            </a:endParaRPr>
          </a:p>
          <a:p>
            <a:pPr marL="342900" indent="-342900">
              <a:spcBef>
                <a:spcPct val="20000"/>
              </a:spcBef>
              <a:defRPr/>
            </a:pPr>
            <a:endParaRPr lang="en-US" sz="2800" dirty="0">
              <a:latin typeface="Verdana" charset="0"/>
              <a:ea typeface="ＭＳ Ｐゴシック" charset="-128"/>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txBox="1">
            <a:spLocks noChangeArrowheads="1"/>
          </p:cNvSpPr>
          <p:nvPr/>
        </p:nvSpPr>
        <p:spPr bwMode="auto">
          <a:xfrm>
            <a:off x="457200" y="838200"/>
            <a:ext cx="5943600" cy="6248400"/>
          </a:xfrm>
          <a:prstGeom prst="rect">
            <a:avLst/>
          </a:prstGeom>
          <a:noFill/>
          <a:ln w="9525">
            <a:noFill/>
            <a:miter lim="800000"/>
            <a:headEnd/>
            <a:tailEnd/>
          </a:ln>
        </p:spPr>
        <p:txBody>
          <a:bodyPr/>
          <a:lstStyle/>
          <a:p>
            <a:pPr>
              <a:defRPr/>
            </a:pPr>
            <a:r>
              <a:rPr lang="en-ZA" sz="2000" b="1" dirty="0">
                <a:ea typeface="ＭＳ Ｐゴシック" charset="-128"/>
              </a:rPr>
              <a:t>RECOMMENDATIONS</a:t>
            </a:r>
            <a:r>
              <a:rPr lang="en-ZA" sz="2000" dirty="0">
                <a:ea typeface="ＭＳ Ｐゴシック" charset="-128"/>
              </a:rPr>
              <a:t>.</a:t>
            </a:r>
            <a:endParaRPr lang="en-US" sz="2000" dirty="0">
              <a:ea typeface="ＭＳ Ｐゴシック" charset="-128"/>
            </a:endParaRPr>
          </a:p>
          <a:p>
            <a:pPr>
              <a:defRPr/>
            </a:pPr>
            <a:endParaRPr lang="en-ZA" sz="2000" b="1" dirty="0">
              <a:ea typeface="ＭＳ Ｐゴシック" charset="-128"/>
            </a:endParaRPr>
          </a:p>
          <a:p>
            <a:pPr>
              <a:defRPr/>
            </a:pPr>
            <a:endParaRPr lang="en-ZA" sz="2000" b="1" dirty="0">
              <a:ea typeface="ＭＳ Ｐゴシック" charset="-128"/>
            </a:endParaRPr>
          </a:p>
          <a:p>
            <a:pPr>
              <a:buFont typeface="Arial" pitchFamily="34" charset="0"/>
              <a:buChar char="•"/>
              <a:defRPr/>
            </a:pPr>
            <a:r>
              <a:rPr lang="en-ZA" sz="2000" dirty="0">
                <a:ea typeface="ＭＳ Ｐゴシック" charset="-128"/>
              </a:rPr>
              <a:t>supportive of a </a:t>
            </a:r>
            <a:r>
              <a:rPr lang="en-US" sz="2000" i="1" dirty="0">
                <a:solidFill>
                  <a:schemeClr val="accent2">
                    <a:lumMod val="75000"/>
                  </a:schemeClr>
                </a:solidFill>
                <a:ea typeface="ＭＳ Ｐゴシック" charset="-128"/>
              </a:rPr>
              <a:t>complete type of insolvency </a:t>
            </a:r>
            <a:r>
              <a:rPr lang="en-US" sz="2000" dirty="0">
                <a:ea typeface="ＭＳ Ｐゴシック" charset="-128"/>
              </a:rPr>
              <a:t>proceeding for sovereigns</a:t>
            </a:r>
          </a:p>
          <a:p>
            <a:pPr lvl="1">
              <a:buFont typeface="Arial" pitchFamily="34" charset="0"/>
              <a:buChar char="•"/>
              <a:defRPr/>
            </a:pPr>
            <a:r>
              <a:rPr lang="en-US" sz="2000" dirty="0">
                <a:ea typeface="ＭＳ Ｐゴシック" charset="-128"/>
              </a:rPr>
              <a:t> -ambitious attitude, such a rigorous approach will afford international policy – and lawmakers the opportunity to embark on a comprehensive policy based investigation of sovereign bankruptcy law in general </a:t>
            </a:r>
          </a:p>
          <a:p>
            <a:pPr>
              <a:defRPr/>
            </a:pPr>
            <a:endParaRPr lang="en-US" sz="2000" dirty="0">
              <a:ea typeface="ＭＳ Ｐゴシック" charset="-128"/>
            </a:endParaRPr>
          </a:p>
          <a:p>
            <a:pPr>
              <a:buFont typeface="Arial" pitchFamily="34" charset="0"/>
              <a:buChar char="•"/>
              <a:defRPr/>
            </a:pPr>
            <a:r>
              <a:rPr lang="en-ZA" sz="2000" dirty="0">
                <a:ea typeface="ＭＳ Ｐゴシック" charset="-128"/>
              </a:rPr>
              <a:t>agree with Prof </a:t>
            </a:r>
            <a:r>
              <a:rPr lang="en-ZA" sz="2000" dirty="0" err="1">
                <a:ea typeface="ＭＳ Ｐゴシック" charset="-128"/>
              </a:rPr>
              <a:t>Paulus</a:t>
            </a:r>
            <a:r>
              <a:rPr lang="en-ZA" sz="2000" dirty="0">
                <a:ea typeface="ＭＳ Ｐゴシック" charset="-128"/>
              </a:rPr>
              <a:t> that a procedural solution in the form of a sovereign debt tribunal could achieve </a:t>
            </a:r>
            <a:r>
              <a:rPr lang="en-GB" sz="2000" dirty="0">
                <a:ea typeface="ＭＳ Ｐゴシック" charset="-128"/>
              </a:rPr>
              <a:t>a</a:t>
            </a:r>
            <a:r>
              <a:rPr lang="en-ZA" sz="2000" dirty="0">
                <a:ea typeface="ＭＳ Ｐゴシック" charset="-128"/>
              </a:rPr>
              <a:t> certain degree of effectiveness. </a:t>
            </a:r>
            <a:endParaRPr lang="en-US" sz="2000" dirty="0">
              <a:ea typeface="ＭＳ Ｐゴシック" charset="-128"/>
            </a:endParaRPr>
          </a:p>
          <a:p>
            <a:pPr marL="342900" indent="-342900">
              <a:spcBef>
                <a:spcPct val="20000"/>
              </a:spcBef>
              <a:defRPr/>
            </a:pPr>
            <a:r>
              <a:rPr lang="en-US" sz="2000" dirty="0">
                <a:latin typeface="Verdana" charset="0"/>
                <a:ea typeface="ＭＳ Ｐゴシック" charset="-128"/>
              </a:rPr>
              <a:t>	</a:t>
            </a:r>
          </a:p>
          <a:p>
            <a:pPr marL="342900" indent="-342900">
              <a:spcBef>
                <a:spcPct val="20000"/>
              </a:spcBef>
              <a:defRPr/>
            </a:pPr>
            <a:r>
              <a:rPr lang="en-US" sz="2800" dirty="0">
                <a:latin typeface="Verdana" charset="0"/>
                <a:ea typeface="ＭＳ Ｐゴシック" charset="-128"/>
              </a:rPr>
              <a:t>	</a:t>
            </a:r>
          </a:p>
          <a:p>
            <a:pPr marL="342900" indent="-342900">
              <a:spcBef>
                <a:spcPct val="20000"/>
              </a:spcBef>
              <a:defRPr/>
            </a:pPr>
            <a:endParaRPr lang="en-US" sz="2800" dirty="0">
              <a:latin typeface="Verdana" charset="0"/>
              <a:ea typeface="ＭＳ Ｐゴシック" charset="-128"/>
            </a:endParaRPr>
          </a:p>
          <a:p>
            <a:pPr marL="342900" indent="-342900">
              <a:spcBef>
                <a:spcPct val="20000"/>
              </a:spcBef>
              <a:defRPr/>
            </a:pPr>
            <a:endParaRPr lang="en-US" sz="2800" dirty="0">
              <a:latin typeface="Verdana" charset="0"/>
              <a:ea typeface="ＭＳ Ｐゴシック" charset="-128"/>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txBox="1">
            <a:spLocks noChangeArrowheads="1"/>
          </p:cNvSpPr>
          <p:nvPr/>
        </p:nvSpPr>
        <p:spPr bwMode="auto">
          <a:xfrm>
            <a:off x="457200" y="838200"/>
            <a:ext cx="5943600" cy="6248400"/>
          </a:xfrm>
          <a:prstGeom prst="rect">
            <a:avLst/>
          </a:prstGeom>
          <a:noFill/>
          <a:ln w="9525">
            <a:noFill/>
            <a:miter lim="800000"/>
            <a:headEnd/>
            <a:tailEnd/>
          </a:ln>
        </p:spPr>
        <p:txBody>
          <a:bodyPr/>
          <a:lstStyle/>
          <a:p>
            <a:pPr>
              <a:defRPr/>
            </a:pPr>
            <a:r>
              <a:rPr lang="en-ZA" sz="2000" b="1" dirty="0">
                <a:ea typeface="ＭＳ Ｐゴシック" charset="-128"/>
              </a:rPr>
              <a:t>RECOMMENDATIONS</a:t>
            </a:r>
            <a:r>
              <a:rPr lang="en-ZA" sz="2000" dirty="0">
                <a:ea typeface="ＭＳ Ｐゴシック" charset="-128"/>
              </a:rPr>
              <a:t>.</a:t>
            </a:r>
            <a:endParaRPr lang="en-US" sz="2000" dirty="0">
              <a:ea typeface="ＭＳ Ｐゴシック" charset="-128"/>
            </a:endParaRPr>
          </a:p>
          <a:p>
            <a:pPr>
              <a:defRPr/>
            </a:pPr>
            <a:endParaRPr lang="en-ZA" sz="2000" b="1" dirty="0">
              <a:ea typeface="ＭＳ Ｐゴシック" charset="-128"/>
            </a:endParaRPr>
          </a:p>
          <a:p>
            <a:pPr>
              <a:buFont typeface="Arial" pitchFamily="34" charset="0"/>
              <a:buChar char="•"/>
              <a:defRPr/>
            </a:pPr>
            <a:r>
              <a:rPr lang="en-US" sz="2000" dirty="0">
                <a:ea typeface="ＭＳ Ｐゴシック" charset="-128"/>
              </a:rPr>
              <a:t>advantages?</a:t>
            </a:r>
          </a:p>
          <a:p>
            <a:pPr lvl="1">
              <a:buFont typeface="Arial" pitchFamily="34" charset="0"/>
              <a:buChar char="•"/>
              <a:defRPr/>
            </a:pPr>
            <a:r>
              <a:rPr lang="en-US" sz="2000" dirty="0">
                <a:ea typeface="ＭＳ Ｐゴシック" charset="-128"/>
              </a:rPr>
              <a:t>develop expertise</a:t>
            </a:r>
          </a:p>
          <a:p>
            <a:pPr lvl="1">
              <a:buFont typeface="Arial" pitchFamily="34" charset="0"/>
              <a:buChar char="•"/>
              <a:defRPr/>
            </a:pPr>
            <a:r>
              <a:rPr lang="en-US" sz="2000" dirty="0">
                <a:ea typeface="ＭＳ Ｐゴシック" charset="-128"/>
              </a:rPr>
              <a:t>clear procedural rules</a:t>
            </a:r>
          </a:p>
          <a:p>
            <a:pPr>
              <a:buFont typeface="Arial" pitchFamily="34" charset="0"/>
              <a:buChar char="•"/>
              <a:defRPr/>
            </a:pPr>
            <a:endParaRPr lang="en-US" sz="2000" dirty="0">
              <a:ea typeface="ＭＳ Ｐゴシック" charset="-128"/>
            </a:endParaRPr>
          </a:p>
          <a:p>
            <a:pPr>
              <a:buFont typeface="Arial" pitchFamily="34" charset="0"/>
              <a:buChar char="•"/>
              <a:defRPr/>
            </a:pPr>
            <a:r>
              <a:rPr lang="en-US" sz="2000" dirty="0">
                <a:ea typeface="ＭＳ Ｐゴシック" charset="-128"/>
              </a:rPr>
              <a:t>court-like institutions already exist: </a:t>
            </a:r>
          </a:p>
          <a:p>
            <a:pPr lvl="1">
              <a:buFont typeface="Arial" pitchFamily="34" charset="0"/>
              <a:buChar char="•"/>
              <a:defRPr/>
            </a:pPr>
            <a:r>
              <a:rPr lang="en-US" sz="2000" dirty="0">
                <a:ea typeface="ＭＳ Ｐゴシック" charset="-128"/>
              </a:rPr>
              <a:t>Iran–U.S. tribunal </a:t>
            </a:r>
          </a:p>
          <a:p>
            <a:pPr lvl="1">
              <a:buFont typeface="Arial" pitchFamily="34" charset="0"/>
              <a:buChar char="•"/>
              <a:defRPr/>
            </a:pPr>
            <a:r>
              <a:rPr lang="en-US" sz="2000" dirty="0">
                <a:ea typeface="ＭＳ Ｐゴシック" charset="-128"/>
              </a:rPr>
              <a:t>tribunal established for the restructuring of Iraq’s Saddam-era debts, </a:t>
            </a:r>
          </a:p>
          <a:p>
            <a:pPr lvl="1">
              <a:buFont typeface="Arial" pitchFamily="34" charset="0"/>
              <a:buChar char="•"/>
              <a:defRPr/>
            </a:pPr>
            <a:r>
              <a:rPr lang="en-US" sz="2000" dirty="0">
                <a:ea typeface="ＭＳ Ｐゴシック" charset="-128"/>
              </a:rPr>
              <a:t>International Chamber of Commerce in Paris and the International Centre for Settlement of Investment Disputes (ICSID). </a:t>
            </a:r>
          </a:p>
          <a:p>
            <a:pPr lvl="1">
              <a:buFont typeface="Arial" pitchFamily="34" charset="0"/>
              <a:buChar char="•"/>
              <a:defRPr/>
            </a:pPr>
            <a:endParaRPr lang="en-US" sz="2000" dirty="0">
              <a:latin typeface="Verdana" charset="0"/>
              <a:ea typeface="ＭＳ Ｐゴシック" charset="-128"/>
            </a:endParaRPr>
          </a:p>
          <a:p>
            <a:pPr>
              <a:buFont typeface="Arial" pitchFamily="34" charset="0"/>
              <a:buChar char="•"/>
              <a:defRPr/>
            </a:pPr>
            <a:r>
              <a:rPr lang="en-US" sz="2000" dirty="0">
                <a:ea typeface="ＭＳ Ｐゴシック" charset="-128"/>
              </a:rPr>
              <a:t>neutral forum provide for “de </a:t>
            </a:r>
            <a:r>
              <a:rPr lang="en-US" sz="2000" dirty="0" err="1">
                <a:ea typeface="ＭＳ Ｐゴシック" charset="-128"/>
              </a:rPr>
              <a:t>emotionalization</a:t>
            </a:r>
            <a:r>
              <a:rPr lang="en-US" sz="2000" dirty="0">
                <a:ea typeface="ＭＳ Ｐゴシック" charset="-128"/>
              </a:rPr>
              <a:t>” of dispute - not be beholden to one party, one set of interests, or one particular institution</a:t>
            </a:r>
            <a:endParaRPr lang="en-US" sz="2000" dirty="0">
              <a:latin typeface="Verdana" charset="0"/>
              <a:ea typeface="ＭＳ Ｐゴシック" charset="-128"/>
            </a:endParaRPr>
          </a:p>
          <a:p>
            <a:pPr marL="342900" indent="-342900">
              <a:spcBef>
                <a:spcPct val="20000"/>
              </a:spcBef>
              <a:defRPr/>
            </a:pPr>
            <a:r>
              <a:rPr lang="en-US" sz="2800" dirty="0">
                <a:latin typeface="Verdana" charset="0"/>
                <a:ea typeface="ＭＳ Ｐゴシック" charset="-128"/>
              </a:rPr>
              <a:t>	</a:t>
            </a:r>
          </a:p>
          <a:p>
            <a:pPr marL="342900" indent="-342900">
              <a:spcBef>
                <a:spcPct val="20000"/>
              </a:spcBef>
              <a:defRPr/>
            </a:pPr>
            <a:endParaRPr lang="en-US" sz="2800" dirty="0">
              <a:latin typeface="Verdana" charset="0"/>
              <a:ea typeface="ＭＳ Ｐゴシック" charset="-128"/>
            </a:endParaRPr>
          </a:p>
          <a:p>
            <a:pPr marL="342900" indent="-342900">
              <a:spcBef>
                <a:spcPct val="20000"/>
              </a:spcBef>
              <a:defRPr/>
            </a:pPr>
            <a:endParaRPr lang="en-US" sz="2800" dirty="0">
              <a:latin typeface="Verdana" charset="0"/>
              <a:ea typeface="ＭＳ Ｐゴシック" charset="-128"/>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txBox="1">
            <a:spLocks noChangeArrowheads="1"/>
          </p:cNvSpPr>
          <p:nvPr/>
        </p:nvSpPr>
        <p:spPr bwMode="auto">
          <a:xfrm>
            <a:off x="457200" y="838200"/>
            <a:ext cx="5943600" cy="6248400"/>
          </a:xfrm>
          <a:prstGeom prst="rect">
            <a:avLst/>
          </a:prstGeom>
          <a:noFill/>
          <a:ln w="9525">
            <a:noFill/>
            <a:miter lim="800000"/>
            <a:headEnd/>
            <a:tailEnd/>
          </a:ln>
        </p:spPr>
        <p:txBody>
          <a:bodyPr/>
          <a:lstStyle/>
          <a:p>
            <a:pPr>
              <a:defRPr/>
            </a:pPr>
            <a:r>
              <a:rPr lang="en-ZA" sz="2000" b="1" dirty="0">
                <a:ea typeface="ＭＳ Ｐゴシック" charset="-128"/>
              </a:rPr>
              <a:t>RECOMMENDATIONS</a:t>
            </a:r>
            <a:r>
              <a:rPr lang="en-ZA" sz="2000" dirty="0">
                <a:ea typeface="ＭＳ Ｐゴシック" charset="-128"/>
              </a:rPr>
              <a:t>.</a:t>
            </a:r>
            <a:endParaRPr lang="en-US" sz="2000" dirty="0">
              <a:ea typeface="ＭＳ Ｐゴシック" charset="-128"/>
            </a:endParaRPr>
          </a:p>
          <a:p>
            <a:pPr>
              <a:defRPr/>
            </a:pPr>
            <a:endParaRPr lang="en-ZA" sz="2000" b="1" dirty="0">
              <a:ea typeface="ＭＳ Ｐゴシック" charset="-128"/>
            </a:endParaRPr>
          </a:p>
          <a:p>
            <a:pPr>
              <a:buFont typeface="Arial" pitchFamily="34" charset="0"/>
              <a:buChar char="•"/>
              <a:defRPr/>
            </a:pPr>
            <a:r>
              <a:rPr lang="en-US" sz="2000" dirty="0">
                <a:ea typeface="ＭＳ Ｐゴシック" charset="-128"/>
              </a:rPr>
              <a:t>commentators -a global bankruptcy court associated -International Court of Justice </a:t>
            </a:r>
          </a:p>
          <a:p>
            <a:pPr>
              <a:buFont typeface="Arial" pitchFamily="34" charset="0"/>
              <a:buChar char="•"/>
              <a:defRPr/>
            </a:pPr>
            <a:r>
              <a:rPr lang="en-US" sz="2000" dirty="0">
                <a:ea typeface="ＭＳ Ｐゴシック" charset="-128"/>
              </a:rPr>
              <a:t>duties?</a:t>
            </a:r>
            <a:endParaRPr lang="en-US" sz="2000" dirty="0">
              <a:latin typeface="Verdana" charset="0"/>
              <a:ea typeface="ＭＳ Ｐゴシック" charset="-128"/>
            </a:endParaRPr>
          </a:p>
          <a:p>
            <a:pPr lvl="1">
              <a:buFont typeface="Arial" pitchFamily="34" charset="0"/>
              <a:buChar char="•"/>
              <a:defRPr/>
            </a:pPr>
            <a:r>
              <a:rPr lang="en-US" sz="2000" dirty="0">
                <a:latin typeface="+mj-lt"/>
                <a:ea typeface="ＭＳ Ｐゴシック" charset="-128"/>
              </a:rPr>
              <a:t>narrow and technical issues -</a:t>
            </a:r>
          </a:p>
          <a:p>
            <a:pPr lvl="1">
              <a:buFont typeface="Arial" pitchFamily="34" charset="0"/>
              <a:buChar char="•"/>
              <a:defRPr/>
            </a:pPr>
            <a:r>
              <a:rPr lang="en-US" sz="2000" dirty="0">
                <a:latin typeface="+mj-lt"/>
                <a:ea typeface="ＭＳ Ｐゴシック" charset="-128"/>
              </a:rPr>
              <a:t>become directly involved in the restructuring process….</a:t>
            </a:r>
          </a:p>
          <a:p>
            <a:pPr>
              <a:buFont typeface="Arial" pitchFamily="34" charset="0"/>
              <a:buChar char="•"/>
              <a:defRPr/>
            </a:pPr>
            <a:r>
              <a:rPr lang="en-US" sz="2000" dirty="0">
                <a:ea typeface="ＭＳ Ｐゴシック" charset="-128"/>
              </a:rPr>
              <a:t>legal issues ? not a common law court.</a:t>
            </a:r>
            <a:endParaRPr lang="en-US" sz="2000" dirty="0">
              <a:latin typeface="+mj-lt"/>
              <a:ea typeface="ＭＳ Ｐゴシック" charset="-128"/>
            </a:endParaRPr>
          </a:p>
          <a:p>
            <a:pPr>
              <a:buFont typeface="Arial" pitchFamily="34" charset="0"/>
              <a:buChar char="•"/>
              <a:defRPr/>
            </a:pPr>
            <a:r>
              <a:rPr lang="en-US" sz="2000" dirty="0">
                <a:ea typeface="ＭＳ Ｐゴシック" charset="-128"/>
              </a:rPr>
              <a:t>questions by </a:t>
            </a:r>
            <a:r>
              <a:rPr lang="en-US" sz="2000" dirty="0" err="1">
                <a:ea typeface="ＭＳ Ｐゴシック" charset="-128"/>
              </a:rPr>
              <a:t>Paulus</a:t>
            </a:r>
            <a:r>
              <a:rPr lang="en-US" sz="2000" dirty="0">
                <a:ea typeface="ＭＳ Ｐゴシック" charset="-128"/>
              </a:rPr>
              <a:t>:</a:t>
            </a:r>
          </a:p>
          <a:p>
            <a:pPr lvl="1">
              <a:buFont typeface="Arial" pitchFamily="34" charset="0"/>
              <a:buChar char="•"/>
              <a:defRPr/>
            </a:pPr>
            <a:r>
              <a:rPr lang="en-US" dirty="0">
                <a:ea typeface="ＭＳ Ｐゴシック" charset="-128"/>
              </a:rPr>
              <a:t>which laws should govern the proceedings of the sovereign debt tribunal? </a:t>
            </a:r>
          </a:p>
          <a:p>
            <a:pPr lvl="1">
              <a:buFont typeface="Arial" pitchFamily="34" charset="0"/>
              <a:buChar char="•"/>
              <a:defRPr/>
            </a:pPr>
            <a:r>
              <a:rPr lang="en-US" dirty="0">
                <a:ea typeface="ＭＳ Ｐゴシック" charset="-128"/>
              </a:rPr>
              <a:t>If it is the law of a particular jurisdiction, should issues of public international law be included, in </a:t>
            </a:r>
            <a:r>
              <a:rPr lang="en-US" dirty="0" err="1">
                <a:ea typeface="ＭＳ Ｐゴシック" charset="-128"/>
              </a:rPr>
              <a:t>toto</a:t>
            </a:r>
            <a:r>
              <a:rPr lang="en-US" dirty="0">
                <a:ea typeface="ＭＳ Ｐゴシック" charset="-128"/>
              </a:rPr>
              <a:t> or partially? </a:t>
            </a:r>
          </a:p>
          <a:p>
            <a:pPr lvl="1">
              <a:buFont typeface="Arial" pitchFamily="34" charset="0"/>
              <a:buChar char="•"/>
              <a:defRPr/>
            </a:pPr>
            <a:r>
              <a:rPr lang="en-US" dirty="0">
                <a:ea typeface="ＭＳ Ｐゴシック" charset="-128"/>
              </a:rPr>
              <a:t>How should inter creditor equity be achieved in cases in which some bond holders will be judged under English law, whereas others will be judged under the laws of New York State or Germany?</a:t>
            </a:r>
          </a:p>
          <a:p>
            <a:pPr>
              <a:buFont typeface="Arial" pitchFamily="34" charset="0"/>
              <a:buChar char="•"/>
              <a:defRPr/>
            </a:pPr>
            <a:r>
              <a:rPr lang="en-US" sz="2000" dirty="0">
                <a:ea typeface="ＭＳ Ｐゴシック" charset="-128"/>
              </a:rPr>
              <a:t>law merchant?</a:t>
            </a:r>
            <a:endParaRPr lang="en-US" sz="2000" dirty="0">
              <a:latin typeface="+mj-lt"/>
              <a:ea typeface="ＭＳ Ｐゴシック" charset="-128"/>
            </a:endParaRPr>
          </a:p>
          <a:p>
            <a:pPr marL="342900" indent="-342900">
              <a:spcBef>
                <a:spcPct val="20000"/>
              </a:spcBef>
              <a:defRPr/>
            </a:pPr>
            <a:endParaRPr lang="en-US" sz="2800" dirty="0">
              <a:latin typeface="Verdana" charset="0"/>
              <a:ea typeface="ＭＳ Ｐゴシック" charset="-128"/>
            </a:endParaRPr>
          </a:p>
          <a:p>
            <a:pPr marL="342900" indent="-342900">
              <a:spcBef>
                <a:spcPct val="20000"/>
              </a:spcBef>
              <a:defRPr/>
            </a:pPr>
            <a:endParaRPr lang="en-US" sz="2800" dirty="0">
              <a:latin typeface="Verdana" charset="0"/>
              <a:ea typeface="ＭＳ Ｐゴシック" charset="-128"/>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txBox="1">
            <a:spLocks noChangeArrowheads="1"/>
          </p:cNvSpPr>
          <p:nvPr/>
        </p:nvSpPr>
        <p:spPr bwMode="auto">
          <a:xfrm>
            <a:off x="457200" y="838200"/>
            <a:ext cx="5943600" cy="6248400"/>
          </a:xfrm>
          <a:prstGeom prst="rect">
            <a:avLst/>
          </a:prstGeom>
          <a:noFill/>
          <a:ln w="9525">
            <a:noFill/>
            <a:miter lim="800000"/>
            <a:headEnd/>
            <a:tailEnd/>
          </a:ln>
        </p:spPr>
        <p:txBody>
          <a:bodyPr/>
          <a:lstStyle/>
          <a:p>
            <a:pPr>
              <a:defRPr/>
            </a:pPr>
            <a:r>
              <a:rPr lang="en-US" sz="2000" b="1" dirty="0">
                <a:ea typeface="ＭＳ Ｐゴシック" charset="-128"/>
              </a:rPr>
              <a:t>CONCLUSION </a:t>
            </a:r>
            <a:endParaRPr lang="en-US" sz="2000" dirty="0">
              <a:ea typeface="ＭＳ Ｐゴシック" charset="-128"/>
            </a:endParaRPr>
          </a:p>
          <a:p>
            <a:pPr>
              <a:defRPr/>
            </a:pPr>
            <a:endParaRPr lang="en-ZA" sz="2000" b="1" dirty="0">
              <a:ea typeface="ＭＳ Ｐゴシック" charset="-128"/>
            </a:endParaRPr>
          </a:p>
          <a:p>
            <a:pPr>
              <a:buFont typeface="Arial" pitchFamily="34" charset="0"/>
              <a:buChar char="•"/>
              <a:defRPr/>
            </a:pPr>
            <a:r>
              <a:rPr lang="en-US" sz="2000" dirty="0">
                <a:ea typeface="ＭＳ Ｐゴシック" charset="-128"/>
              </a:rPr>
              <a:t>Joseph </a:t>
            </a:r>
            <a:r>
              <a:rPr lang="en-US" sz="2000" dirty="0" err="1">
                <a:ea typeface="ＭＳ Ｐゴシック" charset="-128"/>
              </a:rPr>
              <a:t>Stiglitz</a:t>
            </a:r>
            <a:r>
              <a:rPr lang="en-US" sz="2000" dirty="0">
                <a:ea typeface="ＭＳ Ｐゴシック" charset="-128"/>
              </a:rPr>
              <a:t> …that If Europe had developed a better solidarity and </a:t>
            </a:r>
            <a:r>
              <a:rPr lang="en-US" sz="2000" dirty="0" err="1">
                <a:ea typeface="ＭＳ Ｐゴシック" charset="-128"/>
              </a:rPr>
              <a:t>stabilisation</a:t>
            </a:r>
            <a:r>
              <a:rPr lang="en-US" sz="2000" dirty="0">
                <a:ea typeface="ＭＳ Ｐゴシック" charset="-128"/>
              </a:rPr>
              <a:t> framework, the deficits in the periphery of Europe might have been smaller and more manageable.</a:t>
            </a:r>
          </a:p>
          <a:p>
            <a:pPr>
              <a:defRPr/>
            </a:pPr>
            <a:endParaRPr lang="en-US" sz="2000" dirty="0">
              <a:latin typeface="+mj-lt"/>
              <a:ea typeface="ＭＳ Ｐゴシック" charset="-128"/>
            </a:endParaRPr>
          </a:p>
          <a:p>
            <a:pPr>
              <a:buFont typeface="Arial" pitchFamily="34" charset="0"/>
              <a:buChar char="•"/>
              <a:defRPr/>
            </a:pPr>
            <a:r>
              <a:rPr lang="en-US" sz="2000" dirty="0">
                <a:ea typeface="ＭＳ Ｐゴシック" charset="-128"/>
              </a:rPr>
              <a:t>the Greek PM admitted that his country had accepted </a:t>
            </a:r>
          </a:p>
          <a:p>
            <a:pPr>
              <a:defRPr/>
            </a:pPr>
            <a:endParaRPr lang="en-US" sz="2000" dirty="0">
              <a:ea typeface="ＭＳ Ｐゴシック" charset="-128"/>
            </a:endParaRPr>
          </a:p>
          <a:p>
            <a:pPr lvl="1">
              <a:buFont typeface="Arial" pitchFamily="34" charset="0"/>
              <a:buChar char="•"/>
              <a:defRPr/>
            </a:pPr>
            <a:r>
              <a:rPr lang="en-US" sz="2000" dirty="0">
                <a:ea typeface="ＭＳ Ｐゴシック" charset="-128"/>
              </a:rPr>
              <a:t>“a partial surrender of sovereignty…Our struggle will be to recover our autonomy and liberate Greece from the surveillance imposed by the forces of conservatism”.</a:t>
            </a:r>
          </a:p>
          <a:p>
            <a:pPr lvl="1">
              <a:defRPr/>
            </a:pPr>
            <a:endParaRPr lang="en-US" sz="2000" dirty="0">
              <a:latin typeface="Verdana" charset="0"/>
              <a:ea typeface="ＭＳ Ｐゴシック" charset="-128"/>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txBox="1">
            <a:spLocks noChangeArrowheads="1"/>
          </p:cNvSpPr>
          <p:nvPr/>
        </p:nvSpPr>
        <p:spPr bwMode="auto">
          <a:xfrm>
            <a:off x="457200" y="838200"/>
            <a:ext cx="5943600" cy="6248400"/>
          </a:xfrm>
          <a:prstGeom prst="rect">
            <a:avLst/>
          </a:prstGeom>
          <a:noFill/>
          <a:ln w="9525">
            <a:noFill/>
            <a:miter lim="800000"/>
            <a:headEnd/>
            <a:tailEnd/>
          </a:ln>
        </p:spPr>
        <p:txBody>
          <a:bodyPr/>
          <a:lstStyle/>
          <a:p>
            <a:pPr marL="342900" indent="-342900">
              <a:spcBef>
                <a:spcPct val="20000"/>
              </a:spcBef>
            </a:pPr>
            <a:endParaRPr lang="en-US" sz="2800">
              <a:latin typeface="Verdana" pitchFamily="34" charset="0"/>
            </a:endParaRPr>
          </a:p>
        </p:txBody>
      </p:sp>
      <p:pic>
        <p:nvPicPr>
          <p:cNvPr id="17411" name="Picture 2"/>
          <p:cNvPicPr>
            <a:picLocks noChangeAspect="1" noChangeArrowheads="1"/>
          </p:cNvPicPr>
          <p:nvPr/>
        </p:nvPicPr>
        <p:blipFill>
          <a:blip r:embed="rId2"/>
          <a:srcRect/>
          <a:stretch>
            <a:fillRect/>
          </a:stretch>
        </p:blipFill>
        <p:spPr bwMode="auto">
          <a:xfrm>
            <a:off x="914400" y="0"/>
            <a:ext cx="6629400" cy="6756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8"/>
          <p:cNvSpPr>
            <a:spLocks noChangeArrowheads="1"/>
          </p:cNvSpPr>
          <p:nvPr/>
        </p:nvSpPr>
        <p:spPr bwMode="auto">
          <a:xfrm>
            <a:off x="381000" y="2209800"/>
            <a:ext cx="6553200" cy="1089025"/>
          </a:xfrm>
          <a:prstGeom prst="rect">
            <a:avLst/>
          </a:prstGeom>
          <a:noFill/>
          <a:ln w="9525">
            <a:noFill/>
            <a:miter lim="800000"/>
            <a:headEnd/>
            <a:tailEnd/>
          </a:ln>
        </p:spPr>
        <p:txBody>
          <a:bodyPr>
            <a:spAutoFit/>
          </a:bodyPr>
          <a:lstStyle/>
          <a:p>
            <a:pPr algn="ctr">
              <a:spcBef>
                <a:spcPct val="20000"/>
              </a:spcBef>
            </a:pPr>
            <a:r>
              <a:rPr lang="en-GB" sz="4800" b="1">
                <a:latin typeface="Verdana" pitchFamily="-110" charset="0"/>
              </a:rPr>
              <a:t>Coffee Break</a:t>
            </a:r>
            <a:endParaRPr lang="en-GB" sz="3200" b="1">
              <a:latin typeface="Verdana" pitchFamily="-110" charset="0"/>
            </a:endParaRPr>
          </a:p>
          <a:p>
            <a:pPr algn="ctr">
              <a:spcBef>
                <a:spcPct val="20000"/>
              </a:spcBef>
            </a:pPr>
            <a:endParaRPr lang="en-GB" sz="1400">
              <a:solidFill>
                <a:schemeClr val="bg1"/>
              </a:solidFill>
              <a:latin typeface="Verdana" pitchFamily="-110" charset="0"/>
            </a:endParaRPr>
          </a:p>
          <a:p>
            <a:pPr algn="ctr">
              <a:spcBef>
                <a:spcPct val="20000"/>
              </a:spcBef>
            </a:pPr>
            <a:endParaRPr lang="en-GB" sz="1400">
              <a:solidFill>
                <a:schemeClr val="bg1"/>
              </a:solidFill>
              <a:latin typeface="Verdana" pitchFamily="-110" charset="0"/>
            </a:endParaRPr>
          </a:p>
        </p:txBody>
      </p:sp>
    </p:spTree>
    <p:custDataLst>
      <p:tags r:id="rId1"/>
    </p:custData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8"/>
          <p:cNvSpPr>
            <a:spLocks noChangeArrowheads="1"/>
          </p:cNvSpPr>
          <p:nvPr/>
        </p:nvSpPr>
        <p:spPr bwMode="auto">
          <a:xfrm>
            <a:off x="304800" y="-198120"/>
            <a:ext cx="6553200" cy="3478213"/>
          </a:xfrm>
          <a:prstGeom prst="rect">
            <a:avLst/>
          </a:prstGeom>
          <a:noFill/>
          <a:ln w="9525">
            <a:noFill/>
            <a:miter lim="800000"/>
            <a:headEnd/>
            <a:tailEnd/>
          </a:ln>
        </p:spPr>
        <p:txBody>
          <a:bodyPr>
            <a:spAutoFit/>
          </a:bodyPr>
          <a:lstStyle/>
          <a:p>
            <a:pPr algn="ctr">
              <a:spcBef>
                <a:spcPct val="20000"/>
              </a:spcBef>
            </a:pPr>
            <a:endParaRPr lang="en-GB" sz="4800" b="1">
              <a:latin typeface="Verdana" pitchFamily="34" charset="0"/>
            </a:endParaRPr>
          </a:p>
          <a:p>
            <a:pPr algn="ctr">
              <a:spcBef>
                <a:spcPct val="20000"/>
              </a:spcBef>
            </a:pPr>
            <a:r>
              <a:rPr lang="en-GB" sz="3200" b="1">
                <a:latin typeface="Verdana" pitchFamily="34" charset="0"/>
              </a:rPr>
              <a:t>The Organisers of the Conference thank the following for their support  </a:t>
            </a:r>
          </a:p>
          <a:p>
            <a:pPr algn="ctr">
              <a:spcBef>
                <a:spcPct val="20000"/>
              </a:spcBef>
            </a:pPr>
            <a:endParaRPr lang="en-GB" sz="3200" b="1">
              <a:latin typeface="Verdana" pitchFamily="34" charset="0"/>
            </a:endParaRPr>
          </a:p>
          <a:p>
            <a:pPr algn="ctr">
              <a:spcBef>
                <a:spcPct val="20000"/>
              </a:spcBef>
            </a:pPr>
            <a:endParaRPr lang="en-GB" sz="1400">
              <a:solidFill>
                <a:schemeClr val="bg1"/>
              </a:solidFill>
              <a:latin typeface="Verdana" pitchFamily="34" charset="0"/>
            </a:endParaRPr>
          </a:p>
          <a:p>
            <a:pPr algn="ctr">
              <a:spcBef>
                <a:spcPct val="20000"/>
              </a:spcBef>
            </a:pPr>
            <a:endParaRPr lang="en-GB" sz="1400">
              <a:solidFill>
                <a:schemeClr val="bg1"/>
              </a:solidFill>
              <a:latin typeface="Verdana" pitchFamily="34" charset="0"/>
            </a:endParaRPr>
          </a:p>
        </p:txBody>
      </p:sp>
      <p:pic>
        <p:nvPicPr>
          <p:cNvPr id="2052" name="Picture 4" descr="edwincoellp logo 070907"/>
          <p:cNvPicPr>
            <a:picLocks noChangeAspect="1" noChangeArrowheads="1"/>
          </p:cNvPicPr>
          <p:nvPr/>
        </p:nvPicPr>
        <p:blipFill>
          <a:blip r:embed="rId3"/>
          <a:srcRect/>
          <a:stretch>
            <a:fillRect/>
          </a:stretch>
        </p:blipFill>
        <p:spPr bwMode="auto">
          <a:xfrm>
            <a:off x="1722120" y="5318760"/>
            <a:ext cx="3600450" cy="974725"/>
          </a:xfrm>
          <a:prstGeom prst="rect">
            <a:avLst/>
          </a:prstGeom>
          <a:noFill/>
        </p:spPr>
      </p:pic>
      <p:pic>
        <p:nvPicPr>
          <p:cNvPr id="2053" name="Picture 5" descr="logo-CNDCEC"/>
          <p:cNvPicPr>
            <a:picLocks noChangeAspect="1" noChangeArrowheads="1"/>
          </p:cNvPicPr>
          <p:nvPr/>
        </p:nvPicPr>
        <p:blipFill>
          <a:blip r:embed="rId4"/>
          <a:srcRect/>
          <a:stretch>
            <a:fillRect/>
          </a:stretch>
        </p:blipFill>
        <p:spPr bwMode="auto">
          <a:xfrm>
            <a:off x="3030855" y="2636520"/>
            <a:ext cx="962025" cy="1276350"/>
          </a:xfrm>
          <a:prstGeom prst="rect">
            <a:avLst/>
          </a:prstGeom>
          <a:noFill/>
        </p:spPr>
      </p:pic>
      <p:sp>
        <p:nvSpPr>
          <p:cNvPr id="2054" name="Text Box 6"/>
          <p:cNvSpPr txBox="1">
            <a:spLocks noChangeArrowheads="1"/>
          </p:cNvSpPr>
          <p:nvPr/>
        </p:nvSpPr>
        <p:spPr bwMode="auto">
          <a:xfrm>
            <a:off x="761048" y="4266248"/>
            <a:ext cx="5537093" cy="646331"/>
          </a:xfrm>
          <a:prstGeom prst="rect">
            <a:avLst/>
          </a:prstGeom>
          <a:noFill/>
          <a:ln w="9525">
            <a:noFill/>
            <a:miter lim="800000"/>
            <a:headEnd/>
            <a:tailEnd/>
          </a:ln>
          <a:effectLst/>
        </p:spPr>
        <p:txBody>
          <a:bodyPr wrap="none">
            <a:spAutoFit/>
          </a:bodyPr>
          <a:lstStyle/>
          <a:p>
            <a:r>
              <a:rPr lang="en-GB" dirty="0" err="1">
                <a:latin typeface="Verdana" pitchFamily="34" charset="0"/>
              </a:rPr>
              <a:t>Consiglio</a:t>
            </a:r>
            <a:r>
              <a:rPr lang="en-GB" dirty="0">
                <a:latin typeface="Verdana" pitchFamily="34" charset="0"/>
              </a:rPr>
              <a:t> </a:t>
            </a:r>
            <a:r>
              <a:rPr lang="en-GB" dirty="0" err="1">
                <a:latin typeface="Verdana" pitchFamily="34" charset="0"/>
              </a:rPr>
              <a:t>Nazionale</a:t>
            </a:r>
            <a:r>
              <a:rPr lang="en-GB" dirty="0">
                <a:latin typeface="Verdana" pitchFamily="34" charset="0"/>
              </a:rPr>
              <a:t> </a:t>
            </a:r>
            <a:r>
              <a:rPr lang="en-GB" dirty="0" err="1">
                <a:latin typeface="Verdana" pitchFamily="34" charset="0"/>
              </a:rPr>
              <a:t>dei</a:t>
            </a:r>
            <a:r>
              <a:rPr lang="en-GB" dirty="0">
                <a:latin typeface="Verdana" pitchFamily="34" charset="0"/>
              </a:rPr>
              <a:t> </a:t>
            </a:r>
            <a:r>
              <a:rPr lang="en-GB" dirty="0" err="1">
                <a:latin typeface="Verdana" pitchFamily="34" charset="0"/>
              </a:rPr>
              <a:t>Dottori</a:t>
            </a:r>
            <a:r>
              <a:rPr lang="en-GB" dirty="0">
                <a:latin typeface="Verdana" pitchFamily="34" charset="0"/>
              </a:rPr>
              <a:t> </a:t>
            </a:r>
            <a:r>
              <a:rPr lang="en-GB" dirty="0" err="1" smtClean="0">
                <a:latin typeface="Verdana" pitchFamily="34" charset="0"/>
              </a:rPr>
              <a:t>Commercialisti</a:t>
            </a:r>
            <a:endParaRPr lang="en-GB" dirty="0" smtClean="0">
              <a:latin typeface="Verdana" pitchFamily="34" charset="0"/>
            </a:endParaRPr>
          </a:p>
          <a:p>
            <a:pPr algn="ctr"/>
            <a:r>
              <a:rPr lang="en-GB" dirty="0" smtClean="0">
                <a:latin typeface="Verdana" pitchFamily="34" charset="0"/>
              </a:rPr>
              <a:t>e </a:t>
            </a:r>
            <a:r>
              <a:rPr lang="en-GB" dirty="0" err="1">
                <a:latin typeface="Verdana" pitchFamily="34" charset="0"/>
              </a:rPr>
              <a:t>degli</a:t>
            </a:r>
            <a:r>
              <a:rPr lang="en-GB" dirty="0">
                <a:latin typeface="Verdana" pitchFamily="34" charset="0"/>
              </a:rPr>
              <a:t> </a:t>
            </a:r>
            <a:r>
              <a:rPr lang="en-GB" dirty="0" err="1">
                <a:latin typeface="Verdana" pitchFamily="34" charset="0"/>
              </a:rPr>
              <a:t>Esperti</a:t>
            </a:r>
            <a:r>
              <a:rPr lang="en-GB" dirty="0">
                <a:latin typeface="Verdana" pitchFamily="34" charset="0"/>
              </a:rPr>
              <a:t> </a:t>
            </a:r>
            <a:r>
              <a:rPr lang="en-GB" dirty="0" err="1">
                <a:latin typeface="Verdana" pitchFamily="34" charset="0"/>
              </a:rPr>
              <a:t>Contabili</a:t>
            </a:r>
            <a:endParaRPr lang="en-GB" dirty="0">
              <a:latin typeface="Verdana" pitchFamily="34" charset="0"/>
            </a:endParaRP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8"/>
          <p:cNvSpPr>
            <a:spLocks noChangeArrowheads="1"/>
          </p:cNvSpPr>
          <p:nvPr/>
        </p:nvSpPr>
        <p:spPr bwMode="auto">
          <a:xfrm>
            <a:off x="381000" y="838200"/>
            <a:ext cx="6553200" cy="4672048"/>
          </a:xfrm>
          <a:prstGeom prst="rect">
            <a:avLst/>
          </a:prstGeom>
          <a:noFill/>
          <a:ln w="9525">
            <a:noFill/>
            <a:miter lim="800000"/>
            <a:headEnd/>
            <a:tailEnd/>
          </a:ln>
        </p:spPr>
        <p:txBody>
          <a:bodyPr>
            <a:spAutoFit/>
          </a:bodyPr>
          <a:lstStyle/>
          <a:p>
            <a:pPr algn="ctr">
              <a:spcBef>
                <a:spcPct val="20000"/>
              </a:spcBef>
            </a:pPr>
            <a:r>
              <a:rPr lang="en-GB" sz="3200" b="1" dirty="0">
                <a:latin typeface="Verdana" pitchFamily="-110" charset="0"/>
              </a:rPr>
              <a:t>Second Session: </a:t>
            </a:r>
            <a:br>
              <a:rPr lang="en-GB" sz="3200" b="1" dirty="0">
                <a:latin typeface="Verdana" pitchFamily="-110" charset="0"/>
              </a:rPr>
            </a:br>
            <a:r>
              <a:rPr lang="en-GB" sz="3200" b="1" dirty="0">
                <a:latin typeface="Verdana" pitchFamily="-110" charset="0"/>
              </a:rPr>
              <a:t>Cross-Border Regimes outside the EIR</a:t>
            </a:r>
          </a:p>
          <a:p>
            <a:pPr algn="ctr">
              <a:spcBef>
                <a:spcPct val="20000"/>
              </a:spcBef>
            </a:pPr>
            <a:endParaRPr lang="en-GB" sz="2800" b="1" dirty="0">
              <a:solidFill>
                <a:srgbClr val="3B87BC"/>
              </a:solidFill>
              <a:latin typeface="Verdana" pitchFamily="-110" charset="0"/>
            </a:endParaRPr>
          </a:p>
          <a:p>
            <a:pPr algn="ctr">
              <a:spcBef>
                <a:spcPct val="20000"/>
              </a:spcBef>
            </a:pPr>
            <a:r>
              <a:rPr lang="en-GB" sz="1400" b="1" dirty="0">
                <a:solidFill>
                  <a:srgbClr val="000000"/>
                </a:solidFill>
                <a:latin typeface="Verdana" pitchFamily="-110" charset="0"/>
              </a:rPr>
              <a:t>Chair: </a:t>
            </a:r>
            <a:r>
              <a:rPr lang="en-GB" sz="1400" b="1" dirty="0">
                <a:solidFill>
                  <a:srgbClr val="3B87BC"/>
                </a:solidFill>
                <a:latin typeface="Verdana" pitchFamily="-110" charset="0"/>
              </a:rPr>
              <a:t>Dr Paul Omar </a:t>
            </a:r>
            <a:r>
              <a:rPr lang="en-GB" sz="1400" i="1" dirty="0">
                <a:solidFill>
                  <a:srgbClr val="3B87BC"/>
                </a:solidFill>
                <a:latin typeface="Verdana" pitchFamily="-110" charset="0"/>
              </a:rPr>
              <a:t>(University of Sussex)</a:t>
            </a:r>
          </a:p>
          <a:p>
            <a:pPr algn="ctr">
              <a:spcBef>
                <a:spcPct val="20000"/>
              </a:spcBef>
            </a:pPr>
            <a:endParaRPr lang="en-GB" sz="1400" i="1" dirty="0">
              <a:solidFill>
                <a:srgbClr val="3B87BC"/>
              </a:solidFill>
              <a:latin typeface="Verdana" pitchFamily="-110" charset="0"/>
            </a:endParaRPr>
          </a:p>
          <a:p>
            <a:pPr algn="ctr">
              <a:spcBef>
                <a:spcPct val="20000"/>
              </a:spcBef>
            </a:pPr>
            <a:r>
              <a:rPr lang="en-GB" sz="1400" b="1" dirty="0">
                <a:latin typeface="Verdana" pitchFamily="-110" charset="0"/>
              </a:rPr>
              <a:t>Speakers: </a:t>
            </a:r>
            <a:r>
              <a:rPr lang="en-GB" sz="1400" b="1" dirty="0">
                <a:solidFill>
                  <a:srgbClr val="3B87BC"/>
                </a:solidFill>
                <a:latin typeface="Verdana" pitchFamily="-110" charset="0"/>
              </a:rPr>
              <a:t>Dr Jessica Schmidt </a:t>
            </a:r>
            <a:r>
              <a:rPr lang="en-GB" sz="1400" i="1" dirty="0">
                <a:solidFill>
                  <a:srgbClr val="3B87BC"/>
                </a:solidFill>
                <a:latin typeface="Verdana" pitchFamily="-110" charset="0"/>
              </a:rPr>
              <a:t>(Lecturer, University of Jena)</a:t>
            </a:r>
          </a:p>
          <a:p>
            <a:pPr algn="ctr">
              <a:spcBef>
                <a:spcPct val="20000"/>
              </a:spcBef>
            </a:pPr>
            <a:r>
              <a:rPr lang="en-GB" sz="1400" b="1" smtClean="0">
                <a:solidFill>
                  <a:srgbClr val="3B87BC"/>
                </a:solidFill>
                <a:latin typeface="Verdana" pitchFamily="-110" charset="0"/>
              </a:rPr>
              <a:t>Paul </a:t>
            </a:r>
            <a:r>
              <a:rPr lang="en-GB" sz="1400" b="1" dirty="0">
                <a:solidFill>
                  <a:srgbClr val="3B87BC"/>
                </a:solidFill>
                <a:latin typeface="Verdana" pitchFamily="-110" charset="0"/>
              </a:rPr>
              <a:t>Omar </a:t>
            </a:r>
            <a:r>
              <a:rPr lang="en-GB" sz="1400" i="1" dirty="0">
                <a:solidFill>
                  <a:srgbClr val="3B87BC"/>
                </a:solidFill>
                <a:latin typeface="Verdana" pitchFamily="-110" charset="0"/>
              </a:rPr>
              <a:t>(Senior Lecturer, University of Sussex)</a:t>
            </a:r>
          </a:p>
          <a:p>
            <a:pPr algn="ctr">
              <a:spcBef>
                <a:spcPct val="20000"/>
              </a:spcBef>
            </a:pPr>
            <a:r>
              <a:rPr lang="en-GB" sz="1400" b="1" dirty="0">
                <a:solidFill>
                  <a:srgbClr val="3B87BC"/>
                </a:solidFill>
                <a:latin typeface="Verdana" pitchFamily="-110" charset="0"/>
              </a:rPr>
              <a:t>Gerry McCormack </a:t>
            </a:r>
            <a:r>
              <a:rPr lang="en-GB" sz="1400" i="1" dirty="0">
                <a:solidFill>
                  <a:srgbClr val="3B87BC"/>
                </a:solidFill>
                <a:latin typeface="Verdana" pitchFamily="-110" charset="0"/>
              </a:rPr>
              <a:t>(Professor of Law, University of Leeds)</a:t>
            </a:r>
          </a:p>
          <a:p>
            <a:pPr algn="ctr">
              <a:spcBef>
                <a:spcPct val="20000"/>
              </a:spcBef>
            </a:pPr>
            <a:r>
              <a:rPr lang="en-GB" sz="1400" i="1" dirty="0" smtClean="0">
                <a:solidFill>
                  <a:srgbClr val="3B87BC"/>
                </a:solidFill>
                <a:latin typeface="Verdana" pitchFamily="34" charset="0"/>
              </a:rPr>
              <a:t>﻿</a:t>
            </a:r>
            <a:r>
              <a:rPr lang="en-GB" sz="1400" b="1" dirty="0" smtClean="0">
                <a:solidFill>
                  <a:srgbClr val="3B87BC"/>
                </a:solidFill>
                <a:latin typeface="Verdana" pitchFamily="34" charset="0"/>
              </a:rPr>
              <a:t>﻿﻿Professor Roman </a:t>
            </a:r>
            <a:r>
              <a:rPr lang="en-GB" sz="1400" b="1" dirty="0" err="1" smtClean="0">
                <a:solidFill>
                  <a:srgbClr val="3B87BC"/>
                </a:solidFill>
                <a:latin typeface="Verdana" pitchFamily="34" charset="0"/>
              </a:rPr>
              <a:t>Tomasic</a:t>
            </a:r>
            <a:r>
              <a:rPr lang="en-GB" sz="1400" b="1" dirty="0" smtClean="0">
                <a:solidFill>
                  <a:srgbClr val="3B87BC"/>
                </a:solidFill>
                <a:latin typeface="Verdana" pitchFamily="34" charset="0"/>
              </a:rPr>
              <a:t> </a:t>
            </a:r>
            <a:endParaRPr lang="en-GB" sz="1400" i="1" dirty="0">
              <a:solidFill>
                <a:srgbClr val="3B87BC"/>
              </a:solidFill>
              <a:latin typeface="Verdana" pitchFamily="-110" charset="0"/>
            </a:endParaRPr>
          </a:p>
          <a:p>
            <a:pPr algn="ctr">
              <a:spcBef>
                <a:spcPct val="20000"/>
              </a:spcBef>
            </a:pPr>
            <a:endParaRPr lang="en-GB" sz="2800" b="1" i="1" dirty="0">
              <a:solidFill>
                <a:srgbClr val="000000"/>
              </a:solidFill>
              <a:latin typeface="Verdana" pitchFamily="-110" charset="0"/>
            </a:endParaRPr>
          </a:p>
          <a:p>
            <a:pPr algn="ctr">
              <a:spcBef>
                <a:spcPct val="20000"/>
              </a:spcBef>
            </a:pPr>
            <a:endParaRPr lang="en-GB" sz="1400" dirty="0">
              <a:solidFill>
                <a:schemeClr val="bg1"/>
              </a:solidFill>
              <a:latin typeface="Verdana" pitchFamily="-110" charset="0"/>
            </a:endParaRPr>
          </a:p>
          <a:p>
            <a:pPr algn="ctr">
              <a:spcBef>
                <a:spcPct val="20000"/>
              </a:spcBef>
            </a:pPr>
            <a:endParaRPr lang="en-GB" sz="1400" dirty="0">
              <a:solidFill>
                <a:schemeClr val="bg1"/>
              </a:solidFill>
              <a:latin typeface="Verdana" pitchFamily="-110" charset="0"/>
            </a:endParaRPr>
          </a:p>
        </p:txBody>
      </p:sp>
    </p:spTree>
    <p:custDataLst>
      <p:tags r:id="rId1"/>
    </p:custData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8"/>
          <p:cNvSpPr>
            <a:spLocks noChangeArrowheads="1"/>
          </p:cNvSpPr>
          <p:nvPr/>
        </p:nvSpPr>
        <p:spPr bwMode="auto">
          <a:xfrm>
            <a:off x="381000" y="838200"/>
            <a:ext cx="6553200" cy="3394075"/>
          </a:xfrm>
          <a:prstGeom prst="rect">
            <a:avLst/>
          </a:prstGeom>
          <a:noFill/>
          <a:ln w="9525">
            <a:noFill/>
            <a:miter lim="800000"/>
            <a:headEnd/>
            <a:tailEnd/>
          </a:ln>
        </p:spPr>
        <p:txBody>
          <a:bodyPr>
            <a:spAutoFit/>
          </a:bodyPr>
          <a:lstStyle/>
          <a:p>
            <a:pPr algn="ctr">
              <a:spcBef>
                <a:spcPct val="20000"/>
              </a:spcBef>
            </a:pPr>
            <a:r>
              <a:rPr lang="en-GB" sz="3200" b="1">
                <a:latin typeface="Verdana" pitchFamily="-110" charset="0"/>
              </a:rPr>
              <a:t>German International Insolvency Law: Recent Developments</a:t>
            </a:r>
          </a:p>
          <a:p>
            <a:pPr algn="ctr">
              <a:spcBef>
                <a:spcPct val="20000"/>
              </a:spcBef>
            </a:pPr>
            <a:endParaRPr lang="en-GB" sz="3600" b="1">
              <a:latin typeface="Verdana" pitchFamily="-110" charset="0"/>
            </a:endParaRPr>
          </a:p>
          <a:p>
            <a:pPr algn="ctr">
              <a:spcBef>
                <a:spcPct val="20000"/>
              </a:spcBef>
            </a:pPr>
            <a:r>
              <a:rPr lang="en-GB" sz="2000" b="1">
                <a:solidFill>
                  <a:srgbClr val="3B87BC"/>
                </a:solidFill>
                <a:latin typeface="Verdana" pitchFamily="-110" charset="0"/>
              </a:rPr>
              <a:t>Dr Jessica Schmidt</a:t>
            </a:r>
            <a:br>
              <a:rPr lang="en-GB" sz="2000" b="1">
                <a:solidFill>
                  <a:srgbClr val="3B87BC"/>
                </a:solidFill>
                <a:latin typeface="Verdana" pitchFamily="-110" charset="0"/>
              </a:rPr>
            </a:br>
            <a:r>
              <a:rPr lang="en-GB" sz="2000" i="1">
                <a:solidFill>
                  <a:srgbClr val="3B87BC"/>
                </a:solidFill>
                <a:latin typeface="Verdana" pitchFamily="-110" charset="0"/>
              </a:rPr>
              <a:t>(University of Jena)</a:t>
            </a:r>
            <a:endParaRPr lang="en-GB" sz="2800" i="1">
              <a:solidFill>
                <a:srgbClr val="000000"/>
              </a:solidFill>
              <a:latin typeface="Verdana" pitchFamily="-110" charset="0"/>
            </a:endParaRPr>
          </a:p>
          <a:p>
            <a:pPr algn="ctr">
              <a:spcBef>
                <a:spcPct val="20000"/>
              </a:spcBef>
            </a:pPr>
            <a:endParaRPr lang="en-GB" sz="1400">
              <a:solidFill>
                <a:schemeClr val="bg1"/>
              </a:solidFill>
              <a:latin typeface="Verdana" pitchFamily="-110" charset="0"/>
            </a:endParaRPr>
          </a:p>
          <a:p>
            <a:pPr algn="ctr">
              <a:spcBef>
                <a:spcPct val="20000"/>
              </a:spcBef>
            </a:pPr>
            <a:endParaRPr lang="en-GB" sz="1400">
              <a:solidFill>
                <a:schemeClr val="bg1"/>
              </a:solidFill>
              <a:latin typeface="Verdana" pitchFamily="-110" charset="0"/>
            </a:endParaRPr>
          </a:p>
        </p:txBody>
      </p:sp>
    </p:spTree>
    <p:custDataLst>
      <p:tags r:id="rId1"/>
    </p:custData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4"/>
          <p:cNvSpPr txBox="1">
            <a:spLocks noChangeArrowheads="1"/>
          </p:cNvSpPr>
          <p:nvPr/>
        </p:nvSpPr>
        <p:spPr bwMode="auto">
          <a:xfrm>
            <a:off x="539750" y="1800225"/>
            <a:ext cx="5861050" cy="1143000"/>
          </a:xfrm>
          <a:prstGeom prst="rect">
            <a:avLst/>
          </a:prstGeom>
          <a:noFill/>
          <a:ln w="9525">
            <a:noFill/>
            <a:miter lim="800000"/>
            <a:headEnd/>
            <a:tailEnd/>
          </a:ln>
        </p:spPr>
        <p:txBody>
          <a:bodyPr/>
          <a:lstStyle/>
          <a:p>
            <a:pPr marL="625475" indent="-625475" eaLnBrk="0" hangingPunct="0"/>
            <a:r>
              <a:rPr lang="en-GB" sz="3000" b="1">
                <a:solidFill>
                  <a:schemeClr val="tx2"/>
                </a:solidFill>
                <a:latin typeface="Verdana" pitchFamily="-110" charset="0"/>
              </a:rPr>
              <a:t>I.  Introduction</a:t>
            </a:r>
          </a:p>
        </p:txBody>
      </p:sp>
    </p:spTree>
    <p:custDataLst>
      <p:tags r:id="rId1"/>
    </p:custData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4"/>
          <p:cNvSpPr txBox="1">
            <a:spLocks noChangeArrowheads="1"/>
          </p:cNvSpPr>
          <p:nvPr/>
        </p:nvSpPr>
        <p:spPr bwMode="auto">
          <a:xfrm>
            <a:off x="539750" y="1079500"/>
            <a:ext cx="6119813" cy="1628775"/>
          </a:xfrm>
          <a:prstGeom prst="rect">
            <a:avLst/>
          </a:prstGeom>
          <a:noFill/>
          <a:ln w="9525">
            <a:noFill/>
            <a:miter lim="800000"/>
            <a:headEnd/>
            <a:tailEnd/>
          </a:ln>
        </p:spPr>
        <p:txBody>
          <a:bodyPr/>
          <a:lstStyle/>
          <a:p>
            <a:pPr marL="719138" indent="-719138" eaLnBrk="0" hangingPunct="0"/>
            <a:r>
              <a:rPr lang="en-GB" sz="3000" b="1">
                <a:solidFill>
                  <a:schemeClr val="tx2"/>
                </a:solidFill>
                <a:latin typeface="Verdana" pitchFamily="-110" charset="0"/>
              </a:rPr>
              <a:t>II. Recognition of U.S. Chapter 11 proceedings </a:t>
            </a:r>
          </a:p>
        </p:txBody>
      </p:sp>
      <p:sp>
        <p:nvSpPr>
          <p:cNvPr id="3" name="Rectangle 3"/>
          <p:cNvSpPr txBox="1">
            <a:spLocks noChangeArrowheads="1"/>
          </p:cNvSpPr>
          <p:nvPr/>
        </p:nvSpPr>
        <p:spPr bwMode="auto">
          <a:xfrm>
            <a:off x="971550" y="2411413"/>
            <a:ext cx="5861050" cy="1079500"/>
          </a:xfrm>
          <a:prstGeom prst="rect">
            <a:avLst/>
          </a:prstGeom>
          <a:noFill/>
          <a:ln w="9525">
            <a:noFill/>
            <a:miter lim="800000"/>
            <a:headEnd/>
            <a:tailEnd/>
          </a:ln>
        </p:spPr>
        <p:txBody>
          <a:bodyPr/>
          <a:lstStyle/>
          <a:p>
            <a:pPr marL="446088" indent="-446088" eaLnBrk="0" hangingPunct="0">
              <a:spcBef>
                <a:spcPct val="20000"/>
              </a:spcBef>
            </a:pPr>
            <a:r>
              <a:rPr lang="de-DE" sz="2800">
                <a:solidFill>
                  <a:srgbClr val="000000"/>
                </a:solidFill>
                <a:latin typeface="Verdana" pitchFamily="-110" charset="0"/>
              </a:rPr>
              <a:t>BGH of 13 Oct. 2009,</a:t>
            </a:r>
          </a:p>
          <a:p>
            <a:pPr marL="446088" indent="-446088" eaLnBrk="0" hangingPunct="0">
              <a:spcBef>
                <a:spcPct val="20000"/>
              </a:spcBef>
            </a:pPr>
            <a:r>
              <a:rPr lang="de-DE" sz="2800">
                <a:solidFill>
                  <a:srgbClr val="000000"/>
                </a:solidFill>
                <a:latin typeface="Verdana" pitchFamily="-110" charset="0"/>
              </a:rPr>
              <a:t>ZIP 2009, 2217</a:t>
            </a:r>
          </a:p>
          <a:p>
            <a:pPr marL="446088" indent="-446088" eaLnBrk="0" hangingPunct="0">
              <a:spcBef>
                <a:spcPct val="20000"/>
              </a:spcBef>
            </a:pPr>
            <a:r>
              <a:rPr lang="de-DE" sz="2800" i="1">
                <a:solidFill>
                  <a:srgbClr val="000000"/>
                </a:solidFill>
                <a:latin typeface="Verdana" pitchFamily="-110" charset="0"/>
              </a:rPr>
              <a:t>„Schnellverschlusskappe“</a:t>
            </a:r>
            <a:r>
              <a:rPr lang="en-GB" sz="2800" i="1">
                <a:solidFill>
                  <a:srgbClr val="000000"/>
                </a:solidFill>
                <a:latin typeface="Verdana" pitchFamily="-110" charset="0"/>
              </a:rPr>
              <a:t> </a:t>
            </a:r>
          </a:p>
        </p:txBody>
      </p:sp>
      <p:sp>
        <p:nvSpPr>
          <p:cNvPr id="5" name="Textfeld 4"/>
          <p:cNvSpPr txBox="1">
            <a:spLocks noChangeArrowheads="1"/>
          </p:cNvSpPr>
          <p:nvPr/>
        </p:nvSpPr>
        <p:spPr bwMode="auto">
          <a:xfrm>
            <a:off x="914400" y="4319588"/>
            <a:ext cx="6011863" cy="1233487"/>
          </a:xfrm>
          <a:prstGeom prst="rect">
            <a:avLst/>
          </a:prstGeom>
          <a:noFill/>
          <a:ln w="9525">
            <a:solidFill>
              <a:schemeClr val="tx1"/>
            </a:solidFill>
            <a:miter lim="800000"/>
            <a:headEnd/>
            <a:tailEnd/>
          </a:ln>
        </p:spPr>
        <p:txBody>
          <a:bodyPr lIns="180000" tIns="180000" rIns="180000" bIns="180000">
            <a:spAutoFit/>
          </a:bodyPr>
          <a:lstStyle/>
          <a:p>
            <a:r>
              <a:rPr lang="en-US" b="1">
                <a:latin typeface="Times New Roman" pitchFamily="-110" charset="0"/>
                <a:cs typeface="Times New Roman" pitchFamily="-110" charset="0"/>
              </a:rPr>
              <a:t>§</a:t>
            </a:r>
            <a:r>
              <a:rPr lang="en-US" b="1">
                <a:latin typeface="Times" pitchFamily="-110" charset="0"/>
                <a:cs typeface="Times New Roman" pitchFamily="-110" charset="0"/>
              </a:rPr>
              <a:t> 343 InsO </a:t>
            </a:r>
            <a:endParaRPr lang="en-US">
              <a:latin typeface="Times" pitchFamily="-110" charset="0"/>
              <a:cs typeface="Times New Roman" pitchFamily="-110" charset="0"/>
            </a:endParaRPr>
          </a:p>
          <a:p>
            <a:pPr algn="just">
              <a:spcBef>
                <a:spcPts val="300"/>
              </a:spcBef>
            </a:pPr>
            <a:r>
              <a:rPr lang="en-US">
                <a:latin typeface="Times" pitchFamily="-110" charset="0"/>
                <a:cs typeface="Times New Roman" pitchFamily="-110" charset="0"/>
              </a:rPr>
              <a:t>(1) The opening of foreign insolvency proceedings shall be recognised. This shall not apply if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4"/>
          <p:cNvSpPr txBox="1">
            <a:spLocks noChangeArrowheads="1"/>
          </p:cNvSpPr>
          <p:nvPr/>
        </p:nvSpPr>
        <p:spPr bwMode="auto">
          <a:xfrm>
            <a:off x="539750" y="1800225"/>
            <a:ext cx="6119813" cy="1628775"/>
          </a:xfrm>
          <a:prstGeom prst="rect">
            <a:avLst/>
          </a:prstGeom>
          <a:noFill/>
          <a:ln w="9525">
            <a:noFill/>
            <a:miter lim="800000"/>
            <a:headEnd/>
            <a:tailEnd/>
          </a:ln>
        </p:spPr>
        <p:txBody>
          <a:bodyPr/>
          <a:lstStyle/>
          <a:p>
            <a:pPr marL="898525" indent="-898525" eaLnBrk="0" hangingPunct="0"/>
            <a:r>
              <a:rPr lang="en-GB" sz="3000" b="1">
                <a:solidFill>
                  <a:schemeClr val="tx2"/>
                </a:solidFill>
                <a:latin typeface="Verdana" pitchFamily="-110" charset="0"/>
              </a:rPr>
              <a:t>III. The controversy about the recognition of English schemes of arrangement</a:t>
            </a:r>
          </a:p>
        </p:txBody>
      </p:sp>
      <p:sp>
        <p:nvSpPr>
          <p:cNvPr id="3" name="Rectangle 3"/>
          <p:cNvSpPr txBox="1">
            <a:spLocks noChangeArrowheads="1"/>
          </p:cNvSpPr>
          <p:nvPr/>
        </p:nvSpPr>
        <p:spPr bwMode="auto">
          <a:xfrm>
            <a:off x="539750" y="4178300"/>
            <a:ext cx="8229600" cy="1079500"/>
          </a:xfrm>
          <a:prstGeom prst="rect">
            <a:avLst/>
          </a:prstGeom>
          <a:noFill/>
          <a:ln w="9525">
            <a:noFill/>
            <a:miter lim="800000"/>
            <a:headEnd/>
            <a:tailEnd/>
          </a:ln>
        </p:spPr>
        <p:txBody>
          <a:bodyPr/>
          <a:lstStyle/>
          <a:p>
            <a:pPr marL="446088" indent="-446088" eaLnBrk="0" hangingPunct="0">
              <a:spcBef>
                <a:spcPct val="20000"/>
              </a:spcBef>
            </a:pPr>
            <a:r>
              <a:rPr lang="en-GB" sz="3200">
                <a:solidFill>
                  <a:srgbClr val="000000"/>
                </a:solidFill>
                <a:latin typeface="Verdana" pitchFamily="-110" charset="0"/>
              </a:rPr>
              <a:t>1. </a:t>
            </a:r>
            <a:r>
              <a:rPr lang="en-US" sz="3200">
                <a:solidFill>
                  <a:srgbClr val="000000"/>
                </a:solidFill>
                <a:latin typeface="Verdana" pitchFamily="-110" charset="0"/>
              </a:rPr>
              <a:t>Background</a:t>
            </a:r>
            <a:r>
              <a:rPr lang="en-GB" sz="3200" i="1">
                <a:solidFill>
                  <a:srgbClr val="000000"/>
                </a:solidFill>
                <a:latin typeface="Verdana" pitchFamily="-110" charset="0"/>
              </a:rPr>
              <a:t>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539750" y="1260475"/>
            <a:ext cx="8229600" cy="1079500"/>
          </a:xfrm>
          <a:prstGeom prst="rect">
            <a:avLst/>
          </a:prstGeom>
          <a:noFill/>
          <a:ln w="9525">
            <a:noFill/>
            <a:miter lim="800000"/>
            <a:headEnd/>
            <a:tailEnd/>
          </a:ln>
        </p:spPr>
        <p:txBody>
          <a:bodyPr/>
          <a:lstStyle/>
          <a:p>
            <a:pPr marL="446088" indent="-446088" eaLnBrk="0" hangingPunct="0">
              <a:spcBef>
                <a:spcPct val="20000"/>
              </a:spcBef>
            </a:pPr>
            <a:r>
              <a:rPr lang="en-GB" sz="3200">
                <a:solidFill>
                  <a:srgbClr val="000000"/>
                </a:solidFill>
                <a:latin typeface="Verdana" pitchFamily="-110" charset="0"/>
              </a:rPr>
              <a:t>2. </a:t>
            </a:r>
            <a:r>
              <a:rPr lang="en-US" sz="3200">
                <a:solidFill>
                  <a:srgbClr val="000000"/>
                </a:solidFill>
                <a:latin typeface="Verdana" pitchFamily="-110" charset="0"/>
              </a:rPr>
              <a:t>Recognition as </a:t>
            </a:r>
            <a:br>
              <a:rPr lang="en-US" sz="3200">
                <a:solidFill>
                  <a:srgbClr val="000000"/>
                </a:solidFill>
                <a:latin typeface="Verdana" pitchFamily="-110" charset="0"/>
              </a:rPr>
            </a:br>
            <a:r>
              <a:rPr lang="en-US" sz="3200">
                <a:solidFill>
                  <a:srgbClr val="000000"/>
                </a:solidFill>
                <a:latin typeface="Verdana" pitchFamily="-110" charset="0"/>
              </a:rPr>
              <a:t>“insolvency proceedings”?</a:t>
            </a:r>
            <a:r>
              <a:rPr lang="en-GB" sz="3200" i="1">
                <a:solidFill>
                  <a:srgbClr val="000000"/>
                </a:solidFill>
                <a:latin typeface="Verdana" pitchFamily="-110" charset="0"/>
              </a:rPr>
              <a:t> </a:t>
            </a:r>
          </a:p>
        </p:txBody>
      </p:sp>
      <p:sp>
        <p:nvSpPr>
          <p:cNvPr id="3" name="Rectangle 3"/>
          <p:cNvSpPr txBox="1">
            <a:spLocks noChangeArrowheads="1"/>
          </p:cNvSpPr>
          <p:nvPr/>
        </p:nvSpPr>
        <p:spPr bwMode="auto">
          <a:xfrm>
            <a:off x="900113" y="2808288"/>
            <a:ext cx="8229600" cy="1079500"/>
          </a:xfrm>
          <a:prstGeom prst="rect">
            <a:avLst/>
          </a:prstGeom>
          <a:noFill/>
          <a:ln w="9525">
            <a:noFill/>
            <a:miter lim="800000"/>
            <a:headEnd/>
            <a:tailEnd/>
          </a:ln>
        </p:spPr>
        <p:txBody>
          <a:bodyPr/>
          <a:lstStyle/>
          <a:p>
            <a:pPr marL="446088" indent="-446088" eaLnBrk="0" hangingPunct="0">
              <a:spcBef>
                <a:spcPct val="20000"/>
              </a:spcBef>
            </a:pPr>
            <a:r>
              <a:rPr lang="en-GB" sz="2800">
                <a:solidFill>
                  <a:srgbClr val="000000"/>
                </a:solidFill>
                <a:latin typeface="Verdana" pitchFamily="-110" charset="0"/>
              </a:rPr>
              <a:t>a) </a:t>
            </a:r>
            <a:r>
              <a:rPr lang="en-US" sz="2800">
                <a:solidFill>
                  <a:srgbClr val="000000"/>
                </a:solidFill>
                <a:latin typeface="Verdana" pitchFamily="-110" charset="0"/>
              </a:rPr>
              <a:t>Under the EIR</a:t>
            </a:r>
            <a:r>
              <a:rPr lang="en-GB" sz="2800" i="1">
                <a:solidFill>
                  <a:srgbClr val="000000"/>
                </a:solidFill>
                <a:latin typeface="Verdana" pitchFamily="-110" charset="0"/>
              </a:rPr>
              <a:t> </a:t>
            </a:r>
          </a:p>
        </p:txBody>
      </p:sp>
      <p:sp>
        <p:nvSpPr>
          <p:cNvPr id="4" name="Rectangle 3"/>
          <p:cNvSpPr txBox="1">
            <a:spLocks noChangeArrowheads="1"/>
          </p:cNvSpPr>
          <p:nvPr/>
        </p:nvSpPr>
        <p:spPr bwMode="auto">
          <a:xfrm>
            <a:off x="900113" y="3959225"/>
            <a:ext cx="8229600" cy="1079500"/>
          </a:xfrm>
          <a:prstGeom prst="rect">
            <a:avLst/>
          </a:prstGeom>
          <a:noFill/>
          <a:ln w="9525">
            <a:noFill/>
            <a:miter lim="800000"/>
            <a:headEnd/>
            <a:tailEnd/>
          </a:ln>
        </p:spPr>
        <p:txBody>
          <a:bodyPr/>
          <a:lstStyle/>
          <a:p>
            <a:pPr marL="446088" indent="-446088" eaLnBrk="0" hangingPunct="0">
              <a:spcBef>
                <a:spcPct val="20000"/>
              </a:spcBef>
            </a:pPr>
            <a:r>
              <a:rPr lang="en-GB" sz="2800">
                <a:solidFill>
                  <a:srgbClr val="000000"/>
                </a:solidFill>
                <a:latin typeface="Verdana" pitchFamily="-110" charset="0"/>
              </a:rPr>
              <a:t>b) </a:t>
            </a:r>
            <a:r>
              <a:rPr lang="en-US" sz="2800">
                <a:solidFill>
                  <a:srgbClr val="000000"/>
                </a:solidFill>
                <a:latin typeface="Verdana" pitchFamily="-110" charset="0"/>
              </a:rPr>
              <a:t>Pursuant to German </a:t>
            </a:r>
            <a:br>
              <a:rPr lang="en-US" sz="2800">
                <a:solidFill>
                  <a:srgbClr val="000000"/>
                </a:solidFill>
                <a:latin typeface="Verdana" pitchFamily="-110" charset="0"/>
              </a:rPr>
            </a:br>
            <a:r>
              <a:rPr lang="en-US" sz="2800">
                <a:solidFill>
                  <a:srgbClr val="000000"/>
                </a:solidFill>
                <a:latin typeface="Verdana" pitchFamily="-110" charset="0"/>
              </a:rPr>
              <a:t>autonomous international </a:t>
            </a:r>
            <a:br>
              <a:rPr lang="en-US" sz="2800">
                <a:solidFill>
                  <a:srgbClr val="000000"/>
                </a:solidFill>
                <a:latin typeface="Verdana" pitchFamily="-110" charset="0"/>
              </a:rPr>
            </a:br>
            <a:r>
              <a:rPr lang="en-US" sz="2800">
                <a:solidFill>
                  <a:srgbClr val="000000"/>
                </a:solidFill>
                <a:latin typeface="Verdana" pitchFamily="-110" charset="0"/>
              </a:rPr>
              <a:t>insolvency law</a:t>
            </a:r>
            <a:r>
              <a:rPr lang="en-GB" sz="2800" i="1">
                <a:solidFill>
                  <a:srgbClr val="000000"/>
                </a:solidFill>
                <a:latin typeface="Verdana" pitchFamily="-110" charset="0"/>
              </a:rPr>
              <a:t>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blinds(horizontal)">
                                      <p:cBhvr>
                                        <p:cTn id="1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P spid="4" grpId="0" build="p"/>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539750" y="900113"/>
            <a:ext cx="8229600" cy="1079500"/>
          </a:xfrm>
          <a:prstGeom prst="rect">
            <a:avLst/>
          </a:prstGeom>
          <a:noFill/>
          <a:ln w="9525">
            <a:noFill/>
            <a:miter lim="800000"/>
            <a:headEnd/>
            <a:tailEnd/>
          </a:ln>
        </p:spPr>
        <p:txBody>
          <a:bodyPr/>
          <a:lstStyle/>
          <a:p>
            <a:pPr marL="446088" indent="-446088" eaLnBrk="0" hangingPunct="0">
              <a:spcBef>
                <a:spcPct val="20000"/>
              </a:spcBef>
            </a:pPr>
            <a:r>
              <a:rPr lang="en-GB" sz="3200">
                <a:solidFill>
                  <a:srgbClr val="000000"/>
                </a:solidFill>
                <a:latin typeface="Verdana" pitchFamily="-110" charset="0"/>
              </a:rPr>
              <a:t>3. </a:t>
            </a:r>
            <a:r>
              <a:rPr lang="en-US" sz="3200">
                <a:solidFill>
                  <a:srgbClr val="000000"/>
                </a:solidFill>
                <a:latin typeface="Verdana" pitchFamily="-110" charset="0"/>
              </a:rPr>
              <a:t>Recognition as “judgment” </a:t>
            </a:r>
            <a:br>
              <a:rPr lang="en-US" sz="3200">
                <a:solidFill>
                  <a:srgbClr val="000000"/>
                </a:solidFill>
                <a:latin typeface="Verdana" pitchFamily="-110" charset="0"/>
              </a:rPr>
            </a:br>
            <a:r>
              <a:rPr lang="en-US" sz="3200">
                <a:solidFill>
                  <a:srgbClr val="000000"/>
                </a:solidFill>
                <a:latin typeface="Verdana" pitchFamily="-110" charset="0"/>
              </a:rPr>
              <a:t>pursuant to art. 33(1) </a:t>
            </a:r>
            <a:br>
              <a:rPr lang="en-US" sz="3200">
                <a:solidFill>
                  <a:srgbClr val="000000"/>
                </a:solidFill>
                <a:latin typeface="Verdana" pitchFamily="-110" charset="0"/>
              </a:rPr>
            </a:br>
            <a:r>
              <a:rPr lang="en-US" sz="3200">
                <a:solidFill>
                  <a:srgbClr val="000000"/>
                </a:solidFill>
                <a:latin typeface="Verdana" pitchFamily="-110" charset="0"/>
              </a:rPr>
              <a:t>Brussels I-Regulation</a:t>
            </a:r>
            <a:r>
              <a:rPr lang="en-GB" sz="3200" i="1">
                <a:solidFill>
                  <a:srgbClr val="000000"/>
                </a:solidFill>
                <a:latin typeface="Verdana" pitchFamily="-110" charset="0"/>
              </a:rPr>
              <a:t> </a:t>
            </a:r>
          </a:p>
        </p:txBody>
      </p:sp>
      <p:sp>
        <p:nvSpPr>
          <p:cNvPr id="3" name="Rectangle 3"/>
          <p:cNvSpPr txBox="1">
            <a:spLocks noChangeArrowheads="1"/>
          </p:cNvSpPr>
          <p:nvPr/>
        </p:nvSpPr>
        <p:spPr bwMode="auto">
          <a:xfrm>
            <a:off x="900113" y="2700338"/>
            <a:ext cx="8229600" cy="1079500"/>
          </a:xfrm>
          <a:prstGeom prst="rect">
            <a:avLst/>
          </a:prstGeom>
          <a:noFill/>
          <a:ln w="9525">
            <a:noFill/>
            <a:miter lim="800000"/>
            <a:headEnd/>
            <a:tailEnd/>
          </a:ln>
        </p:spPr>
        <p:txBody>
          <a:bodyPr/>
          <a:lstStyle/>
          <a:p>
            <a:pPr marL="446088" indent="-446088" eaLnBrk="0" hangingPunct="0">
              <a:spcBef>
                <a:spcPct val="20000"/>
              </a:spcBef>
            </a:pPr>
            <a:r>
              <a:rPr lang="en-GB" sz="2800">
                <a:solidFill>
                  <a:srgbClr val="000000"/>
                </a:solidFill>
                <a:latin typeface="Verdana" pitchFamily="-110" charset="0"/>
              </a:rPr>
              <a:t>a) </a:t>
            </a:r>
            <a:r>
              <a:rPr lang="en-US" sz="2800">
                <a:solidFill>
                  <a:srgbClr val="000000"/>
                </a:solidFill>
                <a:latin typeface="Verdana" pitchFamily="-110" charset="0"/>
              </a:rPr>
              <a:t>Applicability of the </a:t>
            </a:r>
            <a:br>
              <a:rPr lang="en-US" sz="2800">
                <a:solidFill>
                  <a:srgbClr val="000000"/>
                </a:solidFill>
                <a:latin typeface="Verdana" pitchFamily="-110" charset="0"/>
              </a:rPr>
            </a:br>
            <a:r>
              <a:rPr lang="en-US" sz="2800">
                <a:solidFill>
                  <a:srgbClr val="000000"/>
                </a:solidFill>
                <a:latin typeface="Verdana" pitchFamily="-110" charset="0"/>
              </a:rPr>
              <a:t>Brussels I-Regulation</a:t>
            </a:r>
            <a:r>
              <a:rPr lang="en-GB" sz="2800" i="1">
                <a:solidFill>
                  <a:srgbClr val="000000"/>
                </a:solidFill>
                <a:latin typeface="Verdana" pitchFamily="-110" charset="0"/>
              </a:rPr>
              <a:t> </a:t>
            </a:r>
          </a:p>
        </p:txBody>
      </p:sp>
      <p:sp>
        <p:nvSpPr>
          <p:cNvPr id="5" name="Textfeld 4"/>
          <p:cNvSpPr txBox="1">
            <a:spLocks noChangeArrowheads="1"/>
          </p:cNvSpPr>
          <p:nvPr/>
        </p:nvSpPr>
        <p:spPr bwMode="auto">
          <a:xfrm>
            <a:off x="914400" y="3959225"/>
            <a:ext cx="6011863" cy="2457450"/>
          </a:xfrm>
          <a:prstGeom prst="rect">
            <a:avLst/>
          </a:prstGeom>
          <a:noFill/>
          <a:ln w="9525">
            <a:solidFill>
              <a:schemeClr val="tx1"/>
            </a:solidFill>
            <a:miter lim="800000"/>
            <a:headEnd/>
            <a:tailEnd/>
          </a:ln>
        </p:spPr>
        <p:txBody>
          <a:bodyPr lIns="180000" tIns="180000" rIns="180000" bIns="180000">
            <a:spAutoFit/>
          </a:bodyPr>
          <a:lstStyle/>
          <a:p>
            <a:r>
              <a:rPr lang="en-US" b="1">
                <a:latin typeface="Times New Roman" pitchFamily="-110" charset="0"/>
                <a:cs typeface="Times New Roman" pitchFamily="-110" charset="0"/>
              </a:rPr>
              <a:t>Article 1 Brussels I-Regulation</a:t>
            </a:r>
            <a:endParaRPr lang="en-US">
              <a:latin typeface="Times" pitchFamily="-110" charset="0"/>
              <a:cs typeface="Times New Roman" pitchFamily="-110" charset="0"/>
            </a:endParaRPr>
          </a:p>
          <a:p>
            <a:pPr algn="just">
              <a:spcBef>
                <a:spcPts val="300"/>
              </a:spcBef>
            </a:pPr>
            <a:r>
              <a:rPr lang="en-US">
                <a:latin typeface="Times" pitchFamily="-110" charset="0"/>
                <a:cs typeface="Times New Roman" pitchFamily="-110" charset="0"/>
              </a:rPr>
              <a:t>…</a:t>
            </a:r>
          </a:p>
          <a:p>
            <a:pPr algn="just">
              <a:spcBef>
                <a:spcPts val="300"/>
              </a:spcBef>
            </a:pPr>
            <a:r>
              <a:rPr lang="en-US">
                <a:latin typeface="Times" pitchFamily="-110" charset="0"/>
                <a:cs typeface="Times New Roman" pitchFamily="-110" charset="0"/>
              </a:rPr>
              <a:t>(2) The Regulation shall not apply to:</a:t>
            </a:r>
          </a:p>
          <a:p>
            <a:pPr algn="just">
              <a:spcBef>
                <a:spcPts val="300"/>
              </a:spcBef>
            </a:pPr>
            <a:r>
              <a:rPr lang="en-US">
                <a:latin typeface="Times" pitchFamily="-110" charset="0"/>
                <a:cs typeface="Times New Roman" pitchFamily="-110" charset="0"/>
              </a:rPr>
              <a:t>…</a:t>
            </a:r>
          </a:p>
          <a:p>
            <a:pPr algn="just">
              <a:spcBef>
                <a:spcPts val="300"/>
              </a:spcBef>
            </a:pPr>
            <a:r>
              <a:rPr lang="en-US">
                <a:latin typeface="Times" pitchFamily="-110" charset="0"/>
                <a:cs typeface="Times New Roman" pitchFamily="-110" charset="0"/>
              </a:rPr>
              <a:t>(b) bankruptcy, proceedings relating to the winding-up of insolvent companies or other legal persons, judicial arrangements, compositions and analogous proceedings;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P spid="5"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900113" y="1403350"/>
            <a:ext cx="8229600" cy="1079500"/>
          </a:xfrm>
          <a:prstGeom prst="rect">
            <a:avLst/>
          </a:prstGeom>
          <a:noFill/>
          <a:ln w="9525">
            <a:noFill/>
            <a:miter lim="800000"/>
            <a:headEnd/>
            <a:tailEnd/>
          </a:ln>
        </p:spPr>
        <p:txBody>
          <a:bodyPr/>
          <a:lstStyle/>
          <a:p>
            <a:pPr marL="446088" indent="-446088" eaLnBrk="0" hangingPunct="0">
              <a:spcBef>
                <a:spcPct val="20000"/>
              </a:spcBef>
            </a:pPr>
            <a:r>
              <a:rPr lang="en-GB" sz="2800">
                <a:solidFill>
                  <a:srgbClr val="000000"/>
                </a:solidFill>
                <a:latin typeface="Verdana" pitchFamily="-110" charset="0"/>
              </a:rPr>
              <a:t>b) </a:t>
            </a:r>
            <a:r>
              <a:rPr lang="en-US" sz="2800">
                <a:solidFill>
                  <a:srgbClr val="000000"/>
                </a:solidFill>
                <a:latin typeface="Verdana" pitchFamily="-110" charset="0"/>
              </a:rPr>
              <a:t>Sanction order as a </a:t>
            </a:r>
            <a:br>
              <a:rPr lang="en-US" sz="2800">
                <a:solidFill>
                  <a:srgbClr val="000000"/>
                </a:solidFill>
                <a:latin typeface="Verdana" pitchFamily="-110" charset="0"/>
              </a:rPr>
            </a:br>
            <a:r>
              <a:rPr lang="en-US" sz="2800">
                <a:solidFill>
                  <a:srgbClr val="000000"/>
                </a:solidFill>
                <a:latin typeface="Verdana" pitchFamily="-110" charset="0"/>
              </a:rPr>
              <a:t>“judgment”?</a:t>
            </a:r>
            <a:r>
              <a:rPr lang="en-GB" sz="2800" i="1">
                <a:solidFill>
                  <a:srgbClr val="000000"/>
                </a:solidFill>
                <a:latin typeface="Verdana" pitchFamily="-110" charset="0"/>
              </a:rPr>
              <a:t> </a:t>
            </a:r>
          </a:p>
        </p:txBody>
      </p:sp>
      <p:sp>
        <p:nvSpPr>
          <p:cNvPr id="3" name="Textfeld 2"/>
          <p:cNvSpPr txBox="1">
            <a:spLocks noChangeArrowheads="1"/>
          </p:cNvSpPr>
          <p:nvPr/>
        </p:nvSpPr>
        <p:spPr bwMode="auto">
          <a:xfrm>
            <a:off x="914400" y="2879725"/>
            <a:ext cx="6011863" cy="2063750"/>
          </a:xfrm>
          <a:prstGeom prst="rect">
            <a:avLst/>
          </a:prstGeom>
          <a:noFill/>
          <a:ln w="9525">
            <a:solidFill>
              <a:schemeClr val="tx1"/>
            </a:solidFill>
            <a:miter lim="800000"/>
            <a:headEnd/>
            <a:tailEnd/>
          </a:ln>
        </p:spPr>
        <p:txBody>
          <a:bodyPr lIns="180000" tIns="180000" rIns="180000" bIns="180000">
            <a:spAutoFit/>
          </a:bodyPr>
          <a:lstStyle/>
          <a:p>
            <a:r>
              <a:rPr lang="en-US" b="1">
                <a:latin typeface="Times New Roman" pitchFamily="-110" charset="0"/>
                <a:cs typeface="Times New Roman" pitchFamily="-110" charset="0"/>
              </a:rPr>
              <a:t>Article 32 Brussels I-Regulation</a:t>
            </a:r>
            <a:endParaRPr lang="en-US">
              <a:latin typeface="Times" pitchFamily="-110" charset="0"/>
              <a:cs typeface="Times New Roman" pitchFamily="-110" charset="0"/>
            </a:endParaRPr>
          </a:p>
          <a:p>
            <a:pPr algn="just">
              <a:spcBef>
                <a:spcPts val="300"/>
              </a:spcBef>
            </a:pPr>
            <a:r>
              <a:rPr lang="en-US">
                <a:latin typeface="Times" pitchFamily="-110" charset="0"/>
                <a:cs typeface="Times New Roman" pitchFamily="-110" charset="0"/>
              </a:rPr>
              <a:t>For the purposes of this Regulation, ‘judgment’ means any judgment given by a court or tribunal of a Member State, whatever the judgment may be called, including a decree, order, decision or writ of execution, as well as the determination of costs or expenses by an officer of the court.</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900113" y="1079500"/>
            <a:ext cx="8229600" cy="1079500"/>
          </a:xfrm>
          <a:prstGeom prst="rect">
            <a:avLst/>
          </a:prstGeom>
          <a:noFill/>
          <a:ln w="9525">
            <a:noFill/>
            <a:miter lim="800000"/>
            <a:headEnd/>
            <a:tailEnd/>
          </a:ln>
        </p:spPr>
        <p:txBody>
          <a:bodyPr/>
          <a:lstStyle/>
          <a:p>
            <a:pPr marL="446088" indent="-446088" eaLnBrk="0" hangingPunct="0">
              <a:spcBef>
                <a:spcPct val="20000"/>
              </a:spcBef>
            </a:pPr>
            <a:r>
              <a:rPr lang="en-GB" sz="2800">
                <a:solidFill>
                  <a:srgbClr val="000000"/>
                </a:solidFill>
                <a:latin typeface="Verdana" pitchFamily="-110" charset="0"/>
              </a:rPr>
              <a:t>c) </a:t>
            </a:r>
            <a:r>
              <a:rPr lang="en-US" sz="2800">
                <a:solidFill>
                  <a:srgbClr val="000000"/>
                </a:solidFill>
                <a:latin typeface="Verdana" pitchFamily="-110" charset="0"/>
              </a:rPr>
              <a:t>Grounds for refusal </a:t>
            </a:r>
            <a:br>
              <a:rPr lang="en-US" sz="2800">
                <a:solidFill>
                  <a:srgbClr val="000000"/>
                </a:solidFill>
                <a:latin typeface="Verdana" pitchFamily="-110" charset="0"/>
              </a:rPr>
            </a:br>
            <a:r>
              <a:rPr lang="en-US" sz="2800">
                <a:solidFill>
                  <a:srgbClr val="000000"/>
                </a:solidFill>
                <a:latin typeface="Verdana" pitchFamily="-110" charset="0"/>
              </a:rPr>
              <a:t>of recognition?</a:t>
            </a:r>
            <a:r>
              <a:rPr lang="en-GB" sz="2800" i="1">
                <a:solidFill>
                  <a:srgbClr val="000000"/>
                </a:solidFill>
                <a:latin typeface="Verdana" pitchFamily="-110" charset="0"/>
              </a:rPr>
              <a:t> </a:t>
            </a:r>
          </a:p>
        </p:txBody>
      </p:sp>
      <p:sp>
        <p:nvSpPr>
          <p:cNvPr id="3" name="Rectangle 3"/>
          <p:cNvSpPr txBox="1">
            <a:spLocks noChangeArrowheads="1"/>
          </p:cNvSpPr>
          <p:nvPr/>
        </p:nvSpPr>
        <p:spPr bwMode="auto">
          <a:xfrm>
            <a:off x="1260475" y="2268538"/>
            <a:ext cx="8229600" cy="1079500"/>
          </a:xfrm>
          <a:prstGeom prst="rect">
            <a:avLst/>
          </a:prstGeom>
          <a:noFill/>
          <a:ln w="9525">
            <a:noFill/>
            <a:miter lim="800000"/>
            <a:headEnd/>
            <a:tailEnd/>
          </a:ln>
        </p:spPr>
        <p:txBody>
          <a:bodyPr/>
          <a:lstStyle/>
          <a:p>
            <a:pPr marL="628650" indent="-628650" eaLnBrk="0" hangingPunct="0">
              <a:spcBef>
                <a:spcPct val="20000"/>
              </a:spcBef>
            </a:pPr>
            <a:r>
              <a:rPr lang="en-GB" sz="2400">
                <a:solidFill>
                  <a:srgbClr val="000000"/>
                </a:solidFill>
                <a:latin typeface="Verdana" pitchFamily="-110" charset="0"/>
              </a:rPr>
              <a:t>aa) </a:t>
            </a:r>
            <a:r>
              <a:rPr lang="en-US" sz="2400">
                <a:latin typeface="Verdana" pitchFamily="-110" charset="0"/>
              </a:rPr>
              <a:t>Lack of international jurisdiction </a:t>
            </a:r>
            <a:br>
              <a:rPr lang="en-US" sz="2400">
                <a:latin typeface="Verdana" pitchFamily="-110" charset="0"/>
              </a:rPr>
            </a:br>
            <a:r>
              <a:rPr lang="en-US" sz="2400">
                <a:latin typeface="Verdana" pitchFamily="-110" charset="0"/>
              </a:rPr>
              <a:t>of English courts?</a:t>
            </a:r>
            <a:r>
              <a:rPr lang="en-GB" sz="2400" i="1">
                <a:solidFill>
                  <a:srgbClr val="000000"/>
                </a:solidFill>
                <a:latin typeface="Verdana" pitchFamily="-110" charset="0"/>
              </a:rPr>
              <a:t> </a:t>
            </a:r>
          </a:p>
        </p:txBody>
      </p:sp>
      <p:sp>
        <p:nvSpPr>
          <p:cNvPr id="5" name="Textfeld 4"/>
          <p:cNvSpPr txBox="1">
            <a:spLocks noChangeArrowheads="1"/>
          </p:cNvSpPr>
          <p:nvPr/>
        </p:nvSpPr>
        <p:spPr bwMode="auto">
          <a:xfrm>
            <a:off x="914400" y="3429000"/>
            <a:ext cx="6011863" cy="2417763"/>
          </a:xfrm>
          <a:prstGeom prst="rect">
            <a:avLst/>
          </a:prstGeom>
          <a:noFill/>
          <a:ln w="9525">
            <a:solidFill>
              <a:schemeClr val="tx1"/>
            </a:solidFill>
            <a:miter lim="800000"/>
            <a:headEnd/>
            <a:tailEnd/>
          </a:ln>
        </p:spPr>
        <p:txBody>
          <a:bodyPr lIns="180000" tIns="180000" rIns="180000" bIns="180000">
            <a:spAutoFit/>
          </a:bodyPr>
          <a:lstStyle/>
          <a:p>
            <a:r>
              <a:rPr lang="en-US" b="1">
                <a:latin typeface="Times New Roman" pitchFamily="-110" charset="0"/>
                <a:cs typeface="Times New Roman" pitchFamily="-110" charset="0"/>
              </a:rPr>
              <a:t>Article 35 Brussels I-Regulation</a:t>
            </a:r>
            <a:endParaRPr lang="en-US">
              <a:latin typeface="Times" pitchFamily="-110" charset="0"/>
              <a:cs typeface="Times New Roman" pitchFamily="-110" charset="0"/>
            </a:endParaRPr>
          </a:p>
          <a:p>
            <a:pPr algn="just">
              <a:spcBef>
                <a:spcPts val="300"/>
              </a:spcBef>
            </a:pPr>
            <a:r>
              <a:rPr lang="en-US">
                <a:latin typeface="Times" pitchFamily="-110" charset="0"/>
                <a:cs typeface="Times New Roman" pitchFamily="-110" charset="0"/>
              </a:rPr>
              <a:t>(1) Moreover, a judgment shall not be recognised if it conflicts with Sections 3, 4 or 6 of Chapter II, or in a case provided for in Article 72. </a:t>
            </a:r>
          </a:p>
          <a:p>
            <a:pPr algn="just">
              <a:spcBef>
                <a:spcPts val="300"/>
              </a:spcBef>
            </a:pPr>
            <a:r>
              <a:rPr lang="en-US">
                <a:latin typeface="Times" pitchFamily="-110" charset="0"/>
                <a:cs typeface="Times New Roman" pitchFamily="-110" charset="0"/>
              </a:rPr>
              <a:t>(2) …</a:t>
            </a:r>
          </a:p>
          <a:p>
            <a:pPr algn="just">
              <a:spcBef>
                <a:spcPts val="300"/>
              </a:spcBef>
            </a:pPr>
            <a:r>
              <a:rPr lang="en-US">
                <a:latin typeface="Times" pitchFamily="-110" charset="0"/>
                <a:cs typeface="Times New Roman" pitchFamily="-110" charset="0"/>
              </a:rPr>
              <a:t>(3) Subject to the paragraph 1, the jurisdiction of the court of the Member State of origin may not be reviewed.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P spid="5"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1260475" y="1295400"/>
            <a:ext cx="8229600" cy="1079500"/>
          </a:xfrm>
          <a:prstGeom prst="rect">
            <a:avLst/>
          </a:prstGeom>
          <a:noFill/>
          <a:ln w="9525">
            <a:noFill/>
            <a:miter lim="800000"/>
            <a:headEnd/>
            <a:tailEnd/>
          </a:ln>
        </p:spPr>
        <p:txBody>
          <a:bodyPr/>
          <a:lstStyle/>
          <a:p>
            <a:pPr marL="628650" indent="-628650" eaLnBrk="0" hangingPunct="0">
              <a:spcBef>
                <a:spcPct val="20000"/>
              </a:spcBef>
            </a:pPr>
            <a:r>
              <a:rPr lang="en-GB" sz="2400">
                <a:solidFill>
                  <a:srgbClr val="000000"/>
                </a:solidFill>
                <a:latin typeface="Verdana" pitchFamily="-110" charset="0"/>
              </a:rPr>
              <a:t>bb) </a:t>
            </a:r>
            <a:r>
              <a:rPr lang="en-US" sz="2400" i="1">
                <a:latin typeface="Verdana" pitchFamily="-110" charset="0"/>
              </a:rPr>
              <a:t>Ordre public</a:t>
            </a:r>
            <a:r>
              <a:rPr lang="en-US" sz="2400">
                <a:latin typeface="Verdana" pitchFamily="-110" charset="0"/>
              </a:rPr>
              <a:t>, art. 34 n°1 </a:t>
            </a:r>
            <a:br>
              <a:rPr lang="en-US" sz="2400">
                <a:latin typeface="Verdana" pitchFamily="-110" charset="0"/>
              </a:rPr>
            </a:br>
            <a:r>
              <a:rPr lang="en-US" sz="2400">
                <a:latin typeface="Verdana" pitchFamily="-110" charset="0"/>
              </a:rPr>
              <a:t>Brussels I-Regulation</a:t>
            </a:r>
            <a:endParaRPr lang="en-GB" sz="2400" i="1">
              <a:solidFill>
                <a:srgbClr val="000000"/>
              </a:solidFill>
              <a:latin typeface="Verdana" pitchFamily="-110" charset="0"/>
            </a:endParaRPr>
          </a:p>
        </p:txBody>
      </p:sp>
      <p:sp>
        <p:nvSpPr>
          <p:cNvPr id="4" name="Textfeld 3"/>
          <p:cNvSpPr txBox="1">
            <a:spLocks noChangeArrowheads="1"/>
          </p:cNvSpPr>
          <p:nvPr/>
        </p:nvSpPr>
        <p:spPr bwMode="auto">
          <a:xfrm>
            <a:off x="914400" y="2840038"/>
            <a:ext cx="6011863" cy="1863725"/>
          </a:xfrm>
          <a:prstGeom prst="rect">
            <a:avLst/>
          </a:prstGeom>
          <a:noFill/>
          <a:ln w="9525">
            <a:solidFill>
              <a:schemeClr val="tx1"/>
            </a:solidFill>
            <a:miter lim="800000"/>
            <a:headEnd/>
            <a:tailEnd/>
          </a:ln>
        </p:spPr>
        <p:txBody>
          <a:bodyPr lIns="180000" tIns="180000" rIns="180000" bIns="180000">
            <a:spAutoFit/>
          </a:bodyPr>
          <a:lstStyle/>
          <a:p>
            <a:r>
              <a:rPr lang="en-US" b="1">
                <a:latin typeface="Times New Roman" pitchFamily="-110" charset="0"/>
                <a:cs typeface="Times New Roman" pitchFamily="-110" charset="0"/>
              </a:rPr>
              <a:t>Article 34 Brussels I-Regulation</a:t>
            </a:r>
            <a:endParaRPr lang="en-US">
              <a:latin typeface="Times" pitchFamily="-110" charset="0"/>
              <a:cs typeface="Times New Roman" pitchFamily="-110" charset="0"/>
            </a:endParaRPr>
          </a:p>
          <a:p>
            <a:pPr algn="just">
              <a:spcBef>
                <a:spcPts val="300"/>
              </a:spcBef>
            </a:pPr>
            <a:r>
              <a:rPr lang="en-US">
                <a:latin typeface="Times" pitchFamily="-110" charset="0"/>
                <a:cs typeface="Times New Roman" pitchFamily="-110" charset="0"/>
              </a:rPr>
              <a:t>A judgment shall not be recognised:</a:t>
            </a:r>
          </a:p>
          <a:p>
            <a:pPr algn="just">
              <a:spcBef>
                <a:spcPts val="300"/>
              </a:spcBef>
              <a:buFontTx/>
              <a:buAutoNum type="arabicPeriod"/>
            </a:pPr>
            <a:r>
              <a:rPr lang="en-US">
                <a:latin typeface="Times" pitchFamily="-110" charset="0"/>
                <a:cs typeface="Times New Roman" pitchFamily="-110" charset="0"/>
              </a:rPr>
              <a:t>if such recognition is manifestly contrary to public policy in the Member State in which recognition is sought;</a:t>
            </a:r>
          </a:p>
          <a:p>
            <a:pPr algn="just">
              <a:spcBef>
                <a:spcPts val="300"/>
              </a:spcBef>
            </a:pPr>
            <a:r>
              <a:rPr lang="en-US">
                <a:latin typeface="Times" pitchFamily="-110" charset="0"/>
                <a:cs typeface="Times New Roman" pitchFamily="-110" charset="0"/>
              </a:rPr>
              <a:t>…</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4"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539750" y="900113"/>
            <a:ext cx="8229600" cy="1079500"/>
          </a:xfrm>
          <a:prstGeom prst="rect">
            <a:avLst/>
          </a:prstGeom>
          <a:noFill/>
          <a:ln w="9525">
            <a:noFill/>
            <a:miter lim="800000"/>
            <a:headEnd/>
            <a:tailEnd/>
          </a:ln>
        </p:spPr>
        <p:txBody>
          <a:bodyPr/>
          <a:lstStyle/>
          <a:p>
            <a:pPr marL="446088" indent="-446088" eaLnBrk="0" hangingPunct="0">
              <a:spcBef>
                <a:spcPct val="20000"/>
              </a:spcBef>
            </a:pPr>
            <a:r>
              <a:rPr lang="en-GB" sz="3200">
                <a:solidFill>
                  <a:srgbClr val="000000"/>
                </a:solidFill>
                <a:latin typeface="Verdana" pitchFamily="-110" charset="0"/>
              </a:rPr>
              <a:t>4. </a:t>
            </a:r>
            <a:r>
              <a:rPr lang="en-US" sz="3200">
                <a:solidFill>
                  <a:srgbClr val="000000"/>
                </a:solidFill>
                <a:latin typeface="Verdana" pitchFamily="-110" charset="0"/>
              </a:rPr>
              <a:t>Substantive law approach</a:t>
            </a:r>
            <a:r>
              <a:rPr lang="en-GB" sz="3200" i="1">
                <a:solidFill>
                  <a:srgbClr val="000000"/>
                </a:solidFill>
                <a:latin typeface="Verdana" pitchFamily="-110" charset="0"/>
              </a:rPr>
              <a:t> </a:t>
            </a:r>
          </a:p>
        </p:txBody>
      </p:sp>
      <p:sp>
        <p:nvSpPr>
          <p:cNvPr id="3" name="Textfeld 2"/>
          <p:cNvSpPr txBox="1">
            <a:spLocks noChangeArrowheads="1"/>
          </p:cNvSpPr>
          <p:nvPr/>
        </p:nvSpPr>
        <p:spPr bwMode="auto">
          <a:xfrm>
            <a:off x="914400" y="1836738"/>
            <a:ext cx="6011863" cy="2609850"/>
          </a:xfrm>
          <a:prstGeom prst="rect">
            <a:avLst/>
          </a:prstGeom>
          <a:noFill/>
          <a:ln w="9525">
            <a:solidFill>
              <a:schemeClr val="tx1"/>
            </a:solidFill>
            <a:miter lim="800000"/>
            <a:headEnd/>
            <a:tailEnd/>
          </a:ln>
        </p:spPr>
        <p:txBody>
          <a:bodyPr lIns="180000" tIns="180000" rIns="180000" bIns="180000">
            <a:spAutoFit/>
          </a:bodyPr>
          <a:lstStyle/>
          <a:p>
            <a:r>
              <a:rPr lang="en-US" b="1">
                <a:latin typeface="Times New Roman" pitchFamily="-110" charset="0"/>
                <a:cs typeface="Times New Roman" pitchFamily="-110" charset="0"/>
              </a:rPr>
              <a:t>Article 12 Rome I-Regulation</a:t>
            </a:r>
            <a:endParaRPr lang="en-US">
              <a:latin typeface="Times" pitchFamily="-110" charset="0"/>
              <a:cs typeface="Times New Roman" pitchFamily="-110" charset="0"/>
            </a:endParaRPr>
          </a:p>
          <a:p>
            <a:pPr algn="just">
              <a:spcBef>
                <a:spcPts val="300"/>
              </a:spcBef>
            </a:pPr>
            <a:r>
              <a:rPr lang="en-US" b="1">
                <a:latin typeface="Times" pitchFamily="-110" charset="0"/>
                <a:cs typeface="Times New Roman" pitchFamily="-110" charset="0"/>
              </a:rPr>
              <a:t>Scope of the law applicable</a:t>
            </a:r>
          </a:p>
          <a:p>
            <a:pPr algn="just">
              <a:spcBef>
                <a:spcPts val="1200"/>
              </a:spcBef>
            </a:pPr>
            <a:r>
              <a:rPr lang="en-US">
                <a:latin typeface="Times" pitchFamily="-110" charset="0"/>
                <a:cs typeface="Times New Roman" pitchFamily="-110" charset="0"/>
              </a:rPr>
              <a:t>1. The law applicable to a contract by virtue of this Regulation shall govern in particular:</a:t>
            </a:r>
          </a:p>
          <a:p>
            <a:pPr algn="just">
              <a:spcBef>
                <a:spcPts val="300"/>
              </a:spcBef>
            </a:pPr>
            <a:r>
              <a:rPr lang="en-US">
                <a:latin typeface="Times" pitchFamily="-110" charset="0"/>
                <a:cs typeface="Times New Roman" pitchFamily="-110" charset="0"/>
              </a:rPr>
              <a:t>…</a:t>
            </a:r>
          </a:p>
          <a:p>
            <a:pPr algn="just">
              <a:spcBef>
                <a:spcPts val="300"/>
              </a:spcBef>
            </a:pPr>
            <a:r>
              <a:rPr lang="en-US">
                <a:latin typeface="Times" pitchFamily="-110" charset="0"/>
                <a:cs typeface="Times New Roman" pitchFamily="-110" charset="0"/>
              </a:rPr>
              <a:t>(d) the various ways of extinguishing obligations, and</a:t>
            </a:r>
          </a:p>
          <a:p>
            <a:pPr algn="just">
              <a:spcBef>
                <a:spcPts val="300"/>
              </a:spcBef>
            </a:pPr>
            <a:r>
              <a:rPr lang="en-US">
                <a:latin typeface="Times" pitchFamily="-110" charset="0"/>
                <a:cs typeface="Times New Roman" pitchFamily="-110" charset="0"/>
              </a:rPr>
              <a:t>prescription and limitation of actions; …</a:t>
            </a:r>
          </a:p>
        </p:txBody>
      </p:sp>
      <p:sp>
        <p:nvSpPr>
          <p:cNvPr id="4" name="Rectangle 3"/>
          <p:cNvSpPr txBox="1">
            <a:spLocks noChangeArrowheads="1"/>
          </p:cNvSpPr>
          <p:nvPr/>
        </p:nvSpPr>
        <p:spPr bwMode="auto">
          <a:xfrm>
            <a:off x="539750" y="5111750"/>
            <a:ext cx="8229600" cy="1079500"/>
          </a:xfrm>
          <a:prstGeom prst="rect">
            <a:avLst/>
          </a:prstGeom>
          <a:noFill/>
          <a:ln w="9525">
            <a:noFill/>
            <a:miter lim="800000"/>
            <a:headEnd/>
            <a:tailEnd/>
          </a:ln>
        </p:spPr>
        <p:txBody>
          <a:bodyPr/>
          <a:lstStyle/>
          <a:p>
            <a:pPr marL="446088" indent="-446088" eaLnBrk="0" hangingPunct="0">
              <a:spcBef>
                <a:spcPct val="20000"/>
              </a:spcBef>
            </a:pPr>
            <a:r>
              <a:rPr lang="en-GB" sz="3200">
                <a:solidFill>
                  <a:srgbClr val="000000"/>
                </a:solidFill>
                <a:latin typeface="Verdana" pitchFamily="-110" charset="0"/>
              </a:rPr>
              <a:t>5. </a:t>
            </a:r>
            <a:r>
              <a:rPr lang="en-US" sz="3200">
                <a:solidFill>
                  <a:srgbClr val="000000"/>
                </a:solidFill>
                <a:latin typeface="Verdana" pitchFamily="-110" charset="0"/>
              </a:rPr>
              <a:t>Résumé</a:t>
            </a:r>
            <a:r>
              <a:rPr lang="en-GB" sz="3200" i="1">
                <a:solidFill>
                  <a:srgbClr val="000000"/>
                </a:solidFill>
                <a:latin typeface="Verdana" pitchFamily="-110" charset="0"/>
              </a:rPr>
              <a:t>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blinds(horizontal)">
                                      <p:cBhvr>
                                        <p:cTn id="1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animBg="1"/>
      <p:bldP spid="4" grpId="0" build="p"/>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4"/>
          <p:cNvSpPr txBox="1">
            <a:spLocks noChangeArrowheads="1"/>
          </p:cNvSpPr>
          <p:nvPr/>
        </p:nvSpPr>
        <p:spPr bwMode="auto">
          <a:xfrm>
            <a:off x="539750" y="1368425"/>
            <a:ext cx="6119813" cy="1619250"/>
          </a:xfrm>
          <a:prstGeom prst="rect">
            <a:avLst/>
          </a:prstGeom>
          <a:noFill/>
          <a:ln w="9525">
            <a:noFill/>
            <a:miter lim="800000"/>
            <a:headEnd/>
            <a:tailEnd/>
          </a:ln>
        </p:spPr>
        <p:txBody>
          <a:bodyPr/>
          <a:lstStyle/>
          <a:p>
            <a:pPr marL="898525" indent="-898525" eaLnBrk="0" hangingPunct="0"/>
            <a:r>
              <a:rPr lang="en-GB" sz="3000" b="1">
                <a:solidFill>
                  <a:schemeClr val="tx2"/>
                </a:solidFill>
                <a:latin typeface="Verdana" pitchFamily="-110" charset="0"/>
              </a:rPr>
              <a:t>IV. The contemplated new § 348(2) InsO</a:t>
            </a:r>
          </a:p>
        </p:txBody>
      </p:sp>
      <p:sp>
        <p:nvSpPr>
          <p:cNvPr id="4" name="Textfeld 3"/>
          <p:cNvSpPr txBox="1">
            <a:spLocks noChangeArrowheads="1"/>
          </p:cNvSpPr>
          <p:nvPr/>
        </p:nvSpPr>
        <p:spPr bwMode="auto">
          <a:xfrm>
            <a:off x="914400" y="3060700"/>
            <a:ext cx="6011863" cy="2579688"/>
          </a:xfrm>
          <a:prstGeom prst="rect">
            <a:avLst/>
          </a:prstGeom>
          <a:noFill/>
          <a:ln w="9525">
            <a:solidFill>
              <a:schemeClr val="tx1"/>
            </a:solidFill>
            <a:miter lim="800000"/>
            <a:headEnd/>
            <a:tailEnd/>
          </a:ln>
        </p:spPr>
        <p:txBody>
          <a:bodyPr lIns="180000" tIns="180000" rIns="180000" bIns="180000">
            <a:spAutoFit/>
          </a:bodyPr>
          <a:lstStyle/>
          <a:p>
            <a:r>
              <a:rPr lang="en-US" b="1">
                <a:latin typeface="Times New Roman" pitchFamily="-110" charset="0"/>
                <a:cs typeface="Times New Roman" pitchFamily="-110" charset="0"/>
              </a:rPr>
              <a:t>§</a:t>
            </a:r>
            <a:r>
              <a:rPr lang="en-US" b="1">
                <a:latin typeface="Times" pitchFamily="-110" charset="0"/>
                <a:cs typeface="Times New Roman" pitchFamily="-110" charset="0"/>
              </a:rPr>
              <a:t> 348(2) InsO (draft)</a:t>
            </a:r>
          </a:p>
          <a:p>
            <a:pPr algn="just"/>
            <a:r>
              <a:rPr lang="en-US">
                <a:latin typeface="Times" pitchFamily="-110" charset="0"/>
                <a:cs typeface="Times New Roman" pitchFamily="-110" charset="0"/>
              </a:rPr>
              <a:t>…</a:t>
            </a:r>
          </a:p>
          <a:p>
            <a:pPr algn="just"/>
            <a:r>
              <a:rPr lang="en-US">
                <a:latin typeface="Times" pitchFamily="-110" charset="0"/>
                <a:cs typeface="Times New Roman" pitchFamily="-110" charset="0"/>
              </a:rPr>
              <a:t>(2) When the requirements for recognition of a foreign insolvency proceeding have been met, the insolvency court may cooperate with the foreign insolvency court, in particular provide information which is of importance for the foreign proceeding.</a:t>
            </a:r>
          </a:p>
          <a:p>
            <a:pPr algn="just"/>
            <a:r>
              <a:rPr lang="en-US">
                <a:latin typeface="Times" pitchFamily="-110" charset="0"/>
                <a:cs typeface="Times New Roman" pitchFamily="-110" charset="0"/>
              </a:rPr>
              <a:t>…</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4"/>
          <p:cNvSpPr txBox="1">
            <a:spLocks noChangeArrowheads="1"/>
          </p:cNvSpPr>
          <p:nvPr/>
        </p:nvSpPr>
        <p:spPr bwMode="auto">
          <a:xfrm>
            <a:off x="539750" y="1800225"/>
            <a:ext cx="5861050" cy="1143000"/>
          </a:xfrm>
          <a:prstGeom prst="rect">
            <a:avLst/>
          </a:prstGeom>
          <a:noFill/>
          <a:ln w="9525">
            <a:noFill/>
            <a:miter lim="800000"/>
            <a:headEnd/>
            <a:tailEnd/>
          </a:ln>
        </p:spPr>
        <p:txBody>
          <a:bodyPr/>
          <a:lstStyle/>
          <a:p>
            <a:pPr marL="625475" indent="-625475" eaLnBrk="0" hangingPunct="0"/>
            <a:r>
              <a:rPr lang="en-GB" sz="3000" b="1">
                <a:solidFill>
                  <a:schemeClr val="tx2"/>
                </a:solidFill>
                <a:latin typeface="Verdana" pitchFamily="-110" charset="0"/>
              </a:rPr>
              <a:t>V.  Other issues</a:t>
            </a:r>
          </a:p>
        </p:txBody>
      </p:sp>
      <p:sp>
        <p:nvSpPr>
          <p:cNvPr id="3" name="Textfeld 2"/>
          <p:cNvSpPr txBox="1">
            <a:spLocks noChangeArrowheads="1"/>
          </p:cNvSpPr>
          <p:nvPr/>
        </p:nvSpPr>
        <p:spPr bwMode="auto">
          <a:xfrm>
            <a:off x="914400" y="2879725"/>
            <a:ext cx="6011863" cy="2857500"/>
          </a:xfrm>
          <a:prstGeom prst="rect">
            <a:avLst/>
          </a:prstGeom>
          <a:noFill/>
          <a:ln w="9525">
            <a:solidFill>
              <a:schemeClr val="tx1"/>
            </a:solidFill>
            <a:miter lim="800000"/>
            <a:headEnd/>
            <a:tailEnd/>
          </a:ln>
        </p:spPr>
        <p:txBody>
          <a:bodyPr lIns="180000" tIns="180000" rIns="180000" bIns="180000">
            <a:spAutoFit/>
          </a:bodyPr>
          <a:lstStyle/>
          <a:p>
            <a:r>
              <a:rPr lang="en-US" b="1">
                <a:latin typeface="Times New Roman" pitchFamily="-110" charset="0"/>
                <a:cs typeface="Times New Roman" pitchFamily="-110" charset="0"/>
              </a:rPr>
              <a:t>§</a:t>
            </a:r>
            <a:r>
              <a:rPr lang="en-US" b="1">
                <a:latin typeface="Times" pitchFamily="-110" charset="0"/>
                <a:cs typeface="Times New Roman" pitchFamily="-110" charset="0"/>
              </a:rPr>
              <a:t> 354(2) InsO</a:t>
            </a:r>
          </a:p>
          <a:p>
            <a:pPr algn="just"/>
            <a:r>
              <a:rPr lang="en-US">
                <a:latin typeface="Times" pitchFamily="-110" charset="0"/>
                <a:cs typeface="Times New Roman" pitchFamily="-110" charset="0"/>
              </a:rPr>
              <a:t>…</a:t>
            </a:r>
          </a:p>
          <a:p>
            <a:pPr algn="just"/>
            <a:r>
              <a:rPr lang="en-GB">
                <a:latin typeface="Times" pitchFamily="-110" charset="0"/>
                <a:cs typeface="Times New Roman" pitchFamily="-110" charset="0"/>
              </a:rPr>
              <a:t>(2) </a:t>
            </a:r>
            <a:r>
              <a:rPr lang="en-GB" baseline="30000">
                <a:latin typeface="Times" pitchFamily="-110" charset="0"/>
                <a:cs typeface="Times New Roman" pitchFamily="-110" charset="0"/>
              </a:rPr>
              <a:t>1</a:t>
            </a:r>
            <a:r>
              <a:rPr lang="en-GB">
                <a:latin typeface="Times" pitchFamily="-110" charset="0"/>
                <a:cs typeface="Times New Roman" pitchFamily="-110" charset="0"/>
              </a:rPr>
              <a:t>If the debtor does not have a domestic establishment, the request of a creditor to open territorial proceedings is admissible only if he has a </a:t>
            </a:r>
            <a:r>
              <a:rPr lang="en-GB">
                <a:latin typeface="Times New Roman" pitchFamily="-110" charset="0"/>
                <a:cs typeface="Times New Roman" pitchFamily="-110" charset="0"/>
              </a:rPr>
              <a:t>special interest, in particular if he would be likely to fare significantly worse in foreign proceedings than in domestic proceedings.</a:t>
            </a:r>
            <a:r>
              <a:rPr lang="en-GB">
                <a:latin typeface="Times" pitchFamily="-110" charset="0"/>
                <a:cs typeface="Times New Roman" pitchFamily="-110" charset="0"/>
              </a:rPr>
              <a:t> </a:t>
            </a:r>
            <a:r>
              <a:rPr lang="en-GB" baseline="30000">
                <a:latin typeface="Times" pitchFamily="-110" charset="0"/>
                <a:cs typeface="Times New Roman" pitchFamily="-110" charset="0"/>
              </a:rPr>
              <a:t>2</a:t>
            </a:r>
            <a:r>
              <a:rPr lang="en-GB">
                <a:latin typeface="Times" pitchFamily="-110" charset="0"/>
                <a:cs typeface="Times New Roman" pitchFamily="-110" charset="0"/>
              </a:rPr>
              <a:t>The special interest has to be demonstrated by the requester.</a:t>
            </a:r>
          </a:p>
          <a:p>
            <a:pPr algn="just"/>
            <a:r>
              <a:rPr lang="en-US">
                <a:latin typeface="Times" pitchFamily="-110" charset="0"/>
                <a:cs typeface="Times New Roman" pitchFamily="-110" charset="0"/>
              </a:rPr>
              <a:t>…</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4"/>
          <p:cNvSpPr txBox="1">
            <a:spLocks noChangeArrowheads="1"/>
          </p:cNvSpPr>
          <p:nvPr/>
        </p:nvSpPr>
        <p:spPr bwMode="auto">
          <a:xfrm>
            <a:off x="539750" y="1800225"/>
            <a:ext cx="5861050" cy="1143000"/>
          </a:xfrm>
          <a:prstGeom prst="rect">
            <a:avLst/>
          </a:prstGeom>
          <a:noFill/>
          <a:ln w="9525">
            <a:noFill/>
            <a:miter lim="800000"/>
            <a:headEnd/>
            <a:tailEnd/>
          </a:ln>
        </p:spPr>
        <p:txBody>
          <a:bodyPr/>
          <a:lstStyle/>
          <a:p>
            <a:pPr marL="625475" indent="-625475" eaLnBrk="0" hangingPunct="0"/>
            <a:r>
              <a:rPr lang="en-GB" sz="3000" b="1">
                <a:solidFill>
                  <a:schemeClr val="tx2"/>
                </a:solidFill>
                <a:latin typeface="Verdana" pitchFamily="-110" charset="0"/>
              </a:rPr>
              <a:t>VI.  Conclusion</a:t>
            </a:r>
          </a:p>
        </p:txBody>
      </p:sp>
    </p:spTree>
    <p:custDataLst>
      <p:tags r:id="rId1"/>
    </p:custData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8"/>
          <p:cNvSpPr>
            <a:spLocks noChangeArrowheads="1"/>
          </p:cNvSpPr>
          <p:nvPr/>
        </p:nvSpPr>
        <p:spPr bwMode="auto">
          <a:xfrm>
            <a:off x="304800" y="1371600"/>
            <a:ext cx="6553200" cy="5534025"/>
          </a:xfrm>
          <a:prstGeom prst="rect">
            <a:avLst/>
          </a:prstGeom>
          <a:noFill/>
          <a:ln w="9525">
            <a:noFill/>
            <a:miter lim="800000"/>
            <a:headEnd/>
            <a:tailEnd/>
          </a:ln>
        </p:spPr>
        <p:txBody>
          <a:bodyPr>
            <a:spAutoFit/>
          </a:bodyPr>
          <a:lstStyle/>
          <a:p>
            <a:pPr algn="ctr">
              <a:spcBef>
                <a:spcPct val="20000"/>
              </a:spcBef>
            </a:pPr>
            <a:r>
              <a:rPr lang="en-GB" sz="4000" b="1">
                <a:latin typeface="Verdana" pitchFamily="-111" charset="0"/>
              </a:rPr>
              <a:t>“Passporting” Rescue: s426 of the IA 1986 and Assistance to Other Countries</a:t>
            </a:r>
          </a:p>
          <a:p>
            <a:pPr algn="ctr">
              <a:spcBef>
                <a:spcPct val="20000"/>
              </a:spcBef>
            </a:pPr>
            <a:endParaRPr lang="en-GB" sz="3200" b="1">
              <a:latin typeface="Verdana" pitchFamily="-111" charset="0"/>
            </a:endParaRPr>
          </a:p>
          <a:p>
            <a:pPr algn="ctr">
              <a:spcBef>
                <a:spcPct val="20000"/>
              </a:spcBef>
            </a:pPr>
            <a:r>
              <a:rPr lang="en-GB" sz="3600">
                <a:solidFill>
                  <a:srgbClr val="3B87BC"/>
                </a:solidFill>
                <a:latin typeface="Verdana" pitchFamily="-111" charset="0"/>
              </a:rPr>
              <a:t>Paul OMAR</a:t>
            </a:r>
          </a:p>
          <a:p>
            <a:pPr algn="ctr">
              <a:spcBef>
                <a:spcPct val="20000"/>
              </a:spcBef>
            </a:pPr>
            <a:endParaRPr lang="en-GB" sz="3200" b="1">
              <a:solidFill>
                <a:srgbClr val="000000"/>
              </a:solidFill>
              <a:latin typeface="Verdana" pitchFamily="-111" charset="0"/>
            </a:endParaRPr>
          </a:p>
          <a:p>
            <a:pPr algn="ctr">
              <a:spcBef>
                <a:spcPct val="20000"/>
              </a:spcBef>
            </a:pPr>
            <a:endParaRPr lang="en-GB" sz="1400">
              <a:solidFill>
                <a:schemeClr val="bg1"/>
              </a:solidFill>
              <a:latin typeface="Verdana" pitchFamily="-111" charset="0"/>
            </a:endParaRPr>
          </a:p>
          <a:p>
            <a:pPr algn="ctr">
              <a:spcBef>
                <a:spcPct val="20000"/>
              </a:spcBef>
            </a:pPr>
            <a:endParaRPr lang="en-GB" sz="1400">
              <a:solidFill>
                <a:schemeClr val="bg1"/>
              </a:solidFill>
              <a:latin typeface="Verdana" pitchFamily="-111" charset="0"/>
            </a:endParaRP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marL="342900" indent="-342900">
              <a:spcBef>
                <a:spcPct val="20000"/>
              </a:spcBef>
              <a:buFontTx/>
              <a:buChar char="•"/>
            </a:pPr>
            <a:r>
              <a:rPr lang="en-US" sz="2800" b="1">
                <a:latin typeface="Verdana" pitchFamily="-111" charset="0"/>
              </a:rPr>
              <a:t>S426:</a:t>
            </a:r>
          </a:p>
          <a:p>
            <a:pPr marL="342900" indent="-342900">
              <a:spcBef>
                <a:spcPct val="20000"/>
              </a:spcBef>
              <a:buFontTx/>
              <a:buChar char="•"/>
            </a:pPr>
            <a:endParaRPr lang="en-US" sz="2800">
              <a:latin typeface="Verdana" pitchFamily="-111" charset="0"/>
            </a:endParaRPr>
          </a:p>
          <a:p>
            <a:pPr marL="342900" indent="-342900">
              <a:spcBef>
                <a:spcPct val="20000"/>
              </a:spcBef>
              <a:buFontTx/>
              <a:buChar char="•"/>
            </a:pPr>
            <a:r>
              <a:rPr lang="en-US" sz="2800">
                <a:latin typeface="Verdana" pitchFamily="-111" charset="0"/>
              </a:rPr>
              <a:t>19th century derivation</a:t>
            </a:r>
          </a:p>
          <a:p>
            <a:pPr marL="342900" indent="-342900">
              <a:spcBef>
                <a:spcPct val="20000"/>
              </a:spcBef>
              <a:buFontTx/>
              <a:buChar char="•"/>
            </a:pPr>
            <a:r>
              <a:rPr lang="en-US" sz="2800">
                <a:latin typeface="Verdana" pitchFamily="-111" charset="0"/>
              </a:rPr>
              <a:t>Bankruptcy orientation</a:t>
            </a:r>
          </a:p>
          <a:p>
            <a:pPr marL="342900" indent="-342900">
              <a:spcBef>
                <a:spcPct val="20000"/>
              </a:spcBef>
              <a:buFontTx/>
              <a:buChar char="•"/>
            </a:pPr>
            <a:r>
              <a:rPr lang="en-US" sz="2800">
                <a:latin typeface="Verdana" pitchFamily="-111" charset="0"/>
              </a:rPr>
              <a:t>Mutual assistance (procedural)</a:t>
            </a:r>
          </a:p>
          <a:p>
            <a:pPr marL="342900" indent="-342900">
              <a:spcBef>
                <a:spcPct val="20000"/>
              </a:spcBef>
              <a:buFontTx/>
              <a:buChar char="•"/>
            </a:pPr>
            <a:r>
              <a:rPr lang="en-US" sz="2800">
                <a:latin typeface="Verdana" pitchFamily="-111" charset="0"/>
              </a:rPr>
              <a:t>Co-operation principle</a:t>
            </a:r>
          </a:p>
          <a:p>
            <a:pPr marL="342900" indent="-342900">
              <a:spcBef>
                <a:spcPct val="20000"/>
              </a:spcBef>
              <a:buFontTx/>
              <a:buChar char="•"/>
            </a:pPr>
            <a:r>
              <a:rPr lang="en-US" sz="2800">
                <a:latin typeface="Verdana" pitchFamily="-111" charset="0"/>
              </a:rPr>
              <a:t>1914 Consolidation (and extension)</a:t>
            </a:r>
          </a:p>
          <a:p>
            <a:pPr marL="342900" indent="-342900">
              <a:spcBef>
                <a:spcPct val="20000"/>
              </a:spcBef>
              <a:buFontTx/>
              <a:buChar char="•"/>
            </a:pPr>
            <a:r>
              <a:rPr lang="en-US" sz="2800">
                <a:latin typeface="Verdana" pitchFamily="-111" charset="0"/>
              </a:rPr>
              <a:t>Cork Report 1982</a:t>
            </a:r>
          </a:p>
          <a:p>
            <a:pPr marL="342900" indent="-342900">
              <a:spcBef>
                <a:spcPct val="20000"/>
              </a:spcBef>
              <a:buFontTx/>
              <a:buChar char="•"/>
            </a:pPr>
            <a:r>
              <a:rPr lang="en-US" sz="2800">
                <a:latin typeface="Verdana" pitchFamily="-111" charset="0"/>
              </a:rPr>
              <a:t>Insolvency Act 1986, s426</a:t>
            </a:r>
          </a:p>
          <a:p>
            <a:pPr marL="342900" indent="-342900">
              <a:spcBef>
                <a:spcPct val="20000"/>
              </a:spcBef>
              <a:buFontTx/>
              <a:buChar char="•"/>
            </a:pPr>
            <a:r>
              <a:rPr lang="en-US" sz="2800">
                <a:latin typeface="Verdana" pitchFamily="-111" charset="0"/>
              </a:rPr>
              <a:t>Extension to Companies</a:t>
            </a:r>
          </a:p>
          <a:p>
            <a:pPr marL="342900" indent="-342900">
              <a:spcBef>
                <a:spcPct val="20000"/>
              </a:spcBef>
              <a:buFontTx/>
              <a:buChar char="•"/>
            </a:pPr>
            <a:endParaRPr lang="en-US" sz="2800">
              <a:latin typeface="Verdana" pitchFamily="-111" charset="0"/>
            </a:endParaRPr>
          </a:p>
          <a:p>
            <a:pPr marL="342900" indent="-342900">
              <a:spcBef>
                <a:spcPct val="20000"/>
              </a:spcBef>
              <a:buFontTx/>
              <a:buChar char="•"/>
            </a:pPr>
            <a:endParaRPr lang="en-US" sz="2800">
              <a:latin typeface="Verdana" pitchFamily="-111" charset="0"/>
            </a:endParaRPr>
          </a:p>
          <a:p>
            <a:pPr marL="342900" indent="-342900">
              <a:spcBef>
                <a:spcPct val="20000"/>
              </a:spcBef>
            </a:pPr>
            <a:endParaRPr lang="en-US" sz="2800">
              <a:latin typeface="Verdana" pitchFamily="-111" charset="0"/>
            </a:endParaRPr>
          </a:p>
          <a:p>
            <a:pPr marL="342900" indent="-342900">
              <a:spcBef>
                <a:spcPct val="20000"/>
              </a:spcBef>
              <a:buFontTx/>
              <a:buChar char="•"/>
            </a:pPr>
            <a:endParaRPr lang="en-US" sz="2800">
              <a:latin typeface="Verdana" pitchFamily="-111" charset="0"/>
            </a:endParaRPr>
          </a:p>
          <a:p>
            <a:pPr marL="342900" indent="-342900">
              <a:spcBef>
                <a:spcPct val="20000"/>
              </a:spcBef>
            </a:pPr>
            <a:r>
              <a:rPr lang="en-US" sz="2800">
                <a:latin typeface="Verdana" pitchFamily="-111" charset="0"/>
              </a:rPr>
              <a:t>	</a:t>
            </a:r>
          </a:p>
          <a:p>
            <a:pPr marL="342900" indent="-342900">
              <a:spcBef>
                <a:spcPct val="20000"/>
              </a:spcBef>
            </a:pPr>
            <a:r>
              <a:rPr lang="en-US" sz="2800">
                <a:latin typeface="Verdana" pitchFamily="-111" charset="0"/>
              </a:rPr>
              <a:t>	</a:t>
            </a:r>
          </a:p>
          <a:p>
            <a:pPr marL="342900" indent="-342900">
              <a:spcBef>
                <a:spcPct val="20000"/>
              </a:spcBef>
            </a:pPr>
            <a:endParaRPr lang="en-US" sz="2800">
              <a:latin typeface="Verdana" pitchFamily="-111" charset="0"/>
            </a:endParaRPr>
          </a:p>
          <a:p>
            <a:pPr marL="342900" indent="-342900">
              <a:spcBef>
                <a:spcPct val="20000"/>
              </a:spcBef>
            </a:pPr>
            <a:endParaRPr lang="en-US" sz="2800">
              <a:latin typeface="Verdana" pitchFamily="-111" charset="0"/>
            </a:endParaRP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marL="342900" indent="-342900">
              <a:spcBef>
                <a:spcPct val="20000"/>
              </a:spcBef>
              <a:buFontTx/>
              <a:buChar char="•"/>
            </a:pPr>
            <a:r>
              <a:rPr lang="en-US" sz="2800" b="1">
                <a:latin typeface="Verdana" pitchFamily="-111" charset="0"/>
              </a:rPr>
              <a:t>Application of s426:</a:t>
            </a:r>
          </a:p>
          <a:p>
            <a:pPr marL="342900" indent="-342900">
              <a:spcBef>
                <a:spcPct val="20000"/>
              </a:spcBef>
            </a:pPr>
            <a:endParaRPr lang="en-US" sz="2800">
              <a:latin typeface="Verdana" pitchFamily="-111" charset="0"/>
            </a:endParaRPr>
          </a:p>
          <a:p>
            <a:pPr marL="342900" indent="-342900">
              <a:spcBef>
                <a:spcPct val="20000"/>
              </a:spcBef>
              <a:buFontTx/>
              <a:buChar char="•"/>
            </a:pPr>
            <a:r>
              <a:rPr lang="en-US" sz="2800">
                <a:latin typeface="Verdana" pitchFamily="-111" charset="0"/>
              </a:rPr>
              <a:t>Mostly Commonwealth</a:t>
            </a:r>
          </a:p>
          <a:p>
            <a:pPr marL="342900" indent="-342900">
              <a:spcBef>
                <a:spcPct val="20000"/>
              </a:spcBef>
              <a:buFontTx/>
              <a:buChar char="•"/>
            </a:pPr>
            <a:r>
              <a:rPr lang="en-US" sz="2800">
                <a:latin typeface="Verdana" pitchFamily="-111" charset="0"/>
              </a:rPr>
              <a:t>In parallel with Model Law and EIR</a:t>
            </a:r>
          </a:p>
          <a:p>
            <a:pPr marL="342900" indent="-342900">
              <a:spcBef>
                <a:spcPct val="20000"/>
              </a:spcBef>
              <a:buFontTx/>
              <a:buChar char="•"/>
            </a:pPr>
            <a:r>
              <a:rPr lang="en-US" sz="2800">
                <a:latin typeface="Verdana" pitchFamily="-111" charset="0"/>
              </a:rPr>
              <a:t>Some Limited Overlap</a:t>
            </a:r>
          </a:p>
          <a:p>
            <a:pPr marL="342900" indent="-342900">
              <a:spcBef>
                <a:spcPct val="20000"/>
              </a:spcBef>
              <a:buFontTx/>
              <a:buChar char="•"/>
            </a:pPr>
            <a:r>
              <a:rPr lang="en-US" sz="2800">
                <a:latin typeface="Verdana" pitchFamily="-111" charset="0"/>
              </a:rPr>
              <a:t>Extension in statute or by orders</a:t>
            </a:r>
          </a:p>
          <a:p>
            <a:pPr marL="342900" indent="-342900">
              <a:spcBef>
                <a:spcPct val="20000"/>
              </a:spcBef>
              <a:buFontTx/>
              <a:buChar char="•"/>
            </a:pPr>
            <a:r>
              <a:rPr lang="en-US" sz="2800">
                <a:latin typeface="Verdana" pitchFamily="-111" charset="0"/>
              </a:rPr>
              <a:t>Letter of request procedure</a:t>
            </a:r>
          </a:p>
          <a:p>
            <a:pPr marL="342900" indent="-342900">
              <a:spcBef>
                <a:spcPct val="20000"/>
              </a:spcBef>
              <a:buFontTx/>
              <a:buChar char="•"/>
            </a:pPr>
            <a:r>
              <a:rPr lang="en-US" sz="2800">
                <a:latin typeface="Verdana" pitchFamily="-111" charset="0"/>
              </a:rPr>
              <a:t>Application of host/guest law</a:t>
            </a:r>
          </a:p>
          <a:p>
            <a:pPr marL="342900" indent="-342900">
              <a:spcBef>
                <a:spcPct val="20000"/>
              </a:spcBef>
              <a:buFontTx/>
              <a:buChar char="•"/>
            </a:pPr>
            <a:r>
              <a:rPr lang="en-US" sz="2800">
                <a:latin typeface="Verdana" pitchFamily="-111" charset="0"/>
              </a:rPr>
              <a:t>“Mandatory” assistance</a:t>
            </a:r>
          </a:p>
          <a:p>
            <a:pPr marL="342900" indent="-342900">
              <a:spcBef>
                <a:spcPct val="20000"/>
              </a:spcBef>
              <a:buFontTx/>
              <a:buChar char="•"/>
            </a:pPr>
            <a:r>
              <a:rPr lang="en-US" sz="2800">
                <a:latin typeface="Verdana" pitchFamily="-111" charset="0"/>
              </a:rPr>
              <a:t>Basis of assistance: benefit to CR</a:t>
            </a:r>
          </a:p>
          <a:p>
            <a:pPr marL="342900" indent="-342900">
              <a:spcBef>
                <a:spcPct val="20000"/>
              </a:spcBef>
              <a:buFontTx/>
              <a:buChar char="•"/>
            </a:pPr>
            <a:endParaRPr lang="en-US" sz="2800">
              <a:latin typeface="Verdana" pitchFamily="-111" charset="0"/>
            </a:endParaRPr>
          </a:p>
          <a:p>
            <a:pPr marL="342900" indent="-342900">
              <a:spcBef>
                <a:spcPct val="20000"/>
              </a:spcBef>
            </a:pPr>
            <a:endParaRPr lang="en-US" sz="2800">
              <a:latin typeface="Verdana" pitchFamily="-111" charset="0"/>
            </a:endParaRPr>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marL="342900" indent="-342900">
              <a:spcBef>
                <a:spcPct val="20000"/>
              </a:spcBef>
              <a:buFontTx/>
              <a:buChar char="•"/>
            </a:pPr>
            <a:r>
              <a:rPr lang="en-US" sz="2800" b="1">
                <a:latin typeface="Verdana" pitchFamily="-111" charset="0"/>
              </a:rPr>
              <a:t>The Jersey Position:</a:t>
            </a:r>
          </a:p>
          <a:p>
            <a:pPr marL="342900" indent="-342900">
              <a:spcBef>
                <a:spcPct val="20000"/>
              </a:spcBef>
            </a:pPr>
            <a:endParaRPr lang="en-US" sz="2800">
              <a:latin typeface="Verdana" pitchFamily="-111" charset="0"/>
            </a:endParaRPr>
          </a:p>
          <a:p>
            <a:pPr marL="342900" indent="-342900">
              <a:spcBef>
                <a:spcPct val="20000"/>
              </a:spcBef>
              <a:buFontTx/>
              <a:buChar char="•"/>
            </a:pPr>
            <a:r>
              <a:rPr lang="en-US" sz="2800">
                <a:latin typeface="Verdana" pitchFamily="-111" charset="0"/>
              </a:rPr>
              <a:t>Domestic Law</a:t>
            </a:r>
          </a:p>
          <a:p>
            <a:pPr marL="342900" indent="-342900">
              <a:spcBef>
                <a:spcPct val="20000"/>
              </a:spcBef>
              <a:buFontTx/>
              <a:buChar char="•"/>
            </a:pPr>
            <a:r>
              <a:rPr lang="en-US" sz="2800">
                <a:latin typeface="Verdana" pitchFamily="-111" charset="0"/>
              </a:rPr>
              <a:t>Company Law (UK-derived, but…)</a:t>
            </a:r>
          </a:p>
          <a:p>
            <a:pPr marL="342900" indent="-342900">
              <a:spcBef>
                <a:spcPct val="20000"/>
              </a:spcBef>
              <a:buFontTx/>
              <a:buChar char="•"/>
            </a:pPr>
            <a:r>
              <a:rPr lang="en-US" sz="2800">
                <a:latin typeface="Verdana" pitchFamily="-111" charset="0"/>
              </a:rPr>
              <a:t>Bankruptcy Law (indivs/comps)</a:t>
            </a:r>
          </a:p>
          <a:p>
            <a:pPr marL="342900" indent="-342900">
              <a:spcBef>
                <a:spcPct val="20000"/>
              </a:spcBef>
              <a:buFontTx/>
              <a:buChar char="•"/>
            </a:pPr>
            <a:r>
              <a:rPr lang="en-US" sz="2800">
                <a:latin typeface="Verdana" pitchFamily="-111" charset="0"/>
              </a:rPr>
              <a:t>Essentially liquidation oriented</a:t>
            </a:r>
          </a:p>
          <a:p>
            <a:pPr marL="342900" indent="-342900">
              <a:spcBef>
                <a:spcPct val="20000"/>
              </a:spcBef>
            </a:pPr>
            <a:r>
              <a:rPr lang="en-US" sz="2800">
                <a:latin typeface="Verdana" pitchFamily="-111" charset="0"/>
              </a:rPr>
              <a:t>	(</a:t>
            </a:r>
            <a:r>
              <a:rPr lang="en-US" sz="2800" i="1">
                <a:latin typeface="Verdana" pitchFamily="-111" charset="0"/>
              </a:rPr>
              <a:t>cession de biens, remise de biens,</a:t>
            </a:r>
          </a:p>
          <a:p>
            <a:pPr marL="342900" indent="-342900">
              <a:spcBef>
                <a:spcPct val="20000"/>
              </a:spcBef>
            </a:pPr>
            <a:r>
              <a:rPr lang="en-US" sz="2800" i="1">
                <a:latin typeface="Verdana" pitchFamily="-111" charset="0"/>
              </a:rPr>
              <a:t>	désastre</a:t>
            </a:r>
            <a:r>
              <a:rPr lang="en-US" sz="2800">
                <a:latin typeface="Verdana" pitchFamily="-111" charset="0"/>
              </a:rPr>
              <a:t>)</a:t>
            </a:r>
          </a:p>
          <a:p>
            <a:pPr marL="342900" indent="-342900">
              <a:spcBef>
                <a:spcPct val="20000"/>
              </a:spcBef>
              <a:buFontTx/>
              <a:buChar char="•"/>
            </a:pPr>
            <a:r>
              <a:rPr lang="en-US" sz="2800">
                <a:latin typeface="Verdana" pitchFamily="-111" charset="0"/>
              </a:rPr>
              <a:t>No formal rescue in UK-sense</a:t>
            </a: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marL="342900" indent="-342900">
              <a:spcBef>
                <a:spcPct val="20000"/>
              </a:spcBef>
              <a:buFontTx/>
              <a:buChar char="•"/>
            </a:pPr>
            <a:r>
              <a:rPr lang="en-US" sz="2800" b="1">
                <a:latin typeface="Verdana" pitchFamily="-111" charset="0"/>
              </a:rPr>
              <a:t>Jersey and s426:</a:t>
            </a:r>
          </a:p>
          <a:p>
            <a:pPr marL="342900" indent="-342900">
              <a:spcBef>
                <a:spcPct val="20000"/>
              </a:spcBef>
            </a:pPr>
            <a:endParaRPr lang="en-US" sz="2800">
              <a:latin typeface="Verdana" pitchFamily="-111" charset="0"/>
            </a:endParaRPr>
          </a:p>
          <a:p>
            <a:pPr marL="342900" indent="-342900">
              <a:spcBef>
                <a:spcPct val="20000"/>
              </a:spcBef>
              <a:buFontTx/>
              <a:buChar char="•"/>
            </a:pPr>
            <a:r>
              <a:rPr lang="en-US" sz="2800">
                <a:latin typeface="Verdana" pitchFamily="-111" charset="0"/>
              </a:rPr>
              <a:t>Art 49 counterpart (incoming)</a:t>
            </a:r>
          </a:p>
          <a:p>
            <a:pPr marL="342900" indent="-342900">
              <a:spcBef>
                <a:spcPct val="20000"/>
              </a:spcBef>
              <a:buFontTx/>
              <a:buChar char="•"/>
            </a:pPr>
            <a:r>
              <a:rPr lang="en-US" sz="2800">
                <a:latin typeface="Verdana" pitchFamily="-111" charset="0"/>
              </a:rPr>
              <a:t>Outgoing UK-bound on s426</a:t>
            </a:r>
          </a:p>
          <a:p>
            <a:pPr marL="342900" indent="-342900">
              <a:spcBef>
                <a:spcPct val="20000"/>
              </a:spcBef>
              <a:buFontTx/>
              <a:buChar char="•"/>
            </a:pPr>
            <a:r>
              <a:rPr lang="en-US" sz="2800">
                <a:latin typeface="Verdana" pitchFamily="-111" charset="0"/>
              </a:rPr>
              <a:t>Rescue available: </a:t>
            </a:r>
          </a:p>
          <a:p>
            <a:pPr marL="342900" indent="-342900">
              <a:spcBef>
                <a:spcPct val="20000"/>
              </a:spcBef>
            </a:pPr>
            <a:r>
              <a:rPr lang="en-US" sz="2800">
                <a:latin typeface="Verdana" pitchFamily="-111" charset="0"/>
              </a:rPr>
              <a:t>	Administration (</a:t>
            </a:r>
            <a:r>
              <a:rPr lang="en-US" sz="2800" i="1">
                <a:latin typeface="Verdana" pitchFamily="-111" charset="0"/>
              </a:rPr>
              <a:t>Re Dallhold</a:t>
            </a:r>
            <a:r>
              <a:rPr lang="en-US" sz="2800">
                <a:latin typeface="Verdana" pitchFamily="-111" charset="0"/>
              </a:rPr>
              <a:t>)</a:t>
            </a:r>
          </a:p>
          <a:p>
            <a:pPr marL="342900" indent="-342900">
              <a:spcBef>
                <a:spcPct val="20000"/>
              </a:spcBef>
            </a:pPr>
            <a:r>
              <a:rPr lang="en-US" sz="2800">
                <a:latin typeface="Verdana" pitchFamily="-111" charset="0"/>
              </a:rPr>
              <a:t>	CVA (</a:t>
            </a:r>
            <a:r>
              <a:rPr lang="en-US" sz="2800" i="1">
                <a:latin typeface="Verdana" pitchFamily="-111" charset="0"/>
              </a:rPr>
              <a:t>Re TTR</a:t>
            </a:r>
            <a:r>
              <a:rPr lang="en-US" sz="2800">
                <a:latin typeface="Verdana" pitchFamily="-111" charset="0"/>
              </a:rPr>
              <a:t>)</a:t>
            </a:r>
          </a:p>
          <a:p>
            <a:pPr marL="342900" indent="-342900">
              <a:spcBef>
                <a:spcPct val="20000"/>
              </a:spcBef>
              <a:buFontTx/>
              <a:buChar char="•"/>
            </a:pPr>
            <a:r>
              <a:rPr lang="en-US" sz="2800">
                <a:latin typeface="Verdana" pitchFamily="-111" charset="0"/>
              </a:rPr>
              <a:t>Case-law:</a:t>
            </a:r>
          </a:p>
          <a:p>
            <a:pPr marL="342900" indent="-342900">
              <a:spcBef>
                <a:spcPct val="20000"/>
              </a:spcBef>
            </a:pPr>
            <a:r>
              <a:rPr lang="en-GB" sz="2800" i="1"/>
              <a:t>	Re OT Computers, Re Bank of Ireland,</a:t>
            </a:r>
          </a:p>
          <a:p>
            <a:pPr marL="342900" indent="-342900">
              <a:spcBef>
                <a:spcPct val="20000"/>
              </a:spcBef>
            </a:pPr>
            <a:r>
              <a:rPr lang="en-GB" sz="2800" i="1"/>
              <a:t>	Re Anglo Irish Asset Finance</a:t>
            </a:r>
            <a:endParaRPr lang="en-US" sz="2800">
              <a:latin typeface="Verdana" pitchFamily="-111" charset="0"/>
            </a:endParaRPr>
          </a:p>
          <a:p>
            <a:pPr marL="342900" indent="-342900">
              <a:spcBef>
                <a:spcPct val="20000"/>
              </a:spcBef>
            </a:pPr>
            <a:endParaRPr lang="en-US" sz="2800">
              <a:latin typeface="Verdana" pitchFamily="-111" charset="0"/>
            </a:endParaRPr>
          </a:p>
          <a:p>
            <a:pPr marL="342900" indent="-342900">
              <a:spcBef>
                <a:spcPct val="20000"/>
              </a:spcBef>
              <a:buFontTx/>
              <a:buChar char="•"/>
            </a:pPr>
            <a:endParaRPr lang="en-US" sz="2800">
              <a:latin typeface="Verdana" pitchFamily="-111" charset="0"/>
            </a:endParaRPr>
          </a:p>
          <a:p>
            <a:pPr marL="342900" indent="-342900">
              <a:spcBef>
                <a:spcPct val="20000"/>
              </a:spcBef>
              <a:buFontTx/>
              <a:buChar char="•"/>
            </a:pPr>
            <a:endParaRPr lang="en-US" sz="2800">
              <a:latin typeface="Verdana" pitchFamily="-111" charset="0"/>
            </a:endParaRPr>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txBox="1">
            <a:spLocks noChangeArrowheads="1"/>
          </p:cNvSpPr>
          <p:nvPr/>
        </p:nvSpPr>
        <p:spPr bwMode="auto">
          <a:xfrm>
            <a:off x="457200" y="838200"/>
            <a:ext cx="8229600" cy="5614988"/>
          </a:xfrm>
          <a:prstGeom prst="rect">
            <a:avLst/>
          </a:prstGeom>
          <a:noFill/>
          <a:ln w="9525">
            <a:noFill/>
            <a:miter lim="800000"/>
            <a:headEnd/>
            <a:tailEnd/>
          </a:ln>
        </p:spPr>
        <p:txBody>
          <a:bodyPr/>
          <a:lstStyle/>
          <a:p>
            <a:pPr marL="342900" indent="-342900">
              <a:spcBef>
                <a:spcPct val="20000"/>
              </a:spcBef>
              <a:buFontTx/>
              <a:buChar char="•"/>
            </a:pPr>
            <a:r>
              <a:rPr lang="en-US" sz="2800" b="1">
                <a:latin typeface="Verdana" pitchFamily="-111" charset="0"/>
              </a:rPr>
              <a:t>The Future:</a:t>
            </a:r>
          </a:p>
          <a:p>
            <a:pPr marL="342900" indent="-342900">
              <a:spcBef>
                <a:spcPct val="20000"/>
              </a:spcBef>
            </a:pPr>
            <a:endParaRPr lang="en-US" sz="2800">
              <a:latin typeface="Verdana" pitchFamily="-111" charset="0"/>
            </a:endParaRPr>
          </a:p>
          <a:p>
            <a:pPr marL="342900" indent="-342900">
              <a:spcBef>
                <a:spcPct val="20000"/>
              </a:spcBef>
              <a:buFontTx/>
              <a:buChar char="•"/>
            </a:pPr>
            <a:r>
              <a:rPr lang="en-US" sz="2800">
                <a:latin typeface="Verdana" pitchFamily="-111" charset="0"/>
              </a:rPr>
              <a:t>Rescue in Jersey?</a:t>
            </a:r>
          </a:p>
          <a:p>
            <a:pPr marL="342900" indent="-342900">
              <a:spcBef>
                <a:spcPct val="20000"/>
              </a:spcBef>
              <a:buFontTx/>
              <a:buChar char="•"/>
            </a:pPr>
            <a:r>
              <a:rPr lang="en-US" sz="2800">
                <a:latin typeface="Verdana" pitchFamily="-111" charset="0"/>
              </a:rPr>
              <a:t>Applied (s442)</a:t>
            </a:r>
          </a:p>
          <a:p>
            <a:pPr marL="342900" indent="-342900">
              <a:spcBef>
                <a:spcPct val="20000"/>
              </a:spcBef>
              <a:buFontTx/>
              <a:buChar char="•"/>
            </a:pPr>
            <a:r>
              <a:rPr lang="en-US" sz="2800">
                <a:latin typeface="Verdana" pitchFamily="-111" charset="0"/>
              </a:rPr>
              <a:t>Developed (proposals)</a:t>
            </a:r>
          </a:p>
          <a:p>
            <a:pPr marL="342900" indent="-342900">
              <a:spcBef>
                <a:spcPct val="20000"/>
              </a:spcBef>
              <a:buFontTx/>
              <a:buChar char="•"/>
            </a:pPr>
            <a:r>
              <a:rPr lang="en-US" sz="2800">
                <a:latin typeface="Verdana" pitchFamily="-111" charset="0"/>
              </a:rPr>
              <a:t>Continued (judicial co-operation)</a:t>
            </a:r>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8"/>
          <p:cNvSpPr>
            <a:spLocks noChangeArrowheads="1"/>
          </p:cNvSpPr>
          <p:nvPr/>
        </p:nvSpPr>
        <p:spPr bwMode="auto">
          <a:xfrm>
            <a:off x="381000" y="838200"/>
            <a:ext cx="6553200" cy="3851275"/>
          </a:xfrm>
          <a:prstGeom prst="rect">
            <a:avLst/>
          </a:prstGeom>
          <a:noFill/>
          <a:ln w="9525">
            <a:noFill/>
            <a:miter lim="800000"/>
            <a:headEnd/>
            <a:tailEnd/>
          </a:ln>
        </p:spPr>
        <p:txBody>
          <a:bodyPr>
            <a:spAutoFit/>
          </a:bodyPr>
          <a:lstStyle/>
          <a:p>
            <a:pPr algn="ctr">
              <a:spcBef>
                <a:spcPct val="20000"/>
              </a:spcBef>
            </a:pPr>
            <a:r>
              <a:rPr lang="en-GB" sz="3200" b="1">
                <a:latin typeface="Verdana" pitchFamily="-110" charset="0"/>
              </a:rPr>
              <a:t>Conflicts, Avoidance and International Insolvency</a:t>
            </a:r>
          </a:p>
          <a:p>
            <a:pPr algn="ctr">
              <a:spcBef>
                <a:spcPct val="20000"/>
              </a:spcBef>
            </a:pPr>
            <a:endParaRPr lang="en-GB" sz="1500" b="1">
              <a:latin typeface="Verdana" pitchFamily="-110" charset="0"/>
            </a:endParaRPr>
          </a:p>
          <a:p>
            <a:pPr algn="ctr">
              <a:spcBef>
                <a:spcPct val="20000"/>
              </a:spcBef>
            </a:pPr>
            <a:r>
              <a:rPr lang="en-GB" sz="2000" b="1">
                <a:latin typeface="Verdana" pitchFamily="-110" charset="0"/>
              </a:rPr>
              <a:t>Interaction between the UNCITRAL </a:t>
            </a:r>
            <a:br>
              <a:rPr lang="en-GB" sz="2000" b="1">
                <a:latin typeface="Verdana" pitchFamily="-110" charset="0"/>
              </a:rPr>
            </a:br>
            <a:r>
              <a:rPr lang="en-GB" sz="2000" b="1">
                <a:latin typeface="Verdana" pitchFamily="-110" charset="0"/>
              </a:rPr>
              <a:t>Model Law and the EIR</a:t>
            </a:r>
          </a:p>
          <a:p>
            <a:pPr algn="ctr">
              <a:spcBef>
                <a:spcPct val="20000"/>
              </a:spcBef>
            </a:pPr>
            <a:endParaRPr lang="en-GB" sz="3600" b="1">
              <a:latin typeface="Verdana" pitchFamily="-110" charset="0"/>
            </a:endParaRPr>
          </a:p>
          <a:p>
            <a:pPr algn="ctr">
              <a:spcBef>
                <a:spcPct val="20000"/>
              </a:spcBef>
            </a:pPr>
            <a:r>
              <a:rPr lang="en-GB" sz="2000" b="1">
                <a:solidFill>
                  <a:srgbClr val="3B87BC"/>
                </a:solidFill>
                <a:latin typeface="Verdana" pitchFamily="-110" charset="0"/>
              </a:rPr>
              <a:t>Gerry McCormack</a:t>
            </a:r>
            <a:br>
              <a:rPr lang="en-GB" sz="2000" b="1">
                <a:solidFill>
                  <a:srgbClr val="3B87BC"/>
                </a:solidFill>
                <a:latin typeface="Verdana" pitchFamily="-110" charset="0"/>
              </a:rPr>
            </a:br>
            <a:r>
              <a:rPr lang="en-GB" sz="2000" i="1">
                <a:solidFill>
                  <a:srgbClr val="3B87BC"/>
                </a:solidFill>
                <a:latin typeface="Verdana" pitchFamily="-110" charset="0"/>
              </a:rPr>
              <a:t>(Professor of Law, University of Leeds)</a:t>
            </a:r>
            <a:endParaRPr lang="en-GB" sz="2800" i="1">
              <a:solidFill>
                <a:srgbClr val="000000"/>
              </a:solidFill>
              <a:latin typeface="Verdana" pitchFamily="-110" charset="0"/>
            </a:endParaRPr>
          </a:p>
          <a:p>
            <a:pPr algn="ctr">
              <a:spcBef>
                <a:spcPct val="20000"/>
              </a:spcBef>
            </a:pPr>
            <a:endParaRPr lang="en-GB" sz="1400">
              <a:solidFill>
                <a:schemeClr val="bg1"/>
              </a:solidFill>
              <a:latin typeface="Verdana" pitchFamily="-110" charset="0"/>
            </a:endParaRPr>
          </a:p>
          <a:p>
            <a:pPr algn="ctr">
              <a:spcBef>
                <a:spcPct val="20000"/>
              </a:spcBef>
            </a:pPr>
            <a:endParaRPr lang="en-GB" sz="1400">
              <a:solidFill>
                <a:schemeClr val="bg1"/>
              </a:solidFill>
              <a:latin typeface="Verdana" pitchFamily="-110" charset="0"/>
            </a:endParaRPr>
          </a:p>
        </p:txBody>
      </p:sp>
    </p:spTree>
    <p:custDataLst>
      <p:tags r:id="rId1"/>
    </p:custData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name="Lehman v Maxwell">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algn="l" eaLnBrk="1" hangingPunct="1"/>
            <a:r>
              <a:rPr lang="es-ES" smtClean="0">
                <a:ea typeface="ＭＳ Ｐゴシック" pitchFamily="-110" charset="-128"/>
              </a:rPr>
              <a:t>Lehman v Maxwell</a:t>
            </a:r>
          </a:p>
        </p:txBody>
      </p:sp>
      <p:sp>
        <p:nvSpPr>
          <p:cNvPr id="76803" name="Rectangle 3"/>
          <p:cNvSpPr>
            <a:spLocks noGrp="1" noChangeArrowheads="1"/>
          </p:cNvSpPr>
          <p:nvPr>
            <p:ph type="body" idx="1"/>
          </p:nvPr>
        </p:nvSpPr>
        <p:spPr bwMode="auto">
          <a:xfrm>
            <a:off x="457200" y="1600200"/>
            <a:ext cx="5943600" cy="4525963"/>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s-ES" sz="2400" u="sng" smtClean="0">
                <a:ea typeface="ＭＳ Ｐゴシック" pitchFamily="-110" charset="-128"/>
              </a:rPr>
              <a:t>Lehman</a:t>
            </a:r>
            <a:r>
              <a:rPr lang="es-ES" sz="2400" smtClean="0">
                <a:ea typeface="ＭＳ Ｐゴシック" pitchFamily="-110" charset="-128"/>
              </a:rPr>
              <a:t> – jurisdiction and conflict issues </a:t>
            </a:r>
          </a:p>
          <a:p>
            <a:pPr eaLnBrk="1" hangingPunct="1"/>
            <a:r>
              <a:rPr lang="es-ES" sz="2400" u="sng" smtClean="0">
                <a:ea typeface="ＭＳ Ｐゴシック" pitchFamily="-110" charset="-128"/>
              </a:rPr>
              <a:t>Maxwell</a:t>
            </a:r>
            <a:r>
              <a:rPr lang="es-ES" sz="2400" smtClean="0">
                <a:ea typeface="ＭＳ Ｐゴシック" pitchFamily="-110" charset="-128"/>
              </a:rPr>
              <a:t> – issues judicially massaged</a:t>
            </a:r>
          </a:p>
          <a:p>
            <a:pPr eaLnBrk="1" hangingPunct="1"/>
            <a:r>
              <a:rPr lang="es-ES" sz="2400" smtClean="0">
                <a:ea typeface="ＭＳ Ｐゴシック" pitchFamily="-110" charset="-128"/>
              </a:rPr>
              <a:t>But calls for international insolvency ageements</a:t>
            </a:r>
          </a:p>
          <a:p>
            <a:pPr eaLnBrk="1" hangingPunct="1"/>
            <a:r>
              <a:rPr lang="es-ES" sz="2400" smtClean="0">
                <a:ea typeface="ＭＳ Ｐゴシック" pitchFamily="-110" charset="-128"/>
              </a:rPr>
              <a:t>Since come to pass but conflicts have not disappeared</a:t>
            </a:r>
          </a:p>
          <a:p>
            <a:pPr eaLnBrk="1" hangingPunct="1"/>
            <a:r>
              <a:rPr lang="es-ES" sz="2400" smtClean="0">
                <a:ea typeface="ＭＳ Ｐゴシック" pitchFamily="-110" charset="-128"/>
              </a:rPr>
              <a:t>Focus of paper is on transactional avoidance</a:t>
            </a:r>
            <a:endParaRPr lang="es-ES" sz="2400" u="sng" smtClean="0">
              <a:ea typeface="ＭＳ Ｐゴシック" pitchFamily="-110" charset="-128"/>
            </a:endParaRPr>
          </a:p>
        </p:txBody>
      </p:sp>
    </p:spTree>
    <p:custDataLst>
      <p:tags r:id="rId1"/>
    </p:custData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name="Transactional avoidance">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algn="l" eaLnBrk="1" hangingPunct="1"/>
            <a:r>
              <a:rPr lang="es-ES" smtClean="0">
                <a:ea typeface="ＭＳ Ｐゴシック" pitchFamily="-110" charset="-128"/>
              </a:rPr>
              <a:t>Transactional avoidance</a:t>
            </a:r>
          </a:p>
        </p:txBody>
      </p:sp>
      <p:sp>
        <p:nvSpPr>
          <p:cNvPr id="77827" name="Rectangle 3"/>
          <p:cNvSpPr>
            <a:spLocks noGrp="1" noChangeArrowheads="1"/>
          </p:cNvSpPr>
          <p:nvPr>
            <p:ph type="body" idx="1"/>
          </p:nvPr>
        </p:nvSpPr>
        <p:spPr bwMode="auto">
          <a:xfrm>
            <a:off x="457200" y="1600200"/>
            <a:ext cx="5943600" cy="4525963"/>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s-ES" sz="2400" smtClean="0">
                <a:ea typeface="ＭＳ Ｐゴシック" pitchFamily="-110" charset="-128"/>
              </a:rPr>
              <a:t>Different rules in different jurisdictions</a:t>
            </a:r>
          </a:p>
          <a:p>
            <a:pPr eaLnBrk="1" hangingPunct="1"/>
            <a:r>
              <a:rPr lang="es-ES" sz="2400" smtClean="0">
                <a:ea typeface="ＭＳ Ｐゴシック" pitchFamily="-110" charset="-128"/>
              </a:rPr>
              <a:t>May catch fraudulent conveyances, transactions at an undervalue, improper preferences</a:t>
            </a:r>
          </a:p>
          <a:p>
            <a:pPr eaLnBrk="1" hangingPunct="1"/>
            <a:r>
              <a:rPr lang="es-ES" sz="2400" smtClean="0">
                <a:ea typeface="ＭＳ Ｐゴシック" pitchFamily="-110" charset="-128"/>
              </a:rPr>
              <a:t>Rationales – avoiding premature liquidation, preserving scheme of insolvency distribution, maintaining collective process, preventing fraud</a:t>
            </a:r>
          </a:p>
        </p:txBody>
      </p:sp>
    </p:spTree>
    <p:custDataLst>
      <p:tags r:id="rId1"/>
    </p:custData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name="Improper preferences">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algn="l" eaLnBrk="1" hangingPunct="1"/>
            <a:r>
              <a:rPr lang="es-ES" smtClean="0">
                <a:ea typeface="ＭＳ Ｐゴシック" pitchFamily="-110" charset="-128"/>
              </a:rPr>
              <a:t>Improper preferences</a:t>
            </a:r>
          </a:p>
        </p:txBody>
      </p:sp>
      <p:sp>
        <p:nvSpPr>
          <p:cNvPr id="78851" name="Rectangle 3"/>
          <p:cNvSpPr>
            <a:spLocks noGrp="1" noChangeArrowheads="1"/>
          </p:cNvSpPr>
          <p:nvPr>
            <p:ph type="body" idx="1"/>
          </p:nvPr>
        </p:nvSpPr>
        <p:spPr bwMode="auto">
          <a:xfrm>
            <a:off x="457200" y="1600200"/>
            <a:ext cx="5943600" cy="4525963"/>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s-ES" sz="2400" smtClean="0">
                <a:ea typeface="ＭＳ Ｐゴシック" pitchFamily="-110" charset="-128"/>
              </a:rPr>
              <a:t>England – s 239 Insolvency Act – influenced by a desire to prefer – conscious wish to improve debtor’s position</a:t>
            </a:r>
          </a:p>
          <a:p>
            <a:pPr eaLnBrk="1" hangingPunct="1"/>
            <a:r>
              <a:rPr lang="es-ES" sz="2400" smtClean="0">
                <a:ea typeface="ＭＳ Ｐゴシック" pitchFamily="-110" charset="-128"/>
              </a:rPr>
              <a:t>US – s547 Bankruptcy Code – effects test but ordinary course of business and other defences</a:t>
            </a:r>
          </a:p>
          <a:p>
            <a:pPr eaLnBrk="1" hangingPunct="1"/>
            <a:r>
              <a:rPr lang="es-ES" sz="2400" smtClean="0">
                <a:ea typeface="ＭＳ Ｐゴシック" pitchFamily="-110" charset="-128"/>
              </a:rPr>
              <a:t>More generous limitation periods in England</a:t>
            </a:r>
          </a:p>
          <a:p>
            <a:pPr eaLnBrk="1" hangingPunct="1"/>
            <a:r>
              <a:rPr lang="es-ES" sz="2400" smtClean="0">
                <a:ea typeface="ＭＳ Ｐゴシック" pitchFamily="-110" charset="-128"/>
              </a:rPr>
              <a:t>But generally accepted easier to challenge a transaction in US - </a:t>
            </a:r>
            <a:r>
              <a:rPr lang="es-ES" sz="2400" u="sng" smtClean="0">
                <a:ea typeface="ＭＳ Ｐゴシック" pitchFamily="-110" charset="-128"/>
              </a:rPr>
              <a:t>Maxwell</a:t>
            </a:r>
          </a:p>
        </p:txBody>
      </p:sp>
    </p:spTree>
    <p:custDataLst>
      <p:tags r:id="rId1"/>
    </p:custData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name="Transactions with an international element">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bwMode="auto">
          <a:xfrm>
            <a:off x="457200" y="274638"/>
            <a:ext cx="5943600" cy="1143000"/>
          </a:xfrm>
          <a:noFill/>
          <a:ln>
            <a:miter lim="800000"/>
            <a:headEnd/>
            <a:tailEnd/>
          </a:ln>
        </p:spPr>
        <p:txBody>
          <a:bodyPr vert="horz" wrap="square" lIns="91440" tIns="45720" rIns="91440" bIns="45720" numCol="1" anchor="t" anchorCtr="0" compatLnSpc="1">
            <a:prstTxWarp prst="textNoShape">
              <a:avLst/>
            </a:prstTxWarp>
          </a:bodyPr>
          <a:lstStyle/>
          <a:p>
            <a:pPr algn="l" eaLnBrk="1" hangingPunct="1"/>
            <a:r>
              <a:rPr lang="es-ES" sz="4000" smtClean="0">
                <a:ea typeface="ＭＳ Ｐゴシック" pitchFamily="-110" charset="-128"/>
              </a:rPr>
              <a:t>Transactions with an </a:t>
            </a:r>
            <a:br>
              <a:rPr lang="es-ES" sz="4000" smtClean="0">
                <a:ea typeface="ＭＳ Ｐゴシック" pitchFamily="-110" charset="-128"/>
              </a:rPr>
            </a:br>
            <a:r>
              <a:rPr lang="es-ES" sz="4000" smtClean="0">
                <a:ea typeface="ＭＳ Ｐゴシック" pitchFamily="-110" charset="-128"/>
              </a:rPr>
              <a:t>international element</a:t>
            </a:r>
          </a:p>
        </p:txBody>
      </p:sp>
      <p:sp>
        <p:nvSpPr>
          <p:cNvPr id="79875" name="Rectangle 3"/>
          <p:cNvSpPr>
            <a:spLocks noGrp="1" noChangeArrowheads="1"/>
          </p:cNvSpPr>
          <p:nvPr>
            <p:ph type="body" idx="1"/>
          </p:nvPr>
        </p:nvSpPr>
        <p:spPr bwMode="auto">
          <a:xfrm>
            <a:off x="457200" y="1722438"/>
            <a:ext cx="5943600" cy="4525962"/>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s-ES" sz="2400" smtClean="0">
                <a:ea typeface="ＭＳ Ｐゴシック" pitchFamily="-110" charset="-128"/>
              </a:rPr>
              <a:t>International element present in many cases</a:t>
            </a:r>
          </a:p>
          <a:p>
            <a:pPr eaLnBrk="1" hangingPunct="1"/>
            <a:r>
              <a:rPr lang="es-ES" sz="2400" smtClean="0">
                <a:ea typeface="ＭＳ Ｐゴシック" pitchFamily="-110" charset="-128"/>
              </a:rPr>
              <a:t>Difficult to devise taxonomy</a:t>
            </a:r>
          </a:p>
          <a:p>
            <a:pPr eaLnBrk="1" hangingPunct="1"/>
            <a:r>
              <a:rPr lang="es-ES" sz="2400" smtClean="0">
                <a:ea typeface="ＭＳ Ｐゴシック" pitchFamily="-110" charset="-128"/>
              </a:rPr>
              <a:t>English law – principle of modified universalism – should apply to all debtor’s assets</a:t>
            </a:r>
          </a:p>
          <a:p>
            <a:pPr eaLnBrk="1" hangingPunct="1"/>
            <a:r>
              <a:rPr lang="es-ES" sz="2400" smtClean="0">
                <a:ea typeface="ＭＳ Ｐゴシック" pitchFamily="-110" charset="-128"/>
              </a:rPr>
              <a:t>US- applies to all assets irrespective of location</a:t>
            </a:r>
          </a:p>
          <a:p>
            <a:pPr eaLnBrk="1" hangingPunct="1"/>
            <a:r>
              <a:rPr lang="es-ES" sz="2400" smtClean="0">
                <a:ea typeface="ＭＳ Ｐゴシック" pitchFamily="-110" charset="-128"/>
              </a:rPr>
              <a:t>But presumption against applying US law to foreign-based parties</a:t>
            </a:r>
          </a:p>
        </p:txBody>
      </p:sp>
    </p:spTree>
    <p:custDataLst>
      <p:tags r:id="rId1"/>
    </p:custData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name="Applicable law – five basic possibilities">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bwMode="auto">
          <a:xfrm>
            <a:off x="457200" y="274638"/>
            <a:ext cx="7772400" cy="1143000"/>
          </a:xfrm>
          <a:noFill/>
          <a:ln>
            <a:miter lim="800000"/>
            <a:headEnd/>
            <a:tailEnd/>
          </a:ln>
        </p:spPr>
        <p:txBody>
          <a:bodyPr vert="horz" wrap="square" lIns="91440" tIns="45720" rIns="91440" bIns="45720" numCol="1" anchor="t" anchorCtr="0" compatLnSpc="1">
            <a:prstTxWarp prst="textNoShape">
              <a:avLst/>
            </a:prstTxWarp>
          </a:bodyPr>
          <a:lstStyle/>
          <a:p>
            <a:pPr algn="l" eaLnBrk="1" hangingPunct="1"/>
            <a:r>
              <a:rPr lang="es-ES" sz="4000" smtClean="0">
                <a:ea typeface="ＭＳ Ｐゴシック" pitchFamily="-110" charset="-128"/>
              </a:rPr>
              <a:t>Applicable law – </a:t>
            </a:r>
            <a:br>
              <a:rPr lang="es-ES" sz="4000" smtClean="0">
                <a:ea typeface="ＭＳ Ｐゴシック" pitchFamily="-110" charset="-128"/>
              </a:rPr>
            </a:br>
            <a:r>
              <a:rPr lang="es-ES" sz="4000" smtClean="0">
                <a:ea typeface="ＭＳ Ｐゴシック" pitchFamily="-110" charset="-128"/>
              </a:rPr>
              <a:t>five basic possibilities</a:t>
            </a:r>
          </a:p>
        </p:txBody>
      </p:sp>
      <p:sp>
        <p:nvSpPr>
          <p:cNvPr id="80899" name="Rectangle 3"/>
          <p:cNvSpPr>
            <a:spLocks noGrp="1" noChangeArrowheads="1"/>
          </p:cNvSpPr>
          <p:nvPr>
            <p:ph type="body" idx="1"/>
          </p:nvPr>
        </p:nvSpPr>
        <p:spPr bwMode="auto">
          <a:xfrm>
            <a:off x="457200" y="1722438"/>
            <a:ext cx="5943600" cy="4525962"/>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s-ES" sz="2400" smtClean="0">
                <a:ea typeface="ＭＳ Ｐゴシック" pitchFamily="-110" charset="-128"/>
              </a:rPr>
              <a:t>Law of the forum state</a:t>
            </a:r>
          </a:p>
          <a:p>
            <a:pPr eaLnBrk="1" hangingPunct="1"/>
            <a:r>
              <a:rPr lang="es-ES" sz="2400" smtClean="0">
                <a:ea typeface="ＭＳ Ｐゴシック" pitchFamily="-110" charset="-128"/>
              </a:rPr>
              <a:t>Law of the foreign country assuming the “</a:t>
            </a:r>
            <a:r>
              <a:rPr lang="es-ES" altLang="ja-JP" sz="2400" smtClean="0">
                <a:ea typeface="ＭＳ Ｐゴシック" pitchFamily="-110" charset="-128"/>
              </a:rPr>
              <a:t>act</a:t>
            </a:r>
            <a:r>
              <a:rPr lang="es-ES" sz="2400" smtClean="0">
                <a:ea typeface="ＭＳ Ｐゴシック" pitchFamily="-110" charset="-128"/>
              </a:rPr>
              <a:t>”</a:t>
            </a:r>
            <a:r>
              <a:rPr lang="es-ES" altLang="ja-JP" sz="2400" smtClean="0">
                <a:ea typeface="ＭＳ Ｐゴシック" pitchFamily="-110" charset="-128"/>
              </a:rPr>
              <a:t> is located abroad</a:t>
            </a:r>
          </a:p>
          <a:p>
            <a:pPr eaLnBrk="1" hangingPunct="1"/>
            <a:r>
              <a:rPr lang="es-ES" sz="2400" smtClean="0">
                <a:ea typeface="ＭＳ Ｐゴシック" pitchFamily="-110" charset="-128"/>
              </a:rPr>
              <a:t>Permit avoidance if this is allowed by the law of either country</a:t>
            </a:r>
          </a:p>
          <a:p>
            <a:pPr eaLnBrk="1" hangingPunct="1"/>
            <a:r>
              <a:rPr lang="es-ES" sz="2400" smtClean="0">
                <a:ea typeface="ＭＳ Ｐゴシック" pitchFamily="-110" charset="-128"/>
              </a:rPr>
              <a:t>Only allow avoidance if both countries permit this</a:t>
            </a:r>
          </a:p>
          <a:p>
            <a:pPr eaLnBrk="1" hangingPunct="1"/>
            <a:r>
              <a:rPr lang="es-ES" sz="2400" smtClean="0">
                <a:ea typeface="ＭＳ Ｐゴシック" pitchFamily="-110" charset="-128"/>
              </a:rPr>
              <a:t>Apply an interests analysis</a:t>
            </a:r>
          </a:p>
        </p:txBody>
      </p:sp>
    </p:spTree>
    <p:custDataLst>
      <p:tags r:id="rId1"/>
    </p:custData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name="Maxwell and Paramount -Interests rule OK">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bwMode="auto">
          <a:xfrm>
            <a:off x="381000" y="274638"/>
            <a:ext cx="6781800" cy="1143000"/>
          </a:xfrm>
          <a:noFill/>
          <a:ln>
            <a:miter lim="800000"/>
            <a:headEnd/>
            <a:tailEnd/>
          </a:ln>
        </p:spPr>
        <p:txBody>
          <a:bodyPr vert="horz" wrap="square" lIns="91440" tIns="45720" rIns="91440" bIns="45720" numCol="1" anchor="t" anchorCtr="0" compatLnSpc="1">
            <a:prstTxWarp prst="textNoShape">
              <a:avLst/>
            </a:prstTxWarp>
          </a:bodyPr>
          <a:lstStyle/>
          <a:p>
            <a:pPr algn="l" eaLnBrk="1" hangingPunct="1"/>
            <a:r>
              <a:rPr lang="es-ES" sz="4000" smtClean="0">
                <a:ea typeface="ＭＳ Ｐゴシック" pitchFamily="-110" charset="-128"/>
              </a:rPr>
              <a:t>Maxwell and Paramount -</a:t>
            </a:r>
            <a:br>
              <a:rPr lang="es-ES" sz="4000" smtClean="0">
                <a:ea typeface="ＭＳ Ｐゴシック" pitchFamily="-110" charset="-128"/>
              </a:rPr>
            </a:br>
            <a:r>
              <a:rPr lang="es-ES" sz="4000" smtClean="0">
                <a:ea typeface="ＭＳ Ｐゴシック" pitchFamily="-110" charset="-128"/>
              </a:rPr>
              <a:t>Interests rule OK</a:t>
            </a:r>
          </a:p>
        </p:txBody>
      </p:sp>
      <p:sp>
        <p:nvSpPr>
          <p:cNvPr id="81923" name="Rectangle 3"/>
          <p:cNvSpPr>
            <a:spLocks noGrp="1" noChangeArrowheads="1"/>
          </p:cNvSpPr>
          <p:nvPr>
            <p:ph type="body" idx="1"/>
          </p:nvPr>
        </p:nvSpPr>
        <p:spPr bwMode="auto">
          <a:xfrm>
            <a:off x="457200" y="1722438"/>
            <a:ext cx="5943600" cy="4525962"/>
          </a:xfrm>
          <a:noFill/>
          <a:ln>
            <a:miter lim="800000"/>
            <a:headEnd/>
            <a:tailEnd/>
          </a:ln>
        </p:spPr>
        <p:txBody>
          <a:bodyPr vert="horz" wrap="square" lIns="91440" tIns="45720" rIns="91440" bIns="45720" numCol="1" anchor="t" anchorCtr="0" compatLnSpc="1">
            <a:prstTxWarp prst="textNoShape">
              <a:avLst/>
            </a:prstTxWarp>
          </a:bodyPr>
          <a:lstStyle/>
          <a:p>
            <a:pPr eaLnBrk="1" hangingPunct="1">
              <a:lnSpc>
                <a:spcPct val="80000"/>
              </a:lnSpc>
            </a:pPr>
            <a:r>
              <a:rPr lang="es-ES" sz="2400" u="sng" smtClean="0">
                <a:ea typeface="ＭＳ Ｐゴシック" pitchFamily="-110" charset="-128"/>
              </a:rPr>
              <a:t>Maxwell</a:t>
            </a:r>
            <a:r>
              <a:rPr lang="es-ES" sz="2400" smtClean="0">
                <a:ea typeface="ＭＳ Ｐゴシック" pitchFamily="-110" charset="-128"/>
              </a:rPr>
              <a:t> in the US – triple cocktail of interests, presumption against extra-territoriality and comity</a:t>
            </a:r>
          </a:p>
          <a:p>
            <a:pPr eaLnBrk="1" hangingPunct="1">
              <a:lnSpc>
                <a:spcPct val="80000"/>
              </a:lnSpc>
            </a:pPr>
            <a:r>
              <a:rPr lang="es-ES" sz="2400" smtClean="0">
                <a:ea typeface="ＭＳ Ｐゴシック" pitchFamily="-110" charset="-128"/>
              </a:rPr>
              <a:t>Centre of gravity of impugned transactions was in UK </a:t>
            </a:r>
          </a:p>
          <a:p>
            <a:pPr eaLnBrk="1" hangingPunct="1">
              <a:lnSpc>
                <a:spcPct val="80000"/>
              </a:lnSpc>
            </a:pPr>
            <a:r>
              <a:rPr lang="es-ES" sz="2400" u="sng" smtClean="0">
                <a:ea typeface="ＭＳ Ｐゴシック" pitchFamily="-110" charset="-128"/>
              </a:rPr>
              <a:t>Paramount</a:t>
            </a:r>
            <a:r>
              <a:rPr lang="es-ES" sz="2400" smtClean="0">
                <a:ea typeface="ＭＳ Ｐゴシック" pitchFamily="-110" charset="-128"/>
              </a:rPr>
              <a:t> – UK court had a discretion to make an order against any party to impugned transaction, irrespective of location,  if sufficient connection and just and proper</a:t>
            </a:r>
          </a:p>
          <a:p>
            <a:pPr eaLnBrk="1" hangingPunct="1">
              <a:lnSpc>
                <a:spcPct val="80000"/>
              </a:lnSpc>
            </a:pPr>
            <a:r>
              <a:rPr lang="es-ES" sz="2400" smtClean="0">
                <a:ea typeface="ＭＳ Ｐゴシック" pitchFamily="-110" charset="-128"/>
              </a:rPr>
              <a:t>List of factors – no hard and fast rules – element of circularity</a:t>
            </a:r>
          </a:p>
        </p:txBody>
      </p:sp>
    </p:spTree>
    <p:custDataLst>
      <p:tags r:id="rId1"/>
    </p:custData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name="Model Law – art 23 foreign rep can invoke local  law">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algn="l" eaLnBrk="1" hangingPunct="1"/>
            <a:r>
              <a:rPr lang="es-ES" sz="4000" smtClean="0">
                <a:ea typeface="ＭＳ Ｐゴシック" pitchFamily="-110" charset="-128"/>
              </a:rPr>
              <a:t>Model Law – art 23 </a:t>
            </a:r>
            <a:br>
              <a:rPr lang="es-ES" sz="4000" smtClean="0">
                <a:ea typeface="ＭＳ Ｐゴシック" pitchFamily="-110" charset="-128"/>
              </a:rPr>
            </a:br>
            <a:r>
              <a:rPr lang="es-ES" sz="4000" smtClean="0">
                <a:ea typeface="ＭＳ Ｐゴシック" pitchFamily="-110" charset="-128"/>
              </a:rPr>
              <a:t>foreign rep can invoke </a:t>
            </a:r>
            <a:br>
              <a:rPr lang="es-ES" sz="4000" smtClean="0">
                <a:ea typeface="ＭＳ Ｐゴシック" pitchFamily="-110" charset="-128"/>
              </a:rPr>
            </a:br>
            <a:r>
              <a:rPr lang="es-ES" sz="4000" smtClean="0">
                <a:ea typeface="ＭＳ Ｐゴシック" pitchFamily="-110" charset="-128"/>
              </a:rPr>
              <a:t>local  law</a:t>
            </a:r>
          </a:p>
        </p:txBody>
      </p:sp>
      <p:sp>
        <p:nvSpPr>
          <p:cNvPr id="82947" name="Rectangle 3"/>
          <p:cNvSpPr>
            <a:spLocks noGrp="1" noChangeArrowheads="1"/>
          </p:cNvSpPr>
          <p:nvPr>
            <p:ph type="body" idx="1"/>
          </p:nvPr>
        </p:nvSpPr>
        <p:spPr bwMode="auto">
          <a:xfrm>
            <a:off x="609600" y="2332038"/>
            <a:ext cx="6248400" cy="4525962"/>
          </a:xfrm>
          <a:noFill/>
          <a:ln>
            <a:miter lim="800000"/>
            <a:headEnd/>
            <a:tailEnd/>
          </a:ln>
        </p:spPr>
        <p:txBody>
          <a:bodyPr vert="horz" wrap="square" lIns="91440" tIns="45720" rIns="91440" bIns="45720" numCol="1" anchor="t" anchorCtr="0" compatLnSpc="1">
            <a:prstTxWarp prst="textNoShape">
              <a:avLst/>
            </a:prstTxWarp>
          </a:bodyPr>
          <a:lstStyle/>
          <a:p>
            <a:pPr eaLnBrk="1" hangingPunct="1">
              <a:lnSpc>
                <a:spcPct val="80000"/>
              </a:lnSpc>
            </a:pPr>
            <a:r>
              <a:rPr lang="es-ES" sz="2000" smtClean="0">
                <a:ea typeface="ＭＳ Ｐゴシック" pitchFamily="-110" charset="-128"/>
              </a:rPr>
              <a:t>Differently implemented in US and UK</a:t>
            </a:r>
          </a:p>
          <a:p>
            <a:pPr eaLnBrk="1" hangingPunct="1">
              <a:lnSpc>
                <a:spcPct val="80000"/>
              </a:lnSpc>
            </a:pPr>
            <a:r>
              <a:rPr lang="es-ES" sz="2000" smtClean="0">
                <a:ea typeface="ＭＳ Ｐゴシック" pitchFamily="-110" charset="-128"/>
              </a:rPr>
              <a:t>In US local law can only be used where full US bankruptcy proceedings commenced </a:t>
            </a:r>
          </a:p>
          <a:p>
            <a:pPr eaLnBrk="1" hangingPunct="1">
              <a:lnSpc>
                <a:spcPct val="80000"/>
              </a:lnSpc>
            </a:pPr>
            <a:r>
              <a:rPr lang="es-ES" sz="2000" smtClean="0">
                <a:ea typeface="ＭＳ Ｐゴシック" pitchFamily="-110" charset="-128"/>
              </a:rPr>
              <a:t>US law not available in Chapter 15 “</a:t>
            </a:r>
            <a:r>
              <a:rPr lang="es-ES" altLang="ja-JP" sz="2000" smtClean="0">
                <a:ea typeface="ＭＳ Ｐゴシック" pitchFamily="-110" charset="-128"/>
              </a:rPr>
              <a:t>foreign case</a:t>
            </a:r>
            <a:r>
              <a:rPr lang="es-ES" sz="2000" smtClean="0">
                <a:ea typeface="ＭＳ Ｐゴシック" pitchFamily="-110" charset="-128"/>
              </a:rPr>
              <a:t>”</a:t>
            </a:r>
            <a:r>
              <a:rPr lang="es-ES" altLang="ja-JP" sz="2000" smtClean="0">
                <a:ea typeface="ＭＳ Ｐゴシック" pitchFamily="-110" charset="-128"/>
              </a:rPr>
              <a:t> proceedings</a:t>
            </a:r>
          </a:p>
          <a:p>
            <a:pPr eaLnBrk="1" hangingPunct="1">
              <a:lnSpc>
                <a:spcPct val="80000"/>
              </a:lnSpc>
            </a:pPr>
            <a:r>
              <a:rPr lang="es-ES" sz="2000" smtClean="0">
                <a:ea typeface="ＭＳ Ｐゴシック" pitchFamily="-110" charset="-128"/>
              </a:rPr>
              <a:t>Full US proceedings likely to be more expensive – certain entities cannot file</a:t>
            </a:r>
          </a:p>
          <a:p>
            <a:pPr eaLnBrk="1" hangingPunct="1">
              <a:lnSpc>
                <a:spcPct val="80000"/>
              </a:lnSpc>
            </a:pPr>
            <a:r>
              <a:rPr lang="es-ES" sz="2000" u="sng" smtClean="0">
                <a:ea typeface="ＭＳ Ｐゴシック" pitchFamily="-110" charset="-128"/>
              </a:rPr>
              <a:t>Re Condor </a:t>
            </a:r>
            <a:r>
              <a:rPr lang="es-ES" sz="2000" smtClean="0">
                <a:ea typeface="ＭＳ Ｐゴシック" pitchFamily="-110" charset="-128"/>
              </a:rPr>
              <a:t>– foreign law could be used in Chapter 15 – otherwise assets might be hidden in US</a:t>
            </a:r>
          </a:p>
          <a:p>
            <a:pPr eaLnBrk="1" hangingPunct="1">
              <a:lnSpc>
                <a:spcPct val="80000"/>
              </a:lnSpc>
            </a:pPr>
            <a:r>
              <a:rPr lang="es-ES" sz="2000" smtClean="0">
                <a:ea typeface="ＭＳ Ｐゴシック" pitchFamily="-110" charset="-128"/>
              </a:rPr>
              <a:t>Some difficulties remain</a:t>
            </a:r>
          </a:p>
          <a:p>
            <a:pPr eaLnBrk="1" hangingPunct="1">
              <a:lnSpc>
                <a:spcPct val="80000"/>
              </a:lnSpc>
            </a:pPr>
            <a:endParaRPr lang="es-ES" sz="2000" smtClean="0">
              <a:ea typeface="ＭＳ Ｐゴシック" pitchFamily="-110" charset="-128"/>
            </a:endParaRPr>
          </a:p>
        </p:txBody>
      </p:sp>
    </p:spTree>
    <p:custDataLst>
      <p:tags r:id="rId1"/>
    </p:custData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name="UK application of Model Law">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bwMode="auto">
          <a:xfrm>
            <a:off x="457200" y="274638"/>
            <a:ext cx="5943600" cy="1143000"/>
          </a:xfrm>
          <a:noFill/>
          <a:ln>
            <a:miter lim="800000"/>
            <a:headEnd/>
            <a:tailEnd/>
          </a:ln>
        </p:spPr>
        <p:txBody>
          <a:bodyPr vert="horz" wrap="square" lIns="91440" tIns="45720" rIns="91440" bIns="45720" numCol="1" anchor="t" anchorCtr="0" compatLnSpc="1">
            <a:prstTxWarp prst="textNoShape">
              <a:avLst/>
            </a:prstTxWarp>
          </a:bodyPr>
          <a:lstStyle/>
          <a:p>
            <a:pPr algn="l" eaLnBrk="1" hangingPunct="1"/>
            <a:r>
              <a:rPr lang="es-ES" smtClean="0">
                <a:ea typeface="ＭＳ Ｐゴシック" pitchFamily="-110" charset="-128"/>
              </a:rPr>
              <a:t>UK application of Model Law</a:t>
            </a:r>
          </a:p>
        </p:txBody>
      </p:sp>
      <p:sp>
        <p:nvSpPr>
          <p:cNvPr id="83971" name="Rectangle 3"/>
          <p:cNvSpPr>
            <a:spLocks noGrp="1" noChangeArrowheads="1"/>
          </p:cNvSpPr>
          <p:nvPr>
            <p:ph type="body" idx="1"/>
          </p:nvPr>
        </p:nvSpPr>
        <p:spPr bwMode="auto">
          <a:xfrm>
            <a:off x="355600" y="1905000"/>
            <a:ext cx="5943600" cy="4525963"/>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s-ES" sz="2400" smtClean="0">
                <a:ea typeface="ＭＳ Ｐゴシック" pitchFamily="-110" charset="-128"/>
              </a:rPr>
              <a:t>Art 23 CBIR  - a standing section</a:t>
            </a:r>
          </a:p>
          <a:p>
            <a:pPr eaLnBrk="1" hangingPunct="1"/>
            <a:r>
              <a:rPr lang="es-ES" sz="2400" smtClean="0">
                <a:ea typeface="ＭＳ Ｐゴシック" pitchFamily="-110" charset="-128"/>
              </a:rPr>
              <a:t>No intention to alter substantive domestic law - </a:t>
            </a:r>
            <a:r>
              <a:rPr lang="es-ES" sz="2400" u="sng" smtClean="0">
                <a:ea typeface="ＭＳ Ｐゴシック" pitchFamily="-110" charset="-128"/>
              </a:rPr>
              <a:t>Paramount</a:t>
            </a:r>
          </a:p>
          <a:p>
            <a:pPr eaLnBrk="1" hangingPunct="1"/>
            <a:r>
              <a:rPr lang="es-ES" sz="2400" smtClean="0">
                <a:ea typeface="ＭＳ Ｐゴシック" pitchFamily="-110" charset="-128"/>
              </a:rPr>
              <a:t>But conflict of law difficulties</a:t>
            </a:r>
          </a:p>
          <a:p>
            <a:pPr eaLnBrk="1" hangingPunct="1"/>
            <a:r>
              <a:rPr lang="es-ES" sz="2400" u="sng" smtClean="0">
                <a:ea typeface="ＭＳ Ｐゴシック" pitchFamily="-110" charset="-128"/>
              </a:rPr>
              <a:t>Re Condor</a:t>
            </a:r>
            <a:r>
              <a:rPr lang="es-ES" sz="2400" smtClean="0">
                <a:ea typeface="ＭＳ Ｐゴシック" pitchFamily="-110" charset="-128"/>
              </a:rPr>
              <a:t> issue – can s426 Insolvency Act and Arts 21 and 23 be read together so as to permit application of foreign law</a:t>
            </a:r>
          </a:p>
        </p:txBody>
      </p:sp>
    </p:spTree>
    <p:custDataLst>
      <p:tags r:id="rId1"/>
    </p:custData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name="EC Regulation ">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bwMode="auto">
          <a:xfrm>
            <a:off x="533400" y="274638"/>
            <a:ext cx="6705600" cy="1143000"/>
          </a:xfrm>
          <a:noFill/>
          <a:ln>
            <a:miter lim="800000"/>
            <a:headEnd/>
            <a:tailEnd/>
          </a:ln>
        </p:spPr>
        <p:txBody>
          <a:bodyPr vert="horz" wrap="square" lIns="91440" tIns="45720" rIns="91440" bIns="45720" numCol="1" anchor="t" anchorCtr="0" compatLnSpc="1">
            <a:prstTxWarp prst="textNoShape">
              <a:avLst/>
            </a:prstTxWarp>
          </a:bodyPr>
          <a:lstStyle/>
          <a:p>
            <a:pPr algn="l" eaLnBrk="1" hangingPunct="1"/>
            <a:r>
              <a:rPr lang="es-ES" smtClean="0">
                <a:ea typeface="ＭＳ Ｐゴシック" pitchFamily="-110" charset="-128"/>
              </a:rPr>
              <a:t>EC Regulation </a:t>
            </a:r>
          </a:p>
        </p:txBody>
      </p:sp>
      <p:sp>
        <p:nvSpPr>
          <p:cNvPr id="84995" name="Rectangle 3"/>
          <p:cNvSpPr>
            <a:spLocks noGrp="1" noChangeArrowheads="1"/>
          </p:cNvSpPr>
          <p:nvPr>
            <p:ph type="body" idx="1"/>
          </p:nvPr>
        </p:nvSpPr>
        <p:spPr bwMode="auto">
          <a:xfrm>
            <a:off x="509588" y="1295400"/>
            <a:ext cx="5891212" cy="4525963"/>
          </a:xfrm>
          <a:noFill/>
          <a:ln>
            <a:miter lim="800000"/>
            <a:headEnd/>
            <a:tailEnd/>
          </a:ln>
        </p:spPr>
        <p:txBody>
          <a:bodyPr vert="horz" wrap="square" lIns="91440" tIns="45720" rIns="91440" bIns="45720" numCol="1" anchor="t" anchorCtr="0" compatLnSpc="1">
            <a:prstTxWarp prst="textNoShape">
              <a:avLst/>
            </a:prstTxWarp>
          </a:bodyPr>
          <a:lstStyle/>
          <a:p>
            <a:pPr eaLnBrk="1" hangingPunct="1">
              <a:lnSpc>
                <a:spcPct val="80000"/>
              </a:lnSpc>
            </a:pPr>
            <a:r>
              <a:rPr lang="es-ES" sz="2200" smtClean="0">
                <a:ea typeface="ＭＳ Ｐゴシック" pitchFamily="-110" charset="-128"/>
              </a:rPr>
              <a:t>Applicable law is that of forum State</a:t>
            </a:r>
          </a:p>
          <a:p>
            <a:pPr eaLnBrk="1" hangingPunct="1">
              <a:lnSpc>
                <a:spcPct val="80000"/>
              </a:lnSpc>
            </a:pPr>
            <a:r>
              <a:rPr lang="es-ES" sz="2200" smtClean="0">
                <a:ea typeface="ＭＳ Ｐゴシック" pitchFamily="-110" charset="-128"/>
              </a:rPr>
              <a:t>Includes avoidance law – Article 4(2)(m)</a:t>
            </a:r>
          </a:p>
          <a:p>
            <a:pPr eaLnBrk="1" hangingPunct="1">
              <a:lnSpc>
                <a:spcPct val="80000"/>
              </a:lnSpc>
            </a:pPr>
            <a:r>
              <a:rPr lang="es-ES" sz="2200" smtClean="0">
                <a:ea typeface="ＭＳ Ｐゴシック" pitchFamily="-110" charset="-128"/>
              </a:rPr>
              <a:t>But Article 13 exception – premium on certainty and transactional integrity – runs counter to mandatory goals of forum State</a:t>
            </a:r>
          </a:p>
          <a:p>
            <a:pPr eaLnBrk="1" hangingPunct="1">
              <a:lnSpc>
                <a:spcPct val="80000"/>
              </a:lnSpc>
            </a:pPr>
            <a:r>
              <a:rPr lang="es-ES" sz="2200" smtClean="0">
                <a:ea typeface="ＭＳ Ｐゴシック" pitchFamily="-110" charset="-128"/>
              </a:rPr>
              <a:t>EC Regulation  - a territorial scheme with Universalist pretensions?</a:t>
            </a:r>
          </a:p>
          <a:p>
            <a:pPr eaLnBrk="1" hangingPunct="1">
              <a:lnSpc>
                <a:spcPct val="80000"/>
              </a:lnSpc>
            </a:pPr>
            <a:r>
              <a:rPr lang="es-ES" sz="2200" smtClean="0">
                <a:ea typeface="ＭＳ Ｐゴシック" pitchFamily="-110" charset="-128"/>
              </a:rPr>
              <a:t>Effective rule of double avoidance – transactions difficult to challenge</a:t>
            </a:r>
          </a:p>
          <a:p>
            <a:pPr eaLnBrk="1" hangingPunct="1">
              <a:lnSpc>
                <a:spcPct val="80000"/>
              </a:lnSpc>
            </a:pPr>
            <a:r>
              <a:rPr lang="es-ES" sz="2200" smtClean="0">
                <a:ea typeface="ＭＳ Ｐゴシック" pitchFamily="-110" charset="-128"/>
              </a:rPr>
              <a:t>Practical ambiguities – meaning of “</a:t>
            </a:r>
            <a:r>
              <a:rPr lang="es-ES" altLang="ja-JP" sz="2200" smtClean="0">
                <a:ea typeface="ＭＳ Ｐゴシック" pitchFamily="-110" charset="-128"/>
              </a:rPr>
              <a:t>subject to</a:t>
            </a:r>
            <a:r>
              <a:rPr lang="es-ES" sz="2200" smtClean="0">
                <a:ea typeface="ＭＳ Ｐゴシック" pitchFamily="-110" charset="-128"/>
              </a:rPr>
              <a:t>”</a:t>
            </a:r>
            <a:r>
              <a:rPr lang="es-ES" altLang="ja-JP" sz="2200" smtClean="0">
                <a:ea typeface="ＭＳ Ｐゴシック" pitchFamily="-110" charset="-128"/>
              </a:rPr>
              <a:t> – 2 stage transactions etc</a:t>
            </a:r>
            <a:endParaRPr lang="es-ES" sz="2200" smtClean="0">
              <a:ea typeface="ＭＳ Ｐゴシック" pitchFamily="-110" charset="-128"/>
            </a:endParaRPr>
          </a:p>
        </p:txBody>
      </p:sp>
    </p:spTree>
    <p:custDataLst>
      <p:tags r:id="rId1"/>
    </p:custData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name="Conclusion">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algn="l" eaLnBrk="1" hangingPunct="1"/>
            <a:r>
              <a:rPr lang="es-ES" smtClean="0">
                <a:ea typeface="ＭＳ Ｐゴシック" pitchFamily="-110" charset="-128"/>
              </a:rPr>
              <a:t>Conclusion</a:t>
            </a:r>
          </a:p>
        </p:txBody>
      </p:sp>
      <p:sp>
        <p:nvSpPr>
          <p:cNvPr id="86019" name="Rectangle 3"/>
          <p:cNvSpPr>
            <a:spLocks noGrp="1" noChangeArrowheads="1"/>
          </p:cNvSpPr>
          <p:nvPr>
            <p:ph type="body" idx="1"/>
          </p:nvPr>
        </p:nvSpPr>
        <p:spPr bwMode="auto">
          <a:xfrm>
            <a:off x="457200" y="1265238"/>
            <a:ext cx="5943600" cy="4525962"/>
          </a:xfrm>
          <a:noFill/>
          <a:ln>
            <a:miter lim="800000"/>
            <a:headEnd/>
            <a:tailEnd/>
          </a:ln>
        </p:spPr>
        <p:txBody>
          <a:bodyPr vert="horz" wrap="square" lIns="91440" tIns="45720" rIns="91440" bIns="45720" numCol="1" anchor="t" anchorCtr="0" compatLnSpc="1">
            <a:prstTxWarp prst="textNoShape">
              <a:avLst/>
            </a:prstTxWarp>
          </a:bodyPr>
          <a:lstStyle/>
          <a:p>
            <a:pPr eaLnBrk="1" hangingPunct="1">
              <a:lnSpc>
                <a:spcPct val="90000"/>
              </a:lnSpc>
            </a:pPr>
            <a:r>
              <a:rPr lang="es-ES" sz="2400" smtClean="0">
                <a:ea typeface="ＭＳ Ｐゴシック" pitchFamily="-110" charset="-128"/>
              </a:rPr>
              <a:t>Interests analyis can be criticised</a:t>
            </a:r>
          </a:p>
          <a:p>
            <a:pPr eaLnBrk="1" hangingPunct="1">
              <a:lnSpc>
                <a:spcPct val="90000"/>
              </a:lnSpc>
            </a:pPr>
            <a:r>
              <a:rPr lang="es-ES" sz="2400" smtClean="0">
                <a:ea typeface="ＭＳ Ｐゴシック" pitchFamily="-110" charset="-128"/>
              </a:rPr>
              <a:t>Uncertainty, ambiguity, unilateralist home country focus</a:t>
            </a:r>
          </a:p>
          <a:p>
            <a:pPr eaLnBrk="1" hangingPunct="1">
              <a:lnSpc>
                <a:spcPct val="90000"/>
              </a:lnSpc>
            </a:pPr>
            <a:r>
              <a:rPr lang="es-ES" sz="2400" smtClean="0">
                <a:ea typeface="ＭＳ Ｐゴシック" pitchFamily="-110" charset="-128"/>
              </a:rPr>
              <a:t>But practical harmonisation, great fact sensitivity, due regard to certainty</a:t>
            </a:r>
          </a:p>
          <a:p>
            <a:pPr eaLnBrk="1" hangingPunct="1">
              <a:lnSpc>
                <a:spcPct val="90000"/>
              </a:lnSpc>
            </a:pPr>
            <a:r>
              <a:rPr lang="es-ES" sz="2400" smtClean="0">
                <a:ea typeface="ＭＳ Ｐゴシック" pitchFamily="-110" charset="-128"/>
              </a:rPr>
              <a:t>Different method of implementation of Model Law complicates picture in US</a:t>
            </a:r>
          </a:p>
          <a:p>
            <a:pPr eaLnBrk="1" hangingPunct="1">
              <a:lnSpc>
                <a:spcPct val="90000"/>
              </a:lnSpc>
            </a:pPr>
            <a:r>
              <a:rPr lang="es-ES" sz="2400" smtClean="0">
                <a:ea typeface="ＭＳ Ｐゴシック" pitchFamily="-110" charset="-128"/>
              </a:rPr>
              <a:t>EC Regulation immunises many transactions</a:t>
            </a:r>
          </a:p>
          <a:p>
            <a:pPr eaLnBrk="1" hangingPunct="1">
              <a:lnSpc>
                <a:spcPct val="90000"/>
              </a:lnSpc>
            </a:pPr>
            <a:r>
              <a:rPr lang="es-ES" sz="2400" smtClean="0">
                <a:ea typeface="ＭＳ Ｐゴシック" pitchFamily="-110" charset="-128"/>
              </a:rPr>
              <a:t>Does more international instruments mean less harmonisation in practice?</a:t>
            </a:r>
          </a:p>
        </p:txBody>
      </p:sp>
    </p:spTree>
    <p:custDataLst>
      <p:tags r:id="rId1"/>
    </p:custData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a:xfrm>
            <a:off x="0" y="-228600"/>
            <a:ext cx="7772400" cy="2979737"/>
          </a:xfrm>
        </p:spPr>
        <p:txBody>
          <a:bodyPr/>
          <a:lstStyle/>
          <a:p>
            <a:pPr eaLnBrk="1" hangingPunct="1">
              <a:spcBef>
                <a:spcPct val="20000"/>
              </a:spcBef>
            </a:pPr>
            <a:r>
              <a:rPr lang="en-GB" sz="4000" b="1" dirty="0" smtClean="0">
                <a:latin typeface="Verdana" pitchFamily="34" charset="0"/>
              </a:rPr>
              <a:t/>
            </a:r>
            <a:br>
              <a:rPr lang="en-GB" sz="4000" b="1" dirty="0" smtClean="0">
                <a:latin typeface="Verdana" pitchFamily="34" charset="0"/>
              </a:rPr>
            </a:br>
            <a:r>
              <a:rPr lang="en-GB" sz="4000" b="1" dirty="0" smtClean="0">
                <a:latin typeface="Verdana" pitchFamily="34" charset="0"/>
              </a:rPr>
              <a:t/>
            </a:r>
            <a:br>
              <a:rPr lang="en-GB" sz="4000" b="1" dirty="0" smtClean="0">
                <a:latin typeface="Verdana" pitchFamily="34" charset="0"/>
              </a:rPr>
            </a:br>
            <a:r>
              <a:rPr lang="en-GB" sz="4000" b="1" dirty="0" smtClean="0">
                <a:latin typeface="Verdana" pitchFamily="34" charset="0"/>
              </a:rPr>
              <a:t>Forum Shopping versus Harmonisation in European Cross-Border Insolvency Law</a:t>
            </a:r>
            <a:br>
              <a:rPr lang="en-GB" sz="4000" b="1" dirty="0" smtClean="0">
                <a:latin typeface="Verdana" pitchFamily="34" charset="0"/>
              </a:rPr>
            </a:br>
            <a:r>
              <a:rPr lang="en-GB" sz="4000" b="1" dirty="0" smtClean="0">
                <a:latin typeface="Verdana" pitchFamily="34" charset="0"/>
              </a:rPr>
              <a:t/>
            </a:r>
            <a:br>
              <a:rPr lang="en-GB" sz="4000" b="1" dirty="0" smtClean="0">
                <a:latin typeface="Verdana" pitchFamily="34" charset="0"/>
              </a:rPr>
            </a:br>
            <a:endParaRPr lang="en-GB" sz="4000" dirty="0" smtClean="0"/>
          </a:p>
        </p:txBody>
      </p:sp>
      <p:sp>
        <p:nvSpPr>
          <p:cNvPr id="3" name="Subtitle 2"/>
          <p:cNvSpPr>
            <a:spLocks noGrp="1"/>
          </p:cNvSpPr>
          <p:nvPr>
            <p:ph type="subTitle" idx="1"/>
          </p:nvPr>
        </p:nvSpPr>
        <p:spPr>
          <a:xfrm>
            <a:off x="0" y="3886200"/>
            <a:ext cx="6400800" cy="1752600"/>
          </a:xfrm>
        </p:spPr>
        <p:txBody>
          <a:bodyPr rtlCol="0">
            <a:normAutofit/>
          </a:bodyPr>
          <a:lstStyle/>
          <a:p>
            <a:pPr eaLnBrk="1" fontAlgn="auto" hangingPunct="1">
              <a:spcAft>
                <a:spcPts val="0"/>
              </a:spcAft>
              <a:buFont typeface="Arial" pitchFamily="34" charset="0"/>
              <a:buNone/>
              <a:defRPr/>
            </a:pPr>
            <a:r>
              <a:rPr lang="en-GB" dirty="0" smtClean="0">
                <a:solidFill>
                  <a:srgbClr val="3B87BC"/>
                </a:solidFill>
                <a:latin typeface="Verdana" pitchFamily="-111" charset="0"/>
                <a:ea typeface="+mn-ea"/>
              </a:rPr>
              <a:t>Professor Roman Tomasic</a:t>
            </a:r>
            <a:br>
              <a:rPr lang="en-GB" dirty="0" smtClean="0">
                <a:solidFill>
                  <a:srgbClr val="3B87BC"/>
                </a:solidFill>
                <a:latin typeface="Verdana" pitchFamily="-111" charset="0"/>
                <a:ea typeface="+mn-ea"/>
              </a:rPr>
            </a:br>
            <a:r>
              <a:rPr lang="en-GB" dirty="0" smtClean="0">
                <a:solidFill>
                  <a:srgbClr val="3B87BC"/>
                </a:solidFill>
                <a:latin typeface="Verdana" pitchFamily="-111" charset="0"/>
                <a:ea typeface="+mn-ea"/>
              </a:rPr>
              <a:t>Durham Law School</a:t>
            </a:r>
            <a:endParaRPr lang="en-GB" dirty="0">
              <a:ea typeface="+mn-ea"/>
            </a:endParaRPr>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0" y="274638"/>
            <a:ext cx="8229600" cy="777875"/>
          </a:xfrm>
        </p:spPr>
        <p:txBody>
          <a:bodyPr/>
          <a:lstStyle/>
          <a:p>
            <a:pPr eaLnBrk="1" hangingPunct="1"/>
            <a:r>
              <a:rPr lang="en-GB" sz="2800" b="1" dirty="0" smtClean="0">
                <a:solidFill>
                  <a:srgbClr val="0070C0"/>
                </a:solidFill>
              </a:rPr>
              <a:t>The Goal of EU Harmonisation and </a:t>
            </a:r>
            <a:br>
              <a:rPr lang="en-GB" sz="2800" b="1" dirty="0" smtClean="0">
                <a:solidFill>
                  <a:srgbClr val="0070C0"/>
                </a:solidFill>
              </a:rPr>
            </a:br>
            <a:r>
              <a:rPr lang="en-GB" sz="2800" b="1" dirty="0" smtClean="0">
                <a:solidFill>
                  <a:srgbClr val="0070C0"/>
                </a:solidFill>
              </a:rPr>
              <a:t>Insolvency Law</a:t>
            </a:r>
          </a:p>
        </p:txBody>
      </p:sp>
      <p:sp>
        <p:nvSpPr>
          <p:cNvPr id="3" name="Content Placeholder 2"/>
          <p:cNvSpPr>
            <a:spLocks noGrp="1"/>
          </p:cNvSpPr>
          <p:nvPr>
            <p:ph idx="1"/>
          </p:nvPr>
        </p:nvSpPr>
        <p:spPr>
          <a:xfrm>
            <a:off x="295408" y="1600200"/>
            <a:ext cx="7315200" cy="4929188"/>
          </a:xfrm>
        </p:spPr>
        <p:txBody>
          <a:bodyPr rtlCol="0">
            <a:normAutofit fontScale="77500" lnSpcReduction="20000"/>
          </a:bodyPr>
          <a:lstStyle/>
          <a:p>
            <a:pPr eaLnBrk="1" fontAlgn="auto" hangingPunct="1">
              <a:spcAft>
                <a:spcPts val="0"/>
              </a:spcAft>
              <a:buFont typeface="Arial" pitchFamily="34" charset="0"/>
              <a:buChar char="•"/>
              <a:defRPr/>
            </a:pPr>
            <a:r>
              <a:rPr lang="en-GB" dirty="0" smtClean="0">
                <a:ea typeface="+mn-ea"/>
              </a:rPr>
              <a:t>The creation of an internal market has been a central goal of reformers during the post-WW2 era;</a:t>
            </a:r>
          </a:p>
          <a:p>
            <a:pPr eaLnBrk="1" fontAlgn="auto" hangingPunct="1">
              <a:spcAft>
                <a:spcPts val="0"/>
              </a:spcAft>
              <a:buFont typeface="Arial" pitchFamily="34" charset="0"/>
              <a:buChar char="•"/>
              <a:defRPr/>
            </a:pPr>
            <a:r>
              <a:rPr lang="en-GB" dirty="0" smtClean="0">
                <a:ea typeface="+mn-ea"/>
              </a:rPr>
              <a:t>This has depended upon achieving a degree of political, institutional and cultural consistency within the EU; </a:t>
            </a:r>
          </a:p>
          <a:p>
            <a:pPr eaLnBrk="1" fontAlgn="auto" hangingPunct="1">
              <a:spcAft>
                <a:spcPts val="0"/>
              </a:spcAft>
              <a:buFont typeface="Arial" pitchFamily="34" charset="0"/>
              <a:buChar char="•"/>
              <a:defRPr/>
            </a:pPr>
            <a:r>
              <a:rPr lang="en-GB" dirty="0" smtClean="0">
                <a:ea typeface="+mn-ea"/>
              </a:rPr>
              <a:t>Less consideration has been given to looking for the most efficient system of insolvency administration in this largely political and administrative project;</a:t>
            </a:r>
          </a:p>
          <a:p>
            <a:pPr eaLnBrk="1" fontAlgn="auto" hangingPunct="1">
              <a:spcAft>
                <a:spcPts val="0"/>
              </a:spcAft>
              <a:buFont typeface="Arial" pitchFamily="34" charset="0"/>
              <a:buChar char="•"/>
              <a:defRPr/>
            </a:pPr>
            <a:r>
              <a:rPr lang="en-GB" dirty="0" smtClean="0">
                <a:ea typeface="+mn-ea"/>
              </a:rPr>
              <a:t>The legal systems of individual nation states are the product of distinctive political struggles and institutional and cultural forces.</a:t>
            </a:r>
          </a:p>
          <a:p>
            <a:pPr eaLnBrk="1" fontAlgn="auto" hangingPunct="1">
              <a:spcAft>
                <a:spcPts val="0"/>
              </a:spcAft>
              <a:buFont typeface="Arial" pitchFamily="34" charset="0"/>
              <a:buChar char="•"/>
              <a:defRPr/>
            </a:pPr>
            <a:endParaRPr lang="en-GB" dirty="0" smtClean="0">
              <a:ea typeface="+mn-ea"/>
            </a:endParaRPr>
          </a:p>
          <a:p>
            <a:pPr eaLnBrk="1" fontAlgn="auto" hangingPunct="1">
              <a:spcAft>
                <a:spcPts val="0"/>
              </a:spcAft>
              <a:buFont typeface="Arial" pitchFamily="34" charset="0"/>
              <a:buChar char="•"/>
              <a:defRPr/>
            </a:pPr>
            <a:endParaRPr lang="en-GB" dirty="0" smtClean="0">
              <a:ea typeface="+mn-ea"/>
            </a:endParaRPr>
          </a:p>
        </p:txBody>
      </p:sp>
      <p:sp>
        <p:nvSpPr>
          <p:cNvPr id="5" name="Footer Placeholder 4"/>
          <p:cNvSpPr>
            <a:spLocks noGrp="1"/>
          </p:cNvSpPr>
          <p:nvPr>
            <p:ph type="ftr" sz="quarter" idx="11"/>
          </p:nvPr>
        </p:nvSpPr>
        <p:spPr/>
        <p:txBody>
          <a:bodyPr/>
          <a:lstStyle/>
          <a:p>
            <a:pPr>
              <a:defRPr/>
            </a:pPr>
            <a:endParaRPr lang="en-GB" dirty="0"/>
          </a:p>
        </p:txBody>
      </p:sp>
      <p:sp>
        <p:nvSpPr>
          <p:cNvPr id="3077" name="Slide Number Placeholder 3"/>
          <p:cNvSpPr>
            <a:spLocks noGrp="1"/>
          </p:cNvSpPr>
          <p:nvPr>
            <p:ph type="sldNum" sz="quarter" idx="12"/>
          </p:nvPr>
        </p:nvSpPr>
        <p:spPr bwMode="auto">
          <a:noFill/>
          <a:ln>
            <a:miter lim="800000"/>
            <a:headEnd/>
            <a:tailEnd/>
          </a:ln>
        </p:spPr>
        <p:txBody>
          <a:bodyPr/>
          <a:lstStyle/>
          <a:p>
            <a:fld id="{93F19BEA-C6F6-496E-B3E8-CB6EFD3E0895}" type="slidenum">
              <a:rPr lang="en-GB">
                <a:ea typeface="ＭＳ Ｐゴシック" pitchFamily="34" charset="-128"/>
              </a:rPr>
              <a:pPr/>
              <a:t>95</a:t>
            </a:fld>
            <a:endParaRPr lang="en-GB">
              <a:ea typeface="ＭＳ Ｐゴシック" pitchFamily="34" charset="-128"/>
            </a:endParaRPr>
          </a:p>
        </p:txBody>
      </p:sp>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415016" y="274638"/>
            <a:ext cx="8229600" cy="922337"/>
          </a:xfrm>
        </p:spPr>
        <p:txBody>
          <a:bodyPr/>
          <a:lstStyle/>
          <a:p>
            <a:pPr eaLnBrk="1" hangingPunct="1"/>
            <a:r>
              <a:rPr lang="en-GB" sz="2800" b="1" dirty="0" smtClean="0">
                <a:solidFill>
                  <a:schemeClr val="tx2"/>
                </a:solidFill>
              </a:rPr>
              <a:t>Harmonisation as a  wider international</a:t>
            </a:r>
            <a:br>
              <a:rPr lang="en-GB" sz="2800" b="1" dirty="0" smtClean="0">
                <a:solidFill>
                  <a:schemeClr val="tx2"/>
                </a:solidFill>
              </a:rPr>
            </a:br>
            <a:r>
              <a:rPr lang="en-GB" sz="2800" b="1" dirty="0" smtClean="0">
                <a:solidFill>
                  <a:schemeClr val="tx2"/>
                </a:solidFill>
              </a:rPr>
              <a:t> project</a:t>
            </a:r>
          </a:p>
        </p:txBody>
      </p:sp>
      <p:sp>
        <p:nvSpPr>
          <p:cNvPr id="3" name="Content Placeholder 2"/>
          <p:cNvSpPr>
            <a:spLocks noGrp="1"/>
          </p:cNvSpPr>
          <p:nvPr>
            <p:ph idx="1"/>
          </p:nvPr>
        </p:nvSpPr>
        <p:spPr/>
        <p:txBody>
          <a:bodyPr rtlCol="0">
            <a:normAutofit fontScale="62500" lnSpcReduction="20000"/>
          </a:bodyPr>
          <a:lstStyle/>
          <a:p>
            <a:pPr eaLnBrk="1" fontAlgn="auto" hangingPunct="1">
              <a:spcAft>
                <a:spcPts val="0"/>
              </a:spcAft>
              <a:buFont typeface="Arial" pitchFamily="34" charset="0"/>
              <a:buChar char="•"/>
              <a:defRPr/>
            </a:pPr>
            <a:r>
              <a:rPr lang="en-GB" dirty="0" smtClean="0">
                <a:ea typeface="+mn-ea"/>
              </a:rPr>
              <a:t>At the same time as the EU has been focussed upon achieving a single market, we have seen a wider international movement that has also sought to construct global templates in the area of commercial law;</a:t>
            </a:r>
          </a:p>
          <a:p>
            <a:pPr eaLnBrk="1" fontAlgn="auto" hangingPunct="1">
              <a:spcAft>
                <a:spcPts val="0"/>
              </a:spcAft>
              <a:buFont typeface="Arial" pitchFamily="34" charset="0"/>
              <a:buChar char="•"/>
              <a:defRPr/>
            </a:pPr>
            <a:r>
              <a:rPr lang="en-GB" dirty="0" smtClean="0">
                <a:ea typeface="+mn-ea"/>
              </a:rPr>
              <a:t>UNCITRAL has been active since the 1950s in seeking to fashion international rules or procedures for dealing with international commercial exchanges </a:t>
            </a:r>
          </a:p>
          <a:p>
            <a:pPr eaLnBrk="1" fontAlgn="auto" hangingPunct="1">
              <a:spcAft>
                <a:spcPts val="0"/>
              </a:spcAft>
              <a:buFont typeface="Arial" pitchFamily="34" charset="0"/>
              <a:buChar char="•"/>
              <a:defRPr/>
            </a:pPr>
            <a:r>
              <a:rPr lang="en-GB" dirty="0" smtClean="0">
                <a:ea typeface="+mn-ea"/>
              </a:rPr>
              <a:t>Some of the earliest were the 1958 New York Convention on Enforcement of Foreign Arbitral Awards and the 1978 Hamburg Rules regarding the carriage of goods by sea;</a:t>
            </a:r>
          </a:p>
          <a:p>
            <a:pPr eaLnBrk="1" fontAlgn="auto" hangingPunct="1">
              <a:spcAft>
                <a:spcPts val="0"/>
              </a:spcAft>
              <a:buFont typeface="Arial" pitchFamily="34" charset="0"/>
              <a:buChar char="•"/>
              <a:defRPr/>
            </a:pPr>
            <a:r>
              <a:rPr lang="en-GB" dirty="0" smtClean="0">
                <a:ea typeface="+mn-ea"/>
              </a:rPr>
              <a:t>UNCITRAL lists 39 different documents of this kind: see further: </a:t>
            </a:r>
            <a:r>
              <a:rPr lang="en-GB" dirty="0" smtClean="0">
                <a:ea typeface="+mn-ea"/>
                <a:hlinkClick r:id="rId3"/>
              </a:rPr>
              <a:t>http://www.uncitral.org/uncitral/en/uncitral_texts.html</a:t>
            </a:r>
            <a:r>
              <a:rPr lang="en-GB" dirty="0" smtClean="0">
                <a:ea typeface="+mn-ea"/>
              </a:rPr>
              <a:t> </a:t>
            </a:r>
          </a:p>
          <a:p>
            <a:pPr eaLnBrk="1" fontAlgn="auto" hangingPunct="1">
              <a:spcAft>
                <a:spcPts val="0"/>
              </a:spcAft>
              <a:buFont typeface="Arial" pitchFamily="34" charset="0"/>
              <a:buChar char="•"/>
              <a:defRPr/>
            </a:pPr>
            <a:endParaRPr lang="en-GB" dirty="0">
              <a:ea typeface="+mn-ea"/>
            </a:endParaRPr>
          </a:p>
        </p:txBody>
      </p:sp>
      <p:sp>
        <p:nvSpPr>
          <p:cNvPr id="4" name="Footer Placeholder 3"/>
          <p:cNvSpPr>
            <a:spLocks noGrp="1"/>
          </p:cNvSpPr>
          <p:nvPr>
            <p:ph type="ftr" sz="quarter" idx="11"/>
          </p:nvPr>
        </p:nvSpPr>
        <p:spPr/>
        <p:txBody>
          <a:bodyPr/>
          <a:lstStyle/>
          <a:p>
            <a:pPr>
              <a:defRPr/>
            </a:pPr>
            <a:r>
              <a:rPr lang="en-GB"/>
              <a:t>Roman Tomasic</a:t>
            </a:r>
          </a:p>
        </p:txBody>
      </p:sp>
      <p:sp>
        <p:nvSpPr>
          <p:cNvPr id="4101" name="Slide Number Placeholder 4"/>
          <p:cNvSpPr>
            <a:spLocks noGrp="1"/>
          </p:cNvSpPr>
          <p:nvPr>
            <p:ph type="sldNum" sz="quarter" idx="12"/>
          </p:nvPr>
        </p:nvSpPr>
        <p:spPr bwMode="auto">
          <a:noFill/>
          <a:ln>
            <a:miter lim="800000"/>
            <a:headEnd/>
            <a:tailEnd/>
          </a:ln>
        </p:spPr>
        <p:txBody>
          <a:bodyPr/>
          <a:lstStyle/>
          <a:p>
            <a:fld id="{FC1123A4-749F-4F57-AB33-E957010841F7}" type="slidenum">
              <a:rPr lang="en-GB">
                <a:ea typeface="ＭＳ Ｐゴシック" pitchFamily="34" charset="-128"/>
              </a:rPr>
              <a:pPr/>
              <a:t>96</a:t>
            </a:fld>
            <a:endParaRPr lang="en-GB">
              <a:ea typeface="ＭＳ Ｐゴシック" pitchFamily="34" charset="-128"/>
            </a:endParaRPr>
          </a:p>
        </p:txBody>
      </p:sp>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203996" y="274638"/>
            <a:ext cx="8229600" cy="777875"/>
          </a:xfrm>
        </p:spPr>
        <p:txBody>
          <a:bodyPr/>
          <a:lstStyle/>
          <a:p>
            <a:pPr eaLnBrk="1" hangingPunct="1"/>
            <a:r>
              <a:rPr lang="en-GB" sz="3200" b="1" dirty="0" smtClean="0">
                <a:solidFill>
                  <a:schemeClr val="tx2"/>
                </a:solidFill>
              </a:rPr>
              <a:t>UNCITRAL</a:t>
            </a:r>
            <a:r>
              <a:rPr lang="en-GB" altLang="en-US" sz="3200" b="1" dirty="0" smtClean="0">
                <a:solidFill>
                  <a:schemeClr val="tx2"/>
                </a:solidFill>
              </a:rPr>
              <a:t>’</a:t>
            </a:r>
            <a:r>
              <a:rPr lang="en-GB" sz="3200" b="1" dirty="0" smtClean="0">
                <a:solidFill>
                  <a:schemeClr val="tx2"/>
                </a:solidFill>
              </a:rPr>
              <a:t>s </a:t>
            </a:r>
            <a:r>
              <a:rPr lang="en-GB" altLang="en-US" sz="3200" b="1" dirty="0" smtClean="0">
                <a:solidFill>
                  <a:schemeClr val="tx2"/>
                </a:solidFill>
              </a:rPr>
              <a:t>“</a:t>
            </a:r>
            <a:r>
              <a:rPr lang="en-GB" sz="3200" b="1" dirty="0" smtClean="0">
                <a:solidFill>
                  <a:schemeClr val="tx2"/>
                </a:solidFill>
              </a:rPr>
              <a:t>legislative</a:t>
            </a:r>
            <a:r>
              <a:rPr lang="en-GB" altLang="en-US" sz="3200" b="1" dirty="0" smtClean="0">
                <a:solidFill>
                  <a:schemeClr val="tx2"/>
                </a:solidFill>
              </a:rPr>
              <a:t>”</a:t>
            </a:r>
            <a:r>
              <a:rPr lang="en-GB" sz="3200" b="1" dirty="0" smtClean="0">
                <a:solidFill>
                  <a:schemeClr val="tx2"/>
                </a:solidFill>
              </a:rPr>
              <a:t> efforts</a:t>
            </a:r>
          </a:p>
        </p:txBody>
      </p:sp>
      <p:sp>
        <p:nvSpPr>
          <p:cNvPr id="5123" name="Content Placeholder 2"/>
          <p:cNvSpPr>
            <a:spLocks noGrp="1"/>
          </p:cNvSpPr>
          <p:nvPr>
            <p:ph idx="1"/>
          </p:nvPr>
        </p:nvSpPr>
        <p:spPr>
          <a:xfrm>
            <a:off x="457200" y="1125538"/>
            <a:ext cx="6703255" cy="5000625"/>
          </a:xfrm>
        </p:spPr>
        <p:txBody>
          <a:bodyPr/>
          <a:lstStyle/>
          <a:p>
            <a:pPr eaLnBrk="1" hangingPunct="1"/>
            <a:r>
              <a:rPr lang="en-GB" sz="2400" dirty="0" smtClean="0"/>
              <a:t>As far as we are concerned, the examples of these UNCITRAL harmonising efforts that relate to insolvency include UNCITRAL</a:t>
            </a:r>
            <a:r>
              <a:rPr lang="en-GB" altLang="en-US" sz="2400" dirty="0" smtClean="0"/>
              <a:t>’</a:t>
            </a:r>
            <a:r>
              <a:rPr lang="en-GB" sz="2400" dirty="0" smtClean="0"/>
              <a:t>s :</a:t>
            </a:r>
          </a:p>
          <a:p>
            <a:pPr lvl="1" eaLnBrk="1" hangingPunct="1"/>
            <a:r>
              <a:rPr lang="en-GB" sz="2000" dirty="0" smtClean="0">
                <a:solidFill>
                  <a:schemeClr val="accent1"/>
                </a:solidFill>
              </a:rPr>
              <a:t>Model Law on Cross-Border Insolvency (1997); </a:t>
            </a:r>
          </a:p>
          <a:p>
            <a:pPr lvl="1" eaLnBrk="1" hangingPunct="1"/>
            <a:r>
              <a:rPr lang="en-GB" sz="2000" dirty="0" smtClean="0">
                <a:solidFill>
                  <a:schemeClr val="accent1"/>
                </a:solidFill>
              </a:rPr>
              <a:t>The Legislative Guides on Insolvency  (2004) and</a:t>
            </a:r>
          </a:p>
          <a:p>
            <a:pPr lvl="1" eaLnBrk="1" hangingPunct="1"/>
            <a:r>
              <a:rPr lang="en-GB" sz="2000" dirty="0" smtClean="0">
                <a:solidFill>
                  <a:schemeClr val="accent1"/>
                </a:solidFill>
              </a:rPr>
              <a:t> The Legislative Guide on Secured Transactions (2007 )  </a:t>
            </a:r>
          </a:p>
          <a:p>
            <a:pPr eaLnBrk="1" hangingPunct="1"/>
            <a:r>
              <a:rPr lang="en-GB" sz="2400" dirty="0" smtClean="0"/>
              <a:t>A key question is to establish how well embedded these new templates have become within individual nation states that have followed them but that is a topic for another day.</a:t>
            </a:r>
          </a:p>
        </p:txBody>
      </p:sp>
      <p:sp>
        <p:nvSpPr>
          <p:cNvPr id="5125" name="Slide Number Placeholder 4"/>
          <p:cNvSpPr>
            <a:spLocks noGrp="1"/>
          </p:cNvSpPr>
          <p:nvPr>
            <p:ph type="sldNum" sz="quarter" idx="12"/>
          </p:nvPr>
        </p:nvSpPr>
        <p:spPr bwMode="auto">
          <a:noFill/>
          <a:ln>
            <a:miter lim="800000"/>
            <a:headEnd/>
            <a:tailEnd/>
          </a:ln>
        </p:spPr>
        <p:txBody>
          <a:bodyPr/>
          <a:lstStyle/>
          <a:p>
            <a:fld id="{7F8E424E-2BF0-46C1-ABA4-5BD0EB42A43D}" type="slidenum">
              <a:rPr lang="en-GB">
                <a:ea typeface="ＭＳ Ｐゴシック" pitchFamily="34" charset="-128"/>
              </a:rPr>
              <a:pPr/>
              <a:t>97</a:t>
            </a:fld>
            <a:endParaRPr lang="en-GB">
              <a:ea typeface="ＭＳ Ｐゴシック" pitchFamily="34" charset="-128"/>
            </a:endParaRPr>
          </a:p>
        </p:txBody>
      </p:sp>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91754"/>
            <a:ext cx="8229600" cy="633412"/>
          </a:xfrm>
        </p:spPr>
        <p:txBody>
          <a:bodyPr rtlCol="0">
            <a:normAutofit fontScale="90000"/>
          </a:bodyPr>
          <a:lstStyle/>
          <a:p>
            <a:pPr eaLnBrk="1" fontAlgn="auto" hangingPunct="1">
              <a:spcAft>
                <a:spcPts val="0"/>
              </a:spcAft>
              <a:defRPr/>
            </a:pPr>
            <a:r>
              <a:rPr lang="en-GB" sz="4000" dirty="0" smtClean="0">
                <a:ea typeface="+mj-ea"/>
              </a:rPr>
              <a:t>Main EU Legal Instruments</a:t>
            </a:r>
            <a:r>
              <a:rPr lang="en-GB" dirty="0" smtClean="0">
                <a:ea typeface="+mj-ea"/>
              </a:rPr>
              <a:t>*</a:t>
            </a:r>
            <a:endParaRPr lang="en-GB" dirty="0">
              <a:ea typeface="+mj-ea"/>
            </a:endParaRPr>
          </a:p>
        </p:txBody>
      </p:sp>
      <p:graphicFrame>
        <p:nvGraphicFramePr>
          <p:cNvPr id="6" name="Content Placeholder 5"/>
          <p:cNvGraphicFramePr>
            <a:graphicFrameLocks noGrp="1"/>
          </p:cNvGraphicFramePr>
          <p:nvPr>
            <p:ph idx="1"/>
          </p:nvPr>
        </p:nvGraphicFramePr>
        <p:xfrm>
          <a:off x="468312" y="872093"/>
          <a:ext cx="5791811" cy="5882640"/>
        </p:xfrm>
        <a:graphic>
          <a:graphicData uri="http://schemas.openxmlformats.org/drawingml/2006/table">
            <a:tbl>
              <a:tblPr firstRow="1" bandRow="1">
                <a:tableStyleId>{5C22544A-7EE6-4342-B048-85BDC9FD1C3A}</a:tableStyleId>
              </a:tblPr>
              <a:tblGrid>
                <a:gridCol w="1520330"/>
                <a:gridCol w="2331171"/>
                <a:gridCol w="1940310"/>
              </a:tblGrid>
              <a:tr h="507267">
                <a:tc>
                  <a:txBody>
                    <a:bodyPr/>
                    <a:lstStyle/>
                    <a:p>
                      <a:pPr algn="ctr"/>
                      <a:r>
                        <a:rPr lang="en-GB" sz="1400" dirty="0" smtClean="0"/>
                        <a:t>TYPE OF LEGAL INSTRUMENT</a:t>
                      </a:r>
                      <a:endParaRPr lang="en-GB" sz="1400" dirty="0"/>
                    </a:p>
                  </a:txBody>
                  <a:tcPr/>
                </a:tc>
                <a:tc>
                  <a:txBody>
                    <a:bodyPr/>
                    <a:lstStyle/>
                    <a:p>
                      <a:pPr algn="ctr"/>
                      <a:r>
                        <a:rPr lang="en-GB" sz="1400" dirty="0" smtClean="0"/>
                        <a:t>WHO</a:t>
                      </a:r>
                      <a:r>
                        <a:rPr lang="en-GB" sz="1400" baseline="0" dirty="0" smtClean="0"/>
                        <a:t> DOES THE INSTRUMENT </a:t>
                      </a:r>
                      <a:r>
                        <a:rPr lang="en-GB" sz="1400" dirty="0" smtClean="0"/>
                        <a:t>ADDRESS</a:t>
                      </a:r>
                      <a:r>
                        <a:rPr lang="en-GB" sz="1400" baseline="0" dirty="0" smtClean="0"/>
                        <a:t> ?</a:t>
                      </a:r>
                      <a:endParaRPr lang="en-GB" sz="1400" dirty="0"/>
                    </a:p>
                  </a:txBody>
                  <a:tcPr/>
                </a:tc>
                <a:tc>
                  <a:txBody>
                    <a:bodyPr/>
                    <a:lstStyle/>
                    <a:p>
                      <a:pPr algn="ctr"/>
                      <a:r>
                        <a:rPr lang="en-GB" sz="1400" dirty="0" smtClean="0"/>
                        <a:t>WHAT</a:t>
                      </a:r>
                      <a:r>
                        <a:rPr lang="en-GB" sz="1400" baseline="0" dirty="0" smtClean="0"/>
                        <a:t> IS THE E</a:t>
                      </a:r>
                      <a:r>
                        <a:rPr lang="en-GB" sz="1400" dirty="0" smtClean="0"/>
                        <a:t>FFECT</a:t>
                      </a:r>
                      <a:r>
                        <a:rPr lang="en-GB" sz="1400" baseline="0" dirty="0" smtClean="0"/>
                        <a:t> OF THE INSTRUMENT</a:t>
                      </a:r>
                      <a:endParaRPr lang="en-GB" sz="1400" dirty="0"/>
                    </a:p>
                  </a:txBody>
                  <a:tcPr/>
                </a:tc>
              </a:tr>
              <a:tr h="390205">
                <a:tc>
                  <a:txBody>
                    <a:bodyPr/>
                    <a:lstStyle/>
                    <a:p>
                      <a:r>
                        <a:rPr lang="en-GB" sz="1400" dirty="0" smtClean="0"/>
                        <a:t>REGULATIONS</a:t>
                      </a:r>
                    </a:p>
                    <a:p>
                      <a:endParaRPr lang="en-GB" sz="1400" dirty="0"/>
                    </a:p>
                  </a:txBody>
                  <a:tcPr/>
                </a:tc>
                <a:tc>
                  <a:txBody>
                    <a:bodyPr/>
                    <a:lstStyle/>
                    <a:p>
                      <a:r>
                        <a:rPr lang="en-GB" sz="1400" dirty="0" smtClean="0"/>
                        <a:t>All</a:t>
                      </a:r>
                      <a:r>
                        <a:rPr lang="en-GB" sz="1400" baseline="0" dirty="0" smtClean="0"/>
                        <a:t> members states</a:t>
                      </a:r>
                      <a:r>
                        <a:rPr lang="en-GB" sz="1400" dirty="0" smtClean="0"/>
                        <a:t>, natural and legal persons</a:t>
                      </a:r>
                      <a:endParaRPr lang="en-GB" sz="1400" dirty="0"/>
                    </a:p>
                  </a:txBody>
                  <a:tcPr/>
                </a:tc>
                <a:tc>
                  <a:txBody>
                    <a:bodyPr/>
                    <a:lstStyle/>
                    <a:p>
                      <a:r>
                        <a:rPr lang="en-GB" sz="1400" dirty="0" smtClean="0"/>
                        <a:t>Directly applicable and  fully binding </a:t>
                      </a:r>
                      <a:endParaRPr lang="en-GB" sz="1400" dirty="0"/>
                    </a:p>
                  </a:txBody>
                  <a:tcPr/>
                </a:tc>
              </a:tr>
              <a:tr h="390205">
                <a:tc>
                  <a:txBody>
                    <a:bodyPr/>
                    <a:lstStyle/>
                    <a:p>
                      <a:r>
                        <a:rPr lang="en-GB" sz="1400" dirty="0" smtClean="0"/>
                        <a:t>DIRECTIVES</a:t>
                      </a:r>
                    </a:p>
                    <a:p>
                      <a:endParaRPr lang="en-GB" sz="1400" dirty="0"/>
                    </a:p>
                  </a:txBody>
                  <a:tcPr/>
                </a:tc>
                <a:tc>
                  <a:txBody>
                    <a:bodyPr/>
                    <a:lstStyle/>
                    <a:p>
                      <a:r>
                        <a:rPr lang="en-GB" sz="1400" dirty="0" smtClean="0"/>
                        <a:t>All or specific Member States</a:t>
                      </a:r>
                      <a:endParaRPr lang="en-GB" sz="1400" dirty="0"/>
                    </a:p>
                  </a:txBody>
                  <a:tcPr/>
                </a:tc>
                <a:tc>
                  <a:txBody>
                    <a:bodyPr/>
                    <a:lstStyle/>
                    <a:p>
                      <a:r>
                        <a:rPr lang="en-GB" sz="1400" dirty="0" smtClean="0"/>
                        <a:t>Binding with respect</a:t>
                      </a:r>
                      <a:r>
                        <a:rPr lang="en-GB" sz="1400" baseline="0" dirty="0" smtClean="0"/>
                        <a:t> to its intended result</a:t>
                      </a:r>
                      <a:endParaRPr lang="en-GB" sz="1400" dirty="0"/>
                    </a:p>
                  </a:txBody>
                  <a:tcPr/>
                </a:tc>
              </a:tr>
              <a:tr h="507267">
                <a:tc>
                  <a:txBody>
                    <a:bodyPr/>
                    <a:lstStyle/>
                    <a:p>
                      <a:endParaRPr lang="en-GB" sz="1400" dirty="0" smtClean="0"/>
                    </a:p>
                    <a:p>
                      <a:r>
                        <a:rPr lang="en-GB" sz="1400" dirty="0" smtClean="0"/>
                        <a:t>DECISIONS</a:t>
                      </a:r>
                    </a:p>
                    <a:p>
                      <a:endParaRPr lang="en-GB" sz="1400" dirty="0"/>
                    </a:p>
                  </a:txBody>
                  <a:tcPr/>
                </a:tc>
                <a:tc>
                  <a:txBody>
                    <a:bodyPr/>
                    <a:lstStyle/>
                    <a:p>
                      <a:r>
                        <a:rPr lang="en-GB" sz="1400" dirty="0" smtClean="0"/>
                        <a:t>Not specified.  Can apply to all or specific Member States or persons</a:t>
                      </a:r>
                      <a:endParaRPr lang="en-GB" sz="1400" dirty="0"/>
                    </a:p>
                  </a:txBody>
                  <a:tcPr/>
                </a:tc>
                <a:tc>
                  <a:txBody>
                    <a:bodyPr/>
                    <a:lstStyle/>
                    <a:p>
                      <a:r>
                        <a:rPr lang="en-GB" sz="1400" dirty="0" smtClean="0"/>
                        <a:t>Directly applicable and  fully binding </a:t>
                      </a:r>
                      <a:endParaRPr lang="en-GB" sz="1400" dirty="0"/>
                    </a:p>
                  </a:txBody>
                  <a:tcPr/>
                </a:tc>
              </a:tr>
              <a:tr h="507267">
                <a:tc>
                  <a:txBody>
                    <a:bodyPr/>
                    <a:lstStyle/>
                    <a:p>
                      <a:r>
                        <a:rPr lang="en-GB" sz="1400" dirty="0" smtClean="0"/>
                        <a:t>RECOMMENDATIONS</a:t>
                      </a:r>
                      <a:r>
                        <a:rPr lang="en-GB" sz="1400" baseline="0" dirty="0" smtClean="0"/>
                        <a:t> &amp; OPINIONS</a:t>
                      </a:r>
                      <a:endParaRPr lang="en-GB" sz="1400" dirty="0"/>
                    </a:p>
                  </a:txBody>
                  <a:tcPr/>
                </a:tc>
                <a:tc>
                  <a:txBody>
                    <a:bodyPr/>
                    <a:lstStyle/>
                    <a:p>
                      <a:r>
                        <a:rPr lang="en-GB" sz="1400" dirty="0" smtClean="0"/>
                        <a:t>All or specific</a:t>
                      </a:r>
                      <a:r>
                        <a:rPr lang="en-GB" sz="1400" baseline="0" dirty="0" smtClean="0"/>
                        <a:t> </a:t>
                      </a:r>
                      <a:r>
                        <a:rPr lang="en-GB" sz="1400" dirty="0" smtClean="0"/>
                        <a:t>Member States, other EU bodies, individuals </a:t>
                      </a:r>
                      <a:endParaRPr lang="en-GB" sz="1400" dirty="0"/>
                    </a:p>
                  </a:txBody>
                  <a:tcPr/>
                </a:tc>
                <a:tc>
                  <a:txBody>
                    <a:bodyPr/>
                    <a:lstStyle/>
                    <a:p>
                      <a:endParaRPr lang="en-GB" sz="1400" dirty="0" smtClean="0"/>
                    </a:p>
                    <a:p>
                      <a:r>
                        <a:rPr lang="en-GB" sz="1400" dirty="0" smtClean="0"/>
                        <a:t>Not Binding</a:t>
                      </a:r>
                      <a:endParaRPr lang="en-GB" sz="1400" dirty="0"/>
                    </a:p>
                  </a:txBody>
                  <a:tcPr/>
                </a:tc>
              </a:tr>
              <a:tr h="1092574">
                <a:tc>
                  <a:txBody>
                    <a:bodyPr/>
                    <a:lstStyle/>
                    <a:p>
                      <a:r>
                        <a:rPr lang="en-GB" sz="1400" dirty="0" smtClean="0"/>
                        <a:t>OTHERS (i.e. </a:t>
                      </a:r>
                      <a:r>
                        <a:rPr lang="en-GB" sz="1400" baseline="0" dirty="0" smtClean="0"/>
                        <a:t>Declarations ,</a:t>
                      </a:r>
                    </a:p>
                    <a:p>
                      <a:r>
                        <a:rPr lang="en-GB" sz="1400" dirty="0" smtClean="0"/>
                        <a:t>Recommendations,</a:t>
                      </a:r>
                      <a:r>
                        <a:rPr lang="en-GB" sz="1400" baseline="0" dirty="0" smtClean="0"/>
                        <a:t> and action programmes).</a:t>
                      </a:r>
                    </a:p>
                  </a:txBody>
                  <a:tcPr/>
                </a:tc>
                <a:tc>
                  <a:txBody>
                    <a:bodyPr/>
                    <a:lstStyle/>
                    <a:p>
                      <a:endParaRPr lang="en-GB" sz="1400" dirty="0" smtClean="0"/>
                    </a:p>
                    <a:p>
                      <a:r>
                        <a:rPr lang="en-GB" sz="1400" dirty="0" smtClean="0"/>
                        <a:t>All, other EU bodies or specific Member States</a:t>
                      </a:r>
                    </a:p>
                    <a:p>
                      <a:pPr marL="0" marR="0" indent="0" algn="r" defTabSz="914400" rtl="0" eaLnBrk="1" fontAlgn="auto" latinLnBrk="0" hangingPunct="1">
                        <a:lnSpc>
                          <a:spcPct val="100000"/>
                        </a:lnSpc>
                        <a:spcBef>
                          <a:spcPts val="0"/>
                        </a:spcBef>
                        <a:spcAft>
                          <a:spcPts val="0"/>
                        </a:spcAft>
                        <a:buClrTx/>
                        <a:buSzTx/>
                        <a:buFontTx/>
                        <a:buNone/>
                        <a:tabLst/>
                        <a:defRPr/>
                      </a:pPr>
                      <a:endParaRPr lang="en-GB" sz="1400" baseline="0" dirty="0" smtClean="0"/>
                    </a:p>
                    <a:p>
                      <a:pPr marL="0" marR="0" indent="0" algn="r" defTabSz="914400" rtl="0" eaLnBrk="1" fontAlgn="auto" latinLnBrk="0" hangingPunct="1">
                        <a:lnSpc>
                          <a:spcPct val="100000"/>
                        </a:lnSpc>
                        <a:spcBef>
                          <a:spcPts val="0"/>
                        </a:spcBef>
                        <a:spcAft>
                          <a:spcPts val="0"/>
                        </a:spcAft>
                        <a:buClrTx/>
                        <a:buSzTx/>
                        <a:buFontTx/>
                        <a:buNone/>
                        <a:tabLst/>
                        <a:defRPr/>
                      </a:pPr>
                      <a:r>
                        <a:rPr lang="en-GB" sz="1400" baseline="0" dirty="0" smtClean="0"/>
                        <a:t>* </a:t>
                      </a:r>
                      <a:r>
                        <a:rPr lang="en-GB" sz="1400" b="1" baseline="0" dirty="0" smtClean="0"/>
                        <a:t>Modified from </a:t>
                      </a:r>
                      <a:r>
                        <a:rPr lang="en-GB" sz="1400" b="1" dirty="0" smtClean="0"/>
                        <a:t>KD Borchardt, </a:t>
                      </a:r>
                      <a:r>
                        <a:rPr lang="en-GB" sz="1400" b="1" baseline="0" dirty="0" smtClean="0"/>
                        <a:t> </a:t>
                      </a:r>
                      <a:endParaRPr lang="en-GB" sz="1400" b="1" dirty="0" smtClean="0"/>
                    </a:p>
                    <a:p>
                      <a:endParaRPr lang="en-GB" sz="140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t>Not Binding</a:t>
                      </a:r>
                    </a:p>
                    <a:p>
                      <a:endParaRPr lang="en-GB" sz="1400" b="1"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400" b="1" i="1" dirty="0" smtClean="0"/>
                        <a:t>The ABC of European Law</a:t>
                      </a:r>
                      <a:r>
                        <a:rPr lang="en-GB" sz="1400" b="1" dirty="0" smtClean="0"/>
                        <a:t>, EU, 2010, p.88</a:t>
                      </a:r>
                    </a:p>
                    <a:p>
                      <a:endParaRPr lang="en-GB" sz="1400" b="1" dirty="0"/>
                    </a:p>
                  </a:txBody>
                  <a:tcPr/>
                </a:tc>
              </a:tr>
            </a:tbl>
          </a:graphicData>
        </a:graphic>
      </p:graphicFrame>
      <p:sp>
        <p:nvSpPr>
          <p:cNvPr id="6178" name="Slide Number Placeholder 4"/>
          <p:cNvSpPr>
            <a:spLocks noGrp="1"/>
          </p:cNvSpPr>
          <p:nvPr>
            <p:ph type="sldNum" sz="quarter" idx="12"/>
          </p:nvPr>
        </p:nvSpPr>
        <p:spPr bwMode="auto">
          <a:noFill/>
          <a:ln>
            <a:miter lim="800000"/>
            <a:headEnd/>
            <a:tailEnd/>
          </a:ln>
        </p:spPr>
        <p:txBody>
          <a:bodyPr/>
          <a:lstStyle/>
          <a:p>
            <a:fld id="{5D1C462A-F841-4F8B-8AAA-90202D2E2E7E}" type="slidenum">
              <a:rPr lang="en-GB">
                <a:ea typeface="ＭＳ Ｐゴシック" pitchFamily="34" charset="-128"/>
              </a:rPr>
              <a:pPr/>
              <a:t>98</a:t>
            </a:fld>
            <a:endParaRPr lang="en-GB">
              <a:ea typeface="ＭＳ Ｐゴシック" pitchFamily="34" charset="-128"/>
            </a:endParaRPr>
          </a:p>
        </p:txBody>
      </p:sp>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457200" y="274638"/>
            <a:ext cx="8229600" cy="850900"/>
          </a:xfrm>
        </p:spPr>
        <p:txBody>
          <a:bodyPr/>
          <a:lstStyle/>
          <a:p>
            <a:pPr eaLnBrk="1" hangingPunct="1"/>
            <a:r>
              <a:rPr lang="en-GB" sz="3200" b="1" smtClean="0">
                <a:solidFill>
                  <a:schemeClr val="tx2"/>
                </a:solidFill>
              </a:rPr>
              <a:t>EU Regulations</a:t>
            </a:r>
          </a:p>
        </p:txBody>
      </p:sp>
      <p:sp>
        <p:nvSpPr>
          <p:cNvPr id="7171" name="Content Placeholder 2"/>
          <p:cNvSpPr>
            <a:spLocks noGrp="1"/>
          </p:cNvSpPr>
          <p:nvPr>
            <p:ph idx="1"/>
          </p:nvPr>
        </p:nvSpPr>
        <p:spPr>
          <a:xfrm>
            <a:off x="133636" y="1268413"/>
            <a:ext cx="7026819" cy="3134775"/>
          </a:xfrm>
        </p:spPr>
        <p:txBody>
          <a:bodyPr/>
          <a:lstStyle/>
          <a:p>
            <a:pPr eaLnBrk="1" hangingPunct="1">
              <a:lnSpc>
                <a:spcPct val="90000"/>
              </a:lnSpc>
            </a:pPr>
            <a:r>
              <a:rPr lang="en-GB" sz="2400" dirty="0" smtClean="0"/>
              <a:t>EU Regulations are the strongest type of legal instrument; but, the European Parliament does not usually enact Regulations; </a:t>
            </a:r>
          </a:p>
          <a:p>
            <a:pPr eaLnBrk="1" hangingPunct="1">
              <a:lnSpc>
                <a:spcPct val="90000"/>
              </a:lnSpc>
            </a:pPr>
            <a:r>
              <a:rPr lang="en-GB" sz="2400" dirty="0" smtClean="0"/>
              <a:t>EU Regulations are usually enacted by the Council or by the European Commission;</a:t>
            </a:r>
          </a:p>
          <a:p>
            <a:pPr eaLnBrk="1" hangingPunct="1">
              <a:lnSpc>
                <a:spcPct val="90000"/>
              </a:lnSpc>
            </a:pPr>
            <a:r>
              <a:rPr lang="en-GB" sz="2400" dirty="0" smtClean="0"/>
              <a:t>Because of this </a:t>
            </a:r>
            <a:r>
              <a:rPr lang="en-GB" altLang="en-US" sz="2400" dirty="0" smtClean="0"/>
              <a:t>“</a:t>
            </a:r>
            <a:r>
              <a:rPr lang="en-GB" sz="2400" dirty="0" smtClean="0"/>
              <a:t>top down</a:t>
            </a:r>
            <a:r>
              <a:rPr lang="en-GB" altLang="en-US" sz="2400" dirty="0" smtClean="0"/>
              <a:t>”</a:t>
            </a:r>
            <a:r>
              <a:rPr lang="en-GB" sz="2400" dirty="0" smtClean="0"/>
              <a:t> process of rule making, Regulations do not look like legislation passed by a Parliament of a Member State;</a:t>
            </a:r>
          </a:p>
          <a:p>
            <a:pPr eaLnBrk="1" hangingPunct="1">
              <a:lnSpc>
                <a:spcPct val="90000"/>
              </a:lnSpc>
            </a:pPr>
            <a:r>
              <a:rPr lang="en-GB" sz="2400" dirty="0" smtClean="0">
                <a:solidFill>
                  <a:schemeClr val="tx2"/>
                </a:solidFill>
              </a:rPr>
              <a:t>This will be relevant when we come to consider the European Insolvency Regulation </a:t>
            </a:r>
          </a:p>
          <a:p>
            <a:pPr eaLnBrk="1" hangingPunct="1">
              <a:lnSpc>
                <a:spcPct val="90000"/>
              </a:lnSpc>
            </a:pPr>
            <a:endParaRPr lang="en-GB" sz="2400" dirty="0" smtClean="0"/>
          </a:p>
        </p:txBody>
      </p:sp>
      <p:sp>
        <p:nvSpPr>
          <p:cNvPr id="4" name="Footer Placeholder 3"/>
          <p:cNvSpPr>
            <a:spLocks noGrp="1"/>
          </p:cNvSpPr>
          <p:nvPr>
            <p:ph type="ftr" sz="quarter" idx="11"/>
          </p:nvPr>
        </p:nvSpPr>
        <p:spPr/>
        <p:txBody>
          <a:bodyPr/>
          <a:lstStyle/>
          <a:p>
            <a:pPr>
              <a:defRPr/>
            </a:pPr>
            <a:r>
              <a:rPr lang="en-GB"/>
              <a:t>Roman Tomasic</a:t>
            </a:r>
          </a:p>
        </p:txBody>
      </p:sp>
      <p:sp>
        <p:nvSpPr>
          <p:cNvPr id="7173" name="Slide Number Placeholder 4"/>
          <p:cNvSpPr>
            <a:spLocks noGrp="1"/>
          </p:cNvSpPr>
          <p:nvPr>
            <p:ph type="sldNum" sz="quarter" idx="12"/>
          </p:nvPr>
        </p:nvSpPr>
        <p:spPr bwMode="auto">
          <a:noFill/>
          <a:ln>
            <a:miter lim="800000"/>
            <a:headEnd/>
            <a:tailEnd/>
          </a:ln>
        </p:spPr>
        <p:txBody>
          <a:bodyPr/>
          <a:lstStyle/>
          <a:p>
            <a:fld id="{9B686164-E292-44E1-B7DD-F7AFCC1440DE}" type="slidenum">
              <a:rPr lang="en-GB">
                <a:ea typeface="ＭＳ Ｐゴシック" pitchFamily="34" charset="-128"/>
              </a:rPr>
              <a:pPr/>
              <a:t>99</a:t>
            </a:fld>
            <a:endParaRPr lang="en-GB">
              <a:ea typeface="ＭＳ Ｐゴシック" pitchFamily="34" charset="-128"/>
            </a:endParaRPr>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295421" y="0"/>
            <a:ext cx="8229600" cy="777875"/>
          </a:xfrm>
        </p:spPr>
        <p:txBody>
          <a:bodyPr/>
          <a:lstStyle/>
          <a:p>
            <a:pPr eaLnBrk="1" hangingPunct="1"/>
            <a:r>
              <a:rPr lang="en-GB" sz="3200" b="1" dirty="0" smtClean="0">
                <a:solidFill>
                  <a:schemeClr val="tx2"/>
                </a:solidFill>
              </a:rPr>
              <a:t>EU Directives as the tool of Harmonisation  </a:t>
            </a:r>
          </a:p>
        </p:txBody>
      </p:sp>
      <p:sp>
        <p:nvSpPr>
          <p:cNvPr id="8195" name="Content Placeholder 2"/>
          <p:cNvSpPr>
            <a:spLocks noGrp="1"/>
          </p:cNvSpPr>
          <p:nvPr>
            <p:ph idx="1"/>
          </p:nvPr>
        </p:nvSpPr>
        <p:spPr>
          <a:xfrm>
            <a:off x="457200" y="1052513"/>
            <a:ext cx="6745458" cy="5073650"/>
          </a:xfrm>
        </p:spPr>
        <p:txBody>
          <a:bodyPr/>
          <a:lstStyle/>
          <a:p>
            <a:pPr eaLnBrk="1" hangingPunct="1">
              <a:lnSpc>
                <a:spcPct val="80000"/>
              </a:lnSpc>
            </a:pPr>
            <a:r>
              <a:rPr lang="en-GB" sz="1800" dirty="0" smtClean="0"/>
              <a:t>The 1957 Treaty of Rome provided that: </a:t>
            </a:r>
            <a:r>
              <a:rPr lang="en-GB" altLang="en-US" sz="1800" dirty="0" smtClean="0">
                <a:solidFill>
                  <a:schemeClr val="tx2"/>
                </a:solidFill>
              </a:rPr>
              <a:t>“</a:t>
            </a:r>
            <a:r>
              <a:rPr lang="en-GB" altLang="ja-JP" sz="1800" b="1" dirty="0" smtClean="0">
                <a:solidFill>
                  <a:schemeClr val="tx2"/>
                </a:solidFill>
              </a:rPr>
              <a:t>A directive </a:t>
            </a:r>
            <a:r>
              <a:rPr lang="en-GB" altLang="ja-JP" sz="1800" dirty="0" smtClean="0">
                <a:solidFill>
                  <a:schemeClr val="tx2"/>
                </a:solidFill>
              </a:rPr>
              <a:t>shall be binding, as to the result to be achieved, upon each Member State to which it is addressed, but shall leave to the national authorities the </a:t>
            </a:r>
            <a:r>
              <a:rPr lang="en-GB" altLang="ja-JP" sz="1800" b="1" dirty="0" smtClean="0">
                <a:solidFill>
                  <a:schemeClr val="tx2"/>
                </a:solidFill>
              </a:rPr>
              <a:t>choice of form and method</a:t>
            </a:r>
            <a:r>
              <a:rPr lang="en-GB" altLang="en-US" sz="1800" dirty="0" smtClean="0">
                <a:solidFill>
                  <a:schemeClr val="tx2"/>
                </a:solidFill>
              </a:rPr>
              <a:t>”</a:t>
            </a:r>
            <a:r>
              <a:rPr lang="en-GB" altLang="ja-JP" sz="1800" dirty="0" smtClean="0">
                <a:solidFill>
                  <a:schemeClr val="tx2"/>
                </a:solidFill>
              </a:rPr>
              <a:t> </a:t>
            </a:r>
            <a:r>
              <a:rPr lang="en-GB" altLang="ja-JP" sz="1800" dirty="0" smtClean="0"/>
              <a:t>(Art 189(3));[emphasis added]</a:t>
            </a:r>
          </a:p>
          <a:p>
            <a:pPr eaLnBrk="1" hangingPunct="1">
              <a:lnSpc>
                <a:spcPct val="80000"/>
              </a:lnSpc>
            </a:pPr>
            <a:r>
              <a:rPr lang="en-GB" sz="1800" dirty="0" smtClean="0"/>
              <a:t>As Prof </a:t>
            </a:r>
            <a:r>
              <a:rPr lang="en-GB" sz="1800" dirty="0" err="1" smtClean="0"/>
              <a:t>Borchardt</a:t>
            </a:r>
            <a:r>
              <a:rPr lang="en-GB" sz="1800" dirty="0" smtClean="0"/>
              <a:t> (2010: 89) explains the EU directive: </a:t>
            </a:r>
          </a:p>
          <a:p>
            <a:pPr eaLnBrk="1" hangingPunct="1">
              <a:lnSpc>
                <a:spcPct val="80000"/>
              </a:lnSpc>
            </a:pPr>
            <a:r>
              <a:rPr lang="en-GB" altLang="en-US" sz="1800" dirty="0" smtClean="0">
                <a:solidFill>
                  <a:schemeClr val="tx2"/>
                </a:solidFill>
              </a:rPr>
              <a:t>“</a:t>
            </a:r>
            <a:r>
              <a:rPr lang="en-GB" sz="1800" dirty="0" smtClean="0">
                <a:solidFill>
                  <a:schemeClr val="tx2"/>
                </a:solidFill>
              </a:rPr>
              <a:t>Its purpose is to reconcile the dual objectives of both securing the necessary uniformity of Union law and respecting the diversity of national traditions and structures. What the directive primarily aims for, then, is not the unification of the law, which is the regulation</a:t>
            </a:r>
            <a:r>
              <a:rPr lang="en-GB" altLang="en-US" sz="1800" dirty="0" smtClean="0">
                <a:solidFill>
                  <a:schemeClr val="tx2"/>
                </a:solidFill>
              </a:rPr>
              <a:t>’</a:t>
            </a:r>
            <a:r>
              <a:rPr lang="en-GB" sz="1800" dirty="0" smtClean="0">
                <a:solidFill>
                  <a:schemeClr val="tx2"/>
                </a:solidFill>
              </a:rPr>
              <a:t>s  purpose, but its Harmonisation.</a:t>
            </a:r>
            <a:r>
              <a:rPr lang="en-GB" altLang="en-US" sz="1800" dirty="0" smtClean="0">
                <a:solidFill>
                  <a:schemeClr val="tx2"/>
                </a:solidFill>
              </a:rPr>
              <a:t>”</a:t>
            </a:r>
            <a:endParaRPr lang="en-GB" sz="1800" dirty="0" smtClean="0">
              <a:solidFill>
                <a:schemeClr val="tx2"/>
              </a:solidFill>
            </a:endParaRPr>
          </a:p>
          <a:p>
            <a:pPr eaLnBrk="1" hangingPunct="1">
              <a:lnSpc>
                <a:spcPct val="80000"/>
              </a:lnSpc>
            </a:pPr>
            <a:r>
              <a:rPr lang="en-GB" sz="1800" dirty="0" smtClean="0"/>
              <a:t>This is something of a slippery slope; it has been left to the nation states and its legal structures to implement  (or domesticate) into national law the principles and policies that are reflected in a particular EU Directive;</a:t>
            </a:r>
          </a:p>
          <a:p>
            <a:pPr eaLnBrk="1" hangingPunct="1">
              <a:lnSpc>
                <a:spcPct val="80000"/>
              </a:lnSpc>
            </a:pPr>
            <a:r>
              <a:rPr lang="en-GB" sz="1800" dirty="0" smtClean="0"/>
              <a:t>In any large system, this creates what management theorists refer to as an </a:t>
            </a:r>
            <a:r>
              <a:rPr lang="en-GB" altLang="en-US" sz="1800" dirty="0" smtClean="0"/>
              <a:t>“</a:t>
            </a:r>
            <a:r>
              <a:rPr lang="en-GB" sz="1800" dirty="0" smtClean="0"/>
              <a:t>implementation game</a:t>
            </a:r>
            <a:r>
              <a:rPr lang="en-GB" altLang="en-US" sz="1800" dirty="0" smtClean="0"/>
              <a:t>”</a:t>
            </a:r>
            <a:r>
              <a:rPr lang="en-GB" sz="1800" dirty="0" smtClean="0"/>
              <a:t> with centre-periphery problems of different kinds, even where a directive has been officially adopted into national laws.</a:t>
            </a:r>
          </a:p>
        </p:txBody>
      </p:sp>
      <p:sp>
        <p:nvSpPr>
          <p:cNvPr id="5" name="Footer Placeholder 4"/>
          <p:cNvSpPr>
            <a:spLocks noGrp="1"/>
          </p:cNvSpPr>
          <p:nvPr>
            <p:ph type="ftr" sz="quarter" idx="11"/>
          </p:nvPr>
        </p:nvSpPr>
        <p:spPr/>
        <p:txBody>
          <a:bodyPr/>
          <a:lstStyle/>
          <a:p>
            <a:pPr>
              <a:defRPr/>
            </a:pPr>
            <a:endParaRPr lang="en-GB" dirty="0"/>
          </a:p>
        </p:txBody>
      </p:sp>
      <p:sp>
        <p:nvSpPr>
          <p:cNvPr id="8197" name="Slide Number Placeholder 3"/>
          <p:cNvSpPr>
            <a:spLocks noGrp="1"/>
          </p:cNvSpPr>
          <p:nvPr>
            <p:ph type="sldNum" sz="quarter" idx="12"/>
          </p:nvPr>
        </p:nvSpPr>
        <p:spPr bwMode="auto">
          <a:noFill/>
          <a:ln>
            <a:miter lim="800000"/>
            <a:headEnd/>
            <a:tailEnd/>
          </a:ln>
        </p:spPr>
        <p:txBody>
          <a:bodyPr/>
          <a:lstStyle/>
          <a:p>
            <a:fld id="{B6F85978-11A2-47CF-8429-720F00A99E3E}" type="slidenum">
              <a:rPr lang="en-GB">
                <a:ea typeface="ＭＳ Ｐゴシック" pitchFamily="34" charset="-128"/>
              </a:rPr>
              <a:pPr/>
              <a:t>100</a:t>
            </a:fld>
            <a:endParaRPr lang="en-GB">
              <a:ea typeface="ＭＳ Ｐゴシック" pitchFamily="34" charset="-128"/>
            </a:endParaRPr>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147724" y="274638"/>
            <a:ext cx="8229600" cy="922337"/>
          </a:xfrm>
        </p:spPr>
        <p:txBody>
          <a:bodyPr/>
          <a:lstStyle/>
          <a:p>
            <a:pPr eaLnBrk="1" hangingPunct="1"/>
            <a:r>
              <a:rPr lang="en-GB" sz="3200" b="1" dirty="0" smtClean="0">
                <a:solidFill>
                  <a:schemeClr val="tx2"/>
                </a:solidFill>
              </a:rPr>
              <a:t>Implementing Directives</a:t>
            </a:r>
          </a:p>
        </p:txBody>
      </p:sp>
      <p:sp>
        <p:nvSpPr>
          <p:cNvPr id="3" name="Content Placeholder 2"/>
          <p:cNvSpPr>
            <a:spLocks noGrp="1"/>
          </p:cNvSpPr>
          <p:nvPr>
            <p:ph idx="1"/>
          </p:nvPr>
        </p:nvSpPr>
        <p:spPr>
          <a:xfrm>
            <a:off x="457200" y="1341438"/>
            <a:ext cx="6632917" cy="4784725"/>
          </a:xfrm>
        </p:spPr>
        <p:txBody>
          <a:bodyPr rtlCol="0">
            <a:normAutofit fontScale="77500" lnSpcReduction="20000"/>
          </a:bodyPr>
          <a:lstStyle/>
          <a:p>
            <a:pPr eaLnBrk="1" fontAlgn="auto" hangingPunct="1">
              <a:spcAft>
                <a:spcPts val="0"/>
              </a:spcAft>
              <a:buFont typeface="Arial" pitchFamily="34" charset="0"/>
              <a:buChar char="•"/>
              <a:defRPr/>
            </a:pPr>
            <a:r>
              <a:rPr lang="en-GB" dirty="0" smtClean="0">
                <a:ea typeface="+mn-ea"/>
              </a:rPr>
              <a:t>Harmonisation does not mean that there will be absolute uniformity in laws and policies covered by a Directive; </a:t>
            </a:r>
          </a:p>
          <a:p>
            <a:pPr eaLnBrk="1" fontAlgn="auto" hangingPunct="1">
              <a:spcAft>
                <a:spcPts val="0"/>
              </a:spcAft>
              <a:buFont typeface="Arial" pitchFamily="34" charset="0"/>
              <a:buChar char="•"/>
              <a:defRPr/>
            </a:pPr>
            <a:r>
              <a:rPr lang="en-GB" dirty="0" smtClean="0">
                <a:ea typeface="+mn-ea"/>
              </a:rPr>
              <a:t>This is because each country will domesticate the Directive to suit its particular system and laws;</a:t>
            </a:r>
          </a:p>
          <a:p>
            <a:pPr eaLnBrk="1" fontAlgn="auto" hangingPunct="1">
              <a:spcAft>
                <a:spcPts val="0"/>
              </a:spcAft>
              <a:buFont typeface="Arial" pitchFamily="34" charset="0"/>
              <a:buChar char="•"/>
              <a:defRPr/>
            </a:pPr>
            <a:r>
              <a:rPr lang="en-GB" dirty="0" smtClean="0">
                <a:ea typeface="+mn-ea"/>
              </a:rPr>
              <a:t>This will partly depend upon how loosely the directive is drafted and mechanisms available for its enforcement; </a:t>
            </a:r>
          </a:p>
          <a:p>
            <a:pPr eaLnBrk="1" fontAlgn="auto" hangingPunct="1">
              <a:spcAft>
                <a:spcPts val="0"/>
              </a:spcAft>
              <a:buFont typeface="Arial" pitchFamily="34" charset="0"/>
              <a:buChar char="•"/>
              <a:defRPr/>
            </a:pPr>
            <a:r>
              <a:rPr lang="en-GB" dirty="0" smtClean="0">
                <a:ea typeface="+mn-ea"/>
              </a:rPr>
              <a:t>It  also leaves the door open to a selective and slow implementation of terms of a Directive;</a:t>
            </a:r>
          </a:p>
        </p:txBody>
      </p:sp>
      <p:sp>
        <p:nvSpPr>
          <p:cNvPr id="5" name="Footer Placeholder 4"/>
          <p:cNvSpPr>
            <a:spLocks noGrp="1"/>
          </p:cNvSpPr>
          <p:nvPr>
            <p:ph type="ftr" sz="quarter" idx="11"/>
          </p:nvPr>
        </p:nvSpPr>
        <p:spPr/>
        <p:txBody>
          <a:bodyPr/>
          <a:lstStyle/>
          <a:p>
            <a:pPr>
              <a:defRPr/>
            </a:pPr>
            <a:endParaRPr lang="en-GB" dirty="0"/>
          </a:p>
        </p:txBody>
      </p:sp>
      <p:sp>
        <p:nvSpPr>
          <p:cNvPr id="9221" name="Slide Number Placeholder 3"/>
          <p:cNvSpPr>
            <a:spLocks noGrp="1"/>
          </p:cNvSpPr>
          <p:nvPr>
            <p:ph type="sldNum" sz="quarter" idx="12"/>
          </p:nvPr>
        </p:nvSpPr>
        <p:spPr bwMode="auto">
          <a:noFill/>
          <a:ln>
            <a:miter lim="800000"/>
            <a:headEnd/>
            <a:tailEnd/>
          </a:ln>
        </p:spPr>
        <p:txBody>
          <a:bodyPr/>
          <a:lstStyle/>
          <a:p>
            <a:fld id="{94BF20F1-2252-4863-9B8F-E110F606B67C}" type="slidenum">
              <a:rPr lang="en-GB">
                <a:ea typeface="ＭＳ Ｐゴシック" pitchFamily="34" charset="-128"/>
              </a:rPr>
              <a:pPr/>
              <a:t>101</a:t>
            </a:fld>
            <a:endParaRPr lang="en-GB">
              <a:ea typeface="ＭＳ Ｐゴシック" pitchFamily="34" charset="-128"/>
            </a:endParaRPr>
          </a:p>
        </p:txBody>
      </p:sp>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457200" y="274638"/>
            <a:ext cx="8229600" cy="706437"/>
          </a:xfrm>
        </p:spPr>
        <p:txBody>
          <a:bodyPr/>
          <a:lstStyle/>
          <a:p>
            <a:pPr eaLnBrk="1" hangingPunct="1"/>
            <a:r>
              <a:rPr lang="en-GB" sz="3200" b="1" smtClean="0">
                <a:solidFill>
                  <a:schemeClr val="tx2"/>
                </a:solidFill>
              </a:rPr>
              <a:t>Directives vs. Local Protectionism</a:t>
            </a:r>
          </a:p>
        </p:txBody>
      </p:sp>
      <p:sp>
        <p:nvSpPr>
          <p:cNvPr id="3" name="Content Placeholder 2"/>
          <p:cNvSpPr>
            <a:spLocks noGrp="1"/>
          </p:cNvSpPr>
          <p:nvPr>
            <p:ph idx="1"/>
          </p:nvPr>
        </p:nvSpPr>
        <p:spPr/>
        <p:txBody>
          <a:bodyPr rtlCol="0">
            <a:normAutofit fontScale="55000" lnSpcReduction="20000"/>
          </a:bodyPr>
          <a:lstStyle/>
          <a:p>
            <a:pPr eaLnBrk="1" fontAlgn="auto" hangingPunct="1">
              <a:spcAft>
                <a:spcPts val="0"/>
              </a:spcAft>
              <a:buFont typeface="Arial" pitchFamily="34" charset="0"/>
              <a:buChar char="•"/>
              <a:defRPr/>
            </a:pPr>
            <a:r>
              <a:rPr lang="en-GB" dirty="0" smtClean="0">
                <a:ea typeface="+mn-ea"/>
              </a:rPr>
              <a:t>But Directives have often sought to challenge the legal and administrative legacies of individual nation states in an effort to achieve Harmonisation.  Remember, that form and method are left to the Member state.</a:t>
            </a:r>
          </a:p>
          <a:p>
            <a:pPr eaLnBrk="1" fontAlgn="auto" hangingPunct="1">
              <a:spcAft>
                <a:spcPts val="0"/>
              </a:spcAft>
              <a:buFont typeface="Arial" pitchFamily="34" charset="0"/>
              <a:buChar char="•"/>
              <a:defRPr/>
            </a:pPr>
            <a:r>
              <a:rPr lang="en-GB" dirty="0" smtClean="0">
                <a:ea typeface="+mn-ea"/>
              </a:rPr>
              <a:t>Where they have not challenged fundamental local policies (e.g.  with the adoption of the Takeovers Directive in the UK) the adoption of the Directive in that state has been much easier;</a:t>
            </a:r>
          </a:p>
          <a:p>
            <a:pPr eaLnBrk="1" fontAlgn="auto" hangingPunct="1">
              <a:spcAft>
                <a:spcPts val="0"/>
              </a:spcAft>
              <a:buFont typeface="Arial" pitchFamily="34" charset="0"/>
              <a:buChar char="•"/>
              <a:defRPr/>
            </a:pPr>
            <a:r>
              <a:rPr lang="en-GB" dirty="0" smtClean="0">
                <a:ea typeface="+mn-ea"/>
              </a:rPr>
              <a:t>The degree of local protectionism evident in response to Directives has seen variations in implementation across Europe.  </a:t>
            </a:r>
          </a:p>
          <a:p>
            <a:pPr eaLnBrk="1" fontAlgn="auto" hangingPunct="1">
              <a:spcAft>
                <a:spcPts val="0"/>
              </a:spcAft>
              <a:buFont typeface="Arial" pitchFamily="34" charset="0"/>
              <a:buChar char="•"/>
              <a:defRPr/>
            </a:pPr>
            <a:r>
              <a:rPr lang="en-GB" dirty="0" smtClean="0">
                <a:ea typeface="+mn-ea"/>
              </a:rPr>
              <a:t>Elsewhere, we have seen massive levels of corruption in south eastern Europe and in Greece we saw that there had not been adequate disclosure of local finances when it joined the EU</a:t>
            </a:r>
            <a:endParaRPr lang="en-GB" dirty="0">
              <a:ea typeface="+mn-ea"/>
            </a:endParaRPr>
          </a:p>
        </p:txBody>
      </p:sp>
      <p:sp>
        <p:nvSpPr>
          <p:cNvPr id="5" name="Footer Placeholder 4"/>
          <p:cNvSpPr>
            <a:spLocks noGrp="1"/>
          </p:cNvSpPr>
          <p:nvPr>
            <p:ph type="ftr" sz="quarter" idx="11"/>
          </p:nvPr>
        </p:nvSpPr>
        <p:spPr/>
        <p:txBody>
          <a:bodyPr/>
          <a:lstStyle/>
          <a:p>
            <a:pPr>
              <a:defRPr/>
            </a:pPr>
            <a:r>
              <a:rPr lang="en-GB"/>
              <a:t>Roman Tomasic</a:t>
            </a:r>
          </a:p>
        </p:txBody>
      </p:sp>
      <p:sp>
        <p:nvSpPr>
          <p:cNvPr id="10245" name="Slide Number Placeholder 3"/>
          <p:cNvSpPr>
            <a:spLocks noGrp="1"/>
          </p:cNvSpPr>
          <p:nvPr>
            <p:ph type="sldNum" sz="quarter" idx="12"/>
          </p:nvPr>
        </p:nvSpPr>
        <p:spPr bwMode="auto">
          <a:noFill/>
          <a:ln>
            <a:miter lim="800000"/>
            <a:headEnd/>
            <a:tailEnd/>
          </a:ln>
        </p:spPr>
        <p:txBody>
          <a:bodyPr/>
          <a:lstStyle/>
          <a:p>
            <a:fld id="{84804346-3811-445B-82FF-E08F766CB122}" type="slidenum">
              <a:rPr lang="en-GB">
                <a:ea typeface="ＭＳ Ｐゴシック" pitchFamily="34" charset="-128"/>
              </a:rPr>
              <a:pPr/>
              <a:t>102</a:t>
            </a:fld>
            <a:endParaRPr lang="en-GB">
              <a:ea typeface="ＭＳ Ｐゴシック" pitchFamily="34" charset="-128"/>
            </a:endParaRPr>
          </a:p>
        </p:txBody>
      </p:sp>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sz="3200" b="1" smtClean="0">
                <a:solidFill>
                  <a:schemeClr val="tx2"/>
                </a:solidFill>
              </a:rPr>
              <a:t>Impact of Local Interest Groups</a:t>
            </a:r>
          </a:p>
        </p:txBody>
      </p:sp>
      <p:sp>
        <p:nvSpPr>
          <p:cNvPr id="3" name="Content Placeholder 2"/>
          <p:cNvSpPr>
            <a:spLocks noGrp="1"/>
          </p:cNvSpPr>
          <p:nvPr>
            <p:ph idx="1"/>
          </p:nvPr>
        </p:nvSpPr>
        <p:spPr/>
        <p:txBody>
          <a:bodyPr rtlCol="0">
            <a:normAutofit fontScale="77500" lnSpcReduction="20000"/>
          </a:bodyPr>
          <a:lstStyle/>
          <a:p>
            <a:pPr eaLnBrk="1" fontAlgn="auto" hangingPunct="1">
              <a:spcAft>
                <a:spcPts val="0"/>
              </a:spcAft>
              <a:buFont typeface="Arial" pitchFamily="34" charset="0"/>
              <a:buChar char="•"/>
              <a:defRPr/>
            </a:pPr>
            <a:r>
              <a:rPr lang="en-GB" dirty="0" smtClean="0">
                <a:ea typeface="+mn-ea"/>
              </a:rPr>
              <a:t>The implementation of Directives will depend upon the degree of domestic interest group support for the new policy;</a:t>
            </a:r>
          </a:p>
          <a:p>
            <a:pPr eaLnBrk="1" fontAlgn="auto" hangingPunct="1">
              <a:spcAft>
                <a:spcPts val="0"/>
              </a:spcAft>
              <a:buFont typeface="Arial" pitchFamily="34" charset="0"/>
              <a:buChar char="•"/>
              <a:defRPr/>
            </a:pPr>
            <a:r>
              <a:rPr lang="en-GB" dirty="0" smtClean="0">
                <a:ea typeface="+mn-ea"/>
              </a:rPr>
              <a:t>Where local interest groups oppose a directive the implementation of a Directive will be weak from the outset;</a:t>
            </a:r>
          </a:p>
          <a:p>
            <a:pPr eaLnBrk="1" fontAlgn="auto" hangingPunct="1">
              <a:spcAft>
                <a:spcPts val="0"/>
              </a:spcAft>
              <a:buFont typeface="Arial" pitchFamily="34" charset="0"/>
              <a:buChar char="•"/>
              <a:defRPr/>
            </a:pPr>
            <a:r>
              <a:rPr lang="en-GB" dirty="0" smtClean="0">
                <a:ea typeface="+mn-ea"/>
              </a:rPr>
              <a:t>This is especially so where State policy also opposes the Directive (or where state policy makers are unwilling to build a national consensus to change established attitudes).</a:t>
            </a:r>
            <a:endParaRPr lang="en-GB" dirty="0">
              <a:ea typeface="+mn-ea"/>
            </a:endParaRPr>
          </a:p>
        </p:txBody>
      </p:sp>
      <p:sp>
        <p:nvSpPr>
          <p:cNvPr id="5" name="Footer Placeholder 4"/>
          <p:cNvSpPr>
            <a:spLocks noGrp="1"/>
          </p:cNvSpPr>
          <p:nvPr>
            <p:ph type="ftr" sz="quarter" idx="11"/>
          </p:nvPr>
        </p:nvSpPr>
        <p:spPr/>
        <p:txBody>
          <a:bodyPr/>
          <a:lstStyle/>
          <a:p>
            <a:pPr>
              <a:defRPr/>
            </a:pPr>
            <a:r>
              <a:rPr lang="en-GB"/>
              <a:t>Roman Tomasic</a:t>
            </a:r>
          </a:p>
        </p:txBody>
      </p:sp>
      <p:sp>
        <p:nvSpPr>
          <p:cNvPr id="11269" name="Slide Number Placeholder 3"/>
          <p:cNvSpPr>
            <a:spLocks noGrp="1"/>
          </p:cNvSpPr>
          <p:nvPr>
            <p:ph type="sldNum" sz="quarter" idx="12"/>
          </p:nvPr>
        </p:nvSpPr>
        <p:spPr bwMode="auto">
          <a:noFill/>
          <a:ln>
            <a:miter lim="800000"/>
            <a:headEnd/>
            <a:tailEnd/>
          </a:ln>
        </p:spPr>
        <p:txBody>
          <a:bodyPr/>
          <a:lstStyle/>
          <a:p>
            <a:fld id="{69AC60C4-11DA-4192-9262-D3DDF27F015A}" type="slidenum">
              <a:rPr lang="en-GB">
                <a:ea typeface="ＭＳ Ｐゴシック" pitchFamily="34" charset="-128"/>
              </a:rPr>
              <a:pPr/>
              <a:t>103</a:t>
            </a:fld>
            <a:endParaRPr lang="en-GB">
              <a:ea typeface="ＭＳ Ｐゴシック" pitchFamily="34" charset="-128"/>
            </a:endParaRPr>
          </a:p>
        </p:txBody>
      </p:sp>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386880" y="274638"/>
            <a:ext cx="8229600" cy="850900"/>
          </a:xfrm>
        </p:spPr>
        <p:txBody>
          <a:bodyPr/>
          <a:lstStyle/>
          <a:p>
            <a:pPr eaLnBrk="1" hangingPunct="1"/>
            <a:r>
              <a:rPr lang="en-GB" sz="3200" b="1" dirty="0" smtClean="0">
                <a:solidFill>
                  <a:schemeClr val="tx2"/>
                </a:solidFill>
              </a:rPr>
              <a:t>Slow Harmonisation by Degree</a:t>
            </a:r>
            <a:r>
              <a:rPr lang="en-GB" b="1" dirty="0" smtClean="0">
                <a:solidFill>
                  <a:schemeClr val="tx2"/>
                </a:solidFill>
              </a:rPr>
              <a:t>  </a:t>
            </a:r>
          </a:p>
        </p:txBody>
      </p:sp>
      <p:sp>
        <p:nvSpPr>
          <p:cNvPr id="3" name="Content Placeholder 2"/>
          <p:cNvSpPr>
            <a:spLocks noGrp="1"/>
          </p:cNvSpPr>
          <p:nvPr>
            <p:ph idx="1"/>
          </p:nvPr>
        </p:nvSpPr>
        <p:spPr>
          <a:xfrm>
            <a:off x="457200" y="1341438"/>
            <a:ext cx="6703255" cy="4784725"/>
          </a:xfrm>
        </p:spPr>
        <p:txBody>
          <a:bodyPr rtlCol="0">
            <a:normAutofit fontScale="62500" lnSpcReduction="20000"/>
          </a:bodyPr>
          <a:lstStyle/>
          <a:p>
            <a:pPr eaLnBrk="1" fontAlgn="auto" hangingPunct="1">
              <a:spcAft>
                <a:spcPts val="0"/>
              </a:spcAft>
              <a:buFont typeface="Arial" pitchFamily="34" charset="0"/>
              <a:buChar char="•"/>
              <a:defRPr/>
            </a:pPr>
            <a:r>
              <a:rPr lang="en-GB" dirty="0" smtClean="0">
                <a:ea typeface="+mn-ea"/>
              </a:rPr>
              <a:t>In reality, there has been a considerable degree of convergence across many areas of EU law and policy;  a process of Harmonisation by degree;</a:t>
            </a:r>
          </a:p>
          <a:p>
            <a:pPr eaLnBrk="1" fontAlgn="auto" hangingPunct="1">
              <a:spcAft>
                <a:spcPts val="0"/>
              </a:spcAft>
              <a:buFont typeface="Arial" pitchFamily="34" charset="0"/>
              <a:buChar char="•"/>
              <a:defRPr/>
            </a:pPr>
            <a:r>
              <a:rPr lang="en-GB" dirty="0" smtClean="0">
                <a:ea typeface="+mn-ea"/>
              </a:rPr>
              <a:t>Sometimes this has been partial and has occurred slowly in the face of considerable resistance;</a:t>
            </a:r>
          </a:p>
          <a:p>
            <a:pPr eaLnBrk="1" fontAlgn="auto" hangingPunct="1">
              <a:spcAft>
                <a:spcPts val="0"/>
              </a:spcAft>
              <a:buFont typeface="Arial" pitchFamily="34" charset="0"/>
              <a:buChar char="•"/>
              <a:defRPr/>
            </a:pPr>
            <a:r>
              <a:rPr lang="en-GB" dirty="0" smtClean="0">
                <a:ea typeface="+mn-ea"/>
              </a:rPr>
              <a:t>This somewhat pragmatic approach to implementation helps to explain why some rules are a blend of Europe- wide policy and a deep respect for national variations.</a:t>
            </a:r>
          </a:p>
          <a:p>
            <a:pPr eaLnBrk="1" fontAlgn="auto" hangingPunct="1">
              <a:spcAft>
                <a:spcPts val="0"/>
              </a:spcAft>
              <a:buFont typeface="Arial" pitchFamily="34" charset="0"/>
              <a:buChar char="•"/>
              <a:defRPr/>
            </a:pPr>
            <a:r>
              <a:rPr lang="en-GB" dirty="0" smtClean="0">
                <a:ea typeface="+mn-ea"/>
              </a:rPr>
              <a:t>Although the EU Directives are usually regarded as the principal vehicle for harmonisation, it is assumed that where Regulations are used, they will be automatically binding on Member States (and so harmonisation might be assumed to result).</a:t>
            </a:r>
          </a:p>
          <a:p>
            <a:pPr eaLnBrk="1" fontAlgn="auto" hangingPunct="1">
              <a:spcAft>
                <a:spcPts val="0"/>
              </a:spcAft>
              <a:buFont typeface="Arial" pitchFamily="34" charset="0"/>
              <a:buChar char="•"/>
              <a:defRPr/>
            </a:pPr>
            <a:endParaRPr lang="en-GB" dirty="0" smtClean="0">
              <a:ea typeface="+mn-ea"/>
            </a:endParaRPr>
          </a:p>
          <a:p>
            <a:pPr eaLnBrk="1" fontAlgn="auto" hangingPunct="1">
              <a:spcAft>
                <a:spcPts val="0"/>
              </a:spcAft>
              <a:buFont typeface="Arial" pitchFamily="34" charset="0"/>
              <a:buChar char="•"/>
              <a:defRPr/>
            </a:pPr>
            <a:endParaRPr lang="en-GB" dirty="0">
              <a:ea typeface="+mn-ea"/>
            </a:endParaRPr>
          </a:p>
        </p:txBody>
      </p:sp>
      <p:sp>
        <p:nvSpPr>
          <p:cNvPr id="5" name="Footer Placeholder 4"/>
          <p:cNvSpPr>
            <a:spLocks noGrp="1"/>
          </p:cNvSpPr>
          <p:nvPr>
            <p:ph type="ftr" sz="quarter" idx="11"/>
          </p:nvPr>
        </p:nvSpPr>
        <p:spPr/>
        <p:txBody>
          <a:bodyPr/>
          <a:lstStyle/>
          <a:p>
            <a:pPr>
              <a:defRPr/>
            </a:pPr>
            <a:endParaRPr lang="en-GB" dirty="0"/>
          </a:p>
        </p:txBody>
      </p:sp>
      <p:sp>
        <p:nvSpPr>
          <p:cNvPr id="12293" name="Slide Number Placeholder 3"/>
          <p:cNvSpPr>
            <a:spLocks noGrp="1"/>
          </p:cNvSpPr>
          <p:nvPr>
            <p:ph type="sldNum" sz="quarter" idx="12"/>
          </p:nvPr>
        </p:nvSpPr>
        <p:spPr bwMode="auto">
          <a:noFill/>
          <a:ln>
            <a:miter lim="800000"/>
            <a:headEnd/>
            <a:tailEnd/>
          </a:ln>
        </p:spPr>
        <p:txBody>
          <a:bodyPr/>
          <a:lstStyle/>
          <a:p>
            <a:endParaRPr lang="en-GB" dirty="0">
              <a:ea typeface="ＭＳ Ｐゴシック" pitchFamily="34" charset="-128"/>
            </a:endParaRPr>
          </a:p>
        </p:txBody>
      </p:sp>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75860" y="274638"/>
            <a:ext cx="8229600" cy="850900"/>
          </a:xfrm>
        </p:spPr>
        <p:txBody>
          <a:bodyPr/>
          <a:lstStyle/>
          <a:p>
            <a:pPr eaLnBrk="1" hangingPunct="1"/>
            <a:r>
              <a:rPr lang="en-GB" sz="3200" b="1" dirty="0" smtClean="0">
                <a:solidFill>
                  <a:schemeClr val="tx2"/>
                </a:solidFill>
              </a:rPr>
              <a:t>Directives and Regulations</a:t>
            </a:r>
          </a:p>
        </p:txBody>
      </p:sp>
      <p:sp>
        <p:nvSpPr>
          <p:cNvPr id="13315" name="Content Placeholder 2"/>
          <p:cNvSpPr>
            <a:spLocks noGrp="1"/>
          </p:cNvSpPr>
          <p:nvPr>
            <p:ph idx="1"/>
          </p:nvPr>
        </p:nvSpPr>
        <p:spPr>
          <a:xfrm>
            <a:off x="457200" y="908050"/>
            <a:ext cx="6604782" cy="5218113"/>
          </a:xfrm>
        </p:spPr>
        <p:txBody>
          <a:bodyPr/>
          <a:lstStyle/>
          <a:p>
            <a:pPr eaLnBrk="1" hangingPunct="1">
              <a:lnSpc>
                <a:spcPct val="80000"/>
              </a:lnSpc>
            </a:pPr>
            <a:endParaRPr lang="en-GB" sz="2000" dirty="0" smtClean="0"/>
          </a:p>
          <a:p>
            <a:pPr eaLnBrk="1" hangingPunct="1">
              <a:lnSpc>
                <a:spcPct val="80000"/>
              </a:lnSpc>
            </a:pPr>
            <a:r>
              <a:rPr lang="en-GB" sz="2000" b="1" dirty="0" smtClean="0">
                <a:solidFill>
                  <a:schemeClr val="tx2"/>
                </a:solidFill>
              </a:rPr>
              <a:t>When we come to look at the European Insolvency Regulation (EIR)  we find that it has some similarities to Directives in allowing for local variations in legal rules; </a:t>
            </a:r>
          </a:p>
          <a:p>
            <a:pPr eaLnBrk="1" hangingPunct="1">
              <a:lnSpc>
                <a:spcPct val="80000"/>
              </a:lnSpc>
            </a:pPr>
            <a:r>
              <a:rPr lang="en-GB" sz="2000" dirty="0" smtClean="0"/>
              <a:t>The EIR imposes  a procedure and framework for the recognition of insolvency proceedings and insolvency practitioners  in the Member States that are listed in the Annexes to the Regulation ;</a:t>
            </a:r>
          </a:p>
          <a:p>
            <a:pPr eaLnBrk="1" hangingPunct="1">
              <a:lnSpc>
                <a:spcPct val="80000"/>
              </a:lnSpc>
            </a:pPr>
            <a:r>
              <a:rPr lang="en-GB" sz="2000" dirty="0" smtClean="0"/>
              <a:t>Each EU Member State is permitted to apply its own insolvency laws, which may be quite different in character. </a:t>
            </a:r>
          </a:p>
          <a:p>
            <a:pPr eaLnBrk="1" hangingPunct="1">
              <a:lnSpc>
                <a:spcPct val="80000"/>
              </a:lnSpc>
            </a:pPr>
            <a:r>
              <a:rPr lang="en-GB" sz="2000" dirty="0" smtClean="0"/>
              <a:t>So, what is binding and directly applicable are the </a:t>
            </a:r>
            <a:r>
              <a:rPr lang="en-GB" altLang="en-US" sz="2000" b="1" dirty="0" smtClean="0">
                <a:solidFill>
                  <a:schemeClr val="tx2"/>
                </a:solidFill>
              </a:rPr>
              <a:t>“</a:t>
            </a:r>
            <a:r>
              <a:rPr lang="en-GB" sz="2000" b="1" dirty="0" smtClean="0">
                <a:solidFill>
                  <a:schemeClr val="tx2"/>
                </a:solidFill>
              </a:rPr>
              <a:t>provisions on jurisdiction, recognition and applicable law…</a:t>
            </a:r>
            <a:r>
              <a:rPr lang="en-GB" altLang="en-US" sz="2000" b="1" dirty="0" smtClean="0">
                <a:solidFill>
                  <a:schemeClr val="tx2"/>
                </a:solidFill>
              </a:rPr>
              <a:t>”</a:t>
            </a:r>
            <a:r>
              <a:rPr lang="en-GB" altLang="ja-JP" sz="2000" dirty="0" smtClean="0">
                <a:solidFill>
                  <a:schemeClr val="tx2"/>
                </a:solidFill>
              </a:rPr>
              <a:t> </a:t>
            </a:r>
            <a:r>
              <a:rPr lang="en-GB" altLang="ja-JP" sz="2000" dirty="0" smtClean="0"/>
              <a:t>(Recital 8 of Preamble to the EIR);  </a:t>
            </a:r>
          </a:p>
          <a:p>
            <a:pPr eaLnBrk="1" hangingPunct="1">
              <a:lnSpc>
                <a:spcPct val="80000"/>
              </a:lnSpc>
            </a:pPr>
            <a:r>
              <a:rPr lang="en-GB" sz="2000" dirty="0" smtClean="0"/>
              <a:t>As Prof Goode has puts it, the EIR </a:t>
            </a:r>
            <a:r>
              <a:rPr lang="en-GB" altLang="en-US" sz="2000" b="1" dirty="0" smtClean="0">
                <a:solidFill>
                  <a:schemeClr val="tx2"/>
                </a:solidFill>
              </a:rPr>
              <a:t>“</a:t>
            </a:r>
            <a:r>
              <a:rPr lang="en-GB" sz="2000" b="1" dirty="0" smtClean="0">
                <a:solidFill>
                  <a:schemeClr val="tx2"/>
                </a:solidFill>
              </a:rPr>
              <a:t>is essentially a conflict of laws regulation…</a:t>
            </a:r>
            <a:r>
              <a:rPr lang="en-GB" altLang="en-US" sz="2000" b="1" dirty="0" smtClean="0">
                <a:solidFill>
                  <a:schemeClr val="tx2"/>
                </a:solidFill>
              </a:rPr>
              <a:t>”</a:t>
            </a:r>
            <a:r>
              <a:rPr lang="en-GB" altLang="ja-JP" sz="2000" dirty="0" smtClean="0"/>
              <a:t> (2008:563).</a:t>
            </a:r>
          </a:p>
          <a:p>
            <a:pPr eaLnBrk="1" hangingPunct="1">
              <a:lnSpc>
                <a:spcPct val="80000"/>
              </a:lnSpc>
            </a:pPr>
            <a:endParaRPr lang="en-GB" sz="2000" dirty="0" smtClean="0"/>
          </a:p>
          <a:p>
            <a:pPr eaLnBrk="1" hangingPunct="1">
              <a:lnSpc>
                <a:spcPct val="80000"/>
              </a:lnSpc>
            </a:pPr>
            <a:endParaRPr lang="en-GB" sz="2000" dirty="0" smtClean="0"/>
          </a:p>
        </p:txBody>
      </p:sp>
      <p:sp>
        <p:nvSpPr>
          <p:cNvPr id="4" name="Footer Placeholder 3"/>
          <p:cNvSpPr>
            <a:spLocks noGrp="1"/>
          </p:cNvSpPr>
          <p:nvPr>
            <p:ph type="ftr" sz="quarter" idx="11"/>
          </p:nvPr>
        </p:nvSpPr>
        <p:spPr/>
        <p:txBody>
          <a:bodyPr/>
          <a:lstStyle/>
          <a:p>
            <a:pPr>
              <a:defRPr/>
            </a:pPr>
            <a:r>
              <a:rPr lang="en-GB"/>
              <a:t>Roman Tomasic</a:t>
            </a:r>
          </a:p>
        </p:txBody>
      </p:sp>
      <p:sp>
        <p:nvSpPr>
          <p:cNvPr id="13317" name="Slide Number Placeholder 4"/>
          <p:cNvSpPr>
            <a:spLocks noGrp="1"/>
          </p:cNvSpPr>
          <p:nvPr>
            <p:ph type="sldNum" sz="quarter" idx="12"/>
          </p:nvPr>
        </p:nvSpPr>
        <p:spPr bwMode="auto">
          <a:noFill/>
          <a:ln>
            <a:miter lim="800000"/>
            <a:headEnd/>
            <a:tailEnd/>
          </a:ln>
        </p:spPr>
        <p:txBody>
          <a:bodyPr/>
          <a:lstStyle/>
          <a:p>
            <a:endParaRPr lang="en-GB" dirty="0">
              <a:ea typeface="ＭＳ Ｐゴシック" pitchFamily="34" charset="-128"/>
            </a:endParaRPr>
          </a:p>
        </p:txBody>
      </p:sp>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133656" y="218366"/>
            <a:ext cx="8229600" cy="706437"/>
          </a:xfrm>
        </p:spPr>
        <p:txBody>
          <a:bodyPr/>
          <a:lstStyle/>
          <a:p>
            <a:pPr eaLnBrk="1" hangingPunct="1"/>
            <a:r>
              <a:rPr lang="en-GB" sz="3200" b="1" dirty="0" smtClean="0">
                <a:solidFill>
                  <a:schemeClr val="tx2"/>
                </a:solidFill>
              </a:rPr>
              <a:t>Applicable Law under EIR</a:t>
            </a:r>
          </a:p>
        </p:txBody>
      </p:sp>
      <p:sp>
        <p:nvSpPr>
          <p:cNvPr id="14339" name="Content Placeholder 2"/>
          <p:cNvSpPr>
            <a:spLocks noGrp="1"/>
          </p:cNvSpPr>
          <p:nvPr>
            <p:ph idx="1"/>
          </p:nvPr>
        </p:nvSpPr>
        <p:spPr>
          <a:xfrm>
            <a:off x="457200" y="801858"/>
            <a:ext cx="6717323" cy="5253965"/>
          </a:xfrm>
        </p:spPr>
        <p:txBody>
          <a:bodyPr/>
          <a:lstStyle/>
          <a:p>
            <a:pPr eaLnBrk="1" hangingPunct="1">
              <a:lnSpc>
                <a:spcPct val="80000"/>
              </a:lnSpc>
            </a:pPr>
            <a:r>
              <a:rPr lang="en-GB" sz="2400" dirty="0" smtClean="0"/>
              <a:t>Recital 23 to the Preamble adds that the law of the Member State of the opening of proceedings will apply: </a:t>
            </a:r>
          </a:p>
          <a:p>
            <a:pPr eaLnBrk="1" hangingPunct="1">
              <a:lnSpc>
                <a:spcPct val="80000"/>
              </a:lnSpc>
              <a:buFont typeface="Arial" charset="0"/>
              <a:buNone/>
            </a:pPr>
            <a:r>
              <a:rPr lang="en-GB" sz="2400" dirty="0" smtClean="0">
                <a:solidFill>
                  <a:schemeClr val="tx2"/>
                </a:solidFill>
              </a:rPr>
              <a:t>   </a:t>
            </a:r>
            <a:r>
              <a:rPr lang="en-GB" altLang="en-US" sz="2400" dirty="0" smtClean="0">
                <a:solidFill>
                  <a:schemeClr val="tx2"/>
                </a:solidFill>
              </a:rPr>
              <a:t>“</a:t>
            </a:r>
            <a:r>
              <a:rPr lang="en-GB" sz="2400" dirty="0" smtClean="0">
                <a:solidFill>
                  <a:schemeClr val="tx2"/>
                </a:solidFill>
              </a:rPr>
              <a:t>the </a:t>
            </a:r>
            <a:r>
              <a:rPr lang="en-GB" sz="2400" i="1" dirty="0" err="1" smtClean="0">
                <a:solidFill>
                  <a:schemeClr val="tx2"/>
                </a:solidFill>
              </a:rPr>
              <a:t>lex</a:t>
            </a:r>
            <a:r>
              <a:rPr lang="en-GB" sz="2400" i="1" dirty="0" smtClean="0">
                <a:solidFill>
                  <a:schemeClr val="tx2"/>
                </a:solidFill>
              </a:rPr>
              <a:t> </a:t>
            </a:r>
            <a:r>
              <a:rPr lang="en-GB" sz="2400" i="1" dirty="0" err="1" smtClean="0">
                <a:solidFill>
                  <a:schemeClr val="tx2"/>
                </a:solidFill>
              </a:rPr>
              <a:t>concursus</a:t>
            </a:r>
            <a:r>
              <a:rPr lang="en-GB" sz="2400" i="1" dirty="0" smtClean="0">
                <a:solidFill>
                  <a:schemeClr val="tx2"/>
                </a:solidFill>
              </a:rPr>
              <a:t> </a:t>
            </a:r>
            <a:r>
              <a:rPr lang="en-GB" sz="2400" dirty="0" smtClean="0">
                <a:solidFill>
                  <a:schemeClr val="tx2"/>
                </a:solidFill>
              </a:rPr>
              <a:t>will therefore determine all of the insolvency proceedings, both procedural and substantive….</a:t>
            </a:r>
            <a:r>
              <a:rPr lang="en-GB" altLang="en-US" sz="2400" dirty="0" smtClean="0">
                <a:solidFill>
                  <a:schemeClr val="tx2"/>
                </a:solidFill>
              </a:rPr>
              <a:t>”</a:t>
            </a:r>
            <a:r>
              <a:rPr lang="en-GB" sz="2400" dirty="0" smtClean="0">
                <a:solidFill>
                  <a:schemeClr val="tx2"/>
                </a:solidFill>
              </a:rPr>
              <a:t> </a:t>
            </a:r>
          </a:p>
          <a:p>
            <a:pPr eaLnBrk="1" hangingPunct="1">
              <a:lnSpc>
                <a:spcPct val="80000"/>
              </a:lnSpc>
            </a:pPr>
            <a:r>
              <a:rPr lang="en-GB" sz="2400" dirty="0" smtClean="0"/>
              <a:t>and </a:t>
            </a:r>
            <a:r>
              <a:rPr lang="en-GB" altLang="en-US" sz="2400" dirty="0" smtClean="0"/>
              <a:t>“</a:t>
            </a:r>
            <a:r>
              <a:rPr lang="en-GB" sz="2400" dirty="0" smtClean="0"/>
              <a:t>automatic recognition</a:t>
            </a:r>
            <a:r>
              <a:rPr lang="en-GB" altLang="en-US" sz="2400" dirty="0" smtClean="0"/>
              <a:t>”</a:t>
            </a:r>
            <a:r>
              <a:rPr lang="en-GB" sz="2400" dirty="0" smtClean="0"/>
              <a:t> of these proceedings is to occur (recital 24; also see Art 16)</a:t>
            </a:r>
          </a:p>
          <a:p>
            <a:pPr eaLnBrk="1" hangingPunct="1">
              <a:lnSpc>
                <a:spcPct val="80000"/>
              </a:lnSpc>
            </a:pPr>
            <a:r>
              <a:rPr lang="en-GB" sz="2400" dirty="0" smtClean="0"/>
              <a:t>Article 4 of the EIR then goes on to echo this principle:</a:t>
            </a:r>
          </a:p>
          <a:p>
            <a:pPr eaLnBrk="1" hangingPunct="1">
              <a:lnSpc>
                <a:spcPct val="80000"/>
              </a:lnSpc>
              <a:buFont typeface="Arial" charset="0"/>
              <a:buNone/>
            </a:pPr>
            <a:r>
              <a:rPr lang="en-GB" sz="2400" dirty="0" smtClean="0"/>
              <a:t/>
            </a:r>
            <a:br>
              <a:rPr lang="en-GB" sz="2400" dirty="0" smtClean="0"/>
            </a:br>
            <a:r>
              <a:rPr lang="en-GB" altLang="en-US" sz="2400" dirty="0" smtClean="0">
                <a:solidFill>
                  <a:schemeClr val="tx2"/>
                </a:solidFill>
              </a:rPr>
              <a:t>“</a:t>
            </a:r>
            <a:r>
              <a:rPr lang="en-GB" sz="2400" dirty="0" smtClean="0">
                <a:solidFill>
                  <a:schemeClr val="tx2"/>
                </a:solidFill>
              </a:rPr>
              <a:t>(1) Save as otherwise provided in this Regulation, the law applicable to insolvency proceedings and their effects shall be that of the Member State within the territory of which such proceedings are opened…</a:t>
            </a:r>
            <a:r>
              <a:rPr lang="en-GB" altLang="en-US" sz="2400" dirty="0" smtClean="0">
                <a:solidFill>
                  <a:schemeClr val="tx2"/>
                </a:solidFill>
              </a:rPr>
              <a:t>”</a:t>
            </a:r>
            <a:endParaRPr lang="en-GB" sz="2400" dirty="0" smtClean="0">
              <a:solidFill>
                <a:schemeClr val="tx2"/>
              </a:solidFill>
            </a:endParaRPr>
          </a:p>
        </p:txBody>
      </p:sp>
      <p:sp>
        <p:nvSpPr>
          <p:cNvPr id="14341" name="Slide Number Placeholder 4"/>
          <p:cNvSpPr>
            <a:spLocks noGrp="1"/>
          </p:cNvSpPr>
          <p:nvPr>
            <p:ph type="sldNum" sz="quarter" idx="12"/>
          </p:nvPr>
        </p:nvSpPr>
        <p:spPr bwMode="auto">
          <a:noFill/>
          <a:ln>
            <a:miter lim="800000"/>
            <a:headEnd/>
            <a:tailEnd/>
          </a:ln>
        </p:spPr>
        <p:txBody>
          <a:bodyPr/>
          <a:lstStyle/>
          <a:p>
            <a:endParaRPr lang="en-GB" dirty="0">
              <a:ea typeface="ＭＳ Ｐゴシック" pitchFamily="34" charset="-128"/>
            </a:endParaRPr>
          </a:p>
        </p:txBody>
      </p:sp>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3152" y="-20790"/>
            <a:ext cx="8229600" cy="633412"/>
          </a:xfrm>
        </p:spPr>
        <p:txBody>
          <a:bodyPr rtlCol="0">
            <a:noAutofit/>
          </a:bodyPr>
          <a:lstStyle/>
          <a:p>
            <a:pPr eaLnBrk="1" fontAlgn="auto" hangingPunct="1">
              <a:spcAft>
                <a:spcPts val="0"/>
              </a:spcAft>
              <a:defRPr/>
            </a:pPr>
            <a:r>
              <a:rPr lang="en-GB" sz="2800" b="1" dirty="0" smtClean="0">
                <a:solidFill>
                  <a:schemeClr val="tx2"/>
                </a:solidFill>
                <a:ea typeface="+mj-ea"/>
              </a:rPr>
              <a:t>Harmony in procedure and not of law:</a:t>
            </a:r>
            <a:br>
              <a:rPr lang="en-GB" sz="2800" b="1" dirty="0" smtClean="0">
                <a:solidFill>
                  <a:schemeClr val="tx2"/>
                </a:solidFill>
                <a:ea typeface="+mj-ea"/>
              </a:rPr>
            </a:br>
            <a:r>
              <a:rPr lang="en-GB" sz="2800" b="1" dirty="0" smtClean="0">
                <a:solidFill>
                  <a:schemeClr val="tx2"/>
                </a:solidFill>
                <a:ea typeface="+mj-ea"/>
              </a:rPr>
              <a:t>recital 11</a:t>
            </a:r>
            <a:endParaRPr lang="en-GB" sz="2800" b="1" dirty="0">
              <a:solidFill>
                <a:schemeClr val="tx2"/>
              </a:solidFill>
              <a:ea typeface="+mj-ea"/>
            </a:endParaRPr>
          </a:p>
        </p:txBody>
      </p:sp>
      <p:sp>
        <p:nvSpPr>
          <p:cNvPr id="15363" name="Content Placeholder 2"/>
          <p:cNvSpPr>
            <a:spLocks noGrp="1"/>
          </p:cNvSpPr>
          <p:nvPr>
            <p:ph idx="1"/>
          </p:nvPr>
        </p:nvSpPr>
        <p:spPr>
          <a:xfrm>
            <a:off x="457200" y="836613"/>
            <a:ext cx="6773594" cy="5289550"/>
          </a:xfrm>
        </p:spPr>
        <p:txBody>
          <a:bodyPr/>
          <a:lstStyle/>
          <a:p>
            <a:pPr eaLnBrk="1" hangingPunct="1">
              <a:lnSpc>
                <a:spcPct val="80000"/>
              </a:lnSpc>
            </a:pPr>
            <a:r>
              <a:rPr lang="en-GB" sz="1800" dirty="0" smtClean="0"/>
              <a:t>Recital 11 of the Preamble to the EIR preserves the centrality of national law when it states the general principle that:</a:t>
            </a:r>
          </a:p>
          <a:p>
            <a:pPr eaLnBrk="1" hangingPunct="1">
              <a:lnSpc>
                <a:spcPct val="80000"/>
              </a:lnSpc>
            </a:pPr>
            <a:r>
              <a:rPr lang="en-GB" altLang="en-US" sz="1800" b="1" dirty="0" smtClean="0">
                <a:solidFill>
                  <a:schemeClr val="tx2"/>
                </a:solidFill>
              </a:rPr>
              <a:t>“</a:t>
            </a:r>
            <a:r>
              <a:rPr lang="en-GB" sz="1800" b="1" dirty="0" smtClean="0">
                <a:solidFill>
                  <a:schemeClr val="tx2"/>
                </a:solidFill>
              </a:rPr>
              <a:t>This Regulation acknowledges the fact that as a result of widely differing substantive laws it is not practical to introduce insolvency proceedings with universal scope in the entire Community.</a:t>
            </a:r>
            <a:r>
              <a:rPr lang="en-GB" altLang="en-US" sz="1800" b="1" dirty="0" smtClean="0">
                <a:solidFill>
                  <a:schemeClr val="tx2"/>
                </a:solidFill>
              </a:rPr>
              <a:t>”</a:t>
            </a:r>
            <a:endParaRPr lang="en-GB" sz="1800" b="1" dirty="0" smtClean="0">
              <a:solidFill>
                <a:schemeClr val="tx2"/>
              </a:solidFill>
            </a:endParaRPr>
          </a:p>
          <a:p>
            <a:pPr eaLnBrk="1" hangingPunct="1">
              <a:lnSpc>
                <a:spcPct val="80000"/>
              </a:lnSpc>
            </a:pPr>
            <a:r>
              <a:rPr lang="en-GB" sz="1800" dirty="0" smtClean="0"/>
              <a:t>But, it then muddies the waters when it warns that:  </a:t>
            </a:r>
            <a:r>
              <a:rPr lang="en-GB" altLang="en-US" sz="1800" b="1" dirty="0" smtClean="0">
                <a:solidFill>
                  <a:schemeClr val="tx2"/>
                </a:solidFill>
              </a:rPr>
              <a:t>“</a:t>
            </a:r>
            <a:r>
              <a:rPr lang="en-GB" sz="1800" b="1" dirty="0" smtClean="0">
                <a:solidFill>
                  <a:schemeClr val="tx2"/>
                </a:solidFill>
              </a:rPr>
              <a:t>The application without exception of the law of the State of opening of proceedings would…frequently lead to difficulties</a:t>
            </a:r>
            <a:r>
              <a:rPr lang="en-GB" altLang="en-US" sz="1800" b="1" dirty="0" smtClean="0">
                <a:solidFill>
                  <a:schemeClr val="tx2"/>
                </a:solidFill>
              </a:rPr>
              <a:t>”</a:t>
            </a:r>
            <a:r>
              <a:rPr lang="en-GB" sz="1800" b="1" dirty="0" smtClean="0">
                <a:solidFill>
                  <a:schemeClr val="tx2"/>
                </a:solidFill>
              </a:rPr>
              <a:t>,</a:t>
            </a:r>
            <a:r>
              <a:rPr lang="en-GB" sz="1800" b="1" dirty="0" smtClean="0"/>
              <a:t> </a:t>
            </a:r>
            <a:r>
              <a:rPr lang="en-GB" sz="1800" dirty="0" smtClean="0"/>
              <a:t>such as in regard to differing laws in respect of security interests, where special rules on applicable law may be needed.</a:t>
            </a:r>
          </a:p>
          <a:p>
            <a:pPr eaLnBrk="1" hangingPunct="1">
              <a:lnSpc>
                <a:spcPct val="80000"/>
              </a:lnSpc>
            </a:pPr>
            <a:r>
              <a:rPr lang="en-GB" sz="1800" dirty="0" smtClean="0"/>
              <a:t>To add to the complexity, the Recital concludes:  </a:t>
            </a:r>
            <a:r>
              <a:rPr lang="en-GB" altLang="en-US" sz="1800" b="1" dirty="0" smtClean="0">
                <a:solidFill>
                  <a:schemeClr val="tx2"/>
                </a:solidFill>
              </a:rPr>
              <a:t>“</a:t>
            </a:r>
            <a:r>
              <a:rPr lang="en-GB" sz="1800" b="1" dirty="0" smtClean="0">
                <a:solidFill>
                  <a:schemeClr val="tx2"/>
                </a:solidFill>
              </a:rPr>
              <a:t>On the other hand, national proceedings covering only assets situated in the State of opening should also be allowed alongside main insolvency proceedings with universal scope.</a:t>
            </a:r>
            <a:r>
              <a:rPr lang="en-GB" altLang="en-US" sz="1800" b="1" dirty="0" smtClean="0">
                <a:solidFill>
                  <a:schemeClr val="tx2"/>
                </a:solidFill>
              </a:rPr>
              <a:t>”</a:t>
            </a:r>
            <a:r>
              <a:rPr lang="en-GB" sz="1800" b="1" dirty="0" smtClean="0">
                <a:solidFill>
                  <a:schemeClr val="tx2"/>
                </a:solidFill>
              </a:rPr>
              <a:t> (thus allowing for primary and secondary insolvency proceedings).</a:t>
            </a:r>
          </a:p>
          <a:p>
            <a:pPr eaLnBrk="1" hangingPunct="1">
              <a:lnSpc>
                <a:spcPct val="80000"/>
              </a:lnSpc>
            </a:pPr>
            <a:r>
              <a:rPr lang="en-GB" sz="1800" dirty="0" smtClean="0"/>
              <a:t>The seemingly simple (but strangely undefined) concept of COMI is then used to determine which court and which body of law should be applied to the opening of insolvency proceedings.</a:t>
            </a:r>
          </a:p>
          <a:p>
            <a:pPr eaLnBrk="1" hangingPunct="1">
              <a:lnSpc>
                <a:spcPct val="80000"/>
              </a:lnSpc>
            </a:pPr>
            <a:endParaRPr lang="en-GB" sz="1800" dirty="0" smtClean="0"/>
          </a:p>
        </p:txBody>
      </p:sp>
      <p:sp>
        <p:nvSpPr>
          <p:cNvPr id="4" name="Footer Placeholder 3"/>
          <p:cNvSpPr>
            <a:spLocks noGrp="1"/>
          </p:cNvSpPr>
          <p:nvPr>
            <p:ph type="ftr" sz="quarter" idx="11"/>
          </p:nvPr>
        </p:nvSpPr>
        <p:spPr/>
        <p:txBody>
          <a:bodyPr/>
          <a:lstStyle/>
          <a:p>
            <a:pPr>
              <a:defRPr/>
            </a:pPr>
            <a:endParaRPr lang="en-GB" dirty="0"/>
          </a:p>
        </p:txBody>
      </p:sp>
      <p:sp>
        <p:nvSpPr>
          <p:cNvPr id="15365" name="Slide Number Placeholder 4"/>
          <p:cNvSpPr>
            <a:spLocks noGrp="1"/>
          </p:cNvSpPr>
          <p:nvPr>
            <p:ph type="sldNum" sz="quarter" idx="12"/>
          </p:nvPr>
        </p:nvSpPr>
        <p:spPr bwMode="auto">
          <a:noFill/>
          <a:ln>
            <a:miter lim="800000"/>
            <a:headEnd/>
            <a:tailEnd/>
          </a:ln>
        </p:spPr>
        <p:txBody>
          <a:bodyPr/>
          <a:lstStyle/>
          <a:p>
            <a:fld id="{0BE27132-C597-40AA-AB7B-507E9F871C02}" type="slidenum">
              <a:rPr lang="en-GB">
                <a:ea typeface="ＭＳ Ｐゴシック" pitchFamily="34" charset="-128"/>
              </a:rPr>
              <a:pPr/>
              <a:t>107</a:t>
            </a:fld>
            <a:endParaRPr lang="en-GB">
              <a:ea typeface="ＭＳ Ｐゴシック" pitchFamily="34" charset="-128"/>
            </a:endParaRPr>
          </a:p>
        </p:txBody>
      </p:sp>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160" y="77686"/>
            <a:ext cx="8229600" cy="777875"/>
          </a:xfrm>
        </p:spPr>
        <p:txBody>
          <a:bodyPr rtlCol="0">
            <a:noAutofit/>
          </a:bodyPr>
          <a:lstStyle/>
          <a:p>
            <a:pPr eaLnBrk="1" fontAlgn="auto" hangingPunct="1">
              <a:spcAft>
                <a:spcPts val="0"/>
              </a:spcAft>
              <a:defRPr/>
            </a:pPr>
            <a:r>
              <a:rPr lang="en-GB" sz="2000" b="1" dirty="0" smtClean="0">
                <a:solidFill>
                  <a:schemeClr val="tx2"/>
                </a:solidFill>
                <a:ea typeface="+mj-ea"/>
              </a:rPr>
              <a:t>Reconciling the EIR and the UNCITRAL Model Law</a:t>
            </a:r>
            <a:endParaRPr lang="en-GB" sz="2000" b="1" dirty="0">
              <a:solidFill>
                <a:schemeClr val="tx2"/>
              </a:solidFill>
              <a:ea typeface="+mj-ea"/>
            </a:endParaRPr>
          </a:p>
        </p:txBody>
      </p:sp>
      <p:sp>
        <p:nvSpPr>
          <p:cNvPr id="16387" name="Content Placeholder 2"/>
          <p:cNvSpPr>
            <a:spLocks noGrp="1"/>
          </p:cNvSpPr>
          <p:nvPr>
            <p:ph idx="1"/>
          </p:nvPr>
        </p:nvSpPr>
        <p:spPr>
          <a:xfrm>
            <a:off x="168812" y="604910"/>
            <a:ext cx="7047914" cy="6253089"/>
          </a:xfrm>
        </p:spPr>
        <p:txBody>
          <a:bodyPr/>
          <a:lstStyle/>
          <a:p>
            <a:pPr eaLnBrk="1" hangingPunct="1">
              <a:lnSpc>
                <a:spcPct val="80000"/>
              </a:lnSpc>
            </a:pPr>
            <a:r>
              <a:rPr lang="en-GB" sz="1600" dirty="0" smtClean="0"/>
              <a:t>Like the UNCITRAL Model Law on Cross-Border Insolvency (1997), the European Insolvency Regulation (2002) also favours the resort to procedural harmonisation instead of substantive harmonisation of insolvency laws; both also share some key concepts although the Model Law is narrower in scope;</a:t>
            </a:r>
          </a:p>
          <a:p>
            <a:pPr eaLnBrk="1" hangingPunct="1">
              <a:lnSpc>
                <a:spcPct val="80000"/>
              </a:lnSpc>
            </a:pPr>
            <a:r>
              <a:rPr lang="en-GB" sz="1600" dirty="0" smtClean="0"/>
              <a:t>Despite the order in which they were proclaimed,  UNCITRAL merely adopted ideas that had been circulating in debates in Europe in the lead up to the publication of the EIR (Westbrook, 2002:2-3; Goode, 2008: 564ff);</a:t>
            </a:r>
          </a:p>
          <a:p>
            <a:pPr eaLnBrk="1" hangingPunct="1">
              <a:lnSpc>
                <a:spcPct val="80000"/>
              </a:lnSpc>
            </a:pPr>
            <a:r>
              <a:rPr lang="en-GB" sz="1600" b="1" dirty="0" smtClean="0">
                <a:solidFill>
                  <a:schemeClr val="tx2"/>
                </a:solidFill>
              </a:rPr>
              <a:t>Do  we need to reconcile the two ? </a:t>
            </a:r>
          </a:p>
          <a:p>
            <a:pPr eaLnBrk="1" hangingPunct="1">
              <a:lnSpc>
                <a:spcPct val="80000"/>
              </a:lnSpc>
            </a:pPr>
            <a:r>
              <a:rPr lang="en-GB" sz="1600" dirty="0" smtClean="0"/>
              <a:t>Curiously, very few original EU Member States have adopted the Model Law; having  a major international commercial centre, only the UK did so in 2006, following the USA in 2005; </a:t>
            </a:r>
          </a:p>
          <a:p>
            <a:pPr eaLnBrk="1" hangingPunct="1">
              <a:lnSpc>
                <a:spcPct val="80000"/>
              </a:lnSpc>
            </a:pPr>
            <a:r>
              <a:rPr lang="en-GB" sz="1600" dirty="0" smtClean="0"/>
              <a:t>But the UK always had a similar mutual assistance provision under s 426 of the UK Insolvency Act 1986, which was comparable to the old s 304 of the US Bankruptcy Code that was replaced by the new Chapter 15 implementing the Model Law.</a:t>
            </a:r>
          </a:p>
          <a:p>
            <a:pPr eaLnBrk="1" hangingPunct="1">
              <a:lnSpc>
                <a:spcPct val="80000"/>
              </a:lnSpc>
            </a:pPr>
            <a:r>
              <a:rPr lang="en-GB" sz="1600" dirty="0" smtClean="0"/>
              <a:t>Other European Union states that have adopted the Model Law  are Poland, Romania , Slovenia and most recently Greece (2010); It has also been adopted by Serbia and by Montenegro.</a:t>
            </a:r>
          </a:p>
          <a:p>
            <a:pPr eaLnBrk="1" hangingPunct="1">
              <a:lnSpc>
                <a:spcPct val="80000"/>
              </a:lnSpc>
            </a:pPr>
            <a:r>
              <a:rPr lang="en-GB" sz="1600" b="1" dirty="0" smtClean="0">
                <a:solidFill>
                  <a:schemeClr val="tx2"/>
                </a:solidFill>
              </a:rPr>
              <a:t>Recently, a Committee of the EU Parliament  suggested that :</a:t>
            </a:r>
            <a:r>
              <a:rPr lang="en-GB" altLang="en-US" sz="1600" b="1" dirty="0" smtClean="0">
                <a:solidFill>
                  <a:schemeClr val="tx2"/>
                </a:solidFill>
              </a:rPr>
              <a:t>“</a:t>
            </a:r>
            <a:r>
              <a:rPr lang="en-GB" sz="1600" b="1" dirty="0" smtClean="0">
                <a:solidFill>
                  <a:schemeClr val="tx2"/>
                </a:solidFill>
              </a:rPr>
              <a:t>The EU should consider embracing the concepts of the Model Law on Cross Border Insolvency in its entirety, as it is not in conflict with any existing EU Regulation.</a:t>
            </a:r>
            <a:r>
              <a:rPr lang="en-GB" altLang="en-US" sz="1600" b="1" dirty="0" smtClean="0">
                <a:solidFill>
                  <a:schemeClr val="tx2"/>
                </a:solidFill>
              </a:rPr>
              <a:t>”</a:t>
            </a:r>
            <a:r>
              <a:rPr lang="en-GB" sz="1600" b="1" dirty="0" smtClean="0">
                <a:solidFill>
                  <a:schemeClr val="tx2"/>
                </a:solidFill>
              </a:rPr>
              <a:t> (2010: 27)</a:t>
            </a:r>
          </a:p>
          <a:p>
            <a:pPr eaLnBrk="1" hangingPunct="1">
              <a:lnSpc>
                <a:spcPct val="80000"/>
              </a:lnSpc>
            </a:pPr>
            <a:endParaRPr lang="en-GB" sz="1600" dirty="0" smtClean="0"/>
          </a:p>
        </p:txBody>
      </p:sp>
      <p:sp>
        <p:nvSpPr>
          <p:cNvPr id="4" name="Footer Placeholder 3"/>
          <p:cNvSpPr>
            <a:spLocks noGrp="1"/>
          </p:cNvSpPr>
          <p:nvPr>
            <p:ph type="ftr" sz="quarter" idx="11"/>
          </p:nvPr>
        </p:nvSpPr>
        <p:spPr/>
        <p:txBody>
          <a:bodyPr/>
          <a:lstStyle/>
          <a:p>
            <a:pPr>
              <a:defRPr/>
            </a:pPr>
            <a:endParaRPr lang="en-GB" dirty="0"/>
          </a:p>
        </p:txBody>
      </p:sp>
      <p:sp>
        <p:nvSpPr>
          <p:cNvPr id="16389" name="Slide Number Placeholder 4"/>
          <p:cNvSpPr>
            <a:spLocks noGrp="1"/>
          </p:cNvSpPr>
          <p:nvPr>
            <p:ph type="sldNum" sz="quarter" idx="12"/>
          </p:nvPr>
        </p:nvSpPr>
        <p:spPr bwMode="auto">
          <a:noFill/>
          <a:ln>
            <a:miter lim="800000"/>
            <a:headEnd/>
            <a:tailEnd/>
          </a:ln>
        </p:spPr>
        <p:txBody>
          <a:bodyPr/>
          <a:lstStyle/>
          <a:p>
            <a:endParaRPr lang="en-GB" dirty="0">
              <a:ea typeface="ＭＳ Ｐゴシック" pitchFamily="34" charset="-128"/>
            </a:endParaRPr>
          </a:p>
        </p:txBody>
      </p:sp>
    </p:spTree>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308340" y="274638"/>
            <a:ext cx="8229600" cy="561975"/>
          </a:xfrm>
        </p:spPr>
        <p:txBody>
          <a:bodyPr/>
          <a:lstStyle/>
          <a:p>
            <a:pPr eaLnBrk="1" hangingPunct="1"/>
            <a:r>
              <a:rPr lang="en-GB" sz="2800" b="1" smtClean="0">
                <a:solidFill>
                  <a:schemeClr val="tx2"/>
                </a:solidFill>
              </a:rPr>
              <a:t>Can  insolvency Law be harmonised ?</a:t>
            </a:r>
          </a:p>
        </p:txBody>
      </p:sp>
      <p:sp>
        <p:nvSpPr>
          <p:cNvPr id="17411" name="Content Placeholder 2"/>
          <p:cNvSpPr>
            <a:spLocks noGrp="1"/>
          </p:cNvSpPr>
          <p:nvPr>
            <p:ph idx="1"/>
          </p:nvPr>
        </p:nvSpPr>
        <p:spPr>
          <a:xfrm>
            <a:off x="457200" y="836613"/>
            <a:ext cx="6624084" cy="5545137"/>
          </a:xfrm>
        </p:spPr>
        <p:txBody>
          <a:bodyPr/>
          <a:lstStyle/>
          <a:p>
            <a:pPr eaLnBrk="1" hangingPunct="1"/>
            <a:r>
              <a:rPr lang="en-GB" sz="1800" dirty="0" smtClean="0"/>
              <a:t>It seems that both the EIR and the Model Law assume that harmonisation should only occur in regard to procedural matters concerned with the initiation and recognition of insolvency proceedings and NOT in the law itself;</a:t>
            </a:r>
          </a:p>
          <a:p>
            <a:pPr eaLnBrk="1" hangingPunct="1"/>
            <a:r>
              <a:rPr lang="en-GB" sz="1800" dirty="0" smtClean="0">
                <a:solidFill>
                  <a:schemeClr val="tx2"/>
                </a:solidFill>
              </a:rPr>
              <a:t>This seems to be in contrast to the goal of the UNCITRAL Legislative Guide on Insolvency Law which seeks to be much more ambitious; </a:t>
            </a:r>
          </a:p>
          <a:p>
            <a:pPr eaLnBrk="1" hangingPunct="1"/>
            <a:r>
              <a:rPr lang="en-GB" sz="1800" dirty="0" smtClean="0"/>
              <a:t>We need to ask how deeply the Legislative Guide has actually influenced insolvency law makers in </a:t>
            </a:r>
            <a:r>
              <a:rPr lang="en-GB" altLang="en-US" sz="1800" dirty="0" smtClean="0"/>
              <a:t>“</a:t>
            </a:r>
            <a:r>
              <a:rPr lang="en-GB" sz="1800" dirty="0" smtClean="0"/>
              <a:t>transitional</a:t>
            </a:r>
            <a:r>
              <a:rPr lang="en-GB" altLang="en-US" sz="1800" dirty="0" smtClean="0"/>
              <a:t>”</a:t>
            </a:r>
            <a:r>
              <a:rPr lang="en-GB" sz="1800" dirty="0" smtClean="0"/>
              <a:t> economies such as China; my suspicion is that it has fostered </a:t>
            </a:r>
            <a:r>
              <a:rPr lang="en-GB" altLang="en-US" sz="1800" dirty="0" smtClean="0"/>
              <a:t>“</a:t>
            </a:r>
            <a:r>
              <a:rPr lang="en-GB" sz="1800" dirty="0" smtClean="0"/>
              <a:t>modernisation</a:t>
            </a:r>
            <a:r>
              <a:rPr lang="en-GB" altLang="en-US" sz="1800" dirty="0" smtClean="0"/>
              <a:t>”</a:t>
            </a:r>
            <a:r>
              <a:rPr lang="en-GB" sz="1800" dirty="0" smtClean="0"/>
              <a:t> more than </a:t>
            </a:r>
            <a:r>
              <a:rPr lang="en-GB" altLang="en-US" sz="1800" dirty="0" smtClean="0"/>
              <a:t>“</a:t>
            </a:r>
            <a:r>
              <a:rPr lang="en-GB" sz="1800" dirty="0" smtClean="0"/>
              <a:t>harmonisation</a:t>
            </a:r>
            <a:r>
              <a:rPr lang="en-GB" altLang="en-US" sz="1800" dirty="0" smtClean="0"/>
              <a:t>”</a:t>
            </a:r>
            <a:r>
              <a:rPr lang="en-GB" sz="1800" dirty="0" smtClean="0"/>
              <a:t>, especially if we look at how new laws are being implemented in these states;</a:t>
            </a:r>
          </a:p>
          <a:p>
            <a:pPr eaLnBrk="1" hangingPunct="1"/>
            <a:r>
              <a:rPr lang="en-GB" sz="1800" dirty="0" smtClean="0">
                <a:solidFill>
                  <a:schemeClr val="tx2"/>
                </a:solidFill>
              </a:rPr>
              <a:t>A more radical means of harmonisation  is to leave it to the law market to operate (i.e. forum shopping). However, let us not get too far ahead of ourselves.</a:t>
            </a:r>
          </a:p>
        </p:txBody>
      </p:sp>
      <p:sp>
        <p:nvSpPr>
          <p:cNvPr id="4" name="Footer Placeholder 3"/>
          <p:cNvSpPr>
            <a:spLocks noGrp="1"/>
          </p:cNvSpPr>
          <p:nvPr>
            <p:ph type="ftr" sz="quarter" idx="11"/>
          </p:nvPr>
        </p:nvSpPr>
        <p:spPr/>
        <p:txBody>
          <a:bodyPr/>
          <a:lstStyle/>
          <a:p>
            <a:pPr>
              <a:defRPr/>
            </a:pPr>
            <a:endParaRPr lang="en-GB" dirty="0"/>
          </a:p>
        </p:txBody>
      </p:sp>
      <p:sp>
        <p:nvSpPr>
          <p:cNvPr id="17413" name="Slide Number Placeholder 4"/>
          <p:cNvSpPr>
            <a:spLocks noGrp="1"/>
          </p:cNvSpPr>
          <p:nvPr>
            <p:ph type="sldNum" sz="quarter" idx="12"/>
          </p:nvPr>
        </p:nvSpPr>
        <p:spPr bwMode="auto">
          <a:noFill/>
          <a:ln>
            <a:miter lim="800000"/>
            <a:headEnd/>
            <a:tailEnd/>
          </a:ln>
        </p:spPr>
        <p:txBody>
          <a:bodyPr/>
          <a:lstStyle/>
          <a:p>
            <a:endParaRPr lang="en-GB" dirty="0">
              <a:ea typeface="ＭＳ Ｐゴシック" pitchFamily="34" charset="-128"/>
            </a:endParaRPr>
          </a:p>
        </p:txBody>
      </p:sp>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53160" y="274638"/>
            <a:ext cx="8229600" cy="777875"/>
          </a:xfrm>
        </p:spPr>
        <p:txBody>
          <a:bodyPr/>
          <a:lstStyle/>
          <a:p>
            <a:pPr eaLnBrk="1" hangingPunct="1"/>
            <a:r>
              <a:rPr lang="en-GB" sz="2400" b="1" dirty="0" smtClean="0">
                <a:solidFill>
                  <a:schemeClr val="tx2"/>
                </a:solidFill>
              </a:rPr>
              <a:t>Harmonisation of Insolvency Law in the EU</a:t>
            </a:r>
          </a:p>
        </p:txBody>
      </p:sp>
      <p:sp>
        <p:nvSpPr>
          <p:cNvPr id="18435" name="Content Placeholder 2"/>
          <p:cNvSpPr>
            <a:spLocks noGrp="1"/>
          </p:cNvSpPr>
          <p:nvPr>
            <p:ph idx="1"/>
          </p:nvPr>
        </p:nvSpPr>
        <p:spPr>
          <a:xfrm>
            <a:off x="457200" y="1052513"/>
            <a:ext cx="6645349" cy="5073650"/>
          </a:xfrm>
        </p:spPr>
        <p:txBody>
          <a:bodyPr/>
          <a:lstStyle/>
          <a:p>
            <a:pPr eaLnBrk="1" hangingPunct="1">
              <a:lnSpc>
                <a:spcPct val="80000"/>
              </a:lnSpc>
            </a:pPr>
            <a:r>
              <a:rPr lang="en-GB" sz="2400" dirty="0" smtClean="0"/>
              <a:t>In this context, it is interesting to note the recent paper on Harmonisation of Insolvency Law produced by Policy Department C of the European Parliament</a:t>
            </a:r>
            <a:r>
              <a:rPr lang="en-GB" altLang="en-US" sz="2400" dirty="0" smtClean="0"/>
              <a:t>’</a:t>
            </a:r>
            <a:r>
              <a:rPr lang="en-GB" sz="2400" dirty="0" smtClean="0"/>
              <a:t>s DG for Internal Policies;</a:t>
            </a:r>
          </a:p>
          <a:p>
            <a:pPr eaLnBrk="1" hangingPunct="1">
              <a:lnSpc>
                <a:spcPct val="80000"/>
              </a:lnSpc>
            </a:pPr>
            <a:r>
              <a:rPr lang="en-GB" sz="2400" dirty="0" smtClean="0"/>
              <a:t>This paper seeks </a:t>
            </a:r>
            <a:r>
              <a:rPr lang="en-GB" altLang="en-US" sz="2400" dirty="0" smtClean="0"/>
              <a:t>“</a:t>
            </a:r>
            <a:r>
              <a:rPr lang="en-GB" sz="2400" dirty="0" smtClean="0"/>
              <a:t>to assess whether the harmonisation of insolvency law at EU level is necessary or worthwhile…</a:t>
            </a:r>
            <a:r>
              <a:rPr lang="en-GB" altLang="en-US" sz="2400" dirty="0" smtClean="0"/>
              <a:t>”</a:t>
            </a:r>
            <a:r>
              <a:rPr lang="en-GB" sz="2400" dirty="0" smtClean="0"/>
              <a:t> (2010: 6);</a:t>
            </a:r>
          </a:p>
          <a:p>
            <a:pPr eaLnBrk="1" hangingPunct="1">
              <a:lnSpc>
                <a:spcPct val="80000"/>
              </a:lnSpc>
            </a:pPr>
            <a:r>
              <a:rPr lang="en-GB" sz="2400" dirty="0" smtClean="0"/>
              <a:t>Because insolvency law is seen to be connected to other areas of law (such as contract, employment and company law), it is suggested that harmonisation must occur as part of a broader process (see at p 27).</a:t>
            </a:r>
          </a:p>
        </p:txBody>
      </p:sp>
      <p:sp>
        <p:nvSpPr>
          <p:cNvPr id="4" name="Footer Placeholder 3"/>
          <p:cNvSpPr>
            <a:spLocks noGrp="1"/>
          </p:cNvSpPr>
          <p:nvPr>
            <p:ph type="ftr" sz="quarter" idx="11"/>
          </p:nvPr>
        </p:nvSpPr>
        <p:spPr/>
        <p:txBody>
          <a:bodyPr/>
          <a:lstStyle/>
          <a:p>
            <a:pPr>
              <a:defRPr/>
            </a:pPr>
            <a:endParaRPr lang="en-GB" dirty="0"/>
          </a:p>
        </p:txBody>
      </p:sp>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14996" y="105822"/>
            <a:ext cx="6705600" cy="1143000"/>
          </a:xfrm>
        </p:spPr>
        <p:txBody>
          <a:bodyPr/>
          <a:lstStyle/>
          <a:p>
            <a:pPr eaLnBrk="1" hangingPunct="1"/>
            <a:r>
              <a:rPr lang="en-GB" sz="2800" b="1" dirty="0" smtClean="0">
                <a:solidFill>
                  <a:schemeClr val="tx2"/>
                </a:solidFill>
              </a:rPr>
              <a:t>Snow-ball effect of harmonising insolvency law</a:t>
            </a:r>
          </a:p>
        </p:txBody>
      </p:sp>
      <p:sp>
        <p:nvSpPr>
          <p:cNvPr id="19459" name="Content Placeholder 2"/>
          <p:cNvSpPr>
            <a:spLocks noGrp="1"/>
          </p:cNvSpPr>
          <p:nvPr>
            <p:ph idx="1"/>
          </p:nvPr>
        </p:nvSpPr>
        <p:spPr>
          <a:xfrm>
            <a:off x="457200" y="1268413"/>
            <a:ext cx="6646985" cy="4857750"/>
          </a:xfrm>
        </p:spPr>
        <p:txBody>
          <a:bodyPr/>
          <a:lstStyle/>
          <a:p>
            <a:pPr eaLnBrk="1" hangingPunct="1">
              <a:lnSpc>
                <a:spcPct val="80000"/>
              </a:lnSpc>
            </a:pPr>
            <a:r>
              <a:rPr lang="en-GB" sz="2000" dirty="0" smtClean="0"/>
              <a:t>The 2010 Harmonisation paper from the EP adds:  </a:t>
            </a:r>
            <a:r>
              <a:rPr lang="en-GB" altLang="en-US" sz="2000" dirty="0" smtClean="0"/>
              <a:t>“</a:t>
            </a:r>
            <a:r>
              <a:rPr lang="en-GB" sz="2000" dirty="0" smtClean="0"/>
              <a:t>Until these [other areas of law] are all harmonised, it will not be possible to harmonise all aspects of insolvency law.</a:t>
            </a:r>
            <a:r>
              <a:rPr lang="en-GB" altLang="en-US" sz="2000" dirty="0" smtClean="0"/>
              <a:t>”</a:t>
            </a:r>
          </a:p>
          <a:p>
            <a:pPr eaLnBrk="1" hangingPunct="1">
              <a:lnSpc>
                <a:spcPct val="80000"/>
              </a:lnSpc>
            </a:pPr>
            <a:endParaRPr lang="en-GB" sz="2000" dirty="0" smtClean="0"/>
          </a:p>
          <a:p>
            <a:pPr eaLnBrk="1" hangingPunct="1">
              <a:lnSpc>
                <a:spcPct val="80000"/>
              </a:lnSpc>
            </a:pPr>
            <a:r>
              <a:rPr lang="en-GB" sz="2000" dirty="0" smtClean="0"/>
              <a:t>This EP paper does however warn that: </a:t>
            </a:r>
          </a:p>
          <a:p>
            <a:pPr eaLnBrk="1" hangingPunct="1">
              <a:lnSpc>
                <a:spcPct val="80000"/>
              </a:lnSpc>
            </a:pPr>
            <a:endParaRPr lang="en-GB" sz="2000" dirty="0" smtClean="0"/>
          </a:p>
          <a:p>
            <a:pPr eaLnBrk="1" hangingPunct="1">
              <a:lnSpc>
                <a:spcPct val="80000"/>
              </a:lnSpc>
            </a:pPr>
            <a:r>
              <a:rPr lang="en-GB" altLang="en-US" sz="2000" dirty="0" smtClean="0">
                <a:solidFill>
                  <a:schemeClr val="tx2"/>
                </a:solidFill>
              </a:rPr>
              <a:t>“</a:t>
            </a:r>
            <a:r>
              <a:rPr lang="en-GB" sz="2000" dirty="0" smtClean="0">
                <a:solidFill>
                  <a:schemeClr val="tx2"/>
                </a:solidFill>
              </a:rPr>
              <a:t>there are serious reservations as to whether full harmonisation would be attainable, even if it were deemed possible.  However, striving for harmonisation of certain aspects of insolvency law would seem to be worthwhile…</a:t>
            </a:r>
            <a:r>
              <a:rPr lang="en-GB" altLang="en-US" sz="2000" dirty="0" smtClean="0">
                <a:solidFill>
                  <a:schemeClr val="tx2"/>
                </a:solidFill>
              </a:rPr>
              <a:t>”</a:t>
            </a:r>
            <a:r>
              <a:rPr lang="en-GB" sz="2000" dirty="0" smtClean="0">
                <a:solidFill>
                  <a:schemeClr val="tx2"/>
                </a:solidFill>
              </a:rPr>
              <a:t> </a:t>
            </a:r>
            <a:r>
              <a:rPr lang="en-GB" sz="2000" dirty="0" smtClean="0"/>
              <a:t>(2010: 27) -is this just wishful thinking ?</a:t>
            </a:r>
          </a:p>
          <a:p>
            <a:pPr eaLnBrk="1" hangingPunct="1">
              <a:lnSpc>
                <a:spcPct val="80000"/>
              </a:lnSpc>
            </a:pPr>
            <a:endParaRPr lang="en-GB" sz="2000" dirty="0" smtClean="0"/>
          </a:p>
          <a:p>
            <a:pPr eaLnBrk="1" hangingPunct="1">
              <a:lnSpc>
                <a:spcPct val="80000"/>
              </a:lnSpc>
            </a:pPr>
            <a:r>
              <a:rPr lang="en-GB" sz="2000" dirty="0" smtClean="0"/>
              <a:t>I am going to make myself unpopular by being critical of this report</a:t>
            </a:r>
            <a:r>
              <a:rPr lang="en-GB" altLang="en-US" sz="2000" dirty="0" smtClean="0"/>
              <a:t>’</a:t>
            </a:r>
            <a:r>
              <a:rPr lang="en-GB" sz="2000" dirty="0" smtClean="0"/>
              <a:t>s  recommendations – some of you may have been involved in putting it together</a:t>
            </a:r>
          </a:p>
        </p:txBody>
      </p:sp>
      <p:sp>
        <p:nvSpPr>
          <p:cNvPr id="4" name="Footer Placeholder 3"/>
          <p:cNvSpPr>
            <a:spLocks noGrp="1"/>
          </p:cNvSpPr>
          <p:nvPr>
            <p:ph type="ftr" sz="quarter" idx="11"/>
          </p:nvPr>
        </p:nvSpPr>
        <p:spPr/>
        <p:txBody>
          <a:bodyPr/>
          <a:lstStyle/>
          <a:p>
            <a:pPr>
              <a:defRPr/>
            </a:pPr>
            <a:endParaRPr lang="en-GB" dirty="0"/>
          </a:p>
        </p:txBody>
      </p:sp>
      <p:sp>
        <p:nvSpPr>
          <p:cNvPr id="19461" name="Slide Number Placeholder 4"/>
          <p:cNvSpPr>
            <a:spLocks noGrp="1"/>
          </p:cNvSpPr>
          <p:nvPr>
            <p:ph type="sldNum" sz="quarter" idx="12"/>
          </p:nvPr>
        </p:nvSpPr>
        <p:spPr bwMode="auto">
          <a:noFill/>
          <a:ln>
            <a:miter lim="800000"/>
            <a:headEnd/>
            <a:tailEnd/>
          </a:ln>
        </p:spPr>
        <p:txBody>
          <a:bodyPr/>
          <a:lstStyle/>
          <a:p>
            <a:endParaRPr lang="en-GB" dirty="0">
              <a:ea typeface="ＭＳ Ｐゴシック" pitchFamily="34" charset="-128"/>
            </a:endParaRPr>
          </a:p>
        </p:txBody>
      </p:sp>
    </p:spTree>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63295" y="232434"/>
            <a:ext cx="7153431" cy="1033658"/>
          </a:xfrm>
        </p:spPr>
        <p:txBody>
          <a:bodyPr/>
          <a:lstStyle/>
          <a:p>
            <a:pPr eaLnBrk="1" hangingPunct="1"/>
            <a:r>
              <a:rPr lang="en-GB" sz="2000" b="1" dirty="0" smtClean="0">
                <a:solidFill>
                  <a:schemeClr val="tx2"/>
                </a:solidFill>
              </a:rPr>
              <a:t>Why  insolvency harmonisation at the EU level  is seen as being </a:t>
            </a:r>
            <a:r>
              <a:rPr lang="en-GB" altLang="en-US" sz="2000" b="1" dirty="0" smtClean="0">
                <a:solidFill>
                  <a:schemeClr val="tx2"/>
                </a:solidFill>
              </a:rPr>
              <a:t>“</a:t>
            </a:r>
            <a:r>
              <a:rPr lang="en-GB" sz="2000" b="1" dirty="0" smtClean="0">
                <a:solidFill>
                  <a:schemeClr val="tx2"/>
                </a:solidFill>
              </a:rPr>
              <a:t>worthwhile, necessary and attainable</a:t>
            </a:r>
            <a:r>
              <a:rPr lang="en-GB" altLang="en-US" sz="3200" b="1" dirty="0" smtClean="0">
                <a:solidFill>
                  <a:schemeClr val="tx2"/>
                </a:solidFill>
              </a:rPr>
              <a:t>”</a:t>
            </a:r>
            <a:endParaRPr lang="en-GB" sz="3200" b="1" dirty="0" smtClean="0">
              <a:solidFill>
                <a:schemeClr val="tx2"/>
              </a:solidFill>
            </a:endParaRPr>
          </a:p>
        </p:txBody>
      </p:sp>
      <p:sp>
        <p:nvSpPr>
          <p:cNvPr id="20483" name="Content Placeholder 2"/>
          <p:cNvSpPr>
            <a:spLocks noGrp="1"/>
          </p:cNvSpPr>
          <p:nvPr>
            <p:ph idx="1"/>
          </p:nvPr>
        </p:nvSpPr>
        <p:spPr>
          <a:xfrm>
            <a:off x="225083" y="1125416"/>
            <a:ext cx="6937717" cy="5000748"/>
          </a:xfrm>
        </p:spPr>
        <p:txBody>
          <a:bodyPr/>
          <a:lstStyle/>
          <a:p>
            <a:pPr eaLnBrk="1" hangingPunct="1">
              <a:lnSpc>
                <a:spcPct val="80000"/>
              </a:lnSpc>
            </a:pPr>
            <a:r>
              <a:rPr lang="en-GB" sz="2000" dirty="0" smtClean="0"/>
              <a:t>The EP committee somewhat unrealistically states that if we ignore the issue of a timetable </a:t>
            </a:r>
            <a:r>
              <a:rPr lang="en-GB" altLang="en-US" sz="2000" dirty="0" smtClean="0"/>
              <a:t>“</a:t>
            </a:r>
            <a:r>
              <a:rPr lang="en-GB" sz="2000" dirty="0" smtClean="0"/>
              <a:t>eventual harmonisation</a:t>
            </a:r>
            <a:r>
              <a:rPr lang="en-GB" altLang="en-US" sz="2000" dirty="0" smtClean="0"/>
              <a:t>”</a:t>
            </a:r>
            <a:r>
              <a:rPr lang="en-GB" sz="2000" dirty="0" smtClean="0"/>
              <a:t> will be worthwhile for four reasons:</a:t>
            </a:r>
          </a:p>
          <a:p>
            <a:pPr eaLnBrk="1" hangingPunct="1">
              <a:lnSpc>
                <a:spcPct val="80000"/>
              </a:lnSpc>
            </a:pPr>
            <a:endParaRPr lang="en-GB" sz="2000" dirty="0" smtClean="0"/>
          </a:p>
          <a:p>
            <a:pPr eaLnBrk="1" hangingPunct="1">
              <a:lnSpc>
                <a:spcPct val="80000"/>
              </a:lnSpc>
            </a:pPr>
            <a:r>
              <a:rPr lang="en-GB" sz="2000" b="1" dirty="0" smtClean="0"/>
              <a:t>(1) COMBATTING FORUM SHOPPING: </a:t>
            </a:r>
            <a:r>
              <a:rPr lang="en-GB" sz="2000" dirty="0" smtClean="0"/>
              <a:t>The present system of national laws may lead some to believe that one system is more beneficial and may lead company</a:t>
            </a:r>
            <a:r>
              <a:rPr lang="en-GB" altLang="en-US" sz="2000" dirty="0" smtClean="0"/>
              <a:t>’</a:t>
            </a:r>
            <a:r>
              <a:rPr lang="en-GB" sz="2000" dirty="0" smtClean="0"/>
              <a:t>s to engage in what it calls:</a:t>
            </a:r>
            <a:r>
              <a:rPr lang="en-GB" altLang="en-US" sz="2000" dirty="0" smtClean="0"/>
              <a:t>“‘</a:t>
            </a:r>
            <a:r>
              <a:rPr lang="en-GB" sz="2000" dirty="0" smtClean="0"/>
              <a:t>insolvency tourism</a:t>
            </a:r>
            <a:r>
              <a:rPr lang="en-GB" altLang="en-US" sz="2000" dirty="0" smtClean="0"/>
              <a:t>’</a:t>
            </a:r>
            <a:r>
              <a:rPr lang="en-GB" sz="2000" dirty="0" smtClean="0"/>
              <a:t> (forum shopping) by the attempted shift of the COMI of a company to a jurisdiction that is more </a:t>
            </a:r>
            <a:r>
              <a:rPr lang="en-GB" altLang="en-US" sz="2000" dirty="0" smtClean="0"/>
              <a:t>‘</a:t>
            </a:r>
            <a:r>
              <a:rPr lang="en-GB" sz="2000" dirty="0" smtClean="0"/>
              <a:t>debtor friendly</a:t>
            </a:r>
            <a:r>
              <a:rPr lang="en-GB" altLang="en-US" sz="2000" dirty="0" smtClean="0"/>
              <a:t>’</a:t>
            </a:r>
            <a:r>
              <a:rPr lang="en-GB" sz="2000" dirty="0" smtClean="0"/>
              <a:t>..</a:t>
            </a:r>
            <a:r>
              <a:rPr lang="en-GB" altLang="en-US" sz="2000" dirty="0" smtClean="0"/>
              <a:t>”</a:t>
            </a:r>
            <a:r>
              <a:rPr lang="en-GB" sz="2000" dirty="0" smtClean="0"/>
              <a:t> (2010: 26)</a:t>
            </a:r>
          </a:p>
          <a:p>
            <a:pPr eaLnBrk="1" hangingPunct="1">
              <a:lnSpc>
                <a:spcPct val="80000"/>
              </a:lnSpc>
            </a:pPr>
            <a:r>
              <a:rPr lang="en-GB" sz="2000" b="1" dirty="0" smtClean="0"/>
              <a:t>(2) IMPROVED CONFIDENCE: </a:t>
            </a:r>
            <a:r>
              <a:rPr lang="en-GB" sz="2000" dirty="0" smtClean="0"/>
              <a:t>It is argued by the EP Committee that </a:t>
            </a:r>
            <a:r>
              <a:rPr lang="en-GB" altLang="en-US" sz="2000" dirty="0" smtClean="0"/>
              <a:t>“</a:t>
            </a:r>
            <a:r>
              <a:rPr lang="en-GB" sz="2000" dirty="0" smtClean="0"/>
              <a:t>Harmonisation of national insolvency regimes will inevitably lead to greater confidence in the insolvency systems of EU Member States…</a:t>
            </a:r>
            <a:r>
              <a:rPr lang="en-GB" altLang="en-US" sz="2000" dirty="0" smtClean="0"/>
              <a:t>”</a:t>
            </a:r>
            <a:r>
              <a:rPr lang="en-GB" sz="2000" dirty="0" smtClean="0"/>
              <a:t> (no evidence is presented of a lack of confidence);</a:t>
            </a:r>
          </a:p>
          <a:p>
            <a:pPr eaLnBrk="1" hangingPunct="1">
              <a:lnSpc>
                <a:spcPct val="80000"/>
              </a:lnSpc>
            </a:pPr>
            <a:endParaRPr lang="en-GB" sz="2000" dirty="0" smtClean="0"/>
          </a:p>
        </p:txBody>
      </p:sp>
      <p:sp>
        <p:nvSpPr>
          <p:cNvPr id="4" name="Footer Placeholder 3"/>
          <p:cNvSpPr>
            <a:spLocks noGrp="1"/>
          </p:cNvSpPr>
          <p:nvPr>
            <p:ph type="ftr" sz="quarter" idx="11"/>
          </p:nvPr>
        </p:nvSpPr>
        <p:spPr/>
        <p:txBody>
          <a:bodyPr/>
          <a:lstStyle/>
          <a:p>
            <a:pPr>
              <a:defRPr/>
            </a:pPr>
            <a:endParaRPr lang="en-GB" dirty="0"/>
          </a:p>
        </p:txBody>
      </p:sp>
      <p:sp>
        <p:nvSpPr>
          <p:cNvPr id="20485" name="Slide Number Placeholder 4"/>
          <p:cNvSpPr>
            <a:spLocks noGrp="1"/>
          </p:cNvSpPr>
          <p:nvPr>
            <p:ph type="sldNum" sz="quarter" idx="12"/>
          </p:nvPr>
        </p:nvSpPr>
        <p:spPr bwMode="auto">
          <a:noFill/>
          <a:ln>
            <a:miter lim="800000"/>
            <a:headEnd/>
            <a:tailEnd/>
          </a:ln>
        </p:spPr>
        <p:txBody>
          <a:bodyPr/>
          <a:lstStyle/>
          <a:p>
            <a:endParaRPr lang="en-GB" dirty="0">
              <a:ea typeface="ＭＳ Ｐゴシック" pitchFamily="34" charset="-128"/>
            </a:endParaRPr>
          </a:p>
        </p:txBody>
      </p:sp>
    </p:spTree>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175846" y="190232"/>
            <a:ext cx="8229600" cy="633412"/>
          </a:xfrm>
        </p:spPr>
        <p:txBody>
          <a:bodyPr/>
          <a:lstStyle/>
          <a:p>
            <a:pPr eaLnBrk="1" hangingPunct="1"/>
            <a:r>
              <a:rPr lang="en-GB" sz="2400" b="1" dirty="0" smtClean="0">
                <a:solidFill>
                  <a:schemeClr val="tx2"/>
                </a:solidFill>
              </a:rPr>
              <a:t>Arguments in favour of  EU insolvency </a:t>
            </a:r>
            <a:br>
              <a:rPr lang="en-GB" sz="2400" b="1" dirty="0" smtClean="0">
                <a:solidFill>
                  <a:schemeClr val="tx2"/>
                </a:solidFill>
              </a:rPr>
            </a:br>
            <a:r>
              <a:rPr lang="en-GB" sz="2400" b="1" dirty="0" smtClean="0">
                <a:solidFill>
                  <a:schemeClr val="tx2"/>
                </a:solidFill>
              </a:rPr>
              <a:t>harmonisation</a:t>
            </a:r>
            <a:endParaRPr lang="en-GB" sz="2400" dirty="0" smtClean="0">
              <a:solidFill>
                <a:schemeClr val="tx2"/>
              </a:solidFill>
            </a:endParaRPr>
          </a:p>
        </p:txBody>
      </p:sp>
      <p:sp>
        <p:nvSpPr>
          <p:cNvPr id="21507" name="Content Placeholder 2"/>
          <p:cNvSpPr>
            <a:spLocks noGrp="1"/>
          </p:cNvSpPr>
          <p:nvPr>
            <p:ph idx="1"/>
          </p:nvPr>
        </p:nvSpPr>
        <p:spPr>
          <a:xfrm>
            <a:off x="218049" y="1080648"/>
            <a:ext cx="7026812" cy="5073650"/>
          </a:xfrm>
        </p:spPr>
        <p:txBody>
          <a:bodyPr/>
          <a:lstStyle/>
          <a:p>
            <a:pPr eaLnBrk="1" hangingPunct="1">
              <a:lnSpc>
                <a:spcPct val="80000"/>
              </a:lnSpc>
            </a:pPr>
            <a:r>
              <a:rPr lang="en-GB" sz="2000" b="1" dirty="0" smtClean="0"/>
              <a:t>(3) PROMOTING A LEVEL PLAYING FIELD: </a:t>
            </a:r>
            <a:r>
              <a:rPr lang="en-GB" sz="2000" dirty="0" smtClean="0"/>
              <a:t>It is also argued that harmonisation </a:t>
            </a:r>
            <a:r>
              <a:rPr lang="en-GB" altLang="en-US" sz="2000" dirty="0" smtClean="0"/>
              <a:t>“</a:t>
            </a:r>
            <a:r>
              <a:rPr lang="en-GB" sz="2000" dirty="0" smtClean="0"/>
              <a:t>will further promote a level playing field</a:t>
            </a:r>
            <a:r>
              <a:rPr lang="en-GB" altLang="en-US" sz="2000" dirty="0" smtClean="0"/>
              <a:t>”</a:t>
            </a:r>
            <a:r>
              <a:rPr lang="en-GB" sz="2000" dirty="0" smtClean="0"/>
              <a:t> (2010: 26);  - I wonder if they are even level - and</a:t>
            </a:r>
          </a:p>
          <a:p>
            <a:pPr eaLnBrk="1" hangingPunct="1">
              <a:lnSpc>
                <a:spcPct val="80000"/>
              </a:lnSpc>
            </a:pPr>
            <a:r>
              <a:rPr lang="en-GB" sz="2000" b="1" dirty="0" smtClean="0"/>
              <a:t>(4) INCREASED EFFICIENCY:  </a:t>
            </a:r>
            <a:r>
              <a:rPr lang="en-GB" sz="2000" dirty="0" smtClean="0"/>
              <a:t>It is asserted that the </a:t>
            </a:r>
            <a:r>
              <a:rPr lang="en-GB" altLang="en-US" sz="2000" dirty="0" smtClean="0"/>
              <a:t>“</a:t>
            </a:r>
            <a:r>
              <a:rPr lang="en-GB" sz="2000" dirty="0" smtClean="0"/>
              <a:t>Harmonisation of the insolvency processes across the Member States of the EU will increase the efficiency of the insolvency of business reorganization processes in the EU and as a consequence, increase the return to creditors…</a:t>
            </a:r>
            <a:r>
              <a:rPr lang="en-GB" altLang="en-US" sz="2000" dirty="0" smtClean="0"/>
              <a:t>”</a:t>
            </a:r>
            <a:r>
              <a:rPr lang="en-GB" sz="2000" dirty="0" smtClean="0"/>
              <a:t> </a:t>
            </a:r>
          </a:p>
          <a:p>
            <a:pPr eaLnBrk="1" hangingPunct="1">
              <a:lnSpc>
                <a:spcPct val="80000"/>
              </a:lnSpc>
            </a:pPr>
            <a:r>
              <a:rPr lang="en-GB" sz="2000" dirty="0" smtClean="0">
                <a:solidFill>
                  <a:schemeClr val="tx2"/>
                </a:solidFill>
              </a:rPr>
              <a:t>It adds that this in turn will somehow </a:t>
            </a:r>
            <a:r>
              <a:rPr lang="en-GB" altLang="en-US" sz="2000" dirty="0" smtClean="0">
                <a:solidFill>
                  <a:schemeClr val="tx2"/>
                </a:solidFill>
              </a:rPr>
              <a:t>“</a:t>
            </a:r>
            <a:r>
              <a:rPr lang="en-GB" sz="2000" dirty="0" smtClean="0">
                <a:solidFill>
                  <a:schemeClr val="tx2"/>
                </a:solidFill>
              </a:rPr>
              <a:t>increase the confidence that the commercial and financial sectors  have in the efficiency of the financial infrastructure of the EU.</a:t>
            </a:r>
            <a:r>
              <a:rPr lang="en-GB" altLang="en-US" sz="2000" dirty="0" smtClean="0">
                <a:solidFill>
                  <a:schemeClr val="tx2"/>
                </a:solidFill>
              </a:rPr>
              <a:t>”</a:t>
            </a:r>
            <a:r>
              <a:rPr lang="en-GB" sz="2000" dirty="0" smtClean="0">
                <a:solidFill>
                  <a:schemeClr val="tx2"/>
                </a:solidFill>
              </a:rPr>
              <a:t> (2010: 27)</a:t>
            </a:r>
          </a:p>
          <a:p>
            <a:pPr eaLnBrk="1" hangingPunct="1">
              <a:lnSpc>
                <a:spcPct val="80000"/>
              </a:lnSpc>
            </a:pPr>
            <a:r>
              <a:rPr lang="en-GB" sz="2000" b="1" dirty="0" smtClean="0"/>
              <a:t>These are extraordinary assertions which do not seem to have much real evidence to support them.</a:t>
            </a:r>
          </a:p>
        </p:txBody>
      </p:sp>
      <p:sp>
        <p:nvSpPr>
          <p:cNvPr id="4" name="Footer Placeholder 3"/>
          <p:cNvSpPr>
            <a:spLocks noGrp="1"/>
          </p:cNvSpPr>
          <p:nvPr>
            <p:ph type="ftr" sz="quarter" idx="11"/>
          </p:nvPr>
        </p:nvSpPr>
        <p:spPr/>
        <p:txBody>
          <a:bodyPr/>
          <a:lstStyle/>
          <a:p>
            <a:pPr>
              <a:defRPr/>
            </a:pPr>
            <a:endParaRPr lang="en-GB" sz="1600" dirty="0"/>
          </a:p>
        </p:txBody>
      </p:sp>
      <p:sp>
        <p:nvSpPr>
          <p:cNvPr id="21509" name="Slide Number Placeholder 4"/>
          <p:cNvSpPr>
            <a:spLocks noGrp="1"/>
          </p:cNvSpPr>
          <p:nvPr>
            <p:ph type="sldNum" sz="quarter" idx="12"/>
          </p:nvPr>
        </p:nvSpPr>
        <p:spPr bwMode="auto">
          <a:noFill/>
          <a:ln>
            <a:miter lim="800000"/>
            <a:headEnd/>
            <a:tailEnd/>
          </a:ln>
        </p:spPr>
        <p:txBody>
          <a:bodyPr/>
          <a:lstStyle/>
          <a:p>
            <a:endParaRPr lang="en-GB" sz="1600" dirty="0">
              <a:ea typeface="ＭＳ Ｐゴシック" pitchFamily="34" charset="-128"/>
            </a:endParaRPr>
          </a:p>
        </p:txBody>
      </p:sp>
    </p:spTree>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63316" y="274638"/>
            <a:ext cx="8229600" cy="633412"/>
          </a:xfrm>
        </p:spPr>
        <p:txBody>
          <a:bodyPr/>
          <a:lstStyle/>
          <a:p>
            <a:pPr eaLnBrk="1" hangingPunct="1"/>
            <a:r>
              <a:rPr lang="en-GB" sz="3200" b="1" dirty="0" smtClean="0">
                <a:solidFill>
                  <a:schemeClr val="tx2"/>
                </a:solidFill>
              </a:rPr>
              <a:t>The EIR and Forum Shopping</a:t>
            </a:r>
          </a:p>
        </p:txBody>
      </p:sp>
      <p:sp>
        <p:nvSpPr>
          <p:cNvPr id="22531" name="Content Placeholder 2"/>
          <p:cNvSpPr>
            <a:spLocks noGrp="1"/>
          </p:cNvSpPr>
          <p:nvPr>
            <p:ph idx="1"/>
          </p:nvPr>
        </p:nvSpPr>
        <p:spPr>
          <a:xfrm>
            <a:off x="281354" y="1196975"/>
            <a:ext cx="6822831" cy="4857750"/>
          </a:xfrm>
        </p:spPr>
        <p:txBody>
          <a:bodyPr/>
          <a:lstStyle/>
          <a:p>
            <a:pPr eaLnBrk="1" hangingPunct="1">
              <a:lnSpc>
                <a:spcPct val="80000"/>
              </a:lnSpc>
            </a:pPr>
            <a:r>
              <a:rPr lang="en-GB" sz="2000" b="1" dirty="0" smtClean="0"/>
              <a:t>The prevention of forum shopping </a:t>
            </a:r>
            <a:r>
              <a:rPr lang="en-GB" sz="2000" dirty="0" smtClean="0"/>
              <a:t>is declared to be an objective of the Regulation on insolvency proceedings (preamble to Council Regulation (EC) No 1346/2000 of 29 May 2000); Recital (4) states: </a:t>
            </a:r>
          </a:p>
          <a:p>
            <a:pPr eaLnBrk="1" hangingPunct="1">
              <a:lnSpc>
                <a:spcPct val="80000"/>
              </a:lnSpc>
            </a:pPr>
            <a:r>
              <a:rPr lang="en-GB" altLang="en-US" sz="2000" dirty="0" smtClean="0">
                <a:solidFill>
                  <a:schemeClr val="tx2"/>
                </a:solidFill>
              </a:rPr>
              <a:t>“</a:t>
            </a:r>
            <a:r>
              <a:rPr lang="en-GB" sz="2000" dirty="0" smtClean="0">
                <a:solidFill>
                  <a:schemeClr val="tx2"/>
                </a:solidFill>
              </a:rPr>
              <a:t> It is necessary for the proper functioning of the internal market to avoid incentives for the parties to transfer assets or judicial proceedings from one Member State to another, seeking to obtain a more favourable legal position (forum shopping).</a:t>
            </a:r>
            <a:r>
              <a:rPr lang="en-GB" altLang="en-US" sz="2000" dirty="0" smtClean="0">
                <a:solidFill>
                  <a:schemeClr val="tx2"/>
                </a:solidFill>
              </a:rPr>
              <a:t>”</a:t>
            </a:r>
            <a:endParaRPr lang="en-GB" sz="2000" dirty="0" smtClean="0">
              <a:solidFill>
                <a:schemeClr val="tx2"/>
              </a:solidFill>
            </a:endParaRPr>
          </a:p>
          <a:p>
            <a:pPr eaLnBrk="1" hangingPunct="1">
              <a:lnSpc>
                <a:spcPct val="80000"/>
              </a:lnSpc>
            </a:pPr>
            <a:r>
              <a:rPr lang="en-GB" sz="2000" b="1" dirty="0" smtClean="0"/>
              <a:t>It is unfortunate that, if the intention of the Regulation was to forbid forum shopping, it did not go further and actually prohibited this supposedly undesirable practice.  Instead, great uncertainty has been created.</a:t>
            </a:r>
          </a:p>
        </p:txBody>
      </p:sp>
      <p:sp>
        <p:nvSpPr>
          <p:cNvPr id="5" name="Footer Placeholder 4"/>
          <p:cNvSpPr>
            <a:spLocks noGrp="1"/>
          </p:cNvSpPr>
          <p:nvPr>
            <p:ph type="ftr" sz="quarter" idx="11"/>
          </p:nvPr>
        </p:nvSpPr>
        <p:spPr/>
        <p:txBody>
          <a:bodyPr/>
          <a:lstStyle/>
          <a:p>
            <a:pPr>
              <a:defRPr/>
            </a:pPr>
            <a:endParaRPr lang="en-GB" dirty="0"/>
          </a:p>
        </p:txBody>
      </p:sp>
      <p:sp>
        <p:nvSpPr>
          <p:cNvPr id="22533" name="Slide Number Placeholder 3"/>
          <p:cNvSpPr>
            <a:spLocks noGrp="1"/>
          </p:cNvSpPr>
          <p:nvPr>
            <p:ph type="sldNum" sz="quarter" idx="12"/>
          </p:nvPr>
        </p:nvSpPr>
        <p:spPr bwMode="auto">
          <a:noFill/>
          <a:ln>
            <a:miter lim="800000"/>
            <a:headEnd/>
            <a:tailEnd/>
          </a:ln>
        </p:spPr>
        <p:txBody>
          <a:bodyPr/>
          <a:lstStyle/>
          <a:p>
            <a:fld id="{5218294A-6CE2-45BE-84C9-60EB420CF1FC}" type="slidenum">
              <a:rPr lang="en-GB">
                <a:ea typeface="ＭＳ Ｐゴシック" pitchFamily="34" charset="-128"/>
              </a:rPr>
              <a:pPr/>
              <a:t>114</a:t>
            </a:fld>
            <a:endParaRPr lang="en-GB">
              <a:ea typeface="ＭＳ Ｐゴシック" pitchFamily="34" charset="-128"/>
            </a:endParaRPr>
          </a:p>
        </p:txBody>
      </p:sp>
    </p:spTree>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218064" y="274638"/>
            <a:ext cx="8229600" cy="777875"/>
          </a:xfrm>
        </p:spPr>
        <p:txBody>
          <a:bodyPr/>
          <a:lstStyle/>
          <a:p>
            <a:pPr eaLnBrk="1" hangingPunct="1"/>
            <a:r>
              <a:rPr lang="en-GB" sz="3200" b="1" dirty="0" smtClean="0">
                <a:solidFill>
                  <a:schemeClr val="tx1"/>
                </a:solidFill>
              </a:rPr>
              <a:t>Scope of the EIR: Preamble</a:t>
            </a:r>
          </a:p>
        </p:txBody>
      </p:sp>
      <p:sp>
        <p:nvSpPr>
          <p:cNvPr id="23555" name="Content Placeholder 2"/>
          <p:cNvSpPr>
            <a:spLocks noGrp="1"/>
          </p:cNvSpPr>
          <p:nvPr>
            <p:ph idx="1"/>
          </p:nvPr>
        </p:nvSpPr>
        <p:spPr>
          <a:xfrm>
            <a:off x="302455" y="1276643"/>
            <a:ext cx="6705600" cy="4525963"/>
          </a:xfrm>
        </p:spPr>
        <p:txBody>
          <a:bodyPr/>
          <a:lstStyle/>
          <a:p>
            <a:pPr eaLnBrk="1" hangingPunct="1">
              <a:lnSpc>
                <a:spcPct val="80000"/>
              </a:lnSpc>
            </a:pPr>
            <a:r>
              <a:rPr lang="en-GB" sz="2400" dirty="0" smtClean="0"/>
              <a:t>The EU Council has recognised  that the achievement of </a:t>
            </a:r>
            <a:r>
              <a:rPr lang="en-GB" sz="2400" b="1" dirty="0" smtClean="0"/>
              <a:t>anti-forum shopping objectives  </a:t>
            </a:r>
            <a:r>
              <a:rPr lang="en-GB" sz="2400" dirty="0" smtClean="0"/>
              <a:t>require community action as they cannot be solved at the national level ;</a:t>
            </a:r>
          </a:p>
          <a:p>
            <a:pPr eaLnBrk="1" hangingPunct="1">
              <a:lnSpc>
                <a:spcPct val="80000"/>
              </a:lnSpc>
              <a:buFont typeface="Arial" charset="0"/>
              <a:buNone/>
            </a:pPr>
            <a:r>
              <a:rPr lang="en-GB" sz="2400" dirty="0" smtClean="0"/>
              <a:t>                                          (Recital 5 of the Preamble);</a:t>
            </a:r>
          </a:p>
          <a:p>
            <a:pPr eaLnBrk="1" hangingPunct="1">
              <a:lnSpc>
                <a:spcPct val="80000"/>
              </a:lnSpc>
            </a:pPr>
            <a:r>
              <a:rPr lang="en-GB" sz="2400" dirty="0" smtClean="0"/>
              <a:t>But, the EIR is </a:t>
            </a:r>
            <a:r>
              <a:rPr lang="en-GB" altLang="en-US" sz="2400" dirty="0" smtClean="0">
                <a:solidFill>
                  <a:schemeClr val="tx2"/>
                </a:solidFill>
              </a:rPr>
              <a:t>“</a:t>
            </a:r>
            <a:r>
              <a:rPr lang="en-GB" sz="2400" dirty="0" smtClean="0">
                <a:solidFill>
                  <a:schemeClr val="tx2"/>
                </a:solidFill>
              </a:rPr>
              <a:t>confined to provisions governing jurisdiction for opening insolvency proceedings and judgments which are delivered directly on the basis of the insolvency proceedings and are closely connected with such proceedings…</a:t>
            </a:r>
            <a:r>
              <a:rPr lang="en-GB" altLang="en-US" sz="2400" dirty="0" smtClean="0">
                <a:solidFill>
                  <a:schemeClr val="tx2"/>
                </a:solidFill>
              </a:rPr>
              <a:t>”</a:t>
            </a:r>
            <a:r>
              <a:rPr lang="en-GB" sz="2400" dirty="0" smtClean="0">
                <a:solidFill>
                  <a:schemeClr val="tx2"/>
                </a:solidFill>
              </a:rPr>
              <a:t> </a:t>
            </a:r>
            <a:r>
              <a:rPr lang="en-GB" sz="2400" dirty="0" smtClean="0"/>
              <a:t>(recital 6).</a:t>
            </a:r>
          </a:p>
        </p:txBody>
      </p:sp>
      <p:sp>
        <p:nvSpPr>
          <p:cNvPr id="23557" name="Slide Number Placeholder 3"/>
          <p:cNvSpPr>
            <a:spLocks noGrp="1"/>
          </p:cNvSpPr>
          <p:nvPr>
            <p:ph type="sldNum" sz="quarter" idx="12"/>
          </p:nvPr>
        </p:nvSpPr>
        <p:spPr bwMode="auto">
          <a:noFill/>
          <a:ln>
            <a:miter lim="800000"/>
            <a:headEnd/>
            <a:tailEnd/>
          </a:ln>
        </p:spPr>
        <p:txBody>
          <a:bodyPr/>
          <a:lstStyle/>
          <a:p>
            <a:fld id="{B8065BBA-431B-478A-824C-D5E65AC1344A}" type="slidenum">
              <a:rPr lang="en-GB">
                <a:ea typeface="ＭＳ Ｐゴシック" pitchFamily="34" charset="-128"/>
              </a:rPr>
              <a:pPr/>
              <a:t>115</a:t>
            </a:fld>
            <a:endParaRPr lang="en-GB">
              <a:ea typeface="ＭＳ Ｐゴシック" pitchFamily="34" charset="-128"/>
            </a:endParaRPr>
          </a:p>
        </p:txBody>
      </p:sp>
    </p:spTree>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9836" y="260570"/>
            <a:ext cx="8229600" cy="490537"/>
          </a:xfrm>
        </p:spPr>
        <p:txBody>
          <a:bodyPr rtlCol="0">
            <a:noAutofit/>
          </a:bodyPr>
          <a:lstStyle/>
          <a:p>
            <a:pPr eaLnBrk="1" fontAlgn="auto" hangingPunct="1">
              <a:spcAft>
                <a:spcPts val="0"/>
              </a:spcAft>
              <a:defRPr/>
            </a:pPr>
            <a:r>
              <a:rPr lang="en-GB" sz="2400" b="1" dirty="0" smtClean="0">
                <a:solidFill>
                  <a:schemeClr val="tx2"/>
                </a:solidFill>
                <a:ea typeface="+mj-ea"/>
              </a:rPr>
              <a:t>Back to Basics: Universalism vs. Territoriality</a:t>
            </a:r>
            <a:endParaRPr lang="en-GB" sz="2400" b="1" dirty="0">
              <a:solidFill>
                <a:schemeClr val="tx2"/>
              </a:solidFill>
              <a:ea typeface="+mj-ea"/>
            </a:endParaRPr>
          </a:p>
        </p:txBody>
      </p:sp>
      <p:sp>
        <p:nvSpPr>
          <p:cNvPr id="24579" name="Content Placeholder 2"/>
          <p:cNvSpPr>
            <a:spLocks noGrp="1"/>
          </p:cNvSpPr>
          <p:nvPr>
            <p:ph idx="1"/>
          </p:nvPr>
        </p:nvSpPr>
        <p:spPr>
          <a:xfrm>
            <a:off x="182880" y="836613"/>
            <a:ext cx="6935372" cy="5289550"/>
          </a:xfrm>
        </p:spPr>
        <p:txBody>
          <a:bodyPr/>
          <a:lstStyle/>
          <a:p>
            <a:pPr eaLnBrk="1" hangingPunct="1"/>
            <a:r>
              <a:rPr lang="en-GB" sz="1600" dirty="0" smtClean="0"/>
              <a:t>The arguments for and against universalism and territorialism regarding  insolvency have been widely rehearsed (e.g. McCormack, </a:t>
            </a:r>
            <a:r>
              <a:rPr lang="en-GB" sz="1600" dirty="0" err="1" smtClean="0"/>
              <a:t>Camb</a:t>
            </a:r>
            <a:r>
              <a:rPr lang="en-GB" sz="1600" dirty="0" smtClean="0"/>
              <a:t> LJ, 2009);</a:t>
            </a:r>
          </a:p>
          <a:p>
            <a:pPr eaLnBrk="1" hangingPunct="1"/>
            <a:r>
              <a:rPr lang="en-GB" sz="1600" dirty="0" smtClean="0"/>
              <a:t>Many countries have adopted a </a:t>
            </a:r>
            <a:r>
              <a:rPr lang="en-GB" sz="1600" b="1" dirty="0" smtClean="0"/>
              <a:t>modified universalist approach</a:t>
            </a:r>
            <a:r>
              <a:rPr lang="en-GB" sz="1600" dirty="0" smtClean="0"/>
              <a:t> rather than being at one or other extreme; (This is the approach of Prof Westbrook and the ALI</a:t>
            </a:r>
            <a:r>
              <a:rPr lang="en-GB" altLang="en-US" sz="1600" dirty="0" smtClean="0"/>
              <a:t>’</a:t>
            </a:r>
            <a:r>
              <a:rPr lang="en-GB" sz="1600" dirty="0" smtClean="0"/>
              <a:t>s Transnational Insolvency Project); </a:t>
            </a:r>
          </a:p>
          <a:p>
            <a:pPr eaLnBrk="1" hangingPunct="1"/>
            <a:r>
              <a:rPr lang="en-GB" sz="1600" dirty="0" smtClean="0"/>
              <a:t>Prof Goode describes the EIR as based on the principle of </a:t>
            </a:r>
            <a:r>
              <a:rPr lang="en-GB" altLang="en-US" sz="1600" dirty="0" smtClean="0"/>
              <a:t>“</a:t>
            </a:r>
            <a:r>
              <a:rPr lang="en-GB" sz="1600" dirty="0" smtClean="0"/>
              <a:t>qualified universality</a:t>
            </a:r>
            <a:r>
              <a:rPr lang="en-GB" altLang="en-US" sz="1600" dirty="0" smtClean="0"/>
              <a:t>”</a:t>
            </a:r>
            <a:r>
              <a:rPr lang="en-GB" sz="1600" dirty="0" smtClean="0"/>
              <a:t> (2008: 566); alternatively, McCormack concludes that the EIR </a:t>
            </a:r>
            <a:r>
              <a:rPr lang="en-GB" altLang="en-US" sz="1600" dirty="0" smtClean="0"/>
              <a:t>“</a:t>
            </a:r>
            <a:r>
              <a:rPr lang="en-GB" sz="1600" dirty="0" smtClean="0"/>
              <a:t>does subscribe to a general universalist vision based on the market integration ideals underpinning the EU</a:t>
            </a:r>
            <a:r>
              <a:rPr lang="en-GB" altLang="en-US" sz="1600" dirty="0" smtClean="0"/>
              <a:t>”</a:t>
            </a:r>
            <a:r>
              <a:rPr lang="en-GB" sz="1600" dirty="0" smtClean="0"/>
              <a:t> (2009:175).</a:t>
            </a:r>
          </a:p>
          <a:p>
            <a:pPr eaLnBrk="1" hangingPunct="1"/>
            <a:r>
              <a:rPr lang="en-GB" sz="1600" b="1" dirty="0" smtClean="0"/>
              <a:t>Theoretically, universalism accords more with the key insolvency idea of the unity of the estate, but it faces major practical hurdles;</a:t>
            </a:r>
          </a:p>
          <a:p>
            <a:pPr eaLnBrk="1" hangingPunct="1"/>
            <a:r>
              <a:rPr lang="en-GB" sz="1600" dirty="0" smtClean="0"/>
              <a:t>It has been argued that a form of universalism is more efficient in dealing with insolvency problems, but this should not be overstated (as Mason, 2008:48, has suggested);  The same can be said of forum shopping !</a:t>
            </a:r>
          </a:p>
          <a:p>
            <a:pPr eaLnBrk="1" hangingPunct="1"/>
            <a:r>
              <a:rPr lang="en-GB" sz="1600" dirty="0" smtClean="0"/>
              <a:t>Some might argue that given sufficient time, Harmonisation is a path to universalism in cross border insolvency (e.g. Westbrook, 98 </a:t>
            </a:r>
            <a:r>
              <a:rPr lang="en-GB" sz="1600" dirty="0" err="1" smtClean="0"/>
              <a:t>Mich</a:t>
            </a:r>
            <a:r>
              <a:rPr lang="en-GB" sz="1600" dirty="0" smtClean="0"/>
              <a:t> LR, (1999-2000)).</a:t>
            </a:r>
          </a:p>
        </p:txBody>
      </p:sp>
      <p:sp>
        <p:nvSpPr>
          <p:cNvPr id="5" name="Footer Placeholder 4"/>
          <p:cNvSpPr>
            <a:spLocks noGrp="1"/>
          </p:cNvSpPr>
          <p:nvPr>
            <p:ph type="ftr" sz="quarter" idx="11"/>
          </p:nvPr>
        </p:nvSpPr>
        <p:spPr/>
        <p:txBody>
          <a:bodyPr/>
          <a:lstStyle/>
          <a:p>
            <a:pPr>
              <a:defRPr/>
            </a:pPr>
            <a:endParaRPr lang="en-GB" dirty="0"/>
          </a:p>
        </p:txBody>
      </p:sp>
      <p:sp>
        <p:nvSpPr>
          <p:cNvPr id="24581" name="Slide Number Placeholder 3"/>
          <p:cNvSpPr>
            <a:spLocks noGrp="1"/>
          </p:cNvSpPr>
          <p:nvPr>
            <p:ph type="sldNum" sz="quarter" idx="12"/>
          </p:nvPr>
        </p:nvSpPr>
        <p:spPr bwMode="auto">
          <a:noFill/>
          <a:ln>
            <a:miter lim="800000"/>
            <a:headEnd/>
            <a:tailEnd/>
          </a:ln>
        </p:spPr>
        <p:txBody>
          <a:bodyPr/>
          <a:lstStyle/>
          <a:p>
            <a:fld id="{C2EED407-7EE8-41E0-98FC-85BB20A4C633}" type="slidenum">
              <a:rPr lang="en-GB">
                <a:ea typeface="ＭＳ Ｐゴシック" pitchFamily="34" charset="-128"/>
              </a:rPr>
              <a:pPr/>
              <a:t>116</a:t>
            </a:fld>
            <a:endParaRPr lang="en-GB">
              <a:ea typeface="ＭＳ Ｐゴシック" pitchFamily="34" charset="-128"/>
            </a:endParaRPr>
          </a:p>
        </p:txBody>
      </p:sp>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364" y="274638"/>
            <a:ext cx="8229600" cy="417512"/>
          </a:xfrm>
        </p:spPr>
        <p:txBody>
          <a:bodyPr rtlCol="0">
            <a:normAutofit fontScale="90000"/>
          </a:bodyPr>
          <a:lstStyle/>
          <a:p>
            <a:pPr eaLnBrk="1" fontAlgn="auto" hangingPunct="1">
              <a:spcAft>
                <a:spcPts val="0"/>
              </a:spcAft>
              <a:defRPr/>
            </a:pPr>
            <a:r>
              <a:rPr lang="en-GB" sz="3200" dirty="0" smtClean="0">
                <a:ea typeface="+mj-ea"/>
              </a:rPr>
              <a:t>A Typology of Insolvency Systems </a:t>
            </a:r>
            <a:endParaRPr lang="en-GB" sz="3200" dirty="0">
              <a:ea typeface="+mj-ea"/>
            </a:endParaRPr>
          </a:p>
        </p:txBody>
      </p:sp>
      <p:graphicFrame>
        <p:nvGraphicFramePr>
          <p:cNvPr id="6" name="Content Placeholder 5"/>
          <p:cNvGraphicFramePr>
            <a:graphicFrameLocks noGrp="1"/>
          </p:cNvGraphicFramePr>
          <p:nvPr>
            <p:ph idx="1"/>
          </p:nvPr>
        </p:nvGraphicFramePr>
        <p:xfrm>
          <a:off x="217879" y="854466"/>
          <a:ext cx="6624738" cy="5398000"/>
        </p:xfrm>
        <a:graphic>
          <a:graphicData uri="http://schemas.openxmlformats.org/drawingml/2006/table">
            <a:tbl>
              <a:tblPr firstRow="1" bandRow="1">
                <a:tableStyleId>{5C22544A-7EE6-4342-B048-85BDC9FD1C3A}</a:tableStyleId>
              </a:tblPr>
              <a:tblGrid>
                <a:gridCol w="2208246"/>
                <a:gridCol w="2208246"/>
                <a:gridCol w="2208246"/>
              </a:tblGrid>
              <a:tr h="584618">
                <a:tc>
                  <a:txBody>
                    <a:bodyPr/>
                    <a:lstStyle/>
                    <a:p>
                      <a:endParaRPr lang="en-GB" sz="1600" dirty="0" smtClean="0"/>
                    </a:p>
                    <a:p>
                      <a:r>
                        <a:rPr lang="en-GB" sz="1600" dirty="0" smtClean="0"/>
                        <a:t>INSOLVENCY SYSTEMS</a:t>
                      </a:r>
                      <a:endParaRPr lang="en-GB" sz="1600" dirty="0"/>
                    </a:p>
                  </a:txBody>
                  <a:tcPr/>
                </a:tc>
                <a:tc>
                  <a:txBody>
                    <a:bodyPr/>
                    <a:lstStyle/>
                    <a:p>
                      <a:pPr algn="ctr"/>
                      <a:endParaRPr lang="en-GB" sz="1600" dirty="0" smtClean="0"/>
                    </a:p>
                    <a:p>
                      <a:pPr algn="ctr"/>
                      <a:r>
                        <a:rPr lang="en-GB" sz="1600" dirty="0" smtClean="0"/>
                        <a:t>UNIVERSALISM</a:t>
                      </a:r>
                    </a:p>
                    <a:p>
                      <a:pPr algn="ctr"/>
                      <a:r>
                        <a:rPr lang="en-GB" sz="1600" dirty="0" smtClean="0"/>
                        <a:t>(One system one insolvency law)</a:t>
                      </a:r>
                      <a:endParaRPr lang="en-GB" sz="1600" dirty="0"/>
                    </a:p>
                  </a:txBody>
                  <a:tcPr/>
                </a:tc>
                <a:tc>
                  <a:txBody>
                    <a:bodyPr/>
                    <a:lstStyle/>
                    <a:p>
                      <a:pPr algn="ctr"/>
                      <a:endParaRPr lang="en-GB" sz="1600" dirty="0" smtClean="0"/>
                    </a:p>
                    <a:p>
                      <a:pPr algn="ctr"/>
                      <a:r>
                        <a:rPr lang="en-GB" sz="1600" dirty="0" smtClean="0"/>
                        <a:t>TERRITORIALISM</a:t>
                      </a:r>
                    </a:p>
                    <a:p>
                      <a:pPr algn="ctr"/>
                      <a:r>
                        <a:rPr lang="en-GB" sz="1600" dirty="0" smtClean="0"/>
                        <a:t>(Multiple systems and multiple laws)</a:t>
                      </a:r>
                    </a:p>
                  </a:txBody>
                  <a:tcPr/>
                </a:tc>
              </a:tr>
              <a:tr h="1313680">
                <a:tc>
                  <a:txBody>
                    <a:bodyPr/>
                    <a:lstStyle/>
                    <a:p>
                      <a:endParaRPr lang="en-GB" sz="1600" dirty="0" smtClean="0"/>
                    </a:p>
                    <a:p>
                      <a:r>
                        <a:rPr lang="en-GB" sz="1600" dirty="0" smtClean="0"/>
                        <a:t>PURE LEGAL FORM</a:t>
                      </a:r>
                    </a:p>
                    <a:p>
                      <a:endParaRPr lang="en-GB" sz="1600" dirty="0" smtClean="0"/>
                    </a:p>
                    <a:p>
                      <a:endParaRPr lang="en-GB" sz="1600" dirty="0"/>
                    </a:p>
                  </a:txBody>
                  <a:tcPr/>
                </a:tc>
                <a:tc>
                  <a:txBody>
                    <a:bodyPr/>
                    <a:lstStyle/>
                    <a:p>
                      <a:pPr algn="ctr"/>
                      <a:endParaRPr lang="en-GB" sz="1600" dirty="0" smtClean="0"/>
                    </a:p>
                    <a:p>
                      <a:pPr algn="ctr"/>
                      <a:r>
                        <a:rPr lang="en-GB" sz="1600" b="1" dirty="0" smtClean="0"/>
                        <a:t>PURE</a:t>
                      </a:r>
                      <a:r>
                        <a:rPr lang="en-GB" sz="1600" b="1" baseline="0" dirty="0" smtClean="0"/>
                        <a:t> </a:t>
                      </a:r>
                    </a:p>
                    <a:p>
                      <a:pPr algn="ctr"/>
                      <a:r>
                        <a:rPr lang="en-GB" sz="1600" b="1" baseline="0" dirty="0" smtClean="0"/>
                        <a:t>UNIVERSALISM</a:t>
                      </a:r>
                    </a:p>
                    <a:p>
                      <a:pPr algn="ctr"/>
                      <a:r>
                        <a:rPr lang="en-GB" sz="1600" baseline="0" dirty="0" smtClean="0"/>
                        <a:t>(e.g. Bebchuk &amp; Guzman)</a:t>
                      </a:r>
                      <a:endParaRPr lang="en-GB" sz="1600" dirty="0"/>
                    </a:p>
                  </a:txBody>
                  <a:tcPr/>
                </a:tc>
                <a:tc>
                  <a:txBody>
                    <a:bodyPr/>
                    <a:lstStyle/>
                    <a:p>
                      <a:pPr algn="ctr"/>
                      <a:endParaRPr lang="en-GB" sz="1600" dirty="0" smtClean="0"/>
                    </a:p>
                    <a:p>
                      <a:pPr algn="ctr"/>
                      <a:r>
                        <a:rPr lang="en-GB" sz="1600" b="1" dirty="0" smtClean="0"/>
                        <a:t>PURE </a:t>
                      </a:r>
                    </a:p>
                    <a:p>
                      <a:pPr algn="ctr"/>
                      <a:r>
                        <a:rPr lang="en-GB" sz="1600" b="1" dirty="0" smtClean="0"/>
                        <a:t>TERRITORIALISM</a:t>
                      </a:r>
                    </a:p>
                    <a:p>
                      <a:pPr algn="ctr"/>
                      <a:r>
                        <a:rPr lang="en-GB" sz="1600" dirty="0" smtClean="0"/>
                        <a:t>(Traditional  Legal View)</a:t>
                      </a:r>
                      <a:endParaRPr lang="en-GB" sz="1600" dirty="0"/>
                    </a:p>
                  </a:txBody>
                  <a:tcPr/>
                </a:tc>
              </a:tr>
              <a:tr h="2298940">
                <a:tc>
                  <a:txBody>
                    <a:bodyPr/>
                    <a:lstStyle/>
                    <a:p>
                      <a:endParaRPr lang="en-GB" sz="1600" dirty="0" smtClean="0"/>
                    </a:p>
                    <a:p>
                      <a:r>
                        <a:rPr lang="en-GB" sz="1600" dirty="0" smtClean="0"/>
                        <a:t>MODIFIED LEGAL FORM</a:t>
                      </a:r>
                    </a:p>
                    <a:p>
                      <a:endParaRPr lang="en-GB" sz="1600" dirty="0"/>
                    </a:p>
                  </a:txBody>
                  <a:tcPr/>
                </a:tc>
                <a:tc>
                  <a:txBody>
                    <a:bodyPr/>
                    <a:lstStyle/>
                    <a:p>
                      <a:pPr algn="ctr"/>
                      <a:endParaRPr lang="en-GB" sz="1600" b="1" dirty="0" smtClean="0"/>
                    </a:p>
                    <a:p>
                      <a:pPr algn="ctr"/>
                      <a:r>
                        <a:rPr lang="en-GB" sz="1600" b="1" dirty="0" smtClean="0"/>
                        <a:t>MODIFIED</a:t>
                      </a:r>
                      <a:r>
                        <a:rPr lang="en-GB" sz="1600" b="1" baseline="0" dirty="0" smtClean="0"/>
                        <a:t> </a:t>
                      </a:r>
                    </a:p>
                    <a:p>
                      <a:pPr algn="ctr"/>
                      <a:r>
                        <a:rPr lang="en-GB" sz="1600" b="1" baseline="0" dirty="0" smtClean="0"/>
                        <a:t>UNIVERSALISM</a:t>
                      </a:r>
                    </a:p>
                    <a:p>
                      <a:pPr algn="ctr"/>
                      <a:r>
                        <a:rPr lang="en-GB" sz="1600" baseline="0" dirty="0" smtClean="0"/>
                        <a:t>(e.g. Jay Westbrook)</a:t>
                      </a:r>
                    </a:p>
                    <a:p>
                      <a:pPr algn="just"/>
                      <a:r>
                        <a:rPr lang="en-GB" sz="1600" baseline="0" dirty="0" smtClean="0"/>
                        <a:t>UNCITRAL Model Law</a:t>
                      </a:r>
                    </a:p>
                    <a:p>
                      <a:pPr algn="just"/>
                      <a:r>
                        <a:rPr lang="en-GB" sz="1600" baseline="0" dirty="0" smtClean="0"/>
                        <a:t>&amp; EIR based on COMI with Primary and 2</a:t>
                      </a:r>
                      <a:r>
                        <a:rPr lang="en-GB" sz="1600" baseline="30000" dirty="0" smtClean="0"/>
                        <a:t>nd</a:t>
                      </a:r>
                      <a:r>
                        <a:rPr lang="en-GB" sz="1600" baseline="0" dirty="0" smtClean="0"/>
                        <a:t> Proceedings </a:t>
                      </a:r>
                      <a:endParaRPr lang="en-GB" sz="1600" dirty="0"/>
                    </a:p>
                  </a:txBody>
                  <a:tcPr/>
                </a:tc>
                <a:tc>
                  <a:txBody>
                    <a:bodyPr/>
                    <a:lstStyle/>
                    <a:p>
                      <a:pPr algn="ctr"/>
                      <a:endParaRPr lang="en-GB" sz="1600" b="1" dirty="0" smtClean="0"/>
                    </a:p>
                    <a:p>
                      <a:pPr algn="ctr"/>
                      <a:r>
                        <a:rPr lang="en-GB" sz="1600" b="1" dirty="0" smtClean="0"/>
                        <a:t>MODIFIED TERRITORIALISM</a:t>
                      </a:r>
                    </a:p>
                    <a:p>
                      <a:pPr algn="ctr"/>
                      <a:r>
                        <a:rPr lang="en-GB" sz="1600" dirty="0" smtClean="0"/>
                        <a:t>(e.g. Lynn LoPucki)</a:t>
                      </a:r>
                    </a:p>
                    <a:p>
                      <a:pPr algn="ctr"/>
                      <a:r>
                        <a:rPr lang="en-GB" sz="1600" dirty="0" smtClean="0"/>
                        <a:t>Multiple Primary Proceedings with some judicial  cooperation between courts.</a:t>
                      </a:r>
                    </a:p>
                  </a:txBody>
                  <a:tcPr/>
                </a:tc>
              </a:tr>
            </a:tbl>
          </a:graphicData>
        </a:graphic>
      </p:graphicFrame>
      <p:sp>
        <p:nvSpPr>
          <p:cNvPr id="4" name="Footer Placeholder 3"/>
          <p:cNvSpPr>
            <a:spLocks noGrp="1"/>
          </p:cNvSpPr>
          <p:nvPr>
            <p:ph type="ftr" sz="quarter" idx="11"/>
          </p:nvPr>
        </p:nvSpPr>
        <p:spPr>
          <a:xfrm>
            <a:off x="3059113" y="6492875"/>
            <a:ext cx="2895600" cy="365125"/>
          </a:xfrm>
        </p:spPr>
        <p:txBody>
          <a:bodyPr/>
          <a:lstStyle/>
          <a:p>
            <a:pPr>
              <a:defRPr/>
            </a:pPr>
            <a:endParaRPr lang="en-GB" dirty="0"/>
          </a:p>
        </p:txBody>
      </p:sp>
      <p:sp>
        <p:nvSpPr>
          <p:cNvPr id="25622" name="Slide Number Placeholder 4"/>
          <p:cNvSpPr>
            <a:spLocks noGrp="1"/>
          </p:cNvSpPr>
          <p:nvPr>
            <p:ph type="sldNum" sz="quarter" idx="12"/>
          </p:nvPr>
        </p:nvSpPr>
        <p:spPr bwMode="auto">
          <a:noFill/>
          <a:ln>
            <a:miter lim="800000"/>
            <a:headEnd/>
            <a:tailEnd/>
          </a:ln>
        </p:spPr>
        <p:txBody>
          <a:bodyPr/>
          <a:lstStyle/>
          <a:p>
            <a:fld id="{666334F2-FA89-4CA8-B5AF-2F1035DBD631}" type="slidenum">
              <a:rPr lang="en-GB">
                <a:ea typeface="ＭＳ Ｐゴシック" pitchFamily="34" charset="-128"/>
              </a:rPr>
              <a:pPr/>
              <a:t>117</a:t>
            </a:fld>
            <a:endParaRPr lang="en-GB">
              <a:ea typeface="ＭＳ Ｐゴシック" pitchFamily="34" charset="-128"/>
            </a:endParaRPr>
          </a:p>
        </p:txBody>
      </p:sp>
    </p:spTree>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44" y="274638"/>
            <a:ext cx="8229600" cy="561975"/>
          </a:xfrm>
        </p:spPr>
        <p:txBody>
          <a:bodyPr rtlCol="0">
            <a:normAutofit fontScale="90000"/>
          </a:bodyPr>
          <a:lstStyle/>
          <a:p>
            <a:pPr eaLnBrk="1" fontAlgn="auto" hangingPunct="1">
              <a:spcAft>
                <a:spcPts val="0"/>
              </a:spcAft>
              <a:defRPr/>
            </a:pPr>
            <a:r>
              <a:rPr lang="en-GB" sz="3200" dirty="0" smtClean="0">
                <a:solidFill>
                  <a:schemeClr val="tx2"/>
                </a:solidFill>
                <a:ea typeface="+mj-ea"/>
              </a:rPr>
              <a:t>The Efficiency of Universalism ?</a:t>
            </a:r>
            <a:endParaRPr lang="en-GB" sz="3200" dirty="0">
              <a:solidFill>
                <a:schemeClr val="tx2"/>
              </a:solidFill>
              <a:ea typeface="+mj-ea"/>
            </a:endParaRPr>
          </a:p>
        </p:txBody>
      </p:sp>
      <p:sp>
        <p:nvSpPr>
          <p:cNvPr id="26627" name="Content Placeholder 2"/>
          <p:cNvSpPr>
            <a:spLocks noGrp="1"/>
          </p:cNvSpPr>
          <p:nvPr>
            <p:ph idx="1"/>
          </p:nvPr>
        </p:nvSpPr>
        <p:spPr>
          <a:xfrm>
            <a:off x="457200" y="908050"/>
            <a:ext cx="6646985" cy="5218113"/>
          </a:xfrm>
        </p:spPr>
        <p:txBody>
          <a:bodyPr/>
          <a:lstStyle/>
          <a:p>
            <a:pPr eaLnBrk="1" hangingPunct="1">
              <a:lnSpc>
                <a:spcPct val="80000"/>
              </a:lnSpc>
            </a:pPr>
            <a:r>
              <a:rPr lang="en-GB" sz="1600" b="1" dirty="0" smtClean="0"/>
              <a:t>Baird and Rasmussen </a:t>
            </a:r>
            <a:r>
              <a:rPr lang="en-GB" sz="1600" dirty="0" smtClean="0"/>
              <a:t>(Stan l Rev, 2002) argue that where an enterprise is sold as a going concern and kept intact it is more likely to achieve better results for creditors than if it was broken up in different courts; </a:t>
            </a:r>
          </a:p>
          <a:p>
            <a:pPr eaLnBrk="1" hangingPunct="1">
              <a:lnSpc>
                <a:spcPct val="80000"/>
              </a:lnSpc>
            </a:pPr>
            <a:r>
              <a:rPr lang="en-GB" sz="1600" b="1" dirty="0" err="1" smtClean="0"/>
              <a:t>Bebchuk</a:t>
            </a:r>
            <a:r>
              <a:rPr lang="en-GB" sz="1600" b="1" dirty="0" smtClean="0"/>
              <a:t> and Guzman </a:t>
            </a:r>
            <a:r>
              <a:rPr lang="en-GB" sz="1600" dirty="0" smtClean="0"/>
              <a:t>(J L &amp; Econ, 1999) also favour universalism on efficiency grounds as it avoids discrimination against foreign creditors;</a:t>
            </a:r>
          </a:p>
          <a:p>
            <a:pPr eaLnBrk="1" hangingPunct="1">
              <a:lnSpc>
                <a:spcPct val="80000"/>
              </a:lnSpc>
            </a:pPr>
            <a:r>
              <a:rPr lang="en-GB" sz="1600" dirty="0" smtClean="0"/>
              <a:t> </a:t>
            </a:r>
            <a:r>
              <a:rPr lang="en-GB" sz="1600" b="1" dirty="0" smtClean="0"/>
              <a:t>Rasmussen</a:t>
            </a:r>
            <a:r>
              <a:rPr lang="en-GB" sz="1600" dirty="0" smtClean="0"/>
              <a:t> (</a:t>
            </a:r>
            <a:r>
              <a:rPr lang="en-GB" sz="1600" dirty="0" err="1" smtClean="0"/>
              <a:t>Mich</a:t>
            </a:r>
            <a:r>
              <a:rPr lang="en-GB" sz="1600" dirty="0" smtClean="0"/>
              <a:t> </a:t>
            </a:r>
            <a:r>
              <a:rPr lang="en-GB" sz="1600" dirty="0" err="1" smtClean="0"/>
              <a:t>Jnl</a:t>
            </a:r>
            <a:r>
              <a:rPr lang="en-GB" sz="1600" dirty="0" smtClean="0"/>
              <a:t> </a:t>
            </a:r>
            <a:r>
              <a:rPr lang="en-GB" sz="1600" dirty="0" err="1" smtClean="0"/>
              <a:t>Int</a:t>
            </a:r>
            <a:r>
              <a:rPr lang="en-GB" sz="1600" dirty="0" smtClean="0"/>
              <a:t> L, 1997) advocates that a debtor should have a choice to nominate which national body of  insolvency law should apply to them in circumstances of financial distress; thus it is assumed that private parties would be better able to choose (by contract) the right body of law in advance. This may in theory reduce the cost of capital  where companies select more efficient insolvency jurisdictions.</a:t>
            </a:r>
          </a:p>
          <a:p>
            <a:pPr eaLnBrk="1" hangingPunct="1">
              <a:lnSpc>
                <a:spcPct val="80000"/>
              </a:lnSpc>
            </a:pPr>
            <a:r>
              <a:rPr lang="en-GB" sz="1600" dirty="0" smtClean="0"/>
              <a:t>But </a:t>
            </a:r>
            <a:r>
              <a:rPr lang="en-GB" sz="1600" b="1" dirty="0" err="1" smtClean="0"/>
              <a:t>LoPucki</a:t>
            </a:r>
            <a:r>
              <a:rPr lang="en-GB" sz="1600" b="1" dirty="0" smtClean="0"/>
              <a:t> </a:t>
            </a:r>
            <a:r>
              <a:rPr lang="en-GB" sz="1600" dirty="0" smtClean="0"/>
              <a:t>(</a:t>
            </a:r>
            <a:r>
              <a:rPr lang="en-GB" sz="1600" dirty="0" err="1" smtClean="0"/>
              <a:t>Mich</a:t>
            </a:r>
            <a:r>
              <a:rPr lang="en-GB" sz="1600" dirty="0" smtClean="0"/>
              <a:t> L Rev, 1999-2000) and others have questioned the efficiency of a universalist approach (pointing to large differences that exist between national insolvency laws and systems); </a:t>
            </a:r>
            <a:r>
              <a:rPr lang="en-GB" sz="1600" dirty="0" err="1" smtClean="0"/>
              <a:t>LoPucki</a:t>
            </a:r>
            <a:r>
              <a:rPr lang="en-GB" sz="1600" dirty="0" smtClean="0"/>
              <a:t> instead seeks to build upon territorialism by allowing parallel insolvency proceedings in regard to assets in each nation state, with co-operation between these territorial insolvency proceedings;</a:t>
            </a:r>
          </a:p>
          <a:p>
            <a:pPr eaLnBrk="1" hangingPunct="1">
              <a:lnSpc>
                <a:spcPct val="80000"/>
              </a:lnSpc>
            </a:pPr>
            <a:r>
              <a:rPr lang="en-GB" sz="1600" dirty="0" smtClean="0">
                <a:solidFill>
                  <a:srgbClr val="FF0000"/>
                </a:solidFill>
              </a:rPr>
              <a:t>EFFICIENCY, WHILST POSSIBLY TRUE IN THEORY, IS NOT ALWAYS REAL.</a:t>
            </a:r>
          </a:p>
          <a:p>
            <a:pPr eaLnBrk="1" hangingPunct="1">
              <a:lnSpc>
                <a:spcPct val="80000"/>
              </a:lnSpc>
            </a:pPr>
            <a:endParaRPr lang="en-GB" sz="1400" dirty="0" smtClean="0"/>
          </a:p>
        </p:txBody>
      </p:sp>
      <p:sp>
        <p:nvSpPr>
          <p:cNvPr id="4" name="Footer Placeholder 3"/>
          <p:cNvSpPr>
            <a:spLocks noGrp="1"/>
          </p:cNvSpPr>
          <p:nvPr>
            <p:ph type="ftr" sz="quarter" idx="11"/>
          </p:nvPr>
        </p:nvSpPr>
        <p:spPr/>
        <p:txBody>
          <a:bodyPr/>
          <a:lstStyle/>
          <a:p>
            <a:pPr>
              <a:defRPr/>
            </a:pPr>
            <a:endParaRPr lang="en-GB" dirty="0"/>
          </a:p>
        </p:txBody>
      </p:sp>
      <p:sp>
        <p:nvSpPr>
          <p:cNvPr id="26629" name="Slide Number Placeholder 4"/>
          <p:cNvSpPr>
            <a:spLocks noGrp="1"/>
          </p:cNvSpPr>
          <p:nvPr>
            <p:ph type="sldNum" sz="quarter" idx="12"/>
          </p:nvPr>
        </p:nvSpPr>
        <p:spPr bwMode="auto">
          <a:noFill/>
          <a:ln>
            <a:miter lim="800000"/>
            <a:headEnd/>
            <a:tailEnd/>
          </a:ln>
        </p:spPr>
        <p:txBody>
          <a:bodyPr/>
          <a:lstStyle/>
          <a:p>
            <a:endParaRPr lang="en-GB" dirty="0">
              <a:ea typeface="ＭＳ Ｐゴシック" pitchFamily="34" charset="-128"/>
            </a:endParaRPr>
          </a:p>
        </p:txBody>
      </p:sp>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400948" y="274638"/>
            <a:ext cx="8229600" cy="777875"/>
          </a:xfrm>
        </p:spPr>
        <p:txBody>
          <a:bodyPr/>
          <a:lstStyle/>
          <a:p>
            <a:pPr eaLnBrk="1" hangingPunct="1"/>
            <a:r>
              <a:rPr lang="en-GB" sz="3200" b="1" dirty="0" smtClean="0">
                <a:solidFill>
                  <a:schemeClr val="tx2"/>
                </a:solidFill>
              </a:rPr>
              <a:t>Universalism vs. Territoriality</a:t>
            </a:r>
            <a:endParaRPr lang="en-GB" sz="3200" dirty="0" smtClean="0"/>
          </a:p>
        </p:txBody>
      </p:sp>
      <p:sp>
        <p:nvSpPr>
          <p:cNvPr id="27651" name="Content Placeholder 2"/>
          <p:cNvSpPr>
            <a:spLocks noGrp="1"/>
          </p:cNvSpPr>
          <p:nvPr>
            <p:ph idx="1"/>
          </p:nvPr>
        </p:nvSpPr>
        <p:spPr>
          <a:xfrm>
            <a:off x="457200" y="1062798"/>
            <a:ext cx="6703255" cy="5218113"/>
          </a:xfrm>
        </p:spPr>
        <p:txBody>
          <a:bodyPr/>
          <a:lstStyle/>
          <a:p>
            <a:pPr eaLnBrk="1" hangingPunct="1">
              <a:lnSpc>
                <a:spcPct val="80000"/>
              </a:lnSpc>
            </a:pPr>
            <a:r>
              <a:rPr lang="en-GB" sz="1600" dirty="0" smtClean="0"/>
              <a:t>It is said that a modified form of Universalism would in theory eliminate forum shopping  once a company</a:t>
            </a:r>
            <a:r>
              <a:rPr lang="en-GB" altLang="en-US" sz="1600" dirty="0" smtClean="0"/>
              <a:t>’</a:t>
            </a:r>
            <a:r>
              <a:rPr lang="en-GB" sz="1600" dirty="0" smtClean="0"/>
              <a:t>s COMI or domicile were settled; </a:t>
            </a:r>
          </a:p>
          <a:p>
            <a:pPr eaLnBrk="1" hangingPunct="1">
              <a:lnSpc>
                <a:spcPct val="80000"/>
              </a:lnSpc>
            </a:pPr>
            <a:r>
              <a:rPr lang="en-GB" sz="1600" dirty="0" smtClean="0"/>
              <a:t>But this is not always so simple, e.g.,  where complex corporate groups are involved (see UNCITRAL Legislative Guide; Part III, July 2010);</a:t>
            </a:r>
          </a:p>
          <a:p>
            <a:pPr eaLnBrk="1" hangingPunct="1">
              <a:lnSpc>
                <a:spcPct val="80000"/>
              </a:lnSpc>
            </a:pPr>
            <a:r>
              <a:rPr lang="en-GB" sz="1600" dirty="0" smtClean="0"/>
              <a:t>In the EIR, some territoriality is preserved through the medium of Secondary Insolvency Proceedings (where the debtor has an </a:t>
            </a:r>
            <a:r>
              <a:rPr lang="en-GB" altLang="en-US" sz="1600" dirty="0" smtClean="0"/>
              <a:t>“</a:t>
            </a:r>
            <a:r>
              <a:rPr lang="en-GB" sz="1600" dirty="0" smtClean="0"/>
              <a:t>establishment</a:t>
            </a:r>
            <a:r>
              <a:rPr lang="en-GB" altLang="en-US" sz="1600" dirty="0" smtClean="0"/>
              <a:t>”</a:t>
            </a:r>
            <a:r>
              <a:rPr lang="en-GB" sz="1600" dirty="0" smtClean="0"/>
              <a:t>), even though the Main Proceeding (where the COMI is established)  is meant to be dominant (see: Articles 3(2), 17(2) and 31(3)).</a:t>
            </a:r>
          </a:p>
          <a:p>
            <a:pPr eaLnBrk="1" hangingPunct="1">
              <a:lnSpc>
                <a:spcPct val="80000"/>
              </a:lnSpc>
            </a:pPr>
            <a:r>
              <a:rPr lang="en-GB" sz="1600" b="1" dirty="0" smtClean="0"/>
              <a:t> The existence of only one Main proceedings is intended to reflect the principle of unity of the estate and the notion of universality;</a:t>
            </a:r>
          </a:p>
          <a:p>
            <a:pPr eaLnBrk="1" hangingPunct="1">
              <a:lnSpc>
                <a:spcPct val="80000"/>
              </a:lnSpc>
            </a:pPr>
            <a:r>
              <a:rPr lang="en-GB" sz="1600" dirty="0" smtClean="0"/>
              <a:t>Effective realisation of the assets depends upon proper co-ordination of the Main and Secondary proceedings; this  is a key assumption upon which the EIR is built (Recital 20);</a:t>
            </a:r>
          </a:p>
          <a:p>
            <a:pPr eaLnBrk="1" hangingPunct="1">
              <a:lnSpc>
                <a:spcPct val="80000"/>
              </a:lnSpc>
            </a:pPr>
            <a:r>
              <a:rPr lang="en-GB" sz="1600" dirty="0" smtClean="0"/>
              <a:t>The EU</a:t>
            </a:r>
            <a:r>
              <a:rPr lang="en-GB" altLang="en-US" sz="1600" dirty="0" smtClean="0"/>
              <a:t>’</a:t>
            </a:r>
            <a:r>
              <a:rPr lang="en-GB" sz="1600" dirty="0" smtClean="0"/>
              <a:t>s nuanced approach has built upon a political compromise in the EIR by adopting a (kind of) universal insolvency procedure, and a territorial approach to insolvency laws;</a:t>
            </a:r>
          </a:p>
          <a:p>
            <a:pPr eaLnBrk="1" hangingPunct="1">
              <a:lnSpc>
                <a:spcPct val="80000"/>
              </a:lnSpc>
            </a:pPr>
            <a:r>
              <a:rPr lang="en-GB" sz="1600" b="1" dirty="0" smtClean="0"/>
              <a:t>Is this what Harmonisation really means ? What does it lead to ?</a:t>
            </a:r>
          </a:p>
          <a:p>
            <a:pPr eaLnBrk="1" hangingPunct="1">
              <a:lnSpc>
                <a:spcPct val="80000"/>
              </a:lnSpc>
            </a:pPr>
            <a:endParaRPr lang="en-GB" sz="1600" dirty="0" smtClean="0"/>
          </a:p>
        </p:txBody>
      </p:sp>
      <p:sp>
        <p:nvSpPr>
          <p:cNvPr id="5" name="Footer Placeholder 4"/>
          <p:cNvSpPr>
            <a:spLocks noGrp="1"/>
          </p:cNvSpPr>
          <p:nvPr>
            <p:ph type="ftr" sz="quarter" idx="11"/>
          </p:nvPr>
        </p:nvSpPr>
        <p:spPr/>
        <p:txBody>
          <a:bodyPr/>
          <a:lstStyle/>
          <a:p>
            <a:pPr>
              <a:defRPr/>
            </a:pPr>
            <a:endParaRPr lang="en-GB" dirty="0"/>
          </a:p>
        </p:txBody>
      </p:sp>
      <p:sp>
        <p:nvSpPr>
          <p:cNvPr id="27653" name="Slide Number Placeholder 3"/>
          <p:cNvSpPr>
            <a:spLocks noGrp="1"/>
          </p:cNvSpPr>
          <p:nvPr>
            <p:ph type="sldNum" sz="quarter" idx="12"/>
          </p:nvPr>
        </p:nvSpPr>
        <p:spPr bwMode="auto">
          <a:noFill/>
          <a:ln>
            <a:miter lim="800000"/>
            <a:headEnd/>
            <a:tailEnd/>
          </a:ln>
        </p:spPr>
        <p:txBody>
          <a:bodyPr/>
          <a:lstStyle/>
          <a:p>
            <a:endParaRPr lang="en-GB" dirty="0">
              <a:ea typeface="ＭＳ Ｐゴシック" pitchFamily="34" charset="-128"/>
            </a:endParaRPr>
          </a:p>
        </p:txBody>
      </p:sp>
    </p:spTree>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316540" y="274638"/>
            <a:ext cx="8229600" cy="706437"/>
          </a:xfrm>
        </p:spPr>
        <p:txBody>
          <a:bodyPr/>
          <a:lstStyle/>
          <a:p>
            <a:pPr eaLnBrk="1" hangingPunct="1"/>
            <a:r>
              <a:rPr lang="en-GB" sz="2800" b="1" dirty="0" smtClean="0">
                <a:solidFill>
                  <a:schemeClr val="tx2"/>
                </a:solidFill>
              </a:rPr>
              <a:t>Universalism has difficulties identifying </a:t>
            </a:r>
            <a:br>
              <a:rPr lang="en-GB" sz="2800" b="1" dirty="0" smtClean="0">
                <a:solidFill>
                  <a:schemeClr val="tx2"/>
                </a:solidFill>
              </a:rPr>
            </a:br>
            <a:r>
              <a:rPr lang="en-GB" sz="2800" b="1" dirty="0" smtClean="0">
                <a:solidFill>
                  <a:schemeClr val="tx2"/>
                </a:solidFill>
              </a:rPr>
              <a:t>home country</a:t>
            </a:r>
          </a:p>
        </p:txBody>
      </p:sp>
      <p:sp>
        <p:nvSpPr>
          <p:cNvPr id="28675" name="Content Placeholder 2"/>
          <p:cNvSpPr>
            <a:spLocks noGrp="1"/>
          </p:cNvSpPr>
          <p:nvPr>
            <p:ph idx="1"/>
          </p:nvPr>
        </p:nvSpPr>
        <p:spPr>
          <a:xfrm>
            <a:off x="457200" y="1336553"/>
            <a:ext cx="6646985" cy="5000625"/>
          </a:xfrm>
        </p:spPr>
        <p:txBody>
          <a:bodyPr/>
          <a:lstStyle/>
          <a:p>
            <a:pPr eaLnBrk="1" hangingPunct="1">
              <a:lnSpc>
                <a:spcPct val="90000"/>
              </a:lnSpc>
            </a:pPr>
            <a:r>
              <a:rPr lang="en-GB" sz="2400" b="1" dirty="0" smtClean="0"/>
              <a:t>Prof </a:t>
            </a:r>
            <a:r>
              <a:rPr lang="en-GB" sz="2400" b="1" dirty="0" err="1" smtClean="0"/>
              <a:t>LoPucki</a:t>
            </a:r>
            <a:r>
              <a:rPr lang="en-GB" sz="2400" b="1" dirty="0" smtClean="0"/>
              <a:t> </a:t>
            </a:r>
            <a:r>
              <a:rPr lang="en-GB" sz="2400" dirty="0" smtClean="0"/>
              <a:t>points out that it can be difficult to identify the home country as there may be at least four different ways of doing this:</a:t>
            </a:r>
          </a:p>
          <a:p>
            <a:pPr lvl="1" eaLnBrk="1" hangingPunct="1">
              <a:lnSpc>
                <a:spcPct val="90000"/>
              </a:lnSpc>
            </a:pPr>
            <a:r>
              <a:rPr lang="en-GB" sz="2000" dirty="0" smtClean="0"/>
              <a:t>1. Look to the </a:t>
            </a:r>
            <a:r>
              <a:rPr lang="en-GB" sz="2000" b="1" dirty="0" smtClean="0"/>
              <a:t>country of incorporation </a:t>
            </a:r>
            <a:r>
              <a:rPr lang="en-GB" sz="2000" dirty="0" smtClean="0"/>
              <a:t>as having the strongest claim;</a:t>
            </a:r>
          </a:p>
          <a:p>
            <a:pPr lvl="1" eaLnBrk="1" hangingPunct="1">
              <a:lnSpc>
                <a:spcPct val="90000"/>
              </a:lnSpc>
            </a:pPr>
            <a:r>
              <a:rPr lang="en-GB" sz="2000" dirty="0" smtClean="0"/>
              <a:t>2. Look to the country where the </a:t>
            </a:r>
            <a:r>
              <a:rPr lang="en-GB" sz="2000" b="1" dirty="0" smtClean="0"/>
              <a:t>company</a:t>
            </a:r>
            <a:r>
              <a:rPr lang="en-GB" altLang="en-US" sz="2000" b="1" dirty="0" smtClean="0"/>
              <a:t>’</a:t>
            </a:r>
            <a:r>
              <a:rPr lang="en-GB" sz="2000" b="1" dirty="0" smtClean="0"/>
              <a:t>s headquarters</a:t>
            </a:r>
            <a:r>
              <a:rPr lang="en-GB" sz="2000" dirty="0" smtClean="0"/>
              <a:t> is located;</a:t>
            </a:r>
          </a:p>
          <a:p>
            <a:pPr lvl="1" eaLnBrk="1" hangingPunct="1">
              <a:lnSpc>
                <a:spcPct val="90000"/>
              </a:lnSpc>
            </a:pPr>
            <a:r>
              <a:rPr lang="en-GB" sz="2000" dirty="0" smtClean="0"/>
              <a:t>3. Look to see if all or most of the </a:t>
            </a:r>
            <a:r>
              <a:rPr lang="en-GB" sz="2000" b="1" dirty="0" smtClean="0"/>
              <a:t>employees, customers and operation</a:t>
            </a:r>
            <a:r>
              <a:rPr lang="en-GB" sz="2000" dirty="0" smtClean="0"/>
              <a:t>s are located in the one country;</a:t>
            </a:r>
          </a:p>
          <a:p>
            <a:pPr lvl="1" eaLnBrk="1" hangingPunct="1">
              <a:lnSpc>
                <a:spcPct val="90000"/>
              </a:lnSpc>
            </a:pPr>
            <a:r>
              <a:rPr lang="en-GB" sz="2000" dirty="0" smtClean="0"/>
              <a:t>4. Sometimes the company</a:t>
            </a:r>
            <a:r>
              <a:rPr lang="en-GB" altLang="en-US" sz="2000" dirty="0" smtClean="0"/>
              <a:t>’</a:t>
            </a:r>
            <a:r>
              <a:rPr lang="en-GB" sz="2000" dirty="0" smtClean="0"/>
              <a:t>s </a:t>
            </a:r>
            <a:r>
              <a:rPr lang="en-GB" sz="2000" b="1" dirty="0" smtClean="0"/>
              <a:t>assets are separate </a:t>
            </a:r>
            <a:r>
              <a:rPr lang="en-GB" sz="2000" dirty="0" smtClean="0"/>
              <a:t>from its operations in different countries. </a:t>
            </a:r>
          </a:p>
        </p:txBody>
      </p:sp>
      <p:sp>
        <p:nvSpPr>
          <p:cNvPr id="4" name="Footer Placeholder 3"/>
          <p:cNvSpPr>
            <a:spLocks noGrp="1"/>
          </p:cNvSpPr>
          <p:nvPr>
            <p:ph type="ftr" sz="quarter" idx="11"/>
          </p:nvPr>
        </p:nvSpPr>
        <p:spPr/>
        <p:txBody>
          <a:bodyPr/>
          <a:lstStyle/>
          <a:p>
            <a:pPr>
              <a:defRPr/>
            </a:pPr>
            <a:r>
              <a:rPr lang="en-GB"/>
              <a:t>Roman Tomasic</a:t>
            </a:r>
          </a:p>
        </p:txBody>
      </p:sp>
      <p:sp>
        <p:nvSpPr>
          <p:cNvPr id="28677" name="Slide Number Placeholder 4"/>
          <p:cNvSpPr>
            <a:spLocks noGrp="1"/>
          </p:cNvSpPr>
          <p:nvPr>
            <p:ph type="sldNum" sz="quarter" idx="12"/>
          </p:nvPr>
        </p:nvSpPr>
        <p:spPr bwMode="auto">
          <a:noFill/>
          <a:ln>
            <a:miter lim="800000"/>
            <a:headEnd/>
            <a:tailEnd/>
          </a:ln>
        </p:spPr>
        <p:txBody>
          <a:bodyPr/>
          <a:lstStyle/>
          <a:p>
            <a:fld id="{71AEEC83-846B-48D7-A856-670A9BCC3F61}" type="slidenum">
              <a:rPr lang="en-GB">
                <a:ea typeface="ＭＳ Ｐゴシック" pitchFamily="34" charset="-128"/>
              </a:rPr>
              <a:pPr/>
              <a:t>120</a:t>
            </a:fld>
            <a:endParaRPr lang="en-GB">
              <a:ea typeface="ＭＳ Ｐゴシック" pitchFamily="34" charset="-128"/>
            </a:endParaRPr>
          </a:p>
        </p:txBody>
      </p:sp>
    </p:spTree>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372812" y="274638"/>
            <a:ext cx="8229600" cy="633412"/>
          </a:xfrm>
        </p:spPr>
        <p:txBody>
          <a:bodyPr/>
          <a:lstStyle/>
          <a:p>
            <a:pPr eaLnBrk="1" hangingPunct="1"/>
            <a:r>
              <a:rPr lang="en-GB" sz="3200" dirty="0" smtClean="0">
                <a:solidFill>
                  <a:schemeClr val="tx2"/>
                </a:solidFill>
              </a:rPr>
              <a:t>Looking for Home can be difficult</a:t>
            </a:r>
          </a:p>
        </p:txBody>
      </p:sp>
      <p:sp>
        <p:nvSpPr>
          <p:cNvPr id="29699" name="Content Placeholder 2"/>
          <p:cNvSpPr>
            <a:spLocks noGrp="1"/>
          </p:cNvSpPr>
          <p:nvPr>
            <p:ph idx="1"/>
          </p:nvPr>
        </p:nvSpPr>
        <p:spPr>
          <a:xfrm>
            <a:off x="457200" y="908050"/>
            <a:ext cx="6759526" cy="5218113"/>
          </a:xfrm>
        </p:spPr>
        <p:txBody>
          <a:bodyPr/>
          <a:lstStyle/>
          <a:p>
            <a:pPr eaLnBrk="1" hangingPunct="1">
              <a:lnSpc>
                <a:spcPct val="80000"/>
              </a:lnSpc>
            </a:pPr>
            <a:r>
              <a:rPr lang="en-GB" sz="2000" b="1" dirty="0" smtClean="0"/>
              <a:t>Guzman and Westbrook </a:t>
            </a:r>
            <a:r>
              <a:rPr lang="en-GB" sz="2000" dirty="0" smtClean="0"/>
              <a:t>decline to see the place of incorporation as a satisfactory test and prefer to use the term </a:t>
            </a:r>
            <a:r>
              <a:rPr lang="en-GB" altLang="en-US" sz="2000" dirty="0" smtClean="0"/>
              <a:t>“</a:t>
            </a:r>
            <a:r>
              <a:rPr lang="en-GB" sz="2000" dirty="0" smtClean="0"/>
              <a:t>principal place of business</a:t>
            </a:r>
            <a:r>
              <a:rPr lang="en-GB" altLang="en-US" sz="2000" dirty="0" smtClean="0"/>
              <a:t>”</a:t>
            </a:r>
            <a:r>
              <a:rPr lang="en-GB" sz="2000" dirty="0" smtClean="0"/>
              <a:t> as a common test in American law;</a:t>
            </a:r>
          </a:p>
          <a:p>
            <a:pPr eaLnBrk="1" hangingPunct="1">
              <a:lnSpc>
                <a:spcPct val="80000"/>
              </a:lnSpc>
            </a:pPr>
            <a:r>
              <a:rPr lang="en-GB" sz="2000" dirty="0" smtClean="0"/>
              <a:t>But </a:t>
            </a:r>
            <a:r>
              <a:rPr lang="en-GB" sz="2000" b="1" dirty="0" err="1" smtClean="0"/>
              <a:t>LoPucki</a:t>
            </a:r>
            <a:r>
              <a:rPr lang="en-GB" sz="2000" b="1" dirty="0" smtClean="0"/>
              <a:t> </a:t>
            </a:r>
            <a:r>
              <a:rPr lang="en-GB" sz="2000" dirty="0" smtClean="0"/>
              <a:t>argues that US courts interpreted this phrase to mean the place of the company</a:t>
            </a:r>
            <a:r>
              <a:rPr lang="en-GB" altLang="en-US" sz="2000" dirty="0" smtClean="0"/>
              <a:t>’</a:t>
            </a:r>
            <a:r>
              <a:rPr lang="en-GB" sz="2000" dirty="0" smtClean="0"/>
              <a:t>s headquarters;</a:t>
            </a:r>
          </a:p>
          <a:p>
            <a:pPr eaLnBrk="1" hangingPunct="1">
              <a:lnSpc>
                <a:spcPct val="80000"/>
              </a:lnSpc>
            </a:pPr>
            <a:r>
              <a:rPr lang="en-GB" sz="2000" dirty="0" err="1" smtClean="0"/>
              <a:t>LoPucki</a:t>
            </a:r>
            <a:r>
              <a:rPr lang="en-GB" sz="2000" dirty="0" smtClean="0"/>
              <a:t> also points out that the </a:t>
            </a:r>
            <a:r>
              <a:rPr lang="en-GB" altLang="en-US" sz="2000" dirty="0" smtClean="0"/>
              <a:t>“</a:t>
            </a:r>
            <a:r>
              <a:rPr lang="en-GB" sz="2000" dirty="0" smtClean="0"/>
              <a:t>principal place of business</a:t>
            </a:r>
            <a:r>
              <a:rPr lang="en-GB" altLang="en-US" sz="2000" dirty="0" smtClean="0"/>
              <a:t>”</a:t>
            </a:r>
            <a:r>
              <a:rPr lang="en-GB" sz="2000" dirty="0" smtClean="0"/>
              <a:t> test was the cause of </a:t>
            </a:r>
            <a:r>
              <a:rPr lang="en-GB" altLang="en-US" sz="2000" dirty="0" smtClean="0"/>
              <a:t>“</a:t>
            </a:r>
            <a:r>
              <a:rPr lang="en-GB" sz="2000" dirty="0" smtClean="0"/>
              <a:t>rampant forum shopping in US bankruptcies in the 1980s</a:t>
            </a:r>
            <a:r>
              <a:rPr lang="en-GB" altLang="en-US" sz="2000" dirty="0" smtClean="0"/>
              <a:t>”</a:t>
            </a:r>
            <a:r>
              <a:rPr lang="en-GB" sz="2000" dirty="0" smtClean="0"/>
              <a:t>;</a:t>
            </a:r>
          </a:p>
          <a:p>
            <a:pPr eaLnBrk="1" hangingPunct="1">
              <a:lnSpc>
                <a:spcPct val="80000"/>
              </a:lnSpc>
            </a:pPr>
            <a:r>
              <a:rPr lang="en-GB" sz="2000" dirty="0" smtClean="0"/>
              <a:t>But, forum shopping has been welcome by competing American Courts, as </a:t>
            </a:r>
            <a:r>
              <a:rPr lang="en-GB" sz="2000" dirty="0" err="1" smtClean="0"/>
              <a:t>LoPucki</a:t>
            </a:r>
            <a:r>
              <a:rPr lang="en-GB" sz="2000" dirty="0" smtClean="0"/>
              <a:t> argued in </a:t>
            </a:r>
            <a:r>
              <a:rPr lang="en-GB" sz="2000" i="1" dirty="0" smtClean="0"/>
              <a:t>Courting Failure </a:t>
            </a:r>
            <a:r>
              <a:rPr lang="en-GB" sz="2000" dirty="0" smtClean="0"/>
              <a:t>(2005) </a:t>
            </a:r>
          </a:p>
          <a:p>
            <a:pPr eaLnBrk="1" hangingPunct="1">
              <a:lnSpc>
                <a:spcPct val="80000"/>
              </a:lnSpc>
            </a:pPr>
            <a:r>
              <a:rPr lang="en-GB" sz="2000" b="1" dirty="0" smtClean="0"/>
              <a:t>So, does this bring us back to looking for a multi-dimensional test  (like COMI in the EIR)?</a:t>
            </a:r>
          </a:p>
          <a:p>
            <a:pPr eaLnBrk="1" hangingPunct="1">
              <a:lnSpc>
                <a:spcPct val="80000"/>
              </a:lnSpc>
            </a:pPr>
            <a:endParaRPr lang="en-GB" sz="2000" dirty="0" smtClean="0"/>
          </a:p>
        </p:txBody>
      </p:sp>
      <p:sp>
        <p:nvSpPr>
          <p:cNvPr id="4" name="Footer Placeholder 3"/>
          <p:cNvSpPr>
            <a:spLocks noGrp="1"/>
          </p:cNvSpPr>
          <p:nvPr>
            <p:ph type="ftr" sz="quarter" idx="11"/>
          </p:nvPr>
        </p:nvSpPr>
        <p:spPr/>
        <p:txBody>
          <a:bodyPr/>
          <a:lstStyle/>
          <a:p>
            <a:pPr>
              <a:defRPr/>
            </a:pPr>
            <a:endParaRPr lang="en-GB" dirty="0"/>
          </a:p>
        </p:txBody>
      </p:sp>
      <p:sp>
        <p:nvSpPr>
          <p:cNvPr id="29701" name="Slide Number Placeholder 4"/>
          <p:cNvSpPr>
            <a:spLocks noGrp="1"/>
          </p:cNvSpPr>
          <p:nvPr>
            <p:ph type="sldNum" sz="quarter" idx="12"/>
          </p:nvPr>
        </p:nvSpPr>
        <p:spPr bwMode="auto">
          <a:noFill/>
          <a:ln>
            <a:miter lim="800000"/>
            <a:headEnd/>
            <a:tailEnd/>
          </a:ln>
        </p:spPr>
        <p:txBody>
          <a:bodyPr/>
          <a:lstStyle/>
          <a:p>
            <a:endParaRPr lang="en-GB" dirty="0">
              <a:ea typeface="ＭＳ Ｐゴシック" pitchFamily="34" charset="-128"/>
            </a:endParaRPr>
          </a:p>
        </p:txBody>
      </p:sp>
    </p:spTree>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330608" y="274638"/>
            <a:ext cx="8229600" cy="706437"/>
          </a:xfrm>
        </p:spPr>
        <p:txBody>
          <a:bodyPr/>
          <a:lstStyle/>
          <a:p>
            <a:pPr eaLnBrk="1" hangingPunct="1"/>
            <a:r>
              <a:rPr lang="en-GB" sz="3200" b="1" dirty="0" smtClean="0">
                <a:solidFill>
                  <a:schemeClr val="tx2"/>
                </a:solidFill>
              </a:rPr>
              <a:t>Simple Universalism as a</a:t>
            </a:r>
            <a:br>
              <a:rPr lang="en-GB" sz="3200" b="1" dirty="0" smtClean="0">
                <a:solidFill>
                  <a:schemeClr val="tx2"/>
                </a:solidFill>
              </a:rPr>
            </a:br>
            <a:r>
              <a:rPr lang="en-GB" sz="3200" b="1" dirty="0" smtClean="0">
                <a:solidFill>
                  <a:schemeClr val="tx2"/>
                </a:solidFill>
              </a:rPr>
              <a:t> Failed Project</a:t>
            </a:r>
          </a:p>
        </p:txBody>
      </p:sp>
      <p:sp>
        <p:nvSpPr>
          <p:cNvPr id="30723" name="Content Placeholder 2"/>
          <p:cNvSpPr>
            <a:spLocks noGrp="1"/>
          </p:cNvSpPr>
          <p:nvPr>
            <p:ph idx="1"/>
          </p:nvPr>
        </p:nvSpPr>
        <p:spPr>
          <a:xfrm>
            <a:off x="457200" y="1589782"/>
            <a:ext cx="6675120" cy="5000625"/>
          </a:xfrm>
        </p:spPr>
        <p:txBody>
          <a:bodyPr/>
          <a:lstStyle/>
          <a:p>
            <a:pPr eaLnBrk="1" hangingPunct="1">
              <a:lnSpc>
                <a:spcPct val="80000"/>
              </a:lnSpc>
            </a:pPr>
            <a:r>
              <a:rPr lang="en-GB" sz="2400" dirty="0" smtClean="0"/>
              <a:t>Despite arguments about its assumed greater efficiency, the political obstacles to universalism are such that it has not worked outside the narrow confines of the EIR; </a:t>
            </a:r>
          </a:p>
          <a:p>
            <a:pPr eaLnBrk="1" hangingPunct="1">
              <a:lnSpc>
                <a:spcPct val="80000"/>
              </a:lnSpc>
            </a:pPr>
            <a:r>
              <a:rPr lang="en-GB" sz="2400" u="sng" dirty="0" smtClean="0"/>
              <a:t>As Frederick Tung has argued:</a:t>
            </a:r>
          </a:p>
          <a:p>
            <a:pPr eaLnBrk="1" hangingPunct="1">
              <a:lnSpc>
                <a:spcPct val="80000"/>
              </a:lnSpc>
            </a:pPr>
            <a:r>
              <a:rPr lang="en-GB" altLang="en-US" sz="2400" dirty="0" smtClean="0">
                <a:solidFill>
                  <a:schemeClr val="tx2"/>
                </a:solidFill>
              </a:rPr>
              <a:t>“</a:t>
            </a:r>
            <a:r>
              <a:rPr lang="en-GB" sz="2400" dirty="0" smtClean="0">
                <a:solidFill>
                  <a:schemeClr val="tx2"/>
                </a:solidFill>
              </a:rPr>
              <a:t>Scholars of international bankruptcy are caught in the grip of a failed idea; universalism.  Generations of scholars have advanced the universalist mantra…This debate over universalism is misguided because, simply put, universalism will not work…States are generally reluctant to commit to universalism…</a:t>
            </a:r>
            <a:r>
              <a:rPr lang="en-GB" altLang="en-US" sz="2400" dirty="0" smtClean="0">
                <a:solidFill>
                  <a:schemeClr val="tx2"/>
                </a:solidFill>
              </a:rPr>
              <a:t>”</a:t>
            </a:r>
            <a:r>
              <a:rPr lang="en-GB" sz="2400" dirty="0" smtClean="0">
                <a:solidFill>
                  <a:schemeClr val="tx2"/>
                </a:solidFill>
              </a:rPr>
              <a:t> </a:t>
            </a:r>
            <a:r>
              <a:rPr lang="en-GB" sz="1800" dirty="0" smtClean="0"/>
              <a:t>(</a:t>
            </a:r>
            <a:r>
              <a:rPr lang="en-GB" sz="1800" dirty="0" err="1" smtClean="0"/>
              <a:t>Mich</a:t>
            </a:r>
            <a:r>
              <a:rPr lang="en-GB" sz="1800" dirty="0" smtClean="0"/>
              <a:t> J Int</a:t>
            </a:r>
            <a:r>
              <a:rPr lang="en-GB" altLang="en-US" sz="1800" dirty="0" smtClean="0"/>
              <a:t>’</a:t>
            </a:r>
            <a:r>
              <a:rPr lang="en-GB" sz="1800" dirty="0" smtClean="0"/>
              <a:t>l L, 2001-02)</a:t>
            </a:r>
            <a:endParaRPr lang="en-GB" sz="1800" dirty="0" smtClean="0">
              <a:solidFill>
                <a:schemeClr val="tx2"/>
              </a:solidFill>
            </a:endParaRPr>
          </a:p>
        </p:txBody>
      </p:sp>
      <p:sp>
        <p:nvSpPr>
          <p:cNvPr id="4" name="Footer Placeholder 3"/>
          <p:cNvSpPr>
            <a:spLocks noGrp="1"/>
          </p:cNvSpPr>
          <p:nvPr>
            <p:ph type="ftr" sz="quarter" idx="11"/>
          </p:nvPr>
        </p:nvSpPr>
        <p:spPr/>
        <p:txBody>
          <a:bodyPr/>
          <a:lstStyle/>
          <a:p>
            <a:pPr>
              <a:defRPr/>
            </a:pPr>
            <a:endParaRPr lang="en-GB" dirty="0"/>
          </a:p>
        </p:txBody>
      </p:sp>
      <p:sp>
        <p:nvSpPr>
          <p:cNvPr id="30725" name="Slide Number Placeholder 4"/>
          <p:cNvSpPr>
            <a:spLocks noGrp="1"/>
          </p:cNvSpPr>
          <p:nvPr>
            <p:ph type="sldNum" sz="quarter" idx="12"/>
          </p:nvPr>
        </p:nvSpPr>
        <p:spPr bwMode="auto">
          <a:noFill/>
          <a:ln>
            <a:miter lim="800000"/>
            <a:headEnd/>
            <a:tailEnd/>
          </a:ln>
        </p:spPr>
        <p:txBody>
          <a:bodyPr/>
          <a:lstStyle/>
          <a:p>
            <a:endParaRPr lang="en-GB" dirty="0">
              <a:ea typeface="ＭＳ Ｐゴシック" pitchFamily="34" charset="-128"/>
            </a:endParaRPr>
          </a:p>
        </p:txBody>
      </p:sp>
    </p:spTree>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372812" y="274638"/>
            <a:ext cx="8229600" cy="633412"/>
          </a:xfrm>
        </p:spPr>
        <p:txBody>
          <a:bodyPr/>
          <a:lstStyle/>
          <a:p>
            <a:pPr eaLnBrk="1" hangingPunct="1"/>
            <a:r>
              <a:rPr lang="en-GB" sz="3200" b="1" dirty="0" smtClean="0">
                <a:solidFill>
                  <a:schemeClr val="tx2"/>
                </a:solidFill>
              </a:rPr>
              <a:t>The Challenges of Forum Shopping</a:t>
            </a:r>
          </a:p>
        </p:txBody>
      </p:sp>
      <p:sp>
        <p:nvSpPr>
          <p:cNvPr id="31747" name="Content Placeholder 2"/>
          <p:cNvSpPr>
            <a:spLocks noGrp="1"/>
          </p:cNvSpPr>
          <p:nvPr>
            <p:ph idx="1"/>
          </p:nvPr>
        </p:nvSpPr>
        <p:spPr>
          <a:xfrm>
            <a:off x="457200" y="1125538"/>
            <a:ext cx="6562578" cy="5000625"/>
          </a:xfrm>
        </p:spPr>
        <p:txBody>
          <a:bodyPr/>
          <a:lstStyle/>
          <a:p>
            <a:pPr eaLnBrk="1" hangingPunct="1"/>
            <a:r>
              <a:rPr lang="en-GB" sz="1800" dirty="0" smtClean="0"/>
              <a:t>Large federal states have from time to time permitted   competition between their respective legal systems;</a:t>
            </a:r>
          </a:p>
          <a:p>
            <a:pPr eaLnBrk="1" hangingPunct="1"/>
            <a:r>
              <a:rPr lang="en-GB" sz="1800" dirty="0" smtClean="0"/>
              <a:t>See e.g. the rise of Delaware as the preferred place of incorporation for US companies; </a:t>
            </a:r>
          </a:p>
          <a:p>
            <a:pPr eaLnBrk="1" hangingPunct="1"/>
            <a:r>
              <a:rPr lang="en-GB" sz="1800" dirty="0" smtClean="0"/>
              <a:t>In so far as US bankruptcy law is concerned, it has been said that: </a:t>
            </a:r>
            <a:r>
              <a:rPr lang="en-GB" altLang="en-US" sz="1800" dirty="0" smtClean="0">
                <a:solidFill>
                  <a:schemeClr val="tx2"/>
                </a:solidFill>
              </a:rPr>
              <a:t>“</a:t>
            </a:r>
            <a:r>
              <a:rPr lang="en-GB" sz="1800" dirty="0" smtClean="0">
                <a:solidFill>
                  <a:schemeClr val="tx2"/>
                </a:solidFill>
              </a:rPr>
              <a:t>The war is over and Delaware has won.  The </a:t>
            </a:r>
            <a:r>
              <a:rPr lang="en-GB" altLang="en-US" sz="1800" dirty="0" smtClean="0">
                <a:solidFill>
                  <a:schemeClr val="tx2"/>
                </a:solidFill>
              </a:rPr>
              <a:t>‘</a:t>
            </a:r>
            <a:r>
              <a:rPr lang="en-GB" sz="1800" dirty="0" err="1" smtClean="0">
                <a:solidFill>
                  <a:schemeClr val="tx2"/>
                </a:solidFill>
              </a:rPr>
              <a:t>Delawarization</a:t>
            </a:r>
            <a:r>
              <a:rPr lang="en-GB" altLang="en-US" sz="1800" dirty="0" smtClean="0">
                <a:solidFill>
                  <a:schemeClr val="tx2"/>
                </a:solidFill>
              </a:rPr>
              <a:t>’</a:t>
            </a:r>
            <a:r>
              <a:rPr lang="en-GB" sz="1800" dirty="0" smtClean="0">
                <a:solidFill>
                  <a:schemeClr val="tx2"/>
                </a:solidFill>
              </a:rPr>
              <a:t> of bankruptcy law appears complete.</a:t>
            </a:r>
            <a:r>
              <a:rPr lang="en-GB" altLang="en-US" sz="1800" dirty="0" smtClean="0">
                <a:solidFill>
                  <a:schemeClr val="tx2"/>
                </a:solidFill>
              </a:rPr>
              <a:t>”</a:t>
            </a:r>
            <a:r>
              <a:rPr lang="en-GB" sz="1800" dirty="0" smtClean="0">
                <a:solidFill>
                  <a:schemeClr val="tx2"/>
                </a:solidFill>
              </a:rPr>
              <a:t> </a:t>
            </a:r>
            <a:r>
              <a:rPr lang="en-GB" sz="1800" dirty="0" smtClean="0"/>
              <a:t>(Rasmussen &amp; Thomas, 2001);</a:t>
            </a:r>
          </a:p>
          <a:p>
            <a:pPr eaLnBrk="1" hangingPunct="1"/>
            <a:r>
              <a:rPr lang="en-GB" sz="1800" dirty="0" smtClean="0"/>
              <a:t>But, the EU is not yet a single nation state;</a:t>
            </a:r>
          </a:p>
          <a:p>
            <a:pPr eaLnBrk="1" hangingPunct="1"/>
            <a:r>
              <a:rPr lang="en-GB" sz="1800" dirty="0" smtClean="0"/>
              <a:t>The freedom of establishment of companies within the EU (</a:t>
            </a:r>
            <a:r>
              <a:rPr lang="en-GB" sz="1800" dirty="0" err="1" smtClean="0"/>
              <a:t>eg</a:t>
            </a:r>
            <a:r>
              <a:rPr lang="en-GB" sz="1800" dirty="0" smtClean="0"/>
              <a:t> </a:t>
            </a:r>
            <a:r>
              <a:rPr lang="en-GB" sz="1800" i="1" dirty="0" err="1" smtClean="0"/>
              <a:t>Centros</a:t>
            </a:r>
            <a:r>
              <a:rPr lang="en-GB" sz="1800" dirty="0" smtClean="0"/>
              <a:t> cases) has begun to open the door to  the choice of a different body of company law by a European business;  </a:t>
            </a:r>
          </a:p>
        </p:txBody>
      </p:sp>
      <p:sp>
        <p:nvSpPr>
          <p:cNvPr id="5" name="Footer Placeholder 4"/>
          <p:cNvSpPr>
            <a:spLocks noGrp="1"/>
          </p:cNvSpPr>
          <p:nvPr>
            <p:ph type="ftr" sz="quarter" idx="11"/>
          </p:nvPr>
        </p:nvSpPr>
        <p:spPr/>
        <p:txBody>
          <a:bodyPr/>
          <a:lstStyle/>
          <a:p>
            <a:pPr>
              <a:defRPr/>
            </a:pPr>
            <a:endParaRPr lang="en-GB" dirty="0"/>
          </a:p>
        </p:txBody>
      </p:sp>
      <p:sp>
        <p:nvSpPr>
          <p:cNvPr id="31749" name="Slide Number Placeholder 3"/>
          <p:cNvSpPr>
            <a:spLocks noGrp="1"/>
          </p:cNvSpPr>
          <p:nvPr>
            <p:ph type="sldNum" sz="quarter" idx="12"/>
          </p:nvPr>
        </p:nvSpPr>
        <p:spPr bwMode="auto">
          <a:noFill/>
          <a:ln>
            <a:miter lim="800000"/>
            <a:headEnd/>
            <a:tailEnd/>
          </a:ln>
        </p:spPr>
        <p:txBody>
          <a:bodyPr/>
          <a:lstStyle/>
          <a:p>
            <a:endParaRPr lang="en-GB" dirty="0">
              <a:ea typeface="ＭＳ Ｐゴシック" pitchFamily="34" charset="-128"/>
            </a:endParaRPr>
          </a:p>
        </p:txBody>
      </p:sp>
    </p:spTree>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316540" y="274638"/>
            <a:ext cx="8229600" cy="633412"/>
          </a:xfrm>
        </p:spPr>
        <p:txBody>
          <a:bodyPr/>
          <a:lstStyle/>
          <a:p>
            <a:pPr eaLnBrk="1" hangingPunct="1"/>
            <a:r>
              <a:rPr lang="en-GB" sz="3200" b="1" dirty="0" smtClean="0">
                <a:solidFill>
                  <a:schemeClr val="tx2"/>
                </a:solidFill>
              </a:rPr>
              <a:t>Future EU company law reform</a:t>
            </a:r>
          </a:p>
        </p:txBody>
      </p:sp>
      <p:sp>
        <p:nvSpPr>
          <p:cNvPr id="32771" name="Content Placeholder 2"/>
          <p:cNvSpPr>
            <a:spLocks noGrp="1"/>
          </p:cNvSpPr>
          <p:nvPr>
            <p:ph idx="1"/>
          </p:nvPr>
        </p:nvSpPr>
        <p:spPr>
          <a:xfrm>
            <a:off x="457200" y="981075"/>
            <a:ext cx="6731391" cy="5145088"/>
          </a:xfrm>
        </p:spPr>
        <p:txBody>
          <a:bodyPr/>
          <a:lstStyle/>
          <a:p>
            <a:pPr eaLnBrk="1" hangingPunct="1">
              <a:lnSpc>
                <a:spcPct val="80000"/>
              </a:lnSpc>
            </a:pPr>
            <a:r>
              <a:rPr lang="en-GB" sz="2000" dirty="0" smtClean="0"/>
              <a:t>This is still a work in progress and is </a:t>
            </a:r>
            <a:r>
              <a:rPr lang="en-GB" sz="2000" dirty="0" err="1" smtClean="0"/>
              <a:t>ubject</a:t>
            </a:r>
            <a:r>
              <a:rPr lang="en-GB" sz="2000" dirty="0" smtClean="0"/>
              <a:t> to the draft 14</a:t>
            </a:r>
            <a:r>
              <a:rPr lang="en-GB" sz="2000" baseline="30000" dirty="0" smtClean="0"/>
              <a:t>th</a:t>
            </a:r>
            <a:r>
              <a:rPr lang="en-GB" sz="2000" dirty="0" smtClean="0"/>
              <a:t> Directive proposing to allow changes in a company</a:t>
            </a:r>
            <a:r>
              <a:rPr lang="en-GB" altLang="en-US" sz="2000" dirty="0" smtClean="0"/>
              <a:t>’</a:t>
            </a:r>
            <a:r>
              <a:rPr lang="en-GB" sz="2000" dirty="0" smtClean="0"/>
              <a:t>s registered office from one Member State to another;</a:t>
            </a:r>
          </a:p>
          <a:p>
            <a:pPr eaLnBrk="1" hangingPunct="1">
              <a:lnSpc>
                <a:spcPct val="80000"/>
              </a:lnSpc>
            </a:pPr>
            <a:r>
              <a:rPr lang="en-GB" sz="2000" b="1" dirty="0" smtClean="0"/>
              <a:t>Prof  </a:t>
            </a:r>
            <a:r>
              <a:rPr lang="en-GB" sz="2000" b="1" dirty="0" err="1" smtClean="0"/>
              <a:t>Andenas</a:t>
            </a:r>
            <a:r>
              <a:rPr lang="en-GB" sz="2000" b="1" dirty="0" smtClean="0"/>
              <a:t> &amp; Wooldridge </a:t>
            </a:r>
            <a:r>
              <a:rPr lang="en-GB" sz="2000" dirty="0" smtClean="0"/>
              <a:t>(2009:30) believe that in the future:</a:t>
            </a:r>
          </a:p>
          <a:p>
            <a:pPr eaLnBrk="1" hangingPunct="1">
              <a:lnSpc>
                <a:spcPct val="80000"/>
              </a:lnSpc>
            </a:pPr>
            <a:r>
              <a:rPr lang="en-GB" sz="2000" dirty="0" smtClean="0"/>
              <a:t> </a:t>
            </a:r>
            <a:r>
              <a:rPr lang="en-GB" altLang="en-US" sz="2000" dirty="0" smtClean="0">
                <a:solidFill>
                  <a:schemeClr val="tx2"/>
                </a:solidFill>
              </a:rPr>
              <a:t>“</a:t>
            </a:r>
            <a:r>
              <a:rPr lang="en-GB" sz="2000" dirty="0" smtClean="0">
                <a:solidFill>
                  <a:schemeClr val="tx2"/>
                </a:solidFill>
              </a:rPr>
              <a:t> such [a] proposal would aim to facilitate  companies to </a:t>
            </a:r>
            <a:r>
              <a:rPr lang="en-GB" sz="2000" b="1" dirty="0" smtClean="0">
                <a:solidFill>
                  <a:schemeClr val="tx2"/>
                </a:solidFill>
              </a:rPr>
              <a:t>forum shop </a:t>
            </a:r>
            <a:r>
              <a:rPr lang="en-GB" sz="2000" dirty="0" smtClean="0">
                <a:solidFill>
                  <a:schemeClr val="tx2"/>
                </a:solidFill>
              </a:rPr>
              <a:t>within the EU Member States whose domestic legislation best suits the company.</a:t>
            </a:r>
            <a:r>
              <a:rPr lang="en-GB" altLang="en-US" sz="2000" dirty="0" smtClean="0">
                <a:solidFill>
                  <a:schemeClr val="tx2"/>
                </a:solidFill>
              </a:rPr>
              <a:t>”</a:t>
            </a:r>
            <a:endParaRPr lang="en-GB" sz="2000" dirty="0" smtClean="0">
              <a:solidFill>
                <a:schemeClr val="tx2"/>
              </a:solidFill>
            </a:endParaRPr>
          </a:p>
          <a:p>
            <a:pPr eaLnBrk="1" hangingPunct="1">
              <a:lnSpc>
                <a:spcPct val="80000"/>
              </a:lnSpc>
            </a:pPr>
            <a:r>
              <a:rPr lang="en-GB" sz="2000" dirty="0" smtClean="0"/>
              <a:t>The proposed 14</a:t>
            </a:r>
            <a:r>
              <a:rPr lang="en-GB" sz="2000" baseline="30000" dirty="0" smtClean="0"/>
              <a:t>th</a:t>
            </a:r>
            <a:r>
              <a:rPr lang="en-GB" sz="2000" dirty="0" smtClean="0"/>
              <a:t> Directive  seems to be based on the idea of a </a:t>
            </a:r>
            <a:r>
              <a:rPr lang="en-GB" altLang="en-US" sz="2000" dirty="0" smtClean="0"/>
              <a:t>“</a:t>
            </a:r>
            <a:r>
              <a:rPr lang="en-GB" sz="2000" dirty="0" smtClean="0"/>
              <a:t>common market for companies</a:t>
            </a:r>
            <a:r>
              <a:rPr lang="en-GB" altLang="en-US" sz="2000" dirty="0" smtClean="0"/>
              <a:t>”</a:t>
            </a:r>
            <a:r>
              <a:rPr lang="en-GB" sz="2000" dirty="0" smtClean="0"/>
              <a:t>, although some significant tax problems involved in corporate mobility remain to be resolved; </a:t>
            </a:r>
          </a:p>
          <a:p>
            <a:pPr eaLnBrk="1" hangingPunct="1">
              <a:lnSpc>
                <a:spcPct val="80000"/>
              </a:lnSpc>
            </a:pPr>
            <a:r>
              <a:rPr lang="en-GB" sz="2000" dirty="0" smtClean="0">
                <a:solidFill>
                  <a:schemeClr val="tx2"/>
                </a:solidFill>
              </a:rPr>
              <a:t>The High Level Group of Company Experts recommended in 2002 that the Commission should facilitate a movement in this direction.</a:t>
            </a:r>
          </a:p>
          <a:p>
            <a:pPr eaLnBrk="1" hangingPunct="1">
              <a:lnSpc>
                <a:spcPct val="80000"/>
              </a:lnSpc>
            </a:pPr>
            <a:endParaRPr lang="en-GB" sz="2000" dirty="0" smtClean="0">
              <a:solidFill>
                <a:schemeClr val="tx2"/>
              </a:solidFill>
            </a:endParaRPr>
          </a:p>
          <a:p>
            <a:pPr eaLnBrk="1" hangingPunct="1">
              <a:lnSpc>
                <a:spcPct val="80000"/>
              </a:lnSpc>
            </a:pPr>
            <a:endParaRPr lang="en-GB" sz="2000" dirty="0" smtClean="0"/>
          </a:p>
        </p:txBody>
      </p:sp>
      <p:sp>
        <p:nvSpPr>
          <p:cNvPr id="4" name="Footer Placeholder 3"/>
          <p:cNvSpPr>
            <a:spLocks noGrp="1"/>
          </p:cNvSpPr>
          <p:nvPr>
            <p:ph type="ftr" sz="quarter" idx="11"/>
          </p:nvPr>
        </p:nvSpPr>
        <p:spPr/>
        <p:txBody>
          <a:bodyPr/>
          <a:lstStyle/>
          <a:p>
            <a:pPr>
              <a:defRPr/>
            </a:pPr>
            <a:endParaRPr lang="en-GB" dirty="0"/>
          </a:p>
        </p:txBody>
      </p:sp>
      <p:sp>
        <p:nvSpPr>
          <p:cNvPr id="32773" name="Slide Number Placeholder 4"/>
          <p:cNvSpPr>
            <a:spLocks noGrp="1"/>
          </p:cNvSpPr>
          <p:nvPr>
            <p:ph type="sldNum" sz="quarter" idx="12"/>
          </p:nvPr>
        </p:nvSpPr>
        <p:spPr bwMode="auto">
          <a:noFill/>
          <a:ln>
            <a:miter lim="800000"/>
            <a:headEnd/>
            <a:tailEnd/>
          </a:ln>
        </p:spPr>
        <p:txBody>
          <a:bodyPr/>
          <a:lstStyle/>
          <a:p>
            <a:endParaRPr lang="en-GB" dirty="0">
              <a:ea typeface="ＭＳ Ｐゴシック" pitchFamily="34" charset="-128"/>
            </a:endParaRPr>
          </a:p>
        </p:txBody>
      </p:sp>
    </p:spTree>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443152" y="274638"/>
            <a:ext cx="8229600" cy="633412"/>
          </a:xfrm>
        </p:spPr>
        <p:txBody>
          <a:bodyPr/>
          <a:lstStyle/>
          <a:p>
            <a:pPr eaLnBrk="1" hangingPunct="1"/>
            <a:r>
              <a:rPr lang="en-GB" sz="2400" b="1" dirty="0" smtClean="0">
                <a:solidFill>
                  <a:schemeClr val="tx2"/>
                </a:solidFill>
              </a:rPr>
              <a:t>The Challenges of Forum Shopping</a:t>
            </a:r>
            <a:endParaRPr lang="en-GB" sz="2400" b="1" dirty="0" smtClean="0"/>
          </a:p>
        </p:txBody>
      </p:sp>
      <p:sp>
        <p:nvSpPr>
          <p:cNvPr id="33795" name="Content Placeholder 2"/>
          <p:cNvSpPr>
            <a:spLocks noGrp="1"/>
          </p:cNvSpPr>
          <p:nvPr>
            <p:ph idx="1"/>
          </p:nvPr>
        </p:nvSpPr>
        <p:spPr>
          <a:xfrm>
            <a:off x="457200" y="981075"/>
            <a:ext cx="6689188" cy="5145088"/>
          </a:xfrm>
        </p:spPr>
        <p:txBody>
          <a:bodyPr/>
          <a:lstStyle/>
          <a:p>
            <a:pPr eaLnBrk="1" hangingPunct="1">
              <a:lnSpc>
                <a:spcPct val="80000"/>
              </a:lnSpc>
            </a:pPr>
            <a:r>
              <a:rPr lang="en-GB" sz="2000" dirty="0" smtClean="0"/>
              <a:t>Choice of appropriate law should not be left to the accident of whether one is applying company law or insolvency law to a company; </a:t>
            </a:r>
          </a:p>
          <a:p>
            <a:pPr eaLnBrk="1" hangingPunct="1">
              <a:lnSpc>
                <a:spcPct val="80000"/>
              </a:lnSpc>
            </a:pPr>
            <a:r>
              <a:rPr lang="en-GB" sz="2000" dirty="0" smtClean="0"/>
              <a:t>Curiously, the restructuring of insolvent companies by </a:t>
            </a:r>
            <a:r>
              <a:rPr lang="en-GB" sz="2000" b="1" dirty="0" smtClean="0"/>
              <a:t> schemes of arrangement</a:t>
            </a:r>
            <a:r>
              <a:rPr lang="en-GB" sz="2000" dirty="0" smtClean="0"/>
              <a:t> under the UK Companies Act are excluded from the EIR as they are now part of Companies  Act 2006  and not  in the Insolvency Act 1986;  </a:t>
            </a:r>
          </a:p>
          <a:p>
            <a:pPr eaLnBrk="1" hangingPunct="1">
              <a:lnSpc>
                <a:spcPct val="80000"/>
              </a:lnSpc>
            </a:pPr>
            <a:r>
              <a:rPr lang="en-GB" sz="2000" dirty="0" smtClean="0"/>
              <a:t>On the other hand, </a:t>
            </a:r>
            <a:r>
              <a:rPr lang="en-GB" sz="2000" b="1" dirty="0" smtClean="0"/>
              <a:t>Company Voluntary Arrangement</a:t>
            </a:r>
            <a:r>
              <a:rPr lang="en-GB" sz="2000" dirty="0" smtClean="0"/>
              <a:t>s (CVAs) under the UK Insolvency Act, which generally do not involve court proceedings are caught by the EIR, although, as Goode notes, it may be </a:t>
            </a:r>
            <a:r>
              <a:rPr lang="en-GB" altLang="en-US" sz="2000" dirty="0" smtClean="0"/>
              <a:t>“</a:t>
            </a:r>
            <a:r>
              <a:rPr lang="en-GB" sz="2000" dirty="0" smtClean="0"/>
              <a:t>hard to see how the conclusion of a CVA could be regarded as the opening of insolvency proceedings</a:t>
            </a:r>
            <a:r>
              <a:rPr lang="en-GB" altLang="en-US" sz="2000" dirty="0" smtClean="0"/>
              <a:t>”</a:t>
            </a:r>
            <a:r>
              <a:rPr lang="en-GB" sz="2000" dirty="0" smtClean="0"/>
              <a:t> (2008: 571);</a:t>
            </a:r>
          </a:p>
          <a:p>
            <a:pPr eaLnBrk="1" hangingPunct="1">
              <a:lnSpc>
                <a:spcPct val="80000"/>
              </a:lnSpc>
            </a:pPr>
            <a:r>
              <a:rPr lang="en-GB" sz="2000" dirty="0" smtClean="0"/>
              <a:t>So while the parties to a CVA are deemed to be a court, the parties to a consensual </a:t>
            </a:r>
            <a:r>
              <a:rPr lang="en-GB" altLang="en-US" sz="2000" dirty="0" smtClean="0"/>
              <a:t>“</a:t>
            </a:r>
            <a:r>
              <a:rPr lang="en-GB" sz="2000" dirty="0" smtClean="0"/>
              <a:t>workout</a:t>
            </a:r>
            <a:r>
              <a:rPr lang="en-GB" altLang="en-US" sz="2000" dirty="0" smtClean="0"/>
              <a:t>”</a:t>
            </a:r>
            <a:r>
              <a:rPr lang="en-GB" sz="2000" dirty="0" smtClean="0"/>
              <a:t> are outside the EIR.</a:t>
            </a:r>
          </a:p>
        </p:txBody>
      </p:sp>
      <p:sp>
        <p:nvSpPr>
          <p:cNvPr id="4" name="Footer Placeholder 3"/>
          <p:cNvSpPr>
            <a:spLocks noGrp="1"/>
          </p:cNvSpPr>
          <p:nvPr>
            <p:ph type="ftr" sz="quarter" idx="11"/>
          </p:nvPr>
        </p:nvSpPr>
        <p:spPr/>
        <p:txBody>
          <a:bodyPr/>
          <a:lstStyle/>
          <a:p>
            <a:pPr>
              <a:defRPr/>
            </a:pPr>
            <a:endParaRPr lang="en-GB" sz="1400" dirty="0"/>
          </a:p>
        </p:txBody>
      </p:sp>
      <p:sp>
        <p:nvSpPr>
          <p:cNvPr id="33797" name="Slide Number Placeholder 4"/>
          <p:cNvSpPr>
            <a:spLocks noGrp="1"/>
          </p:cNvSpPr>
          <p:nvPr>
            <p:ph type="sldNum" sz="quarter" idx="12"/>
          </p:nvPr>
        </p:nvSpPr>
        <p:spPr bwMode="auto">
          <a:noFill/>
          <a:ln>
            <a:miter lim="800000"/>
            <a:headEnd/>
            <a:tailEnd/>
          </a:ln>
        </p:spPr>
        <p:txBody>
          <a:bodyPr/>
          <a:lstStyle/>
          <a:p>
            <a:endParaRPr lang="en-GB" sz="1400" dirty="0">
              <a:ea typeface="ＭＳ Ｐゴシック" pitchFamily="34" charset="-128"/>
            </a:endParaRPr>
          </a:p>
        </p:txBody>
      </p:sp>
    </p:spTree>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274336" y="274638"/>
            <a:ext cx="8229600" cy="633412"/>
          </a:xfrm>
        </p:spPr>
        <p:txBody>
          <a:bodyPr/>
          <a:lstStyle/>
          <a:p>
            <a:pPr eaLnBrk="1" hangingPunct="1"/>
            <a:r>
              <a:rPr lang="en-GB" sz="3200" b="1" dirty="0" smtClean="0">
                <a:solidFill>
                  <a:schemeClr val="tx2"/>
                </a:solidFill>
              </a:rPr>
              <a:t>Challenges of Forum Shopping</a:t>
            </a:r>
            <a:endParaRPr lang="en-GB" sz="3200" dirty="0" smtClean="0"/>
          </a:p>
        </p:txBody>
      </p:sp>
      <p:sp>
        <p:nvSpPr>
          <p:cNvPr id="34819" name="Content Placeholder 2"/>
          <p:cNvSpPr>
            <a:spLocks noGrp="1"/>
          </p:cNvSpPr>
          <p:nvPr>
            <p:ph idx="1"/>
          </p:nvPr>
        </p:nvSpPr>
        <p:spPr>
          <a:xfrm>
            <a:off x="457200" y="882599"/>
            <a:ext cx="6717323" cy="5145088"/>
          </a:xfrm>
        </p:spPr>
        <p:txBody>
          <a:bodyPr/>
          <a:lstStyle/>
          <a:p>
            <a:pPr eaLnBrk="1" hangingPunct="1">
              <a:lnSpc>
                <a:spcPct val="80000"/>
              </a:lnSpc>
            </a:pPr>
            <a:endParaRPr lang="en-GB" sz="2000" dirty="0" smtClean="0"/>
          </a:p>
          <a:p>
            <a:pPr eaLnBrk="1" hangingPunct="1">
              <a:lnSpc>
                <a:spcPct val="80000"/>
              </a:lnSpc>
            </a:pPr>
            <a:r>
              <a:rPr lang="en-GB" sz="2000" dirty="0" smtClean="0"/>
              <a:t>So, should the </a:t>
            </a:r>
            <a:r>
              <a:rPr lang="en-GB" sz="2000" b="1" dirty="0" smtClean="0"/>
              <a:t>place of incorporation </a:t>
            </a:r>
            <a:r>
              <a:rPr lang="en-GB" sz="2000" dirty="0" smtClean="0"/>
              <a:t>OR  the fuzzy idea of its COMI  be the critical variable in establishing jurisdiction ? </a:t>
            </a:r>
          </a:p>
          <a:p>
            <a:pPr eaLnBrk="1" hangingPunct="1">
              <a:lnSpc>
                <a:spcPct val="80000"/>
              </a:lnSpc>
            </a:pPr>
            <a:endParaRPr lang="en-GB" sz="2000" dirty="0" smtClean="0"/>
          </a:p>
          <a:p>
            <a:pPr eaLnBrk="1" hangingPunct="1">
              <a:lnSpc>
                <a:spcPct val="80000"/>
              </a:lnSpc>
            </a:pPr>
            <a:r>
              <a:rPr lang="en-GB" sz="2000" dirty="0" err="1" smtClean="0"/>
              <a:t>Ringe</a:t>
            </a:r>
            <a:r>
              <a:rPr lang="en-GB" sz="2000" dirty="0" smtClean="0"/>
              <a:t>, an Oxford based scholar, observes  of COMI that : </a:t>
            </a:r>
            <a:r>
              <a:rPr lang="en-GB" altLang="en-US" sz="2000" dirty="0" smtClean="0"/>
              <a:t>“</a:t>
            </a:r>
            <a:r>
              <a:rPr lang="en-GB" sz="2000" dirty="0" smtClean="0"/>
              <a:t>The unpredictability of a criterion that is of such importance for the reorganisation procedure which a company might face represents a high burden on the effectiveness of any business activity and raises the information costs.</a:t>
            </a:r>
            <a:r>
              <a:rPr lang="en-GB" altLang="en-US" sz="2000" dirty="0" smtClean="0"/>
              <a:t>”</a:t>
            </a:r>
            <a:r>
              <a:rPr lang="en-GB" sz="2000" dirty="0" smtClean="0"/>
              <a:t> (2008)</a:t>
            </a:r>
          </a:p>
          <a:p>
            <a:pPr eaLnBrk="1" hangingPunct="1">
              <a:lnSpc>
                <a:spcPct val="80000"/>
              </a:lnSpc>
            </a:pPr>
            <a:endParaRPr lang="en-GB" sz="2000" dirty="0" smtClean="0"/>
          </a:p>
          <a:p>
            <a:pPr eaLnBrk="1" hangingPunct="1">
              <a:lnSpc>
                <a:spcPct val="80000"/>
              </a:lnSpc>
            </a:pPr>
            <a:r>
              <a:rPr lang="en-GB" sz="2000" dirty="0" smtClean="0"/>
              <a:t>We normally respect corporate decisions regarding the place of their incorporation or reincorporation and we often accept this as the company</a:t>
            </a:r>
            <a:r>
              <a:rPr lang="en-GB" altLang="en-US" sz="2000" dirty="0" smtClean="0"/>
              <a:t>’</a:t>
            </a:r>
            <a:r>
              <a:rPr lang="en-GB" sz="2000" dirty="0" smtClean="0"/>
              <a:t>s principal address (e.g. Daily Mail move from UK to the Netherlands; News Corp move from Australia to Delaware; HK public companies move to BVI prior to 1997  PRC handover; etc).  But the company</a:t>
            </a:r>
            <a:r>
              <a:rPr lang="en-GB" altLang="en-US" sz="2000" dirty="0" smtClean="0"/>
              <a:t>’</a:t>
            </a:r>
            <a:r>
              <a:rPr lang="en-GB" sz="2000" dirty="0" smtClean="0"/>
              <a:t>s COMI is much less clear.</a:t>
            </a:r>
          </a:p>
          <a:p>
            <a:pPr eaLnBrk="1" hangingPunct="1">
              <a:lnSpc>
                <a:spcPct val="80000"/>
              </a:lnSpc>
            </a:pPr>
            <a:endParaRPr lang="en-GB" sz="1800" dirty="0" smtClean="0"/>
          </a:p>
          <a:p>
            <a:pPr eaLnBrk="1" hangingPunct="1">
              <a:lnSpc>
                <a:spcPct val="80000"/>
              </a:lnSpc>
            </a:pPr>
            <a:endParaRPr lang="en-GB" sz="1800" dirty="0" smtClean="0">
              <a:solidFill>
                <a:schemeClr val="tx2"/>
              </a:solidFill>
            </a:endParaRPr>
          </a:p>
          <a:p>
            <a:pPr eaLnBrk="1" hangingPunct="1">
              <a:lnSpc>
                <a:spcPct val="80000"/>
              </a:lnSpc>
            </a:pPr>
            <a:endParaRPr lang="en-GB" sz="1400" dirty="0" smtClean="0"/>
          </a:p>
        </p:txBody>
      </p:sp>
      <p:sp>
        <p:nvSpPr>
          <p:cNvPr id="4" name="Footer Placeholder 3"/>
          <p:cNvSpPr>
            <a:spLocks noGrp="1"/>
          </p:cNvSpPr>
          <p:nvPr>
            <p:ph type="ftr" sz="quarter" idx="11"/>
          </p:nvPr>
        </p:nvSpPr>
        <p:spPr/>
        <p:txBody>
          <a:bodyPr/>
          <a:lstStyle/>
          <a:p>
            <a:pPr>
              <a:defRPr/>
            </a:pPr>
            <a:endParaRPr lang="en-GB" dirty="0"/>
          </a:p>
        </p:txBody>
      </p:sp>
      <p:sp>
        <p:nvSpPr>
          <p:cNvPr id="34821" name="Slide Number Placeholder 4"/>
          <p:cNvSpPr>
            <a:spLocks noGrp="1"/>
          </p:cNvSpPr>
          <p:nvPr>
            <p:ph type="sldNum" sz="quarter" idx="12"/>
          </p:nvPr>
        </p:nvSpPr>
        <p:spPr bwMode="auto">
          <a:noFill/>
          <a:ln>
            <a:miter lim="800000"/>
            <a:headEnd/>
            <a:tailEnd/>
          </a:ln>
        </p:spPr>
        <p:txBody>
          <a:bodyPr/>
          <a:lstStyle/>
          <a:p>
            <a:endParaRPr lang="en-GB" dirty="0">
              <a:ea typeface="ＭＳ Ｐゴシック" pitchFamily="34" charset="-128"/>
            </a:endParaRPr>
          </a:p>
        </p:txBody>
      </p:sp>
    </p:spTree>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583832" y="274638"/>
            <a:ext cx="8229600" cy="706437"/>
          </a:xfrm>
        </p:spPr>
        <p:txBody>
          <a:bodyPr/>
          <a:lstStyle/>
          <a:p>
            <a:pPr eaLnBrk="1" hangingPunct="1"/>
            <a:r>
              <a:rPr lang="en-GB" sz="3200" b="1" dirty="0" smtClean="0">
                <a:solidFill>
                  <a:schemeClr val="tx2"/>
                </a:solidFill>
              </a:rPr>
              <a:t>Challenges of Forum Shopping</a:t>
            </a:r>
            <a:endParaRPr lang="en-GB" sz="3200" dirty="0" smtClean="0"/>
          </a:p>
        </p:txBody>
      </p:sp>
      <p:sp>
        <p:nvSpPr>
          <p:cNvPr id="35843" name="Content Placeholder 2"/>
          <p:cNvSpPr>
            <a:spLocks noGrp="1"/>
          </p:cNvSpPr>
          <p:nvPr>
            <p:ph idx="1"/>
          </p:nvPr>
        </p:nvSpPr>
        <p:spPr>
          <a:xfrm>
            <a:off x="457200" y="1052513"/>
            <a:ext cx="6689188" cy="5073650"/>
          </a:xfrm>
        </p:spPr>
        <p:txBody>
          <a:bodyPr/>
          <a:lstStyle/>
          <a:p>
            <a:pPr eaLnBrk="1" hangingPunct="1">
              <a:lnSpc>
                <a:spcPct val="80000"/>
              </a:lnSpc>
            </a:pPr>
            <a:r>
              <a:rPr lang="en-GB" sz="2000" dirty="0" smtClean="0"/>
              <a:t>Although it is not without it problems, I tend to side with the conclusions reached by Prof McCormack  favouring the place of incorporation  test rather than COMI when  he argued :  </a:t>
            </a:r>
          </a:p>
          <a:p>
            <a:pPr eaLnBrk="1" hangingPunct="1">
              <a:lnSpc>
                <a:spcPct val="80000"/>
              </a:lnSpc>
            </a:pPr>
            <a:endParaRPr lang="en-GB" sz="2000" dirty="0" smtClean="0"/>
          </a:p>
          <a:p>
            <a:pPr eaLnBrk="1" hangingPunct="1">
              <a:lnSpc>
                <a:spcPct val="80000"/>
              </a:lnSpc>
            </a:pPr>
            <a:r>
              <a:rPr lang="en-GB" altLang="en-US" sz="2000" dirty="0" smtClean="0">
                <a:solidFill>
                  <a:schemeClr val="tx2"/>
                </a:solidFill>
              </a:rPr>
              <a:t>“</a:t>
            </a:r>
            <a:r>
              <a:rPr lang="en-GB" sz="2000" dirty="0" smtClean="0">
                <a:solidFill>
                  <a:schemeClr val="tx2"/>
                </a:solidFill>
              </a:rPr>
              <a:t>The most certain choice in this regard is the state of incorporation.  Under EC freedom of establishment rules entrepreneurs  are free to incorporate in one EC State and then carry on business in  another. </a:t>
            </a:r>
          </a:p>
          <a:p>
            <a:pPr eaLnBrk="1" hangingPunct="1">
              <a:lnSpc>
                <a:spcPct val="80000"/>
              </a:lnSpc>
            </a:pPr>
            <a:r>
              <a:rPr lang="en-GB" sz="2000" dirty="0" smtClean="0">
                <a:solidFill>
                  <a:schemeClr val="tx2"/>
                </a:solidFill>
              </a:rPr>
              <a:t>There is a mismatch however between the company law applicable to a business entity and the insolvency law. </a:t>
            </a:r>
          </a:p>
          <a:p>
            <a:pPr eaLnBrk="1" hangingPunct="1">
              <a:lnSpc>
                <a:spcPct val="80000"/>
              </a:lnSpc>
            </a:pPr>
            <a:r>
              <a:rPr lang="en-GB" sz="2000" dirty="0" smtClean="0">
                <a:solidFill>
                  <a:schemeClr val="tx2"/>
                </a:solidFill>
              </a:rPr>
              <a:t>The former is dictated  by the State of incorporation but the latter by COMI. Alignment of the two would bring about greater predictability.</a:t>
            </a:r>
            <a:r>
              <a:rPr lang="en-GB" altLang="en-US" sz="2000" dirty="0" smtClean="0">
                <a:solidFill>
                  <a:schemeClr val="tx2"/>
                </a:solidFill>
              </a:rPr>
              <a:t>”</a:t>
            </a:r>
            <a:r>
              <a:rPr lang="en-GB" sz="2000" dirty="0" smtClean="0">
                <a:solidFill>
                  <a:schemeClr val="tx2"/>
                </a:solidFill>
              </a:rPr>
              <a:t> (2009: 197)</a:t>
            </a:r>
          </a:p>
          <a:p>
            <a:pPr eaLnBrk="1" hangingPunct="1">
              <a:lnSpc>
                <a:spcPct val="80000"/>
              </a:lnSpc>
            </a:pPr>
            <a:endParaRPr lang="en-GB" sz="2000" dirty="0" smtClean="0"/>
          </a:p>
        </p:txBody>
      </p:sp>
      <p:sp>
        <p:nvSpPr>
          <p:cNvPr id="4" name="Footer Placeholder 3"/>
          <p:cNvSpPr>
            <a:spLocks noGrp="1"/>
          </p:cNvSpPr>
          <p:nvPr>
            <p:ph type="ftr" sz="quarter" idx="11"/>
          </p:nvPr>
        </p:nvSpPr>
        <p:spPr/>
        <p:txBody>
          <a:bodyPr/>
          <a:lstStyle/>
          <a:p>
            <a:pPr>
              <a:defRPr/>
            </a:pPr>
            <a:endParaRPr lang="en-GB" dirty="0"/>
          </a:p>
        </p:txBody>
      </p:sp>
      <p:sp>
        <p:nvSpPr>
          <p:cNvPr id="35845" name="Slide Number Placeholder 4"/>
          <p:cNvSpPr>
            <a:spLocks noGrp="1"/>
          </p:cNvSpPr>
          <p:nvPr>
            <p:ph type="sldNum" sz="quarter" idx="12"/>
          </p:nvPr>
        </p:nvSpPr>
        <p:spPr bwMode="auto">
          <a:noFill/>
          <a:ln>
            <a:miter lim="800000"/>
            <a:headEnd/>
            <a:tailEnd/>
          </a:ln>
        </p:spPr>
        <p:txBody>
          <a:bodyPr/>
          <a:lstStyle/>
          <a:p>
            <a:endParaRPr lang="en-GB" dirty="0">
              <a:ea typeface="ＭＳ Ｐゴシック" pitchFamily="34" charset="-128"/>
            </a:endParaRPr>
          </a:p>
        </p:txBody>
      </p:sp>
    </p:spTree>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457220" y="274638"/>
            <a:ext cx="8229600" cy="561975"/>
          </a:xfrm>
        </p:spPr>
        <p:txBody>
          <a:bodyPr/>
          <a:lstStyle/>
          <a:p>
            <a:pPr eaLnBrk="1" hangingPunct="1"/>
            <a:r>
              <a:rPr lang="en-GB" sz="3200" b="1" dirty="0" smtClean="0">
                <a:solidFill>
                  <a:schemeClr val="tx2"/>
                </a:solidFill>
              </a:rPr>
              <a:t>Challenges of Forum Shopping</a:t>
            </a:r>
            <a:endParaRPr lang="en-GB" sz="3200" dirty="0" smtClean="0"/>
          </a:p>
        </p:txBody>
      </p:sp>
      <p:sp>
        <p:nvSpPr>
          <p:cNvPr id="36867" name="Content Placeholder 2"/>
          <p:cNvSpPr>
            <a:spLocks noGrp="1"/>
          </p:cNvSpPr>
          <p:nvPr>
            <p:ph idx="1"/>
          </p:nvPr>
        </p:nvSpPr>
        <p:spPr>
          <a:xfrm>
            <a:off x="457200" y="908050"/>
            <a:ext cx="6703255" cy="5218113"/>
          </a:xfrm>
        </p:spPr>
        <p:txBody>
          <a:bodyPr/>
          <a:lstStyle/>
          <a:p>
            <a:pPr eaLnBrk="1" hangingPunct="1">
              <a:lnSpc>
                <a:spcPct val="90000"/>
              </a:lnSpc>
            </a:pPr>
            <a:r>
              <a:rPr lang="en-GB" sz="2000" dirty="0" smtClean="0"/>
              <a:t>One effort to bring these together was FSA Chairman, Lord Turner</a:t>
            </a:r>
            <a:r>
              <a:rPr lang="en-GB" altLang="en-US" sz="2000" dirty="0" smtClean="0"/>
              <a:t>’</a:t>
            </a:r>
            <a:r>
              <a:rPr lang="en-GB" sz="2000" dirty="0" smtClean="0"/>
              <a:t>s suggestion  in response to the global financial crisis that complex financial groups be required to have  </a:t>
            </a:r>
            <a:r>
              <a:rPr lang="en-GB" altLang="en-US" sz="2000" dirty="0" smtClean="0"/>
              <a:t>“</a:t>
            </a:r>
            <a:r>
              <a:rPr lang="en-GB" sz="2000" dirty="0" smtClean="0"/>
              <a:t>living wills</a:t>
            </a:r>
            <a:r>
              <a:rPr lang="en-GB" altLang="en-US" sz="2000" dirty="0" smtClean="0"/>
              <a:t>”</a:t>
            </a:r>
            <a:r>
              <a:rPr lang="en-GB" sz="2000" dirty="0" smtClean="0"/>
              <a:t> to specify how they are to be treated in the event of financial problems so as to avoid the massive problems that arose with the failure of Lehman Brothers.</a:t>
            </a:r>
          </a:p>
          <a:p>
            <a:pPr eaLnBrk="1" hangingPunct="1">
              <a:lnSpc>
                <a:spcPct val="90000"/>
              </a:lnSpc>
            </a:pPr>
            <a:r>
              <a:rPr lang="en-GB" sz="2000" dirty="0" smtClean="0"/>
              <a:t>This reminds us of the point made by Prof Larry </a:t>
            </a:r>
            <a:r>
              <a:rPr lang="en-GB" sz="2000" dirty="0" err="1" smtClean="0"/>
              <a:t>Ribstein</a:t>
            </a:r>
            <a:r>
              <a:rPr lang="en-GB" sz="2000" dirty="0" smtClean="0"/>
              <a:t> and Erin O</a:t>
            </a:r>
            <a:r>
              <a:rPr lang="en-GB" altLang="en-US" sz="2000" dirty="0" smtClean="0"/>
              <a:t>’</a:t>
            </a:r>
            <a:r>
              <a:rPr lang="en-GB" sz="2000" dirty="0" smtClean="0"/>
              <a:t>Hara   (</a:t>
            </a:r>
            <a:r>
              <a:rPr lang="en-GB" sz="2000" i="1" dirty="0" smtClean="0"/>
              <a:t>The</a:t>
            </a:r>
            <a:r>
              <a:rPr lang="en-GB" sz="2000" dirty="0" smtClean="0"/>
              <a:t> </a:t>
            </a:r>
            <a:r>
              <a:rPr lang="en-GB" sz="2000" i="1" dirty="0" smtClean="0"/>
              <a:t>Law Market</a:t>
            </a:r>
            <a:r>
              <a:rPr lang="en-GB" sz="2000" dirty="0" smtClean="0"/>
              <a:t>, 2009: 26-7) that where they argue that if a forum  is selected in advance by the parties, many of the gross forum shopping problems identified by Lynn </a:t>
            </a:r>
            <a:r>
              <a:rPr lang="en-GB" sz="2000" dirty="0" err="1" smtClean="0"/>
              <a:t>LoPucki</a:t>
            </a:r>
            <a:r>
              <a:rPr lang="en-GB" sz="2000" dirty="0" smtClean="0"/>
              <a:t> in the US (</a:t>
            </a:r>
            <a:r>
              <a:rPr lang="en-GB" sz="2000" i="1" dirty="0" smtClean="0"/>
              <a:t>Courting Justice</a:t>
            </a:r>
            <a:r>
              <a:rPr lang="en-GB" sz="2000" dirty="0" smtClean="0"/>
              <a:t>, 2008) may be avoided.  </a:t>
            </a:r>
          </a:p>
          <a:p>
            <a:pPr eaLnBrk="1" hangingPunct="1">
              <a:lnSpc>
                <a:spcPct val="90000"/>
              </a:lnSpc>
            </a:pPr>
            <a:r>
              <a:rPr lang="en-GB" sz="2000" dirty="0" smtClean="0"/>
              <a:t>As advocates for inserting choice of law clauses in agreements, O</a:t>
            </a:r>
            <a:r>
              <a:rPr lang="en-GB" altLang="en-US" sz="2000" dirty="0" smtClean="0"/>
              <a:t>’</a:t>
            </a:r>
            <a:r>
              <a:rPr lang="en-GB" sz="2000" dirty="0" smtClean="0"/>
              <a:t>Hara and </a:t>
            </a:r>
            <a:r>
              <a:rPr lang="en-GB" sz="2000" dirty="0" err="1" smtClean="0"/>
              <a:t>Ribstein</a:t>
            </a:r>
            <a:r>
              <a:rPr lang="en-GB" sz="2000" dirty="0" smtClean="0"/>
              <a:t> also point to the central role of party mobility in </a:t>
            </a:r>
            <a:r>
              <a:rPr lang="en-GB" altLang="en-US" sz="2000" dirty="0" smtClean="0"/>
              <a:t>“</a:t>
            </a:r>
            <a:r>
              <a:rPr lang="en-GB" sz="2000" dirty="0" smtClean="0"/>
              <a:t>the market for law</a:t>
            </a:r>
            <a:r>
              <a:rPr lang="en-GB" altLang="en-US" sz="2000" dirty="0" smtClean="0"/>
              <a:t>”</a:t>
            </a:r>
            <a:r>
              <a:rPr lang="en-GB" sz="2000" dirty="0" smtClean="0"/>
              <a:t> (2009: 27-9)</a:t>
            </a:r>
          </a:p>
        </p:txBody>
      </p:sp>
      <p:sp>
        <p:nvSpPr>
          <p:cNvPr id="4" name="Footer Placeholder 3"/>
          <p:cNvSpPr>
            <a:spLocks noGrp="1"/>
          </p:cNvSpPr>
          <p:nvPr>
            <p:ph type="ftr" sz="quarter" idx="11"/>
          </p:nvPr>
        </p:nvSpPr>
        <p:spPr/>
        <p:txBody>
          <a:bodyPr/>
          <a:lstStyle/>
          <a:p>
            <a:pPr>
              <a:defRPr/>
            </a:pPr>
            <a:endParaRPr lang="en-GB" dirty="0"/>
          </a:p>
        </p:txBody>
      </p:sp>
      <p:sp>
        <p:nvSpPr>
          <p:cNvPr id="36869" name="Slide Number Placeholder 4"/>
          <p:cNvSpPr>
            <a:spLocks noGrp="1"/>
          </p:cNvSpPr>
          <p:nvPr>
            <p:ph type="sldNum" sz="quarter" idx="12"/>
          </p:nvPr>
        </p:nvSpPr>
        <p:spPr bwMode="auto">
          <a:noFill/>
          <a:ln>
            <a:miter lim="800000"/>
            <a:headEnd/>
            <a:tailEnd/>
          </a:ln>
        </p:spPr>
        <p:txBody>
          <a:bodyPr/>
          <a:lstStyle/>
          <a:p>
            <a:endParaRPr lang="en-GB" dirty="0">
              <a:ea typeface="ＭＳ Ｐゴシック" pitchFamily="34" charset="-128"/>
            </a:endParaRPr>
          </a:p>
        </p:txBody>
      </p:sp>
    </p:spTree>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119588" y="274638"/>
            <a:ext cx="8229600" cy="561975"/>
          </a:xfrm>
        </p:spPr>
        <p:txBody>
          <a:bodyPr/>
          <a:lstStyle/>
          <a:p>
            <a:pPr eaLnBrk="1" hangingPunct="1"/>
            <a:r>
              <a:rPr lang="en-GB" sz="3200" dirty="0" smtClean="0">
                <a:solidFill>
                  <a:schemeClr val="tx2"/>
                </a:solidFill>
              </a:rPr>
              <a:t>Regarding group insolvencies</a:t>
            </a:r>
          </a:p>
        </p:txBody>
      </p:sp>
      <p:sp>
        <p:nvSpPr>
          <p:cNvPr id="37891" name="Content Placeholder 2"/>
          <p:cNvSpPr>
            <a:spLocks noGrp="1"/>
          </p:cNvSpPr>
          <p:nvPr>
            <p:ph idx="1"/>
          </p:nvPr>
        </p:nvSpPr>
        <p:spPr>
          <a:xfrm>
            <a:off x="105500" y="981075"/>
            <a:ext cx="6984617" cy="5145088"/>
          </a:xfrm>
        </p:spPr>
        <p:txBody>
          <a:bodyPr/>
          <a:lstStyle/>
          <a:p>
            <a:pPr eaLnBrk="1" hangingPunct="1">
              <a:lnSpc>
                <a:spcPct val="90000"/>
              </a:lnSpc>
            </a:pPr>
            <a:r>
              <a:rPr lang="en-GB" sz="2400" dirty="0" smtClean="0"/>
              <a:t>In regard to group insolvency, it is interesting to note the opinion of Smits and </a:t>
            </a:r>
            <a:r>
              <a:rPr lang="en-GB" sz="2400" dirty="0" err="1" smtClean="0"/>
              <a:t>O</a:t>
            </a:r>
            <a:r>
              <a:rPr lang="en-GB" altLang="en-US" sz="2400" dirty="0" err="1" smtClean="0"/>
              <a:t>’</a:t>
            </a:r>
            <a:r>
              <a:rPr lang="en-GB" sz="2400" dirty="0" err="1" smtClean="0"/>
              <a:t>Hearn</a:t>
            </a:r>
            <a:r>
              <a:rPr lang="en-GB" sz="2400" dirty="0" smtClean="0"/>
              <a:t>, two American insolvency practitioners, who observed that:</a:t>
            </a:r>
          </a:p>
          <a:p>
            <a:pPr eaLnBrk="1" hangingPunct="1">
              <a:lnSpc>
                <a:spcPct val="90000"/>
              </a:lnSpc>
            </a:pPr>
            <a:r>
              <a:rPr lang="en-GB" altLang="en-US" sz="2400" b="1" dirty="0" smtClean="0"/>
              <a:t>“</a:t>
            </a:r>
            <a:r>
              <a:rPr lang="en-GB" sz="2400" b="1" dirty="0" smtClean="0"/>
              <a:t>It is naïve to think that distressed multinationals and their creditors will no longer forum shop and seek out the most debtor or creditor-friendly jurisdictions.  This is the natural tension between debtors and creditors that will presumably continue for all time</a:t>
            </a:r>
            <a:r>
              <a:rPr lang="en-GB" altLang="en-US" sz="2400" b="1" dirty="0" smtClean="0"/>
              <a:t>”</a:t>
            </a:r>
            <a:r>
              <a:rPr lang="en-GB" sz="2400" b="1" dirty="0" smtClean="0"/>
              <a:t>. </a:t>
            </a:r>
            <a:r>
              <a:rPr lang="en-GB" sz="2400" dirty="0" smtClean="0"/>
              <a:t>( in </a:t>
            </a:r>
            <a:r>
              <a:rPr lang="en-GB" sz="2400" dirty="0" err="1" smtClean="0"/>
              <a:t>Silkenat</a:t>
            </a:r>
            <a:r>
              <a:rPr lang="en-GB" sz="2400" dirty="0" smtClean="0"/>
              <a:t> &amp; </a:t>
            </a:r>
            <a:r>
              <a:rPr lang="en-GB" sz="2400" dirty="0" err="1" smtClean="0"/>
              <a:t>Schmerler</a:t>
            </a:r>
            <a:r>
              <a:rPr lang="en-GB" sz="2400" dirty="0" smtClean="0"/>
              <a:t>, 2006: 499)</a:t>
            </a:r>
          </a:p>
          <a:p>
            <a:pPr eaLnBrk="1" hangingPunct="1">
              <a:lnSpc>
                <a:spcPct val="90000"/>
              </a:lnSpc>
            </a:pPr>
            <a:endParaRPr lang="en-GB" sz="2400" dirty="0" smtClean="0"/>
          </a:p>
        </p:txBody>
      </p:sp>
      <p:sp>
        <p:nvSpPr>
          <p:cNvPr id="4" name="Footer Placeholder 3"/>
          <p:cNvSpPr>
            <a:spLocks noGrp="1"/>
          </p:cNvSpPr>
          <p:nvPr>
            <p:ph type="ftr" sz="quarter" idx="11"/>
          </p:nvPr>
        </p:nvSpPr>
        <p:spPr/>
        <p:txBody>
          <a:bodyPr/>
          <a:lstStyle/>
          <a:p>
            <a:pPr>
              <a:defRPr/>
            </a:pPr>
            <a:endParaRPr lang="en-GB" dirty="0"/>
          </a:p>
        </p:txBody>
      </p:sp>
      <p:sp>
        <p:nvSpPr>
          <p:cNvPr id="37893" name="Slide Number Placeholder 4"/>
          <p:cNvSpPr>
            <a:spLocks noGrp="1"/>
          </p:cNvSpPr>
          <p:nvPr>
            <p:ph type="sldNum" sz="quarter" idx="12"/>
          </p:nvPr>
        </p:nvSpPr>
        <p:spPr bwMode="auto">
          <a:noFill/>
          <a:ln>
            <a:miter lim="800000"/>
            <a:headEnd/>
            <a:tailEnd/>
          </a:ln>
        </p:spPr>
        <p:txBody>
          <a:bodyPr/>
          <a:lstStyle/>
          <a:p>
            <a:endParaRPr lang="en-GB" dirty="0">
              <a:ea typeface="ＭＳ Ｐゴシック" pitchFamily="34" charset="-128"/>
            </a:endParaRPr>
          </a:p>
        </p:txBody>
      </p:sp>
    </p:spTree>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62860" y="278201"/>
            <a:ext cx="8229600" cy="782637"/>
          </a:xfrm>
        </p:spPr>
        <p:txBody>
          <a:bodyPr rtlCol="0">
            <a:normAutofit fontScale="90000"/>
          </a:bodyPr>
          <a:lstStyle/>
          <a:p>
            <a:pPr eaLnBrk="1" fontAlgn="auto" hangingPunct="1">
              <a:spcAft>
                <a:spcPts val="0"/>
              </a:spcAft>
              <a:defRPr/>
            </a:pPr>
            <a:r>
              <a:rPr lang="en-GB" sz="3200" b="1" dirty="0" smtClean="0">
                <a:solidFill>
                  <a:schemeClr val="tx2"/>
                </a:solidFill>
                <a:ea typeface="+mj-ea"/>
              </a:rPr>
              <a:t>Insolvency and the Challenges of Forum Shopping</a:t>
            </a:r>
            <a:endParaRPr lang="en-GB" sz="3200" b="1" dirty="0">
              <a:solidFill>
                <a:schemeClr val="tx2"/>
              </a:solidFill>
              <a:ea typeface="+mj-ea"/>
            </a:endParaRPr>
          </a:p>
        </p:txBody>
      </p:sp>
      <p:sp>
        <p:nvSpPr>
          <p:cNvPr id="38915" name="Content Placeholder 2"/>
          <p:cNvSpPr>
            <a:spLocks noGrp="1"/>
          </p:cNvSpPr>
          <p:nvPr>
            <p:ph idx="1"/>
          </p:nvPr>
        </p:nvSpPr>
        <p:spPr>
          <a:xfrm>
            <a:off x="457200" y="1407995"/>
            <a:ext cx="6576646" cy="4929188"/>
          </a:xfrm>
        </p:spPr>
        <p:txBody>
          <a:bodyPr/>
          <a:lstStyle/>
          <a:p>
            <a:pPr eaLnBrk="1" hangingPunct="1">
              <a:lnSpc>
                <a:spcPct val="90000"/>
              </a:lnSpc>
            </a:pPr>
            <a:r>
              <a:rPr lang="en-GB" sz="2000" dirty="0" smtClean="0"/>
              <a:t>Some have argued that similar company law competition that has seen the rise of Delaware is possible  in the EU (Armour, 2006), although investors and creditors in the US have the protection of Federal Securities laws  and the Federal Bankruptcy Code. Similar protections are necessary in the EU;</a:t>
            </a:r>
          </a:p>
          <a:p>
            <a:pPr eaLnBrk="1" hangingPunct="1">
              <a:lnSpc>
                <a:spcPct val="90000"/>
              </a:lnSpc>
            </a:pPr>
            <a:r>
              <a:rPr lang="en-GB" sz="2000" b="1" dirty="0" smtClean="0"/>
              <a:t>Prof </a:t>
            </a:r>
            <a:r>
              <a:rPr lang="en-GB" sz="2000" b="1" dirty="0" err="1" smtClean="0"/>
              <a:t>Deakin</a:t>
            </a:r>
            <a:r>
              <a:rPr lang="en-GB" sz="2000" b="1" dirty="0" smtClean="0"/>
              <a:t> </a:t>
            </a:r>
            <a:r>
              <a:rPr lang="en-GB" sz="2000" dirty="0" smtClean="0"/>
              <a:t>has argued that harmonisation of company and employment laws in the EU has had the paradoxical effect of preserving diversity in these laws in Europe ;  he suggests this diversity may be undermined by Delaware-style competition following </a:t>
            </a:r>
            <a:r>
              <a:rPr lang="en-GB" sz="2000" i="1" dirty="0" err="1" smtClean="0"/>
              <a:t>Centros</a:t>
            </a:r>
            <a:r>
              <a:rPr lang="en-GB" sz="2000" dirty="0" smtClean="0"/>
              <a:t>  ((2006), 12 </a:t>
            </a:r>
            <a:r>
              <a:rPr lang="en-GB" sz="2000" dirty="0" err="1" smtClean="0"/>
              <a:t>Eur</a:t>
            </a:r>
            <a:r>
              <a:rPr lang="en-GB" sz="2000" dirty="0" smtClean="0"/>
              <a:t> </a:t>
            </a:r>
            <a:r>
              <a:rPr lang="en-GB" sz="2000" dirty="0" err="1" smtClean="0"/>
              <a:t>LJnl</a:t>
            </a:r>
            <a:r>
              <a:rPr lang="en-GB" sz="2000" dirty="0" smtClean="0"/>
              <a:t> 440);  </a:t>
            </a:r>
          </a:p>
        </p:txBody>
      </p:sp>
      <p:sp>
        <p:nvSpPr>
          <p:cNvPr id="5" name="Footer Placeholder 4"/>
          <p:cNvSpPr>
            <a:spLocks noGrp="1"/>
          </p:cNvSpPr>
          <p:nvPr>
            <p:ph type="ftr" sz="quarter" idx="11"/>
          </p:nvPr>
        </p:nvSpPr>
        <p:spPr/>
        <p:txBody>
          <a:bodyPr/>
          <a:lstStyle/>
          <a:p>
            <a:pPr>
              <a:defRPr/>
            </a:pPr>
            <a:endParaRPr lang="en-GB" dirty="0"/>
          </a:p>
        </p:txBody>
      </p:sp>
      <p:sp>
        <p:nvSpPr>
          <p:cNvPr id="38917" name="Slide Number Placeholder 3"/>
          <p:cNvSpPr>
            <a:spLocks noGrp="1"/>
          </p:cNvSpPr>
          <p:nvPr>
            <p:ph type="sldNum" sz="quarter" idx="12"/>
          </p:nvPr>
        </p:nvSpPr>
        <p:spPr bwMode="auto">
          <a:noFill/>
          <a:ln>
            <a:miter lim="800000"/>
            <a:headEnd/>
            <a:tailEnd/>
          </a:ln>
        </p:spPr>
        <p:txBody>
          <a:bodyPr/>
          <a:lstStyle/>
          <a:p>
            <a:endParaRPr lang="en-GB" dirty="0">
              <a:ea typeface="ＭＳ Ｐゴシック" pitchFamily="34" charset="-128"/>
            </a:endParaRPr>
          </a:p>
        </p:txBody>
      </p:sp>
    </p:spTree>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471288" y="274638"/>
            <a:ext cx="8229600" cy="633412"/>
          </a:xfrm>
        </p:spPr>
        <p:txBody>
          <a:bodyPr/>
          <a:lstStyle/>
          <a:p>
            <a:pPr eaLnBrk="1" hangingPunct="1"/>
            <a:r>
              <a:rPr lang="en-GB" sz="2800" b="1" dirty="0" smtClean="0">
                <a:solidFill>
                  <a:schemeClr val="tx2"/>
                </a:solidFill>
              </a:rPr>
              <a:t>Obstacles to company law harmonisation</a:t>
            </a:r>
          </a:p>
        </p:txBody>
      </p:sp>
      <p:sp>
        <p:nvSpPr>
          <p:cNvPr id="39939" name="Content Placeholder 2"/>
          <p:cNvSpPr>
            <a:spLocks noGrp="1"/>
          </p:cNvSpPr>
          <p:nvPr>
            <p:ph idx="1"/>
          </p:nvPr>
        </p:nvSpPr>
        <p:spPr>
          <a:xfrm>
            <a:off x="316520" y="1133138"/>
            <a:ext cx="6703255" cy="5218113"/>
          </a:xfrm>
        </p:spPr>
        <p:txBody>
          <a:bodyPr/>
          <a:lstStyle/>
          <a:p>
            <a:pPr eaLnBrk="1" hangingPunct="1">
              <a:lnSpc>
                <a:spcPct val="80000"/>
              </a:lnSpc>
            </a:pPr>
            <a:r>
              <a:rPr lang="en-GB" sz="1400" dirty="0" smtClean="0"/>
              <a:t>Despite the effects of the various EU Company Law Directives, </a:t>
            </a:r>
            <a:r>
              <a:rPr lang="en-GB" sz="1400" b="1" dirty="0" err="1" smtClean="0"/>
              <a:t>Andenas</a:t>
            </a:r>
            <a:r>
              <a:rPr lang="en-GB" sz="1400" b="1" dirty="0" smtClean="0"/>
              <a:t> &amp; Wooldridge </a:t>
            </a:r>
            <a:r>
              <a:rPr lang="en-GB" sz="1400" dirty="0" smtClean="0"/>
              <a:t>(2009) point to a number of important difficulties with the company law harmonisation project:</a:t>
            </a:r>
          </a:p>
          <a:p>
            <a:pPr eaLnBrk="1" hangingPunct="1">
              <a:lnSpc>
                <a:spcPct val="80000"/>
              </a:lnSpc>
            </a:pPr>
            <a:r>
              <a:rPr lang="en-GB" sz="1600" b="1" dirty="0" smtClean="0">
                <a:solidFill>
                  <a:schemeClr val="tx2"/>
                </a:solidFill>
              </a:rPr>
              <a:t>(1) UNFAMILIAR LEGAL CONCEPTS</a:t>
            </a:r>
            <a:r>
              <a:rPr lang="en-GB" sz="1600" b="1" dirty="0" smtClean="0"/>
              <a:t>: </a:t>
            </a:r>
            <a:r>
              <a:rPr lang="en-GB" altLang="en-US" sz="1600" dirty="0" smtClean="0"/>
              <a:t>“</a:t>
            </a:r>
            <a:r>
              <a:rPr lang="en-GB" sz="1600" dirty="0" smtClean="0"/>
              <a:t>The harmonisation of company law has encountered the difficulty that certain legal concepts may be familiar in one  Member State, but unfamiliar and hard to understand in another</a:t>
            </a:r>
            <a:r>
              <a:rPr lang="en-GB" altLang="en-US" sz="1600" dirty="0" smtClean="0"/>
              <a:t>”</a:t>
            </a:r>
            <a:r>
              <a:rPr lang="en-GB" sz="1600" dirty="0" smtClean="0"/>
              <a:t> (p.39)</a:t>
            </a:r>
          </a:p>
          <a:p>
            <a:pPr eaLnBrk="1" hangingPunct="1">
              <a:lnSpc>
                <a:spcPct val="80000"/>
              </a:lnSpc>
            </a:pPr>
            <a:r>
              <a:rPr lang="en-GB" sz="1600" b="1" dirty="0" smtClean="0">
                <a:solidFill>
                  <a:schemeClr val="tx2"/>
                </a:solidFill>
              </a:rPr>
              <a:t>(2) IMPLEMENTATION PROBLEMS: </a:t>
            </a:r>
            <a:r>
              <a:rPr lang="en-GB" altLang="en-US" sz="1600" dirty="0" smtClean="0"/>
              <a:t>“</a:t>
            </a:r>
            <a:r>
              <a:rPr lang="en-GB" sz="1600" dirty="0" smtClean="0"/>
              <a:t>The harmonisation of company law has also suffered from the fact that the Commission has limited resources, and cannot always take action against states which fail to implement it properly .</a:t>
            </a:r>
            <a:r>
              <a:rPr lang="en-GB" altLang="en-US" sz="1600" dirty="0" smtClean="0"/>
              <a:t>”</a:t>
            </a:r>
            <a:r>
              <a:rPr lang="en-GB" sz="1600" dirty="0" smtClean="0"/>
              <a:t> (p. 40) </a:t>
            </a:r>
          </a:p>
          <a:p>
            <a:pPr eaLnBrk="1" hangingPunct="1">
              <a:lnSpc>
                <a:spcPct val="80000"/>
              </a:lnSpc>
            </a:pPr>
            <a:r>
              <a:rPr lang="en-GB" sz="1600" b="1" dirty="0" smtClean="0">
                <a:solidFill>
                  <a:schemeClr val="tx2"/>
                </a:solidFill>
              </a:rPr>
              <a:t>(3) GAPS NEED TO BE FILLED:  </a:t>
            </a:r>
            <a:r>
              <a:rPr lang="en-GB" sz="1600" dirty="0" smtClean="0"/>
              <a:t>We have seen </a:t>
            </a:r>
            <a:r>
              <a:rPr lang="en-GB" altLang="en-US" sz="1600" dirty="0" smtClean="0"/>
              <a:t>“</a:t>
            </a:r>
            <a:r>
              <a:rPr lang="en-GB" sz="1600" dirty="0" smtClean="0"/>
              <a:t>…the failure of the Community to enact rules governing certain important matters, such as groups of companies…</a:t>
            </a:r>
            <a:r>
              <a:rPr lang="en-GB" altLang="en-US" sz="1600" dirty="0" smtClean="0"/>
              <a:t>”</a:t>
            </a:r>
            <a:r>
              <a:rPr lang="en-GB" sz="1600" dirty="0" smtClean="0"/>
              <a:t> (p. 40)</a:t>
            </a:r>
          </a:p>
          <a:p>
            <a:pPr eaLnBrk="1" hangingPunct="1">
              <a:lnSpc>
                <a:spcPct val="80000"/>
              </a:lnSpc>
            </a:pPr>
            <a:r>
              <a:rPr lang="en-GB" sz="1600" b="1" dirty="0" smtClean="0">
                <a:solidFill>
                  <a:schemeClr val="tx2"/>
                </a:solidFill>
              </a:rPr>
              <a:t>(4) SALAMI PROCESS: </a:t>
            </a:r>
            <a:r>
              <a:rPr lang="en-GB" altLang="en-US" sz="1600" dirty="0" smtClean="0"/>
              <a:t>“</a:t>
            </a:r>
            <a:r>
              <a:rPr lang="en-GB" sz="1600" dirty="0" smtClean="0"/>
              <a:t>The </a:t>
            </a:r>
            <a:r>
              <a:rPr lang="en-GB" altLang="en-US" sz="1600" dirty="0" smtClean="0"/>
              <a:t>‘</a:t>
            </a:r>
            <a:r>
              <a:rPr lang="en-GB" sz="1600" dirty="0" smtClean="0"/>
              <a:t>salami</a:t>
            </a:r>
            <a:r>
              <a:rPr lang="en-GB" altLang="en-US" sz="1600" dirty="0" smtClean="0"/>
              <a:t>’</a:t>
            </a:r>
            <a:r>
              <a:rPr lang="en-GB" sz="1600" dirty="0" smtClean="0"/>
              <a:t> process of harmonisation, which involves the harmonisation of limited topics, leaving closely related ones unaffected has also been criticised.</a:t>
            </a:r>
            <a:r>
              <a:rPr lang="en-GB" altLang="en-US" sz="1600" dirty="0" smtClean="0"/>
              <a:t>”</a:t>
            </a:r>
            <a:r>
              <a:rPr lang="en-GB" sz="1600" dirty="0" smtClean="0"/>
              <a:t> (p. 40)</a:t>
            </a:r>
          </a:p>
          <a:p>
            <a:pPr eaLnBrk="1" hangingPunct="1">
              <a:lnSpc>
                <a:spcPct val="80000"/>
              </a:lnSpc>
            </a:pPr>
            <a:r>
              <a:rPr lang="en-GB" sz="1600" b="1" dirty="0" smtClean="0">
                <a:solidFill>
                  <a:schemeClr val="tx2"/>
                </a:solidFill>
              </a:rPr>
              <a:t>(5) EU IS TOO LARGE FOR HARMONISATION: </a:t>
            </a:r>
            <a:r>
              <a:rPr lang="en-GB" sz="1600" dirty="0" smtClean="0"/>
              <a:t>The process of harmonisation may well become more difficult if the size of the Community expands very considerably in the near future.</a:t>
            </a:r>
            <a:r>
              <a:rPr lang="en-GB" altLang="en-US" sz="1600" dirty="0" smtClean="0"/>
              <a:t>”</a:t>
            </a:r>
            <a:r>
              <a:rPr lang="en-GB" sz="1600" dirty="0" smtClean="0"/>
              <a:t> (p. 40)</a:t>
            </a:r>
          </a:p>
        </p:txBody>
      </p:sp>
      <p:sp>
        <p:nvSpPr>
          <p:cNvPr id="4" name="Footer Placeholder 3"/>
          <p:cNvSpPr>
            <a:spLocks noGrp="1"/>
          </p:cNvSpPr>
          <p:nvPr>
            <p:ph type="ftr" sz="quarter" idx="11"/>
          </p:nvPr>
        </p:nvSpPr>
        <p:spPr/>
        <p:txBody>
          <a:bodyPr/>
          <a:lstStyle/>
          <a:p>
            <a:pPr>
              <a:defRPr/>
            </a:pPr>
            <a:endParaRPr lang="en-GB" dirty="0"/>
          </a:p>
        </p:txBody>
      </p:sp>
      <p:sp>
        <p:nvSpPr>
          <p:cNvPr id="39941" name="Slide Number Placeholder 4"/>
          <p:cNvSpPr>
            <a:spLocks noGrp="1"/>
          </p:cNvSpPr>
          <p:nvPr>
            <p:ph type="sldNum" sz="quarter" idx="12"/>
          </p:nvPr>
        </p:nvSpPr>
        <p:spPr bwMode="auto">
          <a:noFill/>
          <a:ln>
            <a:miter lim="800000"/>
            <a:headEnd/>
            <a:tailEnd/>
          </a:ln>
        </p:spPr>
        <p:txBody>
          <a:bodyPr/>
          <a:lstStyle/>
          <a:p>
            <a:endParaRPr lang="en-GB" dirty="0">
              <a:ea typeface="ＭＳ Ｐゴシック" pitchFamily="34" charset="-128"/>
            </a:endParaRPr>
          </a:p>
        </p:txBody>
      </p:sp>
    </p:spTree>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302472" y="274638"/>
            <a:ext cx="8229600" cy="706437"/>
          </a:xfrm>
        </p:spPr>
        <p:txBody>
          <a:bodyPr/>
          <a:lstStyle/>
          <a:p>
            <a:pPr eaLnBrk="1" hangingPunct="1"/>
            <a:r>
              <a:rPr lang="en-GB" sz="3200" b="1" dirty="0" smtClean="0">
                <a:solidFill>
                  <a:schemeClr val="tx2"/>
                </a:solidFill>
              </a:rPr>
              <a:t>Looking for COMI</a:t>
            </a:r>
          </a:p>
        </p:txBody>
      </p:sp>
      <p:sp>
        <p:nvSpPr>
          <p:cNvPr id="40963" name="Content Placeholder 2"/>
          <p:cNvSpPr>
            <a:spLocks noGrp="1"/>
          </p:cNvSpPr>
          <p:nvPr>
            <p:ph idx="1"/>
          </p:nvPr>
        </p:nvSpPr>
        <p:spPr>
          <a:xfrm>
            <a:off x="457200" y="981075"/>
            <a:ext cx="6576646" cy="5145088"/>
          </a:xfrm>
        </p:spPr>
        <p:txBody>
          <a:bodyPr/>
          <a:lstStyle/>
          <a:p>
            <a:pPr eaLnBrk="1" hangingPunct="1">
              <a:lnSpc>
                <a:spcPct val="80000"/>
              </a:lnSpc>
            </a:pPr>
            <a:r>
              <a:rPr lang="en-GB" sz="2400" dirty="0" smtClean="0">
                <a:solidFill>
                  <a:schemeClr val="tx2"/>
                </a:solidFill>
              </a:rPr>
              <a:t>EIR Article 3(1) assumes that the place of the company</a:t>
            </a:r>
            <a:r>
              <a:rPr lang="en-GB" altLang="en-US" sz="2400" dirty="0" smtClean="0">
                <a:solidFill>
                  <a:schemeClr val="tx2"/>
                </a:solidFill>
              </a:rPr>
              <a:t>’</a:t>
            </a:r>
            <a:r>
              <a:rPr lang="en-GB" sz="2400" dirty="0" smtClean="0">
                <a:solidFill>
                  <a:schemeClr val="tx2"/>
                </a:solidFill>
              </a:rPr>
              <a:t>s incorporation will be its COMI;   </a:t>
            </a:r>
            <a:r>
              <a:rPr lang="en-GB" sz="2400" dirty="0" smtClean="0"/>
              <a:t>But, as a presumption, this can easily be rebutted, as has often occurred;</a:t>
            </a:r>
          </a:p>
          <a:p>
            <a:pPr eaLnBrk="1" hangingPunct="1">
              <a:lnSpc>
                <a:spcPct val="80000"/>
              </a:lnSpc>
            </a:pPr>
            <a:r>
              <a:rPr lang="en-GB" sz="2400" b="1" dirty="0" smtClean="0"/>
              <a:t>COMI is not defined </a:t>
            </a:r>
            <a:r>
              <a:rPr lang="en-GB" sz="2400" dirty="0" smtClean="0"/>
              <a:t>but Recital 13 of the EIR  states that it </a:t>
            </a:r>
            <a:r>
              <a:rPr lang="en-GB" altLang="en-US" sz="2400" dirty="0" smtClean="0">
                <a:solidFill>
                  <a:schemeClr val="tx2"/>
                </a:solidFill>
              </a:rPr>
              <a:t>“</a:t>
            </a:r>
            <a:r>
              <a:rPr lang="en-GB" sz="2400" dirty="0" smtClean="0">
                <a:solidFill>
                  <a:schemeClr val="tx2"/>
                </a:solidFill>
              </a:rPr>
              <a:t>should correspond to the place where the debtor conducts the administration of his interests on a regular basis and is therefore ascertainable by third parties.</a:t>
            </a:r>
            <a:r>
              <a:rPr lang="en-GB" altLang="en-US" sz="2400" dirty="0" smtClean="0">
                <a:solidFill>
                  <a:schemeClr val="tx2"/>
                </a:solidFill>
              </a:rPr>
              <a:t>”</a:t>
            </a:r>
            <a:r>
              <a:rPr lang="en-GB" sz="2400" dirty="0" smtClean="0">
                <a:solidFill>
                  <a:schemeClr val="tx2"/>
                </a:solidFill>
              </a:rPr>
              <a:t> </a:t>
            </a:r>
          </a:p>
          <a:p>
            <a:pPr eaLnBrk="1" hangingPunct="1">
              <a:lnSpc>
                <a:spcPct val="80000"/>
              </a:lnSpc>
            </a:pPr>
            <a:r>
              <a:rPr lang="en-GB" sz="2400" dirty="0" smtClean="0"/>
              <a:t>The most important of these  3</a:t>
            </a:r>
            <a:r>
              <a:rPr lang="en-GB" sz="2400" baseline="30000" dirty="0" smtClean="0"/>
              <a:t>rd</a:t>
            </a:r>
            <a:r>
              <a:rPr lang="en-GB" sz="2400" dirty="0" smtClean="0"/>
              <a:t> parties are presumably the creditors whose interests should be protected by the selection of the COMI.</a:t>
            </a:r>
          </a:p>
        </p:txBody>
      </p:sp>
      <p:sp>
        <p:nvSpPr>
          <p:cNvPr id="4" name="Footer Placeholder 3"/>
          <p:cNvSpPr>
            <a:spLocks noGrp="1"/>
          </p:cNvSpPr>
          <p:nvPr>
            <p:ph type="ftr" sz="quarter" idx="11"/>
          </p:nvPr>
        </p:nvSpPr>
        <p:spPr/>
        <p:txBody>
          <a:bodyPr/>
          <a:lstStyle/>
          <a:p>
            <a:pPr>
              <a:defRPr/>
            </a:pPr>
            <a:endParaRPr lang="en-GB" dirty="0"/>
          </a:p>
        </p:txBody>
      </p:sp>
      <p:sp>
        <p:nvSpPr>
          <p:cNvPr id="40965" name="Slide Number Placeholder 4"/>
          <p:cNvSpPr>
            <a:spLocks noGrp="1"/>
          </p:cNvSpPr>
          <p:nvPr>
            <p:ph type="sldNum" sz="quarter" idx="12"/>
          </p:nvPr>
        </p:nvSpPr>
        <p:spPr bwMode="auto">
          <a:noFill/>
          <a:ln>
            <a:miter lim="800000"/>
            <a:headEnd/>
            <a:tailEnd/>
          </a:ln>
        </p:spPr>
        <p:txBody>
          <a:bodyPr/>
          <a:lstStyle/>
          <a:p>
            <a:endParaRPr lang="en-GB" dirty="0">
              <a:ea typeface="ＭＳ Ｐゴシック" pitchFamily="34" charset="-128"/>
            </a:endParaRPr>
          </a:p>
        </p:txBody>
      </p:sp>
    </p:spTree>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9764" y="274638"/>
            <a:ext cx="8229600" cy="561975"/>
          </a:xfrm>
        </p:spPr>
        <p:txBody>
          <a:bodyPr rtlCol="0">
            <a:normAutofit fontScale="90000"/>
          </a:bodyPr>
          <a:lstStyle/>
          <a:p>
            <a:pPr eaLnBrk="1" fontAlgn="auto" hangingPunct="1">
              <a:spcAft>
                <a:spcPts val="0"/>
              </a:spcAft>
              <a:defRPr/>
            </a:pPr>
            <a:r>
              <a:rPr lang="en-GB" sz="3200" b="1" dirty="0" smtClean="0">
                <a:solidFill>
                  <a:schemeClr val="tx2"/>
                </a:solidFill>
                <a:ea typeface="+mj-ea"/>
              </a:rPr>
              <a:t>Interpreting COMI</a:t>
            </a:r>
            <a:endParaRPr lang="en-GB" sz="3200" b="1" dirty="0">
              <a:solidFill>
                <a:schemeClr val="tx2"/>
              </a:solidFill>
              <a:ea typeface="+mj-ea"/>
            </a:endParaRPr>
          </a:p>
        </p:txBody>
      </p:sp>
      <p:sp>
        <p:nvSpPr>
          <p:cNvPr id="41987" name="Content Placeholder 2"/>
          <p:cNvSpPr>
            <a:spLocks noGrp="1"/>
          </p:cNvSpPr>
          <p:nvPr>
            <p:ph idx="1"/>
          </p:nvPr>
        </p:nvSpPr>
        <p:spPr>
          <a:xfrm>
            <a:off x="91432" y="1052513"/>
            <a:ext cx="7054948" cy="5073650"/>
          </a:xfrm>
        </p:spPr>
        <p:txBody>
          <a:bodyPr/>
          <a:lstStyle/>
          <a:p>
            <a:pPr eaLnBrk="1" hangingPunct="1">
              <a:lnSpc>
                <a:spcPct val="80000"/>
              </a:lnSpc>
            </a:pPr>
            <a:r>
              <a:rPr lang="en-GB" sz="1400" dirty="0" smtClean="0"/>
              <a:t>In 2005, Prof Ian Fletcher noted that the meaning given to the term COMI in Art 3(1) is: </a:t>
            </a:r>
            <a:r>
              <a:rPr lang="en-GB" altLang="en-US" sz="1400" dirty="0" smtClean="0">
                <a:solidFill>
                  <a:schemeClr val="tx2"/>
                </a:solidFill>
              </a:rPr>
              <a:t>“</a:t>
            </a:r>
            <a:r>
              <a:rPr lang="en-GB" sz="1400" dirty="0" smtClean="0">
                <a:solidFill>
                  <a:schemeClr val="tx2"/>
                </a:solidFill>
              </a:rPr>
              <a:t>a matter of fundamental importance to the sound  and satisfactory working of the Regulation…</a:t>
            </a:r>
            <a:r>
              <a:rPr lang="en-GB" altLang="en-US" sz="1400" dirty="0" smtClean="0">
                <a:solidFill>
                  <a:schemeClr val="tx2"/>
                </a:solidFill>
              </a:rPr>
              <a:t>”</a:t>
            </a:r>
            <a:r>
              <a:rPr lang="en-GB" sz="1400" dirty="0" smtClean="0">
                <a:solidFill>
                  <a:schemeClr val="tx2"/>
                </a:solidFill>
              </a:rPr>
              <a:t>  </a:t>
            </a:r>
            <a:r>
              <a:rPr lang="en-GB" sz="1400" dirty="0" smtClean="0"/>
              <a:t>This is because once Main proceedings have been opened up in a Member State the law of the </a:t>
            </a:r>
            <a:r>
              <a:rPr lang="en-GB" sz="1400" i="1" dirty="0" err="1" smtClean="0"/>
              <a:t>lex</a:t>
            </a:r>
            <a:r>
              <a:rPr lang="en-GB" sz="1400" i="1" dirty="0" smtClean="0"/>
              <a:t> </a:t>
            </a:r>
            <a:r>
              <a:rPr lang="en-GB" sz="1400" i="1" dirty="0" err="1" smtClean="0"/>
              <a:t>concursus</a:t>
            </a:r>
            <a:r>
              <a:rPr lang="en-GB" sz="1400" dirty="0" smtClean="0"/>
              <a:t> has a EU-wide effect; </a:t>
            </a:r>
          </a:p>
          <a:p>
            <a:pPr eaLnBrk="1" hangingPunct="1">
              <a:lnSpc>
                <a:spcPct val="80000"/>
              </a:lnSpc>
            </a:pPr>
            <a:endParaRPr lang="en-GB" sz="1400" dirty="0" smtClean="0"/>
          </a:p>
          <a:p>
            <a:pPr eaLnBrk="1" hangingPunct="1">
              <a:lnSpc>
                <a:spcPct val="80000"/>
              </a:lnSpc>
            </a:pPr>
            <a:r>
              <a:rPr lang="en-GB" sz="1400" dirty="0" smtClean="0"/>
              <a:t>Other proceedings opened subsequently in another Member State  (where the company has an </a:t>
            </a:r>
            <a:r>
              <a:rPr lang="en-GB" altLang="en-US" sz="1400" dirty="0" smtClean="0"/>
              <a:t>“</a:t>
            </a:r>
            <a:r>
              <a:rPr lang="en-GB" altLang="ja-JP" sz="1400" b="1" dirty="0" smtClean="0"/>
              <a:t>establishment</a:t>
            </a:r>
            <a:r>
              <a:rPr lang="en-GB" altLang="en-US" sz="1400" dirty="0" smtClean="0"/>
              <a:t>”</a:t>
            </a:r>
            <a:r>
              <a:rPr lang="en-GB" altLang="ja-JP" sz="1400" dirty="0" smtClean="0"/>
              <a:t>) can only be Secondary proceedings, concerned with local assets only;(see further, Goode, 2008:586-7);</a:t>
            </a:r>
          </a:p>
          <a:p>
            <a:pPr eaLnBrk="1" hangingPunct="1">
              <a:lnSpc>
                <a:spcPct val="80000"/>
              </a:lnSpc>
            </a:pPr>
            <a:endParaRPr lang="en-GB" sz="1400" dirty="0" smtClean="0"/>
          </a:p>
          <a:p>
            <a:pPr eaLnBrk="1" hangingPunct="1">
              <a:lnSpc>
                <a:spcPct val="80000"/>
              </a:lnSpc>
            </a:pPr>
            <a:r>
              <a:rPr lang="en-GB" sz="1600" dirty="0" smtClean="0">
                <a:solidFill>
                  <a:schemeClr val="tx2"/>
                </a:solidFill>
              </a:rPr>
              <a:t>In 2006 the European Court of Justice decision  in the </a:t>
            </a:r>
            <a:r>
              <a:rPr lang="en-GB" sz="1600" i="1" dirty="0" err="1" smtClean="0">
                <a:solidFill>
                  <a:schemeClr val="tx2"/>
                </a:solidFill>
              </a:rPr>
              <a:t>Eurofoods</a:t>
            </a:r>
            <a:r>
              <a:rPr lang="en-GB" sz="1600" dirty="0" smtClean="0">
                <a:solidFill>
                  <a:schemeClr val="tx2"/>
                </a:solidFill>
              </a:rPr>
              <a:t> case provided assistance in interpreting COMI</a:t>
            </a:r>
            <a:r>
              <a:rPr lang="en-GB" sz="1800" dirty="0" smtClean="0">
                <a:solidFill>
                  <a:schemeClr val="tx2"/>
                </a:solidFill>
              </a:rPr>
              <a:t>;  </a:t>
            </a:r>
            <a:r>
              <a:rPr lang="en-GB" sz="1400" dirty="0" smtClean="0"/>
              <a:t>Merely because an Irish subsidiary (</a:t>
            </a:r>
            <a:r>
              <a:rPr lang="en-GB" sz="1400" dirty="0" err="1" smtClean="0"/>
              <a:t>Eurofoods</a:t>
            </a:r>
            <a:r>
              <a:rPr lang="en-GB" sz="1400" dirty="0" smtClean="0"/>
              <a:t>) could be controlled by its Italian parent (</a:t>
            </a:r>
            <a:r>
              <a:rPr lang="en-GB" sz="1400" dirty="0" err="1" smtClean="0"/>
              <a:t>Parmalat</a:t>
            </a:r>
            <a:r>
              <a:rPr lang="en-GB" sz="1400" dirty="0" smtClean="0"/>
              <a:t>) will not be sufficient to displace the presumption that a company</a:t>
            </a:r>
            <a:r>
              <a:rPr lang="en-GB" altLang="en-US" sz="1400" dirty="0" smtClean="0"/>
              <a:t>’</a:t>
            </a:r>
            <a:r>
              <a:rPr lang="en-GB" sz="1400" dirty="0" smtClean="0"/>
              <a:t>s COMI is its registered office;</a:t>
            </a:r>
          </a:p>
          <a:p>
            <a:pPr eaLnBrk="1" hangingPunct="1">
              <a:lnSpc>
                <a:spcPct val="80000"/>
              </a:lnSpc>
            </a:pPr>
            <a:r>
              <a:rPr lang="en-GB" sz="1400" dirty="0" smtClean="0"/>
              <a:t>The ECJ declared:  </a:t>
            </a:r>
            <a:r>
              <a:rPr lang="en-GB" altLang="en-US" sz="1400" dirty="0" smtClean="0">
                <a:solidFill>
                  <a:schemeClr val="tx2"/>
                </a:solidFill>
              </a:rPr>
              <a:t>“</a:t>
            </a:r>
            <a:r>
              <a:rPr lang="en-GB" sz="1400" dirty="0" smtClean="0">
                <a:solidFill>
                  <a:schemeClr val="tx2"/>
                </a:solidFill>
              </a:rPr>
              <a:t>…where a company carries on its business in the territory of the Member State where its registered office is situated,  the mere fact that its economic choices can be controlled by a parent company in another Member State is not enough to rebut the presumption laid down by the regulation.</a:t>
            </a:r>
            <a:r>
              <a:rPr lang="en-GB" altLang="en-US" sz="1400" dirty="0" smtClean="0">
                <a:solidFill>
                  <a:schemeClr val="tx2"/>
                </a:solidFill>
              </a:rPr>
              <a:t>”</a:t>
            </a:r>
            <a:endParaRPr lang="en-GB" sz="1400" dirty="0" smtClean="0">
              <a:solidFill>
                <a:schemeClr val="tx2"/>
              </a:solidFill>
            </a:endParaRPr>
          </a:p>
          <a:p>
            <a:pPr eaLnBrk="1" hangingPunct="1">
              <a:lnSpc>
                <a:spcPct val="80000"/>
              </a:lnSpc>
            </a:pPr>
            <a:endParaRPr lang="en-GB" sz="1400" dirty="0" smtClean="0">
              <a:solidFill>
                <a:schemeClr val="tx2"/>
              </a:solidFill>
            </a:endParaRPr>
          </a:p>
          <a:p>
            <a:pPr eaLnBrk="1" hangingPunct="1">
              <a:lnSpc>
                <a:spcPct val="80000"/>
              </a:lnSpc>
            </a:pPr>
            <a:r>
              <a:rPr lang="en-GB" sz="1400" dirty="0" smtClean="0">
                <a:solidFill>
                  <a:schemeClr val="tx2"/>
                </a:solidFill>
              </a:rPr>
              <a:t>THIS IS A CURIOUS OUTCOME IF THE REALITY OF ECONOMICALLY INTEGRATED CORPORATE GROUPS  IS CONSIDERED; i.e. it ignores the head office functions argument</a:t>
            </a:r>
          </a:p>
          <a:p>
            <a:pPr eaLnBrk="1" hangingPunct="1">
              <a:lnSpc>
                <a:spcPct val="80000"/>
              </a:lnSpc>
            </a:pPr>
            <a:endParaRPr lang="en-GB" sz="1400" dirty="0" smtClean="0">
              <a:solidFill>
                <a:schemeClr val="tx2"/>
              </a:solidFill>
            </a:endParaRPr>
          </a:p>
        </p:txBody>
      </p:sp>
      <p:sp>
        <p:nvSpPr>
          <p:cNvPr id="4" name="Footer Placeholder 3"/>
          <p:cNvSpPr>
            <a:spLocks noGrp="1"/>
          </p:cNvSpPr>
          <p:nvPr>
            <p:ph type="ftr" sz="quarter" idx="11"/>
          </p:nvPr>
        </p:nvSpPr>
        <p:spPr/>
        <p:txBody>
          <a:bodyPr/>
          <a:lstStyle/>
          <a:p>
            <a:pPr>
              <a:defRPr/>
            </a:pPr>
            <a:endParaRPr lang="en-GB" dirty="0"/>
          </a:p>
        </p:txBody>
      </p:sp>
      <p:sp>
        <p:nvSpPr>
          <p:cNvPr id="41989" name="Slide Number Placeholder 4"/>
          <p:cNvSpPr>
            <a:spLocks noGrp="1"/>
          </p:cNvSpPr>
          <p:nvPr>
            <p:ph type="sldNum" sz="quarter" idx="12"/>
          </p:nvPr>
        </p:nvSpPr>
        <p:spPr bwMode="auto">
          <a:noFill/>
          <a:ln>
            <a:miter lim="800000"/>
            <a:headEnd/>
            <a:tailEnd/>
          </a:ln>
        </p:spPr>
        <p:txBody>
          <a:bodyPr/>
          <a:lstStyle/>
          <a:p>
            <a:endParaRPr lang="en-GB" dirty="0">
              <a:ea typeface="ＭＳ Ｐゴシック" pitchFamily="34" charset="-128"/>
            </a:endParaRPr>
          </a:p>
        </p:txBody>
      </p:sp>
    </p:spTree>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pPr eaLnBrk="1" hangingPunct="1"/>
            <a:r>
              <a:rPr lang="en-GB" sz="2400" b="1" dirty="0" smtClean="0">
                <a:solidFill>
                  <a:schemeClr val="tx2"/>
                </a:solidFill>
              </a:rPr>
              <a:t>Should it be easier for parties to choose an applicable insolvency law ?</a:t>
            </a:r>
          </a:p>
        </p:txBody>
      </p:sp>
      <p:sp>
        <p:nvSpPr>
          <p:cNvPr id="43011" name="Content Placeholder 2"/>
          <p:cNvSpPr>
            <a:spLocks noGrp="1"/>
          </p:cNvSpPr>
          <p:nvPr>
            <p:ph idx="1"/>
          </p:nvPr>
        </p:nvSpPr>
        <p:spPr>
          <a:xfrm>
            <a:off x="105500" y="1117447"/>
            <a:ext cx="7139354" cy="4713288"/>
          </a:xfrm>
        </p:spPr>
        <p:txBody>
          <a:bodyPr/>
          <a:lstStyle/>
          <a:p>
            <a:pPr eaLnBrk="1" hangingPunct="1">
              <a:lnSpc>
                <a:spcPct val="80000"/>
              </a:lnSpc>
            </a:pPr>
            <a:r>
              <a:rPr lang="en-GB" sz="1600" dirty="0" smtClean="0"/>
              <a:t>Once COMI is established in one Member State, the principle of recognition means that other courts must respect this decision, unless it is contrary to the public policy of a Member State. So, one should probably commence proceedings first !</a:t>
            </a:r>
          </a:p>
          <a:p>
            <a:pPr eaLnBrk="1" hangingPunct="1">
              <a:lnSpc>
                <a:spcPct val="80000"/>
              </a:lnSpc>
            </a:pPr>
            <a:r>
              <a:rPr lang="en-GB" sz="1600" dirty="0" smtClean="0"/>
              <a:t>It can be argued that legal certainty might suggest that the location of the company</a:t>
            </a:r>
            <a:r>
              <a:rPr lang="en-GB" altLang="en-US" sz="1600" dirty="0" smtClean="0"/>
              <a:t>’</a:t>
            </a:r>
            <a:r>
              <a:rPr lang="en-GB" sz="1600" dirty="0" smtClean="0"/>
              <a:t>s headquarters and registered office should be a key variable in finding COMI. But under the EIR, this must be objective and readily ascertainable by third parties;</a:t>
            </a:r>
          </a:p>
          <a:p>
            <a:pPr eaLnBrk="1" hangingPunct="1">
              <a:lnSpc>
                <a:spcPct val="80000"/>
              </a:lnSpc>
            </a:pPr>
            <a:r>
              <a:rPr lang="en-GB" sz="1600" b="1" dirty="0" smtClean="0"/>
              <a:t>McCormack (</a:t>
            </a:r>
            <a:r>
              <a:rPr lang="en-GB" sz="1600" dirty="0" smtClean="0"/>
              <a:t>2009:187) has suggested that group company situations create particular problems for the use of COMI, especially, as in </a:t>
            </a:r>
            <a:r>
              <a:rPr lang="en-GB" sz="1600" i="1" dirty="0" smtClean="0"/>
              <a:t>Re Daisytek-ISA Ltd</a:t>
            </a:r>
            <a:r>
              <a:rPr lang="en-GB" sz="1600" dirty="0" smtClean="0"/>
              <a:t>, there is a temptation for all the subsidiaries to be given the same COMI as the parent holding company.  The reality of corporate groups might suggest that one COMI would be enough.  </a:t>
            </a:r>
            <a:r>
              <a:rPr lang="en-GB" sz="1600" b="1" dirty="0" smtClean="0"/>
              <a:t>This would allow a more practical focus on the group as a whole.</a:t>
            </a:r>
          </a:p>
          <a:p>
            <a:pPr eaLnBrk="1" hangingPunct="1">
              <a:lnSpc>
                <a:spcPct val="80000"/>
              </a:lnSpc>
            </a:pPr>
            <a:r>
              <a:rPr lang="en-GB" sz="1600" dirty="0" smtClean="0"/>
              <a:t>McCormack has correctly argued that: </a:t>
            </a:r>
            <a:r>
              <a:rPr lang="en-GB" altLang="en-US" sz="1600" dirty="0" smtClean="0"/>
              <a:t>“</a:t>
            </a:r>
            <a:r>
              <a:rPr lang="en-GB" sz="1600" dirty="0" smtClean="0"/>
              <a:t>The ability to file insolvency proceedings in respect of all group companies in the same jurisdiction brings with it significant strategic advantage.</a:t>
            </a:r>
            <a:r>
              <a:rPr lang="en-GB" altLang="en-US" sz="1600" dirty="0" smtClean="0"/>
              <a:t>”</a:t>
            </a:r>
            <a:r>
              <a:rPr lang="en-GB" sz="1600" dirty="0" smtClean="0"/>
              <a:t> (as was the case in the </a:t>
            </a:r>
            <a:r>
              <a:rPr lang="en-GB" sz="1600" i="1" dirty="0" err="1" smtClean="0"/>
              <a:t>Eurotunnell</a:t>
            </a:r>
            <a:r>
              <a:rPr lang="en-GB" sz="1600" dirty="0" smtClean="0"/>
              <a:t> case, with 17 subsidiaries)</a:t>
            </a:r>
          </a:p>
          <a:p>
            <a:pPr eaLnBrk="1" hangingPunct="1">
              <a:lnSpc>
                <a:spcPct val="80000"/>
              </a:lnSpc>
            </a:pPr>
            <a:r>
              <a:rPr lang="en-GB" sz="1600" b="1" dirty="0" smtClean="0">
                <a:solidFill>
                  <a:schemeClr val="tx2"/>
                </a:solidFill>
              </a:rPr>
              <a:t>Prof Armour has also argued that allowing the creditor to select the COMI will matter especially in regard to corporate rescue proceedings (2006: 543).</a:t>
            </a:r>
          </a:p>
          <a:p>
            <a:pPr eaLnBrk="1" hangingPunct="1">
              <a:lnSpc>
                <a:spcPct val="80000"/>
              </a:lnSpc>
            </a:pPr>
            <a:endParaRPr lang="en-GB" sz="1600" dirty="0" smtClean="0"/>
          </a:p>
        </p:txBody>
      </p:sp>
      <p:sp>
        <p:nvSpPr>
          <p:cNvPr id="5" name="Footer Placeholder 4"/>
          <p:cNvSpPr>
            <a:spLocks noGrp="1"/>
          </p:cNvSpPr>
          <p:nvPr>
            <p:ph type="ftr" sz="quarter" idx="11"/>
          </p:nvPr>
        </p:nvSpPr>
        <p:spPr/>
        <p:txBody>
          <a:bodyPr/>
          <a:lstStyle/>
          <a:p>
            <a:pPr>
              <a:defRPr/>
            </a:pPr>
            <a:endParaRPr lang="en-GB" dirty="0"/>
          </a:p>
        </p:txBody>
      </p:sp>
      <p:sp>
        <p:nvSpPr>
          <p:cNvPr id="43013" name="Slide Number Placeholder 3"/>
          <p:cNvSpPr>
            <a:spLocks noGrp="1"/>
          </p:cNvSpPr>
          <p:nvPr>
            <p:ph type="sldNum" sz="quarter" idx="12"/>
          </p:nvPr>
        </p:nvSpPr>
        <p:spPr bwMode="auto">
          <a:noFill/>
          <a:ln>
            <a:miter lim="800000"/>
            <a:headEnd/>
            <a:tailEnd/>
          </a:ln>
        </p:spPr>
        <p:txBody>
          <a:bodyPr/>
          <a:lstStyle/>
          <a:p>
            <a:endParaRPr lang="en-GB" dirty="0">
              <a:ea typeface="ＭＳ Ｐゴシック" pitchFamily="34" charset="-128"/>
            </a:endParaRPr>
          </a:p>
        </p:txBody>
      </p:sp>
    </p:spTree>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xfrm>
            <a:off x="-457220" y="274638"/>
            <a:ext cx="8229600" cy="633412"/>
          </a:xfrm>
        </p:spPr>
        <p:txBody>
          <a:bodyPr/>
          <a:lstStyle/>
          <a:p>
            <a:pPr eaLnBrk="1" hangingPunct="1"/>
            <a:r>
              <a:rPr lang="en-GB" sz="3200" b="1" dirty="0" smtClean="0">
                <a:solidFill>
                  <a:schemeClr val="tx2"/>
                </a:solidFill>
              </a:rPr>
              <a:t>Academic opinion: Prof McCormack</a:t>
            </a:r>
          </a:p>
        </p:txBody>
      </p:sp>
      <p:sp>
        <p:nvSpPr>
          <p:cNvPr id="44035" name="Content Placeholder 2"/>
          <p:cNvSpPr>
            <a:spLocks noGrp="1"/>
          </p:cNvSpPr>
          <p:nvPr>
            <p:ph idx="1"/>
          </p:nvPr>
        </p:nvSpPr>
        <p:spPr>
          <a:xfrm>
            <a:off x="133636" y="1052513"/>
            <a:ext cx="6984616" cy="5073650"/>
          </a:xfrm>
        </p:spPr>
        <p:txBody>
          <a:bodyPr/>
          <a:lstStyle/>
          <a:p>
            <a:pPr eaLnBrk="1" hangingPunct="1">
              <a:lnSpc>
                <a:spcPct val="80000"/>
              </a:lnSpc>
            </a:pPr>
            <a:r>
              <a:rPr lang="en-GB" sz="1800" b="1" dirty="0" smtClean="0"/>
              <a:t> McCormack notes: </a:t>
            </a:r>
            <a:r>
              <a:rPr lang="en-GB" altLang="en-US" sz="1800" dirty="0" smtClean="0"/>
              <a:t>“</a:t>
            </a:r>
            <a:r>
              <a:rPr lang="en-GB" sz="1800" dirty="0" smtClean="0"/>
              <a:t>In the European Community context there are greater incentives for forum shopping in that substantive bankruptcy law differs in each EC member States but the opportunities are superficially less given a more restricted basis for assuming jurisdiction.</a:t>
            </a:r>
            <a:r>
              <a:rPr lang="en-GB" altLang="en-US" sz="1800" dirty="0" smtClean="0"/>
              <a:t>”</a:t>
            </a:r>
            <a:r>
              <a:rPr lang="en-GB" sz="1800" dirty="0" smtClean="0"/>
              <a:t>  </a:t>
            </a:r>
          </a:p>
          <a:p>
            <a:pPr eaLnBrk="1" hangingPunct="1">
              <a:lnSpc>
                <a:spcPct val="80000"/>
              </a:lnSpc>
            </a:pPr>
            <a:r>
              <a:rPr lang="en-GB" sz="1800" b="1" dirty="0" smtClean="0"/>
              <a:t>He concludes that</a:t>
            </a:r>
            <a:r>
              <a:rPr lang="en-GB" sz="1800" dirty="0" smtClean="0"/>
              <a:t>: </a:t>
            </a:r>
            <a:r>
              <a:rPr lang="en-GB" altLang="en-US" sz="1800" dirty="0" smtClean="0"/>
              <a:t>“</a:t>
            </a:r>
            <a:r>
              <a:rPr lang="en-GB" sz="1800" dirty="0" smtClean="0"/>
              <a:t>..the jurisdictional hooks are sufficiently fuzzy so as not to prevent forum shopping from potentially developing on a large scale and indeed there is evidence that the UK is becoming the restructuring capital of Europe.</a:t>
            </a:r>
            <a:r>
              <a:rPr lang="en-GB" altLang="en-US" sz="1800" dirty="0" smtClean="0"/>
              <a:t>”</a:t>
            </a:r>
            <a:r>
              <a:rPr lang="en-GB" sz="1800" dirty="0" smtClean="0"/>
              <a:t> (2009:169)  But he warned:</a:t>
            </a:r>
          </a:p>
          <a:p>
            <a:pPr eaLnBrk="1" hangingPunct="1">
              <a:lnSpc>
                <a:spcPct val="80000"/>
              </a:lnSpc>
            </a:pPr>
            <a:r>
              <a:rPr lang="en-GB" altLang="en-US" sz="1800" dirty="0" smtClean="0"/>
              <a:t>“</a:t>
            </a:r>
            <a:r>
              <a:rPr lang="en-GB" sz="1800" dirty="0" smtClean="0"/>
              <a:t>On to the other hand, there is little to prevent asset grabbing by local creditors and rival jurisdictional claims by national courts.</a:t>
            </a:r>
          </a:p>
          <a:p>
            <a:pPr eaLnBrk="1" hangingPunct="1">
              <a:lnSpc>
                <a:spcPct val="80000"/>
              </a:lnSpc>
            </a:pPr>
            <a:endParaRPr lang="en-GB" sz="1800" dirty="0" smtClean="0"/>
          </a:p>
          <a:p>
            <a:pPr eaLnBrk="1" hangingPunct="1">
              <a:lnSpc>
                <a:spcPct val="80000"/>
              </a:lnSpc>
            </a:pPr>
            <a:r>
              <a:rPr lang="en-GB" sz="1800" dirty="0" smtClean="0"/>
              <a:t>But, some scholars have argued that European law makers will not have an incentive to  facilitate legislative competition ( </a:t>
            </a:r>
            <a:r>
              <a:rPr lang="en-GB" sz="1800" b="1" dirty="0" smtClean="0"/>
              <a:t>e.g. </a:t>
            </a:r>
            <a:r>
              <a:rPr lang="en-GB" sz="1800" b="1" dirty="0" err="1" smtClean="0"/>
              <a:t>Enriques</a:t>
            </a:r>
            <a:r>
              <a:rPr lang="en-GB" sz="1800" b="1" dirty="0" smtClean="0"/>
              <a:t> and </a:t>
            </a:r>
            <a:r>
              <a:rPr lang="en-GB" sz="1800" b="1" dirty="0" err="1" smtClean="0"/>
              <a:t>Gelter</a:t>
            </a:r>
            <a:r>
              <a:rPr lang="en-GB" sz="1800" b="1" dirty="0" smtClean="0"/>
              <a:t> </a:t>
            </a:r>
            <a:r>
              <a:rPr lang="en-GB" sz="1800" dirty="0" smtClean="0"/>
              <a:t>EBOR (2006) state that:  </a:t>
            </a:r>
            <a:r>
              <a:rPr lang="en-GB" altLang="en-US" sz="1800" dirty="0" smtClean="0"/>
              <a:t>“</a:t>
            </a:r>
            <a:r>
              <a:rPr lang="en-GB" sz="1800" dirty="0" smtClean="0"/>
              <a:t>we can reasonably predict that States will not actively compete to attract bankruptcies</a:t>
            </a:r>
            <a:r>
              <a:rPr lang="en-GB" altLang="en-US" sz="1800" dirty="0" smtClean="0"/>
              <a:t>”</a:t>
            </a:r>
            <a:r>
              <a:rPr lang="en-GB" sz="1800" dirty="0" smtClean="0"/>
              <a:t>;</a:t>
            </a:r>
          </a:p>
        </p:txBody>
      </p:sp>
      <p:sp>
        <p:nvSpPr>
          <p:cNvPr id="5" name="Footer Placeholder 4"/>
          <p:cNvSpPr>
            <a:spLocks noGrp="1"/>
          </p:cNvSpPr>
          <p:nvPr>
            <p:ph type="ftr" sz="quarter" idx="11"/>
          </p:nvPr>
        </p:nvSpPr>
        <p:spPr/>
        <p:txBody>
          <a:bodyPr/>
          <a:lstStyle/>
          <a:p>
            <a:pPr>
              <a:defRPr/>
            </a:pPr>
            <a:endParaRPr lang="en-GB" dirty="0"/>
          </a:p>
        </p:txBody>
      </p:sp>
      <p:sp>
        <p:nvSpPr>
          <p:cNvPr id="44037" name="Slide Number Placeholder 3"/>
          <p:cNvSpPr>
            <a:spLocks noGrp="1"/>
          </p:cNvSpPr>
          <p:nvPr>
            <p:ph type="sldNum" sz="quarter" idx="12"/>
          </p:nvPr>
        </p:nvSpPr>
        <p:spPr bwMode="auto">
          <a:noFill/>
          <a:ln>
            <a:miter lim="800000"/>
            <a:headEnd/>
            <a:tailEnd/>
          </a:ln>
        </p:spPr>
        <p:txBody>
          <a:bodyPr/>
          <a:lstStyle/>
          <a:p>
            <a:endParaRPr lang="en-GB" dirty="0">
              <a:ea typeface="ＭＳ Ｐゴシック" pitchFamily="34" charset="-128"/>
            </a:endParaRPr>
          </a:p>
        </p:txBody>
      </p:sp>
    </p:spTree>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a:xfrm>
            <a:off x="-415016" y="274638"/>
            <a:ext cx="8229600" cy="706437"/>
          </a:xfrm>
        </p:spPr>
        <p:txBody>
          <a:bodyPr/>
          <a:lstStyle/>
          <a:p>
            <a:pPr eaLnBrk="1" hangingPunct="1"/>
            <a:r>
              <a:rPr lang="en-GB" sz="2800" b="1" dirty="0" smtClean="0">
                <a:solidFill>
                  <a:schemeClr val="tx2"/>
                </a:solidFill>
              </a:rPr>
              <a:t>Incentives for forum shopping in the EU</a:t>
            </a:r>
          </a:p>
        </p:txBody>
      </p:sp>
      <p:sp>
        <p:nvSpPr>
          <p:cNvPr id="45059" name="Content Placeholder 2"/>
          <p:cNvSpPr>
            <a:spLocks noGrp="1"/>
          </p:cNvSpPr>
          <p:nvPr>
            <p:ph idx="1"/>
          </p:nvPr>
        </p:nvSpPr>
        <p:spPr>
          <a:xfrm>
            <a:off x="232112" y="1341438"/>
            <a:ext cx="6956479" cy="4784725"/>
          </a:xfrm>
        </p:spPr>
        <p:txBody>
          <a:bodyPr/>
          <a:lstStyle/>
          <a:p>
            <a:pPr eaLnBrk="1" hangingPunct="1">
              <a:lnSpc>
                <a:spcPct val="80000"/>
              </a:lnSpc>
            </a:pPr>
            <a:r>
              <a:rPr lang="en-GB" sz="2400" b="1" dirty="0" smtClean="0"/>
              <a:t>McCormack observes that</a:t>
            </a:r>
            <a:r>
              <a:rPr lang="en-GB" sz="2400" dirty="0" smtClean="0"/>
              <a:t>:  </a:t>
            </a:r>
          </a:p>
          <a:p>
            <a:pPr eaLnBrk="1" hangingPunct="1">
              <a:lnSpc>
                <a:spcPct val="80000"/>
              </a:lnSpc>
            </a:pPr>
            <a:r>
              <a:rPr lang="en-GB" altLang="en-US" sz="2400" dirty="0" smtClean="0"/>
              <a:t>“</a:t>
            </a:r>
            <a:r>
              <a:rPr lang="en-GB" sz="2400" dirty="0" smtClean="0"/>
              <a:t>…attracting a greater share of European bankruptcy business may lead to an increase in prestige and respectability for national courts. </a:t>
            </a:r>
          </a:p>
          <a:p>
            <a:pPr eaLnBrk="1" hangingPunct="1">
              <a:lnSpc>
                <a:spcPct val="80000"/>
              </a:lnSpc>
            </a:pPr>
            <a:r>
              <a:rPr lang="en-GB" sz="2400" dirty="0" smtClean="0"/>
              <a:t>At the very least, this means more court filing fees and funding for judicial programmes but above all it means more business for insolvency practitioners, lawyers, accountants and other professionals in the jurisdiction. </a:t>
            </a:r>
          </a:p>
          <a:p>
            <a:pPr eaLnBrk="1" hangingPunct="1">
              <a:lnSpc>
                <a:spcPct val="80000"/>
              </a:lnSpc>
            </a:pPr>
            <a:r>
              <a:rPr lang="en-GB" sz="2400" dirty="0" smtClean="0"/>
              <a:t>In the UK, the financial services industry is an important part of the economy as are law-related revenues. Large law firms can act as a great spur to regulatory competition in the insolvency sphere.</a:t>
            </a:r>
            <a:r>
              <a:rPr lang="en-GB" altLang="en-US" sz="2400" dirty="0" smtClean="0"/>
              <a:t>”</a:t>
            </a:r>
            <a:r>
              <a:rPr lang="en-GB" sz="2400" dirty="0" smtClean="0"/>
              <a:t> (2009: 180).</a:t>
            </a:r>
          </a:p>
        </p:txBody>
      </p:sp>
      <p:sp>
        <p:nvSpPr>
          <p:cNvPr id="5" name="Footer Placeholder 4"/>
          <p:cNvSpPr>
            <a:spLocks noGrp="1"/>
          </p:cNvSpPr>
          <p:nvPr>
            <p:ph type="ftr" sz="quarter" idx="11"/>
          </p:nvPr>
        </p:nvSpPr>
        <p:spPr/>
        <p:txBody>
          <a:bodyPr/>
          <a:lstStyle/>
          <a:p>
            <a:pPr>
              <a:defRPr/>
            </a:pPr>
            <a:endParaRPr lang="en-GB" dirty="0"/>
          </a:p>
        </p:txBody>
      </p:sp>
      <p:sp>
        <p:nvSpPr>
          <p:cNvPr id="45061" name="Slide Number Placeholder 3"/>
          <p:cNvSpPr>
            <a:spLocks noGrp="1"/>
          </p:cNvSpPr>
          <p:nvPr>
            <p:ph type="sldNum" sz="quarter" idx="12"/>
          </p:nvPr>
        </p:nvSpPr>
        <p:spPr bwMode="auto">
          <a:noFill/>
          <a:ln>
            <a:miter lim="800000"/>
            <a:headEnd/>
            <a:tailEnd/>
          </a:ln>
        </p:spPr>
        <p:txBody>
          <a:bodyPr/>
          <a:lstStyle/>
          <a:p>
            <a:endParaRPr lang="en-GB" dirty="0">
              <a:ea typeface="ＭＳ Ｐゴシック" pitchFamily="34" charset="-128"/>
            </a:endParaRPr>
          </a:p>
        </p:txBody>
      </p:sp>
    </p:spTree>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a:xfrm>
            <a:off x="-415016" y="119890"/>
            <a:ext cx="8229600" cy="561975"/>
          </a:xfrm>
        </p:spPr>
        <p:txBody>
          <a:bodyPr/>
          <a:lstStyle/>
          <a:p>
            <a:pPr eaLnBrk="1" hangingPunct="1"/>
            <a:r>
              <a:rPr lang="en-GB" sz="2800" b="1" i="1" dirty="0" smtClean="0">
                <a:solidFill>
                  <a:schemeClr val="tx2"/>
                </a:solidFill>
              </a:rPr>
              <a:t>Why forum shopping is good: W-G  </a:t>
            </a:r>
            <a:br>
              <a:rPr lang="en-GB" sz="2800" b="1" i="1" dirty="0" smtClean="0">
                <a:solidFill>
                  <a:schemeClr val="tx2"/>
                </a:solidFill>
              </a:rPr>
            </a:br>
            <a:r>
              <a:rPr lang="en-GB" sz="2800" b="1" i="1" dirty="0" err="1" smtClean="0">
                <a:solidFill>
                  <a:schemeClr val="tx2"/>
                </a:solidFill>
              </a:rPr>
              <a:t>Ringe</a:t>
            </a:r>
            <a:r>
              <a:rPr lang="en-GB" altLang="en-US" sz="2800" b="1" i="1" dirty="0" err="1" smtClean="0">
                <a:solidFill>
                  <a:schemeClr val="tx2"/>
                </a:solidFill>
              </a:rPr>
              <a:t>’</a:t>
            </a:r>
            <a:r>
              <a:rPr lang="en-GB" sz="2800" b="1" i="1" dirty="0" err="1" smtClean="0">
                <a:solidFill>
                  <a:schemeClr val="tx2"/>
                </a:solidFill>
              </a:rPr>
              <a:t>s</a:t>
            </a:r>
            <a:r>
              <a:rPr lang="en-GB" sz="2800" b="1" i="1" dirty="0" smtClean="0">
                <a:solidFill>
                  <a:schemeClr val="tx2"/>
                </a:solidFill>
              </a:rPr>
              <a:t> critique</a:t>
            </a:r>
            <a:r>
              <a:rPr lang="en-GB" sz="2800" b="1" dirty="0" smtClean="0">
                <a:solidFill>
                  <a:schemeClr val="tx2"/>
                </a:solidFill>
              </a:rPr>
              <a:t> </a:t>
            </a:r>
          </a:p>
        </p:txBody>
      </p:sp>
      <p:sp>
        <p:nvSpPr>
          <p:cNvPr id="46083" name="Content Placeholder 2"/>
          <p:cNvSpPr>
            <a:spLocks noGrp="1"/>
          </p:cNvSpPr>
          <p:nvPr>
            <p:ph idx="1"/>
          </p:nvPr>
        </p:nvSpPr>
        <p:spPr>
          <a:xfrm>
            <a:off x="457200" y="981075"/>
            <a:ext cx="6675120" cy="5145088"/>
          </a:xfrm>
        </p:spPr>
        <p:txBody>
          <a:bodyPr/>
          <a:lstStyle/>
          <a:p>
            <a:pPr eaLnBrk="1" hangingPunct="1">
              <a:lnSpc>
                <a:spcPct val="80000"/>
              </a:lnSpc>
            </a:pPr>
            <a:r>
              <a:rPr lang="en-GB" sz="1600" b="1" dirty="0" err="1" smtClean="0"/>
              <a:t>Ringe</a:t>
            </a:r>
            <a:r>
              <a:rPr lang="en-GB" sz="1600" dirty="0" smtClean="0"/>
              <a:t> (EBOR, 2008) is also critical of the anti-forum shopping bias of the EIR and also argues that the legality of COMI as a legal concept should be questioned.</a:t>
            </a:r>
          </a:p>
          <a:p>
            <a:pPr eaLnBrk="1" hangingPunct="1">
              <a:lnSpc>
                <a:spcPct val="80000"/>
              </a:lnSpc>
            </a:pPr>
            <a:r>
              <a:rPr lang="en-GB" sz="1600" dirty="0" smtClean="0"/>
              <a:t>He argues that that </a:t>
            </a:r>
            <a:r>
              <a:rPr lang="en-GB" altLang="en-US" sz="1600" dirty="0" smtClean="0"/>
              <a:t>“</a:t>
            </a:r>
            <a:r>
              <a:rPr lang="en-GB" sz="1600" dirty="0" smtClean="0"/>
              <a:t>…forum shopping can have beneficial effects both for the company and for its creditors.</a:t>
            </a:r>
            <a:r>
              <a:rPr lang="en-GB" altLang="en-US" sz="1600" dirty="0" smtClean="0"/>
              <a:t>”</a:t>
            </a:r>
            <a:r>
              <a:rPr lang="en-GB" sz="1600" dirty="0" smtClean="0"/>
              <a:t> (2008: 581)</a:t>
            </a:r>
          </a:p>
          <a:p>
            <a:pPr eaLnBrk="1" hangingPunct="1">
              <a:lnSpc>
                <a:spcPct val="80000"/>
              </a:lnSpc>
            </a:pPr>
            <a:r>
              <a:rPr lang="en-GB" sz="1600" dirty="0" err="1" smtClean="0"/>
              <a:t>Ringe</a:t>
            </a:r>
            <a:r>
              <a:rPr lang="en-GB" sz="1600" dirty="0" smtClean="0"/>
              <a:t> points to the migration of companies in Europe in search of more congenial insolvency laws.  He notes that in recent years, there has been   </a:t>
            </a:r>
            <a:r>
              <a:rPr lang="en-GB" altLang="en-US" sz="1600" dirty="0" smtClean="0"/>
              <a:t>“</a:t>
            </a:r>
            <a:r>
              <a:rPr lang="en-GB" sz="1600" dirty="0" smtClean="0"/>
              <a:t>a growing tendency of failing companies to change their place of incorporation</a:t>
            </a:r>
            <a:r>
              <a:rPr lang="en-GB" altLang="en-US" sz="1600" dirty="0" smtClean="0"/>
              <a:t>”</a:t>
            </a:r>
            <a:r>
              <a:rPr lang="en-GB" sz="1600" dirty="0" smtClean="0"/>
              <a:t>; </a:t>
            </a:r>
          </a:p>
          <a:p>
            <a:pPr eaLnBrk="1" hangingPunct="1">
              <a:lnSpc>
                <a:spcPct val="80000"/>
              </a:lnSpc>
            </a:pPr>
            <a:r>
              <a:rPr lang="en-GB" sz="1600" dirty="0" smtClean="0"/>
              <a:t>He shows how:  </a:t>
            </a:r>
            <a:r>
              <a:rPr lang="en-GB" altLang="en-US" sz="1600" b="1" dirty="0" smtClean="0">
                <a:solidFill>
                  <a:schemeClr val="tx2"/>
                </a:solidFill>
              </a:rPr>
              <a:t>“</a:t>
            </a:r>
            <a:r>
              <a:rPr lang="en-GB" sz="1600" b="1" dirty="0" smtClean="0">
                <a:solidFill>
                  <a:schemeClr val="tx2"/>
                </a:solidFill>
              </a:rPr>
              <a:t>various companies have tried to move their COMI from one jurisdiction to another so as to profit from an insolvency law that would be more suitable for their purposes.</a:t>
            </a:r>
            <a:r>
              <a:rPr lang="en-GB" altLang="en-US" sz="1600" b="1" dirty="0" smtClean="0">
                <a:solidFill>
                  <a:schemeClr val="tx2"/>
                </a:solidFill>
              </a:rPr>
              <a:t>”</a:t>
            </a:r>
            <a:r>
              <a:rPr lang="en-GB" sz="1600" b="1" dirty="0" smtClean="0">
                <a:solidFill>
                  <a:schemeClr val="tx2"/>
                </a:solidFill>
              </a:rPr>
              <a:t> </a:t>
            </a:r>
            <a:r>
              <a:rPr lang="en-GB" sz="1600" dirty="0" smtClean="0"/>
              <a:t>(p 584)  These included </a:t>
            </a:r>
            <a:r>
              <a:rPr lang="de-DE" sz="1600" dirty="0" smtClean="0"/>
              <a:t>three German companies Schefenacker, Deutsche Nickel and Hans Brochier which</a:t>
            </a:r>
            <a:r>
              <a:rPr lang="en-GB" sz="1600" dirty="0" smtClean="0"/>
              <a:t> migrated to the UK for this reason;</a:t>
            </a:r>
          </a:p>
          <a:p>
            <a:pPr eaLnBrk="1" hangingPunct="1">
              <a:lnSpc>
                <a:spcPct val="80000"/>
              </a:lnSpc>
            </a:pPr>
            <a:r>
              <a:rPr lang="en-GB" sz="1600" dirty="0" smtClean="0"/>
              <a:t>One reason for changing their COMI was to choose between the anti-avoidance measures that exist in a particular jurisdiction;</a:t>
            </a:r>
          </a:p>
          <a:p>
            <a:pPr eaLnBrk="1" hangingPunct="1">
              <a:lnSpc>
                <a:spcPct val="80000"/>
              </a:lnSpc>
            </a:pPr>
            <a:r>
              <a:rPr lang="en-GB" sz="1600" dirty="0" err="1" smtClean="0"/>
              <a:t>Ringe</a:t>
            </a:r>
            <a:r>
              <a:rPr lang="en-GB" sz="1600" dirty="0" smtClean="0"/>
              <a:t> suggests that the Dec 2007 implementation of the European Merger  (2005) is likely to make encourage more corporate migrations;</a:t>
            </a:r>
          </a:p>
          <a:p>
            <a:pPr eaLnBrk="1" hangingPunct="1">
              <a:lnSpc>
                <a:spcPct val="80000"/>
              </a:lnSpc>
            </a:pPr>
            <a:r>
              <a:rPr lang="en-GB" sz="1600" b="1" dirty="0" smtClean="0"/>
              <a:t>So  </a:t>
            </a:r>
            <a:r>
              <a:rPr lang="en-GB" sz="1600" b="1" dirty="0" err="1" smtClean="0"/>
              <a:t>Ringe</a:t>
            </a:r>
            <a:r>
              <a:rPr lang="en-GB" sz="1600" b="1" dirty="0" smtClean="0"/>
              <a:t> found that </a:t>
            </a:r>
            <a:r>
              <a:rPr lang="en-GB" altLang="en-US" sz="1600" b="1" dirty="0" smtClean="0"/>
              <a:t>“</a:t>
            </a:r>
            <a:r>
              <a:rPr lang="en-GB" sz="1600" b="1" dirty="0" smtClean="0"/>
              <a:t>insolvency law matters</a:t>
            </a:r>
            <a:r>
              <a:rPr lang="en-GB" altLang="en-US" sz="1600" b="1" dirty="0" smtClean="0"/>
              <a:t>”</a:t>
            </a:r>
            <a:r>
              <a:rPr lang="en-GB" sz="1600" b="1" dirty="0" smtClean="0"/>
              <a:t> to companies </a:t>
            </a:r>
            <a:r>
              <a:rPr lang="en-GB" sz="1600" dirty="0" smtClean="0"/>
              <a:t>(2008:600).</a:t>
            </a:r>
          </a:p>
        </p:txBody>
      </p:sp>
      <p:sp>
        <p:nvSpPr>
          <p:cNvPr id="5" name="Footer Placeholder 4"/>
          <p:cNvSpPr>
            <a:spLocks noGrp="1"/>
          </p:cNvSpPr>
          <p:nvPr>
            <p:ph type="ftr" sz="quarter" idx="11"/>
          </p:nvPr>
        </p:nvSpPr>
        <p:spPr/>
        <p:txBody>
          <a:bodyPr/>
          <a:lstStyle/>
          <a:p>
            <a:pPr>
              <a:defRPr/>
            </a:pPr>
            <a:endParaRPr lang="en-GB" dirty="0"/>
          </a:p>
        </p:txBody>
      </p:sp>
      <p:sp>
        <p:nvSpPr>
          <p:cNvPr id="46085" name="Slide Number Placeholder 3"/>
          <p:cNvSpPr>
            <a:spLocks noGrp="1"/>
          </p:cNvSpPr>
          <p:nvPr>
            <p:ph type="sldNum" sz="quarter" idx="12"/>
          </p:nvPr>
        </p:nvSpPr>
        <p:spPr bwMode="auto">
          <a:noFill/>
          <a:ln>
            <a:miter lim="800000"/>
            <a:headEnd/>
            <a:tailEnd/>
          </a:ln>
        </p:spPr>
        <p:txBody>
          <a:bodyPr/>
          <a:lstStyle/>
          <a:p>
            <a:endParaRPr lang="en-GB" dirty="0">
              <a:ea typeface="ＭＳ Ｐゴシック" pitchFamily="34" charset="-128"/>
            </a:endParaRPr>
          </a:p>
        </p:txBody>
      </p:sp>
    </p:spTree>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a:xfrm>
            <a:off x="-443152" y="63618"/>
            <a:ext cx="8229600" cy="633412"/>
          </a:xfrm>
        </p:spPr>
        <p:txBody>
          <a:bodyPr/>
          <a:lstStyle/>
          <a:p>
            <a:pPr eaLnBrk="1" hangingPunct="1"/>
            <a:r>
              <a:rPr lang="en-GB" sz="2800" b="1" dirty="0" smtClean="0">
                <a:solidFill>
                  <a:schemeClr val="tx2"/>
                </a:solidFill>
              </a:rPr>
              <a:t>Forum shopping, efficiency and creditor protection</a:t>
            </a:r>
          </a:p>
        </p:txBody>
      </p:sp>
      <p:sp>
        <p:nvSpPr>
          <p:cNvPr id="47107" name="Content Placeholder 2"/>
          <p:cNvSpPr>
            <a:spLocks noGrp="1"/>
          </p:cNvSpPr>
          <p:nvPr>
            <p:ph idx="1"/>
          </p:nvPr>
        </p:nvSpPr>
        <p:spPr>
          <a:xfrm>
            <a:off x="457200" y="981075"/>
            <a:ext cx="6661052" cy="5145088"/>
          </a:xfrm>
        </p:spPr>
        <p:txBody>
          <a:bodyPr/>
          <a:lstStyle/>
          <a:p>
            <a:pPr eaLnBrk="1" hangingPunct="1">
              <a:lnSpc>
                <a:spcPct val="80000"/>
              </a:lnSpc>
            </a:pPr>
            <a:r>
              <a:rPr lang="en-GB" sz="1800" b="1" dirty="0" smtClean="0"/>
              <a:t>Forum shopping is sometimes attacked as being unfair to creditors; but this is not always so, as a migration of a company would usually be done with the creditors</a:t>
            </a:r>
            <a:r>
              <a:rPr lang="en-GB" altLang="en-US" sz="1800" b="1" dirty="0" smtClean="0"/>
              <a:t>’</a:t>
            </a:r>
            <a:r>
              <a:rPr lang="en-GB" sz="1800" b="1" dirty="0" smtClean="0"/>
              <a:t> consent. </a:t>
            </a:r>
          </a:p>
          <a:p>
            <a:pPr eaLnBrk="1" hangingPunct="1">
              <a:lnSpc>
                <a:spcPct val="80000"/>
              </a:lnSpc>
            </a:pPr>
            <a:r>
              <a:rPr lang="en-GB" sz="1800" dirty="0" err="1" smtClean="0"/>
              <a:t>Ringe</a:t>
            </a:r>
            <a:r>
              <a:rPr lang="en-GB" sz="1800" dirty="0" smtClean="0"/>
              <a:t> notes that this occurred in all three of the German companies that he studied. (p 604)</a:t>
            </a:r>
          </a:p>
          <a:p>
            <a:pPr eaLnBrk="1" hangingPunct="1">
              <a:lnSpc>
                <a:spcPct val="80000"/>
              </a:lnSpc>
            </a:pPr>
            <a:r>
              <a:rPr lang="en-GB" sz="1800" u="sng" dirty="0" err="1" smtClean="0"/>
              <a:t>Ringe</a:t>
            </a:r>
            <a:r>
              <a:rPr lang="en-GB" sz="1800" u="sng" dirty="0" smtClean="0"/>
              <a:t> points to a number of other creditor protection safeguards that make forum shopping much less problematic</a:t>
            </a:r>
            <a:r>
              <a:rPr lang="en-GB" sz="1800" dirty="0" smtClean="0"/>
              <a:t>:</a:t>
            </a:r>
          </a:p>
          <a:p>
            <a:pPr eaLnBrk="1" hangingPunct="1">
              <a:lnSpc>
                <a:spcPct val="80000"/>
              </a:lnSpc>
            </a:pPr>
            <a:r>
              <a:rPr lang="en-GB" sz="1800" dirty="0" smtClean="0"/>
              <a:t>(1). The EU Cross-Border Merger Directive protects creditors as creditors already benefit from the right to a security deposit after the </a:t>
            </a:r>
            <a:r>
              <a:rPr lang="en-GB" altLang="en-US" sz="1800" dirty="0" smtClean="0"/>
              <a:t>‘</a:t>
            </a:r>
            <a:r>
              <a:rPr lang="en-GB" sz="1800" dirty="0" smtClean="0"/>
              <a:t>common draft terms</a:t>
            </a:r>
            <a:r>
              <a:rPr lang="en-GB" altLang="en-US" sz="1800" dirty="0" smtClean="0"/>
              <a:t>’</a:t>
            </a:r>
            <a:r>
              <a:rPr lang="en-GB" sz="1800" dirty="0" smtClean="0"/>
              <a:t> of the merger have been agreed to.</a:t>
            </a:r>
          </a:p>
          <a:p>
            <a:pPr eaLnBrk="1" hangingPunct="1">
              <a:lnSpc>
                <a:spcPct val="80000"/>
              </a:lnSpc>
            </a:pPr>
            <a:r>
              <a:rPr lang="en-GB" sz="1800" dirty="0" smtClean="0"/>
              <a:t>(2). Creditors are protected through cross-border movement by use of the SE (Article 8(7) of the SE Regulation);</a:t>
            </a:r>
          </a:p>
          <a:p>
            <a:pPr eaLnBrk="1" hangingPunct="1">
              <a:lnSpc>
                <a:spcPct val="80000"/>
              </a:lnSpc>
            </a:pPr>
            <a:r>
              <a:rPr lang="en-GB" sz="1800" dirty="0" smtClean="0"/>
              <a:t>(3). The Model Law on Cross Border Insolvency contains some creditor protection provisions (</a:t>
            </a:r>
            <a:r>
              <a:rPr lang="en-GB" sz="1800" dirty="0" err="1" smtClean="0"/>
              <a:t>Ringe</a:t>
            </a:r>
            <a:r>
              <a:rPr lang="en-GB" sz="1800" dirty="0" smtClean="0"/>
              <a:t>, p 606);</a:t>
            </a:r>
          </a:p>
          <a:p>
            <a:pPr eaLnBrk="1" hangingPunct="1">
              <a:lnSpc>
                <a:spcPct val="80000"/>
              </a:lnSpc>
            </a:pPr>
            <a:r>
              <a:rPr lang="en-GB" sz="1800" dirty="0" smtClean="0"/>
              <a:t>(4). Even the EIR provides protections to creditors by allowing them to challenge the opening of the proceedings in the alleged COMI.</a:t>
            </a:r>
          </a:p>
        </p:txBody>
      </p:sp>
      <p:sp>
        <p:nvSpPr>
          <p:cNvPr id="5" name="Footer Placeholder 4"/>
          <p:cNvSpPr>
            <a:spLocks noGrp="1"/>
          </p:cNvSpPr>
          <p:nvPr>
            <p:ph type="ftr" sz="quarter" idx="11"/>
          </p:nvPr>
        </p:nvSpPr>
        <p:spPr/>
        <p:txBody>
          <a:bodyPr/>
          <a:lstStyle/>
          <a:p>
            <a:pPr>
              <a:defRPr/>
            </a:pPr>
            <a:endParaRPr lang="en-GB" dirty="0"/>
          </a:p>
        </p:txBody>
      </p:sp>
      <p:sp>
        <p:nvSpPr>
          <p:cNvPr id="47109" name="Slide Number Placeholder 3"/>
          <p:cNvSpPr>
            <a:spLocks noGrp="1"/>
          </p:cNvSpPr>
          <p:nvPr>
            <p:ph type="sldNum" sz="quarter" idx="12"/>
          </p:nvPr>
        </p:nvSpPr>
        <p:spPr bwMode="auto">
          <a:noFill/>
          <a:ln>
            <a:miter lim="800000"/>
            <a:headEnd/>
            <a:tailEnd/>
          </a:ln>
        </p:spPr>
        <p:txBody>
          <a:bodyPr/>
          <a:lstStyle/>
          <a:p>
            <a:endParaRPr lang="en-GB" dirty="0">
              <a:ea typeface="ＭＳ Ｐゴシック" pitchFamily="34" charset="-128"/>
            </a:endParaRPr>
          </a:p>
        </p:txBody>
      </p:sp>
    </p:spTree>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0104" y="119890"/>
            <a:ext cx="8229600" cy="633412"/>
          </a:xfrm>
        </p:spPr>
        <p:txBody>
          <a:bodyPr rtlCol="0">
            <a:normAutofit fontScale="90000"/>
          </a:bodyPr>
          <a:lstStyle/>
          <a:p>
            <a:pPr eaLnBrk="1" fontAlgn="auto" hangingPunct="1">
              <a:spcAft>
                <a:spcPts val="0"/>
              </a:spcAft>
              <a:defRPr/>
            </a:pPr>
            <a:r>
              <a:rPr lang="en-GB" b="1" dirty="0" smtClean="0">
                <a:solidFill>
                  <a:schemeClr val="tx2"/>
                </a:solidFill>
                <a:ea typeface="+mj-ea"/>
              </a:rPr>
              <a:t>Some Conclusions</a:t>
            </a:r>
            <a:endParaRPr lang="en-GB" b="1" dirty="0">
              <a:solidFill>
                <a:schemeClr val="tx2"/>
              </a:solidFill>
              <a:ea typeface="+mj-ea"/>
            </a:endParaRPr>
          </a:p>
        </p:txBody>
      </p:sp>
      <p:sp>
        <p:nvSpPr>
          <p:cNvPr id="48131" name="Content Placeholder 2"/>
          <p:cNvSpPr>
            <a:spLocks noGrp="1"/>
          </p:cNvSpPr>
          <p:nvPr>
            <p:ph idx="1"/>
          </p:nvPr>
        </p:nvSpPr>
        <p:spPr>
          <a:xfrm>
            <a:off x="457200" y="1196975"/>
            <a:ext cx="6618849" cy="4929188"/>
          </a:xfrm>
        </p:spPr>
        <p:txBody>
          <a:bodyPr/>
          <a:lstStyle/>
          <a:p>
            <a:pPr eaLnBrk="1" hangingPunct="1">
              <a:lnSpc>
                <a:spcPct val="80000"/>
              </a:lnSpc>
            </a:pPr>
            <a:r>
              <a:rPr lang="en-GB" sz="2000" dirty="0" smtClean="0"/>
              <a:t>This paper calls into question the rush into seeking to harmonise EU insolvency law;</a:t>
            </a:r>
          </a:p>
          <a:p>
            <a:pPr eaLnBrk="1" hangingPunct="1">
              <a:lnSpc>
                <a:spcPct val="80000"/>
              </a:lnSpc>
            </a:pPr>
            <a:r>
              <a:rPr lang="en-GB" sz="2000" dirty="0" smtClean="0"/>
              <a:t>Insolvency Law and other areas of law such as Company law are closely aligned and should not be split further;</a:t>
            </a:r>
          </a:p>
          <a:p>
            <a:pPr eaLnBrk="1" hangingPunct="1">
              <a:lnSpc>
                <a:spcPct val="80000"/>
              </a:lnSpc>
            </a:pPr>
            <a:r>
              <a:rPr lang="en-GB" sz="2000" dirty="0" smtClean="0"/>
              <a:t>It also calls into question some of the EIR</a:t>
            </a:r>
            <a:r>
              <a:rPr lang="en-GB" altLang="en-US" sz="2000" dirty="0" smtClean="0"/>
              <a:t>’</a:t>
            </a:r>
            <a:r>
              <a:rPr lang="en-GB" sz="2000" dirty="0" smtClean="0"/>
              <a:t>s key concepts, such as that of COMI;</a:t>
            </a:r>
          </a:p>
          <a:p>
            <a:pPr eaLnBrk="1" hangingPunct="1">
              <a:lnSpc>
                <a:spcPct val="80000"/>
              </a:lnSpc>
            </a:pPr>
            <a:r>
              <a:rPr lang="en-GB" sz="2000" dirty="0" smtClean="0"/>
              <a:t>It argues that we need to develop a less bureaucratic and more realistic approach to corporate efforts to achieve efficient outcomes and to do so fairly in so far as their creditors are concerned;</a:t>
            </a:r>
          </a:p>
          <a:p>
            <a:pPr eaLnBrk="1" hangingPunct="1">
              <a:lnSpc>
                <a:spcPct val="80000"/>
              </a:lnSpc>
            </a:pPr>
            <a:r>
              <a:rPr lang="en-GB" sz="2000" dirty="0" smtClean="0"/>
              <a:t>The reality of arbitrage in markets should not be ignored;</a:t>
            </a:r>
          </a:p>
          <a:p>
            <a:pPr eaLnBrk="1" hangingPunct="1">
              <a:lnSpc>
                <a:spcPct val="80000"/>
              </a:lnSpc>
            </a:pPr>
            <a:r>
              <a:rPr lang="en-GB" sz="2000" dirty="0" smtClean="0"/>
              <a:t>An opposition to forum shopping for better insolvency laws has not been justified and should be reviewed in any wider review of the insolvency harmonisation project.</a:t>
            </a:r>
          </a:p>
        </p:txBody>
      </p:sp>
      <p:sp>
        <p:nvSpPr>
          <p:cNvPr id="5" name="Footer Placeholder 4"/>
          <p:cNvSpPr>
            <a:spLocks noGrp="1"/>
          </p:cNvSpPr>
          <p:nvPr>
            <p:ph type="ftr" sz="quarter" idx="11"/>
          </p:nvPr>
        </p:nvSpPr>
        <p:spPr/>
        <p:txBody>
          <a:bodyPr/>
          <a:lstStyle/>
          <a:p>
            <a:pPr>
              <a:defRPr/>
            </a:pPr>
            <a:endParaRPr lang="en-GB" dirty="0"/>
          </a:p>
        </p:txBody>
      </p:sp>
      <p:sp>
        <p:nvSpPr>
          <p:cNvPr id="48133" name="Slide Number Placeholder 3"/>
          <p:cNvSpPr>
            <a:spLocks noGrp="1"/>
          </p:cNvSpPr>
          <p:nvPr>
            <p:ph type="sldNum" sz="quarter" idx="12"/>
          </p:nvPr>
        </p:nvSpPr>
        <p:spPr bwMode="auto">
          <a:noFill/>
          <a:ln>
            <a:miter lim="800000"/>
            <a:headEnd/>
            <a:tailEnd/>
          </a:ln>
        </p:spPr>
        <p:txBody>
          <a:bodyPr/>
          <a:lstStyle/>
          <a:p>
            <a:endParaRPr lang="en-GB" dirty="0">
              <a:ea typeface="ＭＳ Ｐゴシック" pitchFamily="34" charset="-128"/>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SENDDATAS" val="0"/>
  <p:tag name="SENDMETHODE" val="1"/>
  <p:tag name="SENDTO" val="demo@e-powervote.com"/>
  <p:tag name="SENDID" val=""/>
  <p:tag name="SENDPASS" val=""/>
  <p:tag name="PXID" val="2"/>
  <p:tag name="PVXVOTES" val="2.9.99w"/>
  <p:tag name="FILEPATH" val="E:\V2 Slides"/>
  <p:tag name="BOXDEFS" val="nb=294;b1=00001;n1=¤¤¤¤;c1=0;w1=1;b2=00002;n2=¤¤¤¤;c2=0;w2=1;b3=00003;n3=¤¤¤¤;c3=0;w3=1;b4=00004;n4=¤¤¤¤;c4=0;w4=1;b5=00005;n5=¤¤¤¤;c5=0;w5=1;b6=00006;n6=¤¤¤¤;c6=0;w6=1;b7=00007;n7=¤¤¤¤;c7=0;w7=1;b8=00008;n8=¤¤¤¤;c8=0;w8=1;b9=00009;n9=¤¤¤¤;c9=0;w9=1;b10=00010;n10=¤¤¤¤;c10=0;w10=1;b11=00011;n11=¤¤¤¤;c11=0;w11=1;b12=00012;n12=¤¤¤¤;c12=0;w12=1;b13=00013;n13=¤¤¤¤;c13=0;w13=1;b14=00014;n14=¤¤¤¤;c14=0;w14=1;b15=00015;n15=¤¤¤¤;c15=0;w15=1;b16=00016;n16=¤¤¤¤;c16=0;w16=1;b17=00017;n17=¤¤¤¤;c17=0;w17=1;b18=00018;n18=¤¤¤¤;c18=0;w18=1;b19=00019;n19=¤¤¤¤;c19=0;w19=1;b20=00020;n20=¤¤¤¤;c20=0;w20=1;b21=00021;n21=¤¤¤¤;c21=0;w21=1;b22=00022;n22=¤¤¤¤;c22=0;w22=1;b23=00023;n23=¤¤¤¤;c23=0;w23=1;b24=00024;n24=¤¤¤¤;c24=0;w24=1;b25=00025;n25=¤¤¤¤;c25=0;w25=1;b26=00026;n26=¤¤¤¤;c26=0;w26=1;b27=00027;n27=¤¤¤¤;c27=0;w27=1;b28=00028;n28=¤¤¤¤;c28=0;w28=1;b29=00029;n29=¤¤¤¤;c29=0;w29=1;b30=00030;n30=¤¤¤¤;c30=0;w30=1;b31=00031;n31=¤¤¤¤;c31=0;w31=1;b32=00032;n32=¤¤¤¤;c32=0;w32=1;b33=00033;n33=¤¤¤¤;c33=0;w33=1;b34=00034;n34=¤¤¤¤;c34=0;w34=1;b35=00035;n35=¤¤¤¤;c35=0;w35=1;b36=00036;n36=¤¤¤¤;c36=0;w36=1;b37=00038;n37=¤¤¤¤;c37=0;w37=1;b38=00039;n38=¤¤¤¤;c38=0;w38=1;b39=00040;n39=¤¤¤¤;c39=0;w39=1;b40=00041;n40=¤¤¤¤;c40=0;w40=1;b41=00042;n41=¤¤¤¤;c41=0;w41=1;b42=00043;n42=¤¤¤¤;c42=0;w42=1;b43=00044;n43=¤¤¤¤;c43=0;w43=1;b44=00045;n44=¤¤¤¤;c44=0;w44=1;b45=00046;n45=¤¤¤¤;c45=0;w45=1;b46=00047;n46=¤¤¤¤;c46=0;w46=1;b47=00048;n47=¤¤¤¤;c47=0;w47=1;b48=00049;n48=¤¤¤¤;c48=0;w48=1;b49=00050;n49=¤¤¤¤;c49=0;w49=1;b50=00051;n50=¤¤¤¤;c50=0;w50=1;b51=00052;n51=¤¤¤¤;c51=0;w51=1;b52=00053;n52=¤¤¤¤;c52=0;w52=1;b53=00054;n53=¤¤¤¤;c53=0;w53=1;b54=00055;n54=¤¤¤¤;c54=0;w54=1;b55=00056;n55=¤¤¤¤;c55=0;w55=1;b56=00057;n56=¤¤¤¤;c56=0;w56=1;b57=00058;n57=¤¤¤¤;c57=0;w57=1;b58=00059;n58=¤¤¤¤;c58=0;w58=1;b59=00060;n59=¤¤¤¤;c59=0;w59=1;b60=00061;n60=¤¤¤¤;c60=0;w60=1;b61=00062;n61=¤¤¤¤;c61=0;w61=1;b62=00063;n62=¤¤¤¤;c62=0;w62=1;b63=00064;n63=¤¤¤¤;c63=0;w63=1;b64=00065;n64=¤¤¤¤;c64=0;w64=1;b65=00066;n65=¤¤¤¤;c65=0;w65=1;b66=00067;n66=¤¤¤¤;c66=0;w66=1;b67=00068;n67=¤¤¤¤;c67=0;w67=1;b68=00069;n68=¤¤¤¤;c68=0;w68=1;b69=00070;n69=¤¤¤¤;c69=0;w69=1;b70=00071;n70=¤¤¤¤;c70=0;w70=1;b71=00072;n71=¤¤¤¤;c71=0;w71=1;b72=00073;n72=¤¤¤¤;c72=0;w72=1;b73=00074;n73=¤¤¤¤;c73=0;w73=1;b74=00075;n74=¤¤¤¤;c74=0;w74=1;b75=00076;n75=¤¤¤¤;c75=0;w75=1;b76=00077;n76=¤¤¤¤;c76=0;w76=1;b77=00078;n77=¤¤¤¤;c77=0;w77=1;b78=00079;n78=¤¤¤¤;c78=0;w78=1;b79=00080;n79=¤¤¤¤;c79=0;w79=1;b80=00081;n80=¤¤¤¤;c80=0;w80=1;b81=00082;n81=¤¤¤¤;c81=0;w81=1;b82=00083;n82=¤¤¤¤;c82=0;w82=1;b83=00084;n83=¤¤¤¤;c83=0;w83=1;b84=00085;n84=¤¤¤¤;c84=0;w84=1;b85=00086;n85=¤¤¤¤;c85=0;w85=1;b86=00087;n86=¤¤¤¤;c86=0;w86=1;b87=00088;n87=¤¤¤¤;c87=0;w87=1;b88=00089;n88=¤¤¤¤;c88=0;w88=1;b89=00090;n89=¤¤¤¤;c89=0;w89=1;b90=00091;n90=¤¤¤¤;c90=0;w90=1;b91=00092;n91=¤¤¤¤;c91=0;w91=1;b92=00093;n92=¤¤¤¤;c92=0;w92=1;b93=00094;n93=¤¤¤¤;c93=0;w93=1;b94=00095;n94=¤¤¤¤;c94=0;w94=1;b95=00096;n95=¤¤¤¤;c95=0;w95=1;b96=00097;n96=¤¤¤¤;c96=0;w96=1;b97=00098;n97=¤¤¤¤;c97=0;w97=1;b98=00099;n98=¤¤¤¤;c98=0;w98=1;b99=00100;n99=¤¤¤¤;c99=0;w99=1;b100=00101;n100=¤¤¤¤;c100=0;w100=1;b101=00102;n101=¤¤¤¤;c101=0;w101=1;b102=00103;n102=¤¤¤¤;c102=0;w102=1;b103=00104;n103=¤¤¤¤;c103=0;w103=1;b104=00105;n104=¤¤¤¤;c104=0;w104=1;b105=00106;n105=¤¤¤¤;c105=0;w105=1;b106=00107;n106=¤¤¤¤;c106=0;w106=1;b107=00108;n107=¤¤¤¤;c107=0;w107=1;b108=00109;n108=¤¤¤¤;c108=0;w108=1;b109=00110;n109=¤¤¤¤;c109=0;w109=1;b110=00111;n110=¤¤¤¤;c110=0;w110=1;b111=00112;n111=¤¤¤¤;c111=0;w111=1;b112=00113;n112=¤¤¤¤;c112=0;w112=1;b113=00114;n113=¤¤¤¤;c113=0;w113=1;b114=00115;n114=¤¤¤¤;c114=0;w114=1;b115=00116;n115=¤¤¤¤;c115=0;w115=1;b116=00117;n116=¤¤¤¤;c116=0;w116=1;b117=00118;n117=¤¤¤¤;c117=0;w117=1;b118=00119;n118=¤¤¤¤;c118=0;w118=1;b119=00120;n119=¤¤¤¤;c119=0;w119=1;b120=00121;n120=¤¤¤¤;c120=0;w120=1;b121=00122;n121=¤¤¤¤;c121=0;w121=1;b122=00123;n122=¤¤¤¤;c122=0;w122=1;b123=00124;n123=¤¤¤¤;c123=0;w123=1;b124=00125;n124=¤¤¤¤;c124=0;w124=1;b125=00126;n125=¤¤¤¤;c125=0;w125=1;b126=00127;n126=¤¤¤¤;c126=0;w126=1;b127=00128;n127=¤¤¤¤;c127=0;w127=1;b128=00129;n128=¤¤¤¤;c128=0;w128=1;b129=00130;n129=¤¤¤¤;c129=0;w129=1;b130=00131;n130=¤¤¤¤;c130=0;w130=1;b131=00132;n131=¤¤¤¤;c131=0;w131=1;b132=00133;n132=¤¤¤¤;c132=0;w132=1;b133=00134;n133=¤¤¤¤;c133=0;w133=1;b134=00135;n134=¤¤¤¤;c134=0;w134=1;b135=00136;n135=¤¤¤¤;c135=0;w135=1;b136=00137;n136=¤¤¤¤;c136=0;w136=1;b137=00138;n137=¤¤¤¤;c137=0;w137=1;b138=00139;n138=¤¤¤¤;c138=0;w138=1;b139=00140;n139=¤¤¤¤;c139=0;w139=1;b140=00141;n140=¤¤¤¤;c140=0;w140=1;b141=00142;n141=¤¤¤¤;c141=0;w141=1;b142=00143;n142=¤¤¤¤;c142=0;w142=1;b143=00144;n143=¤¤¤¤;c143=0;w143=1;b144=00145;n144=¤¤¤¤;c144=0;w144=1;b145=00146;n145=¤¤¤¤;c145=0;w145=1;b146=00147;n146=¤¤¤¤;c146=0;w146=1;b147=00148;n147=¤¤¤¤;c147=0;w147=1;b148=00149;n148=¤¤¤¤;c148=0;w148=1;b149=00150;n149=¤¤¤¤;c149=0;w149=1;b150=00151;n150=¤¤¤¤;c150=0;w150=1;b151=00152;n151=¤¤¤¤;c151=0;w151=1;b152=00153;n152=¤¤¤¤;c152=0;w152=1;b153=00154;n153=¤¤¤¤;c153=0;w153=1;b154=00156;n154=¤¤¤¤;c154=0;w154=1;b155=00157;n155=¤¤¤¤;c155=0;w155=1;b156=00158;n156=¤¤¤¤;c156=0;w156=1;b157=00159;n157=¤¤¤¤;c157=0;w157=1;b158=00160;n158=¤¤¤¤;c158=0;w158=1;b159=00161;n159=¤¤¤¤;c159=0;w159=1;b160=00162;n160=¤¤¤¤;c160=0;w160=1;b161=00163;n161=¤¤¤¤;c161=0;w161=1;b162=00164;n162=¤¤¤¤;c162=0;w162=1;b163=00165;n163=¤¤¤¤;c163=0;w163=1;b164=00166;n164=¤¤¤¤;c164=0;w164=1;b165=00167;n165=¤¤¤¤;c165=0;w165=1;b166=00168;n166=¤¤¤¤;c166=0;w166=1;b167=00169;n167=¤¤¤¤;c167=0;w167=1;b168=00170;n168=¤¤¤¤;c168=0;w168=1;b169=00171;n169=¤¤¤¤;c169=0;w169=1;b170=00172;n170=¤¤¤¤;c170=0;w170=1;b171=00173;n171=¤¤¤¤;c171=0;w171=1;b172=00174;n172=¤¤¤¤;c172=0;w172=1;b173=00175;n173=¤¤¤¤;c173=0;w173=1;b174=00176;n174=¤¤¤¤;c174=0;w174=1;b175=00177;n175=¤¤¤¤;c175=0;w175=1;b176=00178;n176=¤¤¤¤;c176=0;w176=1;b177=00179;n177=¤¤¤¤;c177=0;w177=1;b178=00180;n178=¤¤¤¤;c178=0;w178=1;b179=00181;n179=¤¤¤¤;c179=0;w179=1;b180=00182;n180=¤¤¤¤;c180=0;w180=1;b181=00183;n181=¤¤¤¤;c181=0;w181=1;b182=00184;n182=¤¤¤¤;c182=0;w182=1;b183=00185;n183=¤¤¤¤;c183=0;w183=1;b184=00186;n184=¤¤¤¤;c184=0;w184=1;b185=00187;n185=¤¤¤¤;c185=0;w185=1;b186=00188;n186=¤¤¤¤;c186=0;w186=1;b187=00189;n187=¤¤¤¤;c187=0;w187=1;b188=00190;n188=¤¤¤¤;c188=0;w188=1;b189=00191;n189=¤¤¤¤;c189=0;w189=1;b190=00192;n190=¤¤¤¤;c190=0;w190=1;b191=00193;n191=¤¤¤¤;c191=0;w191=1;b192=00194;n192=¤¤¤¤;c192=0;w192=1;b193=00195;n193=¤¤¤¤;c193=0;w193=1;b194=00196;n194=¤¤¤¤;c194=0;w194=1;b195=00197;n195=¤¤¤¤;c195=0;w195=1;b196=00198;n196=¤¤¤¤;c196=0;w196=1;b197=00200;n197=¤¤¤¤;c197=0;w197=1;b198=00201;n198=¤¤¤¤;c198=0;w198=1;b199=00202;n199=¤¤¤¤;c199=0;w199=1;b200=00203;n200=¤¤¤¤;c200=0;w200=1;b201=00204;n201=¤¤¤¤;c201=0;w201=1;b202=00205;n202=¤¤¤¤;c202=0;w202=1;b203=00206;n203=¤¤¤¤;c203=0;w203=1;b204=00207;n204=¤¤¤¤;c204=0;w204=1;b205=00208;n205=¤¤¤¤;c205=0;w205=1;b206=00209;n206=¤¤¤¤;c206=0;w206=1;b207=00210;n207=¤¤¤¤;c207=0;w207=1;b208=00212;n208=¤¤¤¤;c208=0;w208=1;b209=00213;n209=¤¤¤¤;c209=0;w209=1;b210=00214;n210=¤¤¤¤;c210=0;w210=1;b211=00215;n211=¤¤¤¤;c211=0;w211=1;b212=00216;n212=¤¤¤¤;c212=0;w212=1;b213=00217;n213=¤¤¤¤;c213=0;w213=1;b214=00218;n214=¤¤¤¤;c214=0;w214=1;b215=00219;n215=¤¤¤¤;c215=0;w215=1;b216=00220;n216=¤¤¤¤;c216=0;w216=1;b217=00221;n217=¤¤¤¤;c217=0;w217=1;b218=00222;n218=¤¤¤¤;c218=0;w218=1;b219=00223;n219=¤¤¤¤;c219=0;w219=1;b220=00224;n220=¤¤¤¤;c220=0;w220=1;b221=00225;n221=¤¤¤¤;c221=0;w221=1;b222=00226;n222=¤¤¤¤;c222=0;w222=1;b223=00227;n223=¤¤¤¤;c223=0;w223=1;b224=00228;n224=¤¤¤¤;c224=0;w224=1;b225=00229;n225=¤¤¤¤;c225=0;w225=1;b226=00230;n226=¤¤¤¤;c226=0;w226=1;b227=00231;n227=¤¤¤¤;c227=0;w227=1;b228=00232;n228=¤¤¤¤;c228=0;w228=1;b229=00233;n229=¤¤¤¤;c229=0;w229=1;b230=00234;n230=¤¤¤¤;c230=0;w230=1;b231=00235;n231=¤¤¤¤;c231=0;w231=1;b232=00236;n232=¤¤¤¤;c232=0;w232=1;b233=00237;n233=¤¤¤¤;c233=0;w233=1;b234=00238;n234=¤¤¤¤;c234=0;w234=1;b235=00240;n235=¤¤¤¤;c235=0;w235=1;b236=00241;n236=¤¤¤¤;c236=0;w236=1;b237=00242;n237=¤¤¤¤;c237=0;w237=1;b238=00243;n238=¤¤¤¤;c238=0;w238=1;b239=00244;n239=¤¤¤¤;c239=0;w239=1;b240=00245;n240=¤¤¤¤;c240=0;w240=1;b241=00246;n241=¤¤¤¤;c241=0;w241=1;b242=00247;n242=¤¤¤¤;c242=0;w242=1;b243=00248;n243=¤¤¤¤;c243=0;w243=1;b244=00249;n244=¤¤¤¤;c244=0;w244=1;b245=00250;n245=¤¤¤¤;c245=0;w245=1;b246=00251;n246=¤¤¤¤;c246=0;w246=1;b247=00252;n247=¤¤¤¤;c247=0;w247=1;b248=00253;n248=¤¤¤¤;c248=0;w248=1;b249=00254;n249=¤¤¤¤;c249=0;w249=1;b250=00255;n250=¤¤¤¤;c250=0;w250=1;b251=00256;n251=¤¤¤¤;c251=0;w251=1;b252=00257;n252=¤¤¤¤;c252=0;w252=1;b253=00259;n253=¤¤¤¤;c253=0;w253=1;b254=00260;n254=¤¤¤¤;c254=0;w254=1;b255=00261;n255=¤¤¤¤;c255=0;w255=1;b256=00262;n256=¤¤¤¤;c256=0;w256=1;b257=00263;n257=¤¤¤¤;c257=0;w257=1;b258=00264;n258=¤¤¤¤;c258=0;w258=1;b259=00265;n259=¤¤¤¤;c259=0;w259=1;b260=00266;n260=¤¤¤¤;c260=0;w260=1;b261=00267;n261=¤¤¤¤;c261=0;w261=1;b262=00268;n262=¤¤¤¤;c262=0;w262=1;b263=00269;n263=¤¤¤¤;c263=0;w263=1;b264=00270;n264=¤¤¤¤;c264=0;w264=1;b265=00271;n265=¤¤¤¤;c265=0;w265=1;b266=00272;n266=¤¤¤¤;c266=0;w266=1;b267=00273;n267=¤¤¤¤;c267=0;w267=1;b268=00274;n268=¤¤¤¤;c268=0;w268=1;b269=00275;n269=¤¤¤¤;c269=0;w269=1;b270=00276;n270=¤¤¤¤;c270=0;w270=1;b271=00277;n271=¤¤¤¤;c271=0;w271=1;b272=00278;n272=¤¤¤¤;c272=0;w272=1;b273=00279;n273=¤¤¤¤;c273=0;w273=1;b274=00280;n274=¤¤¤¤;c274=0;w274=1;b275=00281;n275=¤¤¤¤;c275=0;w275=1;b276=00282;n276=¤¤¤¤;c276=0;w276=1;b277=00283;n277=¤¤¤¤;c277=0;w277=1;b278=00284;n278=¤¤¤¤;c278=0;w278=1;b279=00285;n279=¤¤¤¤;c279=0;w279=1;b280=00286;n280=¤¤¤¤;c280=0;w280=1;b281=00287;n281=¤¤¤¤;c281=0;w281=1;b282=00288;n282=¤¤¤¤;c282=0;w282=1;b283=00289;n283=¤¤¤¤;c283=0;w283=1;b284=00290;n284=¤¤¤¤;c284=0;w284=1;b285=00291;n285=¤¤¤¤;c285=0;w285=1;b286=00292;n286=¤¤¤¤;c286=0;w286=1;b287=00293;n287=¤¤¤¤;c287=0;w287=1;b288=00294;n288=¤¤¤¤;c288=0;w288=1;b289=00295;n289=¤¤¤¤;c289=0;w289=1;b290=00296;n290=¤¤¤¤;c290=0;w290=1;b291=00297;n291=¤¤¤¤;c291=0;w291=1;b292=00298;n292=¤¤¤¤;c292=0;w292=1;b293=00299;n293=¤¤¤¤;c293=0;w293=1;b294=00300;n294=¤¤¤¤;c294=0;w294=1;"/>
  <p:tag name="BOXFILE" val="C:\Documents and Settings\Alex\My Documents\PowerVote Quizz 3\Sessions\box.ini"/>
  <p:tag name="BOXCOLSHEADS" val="SyncPart=1¤SyncOrder=1¤T1=#¤W1=0¤Cb1=¤Ct1=¤T2=*¤W2=1440¤Cb2=¤Ct2=¤T3=First name¤W3=1440¤Cb3=¤Ct3=¤T4=Name¤W4=1440¤Cb4=¤Ct4=¤T5=Sex¤W5=1440¤Cb5=¤Ct5=¤T6=e-mail¤W6=1440¤Cb6=¤Ct6=¤T7=Comments¤W7=1440¤Cb7=¤Ct7=¤"/>
</p:tagLst>
</file>

<file path=ppt/tags/tag2.xml><?xml version="1.0" encoding="utf-8"?>
<p:tagLst xmlns:a="http://schemas.openxmlformats.org/drawingml/2006/main" xmlns:r="http://schemas.openxmlformats.org/officeDocument/2006/relationships" xmlns:p="http://schemas.openxmlformats.org/presentationml/2006/main">
  <p:tag name="PXID" val="2"/>
  <p:tag name="SID" val="257"/>
</p:tagLst>
</file>

<file path=ppt/tags/tag3.xml><?xml version="1.0" encoding="utf-8"?>
<p:tagLst xmlns:a="http://schemas.openxmlformats.org/drawingml/2006/main" xmlns:r="http://schemas.openxmlformats.org/officeDocument/2006/relationships" xmlns:p="http://schemas.openxmlformats.org/presentationml/2006/main">
  <p:tag name="PXID" val="2"/>
  <p:tag name="SID" val="258"/>
</p:tagLst>
</file>

<file path=ppt/tags/tag4.xml><?xml version="1.0" encoding="utf-8"?>
<p:tagLst xmlns:a="http://schemas.openxmlformats.org/drawingml/2006/main" xmlns:r="http://schemas.openxmlformats.org/officeDocument/2006/relationships" xmlns:p="http://schemas.openxmlformats.org/presentationml/2006/main">
  <p:tag name="PXID" val="2"/>
  <p:tag name="SID" val="276"/>
</p:tagLst>
</file>

<file path=ppt/tags/tag5.xml><?xml version="1.0" encoding="utf-8"?>
<p:tagLst xmlns:a="http://schemas.openxmlformats.org/drawingml/2006/main" xmlns:r="http://schemas.openxmlformats.org/officeDocument/2006/relationships" xmlns:p="http://schemas.openxmlformats.org/presentationml/2006/main">
  <p:tag name="PXID" val="2"/>
  <p:tag name="SID" val="268"/>
  <p:tag name="NAME" val="Objectives of Chapter 15"/>
</p:tagLst>
</file>

<file path=ppt/tags/tag6.xml><?xml version="1.0" encoding="utf-8"?>
<p:tagLst xmlns:a="http://schemas.openxmlformats.org/drawingml/2006/main" xmlns:r="http://schemas.openxmlformats.org/officeDocument/2006/relationships" xmlns:p="http://schemas.openxmlformats.org/presentationml/2006/main">
  <p:tag name="PXID" val="2"/>
  <p:tag name="SID" val="269"/>
  <p:tag name="NAME" val="Typical case"/>
</p:tagLst>
</file>

<file path=ppt/tags/tag7.xml><?xml version="1.0" encoding="utf-8"?>
<p:tagLst xmlns:a="http://schemas.openxmlformats.org/drawingml/2006/main" xmlns:r="http://schemas.openxmlformats.org/officeDocument/2006/relationships" xmlns:p="http://schemas.openxmlformats.org/presentationml/2006/main">
  <p:tag name="PXID" val="2"/>
  <p:tag name="SID" val="270"/>
  <p:tag name="NAME" val="Key provisions in Ch. 15"/>
</p:tagLst>
</file>

<file path=ppt/tags/tag8.xml><?xml version="1.0" encoding="utf-8"?>
<p:tagLst xmlns:a="http://schemas.openxmlformats.org/drawingml/2006/main" xmlns:r="http://schemas.openxmlformats.org/officeDocument/2006/relationships" xmlns:p="http://schemas.openxmlformats.org/presentationml/2006/main">
  <p:tag name="PXID" val="2"/>
  <p:tag name="SID" val="271"/>
  <p:tag name="NAME" val="Key Provisions of Ch. 15"/>
</p:tagLst>
</file>

<file path=ppt/tags/tag9.xml><?xml version="1.0" encoding="utf-8"?>
<p:tagLst xmlns:a="http://schemas.openxmlformats.org/drawingml/2006/main" xmlns:r="http://schemas.openxmlformats.org/officeDocument/2006/relationships" xmlns:p="http://schemas.openxmlformats.org/presentationml/2006/main">
  <p:tag name="PXID" val="2"/>
  <p:tag name="SID" val="272"/>
  <p:tag name="NAME" val="Jurisdictional exclusions "/>
</p:tagLst>
</file>

<file path=ppt/tags/tag10.xml><?xml version="1.0" encoding="utf-8"?>
<p:tagLst xmlns:a="http://schemas.openxmlformats.org/drawingml/2006/main" xmlns:r="http://schemas.openxmlformats.org/officeDocument/2006/relationships" xmlns:p="http://schemas.openxmlformats.org/presentationml/2006/main">
  <p:tag name="PXID" val="2"/>
  <p:tag name="SID" val="273"/>
  <p:tag name="NAME" val="Creditors and Interested Parties"/>
</p:tagLst>
</file>

<file path=ppt/tags/tag11.xml><?xml version="1.0" encoding="utf-8"?>
<p:tagLst xmlns:a="http://schemas.openxmlformats.org/drawingml/2006/main" xmlns:r="http://schemas.openxmlformats.org/officeDocument/2006/relationships" xmlns:p="http://schemas.openxmlformats.org/presentationml/2006/main">
  <p:tag name="PXID" val="2"/>
  <p:tag name="SID" val="274"/>
  <p:tag name="NAME" val="Cooperation With Foreign Courts and Foreign Representatives"/>
</p:tagLst>
</file>

<file path=ppt/tags/tag12.xml><?xml version="1.0" encoding="utf-8"?>
<p:tagLst xmlns:a="http://schemas.openxmlformats.org/drawingml/2006/main" xmlns:r="http://schemas.openxmlformats.org/officeDocument/2006/relationships" xmlns:p="http://schemas.openxmlformats.org/presentationml/2006/main">
  <p:tag name="PXID" val="2"/>
  <p:tag name="SID" val="275"/>
  <p:tag name="NAME" val="Concurrent Proceedings"/>
</p:tagLst>
</file>

<file path=ppt/tags/tag13.xml><?xml version="1.0" encoding="utf-8"?>
<p:tagLst xmlns:a="http://schemas.openxmlformats.org/drawingml/2006/main" xmlns:r="http://schemas.openxmlformats.org/officeDocument/2006/relationships" xmlns:p="http://schemas.openxmlformats.org/presentationml/2006/main">
  <p:tag name="PXID" val="2"/>
  <p:tag name="SID" val="277"/>
</p:tagLst>
</file>

<file path=ppt/tags/tag14.xml><?xml version="1.0" encoding="utf-8"?>
<p:tagLst xmlns:a="http://schemas.openxmlformats.org/drawingml/2006/main" xmlns:r="http://schemas.openxmlformats.org/officeDocument/2006/relationships" xmlns:p="http://schemas.openxmlformats.org/presentationml/2006/main">
  <p:tag name="PXID" val="2"/>
  <p:tag name="SID" val="278"/>
</p:tagLst>
</file>

<file path=ppt/tags/tag15.xml><?xml version="1.0" encoding="utf-8"?>
<p:tagLst xmlns:a="http://schemas.openxmlformats.org/drawingml/2006/main" xmlns:r="http://schemas.openxmlformats.org/officeDocument/2006/relationships" xmlns:p="http://schemas.openxmlformats.org/presentationml/2006/main">
  <p:tag name="PXID" val="2"/>
  <p:tag name="SID" val="279"/>
</p:tagLst>
</file>

<file path=ppt/tags/tag16.xml><?xml version="1.0" encoding="utf-8"?>
<p:tagLst xmlns:a="http://schemas.openxmlformats.org/drawingml/2006/main" xmlns:r="http://schemas.openxmlformats.org/officeDocument/2006/relationships" xmlns:p="http://schemas.openxmlformats.org/presentationml/2006/main">
  <p:tag name="PXID" val="2"/>
  <p:tag name="SID" val="280"/>
</p:tagLst>
</file>

<file path=ppt/tags/tag17.xml><?xml version="1.0" encoding="utf-8"?>
<p:tagLst xmlns:a="http://schemas.openxmlformats.org/drawingml/2006/main" xmlns:r="http://schemas.openxmlformats.org/officeDocument/2006/relationships" xmlns:p="http://schemas.openxmlformats.org/presentationml/2006/main">
  <p:tag name="PXID" val="2"/>
  <p:tag name="SID" val="281"/>
</p:tagLst>
</file>

<file path=ppt/tags/tag18.xml><?xml version="1.0" encoding="utf-8"?>
<p:tagLst xmlns:a="http://schemas.openxmlformats.org/drawingml/2006/main" xmlns:r="http://schemas.openxmlformats.org/officeDocument/2006/relationships" xmlns:p="http://schemas.openxmlformats.org/presentationml/2006/main">
  <p:tag name="PXID" val="2"/>
  <p:tag name="SID" val="282"/>
</p:tagLst>
</file>

<file path=ppt/tags/tag19.xml><?xml version="1.0" encoding="utf-8"?>
<p:tagLst xmlns:a="http://schemas.openxmlformats.org/drawingml/2006/main" xmlns:r="http://schemas.openxmlformats.org/officeDocument/2006/relationships" xmlns:p="http://schemas.openxmlformats.org/presentationml/2006/main">
  <p:tag name="PXID" val="2"/>
  <p:tag name="SID" val="283"/>
</p:tagLst>
</file>

<file path=ppt/tags/tag20.xml><?xml version="1.0" encoding="utf-8"?>
<p:tagLst xmlns:a="http://schemas.openxmlformats.org/drawingml/2006/main" xmlns:r="http://schemas.openxmlformats.org/officeDocument/2006/relationships" xmlns:p="http://schemas.openxmlformats.org/presentationml/2006/main">
  <p:tag name="PXID" val="2"/>
  <p:tag name="SID" val="284"/>
</p:tagLst>
</file>

<file path=ppt/tags/tag21.xml><?xml version="1.0" encoding="utf-8"?>
<p:tagLst xmlns:a="http://schemas.openxmlformats.org/drawingml/2006/main" xmlns:r="http://schemas.openxmlformats.org/officeDocument/2006/relationships" xmlns:p="http://schemas.openxmlformats.org/presentationml/2006/main">
  <p:tag name="PXID" val="2"/>
  <p:tag name="SID" val="285"/>
</p:tagLst>
</file>

<file path=ppt/tags/tag22.xml><?xml version="1.0" encoding="utf-8"?>
<p:tagLst xmlns:a="http://schemas.openxmlformats.org/drawingml/2006/main" xmlns:r="http://schemas.openxmlformats.org/officeDocument/2006/relationships" xmlns:p="http://schemas.openxmlformats.org/presentationml/2006/main">
  <p:tag name="PXID" val="2"/>
  <p:tag name="SID" val="286"/>
</p:tagLst>
</file>

<file path=ppt/tags/tag23.xml><?xml version="1.0" encoding="utf-8"?>
<p:tagLst xmlns:a="http://schemas.openxmlformats.org/drawingml/2006/main" xmlns:r="http://schemas.openxmlformats.org/officeDocument/2006/relationships" xmlns:p="http://schemas.openxmlformats.org/presentationml/2006/main">
  <p:tag name="PXID" val="2"/>
  <p:tag name="SID" val="287"/>
</p:tagLst>
</file>

<file path=ppt/tags/tag24.xml><?xml version="1.0" encoding="utf-8"?>
<p:tagLst xmlns:a="http://schemas.openxmlformats.org/drawingml/2006/main" xmlns:r="http://schemas.openxmlformats.org/officeDocument/2006/relationships" xmlns:p="http://schemas.openxmlformats.org/presentationml/2006/main">
  <p:tag name="PXID" val="2"/>
  <p:tag name="SID" val="288"/>
</p:tagLst>
</file>

<file path=ppt/tags/tag25.xml><?xml version="1.0" encoding="utf-8"?>
<p:tagLst xmlns:a="http://schemas.openxmlformats.org/drawingml/2006/main" xmlns:r="http://schemas.openxmlformats.org/officeDocument/2006/relationships" xmlns:p="http://schemas.openxmlformats.org/presentationml/2006/main">
  <p:tag name="PXID" val="2"/>
  <p:tag name="SID" val="289"/>
</p:tagLst>
</file>

<file path=ppt/tags/tag26.xml><?xml version="1.0" encoding="utf-8"?>
<p:tagLst xmlns:a="http://schemas.openxmlformats.org/drawingml/2006/main" xmlns:r="http://schemas.openxmlformats.org/officeDocument/2006/relationships" xmlns:p="http://schemas.openxmlformats.org/presentationml/2006/main">
  <p:tag name="PXID" val="2"/>
  <p:tag name="SID" val="290"/>
</p:tagLst>
</file>

<file path=ppt/tags/tag27.xml><?xml version="1.0" encoding="utf-8"?>
<p:tagLst xmlns:a="http://schemas.openxmlformats.org/drawingml/2006/main" xmlns:r="http://schemas.openxmlformats.org/officeDocument/2006/relationships" xmlns:p="http://schemas.openxmlformats.org/presentationml/2006/main">
  <p:tag name="PXID" val="2"/>
  <p:tag name="SID" val="291"/>
</p:tagLst>
</file>

<file path=ppt/tags/tag28.xml><?xml version="1.0" encoding="utf-8"?>
<p:tagLst xmlns:a="http://schemas.openxmlformats.org/drawingml/2006/main" xmlns:r="http://schemas.openxmlformats.org/officeDocument/2006/relationships" xmlns:p="http://schemas.openxmlformats.org/presentationml/2006/main">
  <p:tag name="PXID" val="2"/>
  <p:tag name="SID" val="292"/>
</p:tagLst>
</file>

<file path=ppt/tags/tag29.xml><?xml version="1.0" encoding="utf-8"?>
<p:tagLst xmlns:a="http://schemas.openxmlformats.org/drawingml/2006/main" xmlns:r="http://schemas.openxmlformats.org/officeDocument/2006/relationships" xmlns:p="http://schemas.openxmlformats.org/presentationml/2006/main">
  <p:tag name="PXID" val="2"/>
  <p:tag name="SID" val="293"/>
</p:tagLst>
</file>

<file path=ppt/tags/tag30.xml><?xml version="1.0" encoding="utf-8"?>
<p:tagLst xmlns:a="http://schemas.openxmlformats.org/drawingml/2006/main" xmlns:r="http://schemas.openxmlformats.org/officeDocument/2006/relationships" xmlns:p="http://schemas.openxmlformats.org/presentationml/2006/main">
  <p:tag name="PXID" val="2"/>
  <p:tag name="SID" val="294"/>
</p:tagLst>
</file>

<file path=ppt/tags/tag31.xml><?xml version="1.0" encoding="utf-8"?>
<p:tagLst xmlns:a="http://schemas.openxmlformats.org/drawingml/2006/main" xmlns:r="http://schemas.openxmlformats.org/officeDocument/2006/relationships" xmlns:p="http://schemas.openxmlformats.org/presentationml/2006/main">
  <p:tag name="PXID" val="2"/>
  <p:tag name="SID" val="295"/>
</p:tagLst>
</file>

<file path=ppt/tags/tag32.xml><?xml version="1.0" encoding="utf-8"?>
<p:tagLst xmlns:a="http://schemas.openxmlformats.org/drawingml/2006/main" xmlns:r="http://schemas.openxmlformats.org/officeDocument/2006/relationships" xmlns:p="http://schemas.openxmlformats.org/presentationml/2006/main">
  <p:tag name="PXID" val="2"/>
  <p:tag name="SID" val="296"/>
</p:tagLst>
</file>

<file path=ppt/tags/tag33.xml><?xml version="1.0" encoding="utf-8"?>
<p:tagLst xmlns:a="http://schemas.openxmlformats.org/drawingml/2006/main" xmlns:r="http://schemas.openxmlformats.org/officeDocument/2006/relationships" xmlns:p="http://schemas.openxmlformats.org/presentationml/2006/main">
  <p:tag name="PXID" val="2"/>
  <p:tag name="SID" val="297"/>
</p:tagLst>
</file>

<file path=ppt/tags/tag34.xml><?xml version="1.0" encoding="utf-8"?>
<p:tagLst xmlns:a="http://schemas.openxmlformats.org/drawingml/2006/main" xmlns:r="http://schemas.openxmlformats.org/officeDocument/2006/relationships" xmlns:p="http://schemas.openxmlformats.org/presentationml/2006/main">
  <p:tag name="PXID" val="2"/>
  <p:tag name="SID" val="298"/>
</p:tagLst>
</file>

<file path=ppt/tags/tag35.xml><?xml version="1.0" encoding="utf-8"?>
<p:tagLst xmlns:a="http://schemas.openxmlformats.org/drawingml/2006/main" xmlns:r="http://schemas.openxmlformats.org/officeDocument/2006/relationships" xmlns:p="http://schemas.openxmlformats.org/presentationml/2006/main">
  <p:tag name="PXID" val="2"/>
  <p:tag name="SID" val="299"/>
</p:tagLst>
</file>

<file path=ppt/tags/tag36.xml><?xml version="1.0" encoding="utf-8"?>
<p:tagLst xmlns:a="http://schemas.openxmlformats.org/drawingml/2006/main" xmlns:r="http://schemas.openxmlformats.org/officeDocument/2006/relationships" xmlns:p="http://schemas.openxmlformats.org/presentationml/2006/main">
  <p:tag name="PXID" val="2"/>
  <p:tag name="SID" val="300"/>
</p:tagLst>
</file>

<file path=ppt/tags/tag37.xml><?xml version="1.0" encoding="utf-8"?>
<p:tagLst xmlns:a="http://schemas.openxmlformats.org/drawingml/2006/main" xmlns:r="http://schemas.openxmlformats.org/officeDocument/2006/relationships" xmlns:p="http://schemas.openxmlformats.org/presentationml/2006/main">
  <p:tag name="PXID" val="2"/>
  <p:tag name="SID" val="301"/>
</p:tagLst>
</file>

<file path=ppt/tags/tag38.xml><?xml version="1.0" encoding="utf-8"?>
<p:tagLst xmlns:a="http://schemas.openxmlformats.org/drawingml/2006/main" xmlns:r="http://schemas.openxmlformats.org/officeDocument/2006/relationships" xmlns:p="http://schemas.openxmlformats.org/presentationml/2006/main">
  <p:tag name="PXID" val="2"/>
  <p:tag name="SID" val="302"/>
</p:tagLst>
</file>

<file path=ppt/tags/tag39.xml><?xml version="1.0" encoding="utf-8"?>
<p:tagLst xmlns:a="http://schemas.openxmlformats.org/drawingml/2006/main" xmlns:r="http://schemas.openxmlformats.org/officeDocument/2006/relationships" xmlns:p="http://schemas.openxmlformats.org/presentationml/2006/main">
  <p:tag name="PXID" val="2"/>
  <p:tag name="SID" val="303"/>
</p:tagLst>
</file>

<file path=ppt/tags/tag40.xml><?xml version="1.0" encoding="utf-8"?>
<p:tagLst xmlns:a="http://schemas.openxmlformats.org/drawingml/2006/main" xmlns:r="http://schemas.openxmlformats.org/officeDocument/2006/relationships" xmlns:p="http://schemas.openxmlformats.org/presentationml/2006/main">
  <p:tag name="PXID" val="2"/>
  <p:tag name="SID" val="304"/>
</p:tagLst>
</file>

<file path=ppt/tags/tag41.xml><?xml version="1.0" encoding="utf-8"?>
<p:tagLst xmlns:a="http://schemas.openxmlformats.org/drawingml/2006/main" xmlns:r="http://schemas.openxmlformats.org/officeDocument/2006/relationships" xmlns:p="http://schemas.openxmlformats.org/presentationml/2006/main">
  <p:tag name="PXID" val="2"/>
  <p:tag name="SID" val="305"/>
</p:tagLst>
</file>

<file path=ppt/tags/tag42.xml><?xml version="1.0" encoding="utf-8"?>
<p:tagLst xmlns:a="http://schemas.openxmlformats.org/drawingml/2006/main" xmlns:r="http://schemas.openxmlformats.org/officeDocument/2006/relationships" xmlns:p="http://schemas.openxmlformats.org/presentationml/2006/main">
  <p:tag name="PXID" val="2"/>
  <p:tag name="SID" val="306"/>
</p:tagLst>
</file>

<file path=ppt/tags/tag43.xml><?xml version="1.0" encoding="utf-8"?>
<p:tagLst xmlns:a="http://schemas.openxmlformats.org/drawingml/2006/main" xmlns:r="http://schemas.openxmlformats.org/officeDocument/2006/relationships" xmlns:p="http://schemas.openxmlformats.org/presentationml/2006/main">
  <p:tag name="PXID" val="2"/>
  <p:tag name="SID" val="307"/>
</p:tagLst>
</file>

<file path=ppt/tags/tag44.xml><?xml version="1.0" encoding="utf-8"?>
<p:tagLst xmlns:a="http://schemas.openxmlformats.org/drawingml/2006/main" xmlns:r="http://schemas.openxmlformats.org/officeDocument/2006/relationships" xmlns:p="http://schemas.openxmlformats.org/presentationml/2006/main">
  <p:tag name="PXID" val="2"/>
  <p:tag name="SID" val="308"/>
</p:tagLst>
</file>

<file path=ppt/tags/tag45.xml><?xml version="1.0" encoding="utf-8"?>
<p:tagLst xmlns:a="http://schemas.openxmlformats.org/drawingml/2006/main" xmlns:r="http://schemas.openxmlformats.org/officeDocument/2006/relationships" xmlns:p="http://schemas.openxmlformats.org/presentationml/2006/main">
  <p:tag name="PXID" val="2"/>
  <p:tag name="SID" val="259"/>
</p:tagLst>
</file>

<file path=ppt/tags/tag46.xml><?xml version="1.0" encoding="utf-8"?>
<p:tagLst xmlns:a="http://schemas.openxmlformats.org/drawingml/2006/main" xmlns:r="http://schemas.openxmlformats.org/officeDocument/2006/relationships" xmlns:p="http://schemas.openxmlformats.org/presentationml/2006/main">
  <p:tag name="PXID" val="2"/>
  <p:tag name="SID" val="261"/>
</p:tagLst>
</file>

<file path=ppt/tags/tag47.xml><?xml version="1.0" encoding="utf-8"?>
<p:tagLst xmlns:a="http://schemas.openxmlformats.org/drawingml/2006/main" xmlns:r="http://schemas.openxmlformats.org/officeDocument/2006/relationships" xmlns:p="http://schemas.openxmlformats.org/presentationml/2006/main">
  <p:tag name="PXID" val="2"/>
  <p:tag name="SID" val="315"/>
</p:tagLst>
</file>

<file path=ppt/tags/tag48.xml><?xml version="1.0" encoding="utf-8"?>
<p:tagLst xmlns:a="http://schemas.openxmlformats.org/drawingml/2006/main" xmlns:r="http://schemas.openxmlformats.org/officeDocument/2006/relationships" xmlns:p="http://schemas.openxmlformats.org/presentationml/2006/main">
  <p:tag name="PXID" val="2"/>
  <p:tag name="SID" val="334"/>
</p:tagLst>
</file>

<file path=ppt/tags/tag49.xml><?xml version="1.0" encoding="utf-8"?>
<p:tagLst xmlns:a="http://schemas.openxmlformats.org/drawingml/2006/main" xmlns:r="http://schemas.openxmlformats.org/officeDocument/2006/relationships" xmlns:p="http://schemas.openxmlformats.org/presentationml/2006/main">
  <p:tag name="PXID" val="2"/>
  <p:tag name="SID" val="335"/>
</p:tagLst>
</file>

<file path=ppt/tags/tag50.xml><?xml version="1.0" encoding="utf-8"?>
<p:tagLst xmlns:a="http://schemas.openxmlformats.org/drawingml/2006/main" xmlns:r="http://schemas.openxmlformats.org/officeDocument/2006/relationships" xmlns:p="http://schemas.openxmlformats.org/presentationml/2006/main">
  <p:tag name="PXID" val="2"/>
  <p:tag name="SID" val="336"/>
</p:tagLst>
</file>

<file path=ppt/tags/tag51.xml><?xml version="1.0" encoding="utf-8"?>
<p:tagLst xmlns:a="http://schemas.openxmlformats.org/drawingml/2006/main" xmlns:r="http://schemas.openxmlformats.org/officeDocument/2006/relationships" xmlns:p="http://schemas.openxmlformats.org/presentationml/2006/main">
  <p:tag name="PXID" val="2"/>
  <p:tag name="SID" val="337"/>
</p:tagLst>
</file>

<file path=ppt/tags/tag52.xml><?xml version="1.0" encoding="utf-8"?>
<p:tagLst xmlns:a="http://schemas.openxmlformats.org/drawingml/2006/main" xmlns:r="http://schemas.openxmlformats.org/officeDocument/2006/relationships" xmlns:p="http://schemas.openxmlformats.org/presentationml/2006/main">
  <p:tag name="PXID" val="2"/>
  <p:tag name="SID" val="338"/>
</p:tagLst>
</file>

<file path=ppt/tags/tag53.xml><?xml version="1.0" encoding="utf-8"?>
<p:tagLst xmlns:a="http://schemas.openxmlformats.org/drawingml/2006/main" xmlns:r="http://schemas.openxmlformats.org/officeDocument/2006/relationships" xmlns:p="http://schemas.openxmlformats.org/presentationml/2006/main">
  <p:tag name="PXID" val="2"/>
  <p:tag name="SID" val="339"/>
</p:tagLst>
</file>

<file path=ppt/tags/tag54.xml><?xml version="1.0" encoding="utf-8"?>
<p:tagLst xmlns:a="http://schemas.openxmlformats.org/drawingml/2006/main" xmlns:r="http://schemas.openxmlformats.org/officeDocument/2006/relationships" xmlns:p="http://schemas.openxmlformats.org/presentationml/2006/main">
  <p:tag name="PXID" val="2"/>
  <p:tag name="SID" val="340"/>
</p:tagLst>
</file>

<file path=ppt/tags/tag55.xml><?xml version="1.0" encoding="utf-8"?>
<p:tagLst xmlns:a="http://schemas.openxmlformats.org/drawingml/2006/main" xmlns:r="http://schemas.openxmlformats.org/officeDocument/2006/relationships" xmlns:p="http://schemas.openxmlformats.org/presentationml/2006/main">
  <p:tag name="PXID" val="2"/>
  <p:tag name="SID" val="341"/>
</p:tagLst>
</file>

<file path=ppt/tags/tag56.xml><?xml version="1.0" encoding="utf-8"?>
<p:tagLst xmlns:a="http://schemas.openxmlformats.org/drawingml/2006/main" xmlns:r="http://schemas.openxmlformats.org/officeDocument/2006/relationships" xmlns:p="http://schemas.openxmlformats.org/presentationml/2006/main">
  <p:tag name="PXID" val="2"/>
  <p:tag name="SID" val="342"/>
</p:tagLst>
</file>

<file path=ppt/tags/tag57.xml><?xml version="1.0" encoding="utf-8"?>
<p:tagLst xmlns:a="http://schemas.openxmlformats.org/drawingml/2006/main" xmlns:r="http://schemas.openxmlformats.org/officeDocument/2006/relationships" xmlns:p="http://schemas.openxmlformats.org/presentationml/2006/main">
  <p:tag name="PXID" val="2"/>
  <p:tag name="SID" val="343"/>
</p:tagLst>
</file>

<file path=ppt/tags/tag58.xml><?xml version="1.0" encoding="utf-8"?>
<p:tagLst xmlns:a="http://schemas.openxmlformats.org/drawingml/2006/main" xmlns:r="http://schemas.openxmlformats.org/officeDocument/2006/relationships" xmlns:p="http://schemas.openxmlformats.org/presentationml/2006/main">
  <p:tag name="PXID" val="2"/>
  <p:tag name="SID" val="344"/>
</p:tagLst>
</file>

<file path=ppt/tags/tag59.xml><?xml version="1.0" encoding="utf-8"?>
<p:tagLst xmlns:a="http://schemas.openxmlformats.org/drawingml/2006/main" xmlns:r="http://schemas.openxmlformats.org/officeDocument/2006/relationships" xmlns:p="http://schemas.openxmlformats.org/presentationml/2006/main">
  <p:tag name="PXID" val="2"/>
  <p:tag name="SID" val="345"/>
</p:tagLst>
</file>

<file path=ppt/tags/tag60.xml><?xml version="1.0" encoding="utf-8"?>
<p:tagLst xmlns:a="http://schemas.openxmlformats.org/drawingml/2006/main" xmlns:r="http://schemas.openxmlformats.org/officeDocument/2006/relationships" xmlns:p="http://schemas.openxmlformats.org/presentationml/2006/main">
  <p:tag name="PXID" val="2"/>
  <p:tag name="SID" val="322"/>
</p:tagLst>
</file>

<file path=ppt/tags/tag61.xml><?xml version="1.0" encoding="utf-8"?>
<p:tagLst xmlns:a="http://schemas.openxmlformats.org/drawingml/2006/main" xmlns:r="http://schemas.openxmlformats.org/officeDocument/2006/relationships" xmlns:p="http://schemas.openxmlformats.org/presentationml/2006/main">
  <p:tag name="PXID" val="2"/>
  <p:tag name="SID" val="323"/>
  <p:tag name="NAME" val="Lehman v Maxwell"/>
</p:tagLst>
</file>

<file path=ppt/tags/tag62.xml><?xml version="1.0" encoding="utf-8"?>
<p:tagLst xmlns:a="http://schemas.openxmlformats.org/drawingml/2006/main" xmlns:r="http://schemas.openxmlformats.org/officeDocument/2006/relationships" xmlns:p="http://schemas.openxmlformats.org/presentationml/2006/main">
  <p:tag name="PXID" val="2"/>
  <p:tag name="SID" val="324"/>
  <p:tag name="NAME" val="Transactional avoidance"/>
</p:tagLst>
</file>

<file path=ppt/tags/tag63.xml><?xml version="1.0" encoding="utf-8"?>
<p:tagLst xmlns:a="http://schemas.openxmlformats.org/drawingml/2006/main" xmlns:r="http://schemas.openxmlformats.org/officeDocument/2006/relationships" xmlns:p="http://schemas.openxmlformats.org/presentationml/2006/main">
  <p:tag name="PXID" val="2"/>
  <p:tag name="SID" val="325"/>
  <p:tag name="NAME" val="Improper preferences"/>
</p:tagLst>
</file>

<file path=ppt/tags/tag64.xml><?xml version="1.0" encoding="utf-8"?>
<p:tagLst xmlns:a="http://schemas.openxmlformats.org/drawingml/2006/main" xmlns:r="http://schemas.openxmlformats.org/officeDocument/2006/relationships" xmlns:p="http://schemas.openxmlformats.org/presentationml/2006/main">
  <p:tag name="PXID" val="2"/>
  <p:tag name="SID" val="326"/>
  <p:tag name="NAME" val="Transactions with an international element"/>
</p:tagLst>
</file>

<file path=ppt/tags/tag65.xml><?xml version="1.0" encoding="utf-8"?>
<p:tagLst xmlns:a="http://schemas.openxmlformats.org/drawingml/2006/main" xmlns:r="http://schemas.openxmlformats.org/officeDocument/2006/relationships" xmlns:p="http://schemas.openxmlformats.org/presentationml/2006/main">
  <p:tag name="PXID" val="2"/>
  <p:tag name="SID" val="327"/>
  <p:tag name="NAME" val="Applicable law – five basic possibilities"/>
</p:tagLst>
</file>

<file path=ppt/tags/tag66.xml><?xml version="1.0" encoding="utf-8"?>
<p:tagLst xmlns:a="http://schemas.openxmlformats.org/drawingml/2006/main" xmlns:r="http://schemas.openxmlformats.org/officeDocument/2006/relationships" xmlns:p="http://schemas.openxmlformats.org/presentationml/2006/main">
  <p:tag name="PXID" val="2"/>
  <p:tag name="SID" val="328"/>
  <p:tag name="NAME" val="Maxwell and Paramount -Interests rule OK"/>
</p:tagLst>
</file>

<file path=ppt/tags/tag67.xml><?xml version="1.0" encoding="utf-8"?>
<p:tagLst xmlns:a="http://schemas.openxmlformats.org/drawingml/2006/main" xmlns:r="http://schemas.openxmlformats.org/officeDocument/2006/relationships" xmlns:p="http://schemas.openxmlformats.org/presentationml/2006/main">
  <p:tag name="PXID" val="2"/>
  <p:tag name="SID" val="329"/>
  <p:tag name="NAME" val="Model Law – art 23 foreign rep can invoke local  law"/>
</p:tagLst>
</file>

<file path=ppt/tags/tag68.xml><?xml version="1.0" encoding="utf-8"?>
<p:tagLst xmlns:a="http://schemas.openxmlformats.org/drawingml/2006/main" xmlns:r="http://schemas.openxmlformats.org/officeDocument/2006/relationships" xmlns:p="http://schemas.openxmlformats.org/presentationml/2006/main">
  <p:tag name="PXID" val="2"/>
  <p:tag name="SID" val="330"/>
  <p:tag name="NAME" val="UK application of Model Law"/>
</p:tagLst>
</file>

<file path=ppt/tags/tag69.xml><?xml version="1.0" encoding="utf-8"?>
<p:tagLst xmlns:a="http://schemas.openxmlformats.org/drawingml/2006/main" xmlns:r="http://schemas.openxmlformats.org/officeDocument/2006/relationships" xmlns:p="http://schemas.openxmlformats.org/presentationml/2006/main">
  <p:tag name="PXID" val="2"/>
  <p:tag name="SID" val="331"/>
  <p:tag name="NAME" val="EC Regulation "/>
</p:tagLst>
</file>

<file path=ppt/tags/tag70.xml><?xml version="1.0" encoding="utf-8"?>
<p:tagLst xmlns:a="http://schemas.openxmlformats.org/drawingml/2006/main" xmlns:r="http://schemas.openxmlformats.org/officeDocument/2006/relationships" xmlns:p="http://schemas.openxmlformats.org/presentationml/2006/main">
  <p:tag name="PXID" val="2"/>
  <p:tag name="SID" val="332"/>
  <p:tag name="NAME" val="Conclusion"/>
</p:tagLst>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1178</TotalTime>
  <Words>10687</Words>
  <Application>Microsoft Office PowerPoint</Application>
  <PresentationFormat>Affichage à l'écran (4:3)</PresentationFormat>
  <Paragraphs>1331</Paragraphs>
  <Slides>139</Slides>
  <Notes>120</Notes>
  <HiddenSlides>0</HiddenSlides>
  <MMClips>0</MMClips>
  <ScaleCrop>false</ScaleCrop>
  <HeadingPairs>
    <vt:vector size="4" baseType="variant">
      <vt:variant>
        <vt:lpstr>Thème</vt:lpstr>
      </vt:variant>
      <vt:variant>
        <vt:i4>2</vt:i4>
      </vt:variant>
      <vt:variant>
        <vt:lpstr>Titres des diapositives</vt:lpstr>
      </vt:variant>
      <vt:variant>
        <vt:i4>139</vt:i4>
      </vt:variant>
    </vt:vector>
  </HeadingPairs>
  <TitlesOfParts>
    <vt:vector size="141" baseType="lpstr">
      <vt:lpstr>Default Design</vt:lpstr>
      <vt:lpstr>1_Default Design</vt:lpstr>
      <vt:lpstr>Diapositive 1</vt:lpstr>
      <vt:lpstr>Diapositive 2</vt:lpstr>
      <vt:lpstr>Diapositive 3</vt:lpstr>
      <vt:lpstr>Diapositive 4</vt:lpstr>
      <vt:lpstr>Objectives of Chapter 15</vt:lpstr>
      <vt:lpstr>Typical case</vt:lpstr>
      <vt:lpstr>Key provisions in Ch. 15</vt:lpstr>
      <vt:lpstr>Key Provisions of Ch. 15</vt:lpstr>
      <vt:lpstr>Jurisdictional exclusions </vt:lpstr>
      <vt:lpstr>Creditors and  Interested Parties</vt:lpstr>
      <vt:lpstr>Cooperation With Foreign Courts and Foreign Representatives</vt:lpstr>
      <vt:lpstr>Concurrent Proceedings</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Diapositive 52</vt:lpstr>
      <vt:lpstr>Diapositive 53</vt:lpstr>
      <vt:lpstr>Diapositive 54</vt:lpstr>
      <vt:lpstr>Diapositive 55</vt:lpstr>
      <vt:lpstr>Diapositive 56</vt:lpstr>
      <vt:lpstr>Diapositive 57</vt:lpstr>
      <vt:lpstr>Diapositive 58</vt:lpstr>
      <vt:lpstr>Diapositive 59</vt:lpstr>
      <vt:lpstr>Diapositive 60</vt:lpstr>
      <vt:lpstr>Diapositive 61</vt:lpstr>
      <vt:lpstr>Diapositive 62</vt:lpstr>
      <vt:lpstr>Diapositive 63</vt:lpstr>
      <vt:lpstr>Diapositive 64</vt:lpstr>
      <vt:lpstr>Diapositive 65</vt:lpstr>
      <vt:lpstr>Diapositive 66</vt:lpstr>
      <vt:lpstr>Diapositive 67</vt:lpstr>
      <vt:lpstr>Diapositive 68</vt:lpstr>
      <vt:lpstr>Diapositive 69</vt:lpstr>
      <vt:lpstr>Diapositive 70</vt:lpstr>
      <vt:lpstr>Diapositive 71</vt:lpstr>
      <vt:lpstr>Diapositive 72</vt:lpstr>
      <vt:lpstr>Diapositive 73</vt:lpstr>
      <vt:lpstr>Diapositive 74</vt:lpstr>
      <vt:lpstr>Diapositive 75</vt:lpstr>
      <vt:lpstr>Diapositive 76</vt:lpstr>
      <vt:lpstr>Diapositive 77</vt:lpstr>
      <vt:lpstr>Diapositive 78</vt:lpstr>
      <vt:lpstr>Diapositive 79</vt:lpstr>
      <vt:lpstr>Diapositive 80</vt:lpstr>
      <vt:lpstr>Diapositive 81</vt:lpstr>
      <vt:lpstr>Diapositive 82</vt:lpstr>
      <vt:lpstr>Diapositive 83</vt:lpstr>
      <vt:lpstr>Lehman v Maxwell</vt:lpstr>
      <vt:lpstr>Transactional avoidance</vt:lpstr>
      <vt:lpstr>Improper preferences</vt:lpstr>
      <vt:lpstr>Transactions with an  international element</vt:lpstr>
      <vt:lpstr>Applicable law –  five basic possibilities</vt:lpstr>
      <vt:lpstr>Maxwell and Paramount - Interests rule OK</vt:lpstr>
      <vt:lpstr>Model Law – art 23  foreign rep can invoke  local  law</vt:lpstr>
      <vt:lpstr>UK application of Model Law</vt:lpstr>
      <vt:lpstr>EC Regulation </vt:lpstr>
      <vt:lpstr>Conclusion</vt:lpstr>
      <vt:lpstr>  Forum Shopping versus Harmonisation in European Cross-Border Insolvency Law  </vt:lpstr>
      <vt:lpstr>The Goal of EU Harmonisation and  Insolvency Law</vt:lpstr>
      <vt:lpstr>Harmonisation as a  wider international  project</vt:lpstr>
      <vt:lpstr>UNCITRAL’s “legislative” efforts</vt:lpstr>
      <vt:lpstr>Main EU Legal Instruments*</vt:lpstr>
      <vt:lpstr>EU Regulations</vt:lpstr>
      <vt:lpstr>EU Directives as the tool of Harmonisation  </vt:lpstr>
      <vt:lpstr>Implementing Directives</vt:lpstr>
      <vt:lpstr>Directives vs. Local Protectionism</vt:lpstr>
      <vt:lpstr>Impact of Local Interest Groups</vt:lpstr>
      <vt:lpstr>Slow Harmonisation by Degree  </vt:lpstr>
      <vt:lpstr>Directives and Regulations</vt:lpstr>
      <vt:lpstr>Applicable Law under EIR</vt:lpstr>
      <vt:lpstr>Harmony in procedure and not of law: recital 11</vt:lpstr>
      <vt:lpstr>Reconciling the EIR and the UNCITRAL Model Law</vt:lpstr>
      <vt:lpstr>Can  insolvency Law be harmonised ?</vt:lpstr>
      <vt:lpstr>Harmonisation of Insolvency Law in the EU</vt:lpstr>
      <vt:lpstr>Snow-ball effect of harmonising insolvency law</vt:lpstr>
      <vt:lpstr>Why  insolvency harmonisation at the EU level  is seen as being “worthwhile, necessary and attainable”</vt:lpstr>
      <vt:lpstr>Arguments in favour of  EU insolvency  harmonisation</vt:lpstr>
      <vt:lpstr>The EIR and Forum Shopping</vt:lpstr>
      <vt:lpstr>Scope of the EIR: Preamble</vt:lpstr>
      <vt:lpstr>Back to Basics: Universalism vs. Territoriality</vt:lpstr>
      <vt:lpstr>A Typology of Insolvency Systems </vt:lpstr>
      <vt:lpstr>The Efficiency of Universalism ?</vt:lpstr>
      <vt:lpstr>Universalism vs. Territoriality</vt:lpstr>
      <vt:lpstr>Universalism has difficulties identifying  home country</vt:lpstr>
      <vt:lpstr>Looking for Home can be difficult</vt:lpstr>
      <vt:lpstr>Simple Universalism as a  Failed Project</vt:lpstr>
      <vt:lpstr>The Challenges of Forum Shopping</vt:lpstr>
      <vt:lpstr>Future EU company law reform</vt:lpstr>
      <vt:lpstr>The Challenges of Forum Shopping</vt:lpstr>
      <vt:lpstr>Challenges of Forum Shopping</vt:lpstr>
      <vt:lpstr>Challenges of Forum Shopping</vt:lpstr>
      <vt:lpstr>Challenges of Forum Shopping</vt:lpstr>
      <vt:lpstr>Regarding group insolvencies</vt:lpstr>
      <vt:lpstr>Insolvency and the Challenges of Forum Shopping</vt:lpstr>
      <vt:lpstr>Obstacles to company law harmonisation</vt:lpstr>
      <vt:lpstr>Looking for COMI</vt:lpstr>
      <vt:lpstr>Interpreting COMI</vt:lpstr>
      <vt:lpstr>Should it be easier for parties to choose an applicable insolvency law ?</vt:lpstr>
      <vt:lpstr>Academic opinion: Prof McCormack</vt:lpstr>
      <vt:lpstr>Incentives for forum shopping in the EU</vt:lpstr>
      <vt:lpstr>Why forum shopping is good: W-G   Ringe’s critique </vt:lpstr>
      <vt:lpstr>Forum shopping, efficiency and creditor protection</vt:lpstr>
      <vt:lpstr>Some Conclusions</vt:lpstr>
    </vt:vector>
  </TitlesOfParts>
  <Company>R3</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Glover-Newson</dc:creator>
  <cp:lastModifiedBy>Julien</cp:lastModifiedBy>
  <cp:revision>102</cp:revision>
  <cp:lastPrinted>2011-04-07T13:43:09Z</cp:lastPrinted>
  <dcterms:created xsi:type="dcterms:W3CDTF">2011-09-13T11:36:54Z</dcterms:created>
  <dcterms:modified xsi:type="dcterms:W3CDTF">2011-10-03T05:28:15Z</dcterms:modified>
</cp:coreProperties>
</file>