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theme/theme5.xml" ContentType="application/vnd.openxmlformats-officedocument.them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slides/slide136.xml" ContentType="application/vnd.openxmlformats-officedocument.presentationml.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slideLayouts/slideLayout18.xml" ContentType="application/vnd.openxmlformats-officedocument.presentationml.slideLayout+xml"/>
  <Override PartName="/ppt/notesSlides/notesSlide57.xml" ContentType="application/vnd.openxmlformats-officedocument.presentationml.notesSlide+xml"/>
  <Override PartName="/ppt/tags/tag5.xml" ContentType="application/vnd.openxmlformats-officedocument.presentationml.tags+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Layouts/slideLayout10.xml" ContentType="application/vnd.openxmlformats-officedocument.presentationml.slideLayout+xml"/>
  <Override PartName="/ppt/slides/slide108.xml" ContentType="application/vnd.openxmlformats-officedocument.presentationml.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notesSlides/notesSlide4.xml" ContentType="application/vnd.openxmlformats-officedocument.presentationml.notesSlide+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69.xml" ContentType="application/vnd.openxmlformats-officedocument.presentationml.notesSlide+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slides/slide138.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Layouts/slideLayout16.xml" ContentType="application/vnd.openxmlformats-officedocument.presentationml.slideLayout+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tags/tag3.xml" ContentType="application/vnd.openxmlformats-officedocument.presentationml.tags+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slides/slide139.xml" ContentType="application/vnd.openxmlformats-officedocument.presentationml.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notesSlides/notesSlide67.xml" ContentType="application/vnd.openxmlformats-officedocument.presentationml.notesSlide+xml"/>
  <Override PartName="/ppt/tags/tag4.xml" ContentType="application/vnd.openxmlformats-officedocument.presentationml.tags+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slides/slide129.xml" ContentType="application/vnd.openxmlformats-officedocument.presentationml.slide+xml"/>
  <Override PartName="/ppt/notesSlides/notesSlide12.xml" ContentType="application/vnd.openxmlformats-officedocument.presentationml.notesSlide+xml"/>
  <Override PartName="/ppt/slides/slide118.xml" ContentType="application/vnd.openxmlformats-officedocument.presentationml.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slides/slide51.xml" ContentType="application/vnd.openxmlformats-officedocument.presentationml.slide+xml"/>
  <Override PartName="/ppt/slideLayouts/slideLayout14.xml" ContentType="application/vnd.openxmlformats-officedocument.presentationml.slideLayout+xml"/>
  <Override PartName="/ppt/tags/tag1.xml" ContentType="application/vnd.openxmlformats-officedocument.presentationml.tags+xml"/>
  <Override PartName="/ppt/notesSlides/notesSlide53.xml" ContentType="application/vnd.openxmlformats-officedocument.presentationml.notesSlide+xml"/>
  <Override PartName="/ppt/slides/slide40.xml" ContentType="application/vnd.openxmlformats-officedocument.presentationml.slide+xml"/>
  <Override PartName="/ppt/notesSlides/notesSlide42.xml" ContentType="application/vnd.openxmlformats-officedocument.presentationml.notesSlide+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1" r:id="rId2"/>
    <p:sldMasterId id="2147483663" r:id="rId3"/>
    <p:sldMasterId id="2147483712" r:id="rId4"/>
  </p:sldMasterIdLst>
  <p:notesMasterIdLst>
    <p:notesMasterId r:id="rId151"/>
  </p:notesMasterIdLst>
  <p:handoutMasterIdLst>
    <p:handoutMasterId r:id="rId152"/>
  </p:handoutMasterIdLst>
  <p:sldIdLst>
    <p:sldId id="400" r:id="rId5"/>
    <p:sldId id="256" r:id="rId6"/>
    <p:sldId id="404" r:id="rId7"/>
    <p:sldId id="405" r:id="rId8"/>
    <p:sldId id="406" r:id="rId9"/>
    <p:sldId id="407" r:id="rId10"/>
    <p:sldId id="408" r:id="rId11"/>
    <p:sldId id="409" r:id="rId12"/>
    <p:sldId id="410" r:id="rId13"/>
    <p:sldId id="411" r:id="rId14"/>
    <p:sldId id="412" r:id="rId15"/>
    <p:sldId id="413" r:id="rId16"/>
    <p:sldId id="346" r:id="rId17"/>
    <p:sldId id="347" r:id="rId18"/>
    <p:sldId id="348" r:id="rId19"/>
    <p:sldId id="349" r:id="rId20"/>
    <p:sldId id="350" r:id="rId21"/>
    <p:sldId id="351" r:id="rId22"/>
    <p:sldId id="352" r:id="rId23"/>
    <p:sldId id="353" r:id="rId24"/>
    <p:sldId id="354" r:id="rId25"/>
    <p:sldId id="355" r:id="rId26"/>
    <p:sldId id="356" r:id="rId27"/>
    <p:sldId id="357" r:id="rId28"/>
    <p:sldId id="358" r:id="rId29"/>
    <p:sldId id="372" r:id="rId30"/>
    <p:sldId id="373" r:id="rId31"/>
    <p:sldId id="374" r:id="rId32"/>
    <p:sldId id="375" r:id="rId33"/>
    <p:sldId id="376" r:id="rId34"/>
    <p:sldId id="377" r:id="rId35"/>
    <p:sldId id="378" r:id="rId36"/>
    <p:sldId id="379" r:id="rId37"/>
    <p:sldId id="380" r:id="rId38"/>
    <p:sldId id="381" r:id="rId39"/>
    <p:sldId id="382" r:id="rId40"/>
    <p:sldId id="383" r:id="rId41"/>
    <p:sldId id="384" r:id="rId42"/>
    <p:sldId id="385" r:id="rId43"/>
    <p:sldId id="386" r:id="rId44"/>
    <p:sldId id="387" r:id="rId45"/>
    <p:sldId id="257" r:id="rId46"/>
    <p:sldId id="401" r:id="rId47"/>
    <p:sldId id="258" r:id="rId48"/>
    <p:sldId id="270" r:id="rId49"/>
    <p:sldId id="271" r:id="rId50"/>
    <p:sldId id="272" r:id="rId51"/>
    <p:sldId id="273" r:id="rId52"/>
    <p:sldId id="274" r:id="rId53"/>
    <p:sldId id="275" r:id="rId54"/>
    <p:sldId id="276" r:id="rId55"/>
    <p:sldId id="277" r:id="rId56"/>
    <p:sldId id="278" r:id="rId57"/>
    <p:sldId id="279" r:id="rId58"/>
    <p:sldId id="280" r:id="rId59"/>
    <p:sldId id="281" r:id="rId60"/>
    <p:sldId id="306" r:id="rId61"/>
    <p:sldId id="308" r:id="rId62"/>
    <p:sldId id="309" r:id="rId63"/>
    <p:sldId id="310" r:id="rId64"/>
    <p:sldId id="311" r:id="rId65"/>
    <p:sldId id="312" r:id="rId66"/>
    <p:sldId id="313" r:id="rId67"/>
    <p:sldId id="314" r:id="rId68"/>
    <p:sldId id="315" r:id="rId69"/>
    <p:sldId id="316" r:id="rId70"/>
    <p:sldId id="317" r:id="rId71"/>
    <p:sldId id="318" r:id="rId72"/>
    <p:sldId id="319" r:id="rId73"/>
    <p:sldId id="320" r:id="rId74"/>
    <p:sldId id="321" r:id="rId75"/>
    <p:sldId id="322" r:id="rId76"/>
    <p:sldId id="323" r:id="rId77"/>
    <p:sldId id="427" r:id="rId78"/>
    <p:sldId id="428" r:id="rId79"/>
    <p:sldId id="429" r:id="rId80"/>
    <p:sldId id="430" r:id="rId81"/>
    <p:sldId id="431" r:id="rId82"/>
    <p:sldId id="432" r:id="rId83"/>
    <p:sldId id="433" r:id="rId84"/>
    <p:sldId id="434" r:id="rId85"/>
    <p:sldId id="435" r:id="rId86"/>
    <p:sldId id="436" r:id="rId87"/>
    <p:sldId id="437" r:id="rId88"/>
    <p:sldId id="438" r:id="rId89"/>
    <p:sldId id="439" r:id="rId90"/>
    <p:sldId id="440" r:id="rId91"/>
    <p:sldId id="441" r:id="rId92"/>
    <p:sldId id="442" r:id="rId93"/>
    <p:sldId id="443" r:id="rId94"/>
    <p:sldId id="444" r:id="rId95"/>
    <p:sldId id="445" r:id="rId96"/>
    <p:sldId id="264" r:id="rId97"/>
    <p:sldId id="265" r:id="rId98"/>
    <p:sldId id="266" r:id="rId99"/>
    <p:sldId id="267" r:id="rId100"/>
    <p:sldId id="268" r:id="rId101"/>
    <p:sldId id="269" r:id="rId102"/>
    <p:sldId id="282" r:id="rId103"/>
    <p:sldId id="283" r:id="rId104"/>
    <p:sldId id="284" r:id="rId105"/>
    <p:sldId id="285" r:id="rId106"/>
    <p:sldId id="286" r:id="rId107"/>
    <p:sldId id="287" r:id="rId108"/>
    <p:sldId id="288" r:id="rId109"/>
    <p:sldId id="289" r:id="rId110"/>
    <p:sldId id="290" r:id="rId111"/>
    <p:sldId id="291" r:id="rId112"/>
    <p:sldId id="292" r:id="rId113"/>
    <p:sldId id="293" r:id="rId114"/>
    <p:sldId id="294" r:id="rId115"/>
    <p:sldId id="295" r:id="rId116"/>
    <p:sldId id="296" r:id="rId117"/>
    <p:sldId id="297" r:id="rId118"/>
    <p:sldId id="298" r:id="rId119"/>
    <p:sldId id="299" r:id="rId120"/>
    <p:sldId id="300" r:id="rId121"/>
    <p:sldId id="301" r:id="rId122"/>
    <p:sldId id="302" r:id="rId123"/>
    <p:sldId id="303" r:id="rId124"/>
    <p:sldId id="304" r:id="rId125"/>
    <p:sldId id="305" r:id="rId126"/>
    <p:sldId id="259" r:id="rId127"/>
    <p:sldId id="402" r:id="rId128"/>
    <p:sldId id="371" r:id="rId129"/>
    <p:sldId id="261" r:id="rId130"/>
    <p:sldId id="414" r:id="rId131"/>
    <p:sldId id="415" r:id="rId132"/>
    <p:sldId id="416" r:id="rId133"/>
    <p:sldId id="417" r:id="rId134"/>
    <p:sldId id="418" r:id="rId135"/>
    <p:sldId id="419" r:id="rId136"/>
    <p:sldId id="420" r:id="rId137"/>
    <p:sldId id="421" r:id="rId138"/>
    <p:sldId id="422" r:id="rId139"/>
    <p:sldId id="423" r:id="rId140"/>
    <p:sldId id="424" r:id="rId141"/>
    <p:sldId id="425" r:id="rId142"/>
    <p:sldId id="394" r:id="rId143"/>
    <p:sldId id="395" r:id="rId144"/>
    <p:sldId id="396" r:id="rId145"/>
    <p:sldId id="397" r:id="rId146"/>
    <p:sldId id="398" r:id="rId147"/>
    <p:sldId id="399" r:id="rId148"/>
    <p:sldId id="263" r:id="rId149"/>
    <p:sldId id="403" r:id="rId150"/>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scaleToFitPaper="1" frameSlides="1"/>
  <p:clrMru>
    <a:srgbClr val="3B87BC"/>
    <a:srgbClr val="384FA4"/>
    <a:srgbClr val="394FA4"/>
    <a:srgbClr val="414B97"/>
    <a:srgbClr val="8F3D3C"/>
    <a:srgbClr val="903D3A"/>
    <a:srgbClr val="336699"/>
    <a:srgbClr val="2D699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50" d="100"/>
          <a:sy n="50" d="100"/>
        </p:scale>
        <p:origin x="-1267"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1872691200" cy="1872691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33" Type="http://schemas.openxmlformats.org/officeDocument/2006/relationships/slide" Target="slides/slide129.xml"/><Relationship Id="rId138" Type="http://schemas.openxmlformats.org/officeDocument/2006/relationships/slide" Target="slides/slide134.xml"/><Relationship Id="rId154" Type="http://schemas.openxmlformats.org/officeDocument/2006/relationships/viewProps" Target="viewProps.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slide" Target="slides/slide119.xml"/><Relationship Id="rId128" Type="http://schemas.openxmlformats.org/officeDocument/2006/relationships/slide" Target="slides/slide124.xml"/><Relationship Id="rId144" Type="http://schemas.openxmlformats.org/officeDocument/2006/relationships/slide" Target="slides/slide140.xml"/><Relationship Id="rId149" Type="http://schemas.openxmlformats.org/officeDocument/2006/relationships/slide" Target="slides/slide145.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slide" Target="slides/slide114.xml"/><Relationship Id="rId134" Type="http://schemas.openxmlformats.org/officeDocument/2006/relationships/slide" Target="slides/slide130.xml"/><Relationship Id="rId139" Type="http://schemas.openxmlformats.org/officeDocument/2006/relationships/slide" Target="slides/slide135.xml"/><Relationship Id="rId80" Type="http://schemas.openxmlformats.org/officeDocument/2006/relationships/slide" Target="slides/slide76.xml"/><Relationship Id="rId85" Type="http://schemas.openxmlformats.org/officeDocument/2006/relationships/slide" Target="slides/slide81.xml"/><Relationship Id="rId150" Type="http://schemas.openxmlformats.org/officeDocument/2006/relationships/slide" Target="slides/slide146.xml"/><Relationship Id="rId155" Type="http://schemas.openxmlformats.org/officeDocument/2006/relationships/theme" Target="theme/theme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116" Type="http://schemas.openxmlformats.org/officeDocument/2006/relationships/slide" Target="slides/slide112.xml"/><Relationship Id="rId124" Type="http://schemas.openxmlformats.org/officeDocument/2006/relationships/slide" Target="slides/slide120.xml"/><Relationship Id="rId129" Type="http://schemas.openxmlformats.org/officeDocument/2006/relationships/slide" Target="slides/slide125.xml"/><Relationship Id="rId137" Type="http://schemas.openxmlformats.org/officeDocument/2006/relationships/slide" Target="slides/slide13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slide" Target="slides/slide107.xml"/><Relationship Id="rId132" Type="http://schemas.openxmlformats.org/officeDocument/2006/relationships/slide" Target="slides/slide128.xml"/><Relationship Id="rId140" Type="http://schemas.openxmlformats.org/officeDocument/2006/relationships/slide" Target="slides/slide136.xml"/><Relationship Id="rId145" Type="http://schemas.openxmlformats.org/officeDocument/2006/relationships/slide" Target="slides/slide141.xml"/><Relationship Id="rId15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slide" Target="slides/slide110.xml"/><Relationship Id="rId119" Type="http://schemas.openxmlformats.org/officeDocument/2006/relationships/slide" Target="slides/slide115.xml"/><Relationship Id="rId127" Type="http://schemas.openxmlformats.org/officeDocument/2006/relationships/slide" Target="slides/slide12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slide" Target="slides/slide118.xml"/><Relationship Id="rId130" Type="http://schemas.openxmlformats.org/officeDocument/2006/relationships/slide" Target="slides/slide126.xml"/><Relationship Id="rId135" Type="http://schemas.openxmlformats.org/officeDocument/2006/relationships/slide" Target="slides/slide131.xml"/><Relationship Id="rId143" Type="http://schemas.openxmlformats.org/officeDocument/2006/relationships/slide" Target="slides/slide139.xml"/><Relationship Id="rId148" Type="http://schemas.openxmlformats.org/officeDocument/2006/relationships/slide" Target="slides/slide144.xml"/><Relationship Id="rId151" Type="http://schemas.openxmlformats.org/officeDocument/2006/relationships/notesMaster" Target="notesMasters/notesMaster1.xml"/><Relationship Id="rId156"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slide" Target="slides/slide121.xml"/><Relationship Id="rId141" Type="http://schemas.openxmlformats.org/officeDocument/2006/relationships/slide" Target="slides/slide137.xml"/><Relationship Id="rId146" Type="http://schemas.openxmlformats.org/officeDocument/2006/relationships/slide" Target="slides/slide142.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131" Type="http://schemas.openxmlformats.org/officeDocument/2006/relationships/slide" Target="slides/slide127.xml"/><Relationship Id="rId136" Type="http://schemas.openxmlformats.org/officeDocument/2006/relationships/slide" Target="slides/slide132.xml"/><Relationship Id="rId61" Type="http://schemas.openxmlformats.org/officeDocument/2006/relationships/slide" Target="slides/slide57.xml"/><Relationship Id="rId82" Type="http://schemas.openxmlformats.org/officeDocument/2006/relationships/slide" Target="slides/slide78.xml"/><Relationship Id="rId152" Type="http://schemas.openxmlformats.org/officeDocument/2006/relationships/handoutMaster" Target="handoutMasters/handoutMaster1.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26" Type="http://schemas.openxmlformats.org/officeDocument/2006/relationships/slide" Target="slides/slide122.xml"/><Relationship Id="rId147" Type="http://schemas.openxmlformats.org/officeDocument/2006/relationships/slide" Target="slides/slide14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slide" Target="slides/slide117.xml"/><Relationship Id="rId142" Type="http://schemas.openxmlformats.org/officeDocument/2006/relationships/slide" Target="slides/slide138.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9BB32D68-75B9-43C3-A961-AC1173017501}" type="datetime1">
              <a:rPr lang="en-US"/>
              <a:pPr/>
              <a:t>10/3/2011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BDF1C204-8673-4306-B196-67818C65FF8E}" type="slidenum">
              <a:rPr lang="en-US"/>
              <a:pPr/>
              <a:t>‹N°›</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501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07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01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501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501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8E58F79-3AEC-4B42-90A9-79D069D549F1}" type="slidenum">
              <a:rPr lang="en-GB"/>
              <a:pPr/>
              <a:t>‹N°›</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11" charset="0"/>
        <a:ea typeface="MS PGothic" pitchFamily="34" charset="-128"/>
        <a:cs typeface="ＭＳ Ｐゴシック" pitchFamily="71" charset="-128"/>
      </a:defRPr>
    </a:lvl1pPr>
    <a:lvl2pPr marL="457200" algn="l" rtl="0" eaLnBrk="0" fontAlgn="base" hangingPunct="0">
      <a:spcBef>
        <a:spcPct val="30000"/>
      </a:spcBef>
      <a:spcAft>
        <a:spcPct val="0"/>
      </a:spcAft>
      <a:defRPr sz="1200" kern="1200">
        <a:solidFill>
          <a:schemeClr val="tx1"/>
        </a:solidFill>
        <a:latin typeface="Arial" pitchFamily="111"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Arial" pitchFamily="111"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Arial" pitchFamily="111"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Arial" pitchFamily="111" charset="0"/>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p>
            <a:fld id="{DFE8AB7B-61BC-4AF5-9B71-185E3224EA03}" type="slidenum">
              <a:rPr lang="en-GB">
                <a:latin typeface="Arial" pitchFamily="34" charset="0"/>
                <a:ea typeface="MS PGothic" pitchFamily="34" charset="-128"/>
              </a:rPr>
              <a:pPr/>
              <a:t>1</a:t>
            </a:fld>
            <a:endParaRPr lang="en-GB">
              <a:latin typeface="Arial" pitchFamily="34" charset="0"/>
              <a:ea typeface="MS PGothic" pitchFamily="34" charset="-128"/>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F61C2052-CE20-4466-AEC8-5BBA73C2F661}" type="slidenum">
              <a:rPr lang="en-GB"/>
              <a:pPr/>
              <a:t>2</a:t>
            </a:fld>
            <a:endParaRPr lang="en-GB"/>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en-US" smtClean="0">
                <a:latin typeface="Arial" charset="0"/>
              </a:rPr>
              <a:t>﻿09.00 – 11.00 Third Session: Substantive Harmonisation/Convergence II</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603C50-7207-42EB-9170-1268D644FD76}" type="slidenum">
              <a:rPr lang="nl-NL">
                <a:solidFill>
                  <a:prstClr val="black"/>
                </a:solidFill>
              </a:rPr>
              <a:pPr/>
              <a:t>26</a:t>
            </a:fld>
            <a:endParaRPr lang="nl-NL">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27</a:t>
            </a:fld>
            <a:endParaRPr lang="nl-NL">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28</a:t>
            </a:fld>
            <a:endParaRPr lang="nl-NL">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29</a:t>
            </a:fld>
            <a:endParaRPr lang="nl-NL">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30</a:t>
            </a:fld>
            <a:endParaRPr lang="nl-NL">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31</a:t>
            </a:fld>
            <a:endParaRPr lang="nl-NL">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32</a:t>
            </a:fld>
            <a:endParaRPr lang="nl-NL">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33</a:t>
            </a:fld>
            <a:endParaRPr lang="nl-NL">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34</a:t>
            </a:fld>
            <a:endParaRPr lang="nl-NL">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35</a:t>
            </a:fld>
            <a:endParaRPr lang="nl-NL">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36</a:t>
            </a:fld>
            <a:endParaRPr lang="nl-NL">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37</a:t>
            </a:fld>
            <a:endParaRPr lang="nl-NL">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38</a:t>
            </a:fld>
            <a:endParaRPr lang="nl-NL">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39</a:t>
            </a:fld>
            <a:endParaRPr lang="nl-NL">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40</a:t>
            </a:fld>
            <a:endParaRPr lang="nl-NL">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51122C1C-2AF1-4524-AE15-9DD821869725}" type="slidenum">
              <a:rPr lang="nl-NL" smtClean="0">
                <a:solidFill>
                  <a:prstClr val="black"/>
                </a:solidFill>
              </a:rPr>
              <a:pPr/>
              <a:t>41</a:t>
            </a:fld>
            <a:endParaRPr lang="nl-NL">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p:cNvSpPr>
          <p:nvPr>
            <p:ph type="sldImg"/>
          </p:nvPr>
        </p:nvSpPr>
        <p:spPr>
          <a:ln/>
        </p:spPr>
      </p:sp>
      <p:sp>
        <p:nvSpPr>
          <p:cNvPr id="57347" name="Notes Placeholder 2"/>
          <p:cNvSpPr>
            <a:spLocks noGrp="1"/>
          </p:cNvSpPr>
          <p:nvPr>
            <p:ph type="body" idx="1"/>
          </p:nvPr>
        </p:nvSpPr>
        <p:spPr>
          <a:noFill/>
          <a:ln/>
        </p:spPr>
        <p:txBody>
          <a:bodyPr/>
          <a:lstStyle/>
          <a:p>
            <a:r>
              <a:rPr lang="en-US" smtClean="0">
                <a:latin typeface="Arial" charset="0"/>
              </a:rPr>
              <a:t>﻿﻿11.00 – 11.30	Coffee Break</a:t>
            </a:r>
          </a:p>
        </p:txBody>
      </p:sp>
      <p:sp>
        <p:nvSpPr>
          <p:cNvPr id="57348" name="Slide Number Placeholder 3"/>
          <p:cNvSpPr>
            <a:spLocks noGrp="1"/>
          </p:cNvSpPr>
          <p:nvPr>
            <p:ph type="sldNum" sz="quarter" idx="5"/>
          </p:nvPr>
        </p:nvSpPr>
        <p:spPr>
          <a:noFill/>
        </p:spPr>
        <p:txBody>
          <a:bodyPr/>
          <a:lstStyle/>
          <a:p>
            <a:fld id="{7679359D-EDDF-402D-A7D8-BBD0B3844D5F}" type="slidenum">
              <a:rPr lang="en-GB"/>
              <a:pPr/>
              <a:t>42</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p>
            <a:fld id="{DFE8AB7B-61BC-4AF5-9B71-185E3224EA03}" type="slidenum">
              <a:rPr lang="en-GB">
                <a:latin typeface="Arial" pitchFamily="34" charset="0"/>
                <a:ea typeface="MS PGothic" pitchFamily="34" charset="-128"/>
              </a:rPr>
              <a:pPr/>
              <a:t>43</a:t>
            </a:fld>
            <a:endParaRPr lang="en-GB">
              <a:latin typeface="Arial" pitchFamily="34" charset="0"/>
              <a:ea typeface="MS PGothic" pitchFamily="34" charset="-128"/>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p:cNvSpPr>
          <p:nvPr>
            <p:ph type="sldImg"/>
          </p:nvPr>
        </p:nvSpPr>
        <p:spPr>
          <a:ln/>
        </p:spPr>
      </p:sp>
      <p:sp>
        <p:nvSpPr>
          <p:cNvPr id="59395" name="Notes Placeholder 2"/>
          <p:cNvSpPr>
            <a:spLocks noGrp="1"/>
          </p:cNvSpPr>
          <p:nvPr>
            <p:ph type="body" idx="1"/>
          </p:nvPr>
        </p:nvSpPr>
        <p:spPr>
          <a:noFill/>
          <a:ln/>
        </p:spPr>
        <p:txBody>
          <a:bodyPr/>
          <a:lstStyle/>
          <a:p>
            <a:r>
              <a:rPr lang="en-US" smtClean="0">
                <a:latin typeface="Arial" charset="0"/>
              </a:rPr>
              <a:t>﻿11.30 – 13.00 Fourth Session: Young Academics’ Network</a:t>
            </a:r>
          </a:p>
        </p:txBody>
      </p:sp>
      <p:sp>
        <p:nvSpPr>
          <p:cNvPr id="59396" name="Slide Number Placeholder 3"/>
          <p:cNvSpPr>
            <a:spLocks noGrp="1"/>
          </p:cNvSpPr>
          <p:nvPr>
            <p:ph type="sldNum" sz="quarter" idx="5"/>
          </p:nvPr>
        </p:nvSpPr>
        <p:spPr>
          <a:noFill/>
        </p:spPr>
        <p:txBody>
          <a:bodyPr/>
          <a:lstStyle/>
          <a:p>
            <a:fld id="{EF8EAA99-8344-46B9-A41A-E3E1C208580B}" type="slidenum">
              <a:rPr lang="en-GB"/>
              <a:pPr/>
              <a:t>44</a:t>
            </a:fld>
            <a:endParaRPr lang="en-GB"/>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8"/>
          <p:cNvSpPr>
            <a:spLocks noGrp="1" noChangeArrowheads="1"/>
          </p:cNvSpPr>
          <p:nvPr>
            <p:ph type="sldNum" sz="quarter"/>
          </p:nvPr>
        </p:nvSpPr>
        <p:spPr>
          <a:noFill/>
        </p:spPr>
        <p:txBody>
          <a:bodyPr/>
          <a:lstStyle/>
          <a:p>
            <a:fld id="{B4F24338-CB65-42D1-97AF-4155886F55A9}" type="slidenum">
              <a:rPr lang="en-GB"/>
              <a:pPr/>
              <a:t>74</a:t>
            </a:fld>
            <a:endParaRPr lang="en-GB"/>
          </a:p>
        </p:txBody>
      </p:sp>
      <p:sp>
        <p:nvSpPr>
          <p:cNvPr id="17411" name="Text Box 1"/>
          <p:cNvSpPr>
            <a:spLocks noGrp="1" noRot="1" noChangeAspect="1" noChangeArrowheads="1"/>
          </p:cNvSpPr>
          <p:nvPr>
            <p:ph type="sldImg"/>
          </p:nvPr>
        </p:nvSpPr>
        <p:spPr>
          <a:xfrm>
            <a:off x="1143000" y="685800"/>
            <a:ext cx="4572000" cy="3429000"/>
          </a:xfrm>
          <a:solidFill>
            <a:srgbClr val="FFFFFF"/>
          </a:solidFill>
          <a:ln/>
        </p:spPr>
      </p:sp>
      <p:sp>
        <p:nvSpPr>
          <p:cNvPr id="17412"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8"/>
          <p:cNvSpPr>
            <a:spLocks noGrp="1" noChangeArrowheads="1"/>
          </p:cNvSpPr>
          <p:nvPr>
            <p:ph type="sldNum" sz="quarter"/>
          </p:nvPr>
        </p:nvSpPr>
        <p:spPr>
          <a:noFill/>
        </p:spPr>
        <p:txBody>
          <a:bodyPr/>
          <a:lstStyle/>
          <a:p>
            <a:fld id="{09C22A9F-D780-4757-91B7-4793B6B8B568}" type="slidenum">
              <a:rPr lang="en-GB"/>
              <a:pPr/>
              <a:t>75</a:t>
            </a:fld>
            <a:endParaRPr lang="en-GB"/>
          </a:p>
        </p:txBody>
      </p:sp>
      <p:sp>
        <p:nvSpPr>
          <p:cNvPr id="19459" name="Text Box 1"/>
          <p:cNvSpPr>
            <a:spLocks noGrp="1" noRot="1" noChangeAspect="1" noChangeArrowheads="1"/>
          </p:cNvSpPr>
          <p:nvPr>
            <p:ph type="sldImg"/>
          </p:nvPr>
        </p:nvSpPr>
        <p:spPr>
          <a:xfrm>
            <a:off x="1143000" y="685800"/>
            <a:ext cx="4572000" cy="3429000"/>
          </a:xfrm>
          <a:solidFill>
            <a:srgbClr val="FFFFFF"/>
          </a:solidFill>
          <a:ln/>
        </p:spPr>
      </p:sp>
      <p:sp>
        <p:nvSpPr>
          <p:cNvPr id="19460"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8"/>
          <p:cNvSpPr>
            <a:spLocks noGrp="1" noChangeArrowheads="1"/>
          </p:cNvSpPr>
          <p:nvPr>
            <p:ph type="sldNum" sz="quarter"/>
          </p:nvPr>
        </p:nvSpPr>
        <p:spPr>
          <a:noFill/>
        </p:spPr>
        <p:txBody>
          <a:bodyPr/>
          <a:lstStyle/>
          <a:p>
            <a:fld id="{349BB536-0E38-4E8B-B8A2-0CC5619AA6FA}" type="slidenum">
              <a:rPr lang="en-GB"/>
              <a:pPr/>
              <a:t>76</a:t>
            </a:fld>
            <a:endParaRPr lang="en-GB"/>
          </a:p>
        </p:txBody>
      </p:sp>
      <p:sp>
        <p:nvSpPr>
          <p:cNvPr id="21507" name="Text Box 1"/>
          <p:cNvSpPr>
            <a:spLocks noGrp="1" noRot="1" noChangeAspect="1" noChangeArrowheads="1"/>
          </p:cNvSpPr>
          <p:nvPr>
            <p:ph type="sldImg"/>
          </p:nvPr>
        </p:nvSpPr>
        <p:spPr>
          <a:xfrm>
            <a:off x="1143000" y="685800"/>
            <a:ext cx="4572000" cy="3429000"/>
          </a:xfrm>
          <a:solidFill>
            <a:srgbClr val="FFFFFF"/>
          </a:solidFill>
          <a:ln/>
        </p:spPr>
      </p:sp>
      <p:sp>
        <p:nvSpPr>
          <p:cNvPr id="21508"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8"/>
          <p:cNvSpPr>
            <a:spLocks noGrp="1" noChangeArrowheads="1"/>
          </p:cNvSpPr>
          <p:nvPr>
            <p:ph type="sldNum" sz="quarter"/>
          </p:nvPr>
        </p:nvSpPr>
        <p:spPr>
          <a:noFill/>
        </p:spPr>
        <p:txBody>
          <a:bodyPr/>
          <a:lstStyle/>
          <a:p>
            <a:fld id="{94508A9C-DFF4-4AD8-B8EB-995504D86AD9}" type="slidenum">
              <a:rPr lang="en-GB"/>
              <a:pPr/>
              <a:t>77</a:t>
            </a:fld>
            <a:endParaRPr lang="en-GB"/>
          </a:p>
        </p:txBody>
      </p:sp>
      <p:sp>
        <p:nvSpPr>
          <p:cNvPr id="23555" name="Text Box 1"/>
          <p:cNvSpPr>
            <a:spLocks noGrp="1" noRot="1" noChangeAspect="1" noChangeArrowheads="1"/>
          </p:cNvSpPr>
          <p:nvPr>
            <p:ph type="sldImg"/>
          </p:nvPr>
        </p:nvSpPr>
        <p:spPr>
          <a:xfrm>
            <a:off x="1143000" y="685800"/>
            <a:ext cx="4572000" cy="3429000"/>
          </a:xfrm>
          <a:solidFill>
            <a:srgbClr val="FFFFFF"/>
          </a:solidFill>
          <a:ln/>
        </p:spPr>
      </p:sp>
      <p:sp>
        <p:nvSpPr>
          <p:cNvPr id="23556"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8"/>
          <p:cNvSpPr>
            <a:spLocks noGrp="1" noChangeArrowheads="1"/>
          </p:cNvSpPr>
          <p:nvPr>
            <p:ph type="sldNum" sz="quarter"/>
          </p:nvPr>
        </p:nvSpPr>
        <p:spPr>
          <a:noFill/>
        </p:spPr>
        <p:txBody>
          <a:bodyPr/>
          <a:lstStyle/>
          <a:p>
            <a:fld id="{80FA6498-1FBB-4227-B7DF-1A6EAE9A0C36}" type="slidenum">
              <a:rPr lang="en-GB"/>
              <a:pPr/>
              <a:t>78</a:t>
            </a:fld>
            <a:endParaRPr lang="en-GB"/>
          </a:p>
        </p:txBody>
      </p:sp>
      <p:sp>
        <p:nvSpPr>
          <p:cNvPr id="25603" name="Text Box 1"/>
          <p:cNvSpPr>
            <a:spLocks noGrp="1" noRot="1" noChangeAspect="1" noChangeArrowheads="1"/>
          </p:cNvSpPr>
          <p:nvPr>
            <p:ph type="sldImg"/>
          </p:nvPr>
        </p:nvSpPr>
        <p:spPr>
          <a:xfrm>
            <a:off x="1143000" y="685800"/>
            <a:ext cx="4572000" cy="3429000"/>
          </a:xfrm>
          <a:solidFill>
            <a:srgbClr val="FFFFFF"/>
          </a:solidFill>
          <a:ln/>
        </p:spPr>
      </p:sp>
      <p:sp>
        <p:nvSpPr>
          <p:cNvPr id="25604"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8"/>
          <p:cNvSpPr>
            <a:spLocks noGrp="1" noChangeArrowheads="1"/>
          </p:cNvSpPr>
          <p:nvPr>
            <p:ph type="sldNum" sz="quarter"/>
          </p:nvPr>
        </p:nvSpPr>
        <p:spPr>
          <a:noFill/>
        </p:spPr>
        <p:txBody>
          <a:bodyPr/>
          <a:lstStyle/>
          <a:p>
            <a:fld id="{3B1508CE-9A2C-414F-AAC1-6E2D97C24392}" type="slidenum">
              <a:rPr lang="en-GB"/>
              <a:pPr/>
              <a:t>79</a:t>
            </a:fld>
            <a:endParaRPr lang="en-GB"/>
          </a:p>
        </p:txBody>
      </p:sp>
      <p:sp>
        <p:nvSpPr>
          <p:cNvPr id="27651" name="Text Box 1"/>
          <p:cNvSpPr>
            <a:spLocks noGrp="1" noRot="1" noChangeAspect="1" noChangeArrowheads="1"/>
          </p:cNvSpPr>
          <p:nvPr>
            <p:ph type="sldImg"/>
          </p:nvPr>
        </p:nvSpPr>
        <p:spPr>
          <a:xfrm>
            <a:off x="1143000" y="685800"/>
            <a:ext cx="4572000" cy="3429000"/>
          </a:xfrm>
          <a:solidFill>
            <a:srgbClr val="FFFFFF"/>
          </a:solidFill>
          <a:ln/>
        </p:spPr>
      </p:sp>
      <p:sp>
        <p:nvSpPr>
          <p:cNvPr id="27652"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8"/>
          <p:cNvSpPr>
            <a:spLocks noGrp="1" noChangeArrowheads="1"/>
          </p:cNvSpPr>
          <p:nvPr>
            <p:ph type="sldNum" sz="quarter"/>
          </p:nvPr>
        </p:nvSpPr>
        <p:spPr>
          <a:noFill/>
        </p:spPr>
        <p:txBody>
          <a:bodyPr/>
          <a:lstStyle/>
          <a:p>
            <a:fld id="{FC624551-A282-4C8F-AACC-448A844817B5}" type="slidenum">
              <a:rPr lang="en-GB"/>
              <a:pPr/>
              <a:t>80</a:t>
            </a:fld>
            <a:endParaRPr lang="en-GB"/>
          </a:p>
        </p:txBody>
      </p:sp>
      <p:sp>
        <p:nvSpPr>
          <p:cNvPr id="29699" name="Text Box 1"/>
          <p:cNvSpPr>
            <a:spLocks noGrp="1" noRot="1" noChangeAspect="1" noChangeArrowheads="1"/>
          </p:cNvSpPr>
          <p:nvPr>
            <p:ph type="sldImg"/>
          </p:nvPr>
        </p:nvSpPr>
        <p:spPr>
          <a:xfrm>
            <a:off x="1143000" y="685800"/>
            <a:ext cx="4572000" cy="3429000"/>
          </a:xfrm>
          <a:solidFill>
            <a:srgbClr val="FFFFFF"/>
          </a:solidFill>
          <a:ln/>
        </p:spPr>
      </p:sp>
      <p:sp>
        <p:nvSpPr>
          <p:cNvPr id="29700"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8"/>
          <p:cNvSpPr>
            <a:spLocks noGrp="1" noChangeArrowheads="1"/>
          </p:cNvSpPr>
          <p:nvPr>
            <p:ph type="sldNum" sz="quarter"/>
          </p:nvPr>
        </p:nvSpPr>
        <p:spPr>
          <a:noFill/>
        </p:spPr>
        <p:txBody>
          <a:bodyPr/>
          <a:lstStyle/>
          <a:p>
            <a:fld id="{A388E8A4-5712-489C-951D-DCD2AD6308D5}" type="slidenum">
              <a:rPr lang="en-GB"/>
              <a:pPr/>
              <a:t>81</a:t>
            </a:fld>
            <a:endParaRPr lang="en-GB"/>
          </a:p>
        </p:txBody>
      </p:sp>
      <p:sp>
        <p:nvSpPr>
          <p:cNvPr id="31747" name="Text Box 1"/>
          <p:cNvSpPr>
            <a:spLocks noGrp="1" noRot="1" noChangeAspect="1" noChangeArrowheads="1"/>
          </p:cNvSpPr>
          <p:nvPr>
            <p:ph type="sldImg"/>
          </p:nvPr>
        </p:nvSpPr>
        <p:spPr>
          <a:xfrm>
            <a:off x="1143000" y="685800"/>
            <a:ext cx="4572000" cy="3429000"/>
          </a:xfrm>
          <a:solidFill>
            <a:srgbClr val="FFFFFF"/>
          </a:solidFill>
          <a:ln/>
        </p:spPr>
      </p:sp>
      <p:sp>
        <p:nvSpPr>
          <p:cNvPr id="31748"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8"/>
          <p:cNvSpPr>
            <a:spLocks noGrp="1" noChangeArrowheads="1"/>
          </p:cNvSpPr>
          <p:nvPr>
            <p:ph type="sldNum" sz="quarter"/>
          </p:nvPr>
        </p:nvSpPr>
        <p:spPr>
          <a:noFill/>
        </p:spPr>
        <p:txBody>
          <a:bodyPr/>
          <a:lstStyle/>
          <a:p>
            <a:fld id="{D70A0E2D-3AD4-4452-BB5D-64350DB5DEAD}" type="slidenum">
              <a:rPr lang="en-GB"/>
              <a:pPr/>
              <a:t>82</a:t>
            </a:fld>
            <a:endParaRPr lang="en-GB"/>
          </a:p>
        </p:txBody>
      </p:sp>
      <p:sp>
        <p:nvSpPr>
          <p:cNvPr id="33795" name="Text Box 1"/>
          <p:cNvSpPr>
            <a:spLocks noGrp="1" noRot="1" noChangeAspect="1" noChangeArrowheads="1"/>
          </p:cNvSpPr>
          <p:nvPr>
            <p:ph type="sldImg"/>
          </p:nvPr>
        </p:nvSpPr>
        <p:spPr>
          <a:xfrm>
            <a:off x="1143000" y="685800"/>
            <a:ext cx="4572000" cy="3429000"/>
          </a:xfrm>
          <a:solidFill>
            <a:srgbClr val="FFFFFF"/>
          </a:solidFill>
          <a:ln/>
        </p:spPr>
      </p:sp>
      <p:sp>
        <p:nvSpPr>
          <p:cNvPr id="33796"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8"/>
          <p:cNvSpPr>
            <a:spLocks noGrp="1" noChangeArrowheads="1"/>
          </p:cNvSpPr>
          <p:nvPr>
            <p:ph type="sldNum" sz="quarter"/>
          </p:nvPr>
        </p:nvSpPr>
        <p:spPr>
          <a:noFill/>
        </p:spPr>
        <p:txBody>
          <a:bodyPr/>
          <a:lstStyle/>
          <a:p>
            <a:fld id="{4B120C95-11EA-4ACF-9B69-F0DDE0D929F0}" type="slidenum">
              <a:rPr lang="en-GB"/>
              <a:pPr/>
              <a:t>83</a:t>
            </a:fld>
            <a:endParaRPr lang="en-GB"/>
          </a:p>
        </p:txBody>
      </p:sp>
      <p:sp>
        <p:nvSpPr>
          <p:cNvPr id="35843" name="Text Box 1"/>
          <p:cNvSpPr>
            <a:spLocks noGrp="1" noRot="1" noChangeAspect="1" noChangeArrowheads="1"/>
          </p:cNvSpPr>
          <p:nvPr>
            <p:ph type="sldImg"/>
          </p:nvPr>
        </p:nvSpPr>
        <p:spPr>
          <a:xfrm>
            <a:off x="1143000" y="685800"/>
            <a:ext cx="4572000" cy="3429000"/>
          </a:xfrm>
          <a:solidFill>
            <a:srgbClr val="FFFFFF"/>
          </a:solidFill>
          <a:ln/>
        </p:spPr>
      </p:sp>
      <p:sp>
        <p:nvSpPr>
          <p:cNvPr id="35844"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8"/>
          <p:cNvSpPr>
            <a:spLocks noGrp="1" noChangeArrowheads="1"/>
          </p:cNvSpPr>
          <p:nvPr>
            <p:ph type="sldNum" sz="quarter"/>
          </p:nvPr>
        </p:nvSpPr>
        <p:spPr>
          <a:noFill/>
        </p:spPr>
        <p:txBody>
          <a:bodyPr/>
          <a:lstStyle/>
          <a:p>
            <a:fld id="{83B6BFDC-A430-44A3-9BDA-7D80B3DF5727}" type="slidenum">
              <a:rPr lang="en-GB"/>
              <a:pPr/>
              <a:t>84</a:t>
            </a:fld>
            <a:endParaRPr lang="en-GB"/>
          </a:p>
        </p:txBody>
      </p:sp>
      <p:sp>
        <p:nvSpPr>
          <p:cNvPr id="37891" name="Text Box 1"/>
          <p:cNvSpPr>
            <a:spLocks noGrp="1" noRot="1" noChangeAspect="1" noChangeArrowheads="1"/>
          </p:cNvSpPr>
          <p:nvPr>
            <p:ph type="sldImg"/>
          </p:nvPr>
        </p:nvSpPr>
        <p:spPr>
          <a:xfrm>
            <a:off x="1143000" y="685800"/>
            <a:ext cx="4572000" cy="3429000"/>
          </a:xfrm>
          <a:solidFill>
            <a:srgbClr val="FFFFFF"/>
          </a:solidFill>
          <a:ln/>
        </p:spPr>
      </p:sp>
      <p:sp>
        <p:nvSpPr>
          <p:cNvPr id="37892"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8"/>
          <p:cNvSpPr>
            <a:spLocks noGrp="1" noChangeArrowheads="1"/>
          </p:cNvSpPr>
          <p:nvPr>
            <p:ph type="sldNum" sz="quarter"/>
          </p:nvPr>
        </p:nvSpPr>
        <p:spPr>
          <a:noFill/>
        </p:spPr>
        <p:txBody>
          <a:bodyPr/>
          <a:lstStyle/>
          <a:p>
            <a:fld id="{1DFCFFF3-2D50-4F37-B552-127E6BD205C9}" type="slidenum">
              <a:rPr lang="en-GB"/>
              <a:pPr/>
              <a:t>85</a:t>
            </a:fld>
            <a:endParaRPr lang="en-GB"/>
          </a:p>
        </p:txBody>
      </p:sp>
      <p:sp>
        <p:nvSpPr>
          <p:cNvPr id="39939" name="Text Box 1"/>
          <p:cNvSpPr>
            <a:spLocks noGrp="1" noRot="1" noChangeAspect="1" noChangeArrowheads="1"/>
          </p:cNvSpPr>
          <p:nvPr>
            <p:ph type="sldImg"/>
          </p:nvPr>
        </p:nvSpPr>
        <p:spPr>
          <a:xfrm>
            <a:off x="1143000" y="685800"/>
            <a:ext cx="4572000" cy="3429000"/>
          </a:xfrm>
          <a:solidFill>
            <a:srgbClr val="FFFFFF"/>
          </a:solidFill>
          <a:ln/>
        </p:spPr>
      </p:sp>
      <p:sp>
        <p:nvSpPr>
          <p:cNvPr id="39940"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8"/>
          <p:cNvSpPr>
            <a:spLocks noGrp="1" noChangeArrowheads="1"/>
          </p:cNvSpPr>
          <p:nvPr>
            <p:ph type="sldNum" sz="quarter"/>
          </p:nvPr>
        </p:nvSpPr>
        <p:spPr>
          <a:noFill/>
        </p:spPr>
        <p:txBody>
          <a:bodyPr/>
          <a:lstStyle/>
          <a:p>
            <a:fld id="{609BE71C-EB5E-4963-9EBC-2B93F544D1A9}" type="slidenum">
              <a:rPr lang="en-GB"/>
              <a:pPr/>
              <a:t>86</a:t>
            </a:fld>
            <a:endParaRPr lang="en-GB"/>
          </a:p>
        </p:txBody>
      </p:sp>
      <p:sp>
        <p:nvSpPr>
          <p:cNvPr id="41987" name="Text Box 1"/>
          <p:cNvSpPr>
            <a:spLocks noGrp="1" noRot="1" noChangeAspect="1" noChangeArrowheads="1"/>
          </p:cNvSpPr>
          <p:nvPr>
            <p:ph type="sldImg"/>
          </p:nvPr>
        </p:nvSpPr>
        <p:spPr>
          <a:xfrm>
            <a:off x="1143000" y="685800"/>
            <a:ext cx="4572000" cy="3429000"/>
          </a:xfrm>
          <a:solidFill>
            <a:srgbClr val="FFFFFF"/>
          </a:solidFill>
          <a:ln/>
        </p:spPr>
      </p:sp>
      <p:sp>
        <p:nvSpPr>
          <p:cNvPr id="41988"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8"/>
          <p:cNvSpPr>
            <a:spLocks noGrp="1" noChangeArrowheads="1"/>
          </p:cNvSpPr>
          <p:nvPr>
            <p:ph type="sldNum" sz="quarter"/>
          </p:nvPr>
        </p:nvSpPr>
        <p:spPr>
          <a:noFill/>
        </p:spPr>
        <p:txBody>
          <a:bodyPr/>
          <a:lstStyle/>
          <a:p>
            <a:fld id="{23C4750D-B564-4914-B7DA-E9D94A922CD1}" type="slidenum">
              <a:rPr lang="en-GB"/>
              <a:pPr/>
              <a:t>87</a:t>
            </a:fld>
            <a:endParaRPr lang="en-GB"/>
          </a:p>
        </p:txBody>
      </p:sp>
      <p:sp>
        <p:nvSpPr>
          <p:cNvPr id="44035" name="Text Box 1"/>
          <p:cNvSpPr>
            <a:spLocks noGrp="1" noRot="1" noChangeAspect="1" noChangeArrowheads="1"/>
          </p:cNvSpPr>
          <p:nvPr>
            <p:ph type="sldImg"/>
          </p:nvPr>
        </p:nvSpPr>
        <p:spPr>
          <a:xfrm>
            <a:off x="1143000" y="685800"/>
            <a:ext cx="4572000" cy="3429000"/>
          </a:xfrm>
          <a:solidFill>
            <a:srgbClr val="FFFFFF"/>
          </a:solidFill>
          <a:ln/>
        </p:spPr>
      </p:sp>
      <p:sp>
        <p:nvSpPr>
          <p:cNvPr id="44036"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8"/>
          <p:cNvSpPr>
            <a:spLocks noGrp="1" noChangeArrowheads="1"/>
          </p:cNvSpPr>
          <p:nvPr>
            <p:ph type="sldNum" sz="quarter"/>
          </p:nvPr>
        </p:nvSpPr>
        <p:spPr>
          <a:noFill/>
        </p:spPr>
        <p:txBody>
          <a:bodyPr/>
          <a:lstStyle/>
          <a:p>
            <a:fld id="{4F6FEFFA-A767-47A9-900B-64BB035DB7DC}" type="slidenum">
              <a:rPr lang="en-GB"/>
              <a:pPr/>
              <a:t>88</a:t>
            </a:fld>
            <a:endParaRPr lang="en-GB"/>
          </a:p>
        </p:txBody>
      </p:sp>
      <p:sp>
        <p:nvSpPr>
          <p:cNvPr id="46083" name="Text Box 1"/>
          <p:cNvSpPr>
            <a:spLocks noGrp="1" noRot="1" noChangeAspect="1" noChangeArrowheads="1"/>
          </p:cNvSpPr>
          <p:nvPr>
            <p:ph type="sldImg"/>
          </p:nvPr>
        </p:nvSpPr>
        <p:spPr>
          <a:xfrm>
            <a:off x="1143000" y="685800"/>
            <a:ext cx="4572000" cy="3429000"/>
          </a:xfrm>
          <a:solidFill>
            <a:srgbClr val="FFFFFF"/>
          </a:solidFill>
          <a:ln/>
        </p:spPr>
      </p:sp>
      <p:sp>
        <p:nvSpPr>
          <p:cNvPr id="46084"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8"/>
          <p:cNvSpPr>
            <a:spLocks noGrp="1" noChangeArrowheads="1"/>
          </p:cNvSpPr>
          <p:nvPr>
            <p:ph type="sldNum" sz="quarter"/>
          </p:nvPr>
        </p:nvSpPr>
        <p:spPr>
          <a:noFill/>
        </p:spPr>
        <p:txBody>
          <a:bodyPr/>
          <a:lstStyle/>
          <a:p>
            <a:fld id="{318BF9EA-5239-4DEA-B294-7815404B112F}" type="slidenum">
              <a:rPr lang="en-GB"/>
              <a:pPr/>
              <a:t>89</a:t>
            </a:fld>
            <a:endParaRPr lang="en-GB"/>
          </a:p>
        </p:txBody>
      </p:sp>
      <p:sp>
        <p:nvSpPr>
          <p:cNvPr id="48131" name="Text Box 1"/>
          <p:cNvSpPr>
            <a:spLocks noGrp="1" noRot="1" noChangeAspect="1" noChangeArrowheads="1"/>
          </p:cNvSpPr>
          <p:nvPr>
            <p:ph type="sldImg"/>
          </p:nvPr>
        </p:nvSpPr>
        <p:spPr>
          <a:xfrm>
            <a:off x="1143000" y="685800"/>
            <a:ext cx="4572000" cy="3429000"/>
          </a:xfrm>
          <a:solidFill>
            <a:srgbClr val="FFFFFF"/>
          </a:solidFill>
          <a:ln/>
        </p:spPr>
      </p:sp>
      <p:sp>
        <p:nvSpPr>
          <p:cNvPr id="48132"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8"/>
          <p:cNvSpPr>
            <a:spLocks noGrp="1" noChangeArrowheads="1"/>
          </p:cNvSpPr>
          <p:nvPr>
            <p:ph type="sldNum" sz="quarter"/>
          </p:nvPr>
        </p:nvSpPr>
        <p:spPr>
          <a:noFill/>
        </p:spPr>
        <p:txBody>
          <a:bodyPr/>
          <a:lstStyle/>
          <a:p>
            <a:fld id="{198C3A72-512E-4716-A715-E36D621C41E3}" type="slidenum">
              <a:rPr lang="en-GB"/>
              <a:pPr/>
              <a:t>90</a:t>
            </a:fld>
            <a:endParaRPr lang="en-GB"/>
          </a:p>
        </p:txBody>
      </p:sp>
      <p:sp>
        <p:nvSpPr>
          <p:cNvPr id="50179" name="Text Box 1"/>
          <p:cNvSpPr>
            <a:spLocks noGrp="1" noRot="1" noChangeAspect="1" noChangeArrowheads="1"/>
          </p:cNvSpPr>
          <p:nvPr>
            <p:ph type="sldImg"/>
          </p:nvPr>
        </p:nvSpPr>
        <p:spPr>
          <a:xfrm>
            <a:off x="1143000" y="685800"/>
            <a:ext cx="4572000" cy="3429000"/>
          </a:xfrm>
          <a:solidFill>
            <a:srgbClr val="FFFFFF"/>
          </a:solidFill>
          <a:ln/>
        </p:spPr>
      </p:sp>
      <p:sp>
        <p:nvSpPr>
          <p:cNvPr id="50180"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8"/>
          <p:cNvSpPr>
            <a:spLocks noGrp="1" noChangeArrowheads="1"/>
          </p:cNvSpPr>
          <p:nvPr>
            <p:ph type="sldNum" sz="quarter"/>
          </p:nvPr>
        </p:nvSpPr>
        <p:spPr>
          <a:noFill/>
        </p:spPr>
        <p:txBody>
          <a:bodyPr/>
          <a:lstStyle/>
          <a:p>
            <a:fld id="{32EFB634-9408-4302-8F31-77F2387F27A7}" type="slidenum">
              <a:rPr lang="en-GB"/>
              <a:pPr/>
              <a:t>91</a:t>
            </a:fld>
            <a:endParaRPr lang="en-GB"/>
          </a:p>
        </p:txBody>
      </p:sp>
      <p:sp>
        <p:nvSpPr>
          <p:cNvPr id="52227" name="Text Box 1"/>
          <p:cNvSpPr>
            <a:spLocks noGrp="1" noRot="1" noChangeAspect="1" noChangeArrowheads="1"/>
          </p:cNvSpPr>
          <p:nvPr>
            <p:ph type="sldImg"/>
          </p:nvPr>
        </p:nvSpPr>
        <p:spPr>
          <a:xfrm>
            <a:off x="1143000" y="685800"/>
            <a:ext cx="4572000" cy="3429000"/>
          </a:xfrm>
          <a:solidFill>
            <a:srgbClr val="FFFFFF"/>
          </a:solidFill>
          <a:ln/>
        </p:spPr>
      </p:sp>
      <p:sp>
        <p:nvSpPr>
          <p:cNvPr id="52228"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Rectangle 8"/>
          <p:cNvSpPr>
            <a:spLocks noGrp="1" noChangeArrowheads="1"/>
          </p:cNvSpPr>
          <p:nvPr>
            <p:ph type="sldNum" sz="quarter"/>
          </p:nvPr>
        </p:nvSpPr>
        <p:spPr>
          <a:noFill/>
        </p:spPr>
        <p:txBody>
          <a:bodyPr/>
          <a:lstStyle/>
          <a:p>
            <a:fld id="{0DCA1342-6E05-4CA9-BABE-5B50F508FEB1}" type="slidenum">
              <a:rPr lang="en-GB"/>
              <a:pPr/>
              <a:t>92</a:t>
            </a:fld>
            <a:endParaRPr lang="en-GB"/>
          </a:p>
        </p:txBody>
      </p:sp>
      <p:sp>
        <p:nvSpPr>
          <p:cNvPr id="54275" name="Text Box 1"/>
          <p:cNvSpPr>
            <a:spLocks noGrp="1" noRot="1" noChangeAspect="1" noChangeArrowheads="1"/>
          </p:cNvSpPr>
          <p:nvPr>
            <p:ph type="sldImg"/>
          </p:nvPr>
        </p:nvSpPr>
        <p:spPr>
          <a:xfrm>
            <a:off x="1143000" y="685800"/>
            <a:ext cx="4572000" cy="3429000"/>
          </a:xfrm>
          <a:solidFill>
            <a:srgbClr val="FFFFFF"/>
          </a:solidFill>
          <a:ln/>
        </p:spPr>
      </p:sp>
      <p:sp>
        <p:nvSpPr>
          <p:cNvPr id="54276" name="Text Box 2"/>
          <p:cNvSpPr>
            <a:spLocks noGrp="1" noChangeArrowheads="1"/>
          </p:cNvSpPr>
          <p:nvPr>
            <p:ph type="body" idx="1"/>
          </p:nvPr>
        </p:nvSpPr>
        <p:spPr>
          <a:xfrm>
            <a:off x="685800" y="4343400"/>
            <a:ext cx="5484813" cy="4114800"/>
          </a:xfrm>
          <a:noFill/>
          <a:ln/>
        </p:spPr>
        <p:txBody>
          <a:bodyPr wrap="none" anchor="ctr"/>
          <a:lstStyle/>
          <a:p>
            <a:endParaRPr lang="en-US" smtClean="0">
              <a:ea typeface="ＭＳ Ｐゴシック" pitchFamily="-106" charset="-128"/>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a:ln/>
        </p:spPr>
      </p:sp>
      <p:sp>
        <p:nvSpPr>
          <p:cNvPr id="122883" name="Notes Placeholder 2"/>
          <p:cNvSpPr>
            <a:spLocks noGrp="1"/>
          </p:cNvSpPr>
          <p:nvPr>
            <p:ph type="body" idx="1"/>
          </p:nvPr>
        </p:nvSpPr>
        <p:spPr>
          <a:noFill/>
          <a:ln/>
        </p:spPr>
        <p:txBody>
          <a:bodyPr/>
          <a:lstStyle/>
          <a:p>
            <a:endParaRPr lang="en-US" smtClean="0">
              <a:latin typeface="Arial" charset="0"/>
            </a:endParaRPr>
          </a:p>
        </p:txBody>
      </p:sp>
      <p:sp>
        <p:nvSpPr>
          <p:cNvPr id="122884" name="Slide Number Placeholder 3"/>
          <p:cNvSpPr>
            <a:spLocks noGrp="1"/>
          </p:cNvSpPr>
          <p:nvPr>
            <p:ph type="sldNum" sz="quarter" idx="5"/>
          </p:nvPr>
        </p:nvSpPr>
        <p:spPr>
          <a:noFill/>
        </p:spPr>
        <p:txBody>
          <a:bodyPr/>
          <a:lstStyle/>
          <a:p>
            <a:fld id="{BAA399BE-18AB-4529-AAA1-0F68325AD6A4}" type="slidenum">
              <a:rPr lang="en-GB"/>
              <a:pPr/>
              <a:t>98</a:t>
            </a:fld>
            <a:endParaRPr lang="en-GB"/>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4930" name="Rectangle 11"/>
          <p:cNvSpPr>
            <a:spLocks noGrp="1" noChangeArrowheads="1"/>
          </p:cNvSpPr>
          <p:nvPr>
            <p:ph type="sldNum" sz="quarter" idx="5"/>
          </p:nvPr>
        </p:nvSpPr>
        <p:spPr>
          <a:noFill/>
        </p:spPr>
        <p:txBody>
          <a:bodyPr/>
          <a:lstStyle/>
          <a:p>
            <a:fld id="{CCDACA7F-F259-4E16-A501-015B39ADB2FF}" type="slidenum">
              <a:rPr lang="en-GB"/>
              <a:pPr/>
              <a:t>99</a:t>
            </a:fld>
            <a:endParaRPr lang="en-GB"/>
          </a:p>
        </p:txBody>
      </p:sp>
      <p:sp>
        <p:nvSpPr>
          <p:cNvPr id="124931" name="Text Box 1"/>
          <p:cNvSpPr txBox="1">
            <a:spLocks noChangeArrowheads="1"/>
          </p:cNvSpPr>
          <p:nvPr/>
        </p:nvSpPr>
        <p:spPr bwMode="auto">
          <a:xfrm>
            <a:off x="3884613" y="8685213"/>
            <a:ext cx="2971800" cy="457200"/>
          </a:xfrm>
          <a:prstGeom prst="rect">
            <a:avLst/>
          </a:prstGeom>
          <a:noFill/>
          <a:ln w="9525">
            <a:noFill/>
            <a:round/>
            <a:headEnd/>
            <a:tailEnd/>
          </a:ln>
        </p:spPr>
        <p:txBody>
          <a:bodyPr lIns="90000" tIns="46800" rIns="90000" bIns="46800" anchor="b"/>
          <a:lstStyle/>
          <a:p>
            <a:pPr algn="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8108B34-94C6-4AE3-B861-AFD2CF552FE4}" type="slidenum">
              <a:rPr lang="en-GB" sz="1200">
                <a:solidFill>
                  <a:srgbClr val="000000"/>
                </a:solidFill>
              </a:rPr>
              <a:pPr algn="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99</a:t>
            </a:fld>
            <a:endParaRPr lang="en-GB" sz="1200">
              <a:solidFill>
                <a:srgbClr val="000000"/>
              </a:solidFill>
            </a:endParaRPr>
          </a:p>
        </p:txBody>
      </p:sp>
      <p:sp>
        <p:nvSpPr>
          <p:cNvPr id="124932" name="Text Box 2"/>
          <p:cNvSpPr>
            <a:spLocks noGrp="1" noRot="1" noChangeAspect="1" noChangeArrowheads="1"/>
          </p:cNvSpPr>
          <p:nvPr>
            <p:ph type="sldImg"/>
          </p:nvPr>
        </p:nvSpPr>
        <p:spPr>
          <a:solidFill>
            <a:srgbClr val="FFFFFF"/>
          </a:solidFill>
          <a:ln/>
        </p:spPr>
      </p:sp>
      <p:sp>
        <p:nvSpPr>
          <p:cNvPr id="124933" name="Text Box 3"/>
          <p:cNvSpPr>
            <a:spLocks noGrp="1" noChangeArrowheads="1"/>
          </p:cNvSpPr>
          <p:nvPr>
            <p:ph type="body" idx="1"/>
          </p:nvPr>
        </p:nvSpPr>
        <p:spPr>
          <a:noFill/>
          <a:ln/>
        </p:spPr>
        <p:txBody>
          <a:bodyPr wrap="none" anchor="ctr"/>
          <a:lstStyle/>
          <a:p>
            <a:pPr eaLnBrk="1" hangingPunct="1">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smtClean="0">
              <a:latin typeface="Arial"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6978" name="Rectangle 11"/>
          <p:cNvSpPr>
            <a:spLocks noGrp="1" noChangeArrowheads="1"/>
          </p:cNvSpPr>
          <p:nvPr>
            <p:ph type="sldNum" sz="quarter" idx="5"/>
          </p:nvPr>
        </p:nvSpPr>
        <p:spPr>
          <a:noFill/>
        </p:spPr>
        <p:txBody>
          <a:bodyPr/>
          <a:lstStyle/>
          <a:p>
            <a:fld id="{7B086C1F-F1F9-4D12-9821-B642D96013A8}" type="slidenum">
              <a:rPr lang="en-GB"/>
              <a:pPr/>
              <a:t>100</a:t>
            </a:fld>
            <a:endParaRPr lang="en-GB"/>
          </a:p>
        </p:txBody>
      </p:sp>
      <p:sp>
        <p:nvSpPr>
          <p:cNvPr id="126979" name="Text Box 1"/>
          <p:cNvSpPr>
            <a:spLocks noGrp="1" noRot="1" noChangeAspect="1" noChangeArrowheads="1"/>
          </p:cNvSpPr>
          <p:nvPr>
            <p:ph type="sldImg"/>
          </p:nvPr>
        </p:nvSpPr>
        <p:spPr>
          <a:solidFill>
            <a:srgbClr val="FFFFFF"/>
          </a:solidFill>
          <a:ln/>
        </p:spPr>
      </p:sp>
      <p:sp>
        <p:nvSpPr>
          <p:cNvPr id="126980"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9026" name="Rectangle 11"/>
          <p:cNvSpPr>
            <a:spLocks noGrp="1" noChangeArrowheads="1"/>
          </p:cNvSpPr>
          <p:nvPr>
            <p:ph type="sldNum" sz="quarter" idx="5"/>
          </p:nvPr>
        </p:nvSpPr>
        <p:spPr>
          <a:noFill/>
        </p:spPr>
        <p:txBody>
          <a:bodyPr/>
          <a:lstStyle/>
          <a:p>
            <a:fld id="{21236006-9583-446D-8C3C-CB0FF8B3AC56}" type="slidenum">
              <a:rPr lang="en-GB"/>
              <a:pPr/>
              <a:t>101</a:t>
            </a:fld>
            <a:endParaRPr lang="en-GB"/>
          </a:p>
        </p:txBody>
      </p:sp>
      <p:sp>
        <p:nvSpPr>
          <p:cNvPr id="129027" name="Text Box 1"/>
          <p:cNvSpPr>
            <a:spLocks noGrp="1" noRot="1" noChangeAspect="1" noChangeArrowheads="1"/>
          </p:cNvSpPr>
          <p:nvPr>
            <p:ph type="sldImg"/>
          </p:nvPr>
        </p:nvSpPr>
        <p:spPr>
          <a:solidFill>
            <a:srgbClr val="FFFFFF"/>
          </a:solidFill>
          <a:ln/>
        </p:spPr>
      </p:sp>
      <p:sp>
        <p:nvSpPr>
          <p:cNvPr id="129028"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1074" name="Rectangle 11"/>
          <p:cNvSpPr>
            <a:spLocks noGrp="1" noChangeArrowheads="1"/>
          </p:cNvSpPr>
          <p:nvPr>
            <p:ph type="sldNum" sz="quarter" idx="5"/>
          </p:nvPr>
        </p:nvSpPr>
        <p:spPr>
          <a:noFill/>
        </p:spPr>
        <p:txBody>
          <a:bodyPr/>
          <a:lstStyle/>
          <a:p>
            <a:fld id="{EC622433-2BEE-48A7-B430-7F39048037DD}" type="slidenum">
              <a:rPr lang="en-GB"/>
              <a:pPr/>
              <a:t>102</a:t>
            </a:fld>
            <a:endParaRPr lang="en-GB"/>
          </a:p>
        </p:txBody>
      </p:sp>
      <p:sp>
        <p:nvSpPr>
          <p:cNvPr id="131075" name="Text Box 1"/>
          <p:cNvSpPr>
            <a:spLocks noGrp="1" noRot="1" noChangeAspect="1" noChangeArrowheads="1"/>
          </p:cNvSpPr>
          <p:nvPr>
            <p:ph type="sldImg"/>
          </p:nvPr>
        </p:nvSpPr>
        <p:spPr>
          <a:solidFill>
            <a:srgbClr val="FFFFFF"/>
          </a:solidFill>
          <a:ln/>
        </p:spPr>
      </p:sp>
      <p:sp>
        <p:nvSpPr>
          <p:cNvPr id="131076"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22" name="Rectangle 11"/>
          <p:cNvSpPr>
            <a:spLocks noGrp="1" noChangeArrowheads="1"/>
          </p:cNvSpPr>
          <p:nvPr>
            <p:ph type="sldNum" sz="quarter" idx="5"/>
          </p:nvPr>
        </p:nvSpPr>
        <p:spPr>
          <a:noFill/>
        </p:spPr>
        <p:txBody>
          <a:bodyPr/>
          <a:lstStyle/>
          <a:p>
            <a:fld id="{B12FD0B6-7D6C-4603-8D9C-86574A2D3998}" type="slidenum">
              <a:rPr lang="en-GB"/>
              <a:pPr/>
              <a:t>103</a:t>
            </a:fld>
            <a:endParaRPr lang="en-GB"/>
          </a:p>
        </p:txBody>
      </p:sp>
      <p:sp>
        <p:nvSpPr>
          <p:cNvPr id="133123" name="Text Box 1"/>
          <p:cNvSpPr>
            <a:spLocks noGrp="1" noRot="1" noChangeAspect="1" noChangeArrowheads="1"/>
          </p:cNvSpPr>
          <p:nvPr>
            <p:ph type="sldImg"/>
          </p:nvPr>
        </p:nvSpPr>
        <p:spPr>
          <a:solidFill>
            <a:srgbClr val="FFFFFF"/>
          </a:solidFill>
          <a:ln/>
        </p:spPr>
      </p:sp>
      <p:sp>
        <p:nvSpPr>
          <p:cNvPr id="133124"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5170" name="Rectangle 11"/>
          <p:cNvSpPr>
            <a:spLocks noGrp="1" noChangeArrowheads="1"/>
          </p:cNvSpPr>
          <p:nvPr>
            <p:ph type="sldNum" sz="quarter" idx="5"/>
          </p:nvPr>
        </p:nvSpPr>
        <p:spPr>
          <a:noFill/>
        </p:spPr>
        <p:txBody>
          <a:bodyPr/>
          <a:lstStyle/>
          <a:p>
            <a:fld id="{4FDE1AD4-04B4-4E10-B1FD-91DEBEA0C120}" type="slidenum">
              <a:rPr lang="en-GB"/>
              <a:pPr/>
              <a:t>104</a:t>
            </a:fld>
            <a:endParaRPr lang="en-GB"/>
          </a:p>
        </p:txBody>
      </p:sp>
      <p:sp>
        <p:nvSpPr>
          <p:cNvPr id="135171" name="Text Box 1"/>
          <p:cNvSpPr>
            <a:spLocks noGrp="1" noRot="1" noChangeAspect="1" noChangeArrowheads="1"/>
          </p:cNvSpPr>
          <p:nvPr>
            <p:ph type="sldImg"/>
          </p:nvPr>
        </p:nvSpPr>
        <p:spPr>
          <a:solidFill>
            <a:srgbClr val="FFFFFF"/>
          </a:solidFill>
          <a:ln/>
        </p:spPr>
      </p:sp>
      <p:sp>
        <p:nvSpPr>
          <p:cNvPr id="135172"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7218" name="Rectangle 11"/>
          <p:cNvSpPr>
            <a:spLocks noGrp="1" noChangeArrowheads="1"/>
          </p:cNvSpPr>
          <p:nvPr>
            <p:ph type="sldNum" sz="quarter" idx="5"/>
          </p:nvPr>
        </p:nvSpPr>
        <p:spPr>
          <a:noFill/>
        </p:spPr>
        <p:txBody>
          <a:bodyPr/>
          <a:lstStyle/>
          <a:p>
            <a:fld id="{FE886657-E60B-488B-9120-77943ABD6548}" type="slidenum">
              <a:rPr lang="en-GB"/>
              <a:pPr/>
              <a:t>105</a:t>
            </a:fld>
            <a:endParaRPr lang="en-GB"/>
          </a:p>
        </p:txBody>
      </p:sp>
      <p:sp>
        <p:nvSpPr>
          <p:cNvPr id="137219" name="Text Box 1"/>
          <p:cNvSpPr>
            <a:spLocks noGrp="1" noRot="1" noChangeAspect="1" noChangeArrowheads="1"/>
          </p:cNvSpPr>
          <p:nvPr>
            <p:ph type="sldImg"/>
          </p:nvPr>
        </p:nvSpPr>
        <p:spPr>
          <a:solidFill>
            <a:srgbClr val="FFFFFF"/>
          </a:solidFill>
          <a:ln/>
        </p:spPr>
      </p:sp>
      <p:sp>
        <p:nvSpPr>
          <p:cNvPr id="137220"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9266" name="Rectangle 11"/>
          <p:cNvSpPr>
            <a:spLocks noGrp="1" noChangeArrowheads="1"/>
          </p:cNvSpPr>
          <p:nvPr>
            <p:ph type="sldNum" sz="quarter" idx="5"/>
          </p:nvPr>
        </p:nvSpPr>
        <p:spPr>
          <a:noFill/>
        </p:spPr>
        <p:txBody>
          <a:bodyPr/>
          <a:lstStyle/>
          <a:p>
            <a:fld id="{462BC490-1A77-4C62-8670-0270B01A7E5C}" type="slidenum">
              <a:rPr lang="en-GB"/>
              <a:pPr/>
              <a:t>106</a:t>
            </a:fld>
            <a:endParaRPr lang="en-GB"/>
          </a:p>
        </p:txBody>
      </p:sp>
      <p:sp>
        <p:nvSpPr>
          <p:cNvPr id="139267" name="Text Box 1"/>
          <p:cNvSpPr>
            <a:spLocks noGrp="1" noRot="1" noChangeAspect="1" noChangeArrowheads="1"/>
          </p:cNvSpPr>
          <p:nvPr>
            <p:ph type="sldImg"/>
          </p:nvPr>
        </p:nvSpPr>
        <p:spPr>
          <a:solidFill>
            <a:srgbClr val="FFFFFF"/>
          </a:solidFill>
          <a:ln/>
        </p:spPr>
      </p:sp>
      <p:sp>
        <p:nvSpPr>
          <p:cNvPr id="139268"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1314" name="Rectangle 11"/>
          <p:cNvSpPr>
            <a:spLocks noGrp="1" noChangeArrowheads="1"/>
          </p:cNvSpPr>
          <p:nvPr>
            <p:ph type="sldNum" sz="quarter" idx="5"/>
          </p:nvPr>
        </p:nvSpPr>
        <p:spPr>
          <a:noFill/>
        </p:spPr>
        <p:txBody>
          <a:bodyPr/>
          <a:lstStyle/>
          <a:p>
            <a:fld id="{84FF290F-2117-416C-931E-E8C383497552}" type="slidenum">
              <a:rPr lang="en-GB"/>
              <a:pPr/>
              <a:t>107</a:t>
            </a:fld>
            <a:endParaRPr lang="en-GB"/>
          </a:p>
        </p:txBody>
      </p:sp>
      <p:sp>
        <p:nvSpPr>
          <p:cNvPr id="141315" name="Text Box 1"/>
          <p:cNvSpPr>
            <a:spLocks noGrp="1" noRot="1" noChangeAspect="1" noChangeArrowheads="1"/>
          </p:cNvSpPr>
          <p:nvPr>
            <p:ph type="sldImg"/>
          </p:nvPr>
        </p:nvSpPr>
        <p:spPr>
          <a:solidFill>
            <a:srgbClr val="FFFFFF"/>
          </a:solidFill>
          <a:ln/>
        </p:spPr>
      </p:sp>
      <p:sp>
        <p:nvSpPr>
          <p:cNvPr id="141316"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62" name="Rectangle 11"/>
          <p:cNvSpPr>
            <a:spLocks noGrp="1" noChangeArrowheads="1"/>
          </p:cNvSpPr>
          <p:nvPr>
            <p:ph type="sldNum" sz="quarter" idx="5"/>
          </p:nvPr>
        </p:nvSpPr>
        <p:spPr>
          <a:noFill/>
        </p:spPr>
        <p:txBody>
          <a:bodyPr/>
          <a:lstStyle/>
          <a:p>
            <a:fld id="{E551D856-9F13-4830-AE29-F08CB4A87287}" type="slidenum">
              <a:rPr lang="en-GB"/>
              <a:pPr/>
              <a:t>108</a:t>
            </a:fld>
            <a:endParaRPr lang="en-GB"/>
          </a:p>
        </p:txBody>
      </p:sp>
      <p:sp>
        <p:nvSpPr>
          <p:cNvPr id="143363" name="Text Box 1"/>
          <p:cNvSpPr>
            <a:spLocks noGrp="1" noRot="1" noChangeAspect="1" noChangeArrowheads="1"/>
          </p:cNvSpPr>
          <p:nvPr>
            <p:ph type="sldImg"/>
          </p:nvPr>
        </p:nvSpPr>
        <p:spPr>
          <a:solidFill>
            <a:srgbClr val="FFFFFF"/>
          </a:solidFill>
          <a:ln/>
        </p:spPr>
      </p:sp>
      <p:sp>
        <p:nvSpPr>
          <p:cNvPr id="143364"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5410" name="Rectangle 11"/>
          <p:cNvSpPr>
            <a:spLocks noGrp="1" noChangeArrowheads="1"/>
          </p:cNvSpPr>
          <p:nvPr>
            <p:ph type="sldNum" sz="quarter" idx="5"/>
          </p:nvPr>
        </p:nvSpPr>
        <p:spPr>
          <a:noFill/>
        </p:spPr>
        <p:txBody>
          <a:bodyPr/>
          <a:lstStyle/>
          <a:p>
            <a:fld id="{E5DE691A-9CC9-4E6C-91FE-133EB668F73D}" type="slidenum">
              <a:rPr lang="en-GB"/>
              <a:pPr/>
              <a:t>109</a:t>
            </a:fld>
            <a:endParaRPr lang="en-GB"/>
          </a:p>
        </p:txBody>
      </p:sp>
      <p:sp>
        <p:nvSpPr>
          <p:cNvPr id="145411" name="Text Box 1"/>
          <p:cNvSpPr>
            <a:spLocks noGrp="1" noRot="1" noChangeAspect="1" noChangeArrowheads="1"/>
          </p:cNvSpPr>
          <p:nvPr>
            <p:ph type="sldImg"/>
          </p:nvPr>
        </p:nvSpPr>
        <p:spPr>
          <a:solidFill>
            <a:srgbClr val="FFFFFF"/>
          </a:solidFill>
          <a:ln/>
        </p:spPr>
      </p:sp>
      <p:sp>
        <p:nvSpPr>
          <p:cNvPr id="145412"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7458" name="Rectangle 11"/>
          <p:cNvSpPr>
            <a:spLocks noGrp="1" noChangeArrowheads="1"/>
          </p:cNvSpPr>
          <p:nvPr>
            <p:ph type="sldNum" sz="quarter" idx="5"/>
          </p:nvPr>
        </p:nvSpPr>
        <p:spPr>
          <a:noFill/>
        </p:spPr>
        <p:txBody>
          <a:bodyPr/>
          <a:lstStyle/>
          <a:p>
            <a:fld id="{CEF3FF7B-05F7-4CBB-AF8C-02683BC27FF8}" type="slidenum">
              <a:rPr lang="en-GB"/>
              <a:pPr/>
              <a:t>110</a:t>
            </a:fld>
            <a:endParaRPr lang="en-GB"/>
          </a:p>
        </p:txBody>
      </p:sp>
      <p:sp>
        <p:nvSpPr>
          <p:cNvPr id="147459" name="Text Box 1"/>
          <p:cNvSpPr>
            <a:spLocks noGrp="1" noRot="1" noChangeAspect="1" noChangeArrowheads="1"/>
          </p:cNvSpPr>
          <p:nvPr>
            <p:ph type="sldImg"/>
          </p:nvPr>
        </p:nvSpPr>
        <p:spPr>
          <a:solidFill>
            <a:srgbClr val="FFFFFF"/>
          </a:solidFill>
          <a:ln/>
        </p:spPr>
      </p:sp>
      <p:sp>
        <p:nvSpPr>
          <p:cNvPr id="147460"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9506" name="Rectangle 11"/>
          <p:cNvSpPr>
            <a:spLocks noGrp="1" noChangeArrowheads="1"/>
          </p:cNvSpPr>
          <p:nvPr>
            <p:ph type="sldNum" sz="quarter" idx="5"/>
          </p:nvPr>
        </p:nvSpPr>
        <p:spPr>
          <a:noFill/>
        </p:spPr>
        <p:txBody>
          <a:bodyPr/>
          <a:lstStyle/>
          <a:p>
            <a:fld id="{327B7EA8-1CB1-4FAB-8B8A-35AE60046297}" type="slidenum">
              <a:rPr lang="en-GB"/>
              <a:pPr/>
              <a:t>111</a:t>
            </a:fld>
            <a:endParaRPr lang="en-GB"/>
          </a:p>
        </p:txBody>
      </p:sp>
      <p:sp>
        <p:nvSpPr>
          <p:cNvPr id="149507" name="Text Box 1"/>
          <p:cNvSpPr>
            <a:spLocks noGrp="1" noRot="1" noChangeAspect="1" noChangeArrowheads="1"/>
          </p:cNvSpPr>
          <p:nvPr>
            <p:ph type="sldImg"/>
          </p:nvPr>
        </p:nvSpPr>
        <p:spPr>
          <a:solidFill>
            <a:srgbClr val="FFFFFF"/>
          </a:solidFill>
          <a:ln/>
        </p:spPr>
      </p:sp>
      <p:sp>
        <p:nvSpPr>
          <p:cNvPr id="149508"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1554" name="Rectangle 11"/>
          <p:cNvSpPr>
            <a:spLocks noGrp="1" noChangeArrowheads="1"/>
          </p:cNvSpPr>
          <p:nvPr>
            <p:ph type="sldNum" sz="quarter" idx="5"/>
          </p:nvPr>
        </p:nvSpPr>
        <p:spPr>
          <a:noFill/>
        </p:spPr>
        <p:txBody>
          <a:bodyPr/>
          <a:lstStyle/>
          <a:p>
            <a:fld id="{68E7D524-DDE4-44E3-8C08-A268323471C8}" type="slidenum">
              <a:rPr lang="en-GB"/>
              <a:pPr/>
              <a:t>112</a:t>
            </a:fld>
            <a:endParaRPr lang="en-GB"/>
          </a:p>
        </p:txBody>
      </p:sp>
      <p:sp>
        <p:nvSpPr>
          <p:cNvPr id="151555" name="Text Box 1"/>
          <p:cNvSpPr>
            <a:spLocks noGrp="1" noRot="1" noChangeAspect="1" noChangeArrowheads="1"/>
          </p:cNvSpPr>
          <p:nvPr>
            <p:ph type="sldImg"/>
          </p:nvPr>
        </p:nvSpPr>
        <p:spPr>
          <a:solidFill>
            <a:srgbClr val="FFFFFF"/>
          </a:solidFill>
          <a:ln/>
        </p:spPr>
      </p:sp>
      <p:sp>
        <p:nvSpPr>
          <p:cNvPr id="151556"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02" name="Rectangle 11"/>
          <p:cNvSpPr>
            <a:spLocks noGrp="1" noChangeArrowheads="1"/>
          </p:cNvSpPr>
          <p:nvPr>
            <p:ph type="sldNum" sz="quarter" idx="5"/>
          </p:nvPr>
        </p:nvSpPr>
        <p:spPr>
          <a:noFill/>
        </p:spPr>
        <p:txBody>
          <a:bodyPr/>
          <a:lstStyle/>
          <a:p>
            <a:fld id="{ACCADC6F-BAF4-4EC3-9271-ADDAAB31832B}" type="slidenum">
              <a:rPr lang="en-GB"/>
              <a:pPr/>
              <a:t>113</a:t>
            </a:fld>
            <a:endParaRPr lang="en-GB"/>
          </a:p>
        </p:txBody>
      </p:sp>
      <p:sp>
        <p:nvSpPr>
          <p:cNvPr id="153603" name="Text Box 1"/>
          <p:cNvSpPr>
            <a:spLocks noGrp="1" noRot="1" noChangeAspect="1" noChangeArrowheads="1"/>
          </p:cNvSpPr>
          <p:nvPr>
            <p:ph type="sldImg"/>
          </p:nvPr>
        </p:nvSpPr>
        <p:spPr>
          <a:solidFill>
            <a:srgbClr val="FFFFFF"/>
          </a:solidFill>
          <a:ln/>
        </p:spPr>
      </p:sp>
      <p:sp>
        <p:nvSpPr>
          <p:cNvPr id="153604"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5650" name="Rectangle 11"/>
          <p:cNvSpPr>
            <a:spLocks noGrp="1" noChangeArrowheads="1"/>
          </p:cNvSpPr>
          <p:nvPr>
            <p:ph type="sldNum" sz="quarter" idx="5"/>
          </p:nvPr>
        </p:nvSpPr>
        <p:spPr>
          <a:noFill/>
        </p:spPr>
        <p:txBody>
          <a:bodyPr/>
          <a:lstStyle/>
          <a:p>
            <a:fld id="{5D8FDB6A-578E-475D-8B72-D67058C6D9B7}" type="slidenum">
              <a:rPr lang="en-GB"/>
              <a:pPr/>
              <a:t>114</a:t>
            </a:fld>
            <a:endParaRPr lang="en-GB"/>
          </a:p>
        </p:txBody>
      </p:sp>
      <p:sp>
        <p:nvSpPr>
          <p:cNvPr id="155651" name="Text Box 1"/>
          <p:cNvSpPr>
            <a:spLocks noGrp="1" noRot="1" noChangeAspect="1" noChangeArrowheads="1"/>
          </p:cNvSpPr>
          <p:nvPr>
            <p:ph type="sldImg"/>
          </p:nvPr>
        </p:nvSpPr>
        <p:spPr>
          <a:solidFill>
            <a:srgbClr val="FFFFFF"/>
          </a:solidFill>
          <a:ln/>
        </p:spPr>
      </p:sp>
      <p:sp>
        <p:nvSpPr>
          <p:cNvPr id="155652"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7698" name="Rectangle 11"/>
          <p:cNvSpPr>
            <a:spLocks noGrp="1" noChangeArrowheads="1"/>
          </p:cNvSpPr>
          <p:nvPr>
            <p:ph type="sldNum" sz="quarter" idx="5"/>
          </p:nvPr>
        </p:nvSpPr>
        <p:spPr>
          <a:noFill/>
        </p:spPr>
        <p:txBody>
          <a:bodyPr/>
          <a:lstStyle/>
          <a:p>
            <a:fld id="{EAFB07E0-8FE2-4382-A471-6924EA067B66}" type="slidenum">
              <a:rPr lang="en-GB"/>
              <a:pPr/>
              <a:t>115</a:t>
            </a:fld>
            <a:endParaRPr lang="en-GB"/>
          </a:p>
        </p:txBody>
      </p:sp>
      <p:sp>
        <p:nvSpPr>
          <p:cNvPr id="157699" name="Text Box 1"/>
          <p:cNvSpPr>
            <a:spLocks noGrp="1" noRot="1" noChangeAspect="1" noChangeArrowheads="1"/>
          </p:cNvSpPr>
          <p:nvPr>
            <p:ph type="sldImg"/>
          </p:nvPr>
        </p:nvSpPr>
        <p:spPr>
          <a:solidFill>
            <a:srgbClr val="FFFFFF"/>
          </a:solidFill>
          <a:ln/>
        </p:spPr>
      </p:sp>
      <p:sp>
        <p:nvSpPr>
          <p:cNvPr id="157700"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9746" name="Rectangle 11"/>
          <p:cNvSpPr>
            <a:spLocks noGrp="1" noChangeArrowheads="1"/>
          </p:cNvSpPr>
          <p:nvPr>
            <p:ph type="sldNum" sz="quarter" idx="5"/>
          </p:nvPr>
        </p:nvSpPr>
        <p:spPr>
          <a:noFill/>
        </p:spPr>
        <p:txBody>
          <a:bodyPr/>
          <a:lstStyle/>
          <a:p>
            <a:fld id="{B3B3D400-8D88-466A-AC79-6B3EBF2D9605}" type="slidenum">
              <a:rPr lang="en-GB"/>
              <a:pPr/>
              <a:t>116</a:t>
            </a:fld>
            <a:endParaRPr lang="en-GB"/>
          </a:p>
        </p:txBody>
      </p:sp>
      <p:sp>
        <p:nvSpPr>
          <p:cNvPr id="159747" name="Text Box 1"/>
          <p:cNvSpPr>
            <a:spLocks noGrp="1" noRot="1" noChangeAspect="1" noChangeArrowheads="1"/>
          </p:cNvSpPr>
          <p:nvPr>
            <p:ph type="sldImg"/>
          </p:nvPr>
        </p:nvSpPr>
        <p:spPr>
          <a:solidFill>
            <a:srgbClr val="FFFFFF"/>
          </a:solidFill>
          <a:ln/>
        </p:spPr>
      </p:sp>
      <p:sp>
        <p:nvSpPr>
          <p:cNvPr id="159748"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1794" name="Rectangle 11"/>
          <p:cNvSpPr>
            <a:spLocks noGrp="1" noChangeArrowheads="1"/>
          </p:cNvSpPr>
          <p:nvPr>
            <p:ph type="sldNum" sz="quarter" idx="5"/>
          </p:nvPr>
        </p:nvSpPr>
        <p:spPr>
          <a:noFill/>
        </p:spPr>
        <p:txBody>
          <a:bodyPr/>
          <a:lstStyle/>
          <a:p>
            <a:fld id="{F5B9E766-EA7C-437F-AB5C-94F0114FC70F}" type="slidenum">
              <a:rPr lang="en-GB"/>
              <a:pPr/>
              <a:t>117</a:t>
            </a:fld>
            <a:endParaRPr lang="en-GB"/>
          </a:p>
        </p:txBody>
      </p:sp>
      <p:sp>
        <p:nvSpPr>
          <p:cNvPr id="161795" name="Text Box 1"/>
          <p:cNvSpPr>
            <a:spLocks noGrp="1" noRot="1" noChangeAspect="1" noChangeArrowheads="1"/>
          </p:cNvSpPr>
          <p:nvPr>
            <p:ph type="sldImg"/>
          </p:nvPr>
        </p:nvSpPr>
        <p:spPr>
          <a:solidFill>
            <a:srgbClr val="FFFFFF"/>
          </a:solidFill>
          <a:ln/>
        </p:spPr>
      </p:sp>
      <p:sp>
        <p:nvSpPr>
          <p:cNvPr id="161796"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42" name="Rectangle 11"/>
          <p:cNvSpPr>
            <a:spLocks noGrp="1" noChangeArrowheads="1"/>
          </p:cNvSpPr>
          <p:nvPr>
            <p:ph type="sldNum" sz="quarter" idx="5"/>
          </p:nvPr>
        </p:nvSpPr>
        <p:spPr>
          <a:noFill/>
        </p:spPr>
        <p:txBody>
          <a:bodyPr/>
          <a:lstStyle/>
          <a:p>
            <a:fld id="{695FB706-C336-4DD4-A0C9-C3B638D11FE5}" type="slidenum">
              <a:rPr lang="en-GB"/>
              <a:pPr/>
              <a:t>118</a:t>
            </a:fld>
            <a:endParaRPr lang="en-GB"/>
          </a:p>
        </p:txBody>
      </p:sp>
      <p:sp>
        <p:nvSpPr>
          <p:cNvPr id="163843" name="Text Box 1"/>
          <p:cNvSpPr>
            <a:spLocks noGrp="1" noRot="1" noChangeAspect="1" noChangeArrowheads="1"/>
          </p:cNvSpPr>
          <p:nvPr>
            <p:ph type="sldImg"/>
          </p:nvPr>
        </p:nvSpPr>
        <p:spPr>
          <a:solidFill>
            <a:srgbClr val="FFFFFF"/>
          </a:solidFill>
          <a:ln/>
        </p:spPr>
      </p:sp>
      <p:sp>
        <p:nvSpPr>
          <p:cNvPr id="163844"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5890" name="Rectangle 11"/>
          <p:cNvSpPr>
            <a:spLocks noGrp="1" noChangeArrowheads="1"/>
          </p:cNvSpPr>
          <p:nvPr>
            <p:ph type="sldNum" sz="quarter" idx="5"/>
          </p:nvPr>
        </p:nvSpPr>
        <p:spPr>
          <a:noFill/>
        </p:spPr>
        <p:txBody>
          <a:bodyPr/>
          <a:lstStyle/>
          <a:p>
            <a:fld id="{3B0DDF7D-EB4A-4B76-B40E-88EB11C5728B}" type="slidenum">
              <a:rPr lang="en-GB"/>
              <a:pPr/>
              <a:t>119</a:t>
            </a:fld>
            <a:endParaRPr lang="en-GB"/>
          </a:p>
        </p:txBody>
      </p:sp>
      <p:sp>
        <p:nvSpPr>
          <p:cNvPr id="165891" name="Text Box 1"/>
          <p:cNvSpPr>
            <a:spLocks noGrp="1" noRot="1" noChangeAspect="1" noChangeArrowheads="1"/>
          </p:cNvSpPr>
          <p:nvPr>
            <p:ph type="sldImg"/>
          </p:nvPr>
        </p:nvSpPr>
        <p:spPr>
          <a:solidFill>
            <a:srgbClr val="FFFFFF"/>
          </a:solidFill>
          <a:ln/>
        </p:spPr>
      </p:sp>
      <p:sp>
        <p:nvSpPr>
          <p:cNvPr id="165892"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7938" name="Rectangle 11"/>
          <p:cNvSpPr>
            <a:spLocks noGrp="1" noChangeArrowheads="1"/>
          </p:cNvSpPr>
          <p:nvPr>
            <p:ph type="sldNum" sz="quarter" idx="5"/>
          </p:nvPr>
        </p:nvSpPr>
        <p:spPr>
          <a:noFill/>
        </p:spPr>
        <p:txBody>
          <a:bodyPr/>
          <a:lstStyle/>
          <a:p>
            <a:fld id="{FF8F6ED0-3D0F-4A42-8527-701CBB8259BE}" type="slidenum">
              <a:rPr lang="en-GB"/>
              <a:pPr/>
              <a:t>120</a:t>
            </a:fld>
            <a:endParaRPr lang="en-GB"/>
          </a:p>
        </p:txBody>
      </p:sp>
      <p:sp>
        <p:nvSpPr>
          <p:cNvPr id="167939" name="Text Box 1"/>
          <p:cNvSpPr>
            <a:spLocks noGrp="1" noRot="1" noChangeAspect="1" noChangeArrowheads="1"/>
          </p:cNvSpPr>
          <p:nvPr>
            <p:ph type="sldImg"/>
          </p:nvPr>
        </p:nvSpPr>
        <p:spPr>
          <a:solidFill>
            <a:srgbClr val="FFFFFF"/>
          </a:solidFill>
          <a:ln/>
        </p:spPr>
      </p:sp>
      <p:sp>
        <p:nvSpPr>
          <p:cNvPr id="167940"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9986" name="Rectangle 11"/>
          <p:cNvSpPr>
            <a:spLocks noGrp="1" noChangeArrowheads="1"/>
          </p:cNvSpPr>
          <p:nvPr>
            <p:ph type="sldNum" sz="quarter" idx="5"/>
          </p:nvPr>
        </p:nvSpPr>
        <p:spPr>
          <a:noFill/>
        </p:spPr>
        <p:txBody>
          <a:bodyPr/>
          <a:lstStyle/>
          <a:p>
            <a:fld id="{3C095C68-6A08-4B7A-8975-6936E0124B58}" type="slidenum">
              <a:rPr lang="en-GB"/>
              <a:pPr/>
              <a:t>121</a:t>
            </a:fld>
            <a:endParaRPr lang="en-GB"/>
          </a:p>
        </p:txBody>
      </p:sp>
      <p:sp>
        <p:nvSpPr>
          <p:cNvPr id="169987" name="Text Box 1"/>
          <p:cNvSpPr>
            <a:spLocks noGrp="1" noRot="1" noChangeAspect="1" noChangeArrowheads="1"/>
          </p:cNvSpPr>
          <p:nvPr>
            <p:ph type="sldImg"/>
          </p:nvPr>
        </p:nvSpPr>
        <p:spPr>
          <a:solidFill>
            <a:srgbClr val="FFFFFF"/>
          </a:solidFill>
          <a:ln/>
        </p:spPr>
      </p:sp>
      <p:sp>
        <p:nvSpPr>
          <p:cNvPr id="169988"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2034" name="Rectangle 11"/>
          <p:cNvSpPr>
            <a:spLocks noGrp="1" noChangeArrowheads="1"/>
          </p:cNvSpPr>
          <p:nvPr>
            <p:ph type="sldNum" sz="quarter" idx="5"/>
          </p:nvPr>
        </p:nvSpPr>
        <p:spPr>
          <a:noFill/>
        </p:spPr>
        <p:txBody>
          <a:bodyPr/>
          <a:lstStyle/>
          <a:p>
            <a:fld id="{84444939-288F-4317-B4DF-537E99873986}" type="slidenum">
              <a:rPr lang="en-GB"/>
              <a:pPr/>
              <a:t>122</a:t>
            </a:fld>
            <a:endParaRPr lang="en-GB"/>
          </a:p>
        </p:txBody>
      </p:sp>
      <p:sp>
        <p:nvSpPr>
          <p:cNvPr id="172035" name="Text Box 1"/>
          <p:cNvSpPr>
            <a:spLocks noGrp="1" noRot="1" noChangeAspect="1" noChangeArrowheads="1"/>
          </p:cNvSpPr>
          <p:nvPr>
            <p:ph type="sldImg"/>
          </p:nvPr>
        </p:nvSpPr>
        <p:spPr>
          <a:solidFill>
            <a:srgbClr val="FFFFFF"/>
          </a:solidFill>
          <a:ln/>
        </p:spPr>
      </p:sp>
      <p:sp>
        <p:nvSpPr>
          <p:cNvPr id="172036" name="Text Box 2"/>
          <p:cNvSpPr>
            <a:spLocks noGrp="1" noChangeArrowheads="1"/>
          </p:cNvSpPr>
          <p:nvPr>
            <p:ph type="body" idx="1"/>
          </p:nvPr>
        </p:nvSpPr>
        <p:spPr>
          <a:noFill/>
          <a:ln/>
        </p:spPr>
        <p:txBody>
          <a:bodyPr wrap="none" anchor="ctr"/>
          <a:lstStyle/>
          <a:p>
            <a:endParaRPr lang="en-US" smtClean="0">
              <a:latin typeface="Times New Roman" pitchFamily="-110" charset="0"/>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Slide Image Placeholder 1"/>
          <p:cNvSpPr>
            <a:spLocks noGrp="1" noRot="1" noChangeAspect="1"/>
          </p:cNvSpPr>
          <p:nvPr>
            <p:ph type="sldImg"/>
          </p:nvPr>
        </p:nvSpPr>
        <p:spPr>
          <a:ln/>
        </p:spPr>
      </p:sp>
      <p:sp>
        <p:nvSpPr>
          <p:cNvPr id="174083" name="Notes Placeholder 2"/>
          <p:cNvSpPr>
            <a:spLocks noGrp="1"/>
          </p:cNvSpPr>
          <p:nvPr>
            <p:ph type="body" idx="1"/>
          </p:nvPr>
        </p:nvSpPr>
        <p:spPr>
          <a:noFill/>
          <a:ln/>
        </p:spPr>
        <p:txBody>
          <a:bodyPr/>
          <a:lstStyle/>
          <a:p>
            <a:r>
              <a:rPr lang="en-US" smtClean="0">
                <a:latin typeface="Arial" charset="0"/>
              </a:rPr>
              <a:t>﻿13.00 – 14.00 Lunch</a:t>
            </a:r>
          </a:p>
        </p:txBody>
      </p:sp>
      <p:sp>
        <p:nvSpPr>
          <p:cNvPr id="174084" name="Slide Number Placeholder 3"/>
          <p:cNvSpPr>
            <a:spLocks noGrp="1"/>
          </p:cNvSpPr>
          <p:nvPr>
            <p:ph type="sldNum" sz="quarter" idx="5"/>
          </p:nvPr>
        </p:nvSpPr>
        <p:spPr>
          <a:noFill/>
        </p:spPr>
        <p:txBody>
          <a:bodyPr/>
          <a:lstStyle/>
          <a:p>
            <a:fld id="{B24DFC6A-478B-4E4B-92FE-426739924658}" type="slidenum">
              <a:rPr lang="en-GB"/>
              <a:pPr/>
              <a:t>123</a:t>
            </a:fld>
            <a:endParaRPr lang="en-GB"/>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p>
            <a:fld id="{DFE8AB7B-61BC-4AF5-9B71-185E3224EA03}" type="slidenum">
              <a:rPr lang="en-GB">
                <a:latin typeface="Arial" pitchFamily="34" charset="0"/>
                <a:ea typeface="MS PGothic" pitchFamily="34" charset="-128"/>
              </a:rPr>
              <a:pPr/>
              <a:t>124</a:t>
            </a:fld>
            <a:endParaRPr lang="en-GB">
              <a:latin typeface="Arial" pitchFamily="34" charset="0"/>
              <a:ea typeface="MS PGothic" pitchFamily="34" charset="-128"/>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p>
            <a:fld id="{6E4FCC9A-34B8-4F75-A6C2-80B2A214D777}" type="slidenum">
              <a:rPr lang="en-GB">
                <a:ea typeface="MS PGothic" pitchFamily="34" charset="-128"/>
              </a:rPr>
              <a:pPr/>
              <a:t>125</a:t>
            </a:fld>
            <a:endParaRPr lang="en-GB">
              <a:ea typeface="MS PGothic" pitchFamily="34" charset="-128"/>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ln/>
        </p:spPr>
        <p:txBody>
          <a:bodyPr/>
          <a:lstStyle/>
          <a:p>
            <a:pPr eaLnBrk="1" hangingPunct="1"/>
            <a:endParaRPr lang="en-US" smtClean="0">
              <a:latin typeface="Arial" charset="0"/>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Slide Image Placeholder 1"/>
          <p:cNvSpPr>
            <a:spLocks noGrp="1" noRot="1" noChangeAspect="1"/>
          </p:cNvSpPr>
          <p:nvPr>
            <p:ph type="sldImg"/>
          </p:nvPr>
        </p:nvSpPr>
        <p:spPr>
          <a:ln/>
        </p:spPr>
      </p:sp>
      <p:sp>
        <p:nvSpPr>
          <p:cNvPr id="178179" name="Notes Placeholder 2"/>
          <p:cNvSpPr>
            <a:spLocks noGrp="1"/>
          </p:cNvSpPr>
          <p:nvPr>
            <p:ph type="body" idx="1"/>
          </p:nvPr>
        </p:nvSpPr>
        <p:spPr>
          <a:noFill/>
          <a:ln/>
        </p:spPr>
        <p:txBody>
          <a:bodyPr/>
          <a:lstStyle/>
          <a:p>
            <a:r>
              <a:rPr lang="en-US" smtClean="0">
                <a:latin typeface="Arial" charset="0"/>
              </a:rPr>
              <a:t>﻿14.00 – 14.15 Introduction of Guest Speaker	</a:t>
            </a:r>
          </a:p>
        </p:txBody>
      </p:sp>
      <p:sp>
        <p:nvSpPr>
          <p:cNvPr id="178180" name="Slide Number Placeholder 3"/>
          <p:cNvSpPr>
            <a:spLocks noGrp="1"/>
          </p:cNvSpPr>
          <p:nvPr>
            <p:ph type="sldNum" sz="quarter" idx="5"/>
          </p:nvPr>
        </p:nvSpPr>
        <p:spPr>
          <a:noFill/>
        </p:spPr>
        <p:txBody>
          <a:bodyPr/>
          <a:lstStyle/>
          <a:p>
            <a:fld id="{AE398E32-9742-4FBE-9DEB-0E504A9BBB3A}" type="slidenum">
              <a:rPr lang="en-GB"/>
              <a:pPr/>
              <a:t>126</a:t>
            </a:fld>
            <a:endParaRPr lang="en-GB"/>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fld id="{0AAC3D97-BF2F-44F7-B39C-8EB86F58CC65}" type="slidenum">
              <a:rPr lang="en-GB" smtClean="0"/>
              <a:pPr/>
              <a:t>127</a:t>
            </a:fld>
            <a:endParaRPr lang="en-GB" smtClean="0"/>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p:spPr>
        <p:txBody>
          <a:bodyPr/>
          <a:lstStyle/>
          <a:p>
            <a:pPr eaLnBrk="1" hangingPunct="1"/>
            <a:endParaRPr lang="en-US" smtClean="0">
              <a:latin typeface="Arial" charset="0"/>
              <a:ea typeface="ＭＳ Ｐゴシック" pitchFamily="-111" charset="-128"/>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p:spPr>
        <p:txBody>
          <a:bodyPr/>
          <a:lstStyle/>
          <a:p>
            <a:r>
              <a:rPr lang="en-US" smtClean="0">
                <a:latin typeface="Arial" charset="0"/>
                <a:ea typeface="ＭＳ Ｐゴシック" pitchFamily="-110" charset="-128"/>
              </a:rPr>
              <a:t>﻿16.15 – 16.30 Report on Past Activities 2010 – 2011</a:t>
            </a:r>
          </a:p>
        </p:txBody>
      </p:sp>
      <p:sp>
        <p:nvSpPr>
          <p:cNvPr id="92164" name="Slide Number Placeholder 3"/>
          <p:cNvSpPr>
            <a:spLocks noGrp="1"/>
          </p:cNvSpPr>
          <p:nvPr>
            <p:ph type="sldNum" sz="quarter" idx="5"/>
          </p:nvPr>
        </p:nvSpPr>
        <p:spPr>
          <a:noFill/>
        </p:spPr>
        <p:txBody>
          <a:bodyPr/>
          <a:lstStyle/>
          <a:p>
            <a:fld id="{597FEE64-2B74-4E31-81C5-AE86B2C63FE7}" type="slidenum">
              <a:rPr lang="en-GB"/>
              <a:pPr/>
              <a:t>139</a:t>
            </a:fld>
            <a:endParaRPr lang="en-GB"/>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spect="1" noChangeArrowheads="1" noTextEdit="1"/>
          </p:cNvSpPr>
          <p:nvPr>
            <p:ph type="sldImg"/>
          </p:nvPr>
        </p:nvSpPr>
        <p:spPr>
          <a:ln/>
        </p:spPr>
      </p:sp>
      <p:sp>
        <p:nvSpPr>
          <p:cNvPr id="13824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a:ln/>
        </p:spPr>
      </p:sp>
      <p:sp>
        <p:nvSpPr>
          <p:cNvPr id="14029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a:ln/>
        </p:spPr>
      </p:sp>
      <p:sp>
        <p:nvSpPr>
          <p:cNvPr id="14233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lide Image Placeholder 1"/>
          <p:cNvSpPr>
            <a:spLocks noGrp="1" noRot="1" noChangeAspect="1"/>
          </p:cNvSpPr>
          <p:nvPr>
            <p:ph type="sldImg"/>
          </p:nvPr>
        </p:nvSpPr>
        <p:spPr>
          <a:ln/>
        </p:spPr>
      </p:sp>
      <p:sp>
        <p:nvSpPr>
          <p:cNvPr id="193539" name="Notes Placeholder 2"/>
          <p:cNvSpPr>
            <a:spLocks noGrp="1"/>
          </p:cNvSpPr>
          <p:nvPr>
            <p:ph type="body" idx="1"/>
          </p:nvPr>
        </p:nvSpPr>
        <p:spPr>
          <a:noFill/>
          <a:ln/>
        </p:spPr>
        <p:txBody>
          <a:bodyPr/>
          <a:lstStyle/>
          <a:p>
            <a:r>
              <a:rPr lang="en-US" smtClean="0">
                <a:latin typeface="Arial" charset="0"/>
              </a:rPr>
              <a:t>﻿15.15 – 15.30 Closing Address</a:t>
            </a:r>
          </a:p>
        </p:txBody>
      </p:sp>
      <p:sp>
        <p:nvSpPr>
          <p:cNvPr id="193540" name="Slide Number Placeholder 3"/>
          <p:cNvSpPr>
            <a:spLocks noGrp="1"/>
          </p:cNvSpPr>
          <p:nvPr>
            <p:ph type="sldNum" sz="quarter" idx="5"/>
          </p:nvPr>
        </p:nvSpPr>
        <p:spPr>
          <a:noFill/>
        </p:spPr>
        <p:txBody>
          <a:bodyPr/>
          <a:lstStyle/>
          <a:p>
            <a:fld id="{44B64BE1-65DA-43B1-9385-52F7029E241F}" type="slidenum">
              <a:rPr lang="en-GB"/>
              <a:pPr/>
              <a:t>145</a:t>
            </a:fld>
            <a:endParaRPr lang="en-GB"/>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p>
            <a:fld id="{DFE8AB7B-61BC-4AF5-9B71-185E3224EA03}" type="slidenum">
              <a:rPr lang="en-GB">
                <a:latin typeface="Arial" pitchFamily="34" charset="0"/>
                <a:ea typeface="MS PGothic" pitchFamily="34" charset="-128"/>
              </a:rPr>
              <a:pPr/>
              <a:t>146</a:t>
            </a:fld>
            <a:endParaRPr lang="en-GB">
              <a:latin typeface="Arial" pitchFamily="34" charset="0"/>
              <a:ea typeface="MS PGothic" pitchFamily="34" charset="-128"/>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
        <p:nvSpPr>
          <p:cNvPr id="3" name="Inhaltsplatzhalter 2"/>
          <p:cNvSpPr>
            <a:spLocks noGrp="1"/>
          </p:cNvSpPr>
          <p:nvPr>
            <p:ph idx="1"/>
          </p:nvPr>
        </p:nvSpPr>
        <p:spPr>
          <a:xfrm>
            <a:off x="457200" y="1600200"/>
            <a:ext cx="8229600" cy="4525963"/>
          </a:xfrm>
          <a:prstGeom prst="rect">
            <a:avLst/>
          </a:prstGeo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B7BBD051-BE49-4092-B9DC-548FE67177AF}" type="datetime1">
              <a:rPr lang="de-DE"/>
              <a:pPr/>
              <a:t>03.10.2011</a:t>
            </a:fld>
            <a:endParaRPr lang="de-DE"/>
          </a:p>
        </p:txBody>
      </p:sp>
      <p:sp>
        <p:nvSpPr>
          <p:cNvPr id="5" name="Fußzeilenplatzhalter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de-DE"/>
          </a:p>
        </p:txBody>
      </p:sp>
      <p:sp>
        <p:nvSpPr>
          <p:cNvPr id="6" name="Foliennummernplatzhalt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40358E50-C4FB-47CC-8E5B-304DB3E4315C}" type="slidenum">
              <a:rPr lang="de-DE"/>
              <a:pPr/>
              <a:t>‹N°›</a:t>
            </a:fld>
            <a:endParaRPr lang="de-D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smtClean="0"/>
              <a:t>Click to edit Master subtitle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smtClean="0"/>
              <a:t>Click to edit Master text styles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4963"/>
            <a:ext cx="4033838" cy="45180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3438" y="1604963"/>
            <a:ext cx="4035425" cy="45180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4638" y="174625"/>
            <a:ext cx="2054225" cy="5948363"/>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174625"/>
            <a:ext cx="6015038" cy="5948363"/>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1052736"/>
            <a:ext cx="6622504" cy="3384376"/>
          </a:xfrm>
        </p:spPr>
        <p:txBody>
          <a:body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899592" y="4653136"/>
            <a:ext cx="5864696" cy="960512"/>
          </a:xfrm>
        </p:spPr>
        <p:txBody>
          <a:bodyPr/>
          <a:lstStyle>
            <a:lvl1pPr marL="0" indent="0" algn="ctr">
              <a:buNone/>
              <a:defRPr>
                <a:solidFill>
                  <a:schemeClr val="tx2">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dirty="0" smtClean="0"/>
              <a:t>Образец подзаголовка</a:t>
            </a:r>
            <a:endParaRPr lang="ru-RU"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459427DE-F399-4270-84C8-1A4B736F2434}" type="datetime1">
              <a:rPr lang="ru-RU"/>
              <a:pPr/>
              <a:t>03.10.2011</a:t>
            </a:fld>
            <a:endParaRPr lang="ru-RU"/>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ru-RU"/>
          </a:p>
        </p:txBody>
      </p:sp>
      <p:sp>
        <p:nvSpPr>
          <p:cNvPr id="6" name="Номер слайда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EEA61584-588A-4896-B285-7CB77605B2E7}" type="slidenum">
              <a:rPr lang="ru-RU"/>
              <a:pPr/>
              <a:t>‹N°›</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9BF9546C-91A0-4DAE-BA94-BCE9C3B2CAD0}" type="datetime1">
              <a:rPr lang="ru-RU"/>
              <a:pPr/>
              <a:t>03.10.2011</a:t>
            </a:fld>
            <a:endParaRPr lang="ru-RU"/>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ru-RU"/>
          </a:p>
        </p:txBody>
      </p:sp>
      <p:sp>
        <p:nvSpPr>
          <p:cNvPr id="6" name="Номер слайда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14DD701C-FB76-48DD-8E8A-C5D32E0E9400}" type="slidenum">
              <a:rPr lang="ru-RU"/>
              <a:pPr/>
              <a:t>‹N°›</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AC9450E1-3F1D-4238-9FAF-06F06F8D4754}" type="datetime1">
              <a:rPr lang="ru-RU"/>
              <a:pPr/>
              <a:t>03.10.2011</a:t>
            </a:fld>
            <a:endParaRPr lang="ru-RU"/>
          </a:p>
        </p:txBody>
      </p:sp>
      <p:sp>
        <p:nvSpPr>
          <p:cNvPr id="6" name="Нижний колонтитул 5"/>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ru-RU"/>
          </a:p>
        </p:txBody>
      </p:sp>
      <p:sp>
        <p:nvSpPr>
          <p:cNvPr id="7" name="Номер слайда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78092E22-3FDF-4386-8CF8-71A0F11BBE08}" type="slidenum">
              <a:rPr lang="ru-RU"/>
              <a:pPr/>
              <a:t>‹N°›</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D98DF089-2BB3-4A9F-BBA3-7B9E306D5703}" type="datetime1">
              <a:rPr lang="ru-RU"/>
              <a:pPr/>
              <a:t>03.10.2011</a:t>
            </a:fld>
            <a:endParaRPr lang="ru-RU"/>
          </a:p>
        </p:txBody>
      </p:sp>
      <p:sp>
        <p:nvSpPr>
          <p:cNvPr id="8" name="Нижний колонтитул 7"/>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ru-RU"/>
          </a:p>
        </p:txBody>
      </p:sp>
      <p:sp>
        <p:nvSpPr>
          <p:cNvPr id="9" name="Номер слайда 8"/>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6992A761-E4DB-4F1A-8BA0-F371CAEF5E08}" type="slidenum">
              <a:rPr lang="ru-RU"/>
              <a:pPr/>
              <a:t>‹N°›</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E489EA41-0E25-46A9-AFB7-17DB056FBFCE}" type="datetime1">
              <a:rPr lang="ru-RU"/>
              <a:pPr/>
              <a:t>03.10.2011</a:t>
            </a:fld>
            <a:endParaRPr lang="ru-RU"/>
          </a:p>
        </p:txBody>
      </p:sp>
      <p:sp>
        <p:nvSpPr>
          <p:cNvPr id="4" name="Нижний колонтитул 3"/>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ru-RU"/>
          </a:p>
        </p:txBody>
      </p:sp>
      <p:sp>
        <p:nvSpPr>
          <p:cNvPr id="5" name="Номер слайда 4"/>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33EC6B28-A4BD-4E30-BFDE-24542B0A428D}" type="slidenum">
              <a:rPr lang="ru-RU"/>
              <a:pPr/>
              <a:t>‹N°›</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8E6B8866-1980-475B-9BDD-540C262A74D1}" type="datetime1">
              <a:rPr lang="ru-RU"/>
              <a:pPr/>
              <a:t>03.10.2011</a:t>
            </a:fld>
            <a:endParaRPr lang="ru-RU"/>
          </a:p>
        </p:txBody>
      </p:sp>
      <p:sp>
        <p:nvSpPr>
          <p:cNvPr id="3" name="Нижний колонтитул 2"/>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ru-RU"/>
          </a:p>
        </p:txBody>
      </p:sp>
      <p:sp>
        <p:nvSpPr>
          <p:cNvPr id="4" name="Номер слайда 3"/>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857C3C15-D740-458C-8A21-BE8141F3BB0F}" type="slidenum">
              <a:rPr lang="ru-RU"/>
              <a:pPr/>
              <a:t>‹N°›</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C57AFB99-054C-482E-A348-6EB47A1CA6F1}" type="datetime1">
              <a:rPr lang="ru-RU"/>
              <a:pPr/>
              <a:t>03.10.2011</a:t>
            </a:fld>
            <a:endParaRPr lang="ru-RU"/>
          </a:p>
        </p:txBody>
      </p:sp>
      <p:sp>
        <p:nvSpPr>
          <p:cNvPr id="6" name="Нижний колонтитул 5"/>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ru-RU"/>
          </a:p>
        </p:txBody>
      </p:sp>
      <p:sp>
        <p:nvSpPr>
          <p:cNvPr id="7" name="Номер слайда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084728DC-2BD3-41E6-9D1F-93F318245866}" type="slidenum">
              <a:rPr lang="ru-RU"/>
              <a:pPr/>
              <a:t>‹N°›</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B80CC493-84A4-4134-AC84-E9EAFC745666}" type="datetime1">
              <a:rPr lang="ru-RU"/>
              <a:pPr/>
              <a:t>03.10.2011</a:t>
            </a:fld>
            <a:endParaRPr lang="ru-RU"/>
          </a:p>
        </p:txBody>
      </p:sp>
      <p:sp>
        <p:nvSpPr>
          <p:cNvPr id="6" name="Нижний колонтитул 5"/>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ru-RU"/>
          </a:p>
        </p:txBody>
      </p:sp>
      <p:sp>
        <p:nvSpPr>
          <p:cNvPr id="7" name="Номер слайда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7494ABB3-F830-43BE-BECB-3803F446658F}" type="slidenum">
              <a:rPr lang="ru-RU"/>
              <a:pPr/>
              <a:t>‹N°›</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C31F7164-A174-4863-8492-83132CFD235C}" type="datetime1">
              <a:rPr lang="ru-RU"/>
              <a:pPr/>
              <a:t>03.10.2011</a:t>
            </a:fld>
            <a:endParaRPr lang="ru-RU"/>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ru-RU"/>
          </a:p>
        </p:txBody>
      </p:sp>
      <p:sp>
        <p:nvSpPr>
          <p:cNvPr id="6" name="Номер слайда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4FC030D5-3991-456C-BAC5-8AF9965E2A34}" type="slidenum">
              <a:rPr lang="ru-RU"/>
              <a:pPr/>
              <a:t>‹N°›</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57F04F7-B840-438E-9067-3BF1180C5A54}" type="datetime1">
              <a:rPr lang="ru-RU"/>
              <a:pPr/>
              <a:t>03.10.2011</a:t>
            </a:fld>
            <a:endParaRPr lang="ru-RU"/>
          </a:p>
        </p:txBody>
      </p:sp>
      <p:sp>
        <p:nvSpPr>
          <p:cNvPr id="5" name="Нижний колонтитул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ru-RU"/>
          </a:p>
        </p:txBody>
      </p:sp>
      <p:sp>
        <p:nvSpPr>
          <p:cNvPr id="6" name="Номер слайда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1108A2F9-934A-406B-8C63-79E7660D05E4}" type="slidenum">
              <a:rPr lang="ru-RU"/>
              <a:pPr/>
              <a:t>‹N°›</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
  <p:cSld name="1_Title and Content">
    <p:spTree>
      <p:nvGrpSpPr>
        <p:cNvPr id="1" name=""/>
        <p:cNvGrpSpPr/>
        <p:nvPr/>
      </p:nvGrpSpPr>
      <p:grpSpPr>
        <a:xfrm>
          <a:off x="0" y="0"/>
          <a:ext cx="0" cy="0"/>
          <a:chOff x="0" y="0"/>
          <a:chExt cx="0" cy="0"/>
        </a:xfrm>
      </p:grpSpPr>
      <p:pic>
        <p:nvPicPr>
          <p:cNvPr id="4" name="Picture 2" descr="AF Venice PPT.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title"/>
          </p:nvPr>
        </p:nvSpPr>
        <p:spPr>
          <a:xfrm>
            <a:off x="457200" y="274638"/>
            <a:ext cx="6705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6705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A388A33C-E486-4FBE-BF57-E950DB69A46B}" type="datetime1">
              <a:rPr lang="en-US">
                <a:solidFill>
                  <a:srgbClr val="000000"/>
                </a:solidFill>
                <a:ea typeface="ＭＳ Ｐゴシック" pitchFamily="-110" charset="-128"/>
              </a:rPr>
              <a:pPr>
                <a:defRPr/>
              </a:pPr>
              <a:t>10/3/2011</a:t>
            </a:fld>
            <a:endParaRPr lang="en-US">
              <a:solidFill>
                <a:srgbClr val="000000"/>
              </a:solidFill>
              <a:ea typeface="ＭＳ Ｐゴシック" pitchFamily="-110" charset="-128"/>
            </a:endParaRPr>
          </a:p>
        </p:txBody>
      </p:sp>
      <p:sp>
        <p:nvSpPr>
          <p:cNvPr id="6" name="Footer Placeholder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endParaRPr lang="en-US">
              <a:solidFill>
                <a:srgbClr val="000000"/>
              </a:solidFill>
              <a:ea typeface="ＭＳ Ｐゴシック" pitchFamily="-110" charset="-128"/>
            </a:endParaRPr>
          </a:p>
        </p:txBody>
      </p:sp>
      <p:sp>
        <p:nvSpPr>
          <p:cNvPr id="7"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6606D886-F69B-4C99-BD6D-06B756EBD135}" type="slidenum">
              <a:rPr lang="en-US">
                <a:solidFill>
                  <a:srgbClr val="000000"/>
                </a:solidFill>
                <a:ea typeface="ＭＳ Ｐゴシック" pitchFamily="-110" charset="-128"/>
              </a:rPr>
              <a:pPr>
                <a:defRPr/>
              </a:pPr>
              <a:t>‹N°›</a:t>
            </a:fld>
            <a:endParaRPr lang="en-US">
              <a:solidFill>
                <a:srgbClr val="000000"/>
              </a:solidFill>
              <a:ea typeface="ＭＳ Ｐゴシック" pitchFamily="-110" charset="-128"/>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cSld name="Titeldia">
    <p:spTree>
      <p:nvGrpSpPr>
        <p:cNvPr id="1" name=""/>
        <p:cNvGrpSpPr/>
        <p:nvPr/>
      </p:nvGrpSpPr>
      <p:grpSpPr>
        <a:xfrm>
          <a:off x="0" y="0"/>
          <a:ext cx="0" cy="0"/>
          <a:chOff x="0" y="0"/>
          <a:chExt cx="0" cy="0"/>
        </a:xfrm>
      </p:grpSpPr>
      <p:pic>
        <p:nvPicPr>
          <p:cNvPr id="3093" name="Picture 21" descr="ZWART"/>
          <p:cNvPicPr>
            <a:picLocks noChangeAspect="1" noChangeArrowheads="1"/>
          </p:cNvPicPr>
          <p:nvPr/>
        </p:nvPicPr>
        <p:blipFill>
          <a:blip r:embed="rId2" cstate="print"/>
          <a:srcRect/>
          <a:stretch>
            <a:fillRect/>
          </a:stretch>
        </p:blipFill>
        <p:spPr bwMode="auto">
          <a:xfrm>
            <a:off x="0" y="0"/>
            <a:ext cx="9144000" cy="6842125"/>
          </a:xfrm>
          <a:prstGeom prst="rect">
            <a:avLst/>
          </a:prstGeom>
          <a:noFill/>
        </p:spPr>
      </p:pic>
      <p:pic>
        <p:nvPicPr>
          <p:cNvPr id="3094" name="Picture 22" descr="titel"/>
          <p:cNvPicPr>
            <a:picLocks noChangeAspect="1" noChangeArrowheads="1"/>
          </p:cNvPicPr>
          <p:nvPr/>
        </p:nvPicPr>
        <p:blipFill>
          <a:blip r:embed="rId3" cstate="print"/>
          <a:srcRect/>
          <a:stretch>
            <a:fillRect/>
          </a:stretch>
        </p:blipFill>
        <p:spPr bwMode="hidden">
          <a:xfrm>
            <a:off x="0" y="0"/>
            <a:ext cx="9144000" cy="6859588"/>
          </a:xfrm>
          <a:prstGeom prst="rect">
            <a:avLst/>
          </a:prstGeom>
          <a:noFill/>
        </p:spPr>
      </p:pic>
      <p:sp>
        <p:nvSpPr>
          <p:cNvPr id="3075" name="Rectangle 3"/>
          <p:cNvSpPr>
            <a:spLocks noGrp="1" noChangeArrowheads="1"/>
          </p:cNvSpPr>
          <p:nvPr>
            <p:ph type="ctrTitle"/>
          </p:nvPr>
        </p:nvSpPr>
        <p:spPr>
          <a:xfrm>
            <a:off x="1763713" y="765175"/>
            <a:ext cx="6696075" cy="935038"/>
          </a:xfrm>
          <a:prstGeom prst="rect">
            <a:avLst/>
          </a:prstGeom>
        </p:spPr>
        <p:txBody>
          <a:bodyPr/>
          <a:lstStyle>
            <a:lvl1pPr>
              <a:defRPr>
                <a:solidFill>
                  <a:schemeClr val="tx2"/>
                </a:solidFill>
              </a:defRPr>
            </a:lvl1pPr>
          </a:lstStyle>
          <a:p>
            <a:r>
              <a:rPr lang="nl-NL"/>
              <a:t>Klik om het opmaakprofiel van de modeltitel te bewerken</a:t>
            </a:r>
          </a:p>
        </p:txBody>
      </p:sp>
      <p:sp>
        <p:nvSpPr>
          <p:cNvPr id="3076" name="Rectangle 4"/>
          <p:cNvSpPr>
            <a:spLocks noGrp="1" noChangeArrowheads="1"/>
          </p:cNvSpPr>
          <p:nvPr>
            <p:ph type="subTitle" idx="1"/>
          </p:nvPr>
        </p:nvSpPr>
        <p:spPr>
          <a:xfrm>
            <a:off x="1763713" y="1844675"/>
            <a:ext cx="6696075" cy="3600450"/>
          </a:xfrm>
          <a:prstGeom prst="rect">
            <a:avLst/>
          </a:prstGeom>
        </p:spPr>
        <p:txBody>
          <a:bodyPr/>
          <a:lstStyle>
            <a:lvl1pPr marL="0" indent="0">
              <a:buFontTx/>
              <a:buNone/>
              <a:defRPr sz="1800"/>
            </a:lvl1pPr>
          </a:lstStyle>
          <a:p>
            <a:r>
              <a:rPr lang="nl-NL"/>
              <a:t>Klik om het opmaakprofiel van de modelondertitel te bewerken</a:t>
            </a:r>
          </a:p>
        </p:txBody>
      </p:sp>
      <p:sp>
        <p:nvSpPr>
          <p:cNvPr id="3078" name="Rectangle 6"/>
          <p:cNvSpPr>
            <a:spLocks noGrp="1" noChangeArrowheads="1"/>
          </p:cNvSpPr>
          <p:nvPr>
            <p:ph type="ftr" sz="quarter" idx="3"/>
          </p:nvPr>
        </p:nvSpPr>
        <p:spPr>
          <a:xfrm>
            <a:off x="2771775" y="6381750"/>
            <a:ext cx="5902325" cy="287338"/>
          </a:xfrm>
          <a:prstGeom prst="rect">
            <a:avLst/>
          </a:prstGeom>
        </p:spPr>
        <p:txBody>
          <a:bodyPr lIns="0" tIns="0" rIns="0" bIns="0"/>
          <a:lstStyle>
            <a:lvl1pPr>
              <a:defRPr/>
            </a:lvl1pPr>
          </a:lstStyle>
          <a:p>
            <a:r>
              <a:rPr lang="nl-NL">
                <a:solidFill>
                  <a:srgbClr val="000000"/>
                </a:solidFill>
                <a:ea typeface="ＭＳ Ｐゴシック" pitchFamily="-110" charset="-128"/>
              </a:rPr>
              <a:t>Molengraaff Instituut voor Privaatrecht</a:t>
            </a:r>
          </a:p>
        </p:txBody>
      </p:sp>
      <p:sp>
        <p:nvSpPr>
          <p:cNvPr id="3089" name="Rectangle 17"/>
          <p:cNvSpPr>
            <a:spLocks noGrp="1" noChangeArrowheads="1"/>
          </p:cNvSpPr>
          <p:nvPr>
            <p:ph type="dt" sz="half" idx="2"/>
          </p:nvPr>
        </p:nvSpPr>
        <p:spPr bwMode="auto">
          <a:xfrm>
            <a:off x="2771775" y="5949950"/>
            <a:ext cx="5832475" cy="252413"/>
          </a:xfrm>
          <a:prstGeom prst="rect">
            <a:avLst/>
          </a:prstGeom>
          <a:noFill/>
          <a:ln>
            <a:miter lim="800000"/>
            <a:headEnd/>
            <a:tailEnd/>
          </a:ln>
        </p:spPr>
        <p:txBody>
          <a:bodyPr vert="horz" wrap="square" lIns="0" tIns="0" rIns="0" bIns="0" numCol="1" anchor="t" anchorCtr="0" compatLnSpc="1">
            <a:prstTxWarp prst="textNoShape">
              <a:avLst/>
            </a:prstTxWarp>
          </a:bodyPr>
          <a:lstStyle>
            <a:lvl1pPr>
              <a:defRPr sz="1600"/>
            </a:lvl1pPr>
          </a:lstStyle>
          <a:p>
            <a:endParaRPr lang="nl-NL">
              <a:solidFill>
                <a:srgbClr val="000000"/>
              </a:solidFill>
              <a:ea typeface="ＭＳ Ｐゴシック" pitchFamily="-110" charset="-128"/>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voettekst 4"/>
          <p:cNvSpPr>
            <a:spLocks noGrp="1"/>
          </p:cNvSpPr>
          <p:nvPr>
            <p:ph type="ftr" sz="quarter" idx="10"/>
          </p:nvPr>
        </p:nvSpPr>
        <p:spPr>
          <a:xfrm>
            <a:off x="2843213" y="6308725"/>
            <a:ext cx="5976937" cy="333375"/>
          </a:xfrm>
          <a:prstGeom prst="rect">
            <a:avLst/>
          </a:prstGeom>
        </p:spPr>
        <p:txBody>
          <a:bodyPr/>
          <a:lstStyle>
            <a:lvl1pPr>
              <a:defRPr/>
            </a:lvl1pPr>
          </a:lstStyle>
          <a:p>
            <a:r>
              <a:rPr lang="en-US">
                <a:solidFill>
                  <a:srgbClr val="000000"/>
                </a:solidFill>
                <a:ea typeface="ＭＳ Ｐゴシック" pitchFamily="-110" charset="-128"/>
              </a:rPr>
              <a:t>Molengraaff Instituut voor Privaatrecht</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2.jpeg"/><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image" Target="../media/image1.jpe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8.xml"/><Relationship Id="rId7" Type="http://schemas.openxmlformats.org/officeDocument/2006/relationships/image" Target="../media/image1.jpeg"/><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theme" Target="../theme/theme4.xml"/><Relationship Id="rId5" Type="http://schemas.openxmlformats.org/officeDocument/2006/relationships/slideLayout" Target="../slideLayouts/slideLayout30.xml"/><Relationship Id="rId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pic>
        <p:nvPicPr>
          <p:cNvPr id="1026" name="Picture 2" descr="AF Venice PPT.jpg"/>
          <p:cNvPicPr>
            <a:picLocks noChangeAspect="1"/>
          </p:cNvPicPr>
          <p:nvPr userDrawn="1"/>
        </p:nvPicPr>
        <p:blipFill>
          <a:blip r:embed="rId5"/>
          <a:srcRect/>
          <a:stretch>
            <a:fillRect/>
          </a:stretch>
        </p:blipFill>
        <p:spPr bwMode="auto">
          <a:xfrm>
            <a:off x="0" y="0"/>
            <a:ext cx="9144000"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7" r:id="rId1"/>
    <p:sldLayoutId id="2147483688" r:id="rId2"/>
    <p:sldLayoutId id="2147483718" r:id="rId3"/>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S PGothic" pitchFamily="34" charset="-128"/>
          <a:cs typeface="ＭＳ Ｐゴシック" pitchFamily="71" charset="-128"/>
        </a:defRPr>
      </a:lvl1pPr>
      <a:lvl2pPr algn="ctr" rtl="0" eaLnBrk="0" fontAlgn="base" hangingPunct="0">
        <a:spcBef>
          <a:spcPct val="0"/>
        </a:spcBef>
        <a:spcAft>
          <a:spcPct val="0"/>
        </a:spcAft>
        <a:defRPr sz="4400">
          <a:solidFill>
            <a:schemeClr val="tx2"/>
          </a:solidFill>
          <a:latin typeface="Arial" pitchFamily="111" charset="0"/>
          <a:ea typeface="MS PGothic" pitchFamily="34" charset="-128"/>
          <a:cs typeface="ＭＳ Ｐゴシック" pitchFamily="71" charset="-128"/>
        </a:defRPr>
      </a:lvl2pPr>
      <a:lvl3pPr algn="ctr" rtl="0" eaLnBrk="0" fontAlgn="base" hangingPunct="0">
        <a:spcBef>
          <a:spcPct val="0"/>
        </a:spcBef>
        <a:spcAft>
          <a:spcPct val="0"/>
        </a:spcAft>
        <a:defRPr sz="4400">
          <a:solidFill>
            <a:schemeClr val="tx2"/>
          </a:solidFill>
          <a:latin typeface="Arial" pitchFamily="111" charset="0"/>
          <a:ea typeface="MS PGothic" pitchFamily="34" charset="-128"/>
          <a:cs typeface="ＭＳ Ｐゴシック" pitchFamily="71" charset="-128"/>
        </a:defRPr>
      </a:lvl3pPr>
      <a:lvl4pPr algn="ctr" rtl="0" eaLnBrk="0" fontAlgn="base" hangingPunct="0">
        <a:spcBef>
          <a:spcPct val="0"/>
        </a:spcBef>
        <a:spcAft>
          <a:spcPct val="0"/>
        </a:spcAft>
        <a:defRPr sz="4400">
          <a:solidFill>
            <a:schemeClr val="tx2"/>
          </a:solidFill>
          <a:latin typeface="Arial" pitchFamily="111" charset="0"/>
          <a:ea typeface="MS PGothic" pitchFamily="34" charset="-128"/>
          <a:cs typeface="ＭＳ Ｐゴシック" pitchFamily="71" charset="-128"/>
        </a:defRPr>
      </a:lvl4pPr>
      <a:lvl5pPr algn="ctr" rtl="0" eaLnBrk="0" fontAlgn="base" hangingPunct="0">
        <a:spcBef>
          <a:spcPct val="0"/>
        </a:spcBef>
        <a:spcAft>
          <a:spcPct val="0"/>
        </a:spcAft>
        <a:defRPr sz="4400">
          <a:solidFill>
            <a:schemeClr val="tx2"/>
          </a:solidFill>
          <a:latin typeface="Arial" pitchFamily="111" charset="0"/>
          <a:ea typeface="MS PGothic" pitchFamily="34" charset="-128"/>
          <a:cs typeface="ＭＳ Ｐゴシック" pitchFamily="71" charset="-128"/>
        </a:defRPr>
      </a:lvl5pPr>
      <a:lvl6pPr marL="457200" algn="ctr" rtl="0" fontAlgn="base">
        <a:spcBef>
          <a:spcPct val="0"/>
        </a:spcBef>
        <a:spcAft>
          <a:spcPct val="0"/>
        </a:spcAft>
        <a:defRPr sz="4400">
          <a:solidFill>
            <a:schemeClr val="tx2"/>
          </a:solidFill>
          <a:latin typeface="Arial" pitchFamily="111" charset="0"/>
        </a:defRPr>
      </a:lvl6pPr>
      <a:lvl7pPr marL="914400" algn="ctr" rtl="0" fontAlgn="base">
        <a:spcBef>
          <a:spcPct val="0"/>
        </a:spcBef>
        <a:spcAft>
          <a:spcPct val="0"/>
        </a:spcAft>
        <a:defRPr sz="4400">
          <a:solidFill>
            <a:schemeClr val="tx2"/>
          </a:solidFill>
          <a:latin typeface="Arial" pitchFamily="111" charset="0"/>
        </a:defRPr>
      </a:lvl7pPr>
      <a:lvl8pPr marL="1371600" algn="ctr" rtl="0" fontAlgn="base">
        <a:spcBef>
          <a:spcPct val="0"/>
        </a:spcBef>
        <a:spcAft>
          <a:spcPct val="0"/>
        </a:spcAft>
        <a:defRPr sz="4400">
          <a:solidFill>
            <a:schemeClr val="tx2"/>
          </a:solidFill>
          <a:latin typeface="Arial" pitchFamily="111" charset="0"/>
        </a:defRPr>
      </a:lvl8pPr>
      <a:lvl9pPr marL="1828800" algn="ctr" rtl="0" fontAlgn="base">
        <a:spcBef>
          <a:spcPct val="0"/>
        </a:spcBef>
        <a:spcAft>
          <a:spcPct val="0"/>
        </a:spcAft>
        <a:defRPr sz="4400">
          <a:solidFill>
            <a:schemeClr val="tx2"/>
          </a:solidFill>
          <a:latin typeface="Arial" pitchFamily="111" charset="0"/>
        </a:defRPr>
      </a:lvl9pPr>
    </p:titleStyle>
    <p:bodyStyle>
      <a:lvl1pPr marL="342900" indent="-342900" algn="l" rtl="0" eaLnBrk="0" fontAlgn="base" hangingPunct="0">
        <a:spcBef>
          <a:spcPct val="20000"/>
        </a:spcBef>
        <a:spcAft>
          <a:spcPct val="0"/>
        </a:spcAft>
        <a:buChar char="•"/>
        <a:defRPr sz="3200">
          <a:solidFill>
            <a:srgbClr val="000000"/>
          </a:solidFill>
          <a:latin typeface="+mn-lt"/>
          <a:ea typeface="MS PGothic" pitchFamily="34" charset="-128"/>
          <a:cs typeface="ＭＳ Ｐゴシック" pitchFamily="71" charset="-128"/>
        </a:defRPr>
      </a:lvl1pPr>
      <a:lvl2pPr marL="742950" indent="-285750" algn="l" rtl="0" eaLnBrk="0" fontAlgn="base" hangingPunct="0">
        <a:spcBef>
          <a:spcPct val="20000"/>
        </a:spcBef>
        <a:spcAft>
          <a:spcPct val="0"/>
        </a:spcAft>
        <a:buChar char="–"/>
        <a:defRPr sz="2800">
          <a:solidFill>
            <a:srgbClr val="000000"/>
          </a:solidFill>
          <a:latin typeface="+mn-lt"/>
          <a:ea typeface="MS PGothic" pitchFamily="34" charset="-128"/>
        </a:defRPr>
      </a:lvl2pPr>
      <a:lvl3pPr marL="1143000" indent="-228600" algn="l" rtl="0" eaLnBrk="0" fontAlgn="base" hangingPunct="0">
        <a:spcBef>
          <a:spcPct val="20000"/>
        </a:spcBef>
        <a:spcAft>
          <a:spcPct val="0"/>
        </a:spcAft>
        <a:buChar char="•"/>
        <a:defRPr sz="2800">
          <a:solidFill>
            <a:srgbClr val="000000"/>
          </a:solidFill>
          <a:latin typeface="+mn-lt"/>
          <a:ea typeface="MS PGothic" pitchFamily="34" charset="-128"/>
        </a:defRPr>
      </a:lvl3pPr>
      <a:lvl4pPr marL="1600200" indent="-228600" algn="l" rtl="0" eaLnBrk="0" fontAlgn="base" hangingPunct="0">
        <a:spcBef>
          <a:spcPct val="20000"/>
        </a:spcBef>
        <a:spcAft>
          <a:spcPct val="0"/>
        </a:spcAft>
        <a:buChar char="–"/>
        <a:defRPr sz="2000">
          <a:solidFill>
            <a:srgbClr val="000000"/>
          </a:solidFill>
          <a:latin typeface="+mn-lt"/>
          <a:ea typeface="MS PGothic" pitchFamily="34" charset="-128"/>
        </a:defRPr>
      </a:lvl4pPr>
      <a:lvl5pPr marL="2057400" indent="-228600" algn="l" rtl="0" eaLnBrk="0" fontAlgn="base" hangingPunct="0">
        <a:spcBef>
          <a:spcPct val="20000"/>
        </a:spcBef>
        <a:spcAft>
          <a:spcPct val="0"/>
        </a:spcAft>
        <a:buChar char="»"/>
        <a:defRPr sz="2000">
          <a:solidFill>
            <a:srgbClr val="000000"/>
          </a:solidFill>
          <a:latin typeface="+mn-lt"/>
          <a:ea typeface="MS PGothic" pitchFamily="34" charset="-128"/>
        </a:defRPr>
      </a:lvl5pPr>
      <a:lvl6pPr marL="2514600" indent="-228600" algn="l" rtl="0" fontAlgn="base">
        <a:spcBef>
          <a:spcPct val="20000"/>
        </a:spcBef>
        <a:spcAft>
          <a:spcPct val="0"/>
        </a:spcAft>
        <a:buChar char="»"/>
        <a:defRPr sz="2000">
          <a:solidFill>
            <a:schemeClr val="bg1"/>
          </a:solidFill>
          <a:latin typeface="+mn-lt"/>
          <a:ea typeface="ＭＳ Ｐゴシック" pitchFamily="111" charset="-128"/>
        </a:defRPr>
      </a:lvl6pPr>
      <a:lvl7pPr marL="2971800" indent="-228600" algn="l" rtl="0" fontAlgn="base">
        <a:spcBef>
          <a:spcPct val="20000"/>
        </a:spcBef>
        <a:spcAft>
          <a:spcPct val="0"/>
        </a:spcAft>
        <a:buChar char="»"/>
        <a:defRPr sz="2000">
          <a:solidFill>
            <a:schemeClr val="bg1"/>
          </a:solidFill>
          <a:latin typeface="+mn-lt"/>
          <a:ea typeface="ＭＳ Ｐゴシック" pitchFamily="111" charset="-128"/>
        </a:defRPr>
      </a:lvl7pPr>
      <a:lvl8pPr marL="3429000" indent="-228600" algn="l" rtl="0" fontAlgn="base">
        <a:spcBef>
          <a:spcPct val="20000"/>
        </a:spcBef>
        <a:spcAft>
          <a:spcPct val="0"/>
        </a:spcAft>
        <a:buChar char="»"/>
        <a:defRPr sz="2000">
          <a:solidFill>
            <a:schemeClr val="bg1"/>
          </a:solidFill>
          <a:latin typeface="+mn-lt"/>
          <a:ea typeface="ＭＳ Ｐゴシック" pitchFamily="111" charset="-128"/>
        </a:defRPr>
      </a:lvl8pPr>
      <a:lvl9pPr marL="3886200" indent="-228600" algn="l" rtl="0" fontAlgn="base">
        <a:spcBef>
          <a:spcPct val="20000"/>
        </a:spcBef>
        <a:spcAft>
          <a:spcPct val="0"/>
        </a:spcAft>
        <a:buChar char="»"/>
        <a:defRPr sz="2000">
          <a:solidFill>
            <a:schemeClr val="bg1"/>
          </a:solidFill>
          <a:latin typeface="+mn-lt"/>
          <a:ea typeface="ＭＳ Ｐゴシック" pitchFamily="11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pic>
        <p:nvPicPr>
          <p:cNvPr id="5122" name="Picture 1"/>
          <p:cNvPicPr>
            <a:picLocks noChangeAspect="1" noChangeArrowheads="1"/>
          </p:cNvPicPr>
          <p:nvPr/>
        </p:nvPicPr>
        <p:blipFill>
          <a:blip r:embed="rId13"/>
          <a:srcRect/>
          <a:stretch>
            <a:fillRect/>
          </a:stretch>
        </p:blipFill>
        <p:spPr bwMode="auto">
          <a:xfrm>
            <a:off x="0" y="0"/>
            <a:ext cx="9144000" cy="6858000"/>
          </a:xfrm>
          <a:prstGeom prst="rect">
            <a:avLst/>
          </a:prstGeom>
          <a:noFill/>
          <a:ln w="9525">
            <a:noFill/>
            <a:round/>
            <a:headEnd/>
            <a:tailEnd/>
          </a:ln>
        </p:spPr>
      </p:pic>
      <p:sp>
        <p:nvSpPr>
          <p:cNvPr id="5123" name="Rectangle 2"/>
          <p:cNvSpPr>
            <a:spLocks noGrp="1" noChangeArrowheads="1"/>
          </p:cNvSpPr>
          <p:nvPr>
            <p:ph type="title"/>
          </p:nvPr>
        </p:nvSpPr>
        <p:spPr bwMode="auto">
          <a:xfrm>
            <a:off x="457200" y="174625"/>
            <a:ext cx="8221663" cy="1339850"/>
          </a:xfrm>
          <a:prstGeom prst="rect">
            <a:avLst/>
          </a:prstGeom>
          <a:noFill/>
          <a:ln w="9525">
            <a:noFill/>
            <a:round/>
            <a:headEnd/>
            <a:tailEnd/>
          </a:ln>
        </p:spPr>
        <p:txBody>
          <a:bodyPr vert="horz" wrap="square" lIns="0" tIns="0" rIns="0" bIns="0" numCol="1" anchor="ctr" anchorCtr="0" compatLnSpc="1">
            <a:prstTxWarp prst="textNoShape">
              <a:avLst/>
            </a:prstTxWarp>
          </a:bodyPr>
          <a:lstStyle/>
          <a:p>
            <a:pPr lvl="0"/>
            <a:r>
              <a:rPr lang="en-GB" smtClean="0"/>
              <a:t>Fate clic per modificare il formato del testo del titolo</a:t>
            </a:r>
          </a:p>
        </p:txBody>
      </p:sp>
      <p:sp>
        <p:nvSpPr>
          <p:cNvPr id="5124" name="Rectangle 3"/>
          <p:cNvSpPr>
            <a:spLocks noGrp="1" noChangeArrowheads="1"/>
          </p:cNvSpPr>
          <p:nvPr>
            <p:ph type="body" idx="1"/>
          </p:nvPr>
        </p:nvSpPr>
        <p:spPr bwMode="auto">
          <a:xfrm>
            <a:off x="457200" y="1604963"/>
            <a:ext cx="8221663" cy="4518025"/>
          </a:xfrm>
          <a:prstGeom prst="rect">
            <a:avLst/>
          </a:prstGeom>
          <a:noFill/>
          <a:ln w="9525">
            <a:noFill/>
            <a:round/>
            <a:headEnd/>
            <a:tailEnd/>
          </a:ln>
        </p:spPr>
        <p:txBody>
          <a:bodyPr vert="horz" wrap="square" lIns="0" tIns="0" rIns="0" bIns="0" numCol="1" anchor="t" anchorCtr="0" compatLnSpc="1">
            <a:prstTxWarp prst="textNoShape">
              <a:avLst/>
            </a:prstTxWarp>
          </a:bodyPr>
          <a:lstStyle/>
          <a:p>
            <a:pPr lvl="0"/>
            <a:r>
              <a:rPr lang="en-GB" smtClean="0"/>
              <a:t>Fate clic per modificare il formato del testo della struttura</a:t>
            </a:r>
          </a:p>
          <a:p>
            <a:pPr lvl="1"/>
            <a:r>
              <a:rPr lang="en-GB" smtClean="0"/>
              <a:t>Secondo livello struttura</a:t>
            </a:r>
          </a:p>
          <a:p>
            <a:pPr lvl="2"/>
            <a:r>
              <a:rPr lang="en-GB" smtClean="0"/>
              <a:t>Terzo livello struttura</a:t>
            </a:r>
          </a:p>
          <a:p>
            <a:pPr lvl="3"/>
            <a:r>
              <a:rPr lang="en-GB" smtClean="0"/>
              <a:t>Quarto livello struttura</a:t>
            </a:r>
          </a:p>
          <a:p>
            <a:pPr lvl="4"/>
            <a:r>
              <a:rPr lang="en-GB" smtClean="0"/>
              <a:t>Quinto livello struttura</a:t>
            </a:r>
          </a:p>
          <a:p>
            <a:pPr lvl="4"/>
            <a:r>
              <a:rPr lang="en-GB" smtClean="0"/>
              <a:t>Sesto livello struttura</a:t>
            </a:r>
          </a:p>
          <a:p>
            <a:pPr lvl="4"/>
            <a:r>
              <a:rPr lang="en-GB" smtClean="0"/>
              <a:t>Settimo livello struttura</a:t>
            </a:r>
          </a:p>
          <a:p>
            <a:pPr lvl="4"/>
            <a:r>
              <a:rPr lang="en-GB" smtClean="0"/>
              <a:t>Ottavo livello struttura</a:t>
            </a:r>
          </a:p>
          <a:p>
            <a:pPr lvl="4"/>
            <a:r>
              <a:rPr lang="en-GB" smtClean="0"/>
              <a:t>Nono livello struttura</a:t>
            </a:r>
          </a:p>
        </p:txBody>
      </p:sp>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defTabSz="449263" rtl="0" eaLnBrk="0" fontAlgn="base" hangingPunct="0">
        <a:spcBef>
          <a:spcPct val="0"/>
        </a:spcBef>
        <a:spcAft>
          <a:spcPct val="0"/>
        </a:spcAft>
        <a:buClr>
          <a:srgbClr val="000000"/>
        </a:buClr>
        <a:buSzPct val="100000"/>
        <a:buFont typeface="Times New Roman" pitchFamily="-110" charset="0"/>
        <a:defRPr sz="4400">
          <a:solidFill>
            <a:srgbClr val="000000"/>
          </a:solidFill>
          <a:latin typeface="+mj-lt"/>
          <a:ea typeface="MS PGothic" pitchFamily="34" charset="-128"/>
          <a:cs typeface="+mj-cs"/>
        </a:defRPr>
      </a:lvl1pPr>
      <a:lvl2pPr algn="ctr" defTabSz="449263" rtl="0" eaLnBrk="0" fontAlgn="base" hangingPunct="0">
        <a:spcBef>
          <a:spcPct val="0"/>
        </a:spcBef>
        <a:spcAft>
          <a:spcPct val="0"/>
        </a:spcAft>
        <a:buClr>
          <a:srgbClr val="000000"/>
        </a:buClr>
        <a:buSzPct val="100000"/>
        <a:buFont typeface="Times New Roman" pitchFamily="-110" charset="0"/>
        <a:defRPr sz="4400">
          <a:solidFill>
            <a:srgbClr val="000000"/>
          </a:solidFill>
          <a:latin typeface="Arial" charset="0"/>
          <a:ea typeface="MS PGothic" pitchFamily="34" charset="-128"/>
          <a:cs typeface="ＭＳ Ｐゴシック" charset="-128"/>
        </a:defRPr>
      </a:lvl2pPr>
      <a:lvl3pPr algn="ctr" defTabSz="449263" rtl="0" eaLnBrk="0" fontAlgn="base" hangingPunct="0">
        <a:spcBef>
          <a:spcPct val="0"/>
        </a:spcBef>
        <a:spcAft>
          <a:spcPct val="0"/>
        </a:spcAft>
        <a:buClr>
          <a:srgbClr val="000000"/>
        </a:buClr>
        <a:buSzPct val="100000"/>
        <a:buFont typeface="Times New Roman" pitchFamily="-110" charset="0"/>
        <a:defRPr sz="4400">
          <a:solidFill>
            <a:srgbClr val="000000"/>
          </a:solidFill>
          <a:latin typeface="Arial" charset="0"/>
          <a:ea typeface="MS PGothic" pitchFamily="34" charset="-128"/>
          <a:cs typeface="ＭＳ Ｐゴシック" charset="-128"/>
        </a:defRPr>
      </a:lvl3pPr>
      <a:lvl4pPr algn="ctr" defTabSz="449263" rtl="0" eaLnBrk="0" fontAlgn="base" hangingPunct="0">
        <a:spcBef>
          <a:spcPct val="0"/>
        </a:spcBef>
        <a:spcAft>
          <a:spcPct val="0"/>
        </a:spcAft>
        <a:buClr>
          <a:srgbClr val="000000"/>
        </a:buClr>
        <a:buSzPct val="100000"/>
        <a:buFont typeface="Times New Roman" pitchFamily="-110" charset="0"/>
        <a:defRPr sz="4400">
          <a:solidFill>
            <a:srgbClr val="000000"/>
          </a:solidFill>
          <a:latin typeface="Arial" charset="0"/>
          <a:ea typeface="MS PGothic" pitchFamily="34" charset="-128"/>
          <a:cs typeface="ＭＳ Ｐゴシック" charset="-128"/>
        </a:defRPr>
      </a:lvl4pPr>
      <a:lvl5pPr algn="ctr" defTabSz="449263" rtl="0" eaLnBrk="0" fontAlgn="base" hangingPunct="0">
        <a:spcBef>
          <a:spcPct val="0"/>
        </a:spcBef>
        <a:spcAft>
          <a:spcPct val="0"/>
        </a:spcAft>
        <a:buClr>
          <a:srgbClr val="000000"/>
        </a:buClr>
        <a:buSzPct val="100000"/>
        <a:buFont typeface="Times New Roman" pitchFamily="-110" charset="0"/>
        <a:defRPr sz="4400">
          <a:solidFill>
            <a:srgbClr val="000000"/>
          </a:solidFill>
          <a:latin typeface="Arial" charset="0"/>
          <a:ea typeface="MS PGothic" pitchFamily="34" charset="-128"/>
          <a:cs typeface="ＭＳ Ｐゴシック" charset="-128"/>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000000"/>
          </a:solidFill>
          <a:latin typeface="Arial" charset="0"/>
          <a:ea typeface="ＭＳ Ｐゴシック" charset="-128"/>
          <a:cs typeface="ＭＳ Ｐゴシック" charset="-128"/>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000000"/>
          </a:solidFill>
          <a:latin typeface="Arial" charset="0"/>
          <a:ea typeface="ＭＳ Ｐゴシック" charset="-128"/>
          <a:cs typeface="ＭＳ Ｐゴシック" charset="-128"/>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000000"/>
          </a:solidFill>
          <a:latin typeface="Arial" charset="0"/>
          <a:ea typeface="ＭＳ Ｐゴシック" charset="-128"/>
          <a:cs typeface="ＭＳ Ｐゴシック" charset="-128"/>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000000"/>
          </a:solidFill>
          <a:latin typeface="Arial" charset="0"/>
          <a:ea typeface="ＭＳ Ｐゴシック" charset="-128"/>
          <a:cs typeface="ＭＳ Ｐゴシック" charset="-128"/>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10" charset="0"/>
        <a:buChar char="•"/>
        <a:defRPr sz="3200">
          <a:solidFill>
            <a:srgbClr val="000000"/>
          </a:solidFill>
          <a:latin typeface="+mn-lt"/>
          <a:ea typeface="MS PGothic" pitchFamily="34" charset="-128"/>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10" charset="0"/>
        <a:buChar char="–"/>
        <a:defRPr sz="2800">
          <a:solidFill>
            <a:srgbClr val="000000"/>
          </a:solidFill>
          <a:latin typeface="+mn-lt"/>
          <a:ea typeface="MS PGothic" pitchFamily="34" charset="-128"/>
          <a:cs typeface="+mn-cs"/>
        </a:defRPr>
      </a:lvl2pPr>
      <a:lvl3pPr marL="1143000" indent="-228600" algn="l" defTabSz="449263" rtl="0" eaLnBrk="0" fontAlgn="base" hangingPunct="0">
        <a:spcBef>
          <a:spcPts val="700"/>
        </a:spcBef>
        <a:spcAft>
          <a:spcPct val="0"/>
        </a:spcAft>
        <a:buClr>
          <a:srgbClr val="000000"/>
        </a:buClr>
        <a:buSzPct val="100000"/>
        <a:buFont typeface="Times New Roman" pitchFamily="-110" charset="0"/>
        <a:buChar char="•"/>
        <a:defRPr sz="2800">
          <a:solidFill>
            <a:srgbClr val="000000"/>
          </a:solidFill>
          <a:latin typeface="+mn-lt"/>
          <a:ea typeface="MS PGothic" pitchFamily="34" charset="-128"/>
          <a:cs typeface="+mn-cs"/>
        </a:defRPr>
      </a:lvl3pPr>
      <a:lvl4pPr marL="1600200" indent="-228600" algn="l" defTabSz="449263" rtl="0" eaLnBrk="0" fontAlgn="base" hangingPunct="0">
        <a:spcBef>
          <a:spcPts val="500"/>
        </a:spcBef>
        <a:spcAft>
          <a:spcPct val="0"/>
        </a:spcAft>
        <a:buClr>
          <a:srgbClr val="000000"/>
        </a:buClr>
        <a:buSzPct val="100000"/>
        <a:buFont typeface="Times New Roman" pitchFamily="-110" charset="0"/>
        <a:buChar char="–"/>
        <a:defRPr sz="2000">
          <a:solidFill>
            <a:srgbClr val="000000"/>
          </a:solidFill>
          <a:latin typeface="+mn-lt"/>
          <a:ea typeface="MS PGothic" pitchFamily="34" charset="-128"/>
          <a:cs typeface="+mn-cs"/>
        </a:defRPr>
      </a:lvl4pPr>
      <a:lvl5pPr marL="2057400" indent="-228600" algn="l" defTabSz="449263" rtl="0" eaLnBrk="0" fontAlgn="base" hangingPunct="0">
        <a:spcBef>
          <a:spcPts val="500"/>
        </a:spcBef>
        <a:spcAft>
          <a:spcPct val="0"/>
        </a:spcAft>
        <a:buClr>
          <a:srgbClr val="000000"/>
        </a:buClr>
        <a:buSzPct val="100000"/>
        <a:buFont typeface="Times New Roman" pitchFamily="-110" charset="0"/>
        <a:buChar char="»"/>
        <a:defRPr sz="2000">
          <a:solidFill>
            <a:srgbClr val="000000"/>
          </a:solidFill>
          <a:latin typeface="+mn-lt"/>
          <a:ea typeface="MS PGothic" pitchFamily="34" charset="-128"/>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410" name="Picture 2" descr="AF Venice PPT.jpg"/>
          <p:cNvPicPr>
            <a:picLocks noChangeAspect="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sp>
        <p:nvSpPr>
          <p:cNvPr id="17411" name="Заголовок 1"/>
          <p:cNvSpPr>
            <a:spLocks noGrp="1"/>
          </p:cNvSpPr>
          <p:nvPr>
            <p:ph type="title"/>
          </p:nvPr>
        </p:nvSpPr>
        <p:spPr bwMode="auto">
          <a:xfrm>
            <a:off x="250825" y="274638"/>
            <a:ext cx="6985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7412" name="Текст 2"/>
          <p:cNvSpPr>
            <a:spLocks noGrp="1"/>
          </p:cNvSpPr>
          <p:nvPr>
            <p:ph type="body" idx="1"/>
          </p:nvPr>
        </p:nvSpPr>
        <p:spPr bwMode="auto">
          <a:xfrm>
            <a:off x="250825" y="1600200"/>
            <a:ext cx="6985000" cy="49974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Tree>
  </p:cSld>
  <p:clrMap bg1="lt1" tx1="dk1" bg2="lt2" tx2="dk2" accent1="accent1" accent2="accent2" accent3="accent3" accent4="accent4" accent5="accent5" accent6="accent6" hlink="hlink" folHlink="folHlink"/>
  <p:sldLayoutIdLst>
    <p:sldLayoutId id="2147483700"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ctr" rtl="0" fontAlgn="base">
        <a:spcBef>
          <a:spcPct val="0"/>
        </a:spcBef>
        <a:spcAft>
          <a:spcPct val="0"/>
        </a:spcAft>
        <a:defRPr sz="3200" b="1" kern="1200">
          <a:solidFill>
            <a:schemeClr val="tx1"/>
          </a:solidFill>
          <a:latin typeface="Verdana" pitchFamily="34" charset="0"/>
          <a:ea typeface="Verdana" pitchFamily="34" charset="0"/>
          <a:cs typeface="Verdana" pitchFamily="34" charset="0"/>
        </a:defRPr>
      </a:lvl1pPr>
      <a:lvl2pPr algn="ctr" rtl="0" fontAlgn="base">
        <a:spcBef>
          <a:spcPct val="0"/>
        </a:spcBef>
        <a:spcAft>
          <a:spcPct val="0"/>
        </a:spcAft>
        <a:defRPr sz="3200" b="1">
          <a:solidFill>
            <a:schemeClr val="tx1"/>
          </a:solidFill>
          <a:latin typeface="Verdana" pitchFamily="34" charset="0"/>
          <a:ea typeface="Verdana" pitchFamily="34" charset="0"/>
          <a:cs typeface="Verdana" pitchFamily="34" charset="0"/>
        </a:defRPr>
      </a:lvl2pPr>
      <a:lvl3pPr algn="ctr" rtl="0" fontAlgn="base">
        <a:spcBef>
          <a:spcPct val="0"/>
        </a:spcBef>
        <a:spcAft>
          <a:spcPct val="0"/>
        </a:spcAft>
        <a:defRPr sz="3200" b="1">
          <a:solidFill>
            <a:schemeClr val="tx1"/>
          </a:solidFill>
          <a:latin typeface="Verdana" pitchFamily="34" charset="0"/>
          <a:ea typeface="Verdana" pitchFamily="34" charset="0"/>
          <a:cs typeface="Verdana" pitchFamily="34" charset="0"/>
        </a:defRPr>
      </a:lvl3pPr>
      <a:lvl4pPr algn="ctr" rtl="0" fontAlgn="base">
        <a:spcBef>
          <a:spcPct val="0"/>
        </a:spcBef>
        <a:spcAft>
          <a:spcPct val="0"/>
        </a:spcAft>
        <a:defRPr sz="3200" b="1">
          <a:solidFill>
            <a:schemeClr val="tx1"/>
          </a:solidFill>
          <a:latin typeface="Verdana" pitchFamily="34" charset="0"/>
          <a:ea typeface="Verdana" pitchFamily="34" charset="0"/>
          <a:cs typeface="Verdana" pitchFamily="34" charset="0"/>
        </a:defRPr>
      </a:lvl4pPr>
      <a:lvl5pPr algn="ctr" rtl="0" fontAlgn="base">
        <a:spcBef>
          <a:spcPct val="0"/>
        </a:spcBef>
        <a:spcAft>
          <a:spcPct val="0"/>
        </a:spcAft>
        <a:defRPr sz="3200" b="1">
          <a:solidFill>
            <a:schemeClr val="tx1"/>
          </a:solidFill>
          <a:latin typeface="Verdana" pitchFamily="34" charset="0"/>
          <a:ea typeface="Verdana" pitchFamily="34" charset="0"/>
          <a:cs typeface="Verdana" pitchFamily="34" charset="0"/>
        </a:defRPr>
      </a:lvl5pPr>
      <a:lvl6pPr marL="457200" algn="ctr" rtl="0" fontAlgn="base">
        <a:spcBef>
          <a:spcPct val="0"/>
        </a:spcBef>
        <a:spcAft>
          <a:spcPct val="0"/>
        </a:spcAft>
        <a:defRPr sz="3200" b="1">
          <a:solidFill>
            <a:schemeClr val="tx1"/>
          </a:solidFill>
          <a:latin typeface="Verdana" pitchFamily="34" charset="0"/>
          <a:ea typeface="Verdana" pitchFamily="34" charset="0"/>
          <a:cs typeface="Verdana" pitchFamily="34" charset="0"/>
        </a:defRPr>
      </a:lvl6pPr>
      <a:lvl7pPr marL="914400" algn="ctr" rtl="0" fontAlgn="base">
        <a:spcBef>
          <a:spcPct val="0"/>
        </a:spcBef>
        <a:spcAft>
          <a:spcPct val="0"/>
        </a:spcAft>
        <a:defRPr sz="3200" b="1">
          <a:solidFill>
            <a:schemeClr val="tx1"/>
          </a:solidFill>
          <a:latin typeface="Verdana" pitchFamily="34" charset="0"/>
          <a:ea typeface="Verdana" pitchFamily="34" charset="0"/>
          <a:cs typeface="Verdana" pitchFamily="34" charset="0"/>
        </a:defRPr>
      </a:lvl7pPr>
      <a:lvl8pPr marL="1371600" algn="ctr" rtl="0" fontAlgn="base">
        <a:spcBef>
          <a:spcPct val="0"/>
        </a:spcBef>
        <a:spcAft>
          <a:spcPct val="0"/>
        </a:spcAft>
        <a:defRPr sz="3200" b="1">
          <a:solidFill>
            <a:schemeClr val="tx1"/>
          </a:solidFill>
          <a:latin typeface="Verdana" pitchFamily="34" charset="0"/>
          <a:ea typeface="Verdana" pitchFamily="34" charset="0"/>
          <a:cs typeface="Verdana" pitchFamily="34" charset="0"/>
        </a:defRPr>
      </a:lvl8pPr>
      <a:lvl9pPr marL="1828800" algn="ctr" rtl="0" fontAlgn="base">
        <a:spcBef>
          <a:spcPct val="0"/>
        </a:spcBef>
        <a:spcAft>
          <a:spcPct val="0"/>
        </a:spcAft>
        <a:defRPr sz="3200" b="1">
          <a:solidFill>
            <a:schemeClr val="tx1"/>
          </a:solidFill>
          <a:latin typeface="Verdana" pitchFamily="34" charset="0"/>
          <a:ea typeface="Verdana" pitchFamily="34" charset="0"/>
          <a:cs typeface="Verdana" pitchFamily="34" charset="0"/>
        </a:defRPr>
      </a:lvl9pPr>
    </p:titleStyle>
    <p:bodyStyle>
      <a:lvl1pPr marL="342900" indent="-342900" algn="l" rtl="0" fontAlgn="base">
        <a:spcBef>
          <a:spcPct val="20000"/>
        </a:spcBef>
        <a:spcAft>
          <a:spcPct val="0"/>
        </a:spcAft>
        <a:buFont typeface="Arial" charset="0"/>
        <a:buChar char="•"/>
        <a:defRPr sz="2800" kern="1200">
          <a:solidFill>
            <a:schemeClr val="tx1"/>
          </a:solidFill>
          <a:latin typeface="Verdana" pitchFamily="34" charset="0"/>
          <a:ea typeface="Verdana" pitchFamily="34" charset="0"/>
          <a:cs typeface="Verdana" pitchFamily="34" charset="0"/>
        </a:defRPr>
      </a:lvl1pPr>
      <a:lvl2pPr marL="742950" indent="-285750" algn="l" rtl="0" fontAlgn="base">
        <a:spcBef>
          <a:spcPct val="20000"/>
        </a:spcBef>
        <a:spcAft>
          <a:spcPct val="0"/>
        </a:spcAft>
        <a:buFont typeface="Arial" charset="0"/>
        <a:buChar char="–"/>
        <a:defRPr sz="2800" kern="1200">
          <a:solidFill>
            <a:schemeClr val="tx1"/>
          </a:solidFill>
          <a:latin typeface="Verdana" pitchFamily="34" charset="0"/>
          <a:ea typeface="Verdana" pitchFamily="34" charset="0"/>
          <a:cs typeface="Verdana" pitchFamily="34" charset="0"/>
        </a:defRPr>
      </a:lvl2pPr>
      <a:lvl3pPr marL="1143000" indent="-228600" algn="l" rtl="0" fontAlgn="base">
        <a:spcBef>
          <a:spcPct val="20000"/>
        </a:spcBef>
        <a:spcAft>
          <a:spcPct val="0"/>
        </a:spcAft>
        <a:buFont typeface="Arial" charset="0"/>
        <a:buChar char="•"/>
        <a:defRPr sz="2800" kern="1200">
          <a:solidFill>
            <a:schemeClr val="tx1"/>
          </a:solidFill>
          <a:latin typeface="Verdana" pitchFamily="34" charset="0"/>
          <a:ea typeface="Verdana" pitchFamily="34" charset="0"/>
          <a:cs typeface="Verdana" pitchFamily="34" charset="0"/>
        </a:defRPr>
      </a:lvl3pPr>
      <a:lvl4pPr marL="1600200" indent="-228600" algn="l" rtl="0" fontAlgn="base">
        <a:spcBef>
          <a:spcPct val="20000"/>
        </a:spcBef>
        <a:spcAft>
          <a:spcPct val="0"/>
        </a:spcAft>
        <a:buFont typeface="Arial" charset="0"/>
        <a:buChar char="–"/>
        <a:defRPr sz="2800" kern="1200">
          <a:solidFill>
            <a:schemeClr val="tx1"/>
          </a:solidFill>
          <a:latin typeface="Verdana" pitchFamily="34" charset="0"/>
          <a:ea typeface="Verdana" pitchFamily="34" charset="0"/>
          <a:cs typeface="Verdana" pitchFamily="34" charset="0"/>
        </a:defRPr>
      </a:lvl4pPr>
      <a:lvl5pPr marL="2057400" indent="-228600" algn="l" rtl="0" fontAlgn="base">
        <a:spcBef>
          <a:spcPct val="20000"/>
        </a:spcBef>
        <a:spcAft>
          <a:spcPct val="0"/>
        </a:spcAft>
        <a:buFont typeface="Arial" charset="0"/>
        <a:buChar char="»"/>
        <a:defRPr sz="2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pic>
        <p:nvPicPr>
          <p:cNvPr id="1026" name="Picture 2" descr="AF Venice PPT.jpg"/>
          <p:cNvPicPr>
            <a:picLocks noChangeAspect="1"/>
          </p:cNvPicPr>
          <p:nvPr userDrawn="1"/>
        </p:nvPicPr>
        <p:blipFill>
          <a:blip r:embed="rId7"/>
          <a:srcRect/>
          <a:stretch>
            <a:fillRect/>
          </a:stretch>
        </p:blipFill>
        <p:spPr bwMode="auto">
          <a:xfrm>
            <a:off x="0" y="0"/>
            <a:ext cx="9144000" cy="6858000"/>
          </a:xfrm>
          <a:prstGeom prst="rect">
            <a:avLst/>
          </a:prstGeom>
          <a:noFill/>
          <a:ln w="9525">
            <a:noFill/>
            <a:miter lim="800000"/>
            <a:headEnd/>
            <a:tailEnd/>
          </a:ln>
        </p:spPr>
      </p:pic>
      <p:sp>
        <p:nvSpPr>
          <p:cNvPr id="1027" name="GabGood"/>
          <p:cNvSpPr>
            <a:spLocks noChangeArrowheads="1"/>
          </p:cNvSpPr>
          <p:nvPr userDrawn="1"/>
        </p:nvSpPr>
        <p:spPr bwMode="auto">
          <a:xfrm>
            <a:off x="-9144000" y="457200"/>
            <a:ext cx="914400" cy="457200"/>
          </a:xfrm>
          <a:prstGeom prst="cube">
            <a:avLst>
              <a:gd name="adj" fmla="val 25000"/>
            </a:avLst>
          </a:prstGeom>
          <a:solidFill>
            <a:srgbClr val="00FF00"/>
          </a:solidFill>
          <a:ln w="9525">
            <a:solidFill>
              <a:schemeClr val="tx1"/>
            </a:solidFill>
            <a:miter lim="800000"/>
            <a:headEnd/>
            <a:tailEnd/>
          </a:ln>
          <a:effectLst/>
        </p:spPr>
        <p:txBody>
          <a:bodyPr wrap="none" anchor="ctr"/>
          <a:lstStyle/>
          <a:p>
            <a:endParaRPr lang="en-GB">
              <a:solidFill>
                <a:srgbClr val="000000"/>
              </a:solidFill>
              <a:ea typeface="ＭＳ Ｐゴシック" pitchFamily="-110" charset="-128"/>
            </a:endParaRPr>
          </a:p>
        </p:txBody>
      </p:sp>
      <p:sp>
        <p:nvSpPr>
          <p:cNvPr id="1028" name="GabBad"/>
          <p:cNvSpPr>
            <a:spLocks noChangeArrowheads="1"/>
          </p:cNvSpPr>
          <p:nvPr userDrawn="1"/>
        </p:nvSpPr>
        <p:spPr bwMode="auto">
          <a:xfrm>
            <a:off x="-9144000" y="1371600"/>
            <a:ext cx="914400" cy="457200"/>
          </a:xfrm>
          <a:prstGeom prst="cube">
            <a:avLst>
              <a:gd name="adj" fmla="val 25000"/>
            </a:avLst>
          </a:prstGeom>
          <a:solidFill>
            <a:srgbClr val="0050FF"/>
          </a:solidFill>
          <a:ln w="9525">
            <a:solidFill>
              <a:schemeClr val="tx1"/>
            </a:solidFill>
            <a:miter lim="800000"/>
            <a:headEnd/>
            <a:tailEnd/>
          </a:ln>
          <a:effectLst/>
        </p:spPr>
        <p:txBody>
          <a:bodyPr wrap="none" anchor="ctr"/>
          <a:lstStyle/>
          <a:p>
            <a:endParaRPr lang="en-GB">
              <a:solidFill>
                <a:srgbClr val="000000"/>
              </a:solidFill>
              <a:ea typeface="ＭＳ Ｐゴシック" pitchFamily="-110" charset="-128"/>
            </a:endParaRPr>
          </a:p>
        </p:txBody>
      </p:sp>
      <p:sp>
        <p:nvSpPr>
          <p:cNvPr id="1029" name="GabNul"/>
          <p:cNvSpPr>
            <a:spLocks noChangeArrowheads="1"/>
          </p:cNvSpPr>
          <p:nvPr userDrawn="1"/>
        </p:nvSpPr>
        <p:spPr bwMode="auto">
          <a:xfrm>
            <a:off x="-9144000" y="2286000"/>
            <a:ext cx="914400" cy="457200"/>
          </a:xfrm>
          <a:prstGeom prst="cube">
            <a:avLst>
              <a:gd name="adj" fmla="val 25000"/>
            </a:avLst>
          </a:prstGeom>
          <a:solidFill>
            <a:srgbClr val="808080"/>
          </a:solidFill>
          <a:ln w="9525">
            <a:solidFill>
              <a:schemeClr val="tx1"/>
            </a:solidFill>
            <a:miter lim="800000"/>
            <a:headEnd/>
            <a:tailEnd/>
          </a:ln>
          <a:effectLst/>
        </p:spPr>
        <p:txBody>
          <a:bodyPr wrap="none" anchor="ctr"/>
          <a:lstStyle/>
          <a:p>
            <a:endParaRPr lang="en-GB">
              <a:solidFill>
                <a:srgbClr val="000000"/>
              </a:solidFill>
              <a:ea typeface="ＭＳ Ｐゴシック" pitchFamily="-110" charset="-128"/>
            </a:endParaRP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ＭＳ Ｐゴシック" pitchFamily="71" charset="-128"/>
          <a:cs typeface="ＭＳ Ｐゴシック" pitchFamily="71" charset="-128"/>
        </a:defRPr>
      </a:lvl1pPr>
      <a:lvl2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2pPr>
      <a:lvl3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3pPr>
      <a:lvl4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4pPr>
      <a:lvl5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5pPr>
      <a:lvl6pPr marL="457200" algn="ctr" rtl="0" fontAlgn="base">
        <a:spcBef>
          <a:spcPct val="0"/>
        </a:spcBef>
        <a:spcAft>
          <a:spcPct val="0"/>
        </a:spcAft>
        <a:defRPr sz="4400">
          <a:solidFill>
            <a:schemeClr val="tx2"/>
          </a:solidFill>
          <a:latin typeface="Arial" pitchFamily="111" charset="0"/>
        </a:defRPr>
      </a:lvl6pPr>
      <a:lvl7pPr marL="914400" algn="ctr" rtl="0" fontAlgn="base">
        <a:spcBef>
          <a:spcPct val="0"/>
        </a:spcBef>
        <a:spcAft>
          <a:spcPct val="0"/>
        </a:spcAft>
        <a:defRPr sz="4400">
          <a:solidFill>
            <a:schemeClr val="tx2"/>
          </a:solidFill>
          <a:latin typeface="Arial" pitchFamily="111" charset="0"/>
        </a:defRPr>
      </a:lvl7pPr>
      <a:lvl8pPr marL="1371600" algn="ctr" rtl="0" fontAlgn="base">
        <a:spcBef>
          <a:spcPct val="0"/>
        </a:spcBef>
        <a:spcAft>
          <a:spcPct val="0"/>
        </a:spcAft>
        <a:defRPr sz="4400">
          <a:solidFill>
            <a:schemeClr val="tx2"/>
          </a:solidFill>
          <a:latin typeface="Arial" pitchFamily="111" charset="0"/>
        </a:defRPr>
      </a:lvl8pPr>
      <a:lvl9pPr marL="1828800" algn="ctr" rtl="0" fontAlgn="base">
        <a:spcBef>
          <a:spcPct val="0"/>
        </a:spcBef>
        <a:spcAft>
          <a:spcPct val="0"/>
        </a:spcAft>
        <a:defRPr sz="4400">
          <a:solidFill>
            <a:schemeClr val="tx2"/>
          </a:solidFill>
          <a:latin typeface="Arial" pitchFamily="111" charset="0"/>
        </a:defRPr>
      </a:lvl9pPr>
    </p:titleStyle>
    <p:bodyStyle>
      <a:lvl1pPr marL="342900" indent="-342900" algn="l" rtl="0" eaLnBrk="0" fontAlgn="base" hangingPunct="0">
        <a:spcBef>
          <a:spcPct val="20000"/>
        </a:spcBef>
        <a:spcAft>
          <a:spcPct val="0"/>
        </a:spcAft>
        <a:buChar char="•"/>
        <a:defRPr sz="3200">
          <a:solidFill>
            <a:srgbClr val="000000"/>
          </a:solidFill>
          <a:latin typeface="+mn-lt"/>
          <a:ea typeface="ＭＳ Ｐゴシック" pitchFamily="71" charset="-128"/>
          <a:cs typeface="ＭＳ Ｐゴシック" pitchFamily="71" charset="-128"/>
        </a:defRPr>
      </a:lvl1pPr>
      <a:lvl2pPr marL="742950" indent="-285750" algn="l" rtl="0" eaLnBrk="0" fontAlgn="base" hangingPunct="0">
        <a:spcBef>
          <a:spcPct val="20000"/>
        </a:spcBef>
        <a:spcAft>
          <a:spcPct val="0"/>
        </a:spcAft>
        <a:buChar char="–"/>
        <a:defRPr sz="2800">
          <a:solidFill>
            <a:srgbClr val="000000"/>
          </a:solidFill>
          <a:latin typeface="+mn-lt"/>
          <a:ea typeface="ＭＳ Ｐゴシック" pitchFamily="111" charset="-128"/>
        </a:defRPr>
      </a:lvl2pPr>
      <a:lvl3pPr marL="1143000" indent="-228600" algn="l" rtl="0" eaLnBrk="0" fontAlgn="base" hangingPunct="0">
        <a:spcBef>
          <a:spcPct val="20000"/>
        </a:spcBef>
        <a:spcAft>
          <a:spcPct val="0"/>
        </a:spcAft>
        <a:buChar char="•"/>
        <a:defRPr sz="2800">
          <a:solidFill>
            <a:srgbClr val="000000"/>
          </a:solidFill>
          <a:latin typeface="+mn-lt"/>
          <a:ea typeface="ＭＳ Ｐゴシック" pitchFamily="111" charset="-128"/>
        </a:defRPr>
      </a:lvl3pPr>
      <a:lvl4pPr marL="1600200" indent="-228600" algn="l" rtl="0" eaLnBrk="0" fontAlgn="base" hangingPunct="0">
        <a:spcBef>
          <a:spcPct val="20000"/>
        </a:spcBef>
        <a:spcAft>
          <a:spcPct val="0"/>
        </a:spcAft>
        <a:buChar char="–"/>
        <a:defRPr sz="2000">
          <a:solidFill>
            <a:srgbClr val="000000"/>
          </a:solidFill>
          <a:latin typeface="+mn-lt"/>
          <a:ea typeface="ＭＳ Ｐゴシック" pitchFamily="111" charset="-128"/>
        </a:defRPr>
      </a:lvl4pPr>
      <a:lvl5pPr marL="2057400" indent="-228600" algn="l" rtl="0" eaLnBrk="0" fontAlgn="base" hangingPunct="0">
        <a:spcBef>
          <a:spcPct val="20000"/>
        </a:spcBef>
        <a:spcAft>
          <a:spcPct val="0"/>
        </a:spcAft>
        <a:buChar char="»"/>
        <a:defRPr sz="2000">
          <a:solidFill>
            <a:srgbClr val="000000"/>
          </a:solidFill>
          <a:latin typeface="+mn-lt"/>
          <a:ea typeface="ＭＳ Ｐゴシック" pitchFamily="111" charset="-128"/>
        </a:defRPr>
      </a:lvl5pPr>
      <a:lvl6pPr marL="2514600" indent="-228600" algn="l" rtl="0" fontAlgn="base">
        <a:spcBef>
          <a:spcPct val="20000"/>
        </a:spcBef>
        <a:spcAft>
          <a:spcPct val="0"/>
        </a:spcAft>
        <a:buChar char="»"/>
        <a:defRPr sz="2000">
          <a:solidFill>
            <a:schemeClr val="bg1"/>
          </a:solidFill>
          <a:latin typeface="+mn-lt"/>
          <a:ea typeface="ＭＳ Ｐゴシック" pitchFamily="111" charset="-128"/>
        </a:defRPr>
      </a:lvl6pPr>
      <a:lvl7pPr marL="2971800" indent="-228600" algn="l" rtl="0" fontAlgn="base">
        <a:spcBef>
          <a:spcPct val="20000"/>
        </a:spcBef>
        <a:spcAft>
          <a:spcPct val="0"/>
        </a:spcAft>
        <a:buChar char="»"/>
        <a:defRPr sz="2000">
          <a:solidFill>
            <a:schemeClr val="bg1"/>
          </a:solidFill>
          <a:latin typeface="+mn-lt"/>
          <a:ea typeface="ＭＳ Ｐゴシック" pitchFamily="111" charset="-128"/>
        </a:defRPr>
      </a:lvl7pPr>
      <a:lvl8pPr marL="3429000" indent="-228600" algn="l" rtl="0" fontAlgn="base">
        <a:spcBef>
          <a:spcPct val="20000"/>
        </a:spcBef>
        <a:spcAft>
          <a:spcPct val="0"/>
        </a:spcAft>
        <a:buChar char="»"/>
        <a:defRPr sz="2000">
          <a:solidFill>
            <a:schemeClr val="bg1"/>
          </a:solidFill>
          <a:latin typeface="+mn-lt"/>
          <a:ea typeface="ＭＳ Ｐゴシック" pitchFamily="111" charset="-128"/>
        </a:defRPr>
      </a:lvl8pPr>
      <a:lvl9pPr marL="3886200" indent="-228600" algn="l" rtl="0" fontAlgn="base">
        <a:spcBef>
          <a:spcPct val="20000"/>
        </a:spcBef>
        <a:spcAft>
          <a:spcPct val="0"/>
        </a:spcAft>
        <a:buChar char="»"/>
        <a:defRPr sz="2000">
          <a:solidFill>
            <a:schemeClr val="bg1"/>
          </a:solidFill>
          <a:latin typeface="+mn-lt"/>
          <a:ea typeface="ＭＳ Ｐゴシック" pitchFamily="11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6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7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1.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1.xml"/></Relationships>
</file>

<file path=ppt/slides/_rels/slide92.xml.rels><?xml version="1.0" encoding="UTF-8" standalone="yes"?>
<Relationships xmlns="http://schemas.openxmlformats.org/package/2006/relationships"><Relationship Id="rId3" Type="http://schemas.openxmlformats.org/officeDocument/2006/relationships/hyperlink" Target="mailto:csabatakakis@yahoo.fr" TargetMode="External"/><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3.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5.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6.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7.xml"/><Relationship Id="rId1" Type="http://schemas.openxmlformats.org/officeDocument/2006/relationships/slideLayout" Target="../slideLayouts/slideLayout10.xml"/><Relationship Id="rId4" Type="http://schemas.openxmlformats.org/officeDocument/2006/relationships/image" Target="../media/image18.jpeg"/></Relationships>
</file>

<file path=ppt/slides/_rels/slide10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8.xml"/><Relationship Id="rId1" Type="http://schemas.openxmlformats.org/officeDocument/2006/relationships/slideLayout" Target="../slideLayouts/slideLayout10.xml"/><Relationship Id="rId4" Type="http://schemas.openxmlformats.org/officeDocument/2006/relationships/image" Target="../media/image20.jpeg"/></Relationships>
</file>

<file path=ppt/slides/_rels/slide10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9.xml"/><Relationship Id="rId1" Type="http://schemas.openxmlformats.org/officeDocument/2006/relationships/slideLayout" Target="../slideLayouts/slideLayout10.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0.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0.xml"/></Relationships>
</file>

<file path=ppt/slides/_rels/slide10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2.xml"/><Relationship Id="rId1" Type="http://schemas.openxmlformats.org/officeDocument/2006/relationships/slideLayout" Target="../slideLayouts/slideLayout10.xml"/></Relationships>
</file>

<file path=ppt/slides/_rels/slide10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3.xml"/><Relationship Id="rId1" Type="http://schemas.openxmlformats.org/officeDocument/2006/relationships/slideLayout" Target="../slideLayouts/slideLayout10.xml"/></Relationships>
</file>

<file path=ppt/slides/_rels/slide1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54.xml"/><Relationship Id="rId1" Type="http://schemas.openxmlformats.org/officeDocument/2006/relationships/slideLayout" Target="../slideLayouts/slideLayout10.xml"/></Relationships>
</file>

<file path=ppt/slides/_rels/slide1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5.xml"/><Relationship Id="rId1" Type="http://schemas.openxmlformats.org/officeDocument/2006/relationships/slideLayout" Target="../slideLayouts/slideLayout10.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0.xml"/></Relationships>
</file>

<file path=ppt/slides/_rels/slide1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7.xml"/><Relationship Id="rId1" Type="http://schemas.openxmlformats.org/officeDocument/2006/relationships/slideLayout" Target="../slideLayouts/slideLayout10.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0.xml"/></Relationships>
</file>

<file path=ppt/slides/_rels/slide1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9.xml"/><Relationship Id="rId1" Type="http://schemas.openxmlformats.org/officeDocument/2006/relationships/slideLayout" Target="../slideLayouts/slideLayout10.xml"/><Relationship Id="rId4" Type="http://schemas.openxmlformats.org/officeDocument/2006/relationships/image" Target="../media/image28.jpeg"/></Relationships>
</file>

<file path=ppt/slides/_rels/slide1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60.xml"/><Relationship Id="rId1" Type="http://schemas.openxmlformats.org/officeDocument/2006/relationships/slideLayout" Target="../slideLayouts/slideLayout10.xml"/></Relationships>
</file>

<file path=ppt/slides/_rels/slide1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61.xml"/><Relationship Id="rId1" Type="http://schemas.openxmlformats.org/officeDocument/2006/relationships/slideLayout" Target="../slideLayouts/slideLayout10.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0.xml"/></Relationships>
</file>

<file path=ppt/slides/_rels/slide1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63.xml"/><Relationship Id="rId1" Type="http://schemas.openxmlformats.org/officeDocument/2006/relationships/slideLayout" Target="../slideLayouts/slideLayout10.xml"/><Relationship Id="rId4" Type="http://schemas.openxmlformats.org/officeDocument/2006/relationships/image" Target="../media/image32.jpeg"/></Relationships>
</file>

<file path=ppt/slides/_rels/slide1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64.xml"/><Relationship Id="rId1" Type="http://schemas.openxmlformats.org/officeDocument/2006/relationships/slideLayout" Target="../slideLayouts/slideLayout10.xml"/></Relationships>
</file>

<file path=ppt/slides/_rels/slide1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1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66.xml"/><Relationship Id="rId1" Type="http://schemas.openxmlformats.org/officeDocument/2006/relationships/slideLayout" Target="../slideLayouts/slideLayout10.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8.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notesSlide" Target="../notesSlides/notesSlide7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40.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41.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42.xml.rels><?xml version="1.0" encoding="UTF-8" standalone="yes"?>
<Relationships xmlns="http://schemas.openxmlformats.org/package/2006/relationships"><Relationship Id="rId3" Type="http://schemas.openxmlformats.org/officeDocument/2006/relationships/notesSlide" Target="../notesSlides/notesSlide75.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43.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44.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37.png"/></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9.xml"/><Relationship Id="rId1" Type="http://schemas.openxmlformats.org/officeDocument/2006/relationships/slideLayout" Target="../slideLayouts/slideLayout1.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8"/>
          <p:cNvSpPr>
            <a:spLocks noChangeArrowheads="1"/>
          </p:cNvSpPr>
          <p:nvPr/>
        </p:nvSpPr>
        <p:spPr bwMode="auto">
          <a:xfrm>
            <a:off x="304800" y="-198120"/>
            <a:ext cx="6553200" cy="3478213"/>
          </a:xfrm>
          <a:prstGeom prst="rect">
            <a:avLst/>
          </a:prstGeom>
          <a:noFill/>
          <a:ln w="9525">
            <a:noFill/>
            <a:miter lim="800000"/>
            <a:headEnd/>
            <a:tailEnd/>
          </a:ln>
        </p:spPr>
        <p:txBody>
          <a:bodyPr>
            <a:spAutoFit/>
          </a:bodyPr>
          <a:lstStyle/>
          <a:p>
            <a:pPr algn="ctr">
              <a:spcBef>
                <a:spcPct val="20000"/>
              </a:spcBef>
            </a:pPr>
            <a:endParaRPr lang="en-GB" sz="4800" b="1">
              <a:latin typeface="Verdana" pitchFamily="34" charset="0"/>
            </a:endParaRPr>
          </a:p>
          <a:p>
            <a:pPr algn="ctr">
              <a:spcBef>
                <a:spcPct val="20000"/>
              </a:spcBef>
            </a:pPr>
            <a:r>
              <a:rPr lang="en-GB" sz="3200" b="1">
                <a:latin typeface="Verdana" pitchFamily="34" charset="0"/>
              </a:rPr>
              <a:t>The Organisers of the Conference thank the following for their support  </a:t>
            </a:r>
          </a:p>
          <a:p>
            <a:pPr algn="ctr">
              <a:spcBef>
                <a:spcPct val="20000"/>
              </a:spcBef>
            </a:pPr>
            <a:endParaRPr lang="en-GB" sz="3200" b="1">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pic>
        <p:nvPicPr>
          <p:cNvPr id="2052" name="Picture 4" descr="edwincoellp logo 070907"/>
          <p:cNvPicPr>
            <a:picLocks noChangeAspect="1" noChangeArrowheads="1"/>
          </p:cNvPicPr>
          <p:nvPr/>
        </p:nvPicPr>
        <p:blipFill>
          <a:blip r:embed="rId3"/>
          <a:srcRect/>
          <a:stretch>
            <a:fillRect/>
          </a:stretch>
        </p:blipFill>
        <p:spPr bwMode="auto">
          <a:xfrm>
            <a:off x="1722120" y="5318760"/>
            <a:ext cx="3600450" cy="974725"/>
          </a:xfrm>
          <a:prstGeom prst="rect">
            <a:avLst/>
          </a:prstGeom>
          <a:noFill/>
        </p:spPr>
      </p:pic>
      <p:pic>
        <p:nvPicPr>
          <p:cNvPr id="2053" name="Picture 5" descr="logo-CNDCEC"/>
          <p:cNvPicPr>
            <a:picLocks noChangeAspect="1" noChangeArrowheads="1"/>
          </p:cNvPicPr>
          <p:nvPr/>
        </p:nvPicPr>
        <p:blipFill>
          <a:blip r:embed="rId4"/>
          <a:srcRect/>
          <a:stretch>
            <a:fillRect/>
          </a:stretch>
        </p:blipFill>
        <p:spPr bwMode="auto">
          <a:xfrm>
            <a:off x="3030855" y="2636520"/>
            <a:ext cx="962025" cy="1276350"/>
          </a:xfrm>
          <a:prstGeom prst="rect">
            <a:avLst/>
          </a:prstGeom>
          <a:noFill/>
        </p:spPr>
      </p:pic>
      <p:sp>
        <p:nvSpPr>
          <p:cNvPr id="2054" name="Text Box 6"/>
          <p:cNvSpPr txBox="1">
            <a:spLocks noChangeArrowheads="1"/>
          </p:cNvSpPr>
          <p:nvPr/>
        </p:nvSpPr>
        <p:spPr bwMode="auto">
          <a:xfrm>
            <a:off x="761048" y="4266248"/>
            <a:ext cx="5537093" cy="646331"/>
          </a:xfrm>
          <a:prstGeom prst="rect">
            <a:avLst/>
          </a:prstGeom>
          <a:noFill/>
          <a:ln w="9525">
            <a:noFill/>
            <a:miter lim="800000"/>
            <a:headEnd/>
            <a:tailEnd/>
          </a:ln>
          <a:effectLst/>
        </p:spPr>
        <p:txBody>
          <a:bodyPr wrap="none">
            <a:spAutoFit/>
          </a:bodyPr>
          <a:lstStyle/>
          <a:p>
            <a:r>
              <a:rPr lang="en-GB" dirty="0" err="1">
                <a:latin typeface="Verdana" pitchFamily="34" charset="0"/>
              </a:rPr>
              <a:t>Consiglio</a:t>
            </a:r>
            <a:r>
              <a:rPr lang="en-GB" dirty="0">
                <a:latin typeface="Verdana" pitchFamily="34" charset="0"/>
              </a:rPr>
              <a:t> </a:t>
            </a:r>
            <a:r>
              <a:rPr lang="en-GB" dirty="0" err="1">
                <a:latin typeface="Verdana" pitchFamily="34" charset="0"/>
              </a:rPr>
              <a:t>Nazionale</a:t>
            </a:r>
            <a:r>
              <a:rPr lang="en-GB" dirty="0">
                <a:latin typeface="Verdana" pitchFamily="34" charset="0"/>
              </a:rPr>
              <a:t> </a:t>
            </a:r>
            <a:r>
              <a:rPr lang="en-GB" dirty="0" err="1">
                <a:latin typeface="Verdana" pitchFamily="34" charset="0"/>
              </a:rPr>
              <a:t>dei</a:t>
            </a:r>
            <a:r>
              <a:rPr lang="en-GB" dirty="0">
                <a:latin typeface="Verdana" pitchFamily="34" charset="0"/>
              </a:rPr>
              <a:t> </a:t>
            </a:r>
            <a:r>
              <a:rPr lang="en-GB" dirty="0" err="1">
                <a:latin typeface="Verdana" pitchFamily="34" charset="0"/>
              </a:rPr>
              <a:t>Dottori</a:t>
            </a:r>
            <a:r>
              <a:rPr lang="en-GB" dirty="0">
                <a:latin typeface="Verdana" pitchFamily="34" charset="0"/>
              </a:rPr>
              <a:t> </a:t>
            </a:r>
            <a:r>
              <a:rPr lang="en-GB" dirty="0" err="1" smtClean="0">
                <a:latin typeface="Verdana" pitchFamily="34" charset="0"/>
              </a:rPr>
              <a:t>Commercialisti</a:t>
            </a:r>
            <a:endParaRPr lang="en-GB" dirty="0" smtClean="0">
              <a:latin typeface="Verdana" pitchFamily="34" charset="0"/>
            </a:endParaRPr>
          </a:p>
          <a:p>
            <a:pPr algn="ctr"/>
            <a:r>
              <a:rPr lang="en-GB" dirty="0" smtClean="0">
                <a:latin typeface="Verdana" pitchFamily="34" charset="0"/>
              </a:rPr>
              <a:t>e </a:t>
            </a:r>
            <a:r>
              <a:rPr lang="en-GB" dirty="0" err="1">
                <a:latin typeface="Verdana" pitchFamily="34" charset="0"/>
              </a:rPr>
              <a:t>degli</a:t>
            </a:r>
            <a:r>
              <a:rPr lang="en-GB" dirty="0">
                <a:latin typeface="Verdana" pitchFamily="34" charset="0"/>
              </a:rPr>
              <a:t> </a:t>
            </a:r>
            <a:r>
              <a:rPr lang="en-GB" dirty="0" err="1">
                <a:latin typeface="Verdana" pitchFamily="34" charset="0"/>
              </a:rPr>
              <a:t>Esperti</a:t>
            </a:r>
            <a:r>
              <a:rPr lang="en-GB" dirty="0">
                <a:latin typeface="Verdana" pitchFamily="34" charset="0"/>
              </a:rPr>
              <a:t> </a:t>
            </a:r>
            <a:r>
              <a:rPr lang="en-GB" dirty="0" err="1">
                <a:latin typeface="Verdana" pitchFamily="34" charset="0"/>
              </a:rPr>
              <a:t>Contabili</a:t>
            </a:r>
            <a:endParaRPr lang="en-GB" dirty="0">
              <a:latin typeface="Verdana"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8"/>
          <p:cNvSpPr>
            <a:spLocks noChangeArrowheads="1"/>
          </p:cNvSpPr>
          <p:nvPr/>
        </p:nvSpPr>
        <p:spPr bwMode="auto">
          <a:xfrm>
            <a:off x="381000" y="838200"/>
            <a:ext cx="6553200" cy="5379934"/>
          </a:xfrm>
          <a:prstGeom prst="rect">
            <a:avLst/>
          </a:prstGeom>
          <a:noFill/>
          <a:ln w="9525">
            <a:noFill/>
            <a:miter lim="800000"/>
            <a:headEnd/>
            <a:tailEnd/>
          </a:ln>
        </p:spPr>
        <p:txBody>
          <a:bodyPr>
            <a:spAutoFit/>
          </a:bodyPr>
          <a:lstStyle/>
          <a:p>
            <a:pPr algn="ctr">
              <a:spcBef>
                <a:spcPct val="20000"/>
              </a:spcBef>
            </a:pPr>
            <a:r>
              <a:rPr lang="en-GB" sz="2800" b="1" dirty="0">
                <a:latin typeface="Verdana" pitchFamily="34" charset="0"/>
              </a:rPr>
              <a:t>﻿</a:t>
            </a:r>
            <a:r>
              <a:rPr lang="en-GB" sz="3200" b="1" dirty="0">
                <a:latin typeface="Verdana" pitchFamily="34" charset="0"/>
              </a:rPr>
              <a:t>﻿Third Session: </a:t>
            </a:r>
            <a:br>
              <a:rPr lang="en-GB" sz="3200" b="1" dirty="0">
                <a:latin typeface="Verdana" pitchFamily="34" charset="0"/>
              </a:rPr>
            </a:br>
            <a:r>
              <a:rPr lang="en-GB" sz="3200" b="1" dirty="0">
                <a:latin typeface="Verdana" pitchFamily="34" charset="0"/>
              </a:rPr>
              <a:t>Substantive Harmonisation/Convergence II</a:t>
            </a:r>
          </a:p>
          <a:p>
            <a:pPr algn="ctr">
              <a:spcBef>
                <a:spcPct val="20000"/>
              </a:spcBef>
            </a:pPr>
            <a:endParaRPr lang="en-GB" sz="2800" b="1" dirty="0">
              <a:solidFill>
                <a:srgbClr val="3B87BC"/>
              </a:solidFill>
              <a:latin typeface="Verdana" pitchFamily="34" charset="0"/>
            </a:endParaRPr>
          </a:p>
          <a:p>
            <a:pPr algn="ctr">
              <a:spcBef>
                <a:spcPct val="20000"/>
              </a:spcBef>
            </a:pPr>
            <a:r>
              <a:rPr lang="en-GB" sz="1400" b="1" dirty="0">
                <a:solidFill>
                  <a:srgbClr val="000000"/>
                </a:solidFill>
                <a:latin typeface="Verdana" pitchFamily="34" charset="0"/>
              </a:rPr>
              <a:t>Chair: </a:t>
            </a:r>
            <a:r>
              <a:rPr lang="en-GB" sz="1400" b="1" dirty="0">
                <a:solidFill>
                  <a:srgbClr val="3B87BC"/>
                </a:solidFill>
                <a:latin typeface="Verdana" pitchFamily="34" charset="0"/>
              </a:rPr>
              <a:t>﻿﻿Dr Jessica Schmidt </a:t>
            </a:r>
            <a:r>
              <a:rPr lang="en-GB" sz="1400" i="1" dirty="0">
                <a:solidFill>
                  <a:srgbClr val="3B87BC"/>
                </a:solidFill>
                <a:latin typeface="Verdana" pitchFamily="34" charset="0"/>
              </a:rPr>
              <a:t>(University of Jena)</a:t>
            </a:r>
          </a:p>
          <a:p>
            <a:pPr algn="ctr">
              <a:spcBef>
                <a:spcPct val="20000"/>
              </a:spcBef>
            </a:pPr>
            <a:endParaRPr lang="en-GB" sz="1400" i="1" dirty="0">
              <a:solidFill>
                <a:srgbClr val="3B87BC"/>
              </a:solidFill>
              <a:latin typeface="Verdana" pitchFamily="34" charset="0"/>
            </a:endParaRPr>
          </a:p>
          <a:p>
            <a:pPr algn="ctr">
              <a:spcBef>
                <a:spcPct val="20000"/>
              </a:spcBef>
            </a:pPr>
            <a:r>
              <a:rPr lang="en-GB" sz="1400" dirty="0">
                <a:solidFill>
                  <a:srgbClr val="3B87BC"/>
                </a:solidFill>
                <a:latin typeface="Verdana" pitchFamily="34" charset="0"/>
              </a:rPr>
              <a:t>﻿</a:t>
            </a:r>
            <a:r>
              <a:rPr lang="en-GB" sz="1400" b="1" dirty="0">
                <a:latin typeface="Verdana" pitchFamily="34" charset="0"/>
              </a:rPr>
              <a:t>Speakers: </a:t>
            </a:r>
            <a:r>
              <a:rPr lang="en-GB" sz="1400" b="1" dirty="0">
                <a:solidFill>
                  <a:srgbClr val="3B87BC"/>
                </a:solidFill>
                <a:latin typeface="Verdana" pitchFamily="34" charset="0"/>
              </a:rPr>
              <a:t>﻿﻿</a:t>
            </a:r>
            <a:r>
              <a:rPr lang="en-GB" sz="1300" b="1" dirty="0">
                <a:solidFill>
                  <a:srgbClr val="3B87BC"/>
                </a:solidFill>
                <a:latin typeface="Verdana" pitchFamily="34" charset="0"/>
              </a:rPr>
              <a:t>Ron Harmer </a:t>
            </a:r>
            <a:r>
              <a:rPr lang="en-GB" sz="1300" i="1" dirty="0">
                <a:solidFill>
                  <a:srgbClr val="3B87BC"/>
                </a:solidFill>
                <a:latin typeface="Verdana" pitchFamily="34" charset="0"/>
              </a:rPr>
              <a:t>(Adjunct Professor, University College London)</a:t>
            </a:r>
          </a:p>
          <a:p>
            <a:pPr algn="ctr">
              <a:spcBef>
                <a:spcPct val="20000"/>
              </a:spcBef>
            </a:pPr>
            <a:r>
              <a:rPr lang="en-GB" sz="1400" b="1" dirty="0">
                <a:solidFill>
                  <a:srgbClr val="3B87BC"/>
                </a:solidFill>
                <a:latin typeface="Verdana" pitchFamily="34" charset="0"/>
              </a:rPr>
              <a:t>﻿Alexander </a:t>
            </a:r>
            <a:r>
              <a:rPr lang="en-GB" sz="1400" b="1" dirty="0" err="1">
                <a:solidFill>
                  <a:srgbClr val="3B87BC"/>
                </a:solidFill>
                <a:latin typeface="Verdana" pitchFamily="34" charset="0"/>
              </a:rPr>
              <a:t>Schall</a:t>
            </a:r>
            <a:r>
              <a:rPr lang="en-GB" sz="1400" b="1" dirty="0">
                <a:solidFill>
                  <a:srgbClr val="3B87BC"/>
                </a:solidFill>
                <a:latin typeface="Verdana" pitchFamily="34" charset="0"/>
              </a:rPr>
              <a:t> </a:t>
            </a:r>
            <a:r>
              <a:rPr lang="en-GB" sz="1400" i="1" dirty="0">
                <a:solidFill>
                  <a:srgbClr val="3B87BC"/>
                </a:solidFill>
                <a:latin typeface="Verdana" pitchFamily="34" charset="0"/>
              </a:rPr>
              <a:t>(Professor, </a:t>
            </a:r>
            <a:r>
              <a:rPr lang="en-GB" sz="1400" i="1" dirty="0" err="1">
                <a:solidFill>
                  <a:srgbClr val="3B87BC"/>
                </a:solidFill>
                <a:latin typeface="Verdana" pitchFamily="34" charset="0"/>
              </a:rPr>
              <a:t>Leuphana</a:t>
            </a:r>
            <a:r>
              <a:rPr lang="en-GB" sz="1400" i="1" dirty="0">
                <a:solidFill>
                  <a:srgbClr val="3B87BC"/>
                </a:solidFill>
                <a:latin typeface="Verdana" pitchFamily="34" charset="0"/>
              </a:rPr>
              <a:t> University of Luneburg)</a:t>
            </a:r>
          </a:p>
          <a:p>
            <a:pPr algn="ctr">
              <a:spcBef>
                <a:spcPct val="20000"/>
              </a:spcBef>
            </a:pPr>
            <a:r>
              <a:rPr lang="en-GB" sz="1400" b="1" dirty="0" smtClean="0">
                <a:solidFill>
                  <a:srgbClr val="3B87BC"/>
                </a:solidFill>
                <a:latin typeface="Verdana" pitchFamily="34" charset="0"/>
              </a:rPr>
              <a:t>﻿Michael </a:t>
            </a:r>
            <a:r>
              <a:rPr lang="en-GB" sz="1400" b="1" dirty="0" err="1" smtClean="0">
                <a:solidFill>
                  <a:srgbClr val="3B87BC"/>
                </a:solidFill>
                <a:latin typeface="Verdana" pitchFamily="34" charset="0"/>
              </a:rPr>
              <a:t>Schillig</a:t>
            </a:r>
            <a:r>
              <a:rPr lang="en-GB" sz="1400" b="1" dirty="0" smtClean="0">
                <a:solidFill>
                  <a:srgbClr val="3B87BC"/>
                </a:solidFill>
                <a:latin typeface="Verdana" pitchFamily="34" charset="0"/>
              </a:rPr>
              <a:t> </a:t>
            </a:r>
            <a:r>
              <a:rPr lang="en-GB" sz="1400" i="1" dirty="0" smtClean="0">
                <a:solidFill>
                  <a:srgbClr val="3B87BC"/>
                </a:solidFill>
                <a:latin typeface="Verdana" pitchFamily="34" charset="0"/>
              </a:rPr>
              <a:t>(Lecturer, King’s College, London)</a:t>
            </a:r>
            <a:endParaRPr lang="en-GB" sz="1400" b="1" dirty="0" smtClean="0">
              <a:solidFill>
                <a:srgbClr val="3B87BC"/>
              </a:solidFill>
              <a:latin typeface="Verdana" pitchFamily="-110" charset="0"/>
            </a:endParaRPr>
          </a:p>
          <a:p>
            <a:pPr algn="ctr">
              <a:spcBef>
                <a:spcPct val="20000"/>
              </a:spcBef>
            </a:pPr>
            <a:r>
              <a:rPr lang="en-GB" sz="1400" b="1" dirty="0" smtClean="0">
                <a:solidFill>
                  <a:srgbClr val="3B87BC"/>
                </a:solidFill>
                <a:latin typeface="Verdana" pitchFamily="-110" charset="0"/>
              </a:rPr>
              <a:t>Marie-Louise </a:t>
            </a:r>
            <a:r>
              <a:rPr lang="en-GB" sz="1400" b="1" dirty="0" err="1" smtClean="0">
                <a:solidFill>
                  <a:srgbClr val="3B87BC"/>
                </a:solidFill>
                <a:latin typeface="Verdana" pitchFamily="-110" charset="0"/>
              </a:rPr>
              <a:t>Lennarts</a:t>
            </a:r>
            <a:r>
              <a:rPr lang="en-GB" sz="1400" b="1" dirty="0" smtClean="0">
                <a:solidFill>
                  <a:srgbClr val="3B87BC"/>
                </a:solidFill>
                <a:latin typeface="Verdana" pitchFamily="-110" charset="0"/>
              </a:rPr>
              <a:t> and Michael </a:t>
            </a:r>
            <a:r>
              <a:rPr lang="en-GB" sz="1400" b="1" dirty="0" err="1" smtClean="0">
                <a:solidFill>
                  <a:srgbClr val="3B87BC"/>
                </a:solidFill>
                <a:latin typeface="Verdana" pitchFamily="-110" charset="0"/>
              </a:rPr>
              <a:t>Veder</a:t>
            </a:r>
            <a:r>
              <a:rPr lang="en-GB" sz="1400" b="1" dirty="0" smtClean="0">
                <a:solidFill>
                  <a:srgbClr val="3B87BC"/>
                </a:solidFill>
                <a:latin typeface="Verdana" pitchFamily="-110" charset="0"/>
              </a:rPr>
              <a:t> </a:t>
            </a:r>
            <a:br>
              <a:rPr lang="en-GB" sz="1400" b="1" dirty="0" smtClean="0">
                <a:solidFill>
                  <a:srgbClr val="3B87BC"/>
                </a:solidFill>
                <a:latin typeface="Verdana" pitchFamily="-110" charset="0"/>
              </a:rPr>
            </a:br>
            <a:r>
              <a:rPr lang="en-GB" sz="1400" i="1" dirty="0" smtClean="0">
                <a:solidFill>
                  <a:srgbClr val="3B87BC"/>
                </a:solidFill>
                <a:latin typeface="Verdana" pitchFamily="-110" charset="0"/>
              </a:rPr>
              <a:t>(Professors, University of Utrecht)</a:t>
            </a:r>
          </a:p>
          <a:p>
            <a:pPr algn="ctr">
              <a:spcBef>
                <a:spcPct val="20000"/>
              </a:spcBef>
            </a:pPr>
            <a:endParaRPr lang="en-GB" sz="2800" b="1" i="1" dirty="0">
              <a:solidFill>
                <a:srgbClr val="000000"/>
              </a:solidFill>
              <a:latin typeface="Verdana" pitchFamily="34" charset="0"/>
            </a:endParaRPr>
          </a:p>
          <a:p>
            <a:pPr algn="ctr">
              <a:spcBef>
                <a:spcPct val="20000"/>
              </a:spcBef>
            </a:pPr>
            <a:endParaRPr lang="en-GB" sz="1400" dirty="0">
              <a:solidFill>
                <a:schemeClr val="bg1"/>
              </a:solidFill>
              <a:latin typeface="Verdana" pitchFamily="34" charset="0"/>
            </a:endParaRPr>
          </a:p>
          <a:p>
            <a:pPr algn="ctr">
              <a:spcBef>
                <a:spcPct val="20000"/>
              </a:spcBef>
            </a:pPr>
            <a:endParaRPr lang="en-GB" sz="1400" dirty="0">
              <a:solidFill>
                <a:schemeClr val="bg1"/>
              </a:solidFill>
              <a:latin typeface="Verdan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9634" name="Rectangle 8"/>
          <p:cNvSpPr>
            <a:spLocks noChangeArrowheads="1"/>
          </p:cNvSpPr>
          <p:nvPr/>
        </p:nvSpPr>
        <p:spPr bwMode="auto">
          <a:xfrm>
            <a:off x="381000" y="838200"/>
            <a:ext cx="6553200" cy="4758226"/>
          </a:xfrm>
          <a:prstGeom prst="rect">
            <a:avLst/>
          </a:prstGeom>
          <a:noFill/>
          <a:ln w="9525">
            <a:noFill/>
            <a:miter lim="800000"/>
            <a:headEnd/>
            <a:tailEnd/>
          </a:ln>
        </p:spPr>
        <p:txBody>
          <a:bodyPr>
            <a:spAutoFit/>
          </a:bodyPr>
          <a:lstStyle/>
          <a:p>
            <a:pPr algn="ctr">
              <a:spcBef>
                <a:spcPct val="20000"/>
              </a:spcBef>
            </a:pPr>
            <a:r>
              <a:rPr lang="en-GB" sz="3200" b="1" dirty="0" smtClean="0">
                <a:solidFill>
                  <a:srgbClr val="000000"/>
                </a:solidFill>
                <a:latin typeface="Verdana" pitchFamily="-110" charset="0"/>
                <a:ea typeface="ＭＳ Ｐゴシック" pitchFamily="-110" charset="-128"/>
              </a:rPr>
              <a:t>Assessment of the Insolvency Regimes within the EBRD Operations Base</a:t>
            </a:r>
            <a:endParaRPr lang="en-GB" sz="2800" b="1" dirty="0">
              <a:solidFill>
                <a:srgbClr val="000000"/>
              </a:solidFill>
              <a:latin typeface="Verdana" pitchFamily="-110" charset="0"/>
              <a:ea typeface="ＭＳ Ｐゴシック" pitchFamily="-110" charset="-128"/>
            </a:endParaRPr>
          </a:p>
          <a:p>
            <a:pPr algn="ctr">
              <a:spcBef>
                <a:spcPct val="20000"/>
              </a:spcBef>
            </a:pPr>
            <a:endParaRPr lang="en-GB" sz="3600" b="1" dirty="0" smtClean="0">
              <a:solidFill>
                <a:srgbClr val="000000"/>
              </a:solidFill>
              <a:latin typeface="Verdana" pitchFamily="-110" charset="0"/>
              <a:ea typeface="ＭＳ Ｐゴシック" pitchFamily="-110" charset="-128"/>
            </a:endParaRPr>
          </a:p>
          <a:p>
            <a:pPr algn="ctr">
              <a:spcBef>
                <a:spcPct val="20000"/>
              </a:spcBef>
            </a:pPr>
            <a:endParaRPr lang="en-GB" sz="3600" b="1" dirty="0" smtClean="0">
              <a:solidFill>
                <a:srgbClr val="000000"/>
              </a:solidFill>
              <a:latin typeface="Verdana" pitchFamily="-110" charset="0"/>
              <a:ea typeface="ＭＳ Ｐゴシック" pitchFamily="-110" charset="-128"/>
            </a:endParaRPr>
          </a:p>
          <a:p>
            <a:pPr algn="ctr">
              <a:spcBef>
                <a:spcPct val="20000"/>
              </a:spcBef>
            </a:pPr>
            <a:endParaRPr lang="en-GB" sz="3600" b="1" dirty="0">
              <a:solidFill>
                <a:srgbClr val="000000"/>
              </a:solidFill>
              <a:latin typeface="Verdana" pitchFamily="-110" charset="0"/>
              <a:ea typeface="ＭＳ Ｐゴシック" pitchFamily="-110" charset="-128"/>
            </a:endParaRPr>
          </a:p>
          <a:p>
            <a:pPr algn="ctr">
              <a:spcBef>
                <a:spcPct val="20000"/>
              </a:spcBef>
            </a:pPr>
            <a:r>
              <a:rPr lang="en-GB" sz="2000" b="1" dirty="0" smtClean="0">
                <a:solidFill>
                  <a:srgbClr val="3B87BC"/>
                </a:solidFill>
                <a:latin typeface="Verdana" pitchFamily="-110" charset="0"/>
                <a:ea typeface="ＭＳ Ｐゴシック" pitchFamily="-110" charset="-128"/>
              </a:rPr>
              <a:t>Ron Harmer</a:t>
            </a:r>
            <a:r>
              <a:rPr lang="en-GB" sz="2000" b="1" dirty="0">
                <a:solidFill>
                  <a:srgbClr val="3B87BC"/>
                </a:solidFill>
                <a:latin typeface="Verdana" pitchFamily="-110" charset="0"/>
                <a:ea typeface="ＭＳ Ｐゴシック" pitchFamily="-110" charset="-128"/>
              </a:rPr>
              <a:t/>
            </a:r>
            <a:br>
              <a:rPr lang="en-GB" sz="2000" b="1" dirty="0">
                <a:solidFill>
                  <a:srgbClr val="3B87BC"/>
                </a:solidFill>
                <a:latin typeface="Verdana" pitchFamily="-110" charset="0"/>
                <a:ea typeface="ＭＳ Ｐゴシック" pitchFamily="-110" charset="-128"/>
              </a:rPr>
            </a:br>
            <a:r>
              <a:rPr lang="en-GB" sz="2000" i="1" dirty="0" smtClean="0">
                <a:solidFill>
                  <a:srgbClr val="3B87BC"/>
                </a:solidFill>
                <a:latin typeface="Verdana" pitchFamily="-110" charset="0"/>
                <a:ea typeface="ＭＳ Ｐゴシック" pitchFamily="-110" charset="-128"/>
              </a:rPr>
              <a:t>(Adjunct Professor, University college London)</a:t>
            </a:r>
            <a:endParaRPr lang="en-GB" sz="2800" i="1" dirty="0">
              <a:solidFill>
                <a:srgbClr val="000000"/>
              </a:solidFill>
              <a:latin typeface="Verdana" pitchFamily="-110" charset="0"/>
              <a:ea typeface="ＭＳ Ｐゴシック" pitchFamily="-110" charset="-128"/>
            </a:endParaRPr>
          </a:p>
          <a:p>
            <a:pPr algn="ctr">
              <a:spcBef>
                <a:spcPct val="20000"/>
              </a:spcBef>
            </a:pPr>
            <a:endParaRPr lang="en-GB" sz="1400" dirty="0">
              <a:solidFill>
                <a:srgbClr val="FFFFFF"/>
              </a:solidFill>
              <a:latin typeface="Verdana" pitchFamily="-110" charset="0"/>
              <a:ea typeface="ＭＳ Ｐゴシック" pitchFamily="-110" charset="-128"/>
            </a:endParaRPr>
          </a:p>
          <a:p>
            <a:pPr algn="ctr">
              <a:spcBef>
                <a:spcPct val="20000"/>
              </a:spcBef>
            </a:pPr>
            <a:endParaRPr lang="en-GB" sz="1400" dirty="0">
              <a:solidFill>
                <a:srgbClr val="FFFFFF"/>
              </a:solidFill>
              <a:latin typeface="Verdana" pitchFamily="-110" charset="0"/>
              <a:ea typeface="ＭＳ Ｐゴシック" pitchFamily="-110" charset="-128"/>
            </a:endParaRPr>
          </a:p>
        </p:txBody>
      </p:sp>
    </p:spTree>
    <p:custDataLst>
      <p:tags r:id="rId1"/>
    </p:custData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8"/>
          <p:cNvSpPr>
            <a:spLocks noChangeArrowheads="1"/>
          </p:cNvSpPr>
          <p:nvPr/>
        </p:nvSpPr>
        <p:spPr bwMode="auto">
          <a:xfrm>
            <a:off x="381000" y="838200"/>
            <a:ext cx="6553200" cy="5121402"/>
          </a:xfrm>
          <a:prstGeom prst="rect">
            <a:avLst/>
          </a:prstGeom>
          <a:noFill/>
          <a:ln w="9525">
            <a:noFill/>
            <a:miter lim="800000"/>
            <a:headEnd/>
            <a:tailEnd/>
          </a:ln>
        </p:spPr>
        <p:txBody>
          <a:bodyPr>
            <a:spAutoFit/>
          </a:bodyPr>
          <a:lstStyle/>
          <a:p>
            <a:pPr algn="ctr">
              <a:spcBef>
                <a:spcPct val="20000"/>
              </a:spcBef>
            </a:pPr>
            <a:r>
              <a:rPr lang="en-GB" sz="3200" b="1" dirty="0">
                <a:latin typeface="Verdana" pitchFamily="34" charset="0"/>
              </a:rPr>
              <a:t>﻿﻿﻿</a:t>
            </a:r>
            <a:r>
              <a:rPr lang="en-GB" sz="3000" b="1" dirty="0">
                <a:latin typeface="Verdana" pitchFamily="34" charset="0"/>
              </a:rPr>
              <a:t>﻿</a:t>
            </a:r>
            <a:r>
              <a:rPr lang="en-GB" sz="3000" b="1" dirty="0" err="1">
                <a:latin typeface="Verdana" pitchFamily="34" charset="0"/>
              </a:rPr>
              <a:t>Actio</a:t>
            </a:r>
            <a:r>
              <a:rPr lang="en-GB" sz="3000" b="1" dirty="0">
                <a:latin typeface="Verdana" pitchFamily="34" charset="0"/>
              </a:rPr>
              <a:t> </a:t>
            </a:r>
            <a:r>
              <a:rPr lang="en-GB" sz="3000" b="1" dirty="0" err="1">
                <a:latin typeface="Verdana" pitchFamily="34" charset="0"/>
              </a:rPr>
              <a:t>Pauliana</a:t>
            </a:r>
            <a:r>
              <a:rPr lang="en-GB" sz="3000" b="1" dirty="0">
                <a:latin typeface="Verdana" pitchFamily="34" charset="0"/>
              </a:rPr>
              <a:t> and </a:t>
            </a:r>
            <a:br>
              <a:rPr lang="en-GB" sz="3000" b="1" dirty="0">
                <a:latin typeface="Verdana" pitchFamily="34" charset="0"/>
              </a:rPr>
            </a:br>
            <a:r>
              <a:rPr lang="en-GB" sz="3000" b="1" dirty="0">
                <a:latin typeface="Verdana" pitchFamily="34" charset="0"/>
              </a:rPr>
              <a:t>Unjust Enrichment</a:t>
            </a:r>
          </a:p>
          <a:p>
            <a:pPr algn="ctr">
              <a:spcBef>
                <a:spcPct val="20000"/>
              </a:spcBef>
            </a:pPr>
            <a:endParaRPr lang="en-GB" sz="3600" b="1" dirty="0" smtClean="0">
              <a:latin typeface="Verdana" pitchFamily="34" charset="0"/>
            </a:endParaRPr>
          </a:p>
          <a:p>
            <a:pPr algn="ctr">
              <a:spcBef>
                <a:spcPct val="20000"/>
              </a:spcBef>
            </a:pPr>
            <a:endParaRPr lang="en-GB" sz="3600" b="1" dirty="0" smtClean="0">
              <a:latin typeface="Verdana" pitchFamily="34" charset="0"/>
            </a:endParaRPr>
          </a:p>
          <a:p>
            <a:pPr algn="ctr">
              <a:spcBef>
                <a:spcPct val="20000"/>
              </a:spcBef>
            </a:pPr>
            <a:endParaRPr lang="en-GB" sz="3600" b="1" dirty="0">
              <a:latin typeface="Verdana" pitchFamily="34" charset="0"/>
            </a:endParaRPr>
          </a:p>
          <a:p>
            <a:pPr algn="ctr">
              <a:spcBef>
                <a:spcPct val="20000"/>
              </a:spcBef>
            </a:pPr>
            <a:r>
              <a:rPr lang="en-GB" sz="2000" b="1" dirty="0">
                <a:solidFill>
                  <a:srgbClr val="3B87BC"/>
                </a:solidFill>
                <a:latin typeface="Verdana" pitchFamily="34" charset="0"/>
              </a:rPr>
              <a:t>﻿﻿﻿﻿﻿Alexander </a:t>
            </a:r>
            <a:r>
              <a:rPr lang="en-GB" sz="2000" b="1" dirty="0" err="1">
                <a:solidFill>
                  <a:srgbClr val="3B87BC"/>
                </a:solidFill>
                <a:latin typeface="Verdana" pitchFamily="34" charset="0"/>
              </a:rPr>
              <a:t>Schall</a:t>
            </a:r>
            <a:r>
              <a:rPr lang="en-GB" sz="2000" b="1" dirty="0">
                <a:solidFill>
                  <a:srgbClr val="3B87BC"/>
                </a:solidFill>
                <a:latin typeface="Verdana" pitchFamily="34" charset="0"/>
              </a:rPr>
              <a:t> </a:t>
            </a:r>
            <a:br>
              <a:rPr lang="en-GB" sz="2000" b="1" dirty="0">
                <a:solidFill>
                  <a:srgbClr val="3B87BC"/>
                </a:solidFill>
                <a:latin typeface="Verdana" pitchFamily="34" charset="0"/>
              </a:rPr>
            </a:br>
            <a:r>
              <a:rPr lang="en-GB" sz="2000" i="1" dirty="0">
                <a:solidFill>
                  <a:srgbClr val="3B87BC"/>
                </a:solidFill>
                <a:latin typeface="Verdana" pitchFamily="34" charset="0"/>
              </a:rPr>
              <a:t>(Professor, </a:t>
            </a:r>
            <a:r>
              <a:rPr lang="en-GB" sz="2000" i="1" dirty="0" err="1">
                <a:solidFill>
                  <a:srgbClr val="3B87BC"/>
                </a:solidFill>
                <a:latin typeface="Verdana" pitchFamily="34" charset="0"/>
              </a:rPr>
              <a:t>Leuphana</a:t>
            </a:r>
            <a:r>
              <a:rPr lang="en-GB" sz="2000" i="1" dirty="0">
                <a:solidFill>
                  <a:srgbClr val="3B87BC"/>
                </a:solidFill>
                <a:latin typeface="Verdana" pitchFamily="34" charset="0"/>
              </a:rPr>
              <a:t> University of Luneburg)</a:t>
            </a:r>
          </a:p>
          <a:p>
            <a:pPr algn="ctr">
              <a:spcBef>
                <a:spcPct val="20000"/>
              </a:spcBef>
            </a:pPr>
            <a:endParaRPr lang="en-GB" sz="2000" i="1" dirty="0">
              <a:solidFill>
                <a:srgbClr val="3B87BC"/>
              </a:solidFill>
              <a:latin typeface="Verdana" pitchFamily="34" charset="0"/>
            </a:endParaRPr>
          </a:p>
          <a:p>
            <a:pPr algn="ctr">
              <a:spcBef>
                <a:spcPct val="20000"/>
              </a:spcBef>
            </a:pPr>
            <a:endParaRPr lang="en-GB" sz="2800" i="1" dirty="0">
              <a:solidFill>
                <a:srgbClr val="000000"/>
              </a:solidFill>
              <a:latin typeface="Verdana" pitchFamily="34" charset="0"/>
            </a:endParaRPr>
          </a:p>
          <a:p>
            <a:pPr algn="ctr">
              <a:spcBef>
                <a:spcPct val="20000"/>
              </a:spcBef>
            </a:pPr>
            <a:endParaRPr lang="en-GB" sz="1400" dirty="0">
              <a:solidFill>
                <a:schemeClr val="bg1"/>
              </a:solidFill>
              <a:latin typeface="Verdana" pitchFamily="34" charset="0"/>
            </a:endParaRPr>
          </a:p>
          <a:p>
            <a:pPr algn="ctr">
              <a:spcBef>
                <a:spcPct val="20000"/>
              </a:spcBef>
            </a:pPr>
            <a:endParaRPr lang="en-GB" sz="1400" dirty="0">
              <a:solidFill>
                <a:schemeClr val="bg1"/>
              </a:solidFill>
              <a:latin typeface="Verdana"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el 1"/>
          <p:cNvSpPr>
            <a:spLocks noGrp="1"/>
          </p:cNvSpPr>
          <p:nvPr>
            <p:ph type="title"/>
          </p:nvPr>
        </p:nvSpPr>
        <p:spPr bwMode="auto">
          <a:xfrm>
            <a:off x="533400" y="457200"/>
            <a:ext cx="6324600" cy="1189038"/>
          </a:xfrm>
          <a:noFill/>
          <a:ln>
            <a:miter lim="800000"/>
            <a:headEnd/>
            <a:tailEnd/>
          </a:ln>
        </p:spPr>
        <p:txBody>
          <a:bodyPr vert="horz" wrap="square" lIns="91440" tIns="45720" rIns="91440" bIns="45720" numCol="1" anchor="t" anchorCtr="0" compatLnSpc="1">
            <a:prstTxWarp prst="textNoShape">
              <a:avLst/>
            </a:prstTxWarp>
          </a:bodyPr>
          <a:lstStyle/>
          <a:p>
            <a:r>
              <a:rPr lang="de-DE" sz="3200" b="1" smtClean="0">
                <a:latin typeface="Verdana" pitchFamily="34" charset="0"/>
              </a:rPr>
              <a:t>The Roman </a:t>
            </a:r>
            <a:br>
              <a:rPr lang="de-DE" sz="3200" b="1" smtClean="0">
                <a:latin typeface="Verdana" pitchFamily="34" charset="0"/>
              </a:rPr>
            </a:br>
            <a:r>
              <a:rPr lang="de-DE" sz="3200" b="1" smtClean="0">
                <a:latin typeface="Verdana" pitchFamily="34" charset="0"/>
              </a:rPr>
              <a:t>Actio Pauliana</a:t>
            </a:r>
          </a:p>
        </p:txBody>
      </p:sp>
      <p:sp>
        <p:nvSpPr>
          <p:cNvPr id="48131" name="Inhaltsplatzhalter 2"/>
          <p:cNvSpPr>
            <a:spLocks noGrp="1"/>
          </p:cNvSpPr>
          <p:nvPr>
            <p:ph idx="1"/>
          </p:nvPr>
        </p:nvSpPr>
        <p:spPr bwMode="auto">
          <a:xfrm>
            <a:off x="457200" y="1600200"/>
            <a:ext cx="64008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pPr>
            <a:r>
              <a:rPr lang="en-GB" sz="2200" smtClean="0"/>
              <a:t>Remedy against fraudulent preferences:</a:t>
            </a:r>
          </a:p>
          <a:p>
            <a:pPr>
              <a:lnSpc>
                <a:spcPct val="80000"/>
              </a:lnSpc>
            </a:pPr>
            <a:r>
              <a:rPr lang="en-GB" sz="2200" smtClean="0"/>
              <a:t>„qui vero post bona possessa debitum suum recepit, hunc in portionem vocandum exaequandumque ceteris creditoribus: neque enim debuit praeeripere ceteris post bona possessa, cum iam par conditio omnium creditorum facta esset.“</a:t>
            </a:r>
          </a:p>
          <a:p>
            <a:pPr>
              <a:lnSpc>
                <a:spcPct val="80000"/>
              </a:lnSpc>
            </a:pPr>
            <a:r>
              <a:rPr lang="en-GB" sz="2200" smtClean="0"/>
              <a:t>Gratuities are viewed as fraud</a:t>
            </a:r>
          </a:p>
          <a:p>
            <a:pPr>
              <a:lnSpc>
                <a:spcPct val="80000"/>
              </a:lnSpc>
            </a:pPr>
            <a:r>
              <a:rPr lang="en-GB" sz="2200" smtClean="0"/>
              <a:t>See Art 1167 C.Civ.: “</a:t>
            </a:r>
            <a:r>
              <a:rPr lang="fr-FR" altLang="ja-JP" sz="2200" smtClean="0"/>
              <a:t>Ils peuvent aussi, en leur nom personnel, attaquer les actes faits par leur débiteur </a:t>
            </a:r>
            <a:r>
              <a:rPr lang="fr-FR" altLang="ja-JP" sz="2200" b="1" smtClean="0"/>
              <a:t>en fraude de leurs droits</a:t>
            </a:r>
            <a:r>
              <a:rPr lang="fr-FR" altLang="ja-JP" sz="2200" smtClean="0"/>
              <a:t>.</a:t>
            </a:r>
            <a:r>
              <a:rPr lang="en-GB" sz="2200" smtClean="0"/>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el 1"/>
          <p:cNvSpPr>
            <a:spLocks noGrp="1"/>
          </p:cNvSpPr>
          <p:nvPr>
            <p:ph type="title"/>
          </p:nvPr>
        </p:nvSpPr>
        <p:spPr bwMode="auto">
          <a:xfrm>
            <a:off x="496888" y="457200"/>
            <a:ext cx="5943600" cy="1189038"/>
          </a:xfrm>
          <a:noFill/>
          <a:ln>
            <a:miter lim="800000"/>
            <a:headEnd/>
            <a:tailEnd/>
          </a:ln>
        </p:spPr>
        <p:txBody>
          <a:bodyPr vert="horz" wrap="square" lIns="91440" tIns="45720" rIns="91440" bIns="45720" numCol="1" anchor="t" anchorCtr="0" compatLnSpc="1">
            <a:prstTxWarp prst="textNoShape">
              <a:avLst/>
            </a:prstTxWarp>
          </a:bodyPr>
          <a:lstStyle/>
          <a:p>
            <a:r>
              <a:rPr lang="en-GB" sz="3200" b="1" smtClean="0">
                <a:latin typeface="Verdana" pitchFamily="34" charset="0"/>
              </a:rPr>
              <a:t>The heritage of the </a:t>
            </a:r>
            <a:br>
              <a:rPr lang="en-GB" sz="3200" b="1" smtClean="0">
                <a:latin typeface="Verdana" pitchFamily="34" charset="0"/>
              </a:rPr>
            </a:br>
            <a:r>
              <a:rPr lang="en-GB" sz="3200" b="1" smtClean="0">
                <a:latin typeface="Verdana" pitchFamily="34" charset="0"/>
              </a:rPr>
              <a:t>Actio Pauliana</a:t>
            </a:r>
          </a:p>
        </p:txBody>
      </p:sp>
      <p:sp>
        <p:nvSpPr>
          <p:cNvPr id="49155" name="Inhaltsplatzhalter 2"/>
          <p:cNvSpPr>
            <a:spLocks noGrp="1"/>
          </p:cNvSpPr>
          <p:nvPr>
            <p:ph idx="1"/>
          </p:nvPr>
        </p:nvSpPr>
        <p:spPr bwMode="auto">
          <a:xfrm>
            <a:off x="914400" y="1600200"/>
            <a:ext cx="5486400" cy="2697163"/>
          </a:xfrm>
          <a:noFill/>
          <a:ln>
            <a:miter lim="800000"/>
            <a:headEnd/>
            <a:tailEnd/>
          </a:ln>
        </p:spPr>
        <p:txBody>
          <a:bodyPr vert="horz" wrap="square" lIns="91440" tIns="45720" rIns="91440" bIns="45720" numCol="1" anchor="t" anchorCtr="0" compatLnSpc="1">
            <a:prstTxWarp prst="textNoShape">
              <a:avLst/>
            </a:prstTxWarp>
          </a:bodyPr>
          <a:lstStyle/>
          <a:p>
            <a:r>
              <a:rPr lang="en-GB" sz="2200" smtClean="0"/>
              <a:t>The principle of par conditio creditorum/pari passu</a:t>
            </a:r>
          </a:p>
          <a:p>
            <a:r>
              <a:rPr lang="en-GB" sz="2200" smtClean="0"/>
              <a:t>Two heads for avoidance at the hands of creditors/liquidators:</a:t>
            </a:r>
          </a:p>
          <a:p>
            <a:r>
              <a:rPr lang="en-GB" sz="2200" smtClean="0"/>
              <a:t>Preferences </a:t>
            </a:r>
          </a:p>
          <a:p>
            <a:pPr lvl="1"/>
            <a:r>
              <a:rPr lang="en-GB" sz="2200" smtClean="0"/>
              <a:t>e.g. section 239 IA 1986; §§ 130, 131, 133 InsO</a:t>
            </a:r>
          </a:p>
          <a:p>
            <a:r>
              <a:rPr lang="en-GB" sz="2200" smtClean="0"/>
              <a:t>Transactions at an undervalue/gratuities</a:t>
            </a:r>
          </a:p>
          <a:p>
            <a:pPr lvl="1"/>
            <a:r>
              <a:rPr lang="en-GB" sz="2200" smtClean="0"/>
              <a:t>e.g. section 238 IA 1986; § 134 InsO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el 1"/>
          <p:cNvSpPr>
            <a:spLocks noGrp="1"/>
          </p:cNvSpPr>
          <p:nvPr>
            <p:ph type="title"/>
          </p:nvPr>
        </p:nvSpPr>
        <p:spPr bwMode="auto">
          <a:xfrm>
            <a:off x="914400" y="381000"/>
            <a:ext cx="5492750" cy="1417638"/>
          </a:xfrm>
          <a:noFill/>
          <a:ln>
            <a:miter lim="800000"/>
            <a:headEnd/>
            <a:tailEnd/>
          </a:ln>
        </p:spPr>
        <p:txBody>
          <a:bodyPr vert="horz" wrap="square" lIns="91440" tIns="45720" rIns="91440" bIns="45720" numCol="1" anchor="t" anchorCtr="0" compatLnSpc="1">
            <a:prstTxWarp prst="textNoShape">
              <a:avLst/>
            </a:prstTxWarp>
          </a:bodyPr>
          <a:lstStyle/>
          <a:p>
            <a:r>
              <a:rPr lang="en-GB" sz="3200" b="1" smtClean="0">
                <a:latin typeface="Verdana" pitchFamily="34" charset="0"/>
              </a:rPr>
              <a:t>Problem: avoidance of gratuities cannot be viewed as fraud</a:t>
            </a:r>
          </a:p>
        </p:txBody>
      </p:sp>
      <p:sp>
        <p:nvSpPr>
          <p:cNvPr id="50179" name="Inhaltsplatzhalter 2"/>
          <p:cNvSpPr>
            <a:spLocks noGrp="1"/>
          </p:cNvSpPr>
          <p:nvPr>
            <p:ph idx="1"/>
          </p:nvPr>
        </p:nvSpPr>
        <p:spPr bwMode="auto">
          <a:xfrm>
            <a:off x="914400" y="2189163"/>
            <a:ext cx="5943600" cy="4710112"/>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pPr>
            <a:r>
              <a:rPr lang="en-GB" sz="2200" smtClean="0"/>
              <a:t>Avoidance of preferences typically requires mala fide of recipient</a:t>
            </a:r>
          </a:p>
          <a:p>
            <a:pPr>
              <a:lnSpc>
                <a:spcPct val="80000"/>
              </a:lnSpc>
            </a:pPr>
            <a:r>
              <a:rPr lang="en-GB" sz="2200" smtClean="0"/>
              <a:t>Contrast: Avoidance of gratuities often merely based on objective undervalue (e.g. § 134 Insolvenzordnung; sec 238 IA 1986)</a:t>
            </a:r>
          </a:p>
          <a:p>
            <a:pPr>
              <a:lnSpc>
                <a:spcPct val="80000"/>
              </a:lnSpc>
            </a:pPr>
            <a:r>
              <a:rPr lang="en-GB" sz="2200" smtClean="0"/>
              <a:t>To be explained as „constructive fraud“ – undervalue renders proof of actual fraud redundant</a:t>
            </a:r>
          </a:p>
          <a:p>
            <a:pPr>
              <a:lnSpc>
                <a:spcPct val="80000"/>
              </a:lnSpc>
            </a:pPr>
            <a:r>
              <a:rPr lang="en-GB" sz="2200" smtClean="0"/>
              <a:t>Arguably not in line with European Convention of Human Rights: no sanction without default (see CJEU C-45/08 Spector Photo Group)</a:t>
            </a:r>
          </a:p>
          <a:p>
            <a:pPr>
              <a:lnSpc>
                <a:spcPct val="80000"/>
              </a:lnSpc>
            </a:pPr>
            <a:endParaRPr lang="en-GB" sz="22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el 1"/>
          <p:cNvSpPr>
            <a:spLocks noGrp="1"/>
          </p:cNvSpPr>
          <p:nvPr>
            <p:ph type="title"/>
          </p:nvPr>
        </p:nvSpPr>
        <p:spPr bwMode="auto">
          <a:xfrm>
            <a:off x="533400" y="381000"/>
            <a:ext cx="6324600" cy="1646238"/>
          </a:xfrm>
          <a:noFill/>
          <a:ln>
            <a:miter lim="800000"/>
            <a:headEnd/>
            <a:tailEnd/>
          </a:ln>
        </p:spPr>
        <p:txBody>
          <a:bodyPr vert="horz" wrap="square" lIns="91440" tIns="45720" rIns="91440" bIns="45720" numCol="1" anchor="t" anchorCtr="0" compatLnSpc="1">
            <a:prstTxWarp prst="textNoShape">
              <a:avLst/>
            </a:prstTxWarp>
          </a:bodyPr>
          <a:lstStyle/>
          <a:p>
            <a:r>
              <a:rPr lang="en-GB" sz="3200" b="1" smtClean="0">
                <a:latin typeface="Verdana" pitchFamily="34" charset="0"/>
              </a:rPr>
              <a:t>Alternative explanation of avoidance of gratuities</a:t>
            </a:r>
          </a:p>
        </p:txBody>
      </p:sp>
      <p:sp>
        <p:nvSpPr>
          <p:cNvPr id="51203" name="Inhaltsplatzhalter 2"/>
          <p:cNvSpPr>
            <a:spLocks noGrp="1"/>
          </p:cNvSpPr>
          <p:nvPr>
            <p:ph idx="1"/>
          </p:nvPr>
        </p:nvSpPr>
        <p:spPr bwMode="auto">
          <a:xfrm>
            <a:off x="457200" y="1600200"/>
            <a:ext cx="5943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pPr>
            <a:r>
              <a:rPr lang="en-GB" sz="2500" smtClean="0"/>
              <a:t>The (East)Roman principle of unjust enrichment:</a:t>
            </a:r>
          </a:p>
          <a:p>
            <a:pPr>
              <a:lnSpc>
                <a:spcPct val="80000"/>
              </a:lnSpc>
            </a:pPr>
            <a:r>
              <a:rPr lang="en-GB" sz="2500" i="1" smtClean="0"/>
              <a:t>Iure naturae aequum est, neminem cum alterius detrimento et iniuria fieri locupletiorem</a:t>
            </a:r>
            <a:r>
              <a:rPr lang="en-GB" sz="2500" smtClean="0"/>
              <a:t>. </a:t>
            </a:r>
          </a:p>
          <a:p>
            <a:pPr lvl="1">
              <a:lnSpc>
                <a:spcPct val="80000"/>
              </a:lnSpc>
            </a:pPr>
            <a:r>
              <a:rPr lang="en-GB" sz="2200" smtClean="0"/>
              <a:t>D 50, 17, 206 </a:t>
            </a:r>
            <a:r>
              <a:rPr lang="en-GB" sz="2200" i="1" smtClean="0"/>
              <a:t>(De diversis regulis iuris antiqui)</a:t>
            </a:r>
            <a:r>
              <a:rPr lang="en-GB" sz="2200" smtClean="0"/>
              <a:t>; D 12, 6, 14 </a:t>
            </a:r>
            <a:r>
              <a:rPr lang="en-GB" sz="2200" i="1" smtClean="0"/>
              <a:t>(De condictione indebiti)</a:t>
            </a:r>
          </a:p>
          <a:p>
            <a:pPr>
              <a:lnSpc>
                <a:spcPct val="80000"/>
              </a:lnSpc>
            </a:pPr>
            <a:r>
              <a:rPr lang="en-GB" sz="2500" smtClean="0"/>
              <a:t>Would have been apt to carry the avoidance of gratuities because the donee is enriched at the detriment of the creditor.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el 1"/>
          <p:cNvSpPr>
            <a:spLocks noGrp="1"/>
          </p:cNvSpPr>
          <p:nvPr>
            <p:ph type="title"/>
          </p:nvPr>
        </p:nvSpPr>
        <p:spPr bwMode="auto">
          <a:xfrm>
            <a:off x="914400" y="381000"/>
            <a:ext cx="5486400" cy="1201738"/>
          </a:xfrm>
          <a:noFill/>
          <a:ln>
            <a:miter lim="800000"/>
            <a:headEnd/>
            <a:tailEnd/>
          </a:ln>
        </p:spPr>
        <p:txBody>
          <a:bodyPr vert="horz" wrap="square" lIns="91440" tIns="45720" rIns="91440" bIns="45720" numCol="1" anchor="t" anchorCtr="0" compatLnSpc="1">
            <a:prstTxWarp prst="textNoShape">
              <a:avLst/>
            </a:prstTxWarp>
          </a:bodyPr>
          <a:lstStyle/>
          <a:p>
            <a:r>
              <a:rPr lang="en-GB" sz="3200" b="1" smtClean="0">
                <a:latin typeface="Verdana" pitchFamily="34" charset="0"/>
              </a:rPr>
              <a:t>The demise of </a:t>
            </a:r>
            <a:br>
              <a:rPr lang="en-GB" sz="3200" b="1" smtClean="0">
                <a:latin typeface="Verdana" pitchFamily="34" charset="0"/>
              </a:rPr>
            </a:br>
            <a:r>
              <a:rPr lang="en-GB" sz="3200" b="1" smtClean="0">
                <a:latin typeface="Verdana" pitchFamily="34" charset="0"/>
              </a:rPr>
              <a:t>the old principle</a:t>
            </a:r>
          </a:p>
        </p:txBody>
      </p:sp>
      <p:sp>
        <p:nvSpPr>
          <p:cNvPr id="52227" name="Inhaltsplatzhalter 2"/>
          <p:cNvSpPr>
            <a:spLocks noGrp="1"/>
          </p:cNvSpPr>
          <p:nvPr>
            <p:ph idx="1"/>
          </p:nvPr>
        </p:nvSpPr>
        <p:spPr bwMode="auto">
          <a:xfrm>
            <a:off x="457200" y="1600200"/>
            <a:ext cx="5943600" cy="4637088"/>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pPr>
            <a:r>
              <a:rPr lang="en-GB" sz="2000" smtClean="0"/>
              <a:t>In the 19th century, the Pomponian principle was overcome by Roman Law scholarship</a:t>
            </a:r>
          </a:p>
          <a:p>
            <a:pPr>
              <a:lnSpc>
                <a:spcPct val="80000"/>
              </a:lnSpc>
            </a:pPr>
            <a:r>
              <a:rPr lang="en-GB" sz="2000" smtClean="0"/>
              <a:t>In Germany, Savigny reinterpreted the condictiones of classical Roman law as claims to restore transfers of wealth lacking good cause – restricted to two-party situations</a:t>
            </a:r>
          </a:p>
          <a:p>
            <a:pPr>
              <a:lnSpc>
                <a:spcPct val="80000"/>
              </a:lnSpc>
            </a:pPr>
            <a:r>
              <a:rPr lang="en-GB" sz="2000" smtClean="0"/>
              <a:t>The actio de in rem verso no longer part of German law of unjust enrichment. The donee cannot be seen as enriched at the expense of creditor</a:t>
            </a:r>
          </a:p>
          <a:p>
            <a:pPr>
              <a:lnSpc>
                <a:spcPct val="80000"/>
              </a:lnSpc>
            </a:pPr>
            <a:r>
              <a:rPr lang="en-GB" sz="2000" smtClean="0"/>
              <a:t>Actio Pauliana lost basis in the law of unjust enrichment</a:t>
            </a:r>
          </a:p>
          <a:p>
            <a:pPr>
              <a:lnSpc>
                <a:spcPct val="80000"/>
              </a:lnSpc>
            </a:pPr>
            <a:r>
              <a:rPr lang="en-GB" sz="2000" smtClean="0"/>
              <a:t>Contrast however France (Arrêt Boudier, 1892: “</a:t>
            </a:r>
            <a:r>
              <a:rPr lang="fr-FR" altLang="ja-JP" sz="2000" i="1" smtClean="0"/>
              <a:t>nul ne peut s'enrichir sans droit au dépens d'autrui </a:t>
            </a:r>
            <a:r>
              <a:rPr lang="en-GB" sz="2000" smtClean="0"/>
              <a:t>”</a:t>
            </a:r>
            <a:r>
              <a:rPr lang="en-GB" altLang="ja-JP" sz="2000" smtClean="0"/>
              <a:t>)</a:t>
            </a:r>
          </a:p>
          <a:p>
            <a:pPr>
              <a:lnSpc>
                <a:spcPct val="80000"/>
              </a:lnSpc>
            </a:pPr>
            <a:endParaRPr lang="en-GB" sz="200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el 1"/>
          <p:cNvSpPr>
            <a:spLocks noGrp="1"/>
          </p:cNvSpPr>
          <p:nvPr>
            <p:ph type="title"/>
          </p:nvPr>
        </p:nvSpPr>
        <p:spPr bwMode="auto">
          <a:xfrm>
            <a:off x="457200" y="304800"/>
            <a:ext cx="6400800" cy="1646238"/>
          </a:xfrm>
          <a:noFill/>
          <a:ln>
            <a:miter lim="800000"/>
            <a:headEnd/>
            <a:tailEnd/>
          </a:ln>
        </p:spPr>
        <p:txBody>
          <a:bodyPr vert="horz" wrap="square" lIns="91440" tIns="45720" rIns="91440" bIns="45720" numCol="1" anchor="t" anchorCtr="0" compatLnSpc="1">
            <a:prstTxWarp prst="textNoShape">
              <a:avLst/>
            </a:prstTxWarp>
          </a:bodyPr>
          <a:lstStyle/>
          <a:p>
            <a:r>
              <a:rPr lang="en-GB" sz="3200" b="1" smtClean="0">
                <a:latin typeface="Verdana" pitchFamily="34" charset="0"/>
              </a:rPr>
              <a:t>The resurrection of the old principle as rationale of avoidance of gratuities </a:t>
            </a:r>
          </a:p>
        </p:txBody>
      </p:sp>
      <p:sp>
        <p:nvSpPr>
          <p:cNvPr id="53251" name="Inhaltsplatzhalter 2"/>
          <p:cNvSpPr>
            <a:spLocks noGrp="1"/>
          </p:cNvSpPr>
          <p:nvPr>
            <p:ph idx="1"/>
          </p:nvPr>
        </p:nvSpPr>
        <p:spPr bwMode="auto">
          <a:xfrm>
            <a:off x="762000" y="2057400"/>
            <a:ext cx="5943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pPr>
            <a:r>
              <a:rPr lang="en-GB" sz="2200" smtClean="0"/>
              <a:t>It is true that the requirement of damage on one side and enrichment on the other side, linked by mere causation, are too vague to be applied directly as a rule of law</a:t>
            </a:r>
          </a:p>
          <a:p>
            <a:pPr lvl="1">
              <a:lnSpc>
                <a:spcPct val="80000"/>
              </a:lnSpc>
            </a:pPr>
            <a:r>
              <a:rPr lang="en-GB" sz="2000" smtClean="0"/>
              <a:t>See the Helmstedt case of 1717: </a:t>
            </a:r>
            <a:br>
              <a:rPr lang="en-GB" sz="2000" smtClean="0"/>
            </a:br>
            <a:r>
              <a:rPr lang="en-GB" sz="2000" smtClean="0"/>
              <a:t>A extends loan to B. B pays off</a:t>
            </a:r>
            <a:br>
              <a:rPr lang="en-GB" sz="2000" smtClean="0"/>
            </a:br>
            <a:r>
              <a:rPr lang="en-GB" sz="2000" smtClean="0"/>
              <a:t>mortgage and sells the now</a:t>
            </a:r>
            <a:br>
              <a:rPr lang="en-GB" sz="2000" smtClean="0"/>
            </a:br>
            <a:r>
              <a:rPr lang="en-GB" sz="2000" smtClean="0"/>
              <a:t>unencumbered land to D. </a:t>
            </a:r>
            <a:br>
              <a:rPr lang="en-GB" sz="2000" smtClean="0"/>
            </a:br>
            <a:r>
              <a:rPr lang="en-GB" sz="2000" smtClean="0"/>
              <a:t>B becomes insolvent and fails to </a:t>
            </a:r>
            <a:br>
              <a:rPr lang="en-GB" sz="2000" smtClean="0"/>
            </a:br>
            <a:r>
              <a:rPr lang="en-GB" sz="2000" smtClean="0"/>
              <a:t>repay A. Are C and/or D enriched </a:t>
            </a:r>
            <a:br>
              <a:rPr lang="en-GB" sz="2000" smtClean="0"/>
            </a:br>
            <a:r>
              <a:rPr lang="en-GB" sz="2000" smtClean="0"/>
              <a:t>at the expense of A?</a:t>
            </a:r>
          </a:p>
          <a:p>
            <a:pPr>
              <a:lnSpc>
                <a:spcPct val="80000"/>
              </a:lnSpc>
            </a:pPr>
            <a:r>
              <a:rPr lang="en-GB" sz="2200" smtClean="0"/>
              <a:t>However, it is still valid to explain specific claims for restitution as codified by legislators</a:t>
            </a:r>
          </a:p>
          <a:p>
            <a:pPr lvl="1">
              <a:lnSpc>
                <a:spcPct val="80000"/>
              </a:lnSpc>
            </a:pPr>
            <a:r>
              <a:rPr lang="en-GB" sz="2000" smtClean="0"/>
              <a:t>Other examples: IP law.</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el 1"/>
          <p:cNvSpPr>
            <a:spLocks noGrp="1"/>
          </p:cNvSpPr>
          <p:nvPr>
            <p:ph type="title"/>
          </p:nvPr>
        </p:nvSpPr>
        <p:spPr bwMode="auto">
          <a:xfrm>
            <a:off x="381000" y="381000"/>
            <a:ext cx="6553200" cy="1417638"/>
          </a:xfrm>
          <a:noFill/>
          <a:ln>
            <a:miter lim="800000"/>
            <a:headEnd/>
            <a:tailEnd/>
          </a:ln>
        </p:spPr>
        <p:txBody>
          <a:bodyPr vert="horz" wrap="square" lIns="91440" tIns="45720" rIns="91440" bIns="45720" numCol="1" anchor="t" anchorCtr="0" compatLnSpc="1">
            <a:prstTxWarp prst="textNoShape">
              <a:avLst/>
            </a:prstTxWarp>
          </a:bodyPr>
          <a:lstStyle/>
          <a:p>
            <a:r>
              <a:rPr lang="en-GB" sz="3200" b="1" smtClean="0">
                <a:latin typeface="Verdana" pitchFamily="34" charset="0"/>
              </a:rPr>
              <a:t>Consequences of an unjust enrichment approach</a:t>
            </a:r>
          </a:p>
        </p:txBody>
      </p:sp>
      <p:sp>
        <p:nvSpPr>
          <p:cNvPr id="54275" name="Inhaltsplatzhalter 2"/>
          <p:cNvSpPr>
            <a:spLocks noGrp="1"/>
          </p:cNvSpPr>
          <p:nvPr>
            <p:ph idx="1"/>
          </p:nvPr>
        </p:nvSpPr>
        <p:spPr bwMode="auto">
          <a:xfrm>
            <a:off x="0" y="1600200"/>
            <a:ext cx="7162800" cy="5257800"/>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pPr>
            <a:r>
              <a:rPr lang="en-GB" sz="2200" smtClean="0"/>
              <a:t>The avoidance of gratuities does not require an element of mala fide or default, be it scienter, be it negligence (cf. sec. 238 IA 1986; § 134 InsO)</a:t>
            </a:r>
          </a:p>
          <a:p>
            <a:pPr>
              <a:lnSpc>
                <a:spcPct val="80000"/>
              </a:lnSpc>
            </a:pPr>
            <a:r>
              <a:rPr lang="en-GB" sz="2200" smtClean="0"/>
              <a:t>The avoidance of gratuities needs to be subject to a change of position defence (e.g. § 143 (2) InsO; contrast sec. 238 IA 1986)</a:t>
            </a:r>
          </a:p>
          <a:p>
            <a:pPr>
              <a:lnSpc>
                <a:spcPct val="80000"/>
              </a:lnSpc>
            </a:pPr>
            <a:r>
              <a:rPr lang="en-GB" sz="2200" smtClean="0"/>
              <a:t>The avoidance of gratuities does not require the debtor to be insolvent at the time of the gift since the subsequent inability to pay his debts shows that the gift was made at the expense of the creditors (cf. § 134 InsO; contrast section 240 (2) IA 1986)</a:t>
            </a:r>
          </a:p>
          <a:p>
            <a:pPr>
              <a:lnSpc>
                <a:spcPct val="80000"/>
              </a:lnSpc>
            </a:pPr>
            <a:r>
              <a:rPr lang="en-GB" sz="2200" smtClean="0"/>
              <a:t>However, 4 years twilight period of German law seems to overstretch the said principle </a:t>
            </a:r>
          </a:p>
          <a:p>
            <a:pPr>
              <a:lnSpc>
                <a:spcPct val="80000"/>
              </a:lnSpc>
            </a:pPr>
            <a:endParaRPr lang="en-GB" sz="2200" smtClean="0"/>
          </a:p>
          <a:p>
            <a:pPr>
              <a:lnSpc>
                <a:spcPct val="80000"/>
              </a:lnSpc>
            </a:pPr>
            <a:endParaRPr lang="en-GB" sz="22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el 1"/>
          <p:cNvSpPr>
            <a:spLocks noGrp="1"/>
          </p:cNvSpPr>
          <p:nvPr>
            <p:ph type="title"/>
          </p:nvPr>
        </p:nvSpPr>
        <p:spPr bwMode="auto">
          <a:xfrm>
            <a:off x="457200" y="274638"/>
            <a:ext cx="5943600" cy="1325562"/>
          </a:xfrm>
          <a:noFill/>
          <a:ln>
            <a:miter lim="800000"/>
            <a:headEnd/>
            <a:tailEnd/>
          </a:ln>
        </p:spPr>
        <p:txBody>
          <a:bodyPr vert="horz" wrap="square" lIns="91440" tIns="45720" rIns="91440" bIns="45720" numCol="1" anchor="t" anchorCtr="0" compatLnSpc="1">
            <a:prstTxWarp prst="textNoShape">
              <a:avLst/>
            </a:prstTxWarp>
          </a:bodyPr>
          <a:lstStyle/>
          <a:p>
            <a:r>
              <a:rPr lang="en-GB" sz="3200" b="1" smtClean="0">
                <a:latin typeface="Verdana" pitchFamily="34" charset="0"/>
              </a:rPr>
              <a:t>Conclusions</a:t>
            </a:r>
          </a:p>
        </p:txBody>
      </p:sp>
      <p:sp>
        <p:nvSpPr>
          <p:cNvPr id="55299" name="Inhaltsplatzhalter 2"/>
          <p:cNvSpPr>
            <a:spLocks noGrp="1"/>
          </p:cNvSpPr>
          <p:nvPr>
            <p:ph idx="1"/>
          </p:nvPr>
        </p:nvSpPr>
        <p:spPr bwMode="auto">
          <a:xfrm>
            <a:off x="457200" y="1600200"/>
            <a:ext cx="5943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pPr>
            <a:r>
              <a:rPr lang="en-GB" sz="2200" smtClean="0"/>
              <a:t>Gratuities cannot generally be deemed (constructive) fraud on creditors.</a:t>
            </a:r>
          </a:p>
          <a:p>
            <a:pPr>
              <a:lnSpc>
                <a:spcPct val="80000"/>
              </a:lnSpc>
            </a:pPr>
            <a:r>
              <a:rPr lang="en-GB" sz="2200" smtClean="0"/>
              <a:t>Their avoidance is not a sanction for fraud </a:t>
            </a:r>
          </a:p>
          <a:p>
            <a:pPr>
              <a:lnSpc>
                <a:spcPct val="80000"/>
              </a:lnSpc>
            </a:pPr>
            <a:r>
              <a:rPr lang="en-GB" sz="2200" smtClean="0"/>
              <a:t>Instead, it is based on the notion of unjust enrichment of the donee at the expense of the creditors. Gifts must come from the purse of the donator, not of third parties (no contracting at the expense of third parties!)</a:t>
            </a:r>
          </a:p>
          <a:p>
            <a:pPr>
              <a:lnSpc>
                <a:spcPct val="80000"/>
              </a:lnSpc>
            </a:pPr>
            <a:r>
              <a:rPr lang="en-GB" sz="2200" smtClean="0"/>
              <a:t>This explanation is not in conflict with ECHR</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8"/>
          <p:cNvSpPr>
            <a:spLocks noChangeArrowheads="1"/>
          </p:cNvSpPr>
          <p:nvPr/>
        </p:nvSpPr>
        <p:spPr bwMode="auto">
          <a:xfrm>
            <a:off x="381000" y="838200"/>
            <a:ext cx="6553200" cy="3625850"/>
          </a:xfrm>
          <a:prstGeom prst="rect">
            <a:avLst/>
          </a:prstGeom>
          <a:noFill/>
          <a:ln w="9525">
            <a:noFill/>
            <a:miter lim="800000"/>
            <a:headEnd/>
            <a:tailEnd/>
          </a:ln>
        </p:spPr>
        <p:txBody>
          <a:bodyPr>
            <a:spAutoFit/>
          </a:bodyPr>
          <a:lstStyle/>
          <a:p>
            <a:pPr algn="ctr">
              <a:spcBef>
                <a:spcPct val="20000"/>
              </a:spcBef>
            </a:pPr>
            <a:r>
              <a:rPr lang="en-GB" sz="3200" b="1">
                <a:latin typeface="Verdana" pitchFamily="34" charset="0"/>
              </a:rPr>
              <a:t>﻿﻿﻿</a:t>
            </a:r>
            <a:r>
              <a:rPr lang="en-GB" sz="3000" b="1">
                <a:latin typeface="Verdana" pitchFamily="34" charset="0"/>
              </a:rPr>
              <a:t>﻿﻿The Contractualization </a:t>
            </a:r>
            <a:br>
              <a:rPr lang="en-GB" sz="3000" b="1">
                <a:latin typeface="Verdana" pitchFamily="34" charset="0"/>
              </a:rPr>
            </a:br>
            <a:r>
              <a:rPr lang="en-GB" sz="3000" b="1">
                <a:latin typeface="Verdana" pitchFamily="34" charset="0"/>
              </a:rPr>
              <a:t>of Corporate Insolvency </a:t>
            </a:r>
            <a:br>
              <a:rPr lang="en-GB" sz="3000" b="1">
                <a:latin typeface="Verdana" pitchFamily="34" charset="0"/>
              </a:rPr>
            </a:br>
            <a:r>
              <a:rPr lang="en-GB" sz="3000" b="1">
                <a:latin typeface="Verdana" pitchFamily="34" charset="0"/>
              </a:rPr>
              <a:t>Law in Europe</a:t>
            </a:r>
          </a:p>
          <a:p>
            <a:pPr algn="ctr">
              <a:spcBef>
                <a:spcPct val="20000"/>
              </a:spcBef>
            </a:pPr>
            <a:endParaRPr lang="en-GB" sz="3600" b="1">
              <a:latin typeface="Verdana" pitchFamily="34" charset="0"/>
            </a:endParaRPr>
          </a:p>
          <a:p>
            <a:pPr algn="ctr">
              <a:spcBef>
                <a:spcPct val="20000"/>
              </a:spcBef>
            </a:pPr>
            <a:r>
              <a:rPr lang="en-GB" sz="2000" b="1">
                <a:solidFill>
                  <a:srgbClr val="3B87BC"/>
                </a:solidFill>
                <a:latin typeface="Verdana" pitchFamily="34" charset="0"/>
              </a:rPr>
              <a:t>﻿﻿﻿﻿﻿﻿Michael Schillig </a:t>
            </a:r>
            <a:br>
              <a:rPr lang="en-GB" sz="2000" b="1">
                <a:solidFill>
                  <a:srgbClr val="3B87BC"/>
                </a:solidFill>
                <a:latin typeface="Verdana" pitchFamily="34" charset="0"/>
              </a:rPr>
            </a:br>
            <a:r>
              <a:rPr lang="en-GB" sz="2000" i="1">
                <a:solidFill>
                  <a:srgbClr val="3B87BC"/>
                </a:solidFill>
                <a:latin typeface="Verdana" pitchFamily="34" charset="0"/>
              </a:rPr>
              <a:t>(Lecturer, King’s College, London)</a:t>
            </a:r>
          </a:p>
          <a:p>
            <a:pPr algn="ctr">
              <a:spcBef>
                <a:spcPct val="20000"/>
              </a:spcBef>
            </a:pPr>
            <a:endParaRPr lang="en-GB" sz="2800" i="1">
              <a:solidFill>
                <a:srgbClr val="000000"/>
              </a:solidFill>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US" sz="2800" b="1">
                <a:latin typeface="Verdana" pitchFamily="34" charset="0"/>
              </a:rPr>
              <a:t>Insolvency Law as </a:t>
            </a:r>
            <a:br>
              <a:rPr lang="en-US" sz="2800" b="1">
                <a:latin typeface="Verdana" pitchFamily="34" charset="0"/>
              </a:rPr>
            </a:br>
            <a:r>
              <a:rPr lang="en-US" sz="2800" b="1">
                <a:latin typeface="Verdana" pitchFamily="34" charset="0"/>
              </a:rPr>
              <a:t>Mandatory Law </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‘Creditors’ Bargain Theory’</a:t>
            </a:r>
          </a:p>
          <a:p>
            <a:pPr>
              <a:spcBef>
                <a:spcPct val="20000"/>
              </a:spcBef>
              <a:buFontTx/>
              <a:buChar char="•"/>
            </a:pPr>
            <a:r>
              <a:rPr lang="en-US" sz="2800">
                <a:latin typeface="Verdana" pitchFamily="34" charset="0"/>
              </a:rPr>
              <a:t> Hypothetical agreement among </a:t>
            </a:r>
          </a:p>
          <a:p>
            <a:pPr>
              <a:spcBef>
                <a:spcPct val="20000"/>
              </a:spcBef>
            </a:pPr>
            <a:r>
              <a:rPr lang="en-US" sz="2800">
                <a:latin typeface="Verdana" pitchFamily="34" charset="0"/>
              </a:rPr>
              <a:t>   creditors</a:t>
            </a:r>
          </a:p>
          <a:p>
            <a:pPr>
              <a:spcBef>
                <a:spcPct val="20000"/>
              </a:spcBef>
              <a:buFontTx/>
              <a:buChar char="•"/>
            </a:pPr>
            <a:r>
              <a:rPr lang="en-US" sz="2800">
                <a:latin typeface="Verdana" pitchFamily="34" charset="0"/>
              </a:rPr>
              <a:t> Reduction of strategic costs</a:t>
            </a:r>
          </a:p>
          <a:p>
            <a:pPr>
              <a:spcBef>
                <a:spcPct val="20000"/>
              </a:spcBef>
              <a:buFontTx/>
              <a:buChar char="•"/>
            </a:pPr>
            <a:r>
              <a:rPr lang="en-US" sz="2800">
                <a:latin typeface="Verdana" pitchFamily="34" charset="0"/>
              </a:rPr>
              <a:t> Increased aggregate pool of assets</a:t>
            </a:r>
          </a:p>
          <a:p>
            <a:pPr>
              <a:spcBef>
                <a:spcPct val="20000"/>
              </a:spcBef>
              <a:buFontTx/>
              <a:buChar char="•"/>
            </a:pPr>
            <a:r>
              <a:rPr lang="en-US" sz="2800">
                <a:latin typeface="Verdana" pitchFamily="34" charset="0"/>
              </a:rPr>
              <a:t> Administrative efficiencies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txBox="1">
            <a:spLocks noChangeArrowheads="1"/>
          </p:cNvSpPr>
          <p:nvPr/>
        </p:nvSpPr>
        <p:spPr bwMode="auto">
          <a:xfrm>
            <a:off x="457200" y="838200"/>
            <a:ext cx="6781800" cy="5614988"/>
          </a:xfrm>
          <a:prstGeom prst="rect">
            <a:avLst/>
          </a:prstGeom>
          <a:noFill/>
          <a:ln w="9525">
            <a:noFill/>
            <a:miter lim="800000"/>
            <a:headEnd/>
            <a:tailEnd/>
          </a:ln>
        </p:spPr>
        <p:txBody>
          <a:bodyPr/>
          <a:lstStyle/>
          <a:p>
            <a:pPr>
              <a:spcBef>
                <a:spcPct val="20000"/>
              </a:spcBef>
            </a:pPr>
            <a:r>
              <a:rPr lang="en-US" sz="2800" b="1">
                <a:latin typeface="Verdana" pitchFamily="34" charset="0"/>
              </a:rPr>
              <a:t>Contractualization Debate</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No one-size-fits-all</a:t>
            </a:r>
          </a:p>
          <a:p>
            <a:pPr>
              <a:spcBef>
                <a:spcPct val="20000"/>
              </a:spcBef>
              <a:buFontTx/>
              <a:buChar char="•"/>
            </a:pPr>
            <a:r>
              <a:rPr lang="en-US" sz="2800">
                <a:latin typeface="Verdana" pitchFamily="34" charset="0"/>
              </a:rPr>
              <a:t> Reliance on market forces</a:t>
            </a:r>
          </a:p>
          <a:p>
            <a:pPr>
              <a:spcBef>
                <a:spcPct val="20000"/>
              </a:spcBef>
              <a:buFontTx/>
              <a:buChar char="•"/>
            </a:pPr>
            <a:r>
              <a:rPr lang="en-US" sz="2800">
                <a:latin typeface="Verdana" pitchFamily="34" charset="0"/>
              </a:rPr>
              <a:t> Tailor made bankruptcy regimes</a:t>
            </a:r>
          </a:p>
          <a:p>
            <a:pPr>
              <a:spcBef>
                <a:spcPct val="20000"/>
              </a:spcBef>
            </a:pPr>
            <a:r>
              <a:rPr lang="en-US" sz="2800">
                <a:latin typeface="Verdana" pitchFamily="34" charset="0"/>
              </a:rPr>
              <a:t>   as part of lending agreements</a:t>
            </a:r>
          </a:p>
          <a:p>
            <a:pPr>
              <a:spcBef>
                <a:spcPct val="20000"/>
              </a:spcBef>
              <a:buFontTx/>
              <a:buChar char="•"/>
            </a:pPr>
            <a:r>
              <a:rPr lang="en-US" sz="2800">
                <a:latin typeface="Verdana" pitchFamily="34" charset="0"/>
              </a:rPr>
              <a:t> Reduction of costs of capital</a:t>
            </a:r>
          </a:p>
          <a:p>
            <a:pPr>
              <a:spcBef>
                <a:spcPct val="20000"/>
              </a:spcBef>
              <a:buFontTx/>
              <a:buChar char="•"/>
            </a:pPr>
            <a:r>
              <a:rPr lang="en-US" sz="2800">
                <a:latin typeface="Verdana" pitchFamily="34" charset="0"/>
              </a:rPr>
              <a:t> Increase in social welfare</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US" sz="2800" b="1">
                <a:latin typeface="Verdana" pitchFamily="34" charset="0"/>
              </a:rPr>
              <a:t>Different Approaches</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‘Menu approach’ (Rasmussen)</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‘Bankruptcy contract approach’</a:t>
            </a:r>
          </a:p>
          <a:p>
            <a:pPr>
              <a:spcBef>
                <a:spcPct val="20000"/>
              </a:spcBef>
            </a:pPr>
            <a:r>
              <a:rPr lang="en-US" sz="2800">
                <a:latin typeface="Verdana" pitchFamily="34" charset="0"/>
              </a:rPr>
              <a:t>   (Alan Schwartz)</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‘Waiver contract approach’</a:t>
            </a:r>
          </a:p>
          <a:p>
            <a:pPr>
              <a:spcBef>
                <a:spcPct val="20000"/>
              </a:spcBef>
            </a:pPr>
            <a:r>
              <a:rPr lang="en-US" sz="2800">
                <a:latin typeface="Verdana" pitchFamily="34" charset="0"/>
              </a:rPr>
              <a:t>   (Steven Schwarcz)</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US" sz="2800" b="1">
                <a:latin typeface="Verdana" pitchFamily="34" charset="0"/>
              </a:rPr>
              <a:t>‘Menu approach’ and COMI</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Bankruptcy law as implied</a:t>
            </a:r>
          </a:p>
          <a:p>
            <a:pPr>
              <a:spcBef>
                <a:spcPct val="20000"/>
              </a:spcBef>
            </a:pPr>
            <a:r>
              <a:rPr lang="en-US" sz="2800">
                <a:latin typeface="Verdana" pitchFamily="34" charset="0"/>
              </a:rPr>
              <a:t>   contract term</a:t>
            </a:r>
          </a:p>
          <a:p>
            <a:pPr>
              <a:spcBef>
                <a:spcPct val="20000"/>
              </a:spcBef>
              <a:buFontTx/>
              <a:buChar char="•"/>
            </a:pPr>
            <a:r>
              <a:rPr lang="en-US" sz="2800">
                <a:latin typeface="Verdana" pitchFamily="34" charset="0"/>
              </a:rPr>
              <a:t> No ‘common pool’ problem</a:t>
            </a:r>
          </a:p>
          <a:p>
            <a:pPr>
              <a:spcBef>
                <a:spcPct val="20000"/>
              </a:spcBef>
              <a:buFontTx/>
              <a:buChar char="•"/>
            </a:pPr>
            <a:r>
              <a:rPr lang="en-US" sz="2800">
                <a:latin typeface="Verdana" pitchFamily="34" charset="0"/>
              </a:rPr>
              <a:t> Standardization and strategic </a:t>
            </a:r>
          </a:p>
          <a:p>
            <a:pPr>
              <a:spcBef>
                <a:spcPct val="20000"/>
              </a:spcBef>
            </a:pPr>
            <a:r>
              <a:rPr lang="en-US" sz="2800">
                <a:latin typeface="Verdana" pitchFamily="34" charset="0"/>
              </a:rPr>
              <a:t>   behavior: menu of bankruptcy </a:t>
            </a:r>
          </a:p>
          <a:p>
            <a:pPr>
              <a:spcBef>
                <a:spcPct val="20000"/>
              </a:spcBef>
            </a:pPr>
            <a:r>
              <a:rPr lang="en-US" sz="2800">
                <a:latin typeface="Verdana" pitchFamily="34" charset="0"/>
              </a:rPr>
              <a:t>   options  </a:t>
            </a:r>
          </a:p>
          <a:p>
            <a:pPr>
              <a:spcBef>
                <a:spcPct val="20000"/>
              </a:spcBef>
              <a:buFontTx/>
              <a:buChar char="•"/>
            </a:pPr>
            <a:r>
              <a:rPr lang="en-US" sz="2800">
                <a:latin typeface="Verdana" pitchFamily="34" charset="0"/>
              </a:rPr>
              <a:t> Selection made upon formation</a:t>
            </a:r>
          </a:p>
          <a:p>
            <a:pPr>
              <a:spcBef>
                <a:spcPct val="20000"/>
              </a:spcBef>
              <a:buFontTx/>
              <a:buChar char="•"/>
            </a:pPr>
            <a:r>
              <a:rPr lang="en-US" sz="2800">
                <a:latin typeface="Verdana" pitchFamily="34" charset="0"/>
              </a:rPr>
              <a:t> Protection of involuntary creditors </a:t>
            </a:r>
          </a:p>
          <a:p>
            <a:pPr>
              <a:spcBef>
                <a:spcPct val="20000"/>
              </a:spcBef>
            </a:pPr>
            <a:endParaRPr lang="en-US" sz="2800">
              <a:latin typeface="Verdana"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US" sz="2800" b="1">
                <a:latin typeface="Verdana" pitchFamily="34" charset="0"/>
              </a:rPr>
              <a:t>‘Menu approach’ and COMI</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Art 3 and 4 EIR</a:t>
            </a:r>
          </a:p>
          <a:p>
            <a:pPr>
              <a:spcBef>
                <a:spcPct val="20000"/>
              </a:spcBef>
              <a:buFontTx/>
              <a:buChar char="•"/>
            </a:pPr>
            <a:r>
              <a:rPr lang="en-US" sz="2800">
                <a:latin typeface="Verdana" pitchFamily="34" charset="0"/>
              </a:rPr>
              <a:t> Presumption in favor of the </a:t>
            </a:r>
          </a:p>
          <a:p>
            <a:pPr>
              <a:spcBef>
                <a:spcPct val="20000"/>
              </a:spcBef>
            </a:pPr>
            <a:r>
              <a:rPr lang="en-US" sz="2800">
                <a:latin typeface="Verdana" pitchFamily="34" charset="0"/>
              </a:rPr>
              <a:t>   registered office</a:t>
            </a:r>
          </a:p>
          <a:p>
            <a:pPr>
              <a:spcBef>
                <a:spcPct val="20000"/>
              </a:spcBef>
              <a:buFontTx/>
              <a:buChar char="•"/>
            </a:pPr>
            <a:r>
              <a:rPr lang="en-US" sz="2800">
                <a:latin typeface="Verdana" pitchFamily="34" charset="0"/>
              </a:rPr>
              <a:t> Rebuttable on the basis of</a:t>
            </a:r>
          </a:p>
          <a:p>
            <a:pPr>
              <a:spcBef>
                <a:spcPct val="20000"/>
              </a:spcBef>
            </a:pPr>
            <a:r>
              <a:rPr lang="en-US" sz="2800">
                <a:latin typeface="Verdana" pitchFamily="34" charset="0"/>
              </a:rPr>
              <a:t>   factors that are objective and</a:t>
            </a:r>
          </a:p>
          <a:p>
            <a:pPr>
              <a:spcBef>
                <a:spcPct val="20000"/>
              </a:spcBef>
            </a:pPr>
            <a:r>
              <a:rPr lang="en-US" sz="2800">
                <a:latin typeface="Verdana" pitchFamily="34" charset="0"/>
              </a:rPr>
              <a:t>   ascertainable by third parties </a:t>
            </a:r>
          </a:p>
          <a:p>
            <a:pPr>
              <a:spcBef>
                <a:spcPct val="20000"/>
              </a:spcBef>
              <a:buFontTx/>
              <a:buChar char="•"/>
            </a:pPr>
            <a:r>
              <a:rPr lang="en-US" sz="2800">
                <a:latin typeface="Verdana" pitchFamily="34" charset="0"/>
              </a:rPr>
              <a:t> Subsequent change </a:t>
            </a:r>
          </a:p>
          <a:p>
            <a:pPr>
              <a:spcBef>
                <a:spcPct val="20000"/>
              </a:spcBef>
            </a:pPr>
            <a:endParaRPr lang="en-US" sz="2800">
              <a:latin typeface="Verdana"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US" sz="2800" b="1">
                <a:latin typeface="Verdana" pitchFamily="34" charset="0"/>
              </a:rPr>
              <a:t>‘Menu approach’ and COMI</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Reform proposals: </a:t>
            </a:r>
          </a:p>
          <a:p>
            <a:pPr>
              <a:spcBef>
                <a:spcPct val="20000"/>
              </a:spcBef>
            </a:pPr>
            <a:r>
              <a:rPr lang="en-US" sz="2800">
                <a:latin typeface="Verdana" pitchFamily="34" charset="0"/>
              </a:rPr>
              <a:t>   pure incorporation tests</a:t>
            </a:r>
          </a:p>
          <a:p>
            <a:pPr>
              <a:spcBef>
                <a:spcPct val="20000"/>
              </a:spcBef>
              <a:buFontTx/>
              <a:buChar char="•"/>
            </a:pPr>
            <a:r>
              <a:rPr lang="en-US" sz="2800">
                <a:latin typeface="Verdana" pitchFamily="34" charset="0"/>
              </a:rPr>
              <a:t> Freedom of choice upon formation</a:t>
            </a:r>
          </a:p>
          <a:p>
            <a:pPr>
              <a:spcBef>
                <a:spcPct val="20000"/>
              </a:spcBef>
              <a:buFontTx/>
              <a:buChar char="•"/>
            </a:pPr>
            <a:r>
              <a:rPr lang="en-US" sz="2800">
                <a:latin typeface="Verdana" pitchFamily="34" charset="0"/>
              </a:rPr>
              <a:t> Subsequent change: </a:t>
            </a:r>
          </a:p>
          <a:p>
            <a:pPr>
              <a:spcBef>
                <a:spcPct val="20000"/>
              </a:spcBef>
            </a:pPr>
            <a:r>
              <a:rPr lang="en-US" sz="2800">
                <a:latin typeface="Verdana" pitchFamily="34" charset="0"/>
              </a:rPr>
              <a:t>   reincorporation</a:t>
            </a:r>
          </a:p>
          <a:p>
            <a:pPr>
              <a:spcBef>
                <a:spcPct val="20000"/>
              </a:spcBef>
              <a:buFontTx/>
              <a:buChar char="•"/>
            </a:pPr>
            <a:r>
              <a:rPr lang="en-US" sz="2800">
                <a:latin typeface="Verdana" pitchFamily="34" charset="0"/>
              </a:rPr>
              <a:t> SE or cross-border merger </a:t>
            </a:r>
          </a:p>
          <a:p>
            <a:pPr>
              <a:spcBef>
                <a:spcPct val="20000"/>
              </a:spcBef>
            </a:pPr>
            <a:endParaRPr lang="en-US" sz="2800">
              <a:latin typeface="Verdana"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US" sz="2800" b="1">
                <a:latin typeface="Verdana" pitchFamily="34" charset="0"/>
              </a:rPr>
              <a:t>‘Bankruptcy contract’ </a:t>
            </a:r>
            <a:br>
              <a:rPr lang="en-US" sz="2800" b="1">
                <a:latin typeface="Verdana" pitchFamily="34" charset="0"/>
              </a:rPr>
            </a:br>
            <a:r>
              <a:rPr lang="en-US" sz="2800" b="1">
                <a:latin typeface="Verdana" pitchFamily="34" charset="0"/>
              </a:rPr>
              <a:t>and pre-pack</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Firm can contract </a:t>
            </a:r>
            <a:r>
              <a:rPr lang="en-US" sz="2800" i="1">
                <a:latin typeface="Verdana" pitchFamily="34" charset="0"/>
              </a:rPr>
              <a:t>ex ante</a:t>
            </a:r>
            <a:r>
              <a:rPr lang="en-US" sz="2800">
                <a:latin typeface="Verdana" pitchFamily="34" charset="0"/>
              </a:rPr>
              <a:t> to make </a:t>
            </a:r>
          </a:p>
          <a:p>
            <a:pPr>
              <a:spcBef>
                <a:spcPct val="20000"/>
              </a:spcBef>
            </a:pPr>
            <a:r>
              <a:rPr lang="en-US" sz="2800">
                <a:latin typeface="Verdana" pitchFamily="34" charset="0"/>
              </a:rPr>
              <a:t>   optimal choice when in financial </a:t>
            </a:r>
          </a:p>
          <a:p>
            <a:pPr>
              <a:spcBef>
                <a:spcPct val="20000"/>
              </a:spcBef>
            </a:pPr>
            <a:r>
              <a:rPr lang="en-US" sz="2800">
                <a:latin typeface="Verdana" pitchFamily="34" charset="0"/>
              </a:rPr>
              <a:t>   distress</a:t>
            </a:r>
          </a:p>
          <a:p>
            <a:pPr>
              <a:spcBef>
                <a:spcPct val="20000"/>
              </a:spcBef>
              <a:buFontTx/>
              <a:buChar char="•"/>
            </a:pPr>
            <a:r>
              <a:rPr lang="en-US" sz="2800">
                <a:latin typeface="Verdana" pitchFamily="34" charset="0"/>
              </a:rPr>
              <a:t> Conversion clauses: earlier </a:t>
            </a:r>
          </a:p>
          <a:p>
            <a:pPr>
              <a:spcBef>
                <a:spcPct val="20000"/>
              </a:spcBef>
            </a:pPr>
            <a:r>
              <a:rPr lang="en-US" sz="2800">
                <a:latin typeface="Verdana" pitchFamily="34" charset="0"/>
              </a:rPr>
              <a:t>   contracts automatically convert</a:t>
            </a:r>
          </a:p>
          <a:p>
            <a:pPr>
              <a:spcBef>
                <a:spcPct val="20000"/>
              </a:spcBef>
            </a:pPr>
            <a:r>
              <a:rPr lang="en-US" sz="2800">
                <a:latin typeface="Verdana" pitchFamily="34" charset="0"/>
              </a:rPr>
              <a:t>   to new bargain</a:t>
            </a:r>
          </a:p>
          <a:p>
            <a:pPr>
              <a:spcBef>
                <a:spcPct val="20000"/>
              </a:spcBef>
              <a:buFontTx/>
              <a:buChar char="•"/>
            </a:pPr>
            <a:r>
              <a:rPr lang="en-US" sz="2800">
                <a:latin typeface="Verdana" pitchFamily="34" charset="0"/>
              </a:rPr>
              <a:t> ‘</a:t>
            </a:r>
            <a:r>
              <a:rPr lang="en-US" altLang="ja-JP" sz="2800" i="1">
                <a:latin typeface="Verdana" pitchFamily="34" charset="0"/>
              </a:rPr>
              <a:t>Ex ante </a:t>
            </a:r>
            <a:r>
              <a:rPr lang="en-US" altLang="ja-JP" sz="2800">
                <a:latin typeface="Verdana" pitchFamily="34" charset="0"/>
              </a:rPr>
              <a:t>majority</a:t>
            </a:r>
            <a:r>
              <a:rPr lang="en-US" sz="2800">
                <a:latin typeface="Verdana" pitchFamily="34" charset="0"/>
              </a:rPr>
              <a:t>’</a:t>
            </a:r>
            <a:r>
              <a:rPr lang="en-US" altLang="ja-JP" sz="2800">
                <a:latin typeface="Verdana" pitchFamily="34" charset="0"/>
              </a:rPr>
              <a:t> </a:t>
            </a:r>
          </a:p>
          <a:p>
            <a:pPr>
              <a:spcBef>
                <a:spcPct val="20000"/>
              </a:spcBef>
              <a:buFontTx/>
              <a:buChar char="•"/>
            </a:pPr>
            <a:r>
              <a:rPr lang="en-US" sz="2800">
                <a:latin typeface="Verdana" pitchFamily="34" charset="0"/>
              </a:rPr>
              <a:t> Importance of ‘lead creditor’ </a:t>
            </a:r>
          </a:p>
          <a:p>
            <a:pPr>
              <a:spcBef>
                <a:spcPct val="20000"/>
              </a:spcBef>
            </a:pPr>
            <a:endParaRPr lang="en-US" sz="2800">
              <a:latin typeface="Verdana"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US" sz="2800" b="1">
                <a:latin typeface="Verdana" pitchFamily="34" charset="0"/>
              </a:rPr>
              <a:t>‘Bankruptcy contract’ </a:t>
            </a:r>
            <a:br>
              <a:rPr lang="en-US" sz="2800" b="1">
                <a:latin typeface="Verdana" pitchFamily="34" charset="0"/>
              </a:rPr>
            </a:br>
            <a:r>
              <a:rPr lang="en-US" sz="2800" b="1">
                <a:latin typeface="Verdana" pitchFamily="34" charset="0"/>
              </a:rPr>
              <a:t>and pre-pack</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Pre-packed administration:</a:t>
            </a:r>
          </a:p>
          <a:p>
            <a:pPr>
              <a:spcBef>
                <a:spcPct val="20000"/>
              </a:spcBef>
            </a:pPr>
            <a:r>
              <a:rPr lang="en-US" sz="2800">
                <a:latin typeface="Verdana" pitchFamily="34" charset="0"/>
              </a:rPr>
              <a:t>   Pre-arranged sale of the business</a:t>
            </a:r>
          </a:p>
          <a:p>
            <a:pPr>
              <a:spcBef>
                <a:spcPct val="20000"/>
              </a:spcBef>
            </a:pPr>
            <a:r>
              <a:rPr lang="en-US" sz="2800">
                <a:latin typeface="Verdana" pitchFamily="34" charset="0"/>
              </a:rPr>
              <a:t>   immediately on appointment of</a:t>
            </a:r>
          </a:p>
          <a:p>
            <a:pPr>
              <a:spcBef>
                <a:spcPct val="20000"/>
              </a:spcBef>
            </a:pPr>
            <a:r>
              <a:rPr lang="en-US" sz="2800">
                <a:latin typeface="Verdana" pitchFamily="34" charset="0"/>
              </a:rPr>
              <a:t>   the administrator</a:t>
            </a:r>
          </a:p>
          <a:p>
            <a:pPr>
              <a:spcBef>
                <a:spcPct val="20000"/>
              </a:spcBef>
              <a:buFontTx/>
              <a:buChar char="•"/>
            </a:pPr>
            <a:r>
              <a:rPr lang="en-US" sz="2800">
                <a:latin typeface="Verdana" pitchFamily="34" charset="0"/>
              </a:rPr>
              <a:t> No prior approval of creditors’ </a:t>
            </a:r>
          </a:p>
          <a:p>
            <a:pPr>
              <a:spcBef>
                <a:spcPct val="20000"/>
              </a:spcBef>
            </a:pPr>
            <a:r>
              <a:rPr lang="en-US" sz="2800">
                <a:latin typeface="Verdana" pitchFamily="34" charset="0"/>
              </a:rPr>
              <a:t>   meeting or leave of the court</a:t>
            </a:r>
          </a:p>
          <a:p>
            <a:pPr>
              <a:spcBef>
                <a:spcPct val="20000"/>
              </a:spcBef>
              <a:buFontTx/>
              <a:buChar char="•"/>
            </a:pPr>
            <a:r>
              <a:rPr lang="en-US" sz="2800">
                <a:latin typeface="Verdana" pitchFamily="34" charset="0"/>
              </a:rPr>
              <a:t> Collaboration of insiders and senior</a:t>
            </a:r>
          </a:p>
          <a:p>
            <a:pPr>
              <a:spcBef>
                <a:spcPct val="20000"/>
              </a:spcBef>
            </a:pPr>
            <a:r>
              <a:rPr lang="en-US" sz="2800">
                <a:latin typeface="Verdana" pitchFamily="34" charset="0"/>
              </a:rPr>
              <a:t>   creditors </a:t>
            </a:r>
          </a:p>
          <a:p>
            <a:pPr>
              <a:spcBef>
                <a:spcPct val="20000"/>
              </a:spcBef>
              <a:buFontTx/>
              <a:buChar char="•"/>
            </a:pPr>
            <a:endParaRPr lang="en-US" sz="2800">
              <a:latin typeface="Verdana"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US" sz="2800" b="1">
                <a:latin typeface="Verdana" pitchFamily="34" charset="0"/>
              </a:rPr>
              <a:t>‘Waiver contract approach’</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Limits of party autonomy to </a:t>
            </a:r>
          </a:p>
          <a:p>
            <a:pPr>
              <a:spcBef>
                <a:spcPct val="20000"/>
              </a:spcBef>
            </a:pPr>
            <a:r>
              <a:rPr lang="en-US" sz="2800">
                <a:latin typeface="Verdana" pitchFamily="34" charset="0"/>
              </a:rPr>
              <a:t>   override insolvency statute</a:t>
            </a:r>
          </a:p>
          <a:p>
            <a:pPr>
              <a:spcBef>
                <a:spcPct val="20000"/>
              </a:spcBef>
              <a:buFontTx/>
              <a:buChar char="•"/>
            </a:pPr>
            <a:r>
              <a:rPr lang="en-US" sz="2800">
                <a:latin typeface="Verdana" pitchFamily="34" charset="0"/>
              </a:rPr>
              <a:t> Statutory policies</a:t>
            </a:r>
          </a:p>
          <a:p>
            <a:pPr>
              <a:spcBef>
                <a:spcPct val="20000"/>
              </a:spcBef>
              <a:buFontTx/>
              <a:buChar char="•"/>
            </a:pPr>
            <a:r>
              <a:rPr lang="en-US" sz="2800">
                <a:latin typeface="Verdana" pitchFamily="34" charset="0"/>
              </a:rPr>
              <a:t> Negative externalities: enforceable</a:t>
            </a:r>
          </a:p>
          <a:p>
            <a:pPr>
              <a:spcBef>
                <a:spcPct val="20000"/>
              </a:spcBef>
            </a:pPr>
            <a:r>
              <a:rPr lang="en-US" sz="2800">
                <a:latin typeface="Verdana" pitchFamily="34" charset="0"/>
              </a:rPr>
              <a:t>   if non-consenting creditors are</a:t>
            </a:r>
          </a:p>
          <a:p>
            <a:pPr>
              <a:spcBef>
                <a:spcPct val="20000"/>
              </a:spcBef>
            </a:pPr>
            <a:r>
              <a:rPr lang="en-US" sz="2800">
                <a:latin typeface="Verdana" pitchFamily="34" charset="0"/>
              </a:rPr>
              <a:t>   better off as a class </a:t>
            </a:r>
          </a:p>
          <a:p>
            <a:pPr>
              <a:spcBef>
                <a:spcPct val="20000"/>
              </a:spcBef>
              <a:buFontTx/>
              <a:buChar char="•"/>
            </a:pPr>
            <a:endParaRPr lang="en-US" sz="2800">
              <a:latin typeface="Verdana"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US" sz="2800" b="1">
                <a:latin typeface="Verdana" pitchFamily="34" charset="0"/>
              </a:rPr>
              <a:t>‘Waiver contract approach’</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Pari passu principle and </a:t>
            </a:r>
          </a:p>
          <a:p>
            <a:pPr>
              <a:spcBef>
                <a:spcPct val="20000"/>
              </a:spcBef>
            </a:pPr>
            <a:r>
              <a:rPr lang="en-US" sz="2800">
                <a:latin typeface="Verdana" pitchFamily="34" charset="0"/>
              </a:rPr>
              <a:t>   anti-deprivation rule</a:t>
            </a:r>
          </a:p>
          <a:p>
            <a:pPr>
              <a:spcBef>
                <a:spcPct val="20000"/>
              </a:spcBef>
              <a:buFontTx/>
              <a:buChar char="•"/>
            </a:pPr>
            <a:r>
              <a:rPr lang="en-US" sz="2800">
                <a:latin typeface="Verdana" pitchFamily="34" charset="0"/>
              </a:rPr>
              <a:t> Property of the debtor must be</a:t>
            </a:r>
            <a:br>
              <a:rPr lang="en-US" sz="2800">
                <a:latin typeface="Verdana" pitchFamily="34" charset="0"/>
              </a:rPr>
            </a:br>
            <a:r>
              <a:rPr lang="en-US" sz="2800">
                <a:latin typeface="Verdana" pitchFamily="34" charset="0"/>
              </a:rPr>
              <a:t>   administered in accordance with </a:t>
            </a:r>
            <a:br>
              <a:rPr lang="en-US" sz="2800">
                <a:latin typeface="Verdana" pitchFamily="34" charset="0"/>
              </a:rPr>
            </a:br>
            <a:r>
              <a:rPr lang="en-US" sz="2800">
                <a:latin typeface="Verdana" pitchFamily="34" charset="0"/>
              </a:rPr>
              <a:t>   Insolvency Act 1986</a:t>
            </a:r>
          </a:p>
          <a:p>
            <a:pPr>
              <a:spcBef>
                <a:spcPct val="20000"/>
              </a:spcBef>
              <a:buFontTx/>
              <a:buChar char="•"/>
            </a:pPr>
            <a:r>
              <a:rPr lang="en-US" sz="2800">
                <a:latin typeface="Verdana" pitchFamily="34" charset="0"/>
              </a:rPr>
              <a:t> An interest may be limited so that </a:t>
            </a:r>
          </a:p>
          <a:p>
            <a:pPr>
              <a:spcBef>
                <a:spcPct val="20000"/>
              </a:spcBef>
            </a:pPr>
            <a:r>
              <a:rPr lang="en-US" sz="2800">
                <a:latin typeface="Verdana" pitchFamily="34" charset="0"/>
              </a:rPr>
              <a:t>   it comes to an end when the </a:t>
            </a:r>
          </a:p>
          <a:p>
            <a:pPr>
              <a:spcBef>
                <a:spcPct val="20000"/>
              </a:spcBef>
            </a:pPr>
            <a:r>
              <a:rPr lang="en-US" sz="2800">
                <a:latin typeface="Verdana" pitchFamily="34" charset="0"/>
              </a:rPr>
              <a:t>   company goes into winding up</a:t>
            </a:r>
          </a:p>
          <a:p>
            <a:pPr>
              <a:spcBef>
                <a:spcPct val="20000"/>
              </a:spcBef>
              <a:buFontTx/>
              <a:buChar char="•"/>
            </a:pPr>
            <a:endParaRPr lang="en-US" sz="2800">
              <a:latin typeface="Verdana" pitchFamily="34" charset="0"/>
            </a:endParaRPr>
          </a:p>
          <a:p>
            <a:pPr>
              <a:spcBef>
                <a:spcPct val="20000"/>
              </a:spcBef>
              <a:buFontTx/>
              <a:buChar char="•"/>
            </a:pPr>
            <a:endParaRPr lang="en-US" sz="2800">
              <a:latin typeface="Verdana"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US" sz="2800" b="1">
                <a:latin typeface="Verdana" pitchFamily="34" charset="0"/>
              </a:rPr>
              <a:t>‘Waiver contract approach’</a:t>
            </a:r>
          </a:p>
          <a:p>
            <a:pPr>
              <a:spcBef>
                <a:spcPct val="20000"/>
              </a:spcBef>
            </a:pPr>
            <a:endParaRPr lang="en-US" sz="2800">
              <a:latin typeface="Verdana" pitchFamily="34" charset="0"/>
            </a:endParaRPr>
          </a:p>
          <a:p>
            <a:pPr>
              <a:spcBef>
                <a:spcPct val="20000"/>
              </a:spcBef>
              <a:buFontTx/>
              <a:buChar char="•"/>
            </a:pPr>
            <a:r>
              <a:rPr lang="en-US" sz="2800" i="1">
                <a:latin typeface="Verdana" pitchFamily="34" charset="0"/>
              </a:rPr>
              <a:t> Belmont v BNY </a:t>
            </a:r>
            <a:r>
              <a:rPr lang="en-US" sz="2800">
                <a:latin typeface="Verdana" pitchFamily="34" charset="0"/>
              </a:rPr>
              <a:t>[2011] UKSC 38</a:t>
            </a:r>
          </a:p>
          <a:p>
            <a:pPr>
              <a:spcBef>
                <a:spcPct val="20000"/>
              </a:spcBef>
              <a:buFontTx/>
              <a:buChar char="•"/>
            </a:pPr>
            <a:r>
              <a:rPr lang="en-US" sz="2800">
                <a:latin typeface="Verdana" pitchFamily="34" charset="0"/>
              </a:rPr>
              <a:t> ‘flip’ from swap counter party</a:t>
            </a:r>
          </a:p>
          <a:p>
            <a:pPr>
              <a:spcBef>
                <a:spcPct val="20000"/>
              </a:spcBef>
            </a:pPr>
            <a:r>
              <a:rPr lang="en-US" sz="2800">
                <a:latin typeface="Verdana" pitchFamily="34" charset="0"/>
              </a:rPr>
              <a:t>   priority to note-holder priority</a:t>
            </a:r>
          </a:p>
          <a:p>
            <a:pPr>
              <a:spcBef>
                <a:spcPct val="20000"/>
              </a:spcBef>
              <a:buFontTx/>
              <a:buChar char="•"/>
            </a:pPr>
            <a:r>
              <a:rPr lang="en-US" sz="2800">
                <a:latin typeface="Verdana" pitchFamily="34" charset="0"/>
              </a:rPr>
              <a:t> Good faith commercial transaction </a:t>
            </a:r>
          </a:p>
          <a:p>
            <a:pPr>
              <a:spcBef>
                <a:spcPct val="20000"/>
              </a:spcBef>
              <a:buFontTx/>
              <a:buChar char="•"/>
            </a:pPr>
            <a:r>
              <a:rPr lang="en-US" sz="2800">
                <a:latin typeface="Verdana" pitchFamily="34" charset="0"/>
              </a:rPr>
              <a:t> Anti-deprivation rule not offended</a:t>
            </a:r>
          </a:p>
          <a:p>
            <a:pPr>
              <a:spcBef>
                <a:spcPct val="20000"/>
              </a:spcBef>
              <a:buFontTx/>
              <a:buChar char="•"/>
            </a:pPr>
            <a:r>
              <a:rPr lang="en-US" sz="2800">
                <a:latin typeface="Verdana" pitchFamily="34" charset="0"/>
              </a:rPr>
              <a:t> By contrast: </a:t>
            </a:r>
          </a:p>
          <a:p>
            <a:pPr>
              <a:spcBef>
                <a:spcPct val="20000"/>
              </a:spcBef>
            </a:pPr>
            <a:r>
              <a:rPr lang="en-US" sz="2800" i="1">
                <a:latin typeface="Verdana" pitchFamily="34" charset="0"/>
              </a:rPr>
              <a:t>   LBSF v BNY</a:t>
            </a:r>
            <a:r>
              <a:rPr lang="en-US" sz="2800">
                <a:latin typeface="Verdana" pitchFamily="34" charset="0"/>
              </a:rPr>
              <a:t>, Bkrtcy SDNY 2010: </a:t>
            </a:r>
          </a:p>
          <a:p>
            <a:pPr>
              <a:spcBef>
                <a:spcPct val="20000"/>
              </a:spcBef>
            </a:pPr>
            <a:r>
              <a:rPr lang="en-US" sz="2800">
                <a:latin typeface="Verdana" pitchFamily="34" charset="0"/>
              </a:rPr>
              <a:t>   unenforceable ipso facto clause</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US" sz="2800" b="1">
                <a:latin typeface="Verdana" pitchFamily="34" charset="0"/>
              </a:rPr>
              <a:t>Conclusion</a:t>
            </a:r>
          </a:p>
          <a:p>
            <a:pPr>
              <a:spcBef>
                <a:spcPct val="20000"/>
              </a:spcBef>
            </a:pPr>
            <a:endParaRPr lang="en-US" sz="2800">
              <a:latin typeface="Verdana" pitchFamily="34" charset="0"/>
            </a:endParaRPr>
          </a:p>
          <a:p>
            <a:pPr>
              <a:spcBef>
                <a:spcPct val="20000"/>
              </a:spcBef>
              <a:buFontTx/>
              <a:buChar char="•"/>
            </a:pPr>
            <a:r>
              <a:rPr lang="en-US" sz="2800">
                <a:latin typeface="Verdana" pitchFamily="34" charset="0"/>
              </a:rPr>
              <a:t> Europe as contract </a:t>
            </a:r>
            <a:br>
              <a:rPr lang="en-US" sz="2800">
                <a:latin typeface="Verdana" pitchFamily="34" charset="0"/>
              </a:rPr>
            </a:br>
            <a:r>
              <a:rPr lang="en-US" sz="2800">
                <a:latin typeface="Verdana" pitchFamily="34" charset="0"/>
              </a:rPr>
              <a:t>   bankruptcy experiment</a:t>
            </a:r>
          </a:p>
          <a:p>
            <a:pPr>
              <a:spcBef>
                <a:spcPct val="20000"/>
              </a:spcBef>
              <a:buFontTx/>
              <a:buChar char="•"/>
            </a:pPr>
            <a:r>
              <a:rPr lang="en-US" sz="2800">
                <a:latin typeface="Verdana" pitchFamily="34" charset="0"/>
              </a:rPr>
              <a:t> Predictions based on </a:t>
            </a:r>
            <a:br>
              <a:rPr lang="en-US" sz="2800">
                <a:latin typeface="Verdana" pitchFamily="34" charset="0"/>
              </a:rPr>
            </a:br>
            <a:r>
              <a:rPr lang="en-US" sz="2800">
                <a:latin typeface="Verdana" pitchFamily="34" charset="0"/>
              </a:rPr>
              <a:t>   analytical instruments </a:t>
            </a:r>
          </a:p>
          <a:p>
            <a:pPr>
              <a:spcBef>
                <a:spcPct val="20000"/>
              </a:spcBef>
              <a:buFontTx/>
              <a:buChar char="•"/>
            </a:pPr>
            <a:r>
              <a:rPr lang="en-US" sz="2800">
                <a:latin typeface="Verdana" pitchFamily="34" charset="0"/>
              </a:rPr>
              <a:t> Empirical research agenda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3"/>
          </p:nvPr>
        </p:nvSpPr>
        <p:spPr/>
        <p:txBody>
          <a:bodyPr/>
          <a:lstStyle/>
          <a:p>
            <a:r>
              <a:rPr lang="nl-NL">
                <a:solidFill>
                  <a:srgbClr val="000000"/>
                </a:solidFill>
              </a:rPr>
              <a:t>Molengraaff Instituut voor Privaatrecht</a:t>
            </a:r>
          </a:p>
        </p:txBody>
      </p:sp>
      <p:sp>
        <p:nvSpPr>
          <p:cNvPr id="20482" name="Rectangle 2"/>
          <p:cNvSpPr>
            <a:spLocks noGrp="1" noChangeArrowheads="1"/>
          </p:cNvSpPr>
          <p:nvPr>
            <p:ph type="ctrTitle"/>
          </p:nvPr>
        </p:nvSpPr>
        <p:spPr/>
        <p:txBody>
          <a:bodyPr/>
          <a:lstStyle/>
          <a:p>
            <a:r>
              <a:rPr lang="en-US" dirty="0" smtClean="0">
                <a:solidFill>
                  <a:schemeClr val="tx1"/>
                </a:solidFill>
              </a:rPr>
              <a:t>The Dutch Domestic Cross-Border Insolvency Framework</a:t>
            </a:r>
            <a:endParaRPr lang="en-US" dirty="0">
              <a:solidFill>
                <a:schemeClr val="tx1"/>
              </a:solidFill>
            </a:endParaRPr>
          </a:p>
        </p:txBody>
      </p:sp>
      <p:sp>
        <p:nvSpPr>
          <p:cNvPr id="20483" name="Rectangle 3"/>
          <p:cNvSpPr>
            <a:spLocks noGrp="1" noChangeArrowheads="1"/>
          </p:cNvSpPr>
          <p:nvPr>
            <p:ph type="subTitle" idx="1"/>
          </p:nvPr>
        </p:nvSpPr>
        <p:spPr>
          <a:xfrm>
            <a:off x="1763713" y="3486150"/>
            <a:ext cx="6696075" cy="3600450"/>
          </a:xfrm>
        </p:spPr>
        <p:txBody>
          <a:bodyPr/>
          <a:lstStyle/>
          <a:p>
            <a:r>
              <a:rPr lang="en-US" dirty="0" smtClean="0"/>
              <a:t>And Why it is Badly in Need of Reform, Illustrated by the </a:t>
            </a:r>
            <a:r>
              <a:rPr lang="en-US" dirty="0" err="1" smtClean="0"/>
              <a:t>Yukos</a:t>
            </a:r>
            <a:r>
              <a:rPr lang="en-US" dirty="0" smtClean="0"/>
              <a:t> Litigation</a:t>
            </a:r>
          </a:p>
          <a:p>
            <a:endParaRPr lang="en-US" dirty="0"/>
          </a:p>
          <a:p>
            <a:endParaRPr lang="en-US" dirty="0" smtClean="0"/>
          </a:p>
          <a:p>
            <a:r>
              <a:rPr lang="en-US" dirty="0" smtClean="0"/>
              <a:t>Prof. Dr. </a:t>
            </a:r>
            <a:r>
              <a:rPr lang="en-US" dirty="0" err="1" smtClean="0"/>
              <a:t>Loes</a:t>
            </a:r>
            <a:r>
              <a:rPr lang="en-US" dirty="0" smtClean="0"/>
              <a:t> </a:t>
            </a:r>
            <a:r>
              <a:rPr lang="en-US" dirty="0" err="1" smtClean="0"/>
              <a:t>Lennarts</a:t>
            </a:r>
            <a:endParaRPr lang="en-US" dirty="0" smtClean="0"/>
          </a:p>
          <a:p>
            <a:r>
              <a:rPr lang="en-US" dirty="0" smtClean="0"/>
              <a:t>Prof. Dr. Michael </a:t>
            </a:r>
            <a:r>
              <a:rPr lang="en-US" dirty="0" err="1" smtClean="0"/>
              <a:t>Veder</a:t>
            </a:r>
            <a:endParaRPr lang="en-US" dirty="0" smtClean="0"/>
          </a:p>
          <a:p>
            <a:endParaRPr lang="en-US" dirty="0"/>
          </a:p>
          <a:p>
            <a:r>
              <a:rPr lang="en-US" dirty="0" smtClean="0"/>
              <a:t>Venice, 21 September 2011</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voettekst 3"/>
          <p:cNvSpPr>
            <a:spLocks noGrp="1"/>
          </p:cNvSpPr>
          <p:nvPr>
            <p:ph type="ftr" sz="quarter" idx="10"/>
          </p:nvPr>
        </p:nvSpPr>
        <p:spPr/>
        <p:txBody>
          <a:bodyPr/>
          <a:lstStyle/>
          <a:p>
            <a:endParaRPr lang="en-US" dirty="0">
              <a:solidFill>
                <a:srgbClr val="000000"/>
              </a:solidFill>
            </a:endParaRPr>
          </a:p>
        </p:txBody>
      </p:sp>
      <p:sp>
        <p:nvSpPr>
          <p:cNvPr id="27650" name="Rectangle 2"/>
          <p:cNvSpPr>
            <a:spLocks noGrp="1" noChangeArrowheads="1"/>
          </p:cNvSpPr>
          <p:nvPr>
            <p:ph type="title"/>
          </p:nvPr>
        </p:nvSpPr>
        <p:spPr/>
        <p:txBody>
          <a:bodyPr/>
          <a:lstStyle/>
          <a:p>
            <a:r>
              <a:rPr lang="en-US" dirty="0" smtClean="0"/>
              <a:t>Current state of Affairs</a:t>
            </a:r>
            <a:endParaRPr lang="en-US" dirty="0"/>
          </a:p>
        </p:txBody>
      </p:sp>
      <p:sp>
        <p:nvSpPr>
          <p:cNvPr id="27651" name="Rectangle 3"/>
          <p:cNvSpPr>
            <a:spLocks noGrp="1" noChangeArrowheads="1"/>
          </p:cNvSpPr>
          <p:nvPr>
            <p:ph type="body" idx="1"/>
          </p:nvPr>
        </p:nvSpPr>
        <p:spPr/>
        <p:txBody>
          <a:bodyPr/>
          <a:lstStyle/>
          <a:p>
            <a:r>
              <a:rPr lang="en-US" sz="2800" dirty="0" smtClean="0"/>
              <a:t>Lack of codified framework, system based on case law of Dutch </a:t>
            </a:r>
            <a:r>
              <a:rPr lang="en-US" sz="2800" dirty="0" err="1" smtClean="0"/>
              <a:t>Hoge</a:t>
            </a:r>
            <a:r>
              <a:rPr lang="en-US" sz="2800" dirty="0" smtClean="0"/>
              <a:t> </a:t>
            </a:r>
            <a:r>
              <a:rPr lang="en-US" sz="2800" dirty="0" err="1" smtClean="0"/>
              <a:t>Raad</a:t>
            </a:r>
            <a:endParaRPr lang="en-US" sz="2800" dirty="0" smtClean="0"/>
          </a:p>
          <a:p>
            <a:endParaRPr lang="en-US" sz="2800" dirty="0" smtClean="0"/>
          </a:p>
          <a:p>
            <a:r>
              <a:rPr lang="en-US" sz="2800" dirty="0" smtClean="0"/>
              <a:t>With respect to effects of Dutch proceedings abroad: </a:t>
            </a:r>
            <a:r>
              <a:rPr lang="en-US" sz="2800" i="1" dirty="0" smtClean="0"/>
              <a:t>universality</a:t>
            </a:r>
          </a:p>
          <a:p>
            <a:endParaRPr lang="en-US" sz="2800" i="1" dirty="0" smtClean="0"/>
          </a:p>
          <a:p>
            <a:r>
              <a:rPr lang="en-US" sz="2800" dirty="0" smtClean="0"/>
              <a:t>With respect to effects of foreign proceedings  in the NL: </a:t>
            </a:r>
            <a:r>
              <a:rPr lang="en-US" sz="2800" i="1" dirty="0" smtClean="0"/>
              <a:t>territoriality</a:t>
            </a:r>
            <a:endParaRPr lang="en-US" sz="2800" i="1"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Territoriality</a:t>
            </a:r>
            <a:r>
              <a:rPr lang="nl-NL" dirty="0" smtClean="0"/>
              <a:t>: case </a:t>
            </a:r>
            <a:r>
              <a:rPr lang="nl-NL" dirty="0" err="1" smtClean="0"/>
              <a:t>law</a:t>
            </a:r>
            <a:r>
              <a:rPr lang="nl-NL" dirty="0" smtClean="0"/>
              <a:t> up to 2008</a:t>
            </a:r>
            <a:endParaRPr lang="nl-NL" dirty="0"/>
          </a:p>
        </p:txBody>
      </p:sp>
      <p:sp>
        <p:nvSpPr>
          <p:cNvPr id="3" name="Tijdelijke aanduiding voor inhoud 2"/>
          <p:cNvSpPr>
            <a:spLocks noGrp="1"/>
          </p:cNvSpPr>
          <p:nvPr>
            <p:ph idx="1"/>
          </p:nvPr>
        </p:nvSpPr>
        <p:spPr/>
        <p:txBody>
          <a:bodyPr/>
          <a:lstStyle/>
          <a:p>
            <a:r>
              <a:rPr lang="nl-NL" sz="1800" dirty="0" smtClean="0"/>
              <a:t>HR 05-04-1888: “the </a:t>
            </a:r>
            <a:r>
              <a:rPr lang="nl-NL" sz="1800" dirty="0" err="1" smtClean="0"/>
              <a:t>effects</a:t>
            </a:r>
            <a:r>
              <a:rPr lang="nl-NL" sz="1800" dirty="0" smtClean="0"/>
              <a:t> of a </a:t>
            </a:r>
            <a:r>
              <a:rPr lang="nl-NL" sz="1800" dirty="0" err="1" smtClean="0"/>
              <a:t>bankruptcy</a:t>
            </a:r>
            <a:r>
              <a:rPr lang="nl-NL" sz="1800" dirty="0" smtClean="0"/>
              <a:t> </a:t>
            </a:r>
            <a:r>
              <a:rPr lang="nl-NL" sz="1800" dirty="0" err="1" smtClean="0"/>
              <a:t>proceeding</a:t>
            </a:r>
            <a:r>
              <a:rPr lang="nl-NL" sz="1800" dirty="0" smtClean="0"/>
              <a:t> </a:t>
            </a:r>
            <a:r>
              <a:rPr lang="nl-NL" sz="1800" dirty="0" err="1" smtClean="0"/>
              <a:t>opened</a:t>
            </a:r>
            <a:r>
              <a:rPr lang="nl-NL" sz="1800" dirty="0" smtClean="0"/>
              <a:t> </a:t>
            </a:r>
            <a:r>
              <a:rPr lang="nl-NL" sz="1800" dirty="0" err="1" smtClean="0"/>
              <a:t>abroad</a:t>
            </a:r>
            <a:r>
              <a:rPr lang="nl-NL" sz="1800" dirty="0" smtClean="0"/>
              <a:t>, </a:t>
            </a:r>
            <a:r>
              <a:rPr lang="nl-NL" sz="1800" dirty="0" err="1" smtClean="0"/>
              <a:t>being</a:t>
            </a:r>
            <a:r>
              <a:rPr lang="nl-NL" sz="1800" dirty="0" smtClean="0"/>
              <a:t> a </a:t>
            </a:r>
            <a:r>
              <a:rPr lang="nl-NL" sz="1800" dirty="0" err="1" smtClean="0"/>
              <a:t>general</a:t>
            </a:r>
            <a:r>
              <a:rPr lang="nl-NL" sz="1800" dirty="0" smtClean="0"/>
              <a:t> </a:t>
            </a:r>
            <a:r>
              <a:rPr lang="nl-NL" sz="1800" dirty="0" err="1" smtClean="0"/>
              <a:t>attachment</a:t>
            </a:r>
            <a:r>
              <a:rPr lang="nl-NL" sz="1800" dirty="0" smtClean="0"/>
              <a:t> </a:t>
            </a:r>
            <a:r>
              <a:rPr lang="nl-NL" sz="1800" dirty="0" err="1" smtClean="0"/>
              <a:t>on</a:t>
            </a:r>
            <a:r>
              <a:rPr lang="nl-NL" sz="1800" dirty="0" smtClean="0"/>
              <a:t> the </a:t>
            </a:r>
            <a:r>
              <a:rPr lang="nl-NL" sz="1800" dirty="0" err="1" smtClean="0"/>
              <a:t>debtor’s</a:t>
            </a:r>
            <a:r>
              <a:rPr lang="nl-NL" sz="1800" dirty="0" smtClean="0"/>
              <a:t> </a:t>
            </a:r>
            <a:r>
              <a:rPr lang="nl-NL" sz="1800" dirty="0" err="1" smtClean="0"/>
              <a:t>assets</a:t>
            </a:r>
            <a:r>
              <a:rPr lang="nl-NL" sz="1800" dirty="0" smtClean="0"/>
              <a:t> </a:t>
            </a:r>
            <a:r>
              <a:rPr lang="nl-NL" sz="1800" dirty="0" err="1" smtClean="0"/>
              <a:t>by</a:t>
            </a:r>
            <a:r>
              <a:rPr lang="nl-NL" sz="1800" dirty="0" smtClean="0"/>
              <a:t> </a:t>
            </a:r>
            <a:r>
              <a:rPr lang="nl-NL" sz="1800" dirty="0" err="1" smtClean="0"/>
              <a:t>judicial</a:t>
            </a:r>
            <a:r>
              <a:rPr lang="nl-NL" sz="1800" dirty="0" smtClean="0"/>
              <a:t> order, </a:t>
            </a:r>
            <a:r>
              <a:rPr lang="nl-NL" sz="1800" dirty="0" err="1" smtClean="0"/>
              <a:t>cannot</a:t>
            </a:r>
            <a:r>
              <a:rPr lang="nl-NL" sz="1800" dirty="0" smtClean="0"/>
              <a:t> </a:t>
            </a:r>
            <a:r>
              <a:rPr lang="nl-NL" sz="1800" dirty="0" err="1" smtClean="0"/>
              <a:t>extend</a:t>
            </a:r>
            <a:r>
              <a:rPr lang="nl-NL" sz="1800" dirty="0" smtClean="0"/>
              <a:t> </a:t>
            </a:r>
            <a:r>
              <a:rPr lang="nl-NL" sz="1800" dirty="0" err="1" smtClean="0"/>
              <a:t>beyond</a:t>
            </a:r>
            <a:r>
              <a:rPr lang="nl-NL" sz="1800" dirty="0" smtClean="0"/>
              <a:t> the </a:t>
            </a:r>
            <a:r>
              <a:rPr lang="nl-NL" sz="1800" dirty="0" err="1" smtClean="0"/>
              <a:t>territory</a:t>
            </a:r>
            <a:r>
              <a:rPr lang="nl-NL" sz="1800" dirty="0" smtClean="0"/>
              <a:t> in </a:t>
            </a:r>
            <a:r>
              <a:rPr lang="nl-NL" sz="1800" dirty="0" err="1" smtClean="0"/>
              <a:t>which</a:t>
            </a:r>
            <a:r>
              <a:rPr lang="nl-NL" sz="1800" dirty="0" smtClean="0"/>
              <a:t> the </a:t>
            </a:r>
            <a:r>
              <a:rPr lang="nl-NL" sz="1800" dirty="0" err="1" smtClean="0"/>
              <a:t>court</a:t>
            </a:r>
            <a:r>
              <a:rPr lang="nl-NL" sz="1800" dirty="0" smtClean="0"/>
              <a:t> </a:t>
            </a:r>
            <a:r>
              <a:rPr lang="nl-NL" sz="1800" dirty="0" err="1" smtClean="0"/>
              <a:t>that</a:t>
            </a:r>
            <a:r>
              <a:rPr lang="nl-NL" sz="1800" dirty="0" smtClean="0"/>
              <a:t> has </a:t>
            </a:r>
            <a:r>
              <a:rPr lang="nl-NL" sz="1800" dirty="0" err="1" smtClean="0"/>
              <a:t>issued</a:t>
            </a:r>
            <a:r>
              <a:rPr lang="nl-NL" sz="1800" dirty="0" smtClean="0"/>
              <a:t> the </a:t>
            </a:r>
            <a:r>
              <a:rPr lang="nl-NL" sz="1800" dirty="0" err="1" smtClean="0"/>
              <a:t>bankruptcy</a:t>
            </a:r>
            <a:r>
              <a:rPr lang="nl-NL" sz="1800" dirty="0" smtClean="0"/>
              <a:t> order has </a:t>
            </a:r>
            <a:r>
              <a:rPr lang="nl-NL" sz="1800" dirty="0" err="1" smtClean="0"/>
              <a:t>jurisdiction</a:t>
            </a:r>
            <a:r>
              <a:rPr lang="nl-NL" sz="1800" dirty="0" smtClean="0"/>
              <a:t>”</a:t>
            </a:r>
          </a:p>
          <a:p>
            <a:r>
              <a:rPr lang="nl-NL" sz="1800" u="sng" dirty="0" err="1" smtClean="0"/>
              <a:t>Caveat</a:t>
            </a:r>
            <a:r>
              <a:rPr lang="nl-NL" sz="1800" dirty="0" smtClean="0"/>
              <a:t>: </a:t>
            </a:r>
            <a:r>
              <a:rPr lang="nl-NL" sz="1800" dirty="0" err="1" smtClean="0"/>
              <a:t>this</a:t>
            </a:r>
            <a:r>
              <a:rPr lang="nl-NL" sz="1800" dirty="0" smtClean="0"/>
              <a:t> does </a:t>
            </a:r>
            <a:r>
              <a:rPr lang="nl-NL" sz="1800" i="1" dirty="0" err="1" smtClean="0"/>
              <a:t>not</a:t>
            </a:r>
            <a:r>
              <a:rPr lang="nl-NL" sz="1800" dirty="0" smtClean="0"/>
              <a:t> </a:t>
            </a:r>
            <a:r>
              <a:rPr lang="nl-NL" sz="1800" dirty="0" err="1" smtClean="0"/>
              <a:t>mean</a:t>
            </a:r>
            <a:r>
              <a:rPr lang="nl-NL" sz="1800" dirty="0" smtClean="0"/>
              <a:t> </a:t>
            </a:r>
            <a:r>
              <a:rPr lang="nl-NL" sz="1800" dirty="0" err="1" smtClean="0"/>
              <a:t>that</a:t>
            </a:r>
            <a:r>
              <a:rPr lang="nl-NL" sz="1800" dirty="0" smtClean="0"/>
              <a:t> </a:t>
            </a:r>
            <a:r>
              <a:rPr lang="nl-NL" sz="1800" dirty="0" err="1" smtClean="0"/>
              <a:t>foreign</a:t>
            </a:r>
            <a:r>
              <a:rPr lang="nl-NL" sz="1800" dirty="0" smtClean="0"/>
              <a:t> </a:t>
            </a:r>
            <a:r>
              <a:rPr lang="nl-NL" sz="1800" dirty="0" err="1" smtClean="0"/>
              <a:t>judgment</a:t>
            </a:r>
            <a:r>
              <a:rPr lang="nl-NL" sz="1800" dirty="0" smtClean="0"/>
              <a:t> is </a:t>
            </a:r>
            <a:r>
              <a:rPr lang="nl-NL" sz="1800" dirty="0" err="1" smtClean="0"/>
              <a:t>not</a:t>
            </a:r>
            <a:r>
              <a:rPr lang="nl-NL" sz="1800" dirty="0" smtClean="0"/>
              <a:t> </a:t>
            </a:r>
            <a:r>
              <a:rPr lang="nl-NL" sz="1800" dirty="0" err="1" smtClean="0"/>
              <a:t>recognised</a:t>
            </a:r>
            <a:r>
              <a:rPr lang="nl-NL" sz="1800" dirty="0" smtClean="0"/>
              <a:t>!</a:t>
            </a:r>
          </a:p>
          <a:p>
            <a:r>
              <a:rPr lang="nl-NL" sz="1800" dirty="0" smtClean="0"/>
              <a:t>Opening of </a:t>
            </a:r>
            <a:r>
              <a:rPr lang="nl-NL" sz="1800" dirty="0" err="1" smtClean="0"/>
              <a:t>proceeding</a:t>
            </a:r>
            <a:r>
              <a:rPr lang="nl-NL" sz="1800" dirty="0" smtClean="0"/>
              <a:t> </a:t>
            </a:r>
            <a:r>
              <a:rPr lang="nl-NL" sz="1800" dirty="0" err="1" smtClean="0"/>
              <a:t>abroad</a:t>
            </a:r>
            <a:r>
              <a:rPr lang="nl-NL" sz="1800" dirty="0" smtClean="0"/>
              <a:t> and </a:t>
            </a:r>
            <a:r>
              <a:rPr lang="nl-NL" sz="1800" dirty="0" err="1" smtClean="0"/>
              <a:t>appointment</a:t>
            </a:r>
            <a:r>
              <a:rPr lang="nl-NL" sz="1800" dirty="0" smtClean="0"/>
              <a:t> and </a:t>
            </a:r>
            <a:r>
              <a:rPr lang="nl-NL" sz="1800" dirty="0" err="1" smtClean="0"/>
              <a:t>powers</a:t>
            </a:r>
            <a:r>
              <a:rPr lang="nl-NL" sz="1800" dirty="0" smtClean="0"/>
              <a:t> of administrator </a:t>
            </a:r>
            <a:r>
              <a:rPr lang="nl-NL" sz="1800" i="1" dirty="0" smtClean="0"/>
              <a:t>are</a:t>
            </a:r>
            <a:r>
              <a:rPr lang="nl-NL" sz="1800" dirty="0" smtClean="0"/>
              <a:t> </a:t>
            </a:r>
            <a:r>
              <a:rPr lang="nl-NL" sz="1800" dirty="0" err="1" smtClean="0"/>
              <a:t>recognised</a:t>
            </a:r>
            <a:r>
              <a:rPr lang="nl-NL" sz="1800" dirty="0" smtClean="0"/>
              <a:t>, BUT</a:t>
            </a:r>
          </a:p>
          <a:p>
            <a:r>
              <a:rPr lang="nl-NL" sz="1800" dirty="0" err="1" smtClean="0"/>
              <a:t>Foreign</a:t>
            </a:r>
            <a:r>
              <a:rPr lang="nl-NL" sz="1800" dirty="0" smtClean="0"/>
              <a:t> </a:t>
            </a:r>
            <a:r>
              <a:rPr lang="nl-NL" sz="1800" dirty="0" err="1" smtClean="0"/>
              <a:t>insolvency</a:t>
            </a:r>
            <a:r>
              <a:rPr lang="nl-NL" sz="1800" dirty="0" smtClean="0"/>
              <a:t> does </a:t>
            </a:r>
            <a:r>
              <a:rPr lang="nl-NL" sz="1800" dirty="0" err="1" smtClean="0"/>
              <a:t>not</a:t>
            </a:r>
            <a:r>
              <a:rPr lang="nl-NL" sz="1800" dirty="0" smtClean="0"/>
              <a:t> affect </a:t>
            </a:r>
            <a:r>
              <a:rPr lang="nl-NL" sz="1800" dirty="0" err="1" smtClean="0"/>
              <a:t>debtor’s</a:t>
            </a:r>
            <a:r>
              <a:rPr lang="nl-NL" sz="1800" dirty="0" smtClean="0"/>
              <a:t> </a:t>
            </a:r>
            <a:r>
              <a:rPr lang="nl-NL" sz="1800" dirty="0" err="1" smtClean="0"/>
              <a:t>assets</a:t>
            </a:r>
            <a:r>
              <a:rPr lang="nl-NL" sz="1800" dirty="0" smtClean="0"/>
              <a:t> </a:t>
            </a:r>
            <a:r>
              <a:rPr lang="nl-NL" sz="1800" dirty="0" err="1" smtClean="0"/>
              <a:t>located</a:t>
            </a:r>
            <a:r>
              <a:rPr lang="nl-NL" sz="1800" dirty="0" smtClean="0"/>
              <a:t> in NL</a:t>
            </a:r>
            <a:endParaRPr lang="nl-NL" sz="1800" dirty="0"/>
          </a:p>
        </p:txBody>
      </p:sp>
      <p:sp>
        <p:nvSpPr>
          <p:cNvPr id="4" name="Tijdelijke aanduiding voor voettekst 3"/>
          <p:cNvSpPr>
            <a:spLocks noGrp="1"/>
          </p:cNvSpPr>
          <p:nvPr>
            <p:ph type="ftr" sz="quarter" idx="10"/>
          </p:nvPr>
        </p:nvSpPr>
        <p:spPr/>
        <p:txBody>
          <a:bodyPr/>
          <a:lstStyle/>
          <a:p>
            <a:endParaRPr lang="en-US" dirty="0">
              <a:solidFill>
                <a:srgbClr val="00000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Territoriality</a:t>
            </a:r>
            <a:r>
              <a:rPr lang="nl-NL" dirty="0" smtClean="0"/>
              <a:t>: case </a:t>
            </a:r>
            <a:r>
              <a:rPr lang="nl-NL" dirty="0" err="1" smtClean="0"/>
              <a:t>law</a:t>
            </a:r>
            <a:r>
              <a:rPr lang="nl-NL" dirty="0" smtClean="0"/>
              <a:t> up to 2008</a:t>
            </a:r>
            <a:endParaRPr lang="nl-NL" dirty="0"/>
          </a:p>
        </p:txBody>
      </p:sp>
      <p:sp>
        <p:nvSpPr>
          <p:cNvPr id="3" name="Tijdelijke aanduiding voor inhoud 2"/>
          <p:cNvSpPr>
            <a:spLocks noGrp="1"/>
          </p:cNvSpPr>
          <p:nvPr>
            <p:ph idx="1"/>
          </p:nvPr>
        </p:nvSpPr>
        <p:spPr/>
        <p:txBody>
          <a:bodyPr/>
          <a:lstStyle/>
          <a:p>
            <a:r>
              <a:rPr lang="nl-NL" sz="2800" dirty="0" smtClean="0"/>
              <a:t>HR 31-05-1996: discharge of </a:t>
            </a:r>
            <a:r>
              <a:rPr lang="nl-NL" sz="2800" dirty="0" err="1" smtClean="0"/>
              <a:t>debts</a:t>
            </a:r>
            <a:r>
              <a:rPr lang="nl-NL" sz="2800" dirty="0" smtClean="0"/>
              <a:t> </a:t>
            </a:r>
            <a:r>
              <a:rPr lang="nl-NL" sz="2800" dirty="0" err="1" smtClean="0"/>
              <a:t>granted</a:t>
            </a:r>
            <a:r>
              <a:rPr lang="nl-NL" sz="2800" dirty="0" smtClean="0"/>
              <a:t> in </a:t>
            </a:r>
            <a:r>
              <a:rPr lang="nl-NL" sz="2800" dirty="0" err="1" smtClean="0"/>
              <a:t>French</a:t>
            </a:r>
            <a:r>
              <a:rPr lang="nl-NL" sz="2800" dirty="0" smtClean="0"/>
              <a:t> </a:t>
            </a:r>
            <a:r>
              <a:rPr lang="nl-NL" sz="2800" dirty="0" err="1" smtClean="0"/>
              <a:t>insolvency</a:t>
            </a:r>
            <a:r>
              <a:rPr lang="nl-NL" sz="2800" dirty="0" smtClean="0"/>
              <a:t> </a:t>
            </a:r>
            <a:r>
              <a:rPr lang="nl-NL" sz="2800" dirty="0" err="1" smtClean="0"/>
              <a:t>proceedings</a:t>
            </a:r>
            <a:r>
              <a:rPr lang="nl-NL" sz="2800" dirty="0" smtClean="0"/>
              <a:t> has </a:t>
            </a:r>
            <a:r>
              <a:rPr lang="nl-NL" sz="2800" dirty="0" err="1" smtClean="0"/>
              <a:t>no</a:t>
            </a:r>
            <a:r>
              <a:rPr lang="nl-NL" sz="2800" dirty="0" smtClean="0"/>
              <a:t> effect </a:t>
            </a:r>
            <a:r>
              <a:rPr lang="nl-NL" sz="2800" dirty="0" err="1" smtClean="0"/>
              <a:t>with</a:t>
            </a:r>
            <a:r>
              <a:rPr lang="nl-NL" sz="2800" dirty="0" smtClean="0"/>
              <a:t> respect to </a:t>
            </a:r>
            <a:r>
              <a:rPr lang="nl-NL" sz="2800" dirty="0" err="1" smtClean="0"/>
              <a:t>assets</a:t>
            </a:r>
            <a:r>
              <a:rPr lang="nl-NL" sz="2800" dirty="0" smtClean="0"/>
              <a:t> in NL</a:t>
            </a:r>
          </a:p>
          <a:p>
            <a:endParaRPr lang="nl-NL" sz="2800" dirty="0" smtClean="0"/>
          </a:p>
          <a:p>
            <a:r>
              <a:rPr lang="nl-NL" sz="2800" dirty="0" smtClean="0"/>
              <a:t>HR 24-10-1997: </a:t>
            </a:r>
            <a:r>
              <a:rPr lang="nl-NL" sz="2800" dirty="0" err="1" smtClean="0"/>
              <a:t>German</a:t>
            </a:r>
            <a:r>
              <a:rPr lang="nl-NL" sz="2800" dirty="0" smtClean="0"/>
              <a:t> administrator </a:t>
            </a:r>
            <a:r>
              <a:rPr lang="nl-NL" sz="2800" dirty="0" err="1" smtClean="0"/>
              <a:t>can</a:t>
            </a:r>
            <a:r>
              <a:rPr lang="nl-NL" sz="2800" dirty="0" smtClean="0"/>
              <a:t> </a:t>
            </a:r>
            <a:r>
              <a:rPr lang="nl-NL" sz="2800" dirty="0" err="1" smtClean="0"/>
              <a:t>bring</a:t>
            </a:r>
            <a:r>
              <a:rPr lang="nl-NL" sz="2800" dirty="0" smtClean="0"/>
              <a:t> </a:t>
            </a:r>
            <a:r>
              <a:rPr lang="nl-NL" sz="2800" dirty="0" err="1" smtClean="0"/>
              <a:t>avoidance</a:t>
            </a:r>
            <a:r>
              <a:rPr lang="nl-NL" sz="2800" dirty="0" smtClean="0"/>
              <a:t> claim in the NL to </a:t>
            </a:r>
            <a:r>
              <a:rPr lang="nl-NL" sz="2800" dirty="0" err="1" smtClean="0"/>
              <a:t>recover</a:t>
            </a:r>
            <a:r>
              <a:rPr lang="nl-NL" sz="2800" dirty="0" smtClean="0"/>
              <a:t> </a:t>
            </a:r>
            <a:r>
              <a:rPr lang="nl-NL" sz="2800" dirty="0" err="1" smtClean="0"/>
              <a:t>assets</a:t>
            </a:r>
            <a:r>
              <a:rPr lang="nl-NL" sz="2800" dirty="0" smtClean="0"/>
              <a:t> </a:t>
            </a:r>
            <a:r>
              <a:rPr lang="nl-NL" sz="2800" dirty="0" err="1" smtClean="0"/>
              <a:t>previously</a:t>
            </a:r>
            <a:r>
              <a:rPr lang="nl-NL" sz="2800" dirty="0" smtClean="0"/>
              <a:t> </a:t>
            </a:r>
            <a:r>
              <a:rPr lang="nl-NL" sz="2800" dirty="0" err="1" smtClean="0"/>
              <a:t>situated</a:t>
            </a:r>
            <a:r>
              <a:rPr lang="nl-NL" sz="2800" dirty="0" smtClean="0"/>
              <a:t> in </a:t>
            </a:r>
            <a:r>
              <a:rPr lang="nl-NL" sz="2800" dirty="0" err="1" smtClean="0"/>
              <a:t>Germany</a:t>
            </a:r>
            <a:endParaRPr lang="nl-NL" sz="2800" dirty="0"/>
          </a:p>
        </p:txBody>
      </p:sp>
      <p:sp>
        <p:nvSpPr>
          <p:cNvPr id="4" name="Tijdelijke aanduiding voor voettekst 3"/>
          <p:cNvSpPr>
            <a:spLocks noGrp="1"/>
          </p:cNvSpPr>
          <p:nvPr>
            <p:ph type="ftr" sz="quarter" idx="10"/>
          </p:nvPr>
        </p:nvSpPr>
        <p:spPr>
          <a:xfrm>
            <a:off x="485335" y="6412621"/>
            <a:ext cx="2133600" cy="365125"/>
          </a:xfrm>
        </p:spPr>
        <p:txBody>
          <a:bodyPr/>
          <a:lstStyle/>
          <a:p>
            <a:endParaRPr lang="en-US" dirty="0">
              <a:solidFill>
                <a:srgbClr val="0000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4000" dirty="0" err="1" smtClean="0"/>
              <a:t>Divided</a:t>
            </a:r>
            <a:r>
              <a:rPr lang="nl-NL" sz="4000" dirty="0" smtClean="0"/>
              <a:t> </a:t>
            </a:r>
            <a:r>
              <a:rPr lang="nl-NL" sz="4000" dirty="0" err="1" smtClean="0"/>
              <a:t>opinions</a:t>
            </a:r>
            <a:r>
              <a:rPr lang="nl-NL" sz="4000" dirty="0" smtClean="0"/>
              <a:t> </a:t>
            </a:r>
            <a:r>
              <a:rPr lang="nl-NL" sz="4000" dirty="0" err="1" smtClean="0"/>
              <a:t>about</a:t>
            </a:r>
            <a:r>
              <a:rPr lang="nl-NL" sz="4000" dirty="0" smtClean="0"/>
              <a:t> scope of </a:t>
            </a:r>
            <a:r>
              <a:rPr lang="nl-NL" sz="4000" dirty="0" err="1" smtClean="0"/>
              <a:t>territoriality</a:t>
            </a:r>
            <a:r>
              <a:rPr lang="nl-NL" sz="4000" dirty="0" smtClean="0"/>
              <a:t> </a:t>
            </a:r>
            <a:r>
              <a:rPr lang="nl-NL" sz="4000" dirty="0" err="1" smtClean="0"/>
              <a:t>principle</a:t>
            </a:r>
            <a:endParaRPr lang="nl-NL" sz="4000" dirty="0"/>
          </a:p>
        </p:txBody>
      </p:sp>
      <p:sp>
        <p:nvSpPr>
          <p:cNvPr id="3" name="Tijdelijke aanduiding voor inhoud 2"/>
          <p:cNvSpPr>
            <a:spLocks noGrp="1"/>
          </p:cNvSpPr>
          <p:nvPr>
            <p:ph idx="1"/>
          </p:nvPr>
        </p:nvSpPr>
        <p:spPr>
          <a:xfrm>
            <a:off x="457200" y="2560637"/>
            <a:ext cx="6705600" cy="4525963"/>
          </a:xfrm>
        </p:spPr>
        <p:txBody>
          <a:bodyPr/>
          <a:lstStyle/>
          <a:p>
            <a:r>
              <a:rPr lang="nl-NL" sz="2000" dirty="0" smtClean="0"/>
              <a:t>Issue: to </a:t>
            </a:r>
            <a:r>
              <a:rPr lang="nl-NL" sz="2000" dirty="0" err="1" smtClean="0"/>
              <a:t>what</a:t>
            </a:r>
            <a:r>
              <a:rPr lang="nl-NL" sz="2000" dirty="0" smtClean="0"/>
              <a:t> </a:t>
            </a:r>
            <a:r>
              <a:rPr lang="nl-NL" sz="2000" dirty="0" err="1" smtClean="0"/>
              <a:t>extent</a:t>
            </a:r>
            <a:r>
              <a:rPr lang="nl-NL" sz="2000" dirty="0" smtClean="0"/>
              <a:t> </a:t>
            </a:r>
            <a:r>
              <a:rPr lang="nl-NL" sz="2000" dirty="0" err="1" smtClean="0"/>
              <a:t>can</a:t>
            </a:r>
            <a:r>
              <a:rPr lang="nl-NL" sz="2000" dirty="0" smtClean="0"/>
              <a:t> </a:t>
            </a:r>
            <a:r>
              <a:rPr lang="nl-NL" sz="2000" dirty="0" err="1" smtClean="0"/>
              <a:t>foreign</a:t>
            </a:r>
            <a:r>
              <a:rPr lang="nl-NL" sz="2000" dirty="0" smtClean="0"/>
              <a:t> administrator </a:t>
            </a:r>
            <a:r>
              <a:rPr lang="nl-NL" sz="2000" i="1" dirty="0" err="1" smtClean="0"/>
              <a:t>administer</a:t>
            </a:r>
            <a:r>
              <a:rPr lang="nl-NL" sz="2000" i="1" dirty="0" smtClean="0"/>
              <a:t> and dispose of </a:t>
            </a:r>
            <a:r>
              <a:rPr lang="nl-NL" sz="2000" i="1" dirty="0" err="1" smtClean="0"/>
              <a:t>assets</a:t>
            </a:r>
            <a:r>
              <a:rPr lang="nl-NL" sz="2000" i="1" dirty="0" smtClean="0"/>
              <a:t> </a:t>
            </a:r>
            <a:r>
              <a:rPr lang="nl-NL" sz="2000" dirty="0" err="1" smtClean="0"/>
              <a:t>situated</a:t>
            </a:r>
            <a:r>
              <a:rPr lang="nl-NL" sz="2000" dirty="0" smtClean="0"/>
              <a:t> in NL?</a:t>
            </a:r>
          </a:p>
          <a:p>
            <a:endParaRPr lang="nl-NL" sz="2000" dirty="0" smtClean="0"/>
          </a:p>
          <a:p>
            <a:r>
              <a:rPr lang="nl-NL" sz="2000" dirty="0" err="1" smtClean="0"/>
              <a:t>Opinion</a:t>
            </a:r>
            <a:r>
              <a:rPr lang="nl-NL" sz="2000" dirty="0" smtClean="0"/>
              <a:t> 1: </a:t>
            </a:r>
            <a:r>
              <a:rPr lang="nl-NL" sz="2000" dirty="0" err="1" smtClean="0"/>
              <a:t>assets</a:t>
            </a:r>
            <a:r>
              <a:rPr lang="nl-NL" sz="2000" dirty="0" smtClean="0"/>
              <a:t> in NL are </a:t>
            </a:r>
            <a:r>
              <a:rPr lang="nl-NL" sz="2000" dirty="0" err="1" smtClean="0"/>
              <a:t>isolated</a:t>
            </a:r>
            <a:r>
              <a:rPr lang="nl-NL" sz="2000" dirty="0" smtClean="0"/>
              <a:t> </a:t>
            </a:r>
            <a:r>
              <a:rPr lang="nl-NL" sz="2000" dirty="0" err="1" smtClean="0"/>
              <a:t>from</a:t>
            </a:r>
            <a:r>
              <a:rPr lang="nl-NL" sz="2000" dirty="0" smtClean="0"/>
              <a:t> </a:t>
            </a:r>
            <a:r>
              <a:rPr lang="nl-NL" sz="2000" dirty="0" err="1" smtClean="0"/>
              <a:t>foreign</a:t>
            </a:r>
            <a:r>
              <a:rPr lang="nl-NL" sz="2000" dirty="0" smtClean="0"/>
              <a:t> </a:t>
            </a:r>
            <a:r>
              <a:rPr lang="nl-NL" sz="2000" dirty="0" err="1" smtClean="0"/>
              <a:t>insolvency</a:t>
            </a:r>
            <a:r>
              <a:rPr lang="nl-NL" sz="2000" dirty="0" smtClean="0"/>
              <a:t>, </a:t>
            </a:r>
            <a:r>
              <a:rPr lang="nl-NL" sz="2000" dirty="0" err="1" smtClean="0"/>
              <a:t>so</a:t>
            </a:r>
            <a:r>
              <a:rPr lang="nl-NL" sz="2000" dirty="0" smtClean="0"/>
              <a:t> </a:t>
            </a:r>
            <a:r>
              <a:rPr lang="nl-NL" sz="2000" dirty="0" err="1" smtClean="0"/>
              <a:t>foreign</a:t>
            </a:r>
            <a:r>
              <a:rPr lang="nl-NL" sz="2000" dirty="0" smtClean="0"/>
              <a:t> administrator </a:t>
            </a:r>
            <a:r>
              <a:rPr lang="nl-NL" sz="2000" dirty="0" err="1" smtClean="0"/>
              <a:t>cannot</a:t>
            </a:r>
            <a:r>
              <a:rPr lang="nl-NL" sz="2000" dirty="0" smtClean="0"/>
              <a:t> </a:t>
            </a:r>
            <a:r>
              <a:rPr lang="nl-NL" sz="2000" dirty="0" err="1" smtClean="0"/>
              <a:t>administer</a:t>
            </a:r>
            <a:r>
              <a:rPr lang="nl-NL" sz="2000" dirty="0" smtClean="0"/>
              <a:t> and dispose of these</a:t>
            </a:r>
          </a:p>
          <a:p>
            <a:endParaRPr lang="nl-NL" sz="2000" dirty="0" smtClean="0"/>
          </a:p>
          <a:p>
            <a:r>
              <a:rPr lang="nl-NL" sz="2000" dirty="0" err="1" smtClean="0"/>
              <a:t>Opinion</a:t>
            </a:r>
            <a:r>
              <a:rPr lang="nl-NL" sz="2000" dirty="0" smtClean="0"/>
              <a:t> 2: </a:t>
            </a:r>
            <a:r>
              <a:rPr lang="nl-NL" sz="2000" dirty="0" err="1" smtClean="0"/>
              <a:t>foreign</a:t>
            </a:r>
            <a:r>
              <a:rPr lang="nl-NL" sz="2000" dirty="0" smtClean="0"/>
              <a:t> administrator </a:t>
            </a:r>
            <a:r>
              <a:rPr lang="nl-NL" sz="2000" dirty="0" err="1" smtClean="0"/>
              <a:t>can</a:t>
            </a:r>
            <a:r>
              <a:rPr lang="nl-NL" sz="2000" dirty="0" smtClean="0"/>
              <a:t> in </a:t>
            </a:r>
            <a:r>
              <a:rPr lang="nl-NL" sz="2000" dirty="0" err="1" smtClean="0"/>
              <a:t>principle</a:t>
            </a:r>
            <a:r>
              <a:rPr lang="nl-NL" sz="2000" dirty="0" smtClean="0"/>
              <a:t> – </a:t>
            </a:r>
            <a:r>
              <a:rPr lang="nl-NL" sz="2000" dirty="0" err="1" smtClean="0"/>
              <a:t>within</a:t>
            </a:r>
            <a:r>
              <a:rPr lang="nl-NL" sz="2000" dirty="0" smtClean="0"/>
              <a:t> </a:t>
            </a:r>
            <a:r>
              <a:rPr lang="nl-NL" sz="2000" dirty="0" err="1" smtClean="0"/>
              <a:t>limits</a:t>
            </a:r>
            <a:r>
              <a:rPr lang="nl-NL" sz="2000" dirty="0" smtClean="0"/>
              <a:t> of </a:t>
            </a:r>
            <a:r>
              <a:rPr lang="nl-NL" sz="2000" dirty="0" err="1" smtClean="0"/>
              <a:t>lex</a:t>
            </a:r>
            <a:r>
              <a:rPr lang="nl-NL" sz="2000" dirty="0" smtClean="0"/>
              <a:t> </a:t>
            </a:r>
            <a:r>
              <a:rPr lang="nl-NL" sz="2000" dirty="0" err="1" smtClean="0"/>
              <a:t>concursus</a:t>
            </a:r>
            <a:r>
              <a:rPr lang="nl-NL" sz="2000" dirty="0" smtClean="0"/>
              <a:t> – </a:t>
            </a:r>
            <a:r>
              <a:rPr lang="nl-NL" sz="2000" dirty="0" err="1" smtClean="0"/>
              <a:t>exercise</a:t>
            </a:r>
            <a:r>
              <a:rPr lang="nl-NL" sz="2000" dirty="0" smtClean="0"/>
              <a:t> all </a:t>
            </a:r>
            <a:r>
              <a:rPr lang="nl-NL" sz="2000" dirty="0" err="1" smtClean="0"/>
              <a:t>powers</a:t>
            </a:r>
            <a:r>
              <a:rPr lang="nl-NL" sz="2000" dirty="0" smtClean="0"/>
              <a:t> </a:t>
            </a:r>
            <a:r>
              <a:rPr lang="nl-NL" sz="2000" dirty="0" err="1" smtClean="0"/>
              <a:t>debtor</a:t>
            </a:r>
            <a:r>
              <a:rPr lang="nl-NL" sz="2000" dirty="0" smtClean="0"/>
              <a:t> had </a:t>
            </a:r>
            <a:r>
              <a:rPr lang="nl-NL" sz="2000" dirty="0" err="1" smtClean="0"/>
              <a:t>before</a:t>
            </a:r>
            <a:r>
              <a:rPr lang="nl-NL" sz="2000" dirty="0" smtClean="0"/>
              <a:t> </a:t>
            </a:r>
            <a:r>
              <a:rPr lang="nl-NL" sz="2000" dirty="0" err="1" smtClean="0"/>
              <a:t>insolvency</a:t>
            </a:r>
            <a:endParaRPr lang="nl-NL" sz="2000" dirty="0"/>
          </a:p>
        </p:txBody>
      </p:sp>
      <p:sp>
        <p:nvSpPr>
          <p:cNvPr id="4" name="Tijdelijke aanduiding voor voettekst 3"/>
          <p:cNvSpPr>
            <a:spLocks noGrp="1"/>
          </p:cNvSpPr>
          <p:nvPr>
            <p:ph type="ftr" sz="quarter" idx="10"/>
          </p:nvPr>
        </p:nvSpPr>
        <p:spPr/>
        <p:txBody>
          <a:bodyPr/>
          <a:lstStyle/>
          <a:p>
            <a:endParaRPr lang="en-US" dirty="0">
              <a:solidFill>
                <a:srgbClr val="00000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4000" dirty="0" err="1" smtClean="0"/>
              <a:t>Yukos</a:t>
            </a:r>
            <a:r>
              <a:rPr lang="nl-NL" sz="4000" dirty="0" smtClean="0"/>
              <a:t>: HR </a:t>
            </a:r>
            <a:r>
              <a:rPr lang="nl-NL" sz="4000" dirty="0" err="1" smtClean="0"/>
              <a:t>seems</a:t>
            </a:r>
            <a:r>
              <a:rPr lang="nl-NL" sz="4000" dirty="0" smtClean="0"/>
              <a:t> to </a:t>
            </a:r>
            <a:r>
              <a:rPr lang="nl-NL" sz="4000" dirty="0" err="1" smtClean="0"/>
              <a:t>adopt</a:t>
            </a:r>
            <a:r>
              <a:rPr lang="nl-NL" sz="4000" dirty="0" smtClean="0"/>
              <a:t> the </a:t>
            </a:r>
            <a:r>
              <a:rPr lang="nl-NL" sz="4000" dirty="0" err="1" smtClean="0"/>
              <a:t>less</a:t>
            </a:r>
            <a:r>
              <a:rPr lang="nl-NL" sz="4000" dirty="0" smtClean="0"/>
              <a:t> </a:t>
            </a:r>
            <a:r>
              <a:rPr lang="nl-NL" sz="4000" dirty="0" err="1" smtClean="0"/>
              <a:t>restrictive</a:t>
            </a:r>
            <a:r>
              <a:rPr lang="nl-NL" sz="4000" dirty="0" smtClean="0"/>
              <a:t> </a:t>
            </a:r>
            <a:r>
              <a:rPr lang="nl-NL" sz="4000" dirty="0" err="1" smtClean="0"/>
              <a:t>interpretation</a:t>
            </a:r>
            <a:r>
              <a:rPr lang="nl-NL" sz="4000" dirty="0" smtClean="0"/>
              <a:t> of </a:t>
            </a:r>
            <a:r>
              <a:rPr lang="nl-NL" sz="4000" dirty="0" err="1" smtClean="0"/>
              <a:t>territoriality</a:t>
            </a:r>
            <a:endParaRPr lang="nl-NL" sz="4000" dirty="0"/>
          </a:p>
        </p:txBody>
      </p:sp>
      <p:sp>
        <p:nvSpPr>
          <p:cNvPr id="3" name="Tijdelijke aanduiding voor inhoud 2"/>
          <p:cNvSpPr>
            <a:spLocks noGrp="1"/>
          </p:cNvSpPr>
          <p:nvPr>
            <p:ph idx="1"/>
          </p:nvPr>
        </p:nvSpPr>
        <p:spPr>
          <a:xfrm>
            <a:off x="457200" y="2560637"/>
            <a:ext cx="6705600" cy="4525963"/>
          </a:xfrm>
        </p:spPr>
        <p:txBody>
          <a:bodyPr/>
          <a:lstStyle/>
          <a:p>
            <a:r>
              <a:rPr lang="nl-NL" dirty="0" smtClean="0"/>
              <a:t>HR 19-12-2008: </a:t>
            </a:r>
            <a:r>
              <a:rPr lang="nl-NL" dirty="0" err="1" smtClean="0"/>
              <a:t>Russian</a:t>
            </a:r>
            <a:r>
              <a:rPr lang="nl-NL" dirty="0" smtClean="0"/>
              <a:t> administrator </a:t>
            </a:r>
            <a:r>
              <a:rPr lang="nl-NL" dirty="0" err="1" smtClean="0"/>
              <a:t>can</a:t>
            </a:r>
            <a:r>
              <a:rPr lang="nl-NL" dirty="0" smtClean="0"/>
              <a:t> </a:t>
            </a:r>
            <a:r>
              <a:rPr lang="nl-NL" dirty="0" err="1" smtClean="0"/>
              <a:t>exercise</a:t>
            </a:r>
            <a:r>
              <a:rPr lang="nl-NL" dirty="0" smtClean="0"/>
              <a:t> the </a:t>
            </a:r>
            <a:r>
              <a:rPr lang="nl-NL" dirty="0" err="1" smtClean="0"/>
              <a:t>voting</a:t>
            </a:r>
            <a:r>
              <a:rPr lang="nl-NL" dirty="0" smtClean="0"/>
              <a:t> </a:t>
            </a:r>
            <a:r>
              <a:rPr lang="nl-NL" dirty="0" err="1" smtClean="0"/>
              <a:t>rights</a:t>
            </a:r>
            <a:r>
              <a:rPr lang="nl-NL" dirty="0" smtClean="0"/>
              <a:t> in respect of </a:t>
            </a:r>
            <a:r>
              <a:rPr lang="nl-NL" dirty="0" err="1" smtClean="0"/>
              <a:t>shares</a:t>
            </a:r>
            <a:r>
              <a:rPr lang="nl-NL" dirty="0" smtClean="0"/>
              <a:t> held </a:t>
            </a:r>
            <a:r>
              <a:rPr lang="nl-NL" dirty="0" err="1" smtClean="0"/>
              <a:t>by</a:t>
            </a:r>
            <a:r>
              <a:rPr lang="nl-NL" dirty="0" smtClean="0"/>
              <a:t> the </a:t>
            </a:r>
            <a:r>
              <a:rPr lang="nl-NL" dirty="0" err="1" smtClean="0"/>
              <a:t>debtor</a:t>
            </a:r>
            <a:r>
              <a:rPr lang="nl-NL" dirty="0" smtClean="0"/>
              <a:t> (</a:t>
            </a:r>
            <a:r>
              <a:rPr lang="nl-NL" dirty="0" err="1" smtClean="0"/>
              <a:t>Yukos</a:t>
            </a:r>
            <a:r>
              <a:rPr lang="nl-NL" dirty="0" smtClean="0"/>
              <a:t> Oil) in </a:t>
            </a:r>
            <a:r>
              <a:rPr lang="nl-NL" dirty="0" err="1" smtClean="0"/>
              <a:t>its</a:t>
            </a:r>
            <a:r>
              <a:rPr lang="nl-NL" dirty="0" smtClean="0"/>
              <a:t> Dutch </a:t>
            </a:r>
            <a:r>
              <a:rPr lang="nl-NL" dirty="0" err="1" smtClean="0"/>
              <a:t>subsidiary</a:t>
            </a:r>
            <a:r>
              <a:rPr lang="nl-NL" dirty="0" smtClean="0"/>
              <a:t> (</a:t>
            </a:r>
            <a:r>
              <a:rPr lang="nl-NL" dirty="0" err="1" smtClean="0"/>
              <a:t>Yukos</a:t>
            </a:r>
            <a:r>
              <a:rPr lang="nl-NL" dirty="0" smtClean="0"/>
              <a:t> </a:t>
            </a:r>
            <a:r>
              <a:rPr lang="nl-NL" dirty="0" err="1" smtClean="0"/>
              <a:t>Finance</a:t>
            </a:r>
            <a:r>
              <a:rPr lang="nl-NL" dirty="0" smtClean="0"/>
              <a:t>) </a:t>
            </a:r>
            <a:endParaRPr lang="nl-NL" dirty="0"/>
          </a:p>
        </p:txBody>
      </p:sp>
      <p:sp>
        <p:nvSpPr>
          <p:cNvPr id="4" name="Tijdelijke aanduiding voor voettekst 3"/>
          <p:cNvSpPr>
            <a:spLocks noGrp="1"/>
          </p:cNvSpPr>
          <p:nvPr>
            <p:ph type="ftr" sz="quarter" idx="10"/>
          </p:nvPr>
        </p:nvSpPr>
        <p:spPr/>
        <p:txBody>
          <a:bodyPr/>
          <a:lstStyle/>
          <a:p>
            <a:endParaRPr lang="en-US" dirty="0">
              <a:solidFill>
                <a:srgbClr val="00000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Timeline</a:t>
            </a:r>
            <a:r>
              <a:rPr lang="nl-NL" dirty="0" smtClean="0"/>
              <a:t> </a:t>
            </a:r>
            <a:r>
              <a:rPr lang="nl-NL" dirty="0" err="1" smtClean="0"/>
              <a:t>Yukos</a:t>
            </a:r>
            <a:r>
              <a:rPr lang="nl-NL" dirty="0"/>
              <a:t> </a:t>
            </a:r>
            <a:r>
              <a:rPr lang="nl-NL" dirty="0" err="1" smtClean="0"/>
              <a:t>Affair</a:t>
            </a:r>
            <a:endParaRPr lang="nl-NL" dirty="0"/>
          </a:p>
        </p:txBody>
      </p:sp>
      <p:sp>
        <p:nvSpPr>
          <p:cNvPr id="3" name="Tijdelijke aanduiding voor inhoud 2"/>
          <p:cNvSpPr>
            <a:spLocks noGrp="1"/>
          </p:cNvSpPr>
          <p:nvPr>
            <p:ph idx="1"/>
          </p:nvPr>
        </p:nvSpPr>
        <p:spPr/>
        <p:txBody>
          <a:bodyPr/>
          <a:lstStyle/>
          <a:p>
            <a:r>
              <a:rPr lang="nl-NL" sz="2000" dirty="0" smtClean="0"/>
              <a:t>1995-1996: </a:t>
            </a:r>
            <a:r>
              <a:rPr lang="nl-NL" sz="2000" dirty="0" err="1" smtClean="0"/>
              <a:t>privatisation</a:t>
            </a:r>
            <a:r>
              <a:rPr lang="nl-NL" sz="2000" dirty="0" smtClean="0"/>
              <a:t> of </a:t>
            </a:r>
            <a:r>
              <a:rPr lang="nl-NL" sz="2000" dirty="0" err="1" smtClean="0"/>
              <a:t>Yukos</a:t>
            </a:r>
            <a:endParaRPr lang="nl-NL" sz="2000" dirty="0" smtClean="0"/>
          </a:p>
          <a:p>
            <a:r>
              <a:rPr lang="nl-NL" sz="2000" dirty="0" smtClean="0"/>
              <a:t>14 April 2004: </a:t>
            </a:r>
            <a:r>
              <a:rPr lang="nl-NL" sz="2000" dirty="0" err="1" smtClean="0"/>
              <a:t>Retrospective</a:t>
            </a:r>
            <a:r>
              <a:rPr lang="nl-NL" sz="2000" dirty="0" smtClean="0"/>
              <a:t> </a:t>
            </a:r>
            <a:r>
              <a:rPr lang="nl-NL" sz="2000" dirty="0" err="1" smtClean="0"/>
              <a:t>tax</a:t>
            </a:r>
            <a:r>
              <a:rPr lang="nl-NL" sz="2000" dirty="0" smtClean="0"/>
              <a:t> </a:t>
            </a:r>
            <a:r>
              <a:rPr lang="nl-NL" sz="2000" dirty="0" err="1" smtClean="0"/>
              <a:t>assessment</a:t>
            </a:r>
            <a:r>
              <a:rPr lang="nl-NL" sz="2000" dirty="0" smtClean="0"/>
              <a:t> 2000 (RUB 99 </a:t>
            </a:r>
            <a:r>
              <a:rPr lang="nl-NL" sz="2000" dirty="0" err="1" smtClean="0"/>
              <a:t>billion</a:t>
            </a:r>
            <a:r>
              <a:rPr lang="nl-NL" sz="2000" dirty="0" smtClean="0"/>
              <a:t>)</a:t>
            </a:r>
          </a:p>
          <a:p>
            <a:r>
              <a:rPr lang="nl-NL" sz="2000" dirty="0" smtClean="0"/>
              <a:t>15 April 2004: </a:t>
            </a:r>
            <a:r>
              <a:rPr lang="nl-NL" sz="2000" dirty="0" err="1" smtClean="0"/>
              <a:t>Freezing</a:t>
            </a:r>
            <a:r>
              <a:rPr lang="nl-NL" sz="2000" dirty="0" smtClean="0"/>
              <a:t> order</a:t>
            </a:r>
          </a:p>
          <a:p>
            <a:r>
              <a:rPr lang="nl-NL" sz="2000" dirty="0" smtClean="0"/>
              <a:t>23 April 2004: </a:t>
            </a:r>
            <a:r>
              <a:rPr lang="nl-NL" sz="2000" dirty="0" err="1" smtClean="0"/>
              <a:t>complaint</a:t>
            </a:r>
            <a:r>
              <a:rPr lang="nl-NL" sz="2000" dirty="0" smtClean="0"/>
              <a:t> </a:t>
            </a:r>
            <a:r>
              <a:rPr lang="nl-NL" sz="2000" dirty="0" err="1" smtClean="0"/>
              <a:t>filed</a:t>
            </a:r>
            <a:r>
              <a:rPr lang="nl-NL" sz="2000" dirty="0" smtClean="0"/>
              <a:t> </a:t>
            </a:r>
            <a:r>
              <a:rPr lang="nl-NL" sz="2000" dirty="0" err="1" smtClean="0"/>
              <a:t>with</a:t>
            </a:r>
            <a:r>
              <a:rPr lang="nl-NL" sz="2000" dirty="0" smtClean="0"/>
              <a:t> </a:t>
            </a:r>
            <a:r>
              <a:rPr lang="nl-NL" sz="2000" dirty="0" err="1" smtClean="0"/>
              <a:t>ECtHR</a:t>
            </a:r>
            <a:r>
              <a:rPr lang="nl-NL" sz="2000" dirty="0" smtClean="0"/>
              <a:t> (</a:t>
            </a:r>
            <a:r>
              <a:rPr lang="nl-NL" sz="2000" dirty="0" err="1" smtClean="0">
                <a:solidFill>
                  <a:srgbClr val="FF0000"/>
                </a:solidFill>
              </a:rPr>
              <a:t>judgment</a:t>
            </a:r>
            <a:r>
              <a:rPr lang="nl-NL" sz="2000" dirty="0" smtClean="0">
                <a:solidFill>
                  <a:srgbClr val="FF0000"/>
                </a:solidFill>
              </a:rPr>
              <a:t> </a:t>
            </a:r>
            <a:r>
              <a:rPr lang="nl-NL" sz="2000" dirty="0" err="1" smtClean="0">
                <a:solidFill>
                  <a:srgbClr val="FF0000"/>
                </a:solidFill>
              </a:rPr>
              <a:t>on</a:t>
            </a:r>
            <a:r>
              <a:rPr lang="nl-NL" sz="2000" dirty="0" smtClean="0">
                <a:solidFill>
                  <a:srgbClr val="FF0000"/>
                </a:solidFill>
              </a:rPr>
              <a:t> 20 September 2011!</a:t>
            </a:r>
            <a:r>
              <a:rPr lang="nl-NL" sz="2000" dirty="0" smtClean="0"/>
              <a:t>)</a:t>
            </a:r>
          </a:p>
          <a:p>
            <a:r>
              <a:rPr lang="nl-NL" sz="2000" dirty="0" smtClean="0"/>
              <a:t>2 September 2004: </a:t>
            </a:r>
            <a:r>
              <a:rPr lang="nl-NL" sz="2000" dirty="0" err="1" smtClean="0"/>
              <a:t>retrospective</a:t>
            </a:r>
            <a:r>
              <a:rPr lang="nl-NL" sz="2000" dirty="0" smtClean="0"/>
              <a:t> </a:t>
            </a:r>
            <a:r>
              <a:rPr lang="nl-NL" sz="2000" dirty="0" err="1" smtClean="0"/>
              <a:t>tax</a:t>
            </a:r>
            <a:r>
              <a:rPr lang="nl-NL" sz="2000" dirty="0" smtClean="0"/>
              <a:t> </a:t>
            </a:r>
            <a:r>
              <a:rPr lang="nl-NL" sz="2000" dirty="0" err="1" smtClean="0"/>
              <a:t>assessment</a:t>
            </a:r>
            <a:r>
              <a:rPr lang="nl-NL" sz="2000" dirty="0" smtClean="0"/>
              <a:t> 2001 (RUB 119.9 </a:t>
            </a:r>
            <a:r>
              <a:rPr lang="nl-NL" sz="2000" dirty="0" err="1" smtClean="0"/>
              <a:t>billion</a:t>
            </a:r>
            <a:r>
              <a:rPr lang="nl-NL" sz="2000" dirty="0" smtClean="0"/>
              <a:t>)</a:t>
            </a:r>
          </a:p>
          <a:p>
            <a:r>
              <a:rPr lang="nl-NL" sz="2000" dirty="0" smtClean="0"/>
              <a:t>16 November 2004: </a:t>
            </a:r>
            <a:r>
              <a:rPr lang="nl-NL" sz="2000" dirty="0" err="1" smtClean="0"/>
              <a:t>retrospective</a:t>
            </a:r>
            <a:r>
              <a:rPr lang="nl-NL" sz="2000" dirty="0" smtClean="0"/>
              <a:t> </a:t>
            </a:r>
            <a:r>
              <a:rPr lang="nl-NL" sz="2000" dirty="0" err="1" smtClean="0"/>
              <a:t>tax</a:t>
            </a:r>
            <a:r>
              <a:rPr lang="nl-NL" sz="2000" dirty="0" smtClean="0"/>
              <a:t> </a:t>
            </a:r>
            <a:r>
              <a:rPr lang="nl-NL" sz="2000" dirty="0" err="1" smtClean="0"/>
              <a:t>assessment</a:t>
            </a:r>
            <a:r>
              <a:rPr lang="nl-NL" sz="2000" dirty="0" smtClean="0"/>
              <a:t> 2002 (RUB 193.8 </a:t>
            </a:r>
            <a:r>
              <a:rPr lang="nl-NL" sz="2000" dirty="0" err="1" smtClean="0"/>
              <a:t>billion</a:t>
            </a:r>
            <a:r>
              <a:rPr lang="nl-NL" sz="2000" dirty="0" smtClean="0"/>
              <a:t>)</a:t>
            </a:r>
          </a:p>
          <a:p>
            <a:r>
              <a:rPr lang="nl-NL" sz="2000" dirty="0" smtClean="0"/>
              <a:t>6 December 2004: </a:t>
            </a:r>
            <a:r>
              <a:rPr lang="nl-NL" sz="2000" dirty="0" err="1" smtClean="0"/>
              <a:t>retrospective</a:t>
            </a:r>
            <a:r>
              <a:rPr lang="nl-NL" sz="2000" dirty="0" smtClean="0"/>
              <a:t> </a:t>
            </a:r>
            <a:r>
              <a:rPr lang="nl-NL" sz="2000" dirty="0" err="1" smtClean="0"/>
              <a:t>tax</a:t>
            </a:r>
            <a:r>
              <a:rPr lang="nl-NL" sz="2000" dirty="0" smtClean="0"/>
              <a:t> </a:t>
            </a:r>
            <a:r>
              <a:rPr lang="nl-NL" sz="2000" dirty="0" err="1" smtClean="0"/>
              <a:t>assessment</a:t>
            </a:r>
            <a:r>
              <a:rPr lang="nl-NL" sz="2000" dirty="0" smtClean="0"/>
              <a:t> 2003 (RUB 170.4 </a:t>
            </a:r>
            <a:r>
              <a:rPr lang="nl-NL" sz="2000" dirty="0" err="1" smtClean="0"/>
              <a:t>billion</a:t>
            </a:r>
            <a:r>
              <a:rPr lang="nl-NL" sz="2000" dirty="0" smtClean="0"/>
              <a:t>)</a:t>
            </a:r>
            <a:endParaRPr lang="nl-NL" sz="2000" dirty="0"/>
          </a:p>
        </p:txBody>
      </p:sp>
      <p:sp>
        <p:nvSpPr>
          <p:cNvPr id="4" name="Tijdelijke aanduiding voor voettekst 3"/>
          <p:cNvSpPr>
            <a:spLocks noGrp="1"/>
          </p:cNvSpPr>
          <p:nvPr>
            <p:ph type="ftr" sz="quarter" idx="10"/>
          </p:nvPr>
        </p:nvSpPr>
        <p:spPr/>
        <p:txBody>
          <a:bodyPr/>
          <a:lstStyle/>
          <a:p>
            <a:endParaRPr lang="en-US" dirty="0">
              <a:solidFill>
                <a:srgbClr val="00000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Timeline</a:t>
            </a:r>
            <a:r>
              <a:rPr lang="nl-NL" dirty="0" smtClean="0"/>
              <a:t> </a:t>
            </a:r>
            <a:r>
              <a:rPr lang="nl-NL" dirty="0" err="1" smtClean="0"/>
              <a:t>Yukos</a:t>
            </a:r>
            <a:r>
              <a:rPr lang="nl-NL" dirty="0" smtClean="0"/>
              <a:t> </a:t>
            </a:r>
            <a:r>
              <a:rPr lang="nl-NL" dirty="0" err="1" smtClean="0"/>
              <a:t>Affair</a:t>
            </a:r>
            <a:endParaRPr lang="nl-NL" dirty="0"/>
          </a:p>
        </p:txBody>
      </p:sp>
      <p:sp>
        <p:nvSpPr>
          <p:cNvPr id="3" name="Tijdelijke aanduiding voor inhoud 2"/>
          <p:cNvSpPr>
            <a:spLocks noGrp="1"/>
          </p:cNvSpPr>
          <p:nvPr>
            <p:ph idx="1"/>
          </p:nvPr>
        </p:nvSpPr>
        <p:spPr/>
        <p:txBody>
          <a:bodyPr/>
          <a:lstStyle/>
          <a:p>
            <a:r>
              <a:rPr lang="nl-NL" sz="2400" dirty="0" smtClean="0"/>
              <a:t>19 December 2004: </a:t>
            </a:r>
            <a:r>
              <a:rPr lang="nl-NL" sz="2400" dirty="0" err="1" smtClean="0"/>
              <a:t>auction</a:t>
            </a:r>
            <a:r>
              <a:rPr lang="nl-NL" sz="2400" dirty="0" smtClean="0"/>
              <a:t> of the </a:t>
            </a:r>
            <a:r>
              <a:rPr lang="nl-NL" sz="2400" dirty="0" err="1" smtClean="0"/>
              <a:t>shares</a:t>
            </a:r>
            <a:r>
              <a:rPr lang="nl-NL" sz="2400" dirty="0" smtClean="0"/>
              <a:t> held </a:t>
            </a:r>
            <a:r>
              <a:rPr lang="nl-NL" sz="2400" dirty="0" err="1" smtClean="0"/>
              <a:t>by</a:t>
            </a:r>
            <a:r>
              <a:rPr lang="nl-NL" sz="2400" dirty="0" smtClean="0"/>
              <a:t> </a:t>
            </a:r>
            <a:r>
              <a:rPr lang="nl-NL" sz="2400" dirty="0" err="1" smtClean="0"/>
              <a:t>Yukos</a:t>
            </a:r>
            <a:r>
              <a:rPr lang="nl-NL" sz="2400" dirty="0" smtClean="0"/>
              <a:t> Oil in </a:t>
            </a:r>
            <a:r>
              <a:rPr lang="nl-NL" sz="2400" dirty="0" err="1" smtClean="0"/>
              <a:t>Yuganskneftegaz</a:t>
            </a:r>
            <a:r>
              <a:rPr lang="nl-NL" sz="2400" dirty="0" smtClean="0"/>
              <a:t> (</a:t>
            </a:r>
            <a:r>
              <a:rPr lang="nl-NL" sz="2400" dirty="0" err="1" smtClean="0"/>
              <a:t>responsible</a:t>
            </a:r>
            <a:r>
              <a:rPr lang="nl-NL" sz="2400" dirty="0" smtClean="0"/>
              <a:t> </a:t>
            </a:r>
            <a:r>
              <a:rPr lang="nl-NL" sz="2400" dirty="0" err="1" smtClean="0"/>
              <a:t>for</a:t>
            </a:r>
            <a:r>
              <a:rPr lang="nl-NL" sz="2400" dirty="0" smtClean="0"/>
              <a:t> 60% of the </a:t>
            </a:r>
            <a:r>
              <a:rPr lang="nl-NL" sz="2400" dirty="0" err="1" smtClean="0"/>
              <a:t>oil</a:t>
            </a:r>
            <a:r>
              <a:rPr lang="nl-NL" sz="2400" dirty="0" smtClean="0"/>
              <a:t> </a:t>
            </a:r>
            <a:r>
              <a:rPr lang="nl-NL" sz="2400" dirty="0" err="1" smtClean="0"/>
              <a:t>production</a:t>
            </a:r>
            <a:r>
              <a:rPr lang="nl-NL" sz="2400" dirty="0"/>
              <a:t> </a:t>
            </a:r>
            <a:r>
              <a:rPr lang="nl-NL" sz="2400" dirty="0" smtClean="0"/>
              <a:t>of the </a:t>
            </a:r>
            <a:r>
              <a:rPr lang="nl-NL" sz="2400" dirty="0" err="1"/>
              <a:t>Y</a:t>
            </a:r>
            <a:r>
              <a:rPr lang="nl-NL" sz="2400" dirty="0" err="1" smtClean="0"/>
              <a:t>ukos</a:t>
            </a:r>
            <a:r>
              <a:rPr lang="nl-NL" sz="2400" dirty="0" smtClean="0"/>
              <a:t> Group). </a:t>
            </a:r>
            <a:r>
              <a:rPr lang="nl-NL" sz="2400" dirty="0" err="1" smtClean="0"/>
              <a:t>Shares</a:t>
            </a:r>
            <a:r>
              <a:rPr lang="nl-NL" sz="2400" dirty="0" smtClean="0"/>
              <a:t> in YNG </a:t>
            </a:r>
            <a:r>
              <a:rPr lang="nl-NL" sz="2400" dirty="0" err="1" smtClean="0"/>
              <a:t>bought</a:t>
            </a:r>
            <a:r>
              <a:rPr lang="nl-NL" sz="2400" dirty="0" smtClean="0"/>
              <a:t> </a:t>
            </a:r>
            <a:r>
              <a:rPr lang="nl-NL" sz="2400" dirty="0" err="1" smtClean="0"/>
              <a:t>by</a:t>
            </a:r>
            <a:r>
              <a:rPr lang="nl-NL" sz="2400" dirty="0" smtClean="0"/>
              <a:t> </a:t>
            </a:r>
            <a:r>
              <a:rPr lang="nl-NL" sz="2400" dirty="0" err="1" smtClean="0"/>
              <a:t>Baikal</a:t>
            </a:r>
            <a:r>
              <a:rPr lang="nl-NL" sz="2400" dirty="0" smtClean="0"/>
              <a:t> </a:t>
            </a:r>
            <a:r>
              <a:rPr lang="nl-NL" sz="2400" dirty="0" err="1" smtClean="0"/>
              <a:t>Finance</a:t>
            </a:r>
            <a:r>
              <a:rPr lang="nl-NL" sz="2400" dirty="0" smtClean="0"/>
              <a:t> Group, </a:t>
            </a:r>
            <a:r>
              <a:rPr lang="nl-NL" sz="2400" dirty="0" err="1" smtClean="0"/>
              <a:t>that</a:t>
            </a:r>
            <a:r>
              <a:rPr lang="nl-NL" sz="2400" dirty="0" smtClean="0"/>
              <a:t> was later taken over </a:t>
            </a:r>
            <a:r>
              <a:rPr lang="nl-NL" sz="2400" dirty="0" err="1" smtClean="0"/>
              <a:t>by</a:t>
            </a:r>
            <a:r>
              <a:rPr lang="nl-NL" sz="2400" dirty="0" smtClean="0"/>
              <a:t> </a:t>
            </a:r>
            <a:r>
              <a:rPr lang="nl-NL" sz="2400" dirty="0" err="1" smtClean="0"/>
              <a:t>Rosneft</a:t>
            </a:r>
            <a:r>
              <a:rPr lang="nl-NL" sz="2400" dirty="0" smtClean="0"/>
              <a:t>, a </a:t>
            </a:r>
            <a:r>
              <a:rPr lang="nl-NL" sz="2400" dirty="0" err="1" smtClean="0"/>
              <a:t>Russian</a:t>
            </a:r>
            <a:r>
              <a:rPr lang="nl-NL" sz="2400" dirty="0" smtClean="0"/>
              <a:t> state </a:t>
            </a:r>
            <a:r>
              <a:rPr lang="nl-NL" sz="2400" dirty="0" err="1" smtClean="0"/>
              <a:t>enterprise</a:t>
            </a:r>
            <a:endParaRPr lang="nl-NL" sz="2400" dirty="0" smtClean="0"/>
          </a:p>
          <a:p>
            <a:endParaRPr lang="nl-NL" sz="2400" dirty="0" smtClean="0"/>
          </a:p>
          <a:p>
            <a:r>
              <a:rPr lang="nl-NL" sz="2400" dirty="0" smtClean="0"/>
              <a:t>19 April 2005: </a:t>
            </a:r>
            <a:r>
              <a:rPr lang="nl-NL" sz="2400" dirty="0" err="1" smtClean="0"/>
              <a:t>restructuring</a:t>
            </a:r>
            <a:r>
              <a:rPr lang="nl-NL" sz="2400" dirty="0" smtClean="0"/>
              <a:t> of </a:t>
            </a:r>
            <a:r>
              <a:rPr lang="nl-NL" sz="2400" dirty="0" err="1" smtClean="0"/>
              <a:t>Yukos</a:t>
            </a:r>
            <a:r>
              <a:rPr lang="nl-NL" sz="2400" dirty="0" smtClean="0"/>
              <a:t> </a:t>
            </a:r>
            <a:r>
              <a:rPr lang="nl-NL" sz="2400" dirty="0" err="1" smtClean="0"/>
              <a:t>Netherlands</a:t>
            </a:r>
            <a:r>
              <a:rPr lang="nl-NL" sz="2400" dirty="0" smtClean="0"/>
              <a:t> to </a:t>
            </a:r>
            <a:r>
              <a:rPr lang="nl-NL" sz="2400" dirty="0" err="1" smtClean="0"/>
              <a:t>protect</a:t>
            </a:r>
            <a:r>
              <a:rPr lang="nl-NL" sz="2400" dirty="0" smtClean="0"/>
              <a:t> </a:t>
            </a:r>
            <a:r>
              <a:rPr lang="nl-NL" sz="2400" dirty="0" err="1" smtClean="0"/>
              <a:t>non-Russian</a:t>
            </a:r>
            <a:r>
              <a:rPr lang="nl-NL" sz="2400" dirty="0" smtClean="0"/>
              <a:t> </a:t>
            </a:r>
            <a:r>
              <a:rPr lang="nl-NL" sz="2400" dirty="0" err="1" smtClean="0"/>
              <a:t>assets</a:t>
            </a:r>
            <a:r>
              <a:rPr lang="nl-NL" sz="2400" dirty="0" smtClean="0"/>
              <a:t> of </a:t>
            </a:r>
            <a:r>
              <a:rPr lang="nl-NL" sz="2400" dirty="0" err="1" smtClean="0"/>
              <a:t>Yukos</a:t>
            </a:r>
            <a:endParaRPr lang="nl-NL" sz="2400" dirty="0" smtClean="0"/>
          </a:p>
          <a:p>
            <a:endParaRPr lang="nl-NL" sz="2400" dirty="0"/>
          </a:p>
        </p:txBody>
      </p:sp>
      <p:sp>
        <p:nvSpPr>
          <p:cNvPr id="4" name="Tijdelijke aanduiding voor voettekst 3"/>
          <p:cNvSpPr>
            <a:spLocks noGrp="1"/>
          </p:cNvSpPr>
          <p:nvPr>
            <p:ph type="ftr" sz="quarter" idx="10"/>
          </p:nvPr>
        </p:nvSpPr>
        <p:spPr/>
        <p:txBody>
          <a:bodyPr/>
          <a:lstStyle/>
          <a:p>
            <a:endParaRPr lang="en-US" dirty="0">
              <a:solidFill>
                <a:srgbClr val="00000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The 2005 </a:t>
            </a:r>
            <a:r>
              <a:rPr lang="nl-NL" dirty="0" err="1" smtClean="0"/>
              <a:t>Restructuring</a:t>
            </a:r>
            <a:r>
              <a:rPr lang="nl-NL" dirty="0" smtClean="0"/>
              <a:t> </a:t>
            </a:r>
            <a:r>
              <a:rPr lang="nl-NL" dirty="0" err="1"/>
              <a:t>O</a:t>
            </a:r>
            <a:r>
              <a:rPr lang="nl-NL" dirty="0" err="1" smtClean="0"/>
              <a:t>peration</a:t>
            </a:r>
            <a:endParaRPr lang="nl-NL" dirty="0"/>
          </a:p>
        </p:txBody>
      </p:sp>
      <p:pic>
        <p:nvPicPr>
          <p:cNvPr id="6" name="Tijdelijke aanduiding voor afbeelding 5" descr="yukos%20stichting%20diagram.jpg"/>
          <p:cNvPicPr>
            <a:picLocks noGrp="1" noChangeAspect="1"/>
          </p:cNvPicPr>
          <p:nvPr>
            <p:ph type="pic" idx="1"/>
          </p:nvPr>
        </p:nvPicPr>
        <p:blipFill>
          <a:blip r:embed="rId3" cstate="print"/>
          <a:srcRect l="5060" r="5060"/>
          <a:stretch>
            <a:fillRect/>
          </a:stretch>
        </p:blipFill>
        <p:spPr>
          <a:xfrm>
            <a:off x="914400" y="612775"/>
            <a:ext cx="5486400" cy="4114800"/>
          </a:xfrm>
        </p:spPr>
      </p:pic>
      <p:sp>
        <p:nvSpPr>
          <p:cNvPr id="4" name="Tijdelijke aanduiding voor tekst 3"/>
          <p:cNvSpPr>
            <a:spLocks noGrp="1"/>
          </p:cNvSpPr>
          <p:nvPr>
            <p:ph type="body" sz="half" idx="2"/>
          </p:nvPr>
        </p:nvSpPr>
        <p:spPr/>
        <p:txBody>
          <a:bodyPr/>
          <a:lstStyle/>
          <a:p>
            <a:endParaRPr lang="nl-NL" dirty="0" smtClean="0"/>
          </a:p>
          <a:p>
            <a:r>
              <a:rPr lang="nl-NL" dirty="0"/>
              <a:t>(</a:t>
            </a:r>
            <a:r>
              <a:rPr lang="nl-NL" dirty="0" smtClean="0"/>
              <a:t>Diagram </a:t>
            </a:r>
            <a:r>
              <a:rPr lang="nl-NL" dirty="0" err="1" smtClean="0"/>
              <a:t>copied</a:t>
            </a:r>
            <a:r>
              <a:rPr lang="nl-NL" dirty="0" smtClean="0"/>
              <a:t> </a:t>
            </a:r>
            <a:r>
              <a:rPr lang="nl-NL" dirty="0" err="1" smtClean="0"/>
              <a:t>from</a:t>
            </a:r>
            <a:r>
              <a:rPr lang="nl-NL" dirty="0" smtClean="0"/>
              <a:t> </a:t>
            </a:r>
            <a:r>
              <a:rPr lang="nl-NL" dirty="0" err="1" smtClean="0"/>
              <a:t>www.yukoslibrary.com</a:t>
            </a:r>
            <a:r>
              <a:rPr lang="nl-NL" dirty="0" smtClean="0"/>
              <a:t>)</a:t>
            </a:r>
            <a:endParaRPr lang="nl-NL" dirty="0"/>
          </a:p>
        </p:txBody>
      </p:sp>
      <p:sp>
        <p:nvSpPr>
          <p:cNvPr id="5" name="Tijdelijke aanduiding voor voettekst 4"/>
          <p:cNvSpPr>
            <a:spLocks noGrp="1"/>
          </p:cNvSpPr>
          <p:nvPr>
            <p:ph type="ftr" sz="quarter" idx="10"/>
          </p:nvPr>
        </p:nvSpPr>
        <p:spPr/>
        <p:txBody>
          <a:bodyPr/>
          <a:lstStyle/>
          <a:p>
            <a:r>
              <a:rPr lang="en-US" smtClean="0">
                <a:solidFill>
                  <a:srgbClr val="000000"/>
                </a:solidFill>
              </a:rPr>
              <a:t>Molengraaff Instituut voor Privaatrecht</a:t>
            </a:r>
            <a:endParaRPr lang="en-US">
              <a:solidFill>
                <a:srgbClr val="000000"/>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4000" dirty="0" err="1" smtClean="0"/>
              <a:t>Bankruptcy</a:t>
            </a:r>
            <a:r>
              <a:rPr lang="nl-NL" sz="4000" dirty="0" smtClean="0"/>
              <a:t> of </a:t>
            </a:r>
            <a:r>
              <a:rPr lang="nl-NL" sz="4000" dirty="0" err="1" smtClean="0"/>
              <a:t>Yukos</a:t>
            </a:r>
            <a:r>
              <a:rPr lang="nl-NL" sz="4000" dirty="0" smtClean="0"/>
              <a:t> and </a:t>
            </a:r>
            <a:r>
              <a:rPr lang="nl-NL" sz="4000" dirty="0" err="1" smtClean="0"/>
              <a:t>consequences</a:t>
            </a:r>
            <a:r>
              <a:rPr lang="nl-NL" sz="4000" dirty="0" smtClean="0"/>
              <a:t> </a:t>
            </a:r>
            <a:r>
              <a:rPr lang="nl-NL" sz="4000" dirty="0" err="1" smtClean="0"/>
              <a:t>for</a:t>
            </a:r>
            <a:r>
              <a:rPr lang="nl-NL" sz="4000" dirty="0" smtClean="0"/>
              <a:t> </a:t>
            </a:r>
            <a:r>
              <a:rPr lang="nl-NL" sz="4000" dirty="0" err="1" smtClean="0"/>
              <a:t>Yukos</a:t>
            </a:r>
            <a:r>
              <a:rPr lang="nl-NL" sz="4000" dirty="0" smtClean="0"/>
              <a:t> NL</a:t>
            </a:r>
            <a:endParaRPr lang="nl-NL" sz="4000" dirty="0"/>
          </a:p>
        </p:txBody>
      </p:sp>
      <p:sp>
        <p:nvSpPr>
          <p:cNvPr id="3" name="Tijdelijke aanduiding voor inhoud 2"/>
          <p:cNvSpPr>
            <a:spLocks noGrp="1"/>
          </p:cNvSpPr>
          <p:nvPr>
            <p:ph idx="1"/>
          </p:nvPr>
        </p:nvSpPr>
        <p:spPr>
          <a:xfrm>
            <a:off x="457200" y="1600200"/>
            <a:ext cx="6705600" cy="4525963"/>
          </a:xfrm>
        </p:spPr>
        <p:txBody>
          <a:bodyPr/>
          <a:lstStyle/>
          <a:p>
            <a:r>
              <a:rPr lang="nl-NL" sz="2400" dirty="0" smtClean="0"/>
              <a:t>4 August 2006 : </a:t>
            </a:r>
            <a:r>
              <a:rPr lang="nl-NL" sz="2400" dirty="0" err="1" smtClean="0"/>
              <a:t>Yukos</a:t>
            </a:r>
            <a:r>
              <a:rPr lang="nl-NL" sz="2400" dirty="0" smtClean="0"/>
              <a:t> Oil </a:t>
            </a:r>
            <a:r>
              <a:rPr lang="nl-NL" sz="2400" dirty="0" err="1" smtClean="0"/>
              <a:t>declared</a:t>
            </a:r>
            <a:r>
              <a:rPr lang="nl-NL" sz="2400" dirty="0" smtClean="0"/>
              <a:t> </a:t>
            </a:r>
            <a:r>
              <a:rPr lang="nl-NL" sz="2400" dirty="0" err="1" smtClean="0"/>
              <a:t>bankrupt</a:t>
            </a:r>
            <a:r>
              <a:rPr lang="nl-NL" sz="2400" dirty="0" smtClean="0"/>
              <a:t>, Eduard </a:t>
            </a:r>
            <a:r>
              <a:rPr lang="nl-NL" sz="2400" dirty="0" err="1" smtClean="0"/>
              <a:t>Rebgun</a:t>
            </a:r>
            <a:r>
              <a:rPr lang="nl-NL" sz="2400" dirty="0" smtClean="0"/>
              <a:t> </a:t>
            </a:r>
            <a:r>
              <a:rPr lang="nl-NL" sz="2400" dirty="0" err="1" smtClean="0"/>
              <a:t>appointed</a:t>
            </a:r>
            <a:r>
              <a:rPr lang="nl-NL" sz="2400" dirty="0" smtClean="0"/>
              <a:t> as administrator</a:t>
            </a:r>
          </a:p>
          <a:p>
            <a:endParaRPr lang="nl-NL" sz="2400" dirty="0" smtClean="0"/>
          </a:p>
          <a:p>
            <a:r>
              <a:rPr lang="nl-NL" sz="2400" dirty="0" smtClean="0"/>
              <a:t>11 August 2006: </a:t>
            </a:r>
            <a:r>
              <a:rPr lang="nl-NL" sz="2400" dirty="0" err="1" smtClean="0"/>
              <a:t>Rebgun</a:t>
            </a:r>
            <a:r>
              <a:rPr lang="nl-NL" sz="2400" dirty="0" smtClean="0"/>
              <a:t> </a:t>
            </a:r>
            <a:r>
              <a:rPr lang="nl-NL" sz="2400" dirty="0" err="1" smtClean="0"/>
              <a:t>dismisses</a:t>
            </a:r>
            <a:r>
              <a:rPr lang="nl-NL" sz="2400" dirty="0" smtClean="0"/>
              <a:t> </a:t>
            </a:r>
            <a:r>
              <a:rPr lang="nl-NL" sz="2400" dirty="0" err="1" smtClean="0"/>
              <a:t>Godfrey</a:t>
            </a:r>
            <a:r>
              <a:rPr lang="nl-NL" sz="2400" dirty="0" smtClean="0"/>
              <a:t> and </a:t>
            </a:r>
            <a:r>
              <a:rPr lang="nl-NL" sz="2400" dirty="0" err="1" smtClean="0"/>
              <a:t>Misamore</a:t>
            </a:r>
            <a:r>
              <a:rPr lang="nl-NL" sz="2400" dirty="0" smtClean="0"/>
              <a:t> (directors of </a:t>
            </a:r>
            <a:r>
              <a:rPr lang="nl-NL" sz="2400" dirty="0" err="1" smtClean="0"/>
              <a:t>Yukos</a:t>
            </a:r>
            <a:r>
              <a:rPr lang="nl-NL" sz="2400" dirty="0" smtClean="0"/>
              <a:t> </a:t>
            </a:r>
            <a:r>
              <a:rPr lang="nl-NL" sz="2400" dirty="0" err="1" smtClean="0"/>
              <a:t>Finance</a:t>
            </a:r>
            <a:r>
              <a:rPr lang="nl-NL" sz="2400" dirty="0" smtClean="0"/>
              <a:t>)</a:t>
            </a:r>
          </a:p>
          <a:p>
            <a:endParaRPr lang="nl-NL" sz="2400" dirty="0" smtClean="0"/>
          </a:p>
          <a:p>
            <a:r>
              <a:rPr lang="nl-NL" sz="2400" dirty="0" smtClean="0"/>
              <a:t>20 August 2007: </a:t>
            </a:r>
            <a:r>
              <a:rPr lang="nl-NL" sz="2400" dirty="0" err="1"/>
              <a:t>R</a:t>
            </a:r>
            <a:r>
              <a:rPr lang="nl-NL" sz="2400" dirty="0" err="1" smtClean="0"/>
              <a:t>ebgun</a:t>
            </a:r>
            <a:r>
              <a:rPr lang="nl-NL" sz="2400" dirty="0" smtClean="0"/>
              <a:t> </a:t>
            </a:r>
            <a:r>
              <a:rPr lang="nl-NL" sz="2400" dirty="0" err="1" smtClean="0"/>
              <a:t>sells</a:t>
            </a:r>
            <a:r>
              <a:rPr lang="nl-NL" sz="2400" dirty="0" smtClean="0"/>
              <a:t> </a:t>
            </a:r>
            <a:r>
              <a:rPr lang="nl-NL" sz="2400" dirty="0" err="1" smtClean="0"/>
              <a:t>shares</a:t>
            </a:r>
            <a:r>
              <a:rPr lang="nl-NL" sz="2400" dirty="0" smtClean="0"/>
              <a:t> in </a:t>
            </a:r>
            <a:r>
              <a:rPr lang="nl-NL" sz="2400" dirty="0" err="1" smtClean="0"/>
              <a:t>Yukos</a:t>
            </a:r>
            <a:r>
              <a:rPr lang="nl-NL" sz="2400" dirty="0" smtClean="0"/>
              <a:t> </a:t>
            </a:r>
            <a:r>
              <a:rPr lang="nl-NL" sz="2400" dirty="0" err="1" smtClean="0"/>
              <a:t>Finance</a:t>
            </a:r>
            <a:r>
              <a:rPr lang="nl-NL" sz="2400" dirty="0" smtClean="0"/>
              <a:t> to </a:t>
            </a:r>
            <a:r>
              <a:rPr lang="nl-NL" sz="2400" dirty="0" err="1" smtClean="0"/>
              <a:t>Promnefstroy</a:t>
            </a:r>
            <a:r>
              <a:rPr lang="nl-NL" sz="2400" dirty="0" smtClean="0"/>
              <a:t> (</a:t>
            </a:r>
            <a:r>
              <a:rPr lang="nl-NL" sz="2400" dirty="0" err="1" smtClean="0"/>
              <a:t>notarial</a:t>
            </a:r>
            <a:r>
              <a:rPr lang="nl-NL" sz="2400" dirty="0" smtClean="0"/>
              <a:t> deed </a:t>
            </a:r>
            <a:r>
              <a:rPr lang="nl-NL" sz="2400" dirty="0" err="1" smtClean="0"/>
              <a:t>passed</a:t>
            </a:r>
            <a:r>
              <a:rPr lang="nl-NL" sz="2400" dirty="0" smtClean="0"/>
              <a:t> </a:t>
            </a:r>
            <a:r>
              <a:rPr lang="nl-NL" sz="2400" dirty="0" err="1" smtClean="0"/>
              <a:t>on</a:t>
            </a:r>
            <a:r>
              <a:rPr lang="nl-NL" sz="2400" dirty="0" smtClean="0"/>
              <a:t> 10 September 2007)</a:t>
            </a:r>
          </a:p>
          <a:p>
            <a:endParaRPr lang="nl-NL" sz="2400" dirty="0"/>
          </a:p>
        </p:txBody>
      </p:sp>
      <p:sp>
        <p:nvSpPr>
          <p:cNvPr id="4" name="Tijdelijke aanduiding voor voettekst 3"/>
          <p:cNvSpPr>
            <a:spLocks noGrp="1"/>
          </p:cNvSpPr>
          <p:nvPr>
            <p:ph type="ftr" sz="quarter" idx="10"/>
          </p:nvPr>
        </p:nvSpPr>
        <p:spPr/>
        <p:txBody>
          <a:bodyPr/>
          <a:lstStyle/>
          <a:p>
            <a:endParaRPr lang="en-US" dirty="0">
              <a:solidFill>
                <a:srgbClr val="000000"/>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Litigation</a:t>
            </a:r>
            <a:r>
              <a:rPr lang="nl-NL" dirty="0" smtClean="0"/>
              <a:t> in NL </a:t>
            </a:r>
            <a:r>
              <a:rPr lang="nl-NL" dirty="0" err="1" smtClean="0"/>
              <a:t>about</a:t>
            </a:r>
            <a:r>
              <a:rPr lang="nl-NL" dirty="0" smtClean="0"/>
              <a:t> </a:t>
            </a:r>
            <a:r>
              <a:rPr lang="nl-NL" dirty="0" err="1" smtClean="0"/>
              <a:t>effects</a:t>
            </a:r>
            <a:r>
              <a:rPr lang="nl-NL" dirty="0" smtClean="0"/>
              <a:t> in NL of  </a:t>
            </a:r>
            <a:r>
              <a:rPr lang="nl-NL" dirty="0" err="1" smtClean="0"/>
              <a:t>bankrupcy</a:t>
            </a:r>
            <a:r>
              <a:rPr lang="nl-NL" dirty="0" smtClean="0"/>
              <a:t> of </a:t>
            </a:r>
            <a:r>
              <a:rPr lang="nl-NL" dirty="0" err="1" smtClean="0"/>
              <a:t>Yukos</a:t>
            </a:r>
            <a:r>
              <a:rPr lang="nl-NL" dirty="0" smtClean="0"/>
              <a:t> Oil</a:t>
            </a:r>
            <a:endParaRPr lang="nl-NL" dirty="0"/>
          </a:p>
        </p:txBody>
      </p:sp>
      <p:sp>
        <p:nvSpPr>
          <p:cNvPr id="3" name="Tijdelijke aanduiding voor inhoud 2"/>
          <p:cNvSpPr>
            <a:spLocks noGrp="1"/>
          </p:cNvSpPr>
          <p:nvPr>
            <p:ph idx="1"/>
          </p:nvPr>
        </p:nvSpPr>
        <p:spPr>
          <a:xfrm>
            <a:off x="457200" y="2560637"/>
            <a:ext cx="6705600" cy="4525963"/>
          </a:xfrm>
        </p:spPr>
        <p:txBody>
          <a:bodyPr/>
          <a:lstStyle/>
          <a:p>
            <a:pPr>
              <a:buNone/>
            </a:pPr>
            <a:r>
              <a:rPr lang="nl-NL" sz="2400" dirty="0" smtClean="0"/>
              <a:t>2 issues:</a:t>
            </a:r>
          </a:p>
          <a:p>
            <a:pPr>
              <a:buNone/>
            </a:pPr>
            <a:endParaRPr lang="nl-NL" sz="2400" dirty="0" smtClean="0"/>
          </a:p>
          <a:p>
            <a:r>
              <a:rPr lang="nl-NL" sz="2400" dirty="0" err="1" smtClean="0"/>
              <a:t>Recognise</a:t>
            </a:r>
            <a:r>
              <a:rPr lang="nl-NL" sz="2400" dirty="0" smtClean="0"/>
              <a:t> power of </a:t>
            </a:r>
            <a:r>
              <a:rPr lang="nl-NL" sz="2400" dirty="0" err="1" smtClean="0"/>
              <a:t>Rebgun</a:t>
            </a:r>
            <a:r>
              <a:rPr lang="nl-NL" sz="2400" dirty="0" smtClean="0"/>
              <a:t> to dismiss directors? </a:t>
            </a:r>
          </a:p>
          <a:p>
            <a:endParaRPr lang="nl-NL" sz="2400" dirty="0" smtClean="0"/>
          </a:p>
          <a:p>
            <a:r>
              <a:rPr lang="nl-NL" sz="2400" dirty="0" err="1" smtClean="0"/>
              <a:t>Recognise</a:t>
            </a:r>
            <a:r>
              <a:rPr lang="nl-NL" sz="2400" dirty="0" smtClean="0"/>
              <a:t> power of </a:t>
            </a:r>
            <a:r>
              <a:rPr lang="nl-NL" sz="2400" dirty="0" err="1"/>
              <a:t>R</a:t>
            </a:r>
            <a:r>
              <a:rPr lang="nl-NL" sz="2400" dirty="0" err="1" smtClean="0"/>
              <a:t>ebgun</a:t>
            </a:r>
            <a:r>
              <a:rPr lang="nl-NL" sz="2400" dirty="0" smtClean="0"/>
              <a:t> to </a:t>
            </a:r>
            <a:r>
              <a:rPr lang="nl-NL" sz="2400" dirty="0" err="1" smtClean="0"/>
              <a:t>sell</a:t>
            </a:r>
            <a:r>
              <a:rPr lang="nl-NL" sz="2400" dirty="0" smtClean="0"/>
              <a:t> </a:t>
            </a:r>
            <a:r>
              <a:rPr lang="nl-NL" sz="2400" dirty="0" err="1" smtClean="0"/>
              <a:t>shares</a:t>
            </a:r>
            <a:r>
              <a:rPr lang="nl-NL" sz="2400" dirty="0" smtClean="0"/>
              <a:t> in </a:t>
            </a:r>
            <a:r>
              <a:rPr lang="nl-NL" sz="2400" dirty="0" err="1" smtClean="0"/>
              <a:t>Yukos</a:t>
            </a:r>
            <a:r>
              <a:rPr lang="nl-NL" sz="2400" dirty="0" smtClean="0"/>
              <a:t> </a:t>
            </a:r>
            <a:r>
              <a:rPr lang="nl-NL" sz="2400" dirty="0" err="1" smtClean="0"/>
              <a:t>Finance</a:t>
            </a:r>
            <a:r>
              <a:rPr lang="nl-NL" sz="2400" dirty="0" smtClean="0"/>
              <a:t>?</a:t>
            </a:r>
            <a:endParaRPr lang="nl-NL" sz="2400" dirty="0"/>
          </a:p>
        </p:txBody>
      </p:sp>
      <p:sp>
        <p:nvSpPr>
          <p:cNvPr id="4" name="Tijdelijke aanduiding voor voettekst 3"/>
          <p:cNvSpPr>
            <a:spLocks noGrp="1"/>
          </p:cNvSpPr>
          <p:nvPr>
            <p:ph type="ftr" sz="quarter" idx="10"/>
          </p:nvPr>
        </p:nvSpPr>
        <p:spPr>
          <a:xfrm>
            <a:off x="914400" y="7086600"/>
            <a:ext cx="2133600" cy="365125"/>
          </a:xfrm>
        </p:spPr>
        <p:txBody>
          <a:bodyPr/>
          <a:lstStyle/>
          <a:p>
            <a:endParaRPr lang="en-US" dirty="0">
              <a:solidFill>
                <a:srgbClr val="000000"/>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Litigation</a:t>
            </a:r>
            <a:r>
              <a:rPr lang="nl-NL" dirty="0" smtClean="0"/>
              <a:t> </a:t>
            </a:r>
            <a:r>
              <a:rPr lang="nl-NL" dirty="0" err="1" smtClean="0"/>
              <a:t>about</a:t>
            </a:r>
            <a:r>
              <a:rPr lang="nl-NL" dirty="0" smtClean="0"/>
              <a:t> </a:t>
            </a:r>
            <a:r>
              <a:rPr lang="nl-NL" dirty="0" err="1" smtClean="0"/>
              <a:t>dismissal</a:t>
            </a:r>
            <a:endParaRPr lang="nl-NL" dirty="0"/>
          </a:p>
        </p:txBody>
      </p:sp>
      <p:sp>
        <p:nvSpPr>
          <p:cNvPr id="3" name="Tijdelijke aanduiding voor inhoud 2"/>
          <p:cNvSpPr>
            <a:spLocks noGrp="1"/>
          </p:cNvSpPr>
          <p:nvPr>
            <p:ph idx="1"/>
          </p:nvPr>
        </p:nvSpPr>
        <p:spPr/>
        <p:txBody>
          <a:bodyPr/>
          <a:lstStyle/>
          <a:p>
            <a:r>
              <a:rPr lang="nl-NL" sz="2400" dirty="0" smtClean="0"/>
              <a:t>2006: </a:t>
            </a:r>
            <a:r>
              <a:rPr lang="nl-NL" sz="2400" dirty="0" err="1" smtClean="0"/>
              <a:t>summary</a:t>
            </a:r>
            <a:r>
              <a:rPr lang="nl-NL" sz="2400" dirty="0" smtClean="0"/>
              <a:t> and </a:t>
            </a:r>
            <a:r>
              <a:rPr lang="nl-NL" sz="2400" dirty="0" err="1" smtClean="0"/>
              <a:t>main</a:t>
            </a:r>
            <a:r>
              <a:rPr lang="nl-NL" sz="2400" dirty="0" smtClean="0"/>
              <a:t> </a:t>
            </a:r>
            <a:r>
              <a:rPr lang="nl-NL" sz="2400" dirty="0" err="1" smtClean="0"/>
              <a:t>proceedings</a:t>
            </a:r>
            <a:r>
              <a:rPr lang="nl-NL" sz="2400" dirty="0" smtClean="0"/>
              <a:t>  </a:t>
            </a:r>
            <a:r>
              <a:rPr lang="nl-NL" sz="2400" dirty="0" err="1" smtClean="0"/>
              <a:t>initiated</a:t>
            </a:r>
            <a:r>
              <a:rPr lang="nl-NL" sz="2400" dirty="0" smtClean="0"/>
              <a:t> </a:t>
            </a:r>
            <a:r>
              <a:rPr lang="nl-NL" sz="2400" dirty="0" err="1" smtClean="0"/>
              <a:t>by</a:t>
            </a:r>
            <a:r>
              <a:rPr lang="nl-NL" sz="2400" dirty="0" smtClean="0"/>
              <a:t> </a:t>
            </a:r>
            <a:r>
              <a:rPr lang="nl-NL" sz="2400" dirty="0" err="1" smtClean="0"/>
              <a:t>Godfrey</a:t>
            </a:r>
            <a:r>
              <a:rPr lang="nl-NL" sz="2400" dirty="0" smtClean="0"/>
              <a:t> and </a:t>
            </a:r>
            <a:r>
              <a:rPr lang="nl-NL" sz="2400" dirty="0" err="1" smtClean="0"/>
              <a:t>Misamore</a:t>
            </a:r>
            <a:endParaRPr lang="nl-NL" sz="2400" dirty="0" smtClean="0"/>
          </a:p>
          <a:p>
            <a:r>
              <a:rPr lang="nl-NL" sz="2400" dirty="0" smtClean="0"/>
              <a:t>31 </a:t>
            </a:r>
            <a:r>
              <a:rPr lang="nl-NL" sz="2400" dirty="0" err="1" smtClean="0"/>
              <a:t>October</a:t>
            </a:r>
            <a:r>
              <a:rPr lang="nl-NL" sz="2400" dirty="0" smtClean="0"/>
              <a:t> 2007: </a:t>
            </a:r>
            <a:r>
              <a:rPr lang="nl-NL" sz="2400" dirty="0" err="1" smtClean="0">
                <a:solidFill>
                  <a:srgbClr val="FF0000"/>
                </a:solidFill>
              </a:rPr>
              <a:t>A’dam</a:t>
            </a:r>
            <a:r>
              <a:rPr lang="nl-NL" sz="2400" dirty="0" smtClean="0">
                <a:solidFill>
                  <a:srgbClr val="FF0000"/>
                </a:solidFill>
              </a:rPr>
              <a:t> District </a:t>
            </a:r>
            <a:r>
              <a:rPr lang="nl-NL" sz="2400" dirty="0" err="1" smtClean="0">
                <a:solidFill>
                  <a:srgbClr val="FF0000"/>
                </a:solidFill>
              </a:rPr>
              <a:t>Court</a:t>
            </a:r>
            <a:r>
              <a:rPr lang="nl-NL" sz="2400" dirty="0" smtClean="0">
                <a:solidFill>
                  <a:srgbClr val="FF0000"/>
                </a:solidFill>
              </a:rPr>
              <a:t> </a:t>
            </a:r>
            <a:r>
              <a:rPr lang="nl-NL" sz="2400" dirty="0" err="1" smtClean="0">
                <a:solidFill>
                  <a:srgbClr val="FF0000"/>
                </a:solidFill>
              </a:rPr>
              <a:t>decides</a:t>
            </a:r>
            <a:r>
              <a:rPr lang="nl-NL" sz="2400" dirty="0" smtClean="0">
                <a:solidFill>
                  <a:srgbClr val="FF0000"/>
                </a:solidFill>
              </a:rPr>
              <a:t> in </a:t>
            </a:r>
            <a:r>
              <a:rPr lang="nl-NL" sz="2400" dirty="0" err="1" smtClean="0">
                <a:solidFill>
                  <a:srgbClr val="FF0000"/>
                </a:solidFill>
              </a:rPr>
              <a:t>main</a:t>
            </a:r>
            <a:r>
              <a:rPr lang="nl-NL" sz="2400" dirty="0" smtClean="0">
                <a:solidFill>
                  <a:srgbClr val="FF0000"/>
                </a:solidFill>
              </a:rPr>
              <a:t> </a:t>
            </a:r>
            <a:r>
              <a:rPr lang="nl-NL" sz="2400" dirty="0" err="1" smtClean="0">
                <a:solidFill>
                  <a:srgbClr val="FF0000"/>
                </a:solidFill>
              </a:rPr>
              <a:t>proceedings</a:t>
            </a:r>
            <a:r>
              <a:rPr lang="nl-NL" sz="2400" dirty="0" smtClean="0">
                <a:solidFill>
                  <a:srgbClr val="FF0000"/>
                </a:solidFill>
              </a:rPr>
              <a:t> </a:t>
            </a:r>
            <a:r>
              <a:rPr lang="nl-NL" sz="2400" dirty="0" err="1" smtClean="0">
                <a:solidFill>
                  <a:srgbClr val="FF0000"/>
                </a:solidFill>
              </a:rPr>
              <a:t>that</a:t>
            </a:r>
            <a:r>
              <a:rPr lang="nl-NL" sz="2400" dirty="0" smtClean="0">
                <a:solidFill>
                  <a:srgbClr val="FF0000"/>
                </a:solidFill>
              </a:rPr>
              <a:t> </a:t>
            </a:r>
            <a:r>
              <a:rPr lang="nl-NL" sz="2400" dirty="0" err="1" smtClean="0">
                <a:solidFill>
                  <a:srgbClr val="FF0000"/>
                </a:solidFill>
              </a:rPr>
              <a:t>recognition</a:t>
            </a:r>
            <a:r>
              <a:rPr lang="nl-NL" sz="2400" dirty="0" smtClean="0">
                <a:solidFill>
                  <a:srgbClr val="FF0000"/>
                </a:solidFill>
              </a:rPr>
              <a:t> </a:t>
            </a:r>
            <a:r>
              <a:rPr lang="nl-NL" sz="2400" dirty="0" err="1" smtClean="0">
                <a:solidFill>
                  <a:srgbClr val="FF0000"/>
                </a:solidFill>
              </a:rPr>
              <a:t>violates</a:t>
            </a:r>
            <a:r>
              <a:rPr lang="nl-NL" sz="2400" dirty="0" smtClean="0">
                <a:solidFill>
                  <a:srgbClr val="FF0000"/>
                </a:solidFill>
              </a:rPr>
              <a:t> Dutch public </a:t>
            </a:r>
            <a:r>
              <a:rPr lang="nl-NL" sz="2400" dirty="0" err="1" smtClean="0">
                <a:solidFill>
                  <a:srgbClr val="FF0000"/>
                </a:solidFill>
              </a:rPr>
              <a:t>policy</a:t>
            </a:r>
            <a:r>
              <a:rPr lang="nl-NL" sz="2400" dirty="0" smtClean="0">
                <a:solidFill>
                  <a:srgbClr val="FF0000"/>
                </a:solidFill>
              </a:rPr>
              <a:t> (</a:t>
            </a:r>
            <a:r>
              <a:rPr lang="nl-NL" sz="2400" dirty="0" err="1" smtClean="0">
                <a:solidFill>
                  <a:srgbClr val="FF0000"/>
                </a:solidFill>
              </a:rPr>
              <a:t>because</a:t>
            </a:r>
            <a:r>
              <a:rPr lang="nl-NL" sz="2400" dirty="0" smtClean="0">
                <a:solidFill>
                  <a:srgbClr val="FF0000"/>
                </a:solidFill>
              </a:rPr>
              <a:t> of </a:t>
            </a:r>
            <a:r>
              <a:rPr lang="nl-NL" sz="2400" dirty="0" err="1" smtClean="0">
                <a:solidFill>
                  <a:srgbClr val="FF0000"/>
                </a:solidFill>
              </a:rPr>
              <a:t>violation</a:t>
            </a:r>
            <a:r>
              <a:rPr lang="nl-NL" sz="2400" dirty="0" smtClean="0">
                <a:solidFill>
                  <a:srgbClr val="FF0000"/>
                </a:solidFill>
              </a:rPr>
              <a:t> </a:t>
            </a:r>
            <a:r>
              <a:rPr lang="nl-NL" sz="2400" dirty="0" err="1" smtClean="0">
                <a:solidFill>
                  <a:srgbClr val="FF0000"/>
                </a:solidFill>
              </a:rPr>
              <a:t>due</a:t>
            </a:r>
            <a:r>
              <a:rPr lang="nl-NL" sz="2400" dirty="0" smtClean="0">
                <a:solidFill>
                  <a:srgbClr val="FF0000"/>
                </a:solidFill>
              </a:rPr>
              <a:t> </a:t>
            </a:r>
            <a:r>
              <a:rPr lang="nl-NL" sz="2400" dirty="0" err="1" smtClean="0">
                <a:solidFill>
                  <a:srgbClr val="FF0000"/>
                </a:solidFill>
              </a:rPr>
              <a:t>process</a:t>
            </a:r>
            <a:r>
              <a:rPr lang="nl-NL" sz="2400" dirty="0" smtClean="0">
                <a:solidFill>
                  <a:srgbClr val="FF0000"/>
                </a:solidFill>
              </a:rPr>
              <a:t> in </a:t>
            </a:r>
            <a:r>
              <a:rPr lang="nl-NL" sz="2400" dirty="0" err="1" smtClean="0">
                <a:solidFill>
                  <a:srgbClr val="FF0000"/>
                </a:solidFill>
              </a:rPr>
              <a:t>tax</a:t>
            </a:r>
            <a:r>
              <a:rPr lang="nl-NL" sz="2400" dirty="0" smtClean="0">
                <a:solidFill>
                  <a:srgbClr val="FF0000"/>
                </a:solidFill>
              </a:rPr>
              <a:t> </a:t>
            </a:r>
            <a:r>
              <a:rPr lang="nl-NL" sz="2400" dirty="0" err="1" smtClean="0">
                <a:solidFill>
                  <a:srgbClr val="FF0000"/>
                </a:solidFill>
              </a:rPr>
              <a:t>litigation</a:t>
            </a:r>
            <a:r>
              <a:rPr lang="nl-NL" sz="2400" dirty="0" smtClean="0">
                <a:solidFill>
                  <a:srgbClr val="FF0000"/>
                </a:solidFill>
              </a:rPr>
              <a:t>)</a:t>
            </a:r>
          </a:p>
          <a:p>
            <a:r>
              <a:rPr lang="nl-NL" sz="2400" dirty="0" smtClean="0"/>
              <a:t>19 december 2008: </a:t>
            </a:r>
            <a:r>
              <a:rPr lang="nl-NL" sz="2400" dirty="0" err="1" smtClean="0"/>
              <a:t>Judgment</a:t>
            </a:r>
            <a:r>
              <a:rPr lang="nl-NL" sz="2400" dirty="0" smtClean="0"/>
              <a:t> HR in </a:t>
            </a:r>
            <a:r>
              <a:rPr lang="nl-NL" sz="2400" dirty="0" err="1" smtClean="0"/>
              <a:t>summary</a:t>
            </a:r>
            <a:r>
              <a:rPr lang="nl-NL" sz="2400" dirty="0" smtClean="0"/>
              <a:t> </a:t>
            </a:r>
            <a:r>
              <a:rPr lang="nl-NL" sz="2400" dirty="0" err="1" smtClean="0"/>
              <a:t>proceedings</a:t>
            </a:r>
            <a:r>
              <a:rPr lang="nl-NL" sz="2400" dirty="0"/>
              <a:t> </a:t>
            </a:r>
            <a:r>
              <a:rPr lang="nl-NL" sz="2400" dirty="0" smtClean="0"/>
              <a:t>(</a:t>
            </a:r>
            <a:r>
              <a:rPr lang="nl-NL" sz="2400" u="sng" dirty="0" smtClean="0"/>
              <a:t>in </a:t>
            </a:r>
            <a:r>
              <a:rPr lang="nl-NL" sz="2400" u="sng" dirty="0" err="1" smtClean="0"/>
              <a:t>wich</a:t>
            </a:r>
            <a:r>
              <a:rPr lang="nl-NL" sz="2400" u="sng" dirty="0" smtClean="0"/>
              <a:t> issue of public </a:t>
            </a:r>
            <a:r>
              <a:rPr lang="nl-NL" sz="2400" u="sng" dirty="0" err="1" smtClean="0"/>
              <a:t>policy</a:t>
            </a:r>
            <a:r>
              <a:rPr lang="nl-NL" sz="2400" u="sng" dirty="0" smtClean="0"/>
              <a:t> is </a:t>
            </a:r>
            <a:r>
              <a:rPr lang="nl-NL" sz="2400" u="sng" dirty="0" err="1" smtClean="0"/>
              <a:t>excluded</a:t>
            </a:r>
            <a:r>
              <a:rPr lang="nl-NL" sz="2400" dirty="0" smtClean="0"/>
              <a:t>): </a:t>
            </a:r>
            <a:r>
              <a:rPr lang="nl-NL" sz="2400" dirty="0" err="1" smtClean="0"/>
              <a:t>territoriality</a:t>
            </a:r>
            <a:r>
              <a:rPr lang="nl-NL" sz="2400" dirty="0" smtClean="0"/>
              <a:t> poses </a:t>
            </a:r>
            <a:r>
              <a:rPr lang="nl-NL" sz="2400" dirty="0" err="1" smtClean="0"/>
              <a:t>no</a:t>
            </a:r>
            <a:r>
              <a:rPr lang="nl-NL" sz="2400" dirty="0" smtClean="0"/>
              <a:t> </a:t>
            </a:r>
            <a:r>
              <a:rPr lang="nl-NL" sz="2400" dirty="0" err="1" smtClean="0"/>
              <a:t>obstacle</a:t>
            </a:r>
            <a:r>
              <a:rPr lang="nl-NL" sz="2400" dirty="0" smtClean="0"/>
              <a:t> to power to </a:t>
            </a:r>
            <a:r>
              <a:rPr lang="nl-NL" sz="2400" dirty="0" err="1" smtClean="0"/>
              <a:t>vote</a:t>
            </a:r>
            <a:r>
              <a:rPr lang="nl-NL" sz="2400" dirty="0" smtClean="0"/>
              <a:t> </a:t>
            </a:r>
            <a:r>
              <a:rPr lang="nl-NL" sz="2400" dirty="0" err="1" smtClean="0"/>
              <a:t>on</a:t>
            </a:r>
            <a:r>
              <a:rPr lang="nl-NL" sz="2400" dirty="0" smtClean="0"/>
              <a:t> </a:t>
            </a:r>
            <a:r>
              <a:rPr lang="nl-NL" sz="2400" dirty="0" err="1" smtClean="0"/>
              <a:t>shares</a:t>
            </a:r>
            <a:endParaRPr lang="nl-NL" sz="2400" dirty="0" smtClean="0"/>
          </a:p>
          <a:p>
            <a:endParaRPr lang="nl-NL" sz="2400" dirty="0" smtClean="0"/>
          </a:p>
          <a:p>
            <a:endParaRPr lang="nl-NL" sz="2400" dirty="0" smtClean="0"/>
          </a:p>
          <a:p>
            <a:endParaRPr lang="nl-NL" sz="2400" dirty="0"/>
          </a:p>
        </p:txBody>
      </p:sp>
      <p:sp>
        <p:nvSpPr>
          <p:cNvPr id="4" name="Tijdelijke aanduiding voor voettekst 3"/>
          <p:cNvSpPr>
            <a:spLocks noGrp="1"/>
          </p:cNvSpPr>
          <p:nvPr>
            <p:ph type="ftr" sz="quarter" idx="10"/>
          </p:nvPr>
        </p:nvSpPr>
        <p:spPr/>
        <p:txBody>
          <a:bodyPr/>
          <a:lstStyle/>
          <a:p>
            <a:endParaRPr lang="en-US" dirty="0">
              <a:solidFill>
                <a:srgbClr val="000000"/>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Litigation</a:t>
            </a:r>
            <a:r>
              <a:rPr lang="nl-NL" dirty="0" smtClean="0"/>
              <a:t> </a:t>
            </a:r>
            <a:r>
              <a:rPr lang="nl-NL" dirty="0" err="1" smtClean="0"/>
              <a:t>about</a:t>
            </a:r>
            <a:r>
              <a:rPr lang="nl-NL" dirty="0" smtClean="0"/>
              <a:t> </a:t>
            </a:r>
            <a:r>
              <a:rPr lang="nl-NL" dirty="0" err="1" smtClean="0"/>
              <a:t>sale</a:t>
            </a:r>
            <a:r>
              <a:rPr lang="nl-NL" dirty="0" smtClean="0"/>
              <a:t> of </a:t>
            </a:r>
            <a:r>
              <a:rPr lang="nl-NL" dirty="0" err="1" smtClean="0"/>
              <a:t>shares</a:t>
            </a:r>
            <a:endParaRPr lang="nl-NL" dirty="0"/>
          </a:p>
        </p:txBody>
      </p:sp>
      <p:sp>
        <p:nvSpPr>
          <p:cNvPr id="3" name="Tijdelijke aanduiding voor inhoud 2"/>
          <p:cNvSpPr>
            <a:spLocks noGrp="1"/>
          </p:cNvSpPr>
          <p:nvPr>
            <p:ph idx="1"/>
          </p:nvPr>
        </p:nvSpPr>
        <p:spPr/>
        <p:txBody>
          <a:bodyPr/>
          <a:lstStyle/>
          <a:p>
            <a:r>
              <a:rPr lang="nl-NL" sz="2400" dirty="0" smtClean="0"/>
              <a:t>19 </a:t>
            </a:r>
            <a:r>
              <a:rPr lang="nl-NL" sz="2400" dirty="0" err="1" smtClean="0"/>
              <a:t>October</a:t>
            </a:r>
            <a:r>
              <a:rPr lang="nl-NL" sz="2400" dirty="0" smtClean="0"/>
              <a:t> 2010: </a:t>
            </a:r>
            <a:r>
              <a:rPr lang="nl-NL" sz="2400" dirty="0" err="1" smtClean="0"/>
              <a:t>A’dam</a:t>
            </a:r>
            <a:r>
              <a:rPr lang="nl-NL" sz="2400" dirty="0" smtClean="0"/>
              <a:t> </a:t>
            </a:r>
            <a:r>
              <a:rPr lang="nl-NL" sz="2400" dirty="0" err="1" smtClean="0"/>
              <a:t>Court</a:t>
            </a:r>
            <a:r>
              <a:rPr lang="nl-NL" sz="2400" dirty="0" smtClean="0"/>
              <a:t> of </a:t>
            </a:r>
            <a:r>
              <a:rPr lang="nl-NL" sz="2400" dirty="0" err="1" smtClean="0"/>
              <a:t>Appeal</a:t>
            </a:r>
            <a:r>
              <a:rPr lang="nl-NL" sz="2400" dirty="0" smtClean="0"/>
              <a:t> (</a:t>
            </a:r>
            <a:r>
              <a:rPr lang="nl-NL" sz="2400" dirty="0" err="1" smtClean="0"/>
              <a:t>appeal</a:t>
            </a:r>
            <a:r>
              <a:rPr lang="nl-NL" sz="2400" dirty="0" smtClean="0"/>
              <a:t> </a:t>
            </a:r>
            <a:r>
              <a:rPr lang="nl-NL" sz="2400" dirty="0" err="1" smtClean="0"/>
              <a:t>against</a:t>
            </a:r>
            <a:r>
              <a:rPr lang="nl-NL" sz="2400" dirty="0" smtClean="0"/>
              <a:t> District </a:t>
            </a:r>
            <a:r>
              <a:rPr lang="nl-NL" sz="2400" dirty="0" err="1" smtClean="0"/>
              <a:t>Court</a:t>
            </a:r>
            <a:r>
              <a:rPr lang="nl-NL" sz="2400" dirty="0" smtClean="0"/>
              <a:t> 31 </a:t>
            </a:r>
            <a:r>
              <a:rPr lang="nl-NL" sz="2400" dirty="0" err="1" smtClean="0"/>
              <a:t>October</a:t>
            </a:r>
            <a:r>
              <a:rPr lang="nl-NL" sz="2400" dirty="0" smtClean="0"/>
              <a:t> 2007) </a:t>
            </a:r>
            <a:r>
              <a:rPr lang="nl-NL" sz="2400" dirty="0" err="1" smtClean="0"/>
              <a:t>decides</a:t>
            </a:r>
            <a:r>
              <a:rPr lang="nl-NL" sz="2400" dirty="0" smtClean="0"/>
              <a:t> </a:t>
            </a:r>
            <a:r>
              <a:rPr lang="nl-NL" sz="2400" dirty="0" err="1" smtClean="0"/>
              <a:t>that</a:t>
            </a:r>
            <a:r>
              <a:rPr lang="nl-NL" sz="2400" dirty="0" smtClean="0"/>
              <a:t> </a:t>
            </a:r>
            <a:r>
              <a:rPr lang="nl-NL" sz="2400" dirty="0" err="1" smtClean="0"/>
              <a:t>territoriality</a:t>
            </a:r>
            <a:r>
              <a:rPr lang="nl-NL" sz="2400" dirty="0" smtClean="0"/>
              <a:t> </a:t>
            </a:r>
            <a:r>
              <a:rPr lang="nl-NL" sz="2400" dirty="0" err="1" smtClean="0"/>
              <a:t>principle</a:t>
            </a:r>
            <a:r>
              <a:rPr lang="nl-NL" sz="2400" dirty="0" smtClean="0"/>
              <a:t> </a:t>
            </a:r>
            <a:r>
              <a:rPr lang="nl-NL" sz="2400" dirty="0" err="1" smtClean="0"/>
              <a:t>entails</a:t>
            </a:r>
            <a:r>
              <a:rPr lang="nl-NL" sz="2400" dirty="0" smtClean="0"/>
              <a:t> </a:t>
            </a:r>
            <a:r>
              <a:rPr lang="nl-NL" sz="2400" dirty="0" err="1" smtClean="0"/>
              <a:t>that</a:t>
            </a:r>
            <a:r>
              <a:rPr lang="nl-NL" sz="2400" dirty="0" smtClean="0"/>
              <a:t> </a:t>
            </a:r>
            <a:r>
              <a:rPr lang="nl-NL" sz="2400" dirty="0" err="1"/>
              <a:t>R</a:t>
            </a:r>
            <a:r>
              <a:rPr lang="nl-NL" sz="2400" dirty="0" err="1" smtClean="0"/>
              <a:t>ebgun</a:t>
            </a:r>
            <a:r>
              <a:rPr lang="nl-NL" sz="2400" dirty="0" smtClean="0"/>
              <a:t> </a:t>
            </a:r>
            <a:r>
              <a:rPr lang="nl-NL" sz="2400" dirty="0" err="1" smtClean="0"/>
              <a:t>could</a:t>
            </a:r>
            <a:r>
              <a:rPr lang="nl-NL" sz="2400" dirty="0" smtClean="0"/>
              <a:t> </a:t>
            </a:r>
            <a:r>
              <a:rPr lang="nl-NL" sz="2400" dirty="0" err="1" smtClean="0"/>
              <a:t>not</a:t>
            </a:r>
            <a:r>
              <a:rPr lang="nl-NL" sz="2400" dirty="0" smtClean="0"/>
              <a:t> </a:t>
            </a:r>
            <a:r>
              <a:rPr lang="nl-NL" sz="2400" dirty="0" err="1" smtClean="0"/>
              <a:t>sell</a:t>
            </a:r>
            <a:r>
              <a:rPr lang="nl-NL" sz="2400" dirty="0" smtClean="0"/>
              <a:t> the </a:t>
            </a:r>
            <a:r>
              <a:rPr lang="nl-NL" sz="2400" dirty="0" err="1" smtClean="0"/>
              <a:t>shares</a:t>
            </a:r>
            <a:r>
              <a:rPr lang="nl-NL" sz="2400" dirty="0" smtClean="0"/>
              <a:t> in </a:t>
            </a:r>
            <a:r>
              <a:rPr lang="nl-NL" sz="2400" dirty="0" err="1" smtClean="0"/>
              <a:t>Yukos</a:t>
            </a:r>
            <a:r>
              <a:rPr lang="nl-NL" sz="2400" dirty="0" smtClean="0"/>
              <a:t> </a:t>
            </a:r>
            <a:r>
              <a:rPr lang="nl-NL" sz="2400" dirty="0" err="1" smtClean="0"/>
              <a:t>Finance</a:t>
            </a:r>
            <a:endParaRPr lang="nl-NL" sz="2400" dirty="0"/>
          </a:p>
          <a:p>
            <a:endParaRPr lang="nl-NL" sz="2400" dirty="0" smtClean="0"/>
          </a:p>
          <a:p>
            <a:r>
              <a:rPr lang="nl-NL" sz="2400" dirty="0" err="1" smtClean="0"/>
              <a:t>It</a:t>
            </a:r>
            <a:r>
              <a:rPr lang="nl-NL" sz="2400" dirty="0" smtClean="0"/>
              <a:t> is </a:t>
            </a:r>
            <a:r>
              <a:rPr lang="nl-NL" sz="2400" dirty="0" err="1" smtClean="0"/>
              <a:t>submitted</a:t>
            </a:r>
            <a:r>
              <a:rPr lang="nl-NL" sz="2400" dirty="0" smtClean="0"/>
              <a:t> </a:t>
            </a:r>
            <a:r>
              <a:rPr lang="nl-NL" sz="2400" dirty="0" err="1" smtClean="0"/>
              <a:t>that</a:t>
            </a:r>
            <a:r>
              <a:rPr lang="nl-NL" sz="2400" dirty="0" smtClean="0"/>
              <a:t> </a:t>
            </a:r>
            <a:r>
              <a:rPr lang="nl-NL" sz="2400" dirty="0" err="1" smtClean="0"/>
              <a:t>this</a:t>
            </a:r>
            <a:r>
              <a:rPr lang="nl-NL" sz="2400" dirty="0" smtClean="0"/>
              <a:t> </a:t>
            </a:r>
            <a:r>
              <a:rPr lang="nl-NL" sz="2400" dirty="0" err="1" smtClean="0"/>
              <a:t>decision</a:t>
            </a:r>
            <a:r>
              <a:rPr lang="nl-NL" sz="2400" dirty="0" smtClean="0"/>
              <a:t> is at </a:t>
            </a:r>
            <a:r>
              <a:rPr lang="nl-NL" sz="2400" dirty="0" err="1" smtClean="0"/>
              <a:t>odds</a:t>
            </a:r>
            <a:r>
              <a:rPr lang="nl-NL" sz="2400" dirty="0" smtClean="0"/>
              <a:t> </a:t>
            </a:r>
            <a:r>
              <a:rPr lang="nl-NL" sz="2400" dirty="0" err="1" smtClean="0"/>
              <a:t>with</a:t>
            </a:r>
            <a:r>
              <a:rPr lang="nl-NL" sz="2400" dirty="0" smtClean="0"/>
              <a:t> HR 19 december 2008</a:t>
            </a:r>
          </a:p>
          <a:p>
            <a:endParaRPr lang="nl-NL" sz="2400" dirty="0"/>
          </a:p>
          <a:p>
            <a:r>
              <a:rPr lang="nl-NL" sz="2400" dirty="0" err="1" smtClean="0"/>
              <a:t>Note</a:t>
            </a:r>
            <a:r>
              <a:rPr lang="nl-NL" sz="2400" dirty="0" smtClean="0"/>
              <a:t>: Ct. of </a:t>
            </a:r>
            <a:r>
              <a:rPr lang="nl-NL" sz="2400" dirty="0" err="1" smtClean="0"/>
              <a:t>Appeal</a:t>
            </a:r>
            <a:r>
              <a:rPr lang="nl-NL" sz="2400" dirty="0" smtClean="0"/>
              <a:t> </a:t>
            </a:r>
            <a:r>
              <a:rPr lang="nl-NL" sz="2400" dirty="0" err="1" smtClean="0"/>
              <a:t>defers</a:t>
            </a:r>
            <a:r>
              <a:rPr lang="nl-NL" sz="2400" dirty="0" smtClean="0"/>
              <a:t> </a:t>
            </a:r>
            <a:r>
              <a:rPr lang="nl-NL" sz="2400" dirty="0" err="1" smtClean="0"/>
              <a:t>decision</a:t>
            </a:r>
            <a:r>
              <a:rPr lang="nl-NL" sz="2400" dirty="0" smtClean="0"/>
              <a:t> </a:t>
            </a:r>
            <a:r>
              <a:rPr lang="nl-NL" sz="2400" dirty="0" err="1" smtClean="0"/>
              <a:t>on</a:t>
            </a:r>
            <a:r>
              <a:rPr lang="nl-NL" sz="2400" dirty="0" smtClean="0"/>
              <a:t> public </a:t>
            </a:r>
            <a:r>
              <a:rPr lang="nl-NL" sz="2400" dirty="0" err="1" smtClean="0"/>
              <a:t>policy</a:t>
            </a:r>
            <a:r>
              <a:rPr lang="nl-NL" sz="2400" dirty="0" smtClean="0"/>
              <a:t> issue </a:t>
            </a:r>
            <a:r>
              <a:rPr lang="nl-NL" sz="2400" dirty="0" err="1" smtClean="0"/>
              <a:t>until</a:t>
            </a:r>
            <a:r>
              <a:rPr lang="nl-NL" sz="2400" dirty="0" smtClean="0"/>
              <a:t> </a:t>
            </a:r>
            <a:r>
              <a:rPr lang="nl-NL" sz="2400" dirty="0" err="1" smtClean="0"/>
              <a:t>ECtHR</a:t>
            </a:r>
            <a:r>
              <a:rPr lang="nl-NL" sz="2400" dirty="0" smtClean="0"/>
              <a:t> has </a:t>
            </a:r>
            <a:r>
              <a:rPr lang="nl-NL" sz="2400" dirty="0" err="1" smtClean="0"/>
              <a:t>decided</a:t>
            </a:r>
            <a:r>
              <a:rPr lang="nl-NL" sz="2400" dirty="0" smtClean="0"/>
              <a:t> in case </a:t>
            </a:r>
            <a:r>
              <a:rPr lang="nl-NL" sz="2400" dirty="0" err="1" smtClean="0"/>
              <a:t>Yukos</a:t>
            </a:r>
            <a:r>
              <a:rPr lang="nl-NL" sz="2400" dirty="0" smtClean="0"/>
              <a:t> v. </a:t>
            </a:r>
            <a:r>
              <a:rPr lang="nl-NL" sz="2400" dirty="0" err="1" smtClean="0"/>
              <a:t>Russia</a:t>
            </a:r>
            <a:endParaRPr lang="nl-NL" sz="2400" dirty="0"/>
          </a:p>
        </p:txBody>
      </p:sp>
      <p:sp>
        <p:nvSpPr>
          <p:cNvPr id="4" name="Tijdelijke aanduiding voor voettekst 3"/>
          <p:cNvSpPr>
            <a:spLocks noGrp="1"/>
          </p:cNvSpPr>
          <p:nvPr>
            <p:ph type="ftr" sz="quarter" idx="10"/>
          </p:nvPr>
        </p:nvSpPr>
        <p:spPr/>
        <p:txBody>
          <a:bodyPr/>
          <a:lstStyle/>
          <a:p>
            <a:endParaRPr lang="en-US" dirty="0">
              <a:solidFill>
                <a:srgbClr val="000000"/>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The </a:t>
            </a:r>
            <a:r>
              <a:rPr lang="nl-NL" dirty="0" err="1" smtClean="0"/>
              <a:t>Yukos</a:t>
            </a:r>
            <a:r>
              <a:rPr lang="nl-NL" dirty="0" smtClean="0"/>
              <a:t> </a:t>
            </a:r>
            <a:r>
              <a:rPr lang="nl-NL" dirty="0" err="1" smtClean="0"/>
              <a:t>litigation</a:t>
            </a:r>
            <a:r>
              <a:rPr lang="nl-NL" dirty="0" smtClean="0"/>
              <a:t> in the NL has </a:t>
            </a:r>
            <a:r>
              <a:rPr lang="nl-NL" dirty="0" err="1" smtClean="0"/>
              <a:t>created</a:t>
            </a:r>
            <a:r>
              <a:rPr lang="nl-NL" dirty="0" smtClean="0"/>
              <a:t> a </a:t>
            </a:r>
            <a:r>
              <a:rPr lang="nl-NL" dirty="0" err="1" smtClean="0"/>
              <a:t>treacherous</a:t>
            </a:r>
            <a:r>
              <a:rPr lang="nl-NL" dirty="0" smtClean="0"/>
              <a:t> </a:t>
            </a:r>
            <a:r>
              <a:rPr lang="nl-NL" dirty="0" err="1" smtClean="0"/>
              <a:t>quagmire</a:t>
            </a:r>
            <a:endParaRPr lang="nl-NL" dirty="0"/>
          </a:p>
        </p:txBody>
      </p:sp>
      <p:sp>
        <p:nvSpPr>
          <p:cNvPr id="3" name="Tijdelijke aanduiding voor inhoud 2"/>
          <p:cNvSpPr>
            <a:spLocks noGrp="1"/>
          </p:cNvSpPr>
          <p:nvPr>
            <p:ph idx="1"/>
          </p:nvPr>
        </p:nvSpPr>
        <p:spPr/>
        <p:txBody>
          <a:bodyPr/>
          <a:lstStyle/>
          <a:p>
            <a:endParaRPr lang="nl-NL" dirty="0"/>
          </a:p>
        </p:txBody>
      </p:sp>
      <p:sp>
        <p:nvSpPr>
          <p:cNvPr id="4" name="Tijdelijke aanduiding voor voettekst 3"/>
          <p:cNvSpPr>
            <a:spLocks noGrp="1"/>
          </p:cNvSpPr>
          <p:nvPr>
            <p:ph type="ftr" sz="quarter" idx="10"/>
          </p:nvPr>
        </p:nvSpPr>
        <p:spPr/>
        <p:txBody>
          <a:bodyPr/>
          <a:lstStyle/>
          <a:p>
            <a:endParaRPr lang="en-US" dirty="0">
              <a:solidFill>
                <a:srgbClr val="000000"/>
              </a:solidFill>
            </a:endParaRPr>
          </a:p>
        </p:txBody>
      </p:sp>
      <p:pic>
        <p:nvPicPr>
          <p:cNvPr id="34820" name="Picture 4" descr="C:\Users\Loes\AppData\Local\Microsoft\Windows\Temporary Internet Files\Content.IE5\DV4M82AS\MP900406729[1].jpg"/>
          <p:cNvPicPr>
            <a:picLocks noChangeAspect="1" noChangeArrowheads="1"/>
          </p:cNvPicPr>
          <p:nvPr/>
        </p:nvPicPr>
        <p:blipFill>
          <a:blip r:embed="rId3" cstate="print"/>
          <a:srcRect/>
          <a:stretch>
            <a:fillRect/>
          </a:stretch>
        </p:blipFill>
        <p:spPr bwMode="auto">
          <a:xfrm>
            <a:off x="2621280" y="2657856"/>
            <a:ext cx="3901440" cy="2599944"/>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In </a:t>
            </a:r>
            <a:r>
              <a:rPr lang="nl-NL" dirty="0" err="1" smtClean="0"/>
              <a:t>which</a:t>
            </a:r>
            <a:r>
              <a:rPr lang="nl-NL" dirty="0" smtClean="0"/>
              <a:t> </a:t>
            </a:r>
            <a:r>
              <a:rPr lang="nl-NL" dirty="0" err="1" smtClean="0"/>
              <a:t>notaries</a:t>
            </a:r>
            <a:r>
              <a:rPr lang="nl-NL" dirty="0" smtClean="0"/>
              <a:t> </a:t>
            </a:r>
            <a:r>
              <a:rPr lang="nl-NL" dirty="0" err="1" smtClean="0"/>
              <a:t>got</a:t>
            </a:r>
            <a:r>
              <a:rPr lang="nl-NL" dirty="0" smtClean="0"/>
              <a:t> </a:t>
            </a:r>
            <a:r>
              <a:rPr lang="nl-NL" dirty="0" err="1" smtClean="0"/>
              <a:t>trapped</a:t>
            </a:r>
            <a:endParaRPr lang="nl-NL" dirty="0"/>
          </a:p>
        </p:txBody>
      </p:sp>
      <p:sp>
        <p:nvSpPr>
          <p:cNvPr id="3" name="Tijdelijke aanduiding voor inhoud 2"/>
          <p:cNvSpPr>
            <a:spLocks noGrp="1"/>
          </p:cNvSpPr>
          <p:nvPr>
            <p:ph idx="1"/>
          </p:nvPr>
        </p:nvSpPr>
        <p:spPr/>
        <p:txBody>
          <a:bodyPr/>
          <a:lstStyle/>
          <a:p>
            <a:r>
              <a:rPr lang="nl-NL" sz="2000" dirty="0" err="1" smtClean="0"/>
              <a:t>Several</a:t>
            </a:r>
            <a:r>
              <a:rPr lang="nl-NL" sz="2000" dirty="0" smtClean="0"/>
              <a:t> </a:t>
            </a:r>
            <a:r>
              <a:rPr lang="nl-NL" sz="2000" dirty="0" err="1" smtClean="0"/>
              <a:t>civil</a:t>
            </a:r>
            <a:r>
              <a:rPr lang="nl-NL" sz="2000" dirty="0" smtClean="0"/>
              <a:t> </a:t>
            </a:r>
            <a:r>
              <a:rPr lang="nl-NL" sz="2000" dirty="0" err="1" smtClean="0"/>
              <a:t>law</a:t>
            </a:r>
            <a:r>
              <a:rPr lang="nl-NL" sz="2000" dirty="0" smtClean="0"/>
              <a:t> </a:t>
            </a:r>
            <a:r>
              <a:rPr lang="nl-NL" sz="2000" dirty="0" err="1" smtClean="0"/>
              <a:t>notaries</a:t>
            </a:r>
            <a:r>
              <a:rPr lang="nl-NL" sz="2000" dirty="0" smtClean="0"/>
              <a:t> </a:t>
            </a:r>
            <a:r>
              <a:rPr lang="nl-NL" sz="2000" dirty="0" err="1" smtClean="0"/>
              <a:t>officially</a:t>
            </a:r>
            <a:r>
              <a:rPr lang="nl-NL" sz="2000" dirty="0" smtClean="0"/>
              <a:t> </a:t>
            </a:r>
            <a:r>
              <a:rPr lang="nl-NL" sz="2000" dirty="0" err="1" smtClean="0"/>
              <a:t>reprimanded</a:t>
            </a:r>
            <a:r>
              <a:rPr lang="nl-NL" sz="2000" dirty="0" smtClean="0"/>
              <a:t> </a:t>
            </a:r>
            <a:r>
              <a:rPr lang="nl-NL" sz="2000" dirty="0" err="1" smtClean="0"/>
              <a:t>for</a:t>
            </a:r>
            <a:r>
              <a:rPr lang="nl-NL" sz="2000" dirty="0" smtClean="0"/>
              <a:t> </a:t>
            </a:r>
            <a:r>
              <a:rPr lang="nl-NL" sz="2000" dirty="0" err="1" smtClean="0"/>
              <a:t>providing</a:t>
            </a:r>
            <a:r>
              <a:rPr lang="nl-NL" sz="2000" dirty="0" smtClean="0"/>
              <a:t> services to </a:t>
            </a:r>
            <a:r>
              <a:rPr lang="nl-NL" sz="2000" dirty="0" err="1" smtClean="0"/>
              <a:t>Rebgun</a:t>
            </a:r>
            <a:endParaRPr lang="nl-NL" sz="2000" dirty="0" smtClean="0"/>
          </a:p>
          <a:p>
            <a:endParaRPr lang="nl-NL" sz="2000" dirty="0" smtClean="0"/>
          </a:p>
          <a:p>
            <a:r>
              <a:rPr lang="nl-NL" sz="2000" dirty="0" err="1" smtClean="0"/>
              <a:t>Complaint</a:t>
            </a:r>
            <a:r>
              <a:rPr lang="nl-NL" sz="2000" dirty="0" smtClean="0"/>
              <a:t>: </a:t>
            </a:r>
            <a:r>
              <a:rPr lang="nl-NL" sz="2000" dirty="0" err="1" smtClean="0"/>
              <a:t>they</a:t>
            </a:r>
            <a:r>
              <a:rPr lang="nl-NL" sz="2000" dirty="0" smtClean="0"/>
              <a:t> </a:t>
            </a:r>
            <a:r>
              <a:rPr lang="nl-NL" sz="2000" dirty="0" err="1" smtClean="0"/>
              <a:t>should</a:t>
            </a:r>
            <a:r>
              <a:rPr lang="nl-NL" sz="2000" dirty="0" smtClean="0"/>
              <a:t> have </a:t>
            </a:r>
            <a:r>
              <a:rPr lang="nl-NL" sz="2000" dirty="0" err="1" smtClean="0"/>
              <a:t>known</a:t>
            </a:r>
            <a:r>
              <a:rPr lang="nl-NL" sz="2000" dirty="0" smtClean="0"/>
              <a:t> </a:t>
            </a:r>
            <a:r>
              <a:rPr lang="nl-NL" sz="2000" dirty="0" err="1" smtClean="0"/>
              <a:t>that</a:t>
            </a:r>
            <a:r>
              <a:rPr lang="nl-NL" sz="2000" dirty="0" smtClean="0"/>
              <a:t> the </a:t>
            </a:r>
            <a:r>
              <a:rPr lang="nl-NL" sz="2000" dirty="0" err="1" smtClean="0"/>
              <a:t>Russian</a:t>
            </a:r>
            <a:r>
              <a:rPr lang="nl-NL" sz="2000" dirty="0" smtClean="0"/>
              <a:t> </a:t>
            </a:r>
            <a:r>
              <a:rPr lang="nl-NL" sz="2000" dirty="0" err="1" smtClean="0"/>
              <a:t>bankruptcy</a:t>
            </a:r>
            <a:r>
              <a:rPr lang="nl-NL" sz="2000" dirty="0" smtClean="0"/>
              <a:t> </a:t>
            </a:r>
            <a:r>
              <a:rPr lang="nl-NL" sz="2000" dirty="0" err="1" smtClean="0"/>
              <a:t>judgment</a:t>
            </a:r>
            <a:r>
              <a:rPr lang="nl-NL" sz="2000" dirty="0" smtClean="0"/>
              <a:t> was </a:t>
            </a:r>
            <a:r>
              <a:rPr lang="nl-NL" sz="2000" dirty="0" err="1" smtClean="0"/>
              <a:t>not</a:t>
            </a:r>
            <a:r>
              <a:rPr lang="nl-NL" sz="2000" dirty="0" smtClean="0"/>
              <a:t> “</a:t>
            </a:r>
            <a:r>
              <a:rPr lang="nl-NL" sz="2000" dirty="0" err="1" smtClean="0"/>
              <a:t>kosher</a:t>
            </a:r>
            <a:r>
              <a:rPr lang="nl-NL" sz="2000" dirty="0" smtClean="0"/>
              <a:t>”</a:t>
            </a:r>
          </a:p>
          <a:p>
            <a:endParaRPr lang="nl-NL" sz="2000" dirty="0" smtClean="0"/>
          </a:p>
          <a:p>
            <a:r>
              <a:rPr lang="nl-NL" sz="2000" dirty="0" err="1" smtClean="0"/>
              <a:t>Problem</a:t>
            </a:r>
            <a:r>
              <a:rPr lang="nl-NL" sz="2000" dirty="0" smtClean="0"/>
              <a:t>: </a:t>
            </a:r>
            <a:r>
              <a:rPr lang="nl-NL" sz="2000" dirty="0" err="1" smtClean="0"/>
              <a:t>no</a:t>
            </a:r>
            <a:r>
              <a:rPr lang="nl-NL" sz="2000" dirty="0" smtClean="0"/>
              <a:t> </a:t>
            </a:r>
            <a:r>
              <a:rPr lang="nl-NL" sz="2000" dirty="0" err="1" smtClean="0"/>
              <a:t>decision</a:t>
            </a:r>
            <a:r>
              <a:rPr lang="nl-NL" sz="2000" dirty="0" smtClean="0"/>
              <a:t> of a Dutch </a:t>
            </a:r>
            <a:r>
              <a:rPr lang="nl-NL" sz="2000" dirty="0" err="1" smtClean="0"/>
              <a:t>court</a:t>
            </a:r>
            <a:r>
              <a:rPr lang="nl-NL" sz="2000" dirty="0" smtClean="0"/>
              <a:t> </a:t>
            </a:r>
            <a:r>
              <a:rPr lang="nl-NL" sz="2000" dirty="0" err="1" smtClean="0"/>
              <a:t>on</a:t>
            </a:r>
            <a:r>
              <a:rPr lang="nl-NL" sz="2000" dirty="0" smtClean="0"/>
              <a:t> public </a:t>
            </a:r>
            <a:r>
              <a:rPr lang="nl-NL" sz="2000" dirty="0" err="1" smtClean="0"/>
              <a:t>policy</a:t>
            </a:r>
            <a:r>
              <a:rPr lang="nl-NL" sz="2000" dirty="0" smtClean="0"/>
              <a:t> </a:t>
            </a:r>
            <a:r>
              <a:rPr lang="nl-NL" sz="2000" dirty="0" err="1" smtClean="0"/>
              <a:t>until</a:t>
            </a:r>
            <a:r>
              <a:rPr lang="nl-NL" sz="2000" dirty="0" smtClean="0"/>
              <a:t> 2007</a:t>
            </a:r>
          </a:p>
          <a:p>
            <a:endParaRPr lang="nl-NL" sz="2000" dirty="0" smtClean="0"/>
          </a:p>
          <a:p>
            <a:r>
              <a:rPr lang="nl-NL" sz="2000" dirty="0" smtClean="0"/>
              <a:t>In </a:t>
            </a:r>
            <a:r>
              <a:rPr lang="nl-NL" sz="2000" dirty="0" err="1" smtClean="0"/>
              <a:t>meantime</a:t>
            </a:r>
            <a:r>
              <a:rPr lang="nl-NL" sz="2000" dirty="0" smtClean="0"/>
              <a:t>, </a:t>
            </a:r>
            <a:r>
              <a:rPr lang="nl-NL" sz="2000" dirty="0" err="1" smtClean="0"/>
              <a:t>articles</a:t>
            </a:r>
            <a:r>
              <a:rPr lang="nl-NL" sz="2000" dirty="0" smtClean="0"/>
              <a:t> of </a:t>
            </a:r>
            <a:r>
              <a:rPr lang="nl-NL" sz="2000" dirty="0" err="1" smtClean="0"/>
              <a:t>association</a:t>
            </a:r>
            <a:r>
              <a:rPr lang="nl-NL" sz="2000" dirty="0" smtClean="0"/>
              <a:t> </a:t>
            </a:r>
            <a:r>
              <a:rPr lang="nl-NL" sz="2000" dirty="0" err="1" smtClean="0"/>
              <a:t>were</a:t>
            </a:r>
            <a:r>
              <a:rPr lang="nl-NL" sz="2000" dirty="0" smtClean="0"/>
              <a:t> </a:t>
            </a:r>
            <a:r>
              <a:rPr lang="nl-NL" sz="2000" dirty="0" err="1" smtClean="0"/>
              <a:t>changed</a:t>
            </a:r>
            <a:r>
              <a:rPr lang="nl-NL" sz="2000" dirty="0" smtClean="0"/>
              <a:t>, </a:t>
            </a:r>
            <a:r>
              <a:rPr lang="nl-NL" sz="2000" dirty="0" err="1" smtClean="0"/>
              <a:t>shares</a:t>
            </a:r>
            <a:r>
              <a:rPr lang="nl-NL" sz="2000" dirty="0" smtClean="0"/>
              <a:t> </a:t>
            </a:r>
            <a:r>
              <a:rPr lang="nl-NL" sz="2000" dirty="0" err="1" smtClean="0"/>
              <a:t>were</a:t>
            </a:r>
            <a:r>
              <a:rPr lang="nl-NL" sz="2000" dirty="0" smtClean="0"/>
              <a:t> </a:t>
            </a:r>
            <a:r>
              <a:rPr lang="nl-NL" sz="2000" dirty="0" err="1" smtClean="0"/>
              <a:t>transferred</a:t>
            </a:r>
            <a:r>
              <a:rPr lang="nl-NL" sz="2000" dirty="0" smtClean="0"/>
              <a:t> etc.</a:t>
            </a:r>
            <a:endParaRPr lang="nl-NL" sz="2000" dirty="0"/>
          </a:p>
        </p:txBody>
      </p:sp>
      <p:sp>
        <p:nvSpPr>
          <p:cNvPr id="4" name="Tijdelijke aanduiding voor voettekst 3"/>
          <p:cNvSpPr>
            <a:spLocks noGrp="1"/>
          </p:cNvSpPr>
          <p:nvPr>
            <p:ph type="ftr" sz="quarter" idx="10"/>
          </p:nvPr>
        </p:nvSpPr>
        <p:spPr/>
        <p:txBody>
          <a:bodyPr/>
          <a:lstStyle/>
          <a:p>
            <a:endParaRPr lang="en-US" dirty="0">
              <a:solidFill>
                <a:srgbClr val="000000"/>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How</a:t>
            </a:r>
            <a:r>
              <a:rPr lang="nl-NL" dirty="0" smtClean="0"/>
              <a:t> to </a:t>
            </a:r>
            <a:r>
              <a:rPr lang="nl-NL" dirty="0" err="1" smtClean="0"/>
              <a:t>remedy</a:t>
            </a:r>
            <a:r>
              <a:rPr lang="nl-NL" dirty="0" smtClean="0"/>
              <a:t> </a:t>
            </a:r>
            <a:r>
              <a:rPr lang="nl-NL" dirty="0" err="1" smtClean="0"/>
              <a:t>this</a:t>
            </a:r>
            <a:r>
              <a:rPr lang="nl-NL" dirty="0" smtClean="0"/>
              <a:t> </a:t>
            </a:r>
            <a:r>
              <a:rPr lang="nl-NL" dirty="0" err="1" smtClean="0"/>
              <a:t>unsatisfactory</a:t>
            </a:r>
            <a:r>
              <a:rPr lang="nl-NL" dirty="0" smtClean="0"/>
              <a:t> state of the </a:t>
            </a:r>
            <a:r>
              <a:rPr lang="nl-NL" dirty="0" err="1" smtClean="0"/>
              <a:t>law</a:t>
            </a:r>
            <a:r>
              <a:rPr lang="nl-NL" dirty="0" smtClean="0"/>
              <a:t>?</a:t>
            </a:r>
            <a:endParaRPr lang="nl-NL" dirty="0"/>
          </a:p>
        </p:txBody>
      </p:sp>
      <p:sp>
        <p:nvSpPr>
          <p:cNvPr id="3" name="Tijdelijke aanduiding voor inhoud 2"/>
          <p:cNvSpPr>
            <a:spLocks noGrp="1"/>
          </p:cNvSpPr>
          <p:nvPr>
            <p:ph idx="1"/>
          </p:nvPr>
        </p:nvSpPr>
        <p:spPr>
          <a:xfrm>
            <a:off x="457200" y="2560637"/>
            <a:ext cx="6705600" cy="4525963"/>
          </a:xfrm>
        </p:spPr>
        <p:txBody>
          <a:bodyPr/>
          <a:lstStyle/>
          <a:p>
            <a:r>
              <a:rPr lang="nl-NL" sz="2400" dirty="0" err="1" smtClean="0"/>
              <a:t>After</a:t>
            </a:r>
            <a:r>
              <a:rPr lang="nl-NL" sz="2400" dirty="0" smtClean="0"/>
              <a:t> more </a:t>
            </a:r>
            <a:r>
              <a:rPr lang="nl-NL" sz="2400" dirty="0" err="1" smtClean="0"/>
              <a:t>than</a:t>
            </a:r>
            <a:r>
              <a:rPr lang="nl-NL" sz="2400" dirty="0" smtClean="0"/>
              <a:t> </a:t>
            </a:r>
            <a:r>
              <a:rPr lang="nl-NL" sz="2400" dirty="0" err="1" smtClean="0"/>
              <a:t>four</a:t>
            </a:r>
            <a:r>
              <a:rPr lang="nl-NL" sz="2400" dirty="0" smtClean="0"/>
              <a:t> </a:t>
            </a:r>
            <a:r>
              <a:rPr lang="nl-NL" sz="2400" dirty="0" err="1" smtClean="0"/>
              <a:t>years</a:t>
            </a:r>
            <a:r>
              <a:rPr lang="nl-NL" sz="2400" dirty="0" smtClean="0"/>
              <a:t> of </a:t>
            </a:r>
            <a:r>
              <a:rPr lang="nl-NL" sz="2400" dirty="0" err="1" smtClean="0"/>
              <a:t>litigation</a:t>
            </a:r>
            <a:r>
              <a:rPr lang="nl-NL" sz="2400" dirty="0" smtClean="0"/>
              <a:t>, </a:t>
            </a:r>
            <a:r>
              <a:rPr lang="nl-NL" sz="2400" dirty="0" err="1" smtClean="0"/>
              <a:t>still</a:t>
            </a:r>
            <a:r>
              <a:rPr lang="nl-NL" sz="2400" dirty="0" smtClean="0"/>
              <a:t> </a:t>
            </a:r>
            <a:r>
              <a:rPr lang="nl-NL" sz="2400" dirty="0" err="1" smtClean="0"/>
              <a:t>no</a:t>
            </a:r>
            <a:r>
              <a:rPr lang="nl-NL" sz="2400" dirty="0" smtClean="0"/>
              <a:t> </a:t>
            </a:r>
            <a:r>
              <a:rPr lang="nl-NL" sz="2400" dirty="0" err="1" smtClean="0"/>
              <a:t>certainty</a:t>
            </a:r>
            <a:r>
              <a:rPr lang="nl-NL" sz="2400" dirty="0" smtClean="0"/>
              <a:t> </a:t>
            </a:r>
            <a:r>
              <a:rPr lang="nl-NL" sz="2400" dirty="0" err="1" smtClean="0"/>
              <a:t>about</a:t>
            </a:r>
            <a:r>
              <a:rPr lang="nl-NL" sz="2400" dirty="0" smtClean="0"/>
              <a:t> (non-)</a:t>
            </a:r>
            <a:r>
              <a:rPr lang="nl-NL" sz="2400" dirty="0" err="1" smtClean="0"/>
              <a:t>recognition</a:t>
            </a:r>
            <a:r>
              <a:rPr lang="nl-NL" sz="2400" dirty="0" smtClean="0"/>
              <a:t> of </a:t>
            </a:r>
            <a:r>
              <a:rPr lang="nl-NL" sz="2400" dirty="0" err="1"/>
              <a:t>R</a:t>
            </a:r>
            <a:r>
              <a:rPr lang="nl-NL" sz="2400" dirty="0" err="1" smtClean="0"/>
              <a:t>ebgun’s</a:t>
            </a:r>
            <a:r>
              <a:rPr lang="nl-NL" sz="2400" dirty="0" smtClean="0"/>
              <a:t> </a:t>
            </a:r>
            <a:r>
              <a:rPr lang="nl-NL" sz="2400" dirty="0" err="1" smtClean="0"/>
              <a:t>powers</a:t>
            </a:r>
            <a:r>
              <a:rPr lang="nl-NL" sz="2400" dirty="0" smtClean="0"/>
              <a:t> in the NL</a:t>
            </a:r>
          </a:p>
          <a:p>
            <a:endParaRPr lang="nl-NL" sz="2400" dirty="0" smtClean="0"/>
          </a:p>
          <a:p>
            <a:r>
              <a:rPr lang="nl-NL" sz="2400" dirty="0" err="1" smtClean="0"/>
              <a:t>How</a:t>
            </a:r>
            <a:r>
              <a:rPr lang="nl-NL" sz="2400" dirty="0" smtClean="0"/>
              <a:t> to </a:t>
            </a:r>
            <a:r>
              <a:rPr lang="nl-NL" sz="2400" dirty="0" err="1" smtClean="0"/>
              <a:t>remedy</a:t>
            </a:r>
            <a:r>
              <a:rPr lang="nl-NL" sz="2400" dirty="0" smtClean="0"/>
              <a:t> </a:t>
            </a:r>
            <a:r>
              <a:rPr lang="nl-NL" sz="2400" dirty="0" err="1" smtClean="0"/>
              <a:t>this</a:t>
            </a:r>
            <a:r>
              <a:rPr lang="nl-NL" sz="2400" dirty="0" smtClean="0"/>
              <a:t> </a:t>
            </a:r>
            <a:r>
              <a:rPr lang="nl-NL" sz="2400" dirty="0" err="1" smtClean="0"/>
              <a:t>unsatisfactory</a:t>
            </a:r>
            <a:r>
              <a:rPr lang="nl-NL" sz="2400" dirty="0" smtClean="0"/>
              <a:t> state of Dutch international </a:t>
            </a:r>
            <a:r>
              <a:rPr lang="nl-NL" sz="2400" dirty="0" err="1" smtClean="0"/>
              <a:t>insolvency</a:t>
            </a:r>
            <a:r>
              <a:rPr lang="nl-NL" sz="2400" dirty="0" smtClean="0"/>
              <a:t> </a:t>
            </a:r>
            <a:r>
              <a:rPr lang="nl-NL" sz="2400" dirty="0" err="1" smtClean="0"/>
              <a:t>law</a:t>
            </a:r>
            <a:r>
              <a:rPr lang="nl-NL" sz="2400" dirty="0" smtClean="0"/>
              <a:t>?</a:t>
            </a:r>
          </a:p>
          <a:p>
            <a:endParaRPr lang="nl-NL" sz="2400" dirty="0" smtClean="0"/>
          </a:p>
          <a:p>
            <a:r>
              <a:rPr lang="nl-NL" sz="2400" dirty="0" smtClean="0"/>
              <a:t>Over to my colleague Michael Veder, who will present the solution</a:t>
            </a:r>
            <a:endParaRPr lang="nl-NL" sz="2400" dirty="0"/>
          </a:p>
        </p:txBody>
      </p:sp>
      <p:sp>
        <p:nvSpPr>
          <p:cNvPr id="4" name="Tijdelijke aanduiding voor voettekst 3"/>
          <p:cNvSpPr>
            <a:spLocks noGrp="1"/>
          </p:cNvSpPr>
          <p:nvPr>
            <p:ph type="ftr" sz="quarter" idx="10"/>
          </p:nvPr>
        </p:nvSpPr>
        <p:spPr>
          <a:xfrm>
            <a:off x="0" y="5257800"/>
            <a:ext cx="2133600" cy="365125"/>
          </a:xfrm>
        </p:spPr>
        <p:txBody>
          <a:bodyPr/>
          <a:lstStyle/>
          <a:p>
            <a:endParaRPr lang="en-US" dirty="0">
              <a:solidFill>
                <a:srgbClr val="000000"/>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8"/>
          <p:cNvSpPr>
            <a:spLocks noChangeArrowheads="1"/>
          </p:cNvSpPr>
          <p:nvPr/>
        </p:nvSpPr>
        <p:spPr bwMode="auto">
          <a:xfrm>
            <a:off x="381000" y="2209800"/>
            <a:ext cx="6553200" cy="1089025"/>
          </a:xfrm>
          <a:prstGeom prst="rect">
            <a:avLst/>
          </a:prstGeom>
          <a:noFill/>
          <a:ln w="9525">
            <a:noFill/>
            <a:miter lim="800000"/>
            <a:headEnd/>
            <a:tailEnd/>
          </a:ln>
        </p:spPr>
        <p:txBody>
          <a:bodyPr>
            <a:spAutoFit/>
          </a:bodyPr>
          <a:lstStyle/>
          <a:p>
            <a:pPr algn="ctr">
              <a:spcBef>
                <a:spcPct val="20000"/>
              </a:spcBef>
            </a:pPr>
            <a:r>
              <a:rPr lang="en-GB" sz="4800" b="1">
                <a:latin typeface="Verdana" pitchFamily="34" charset="0"/>
              </a:rPr>
              <a:t>Coffee Break</a:t>
            </a:r>
            <a:endParaRPr lang="en-GB" sz="3200" b="1">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8"/>
          <p:cNvSpPr>
            <a:spLocks noChangeArrowheads="1"/>
          </p:cNvSpPr>
          <p:nvPr/>
        </p:nvSpPr>
        <p:spPr bwMode="auto">
          <a:xfrm>
            <a:off x="304800" y="-198120"/>
            <a:ext cx="6553200" cy="3478213"/>
          </a:xfrm>
          <a:prstGeom prst="rect">
            <a:avLst/>
          </a:prstGeom>
          <a:noFill/>
          <a:ln w="9525">
            <a:noFill/>
            <a:miter lim="800000"/>
            <a:headEnd/>
            <a:tailEnd/>
          </a:ln>
        </p:spPr>
        <p:txBody>
          <a:bodyPr>
            <a:spAutoFit/>
          </a:bodyPr>
          <a:lstStyle/>
          <a:p>
            <a:pPr algn="ctr">
              <a:spcBef>
                <a:spcPct val="20000"/>
              </a:spcBef>
            </a:pPr>
            <a:endParaRPr lang="en-GB" sz="4800" b="1">
              <a:latin typeface="Verdana" pitchFamily="34" charset="0"/>
            </a:endParaRPr>
          </a:p>
          <a:p>
            <a:pPr algn="ctr">
              <a:spcBef>
                <a:spcPct val="20000"/>
              </a:spcBef>
            </a:pPr>
            <a:r>
              <a:rPr lang="en-GB" sz="3200" b="1">
                <a:latin typeface="Verdana" pitchFamily="34" charset="0"/>
              </a:rPr>
              <a:t>The Organisers of the Conference thank the following for their support  </a:t>
            </a:r>
          </a:p>
          <a:p>
            <a:pPr algn="ctr">
              <a:spcBef>
                <a:spcPct val="20000"/>
              </a:spcBef>
            </a:pPr>
            <a:endParaRPr lang="en-GB" sz="3200" b="1">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pic>
        <p:nvPicPr>
          <p:cNvPr id="2052" name="Picture 4" descr="edwincoellp logo 070907"/>
          <p:cNvPicPr>
            <a:picLocks noChangeAspect="1" noChangeArrowheads="1"/>
          </p:cNvPicPr>
          <p:nvPr/>
        </p:nvPicPr>
        <p:blipFill>
          <a:blip r:embed="rId3"/>
          <a:srcRect/>
          <a:stretch>
            <a:fillRect/>
          </a:stretch>
        </p:blipFill>
        <p:spPr bwMode="auto">
          <a:xfrm>
            <a:off x="1722120" y="5318760"/>
            <a:ext cx="3600450" cy="974725"/>
          </a:xfrm>
          <a:prstGeom prst="rect">
            <a:avLst/>
          </a:prstGeom>
          <a:noFill/>
        </p:spPr>
      </p:pic>
      <p:pic>
        <p:nvPicPr>
          <p:cNvPr id="2053" name="Picture 5" descr="logo-CNDCEC"/>
          <p:cNvPicPr>
            <a:picLocks noChangeAspect="1" noChangeArrowheads="1"/>
          </p:cNvPicPr>
          <p:nvPr/>
        </p:nvPicPr>
        <p:blipFill>
          <a:blip r:embed="rId4"/>
          <a:srcRect/>
          <a:stretch>
            <a:fillRect/>
          </a:stretch>
        </p:blipFill>
        <p:spPr bwMode="auto">
          <a:xfrm>
            <a:off x="3030855" y="2636520"/>
            <a:ext cx="962025" cy="1276350"/>
          </a:xfrm>
          <a:prstGeom prst="rect">
            <a:avLst/>
          </a:prstGeom>
          <a:noFill/>
        </p:spPr>
      </p:pic>
      <p:sp>
        <p:nvSpPr>
          <p:cNvPr id="2054" name="Text Box 6"/>
          <p:cNvSpPr txBox="1">
            <a:spLocks noChangeArrowheads="1"/>
          </p:cNvSpPr>
          <p:nvPr/>
        </p:nvSpPr>
        <p:spPr bwMode="auto">
          <a:xfrm>
            <a:off x="761048" y="4266248"/>
            <a:ext cx="5537093" cy="646331"/>
          </a:xfrm>
          <a:prstGeom prst="rect">
            <a:avLst/>
          </a:prstGeom>
          <a:noFill/>
          <a:ln w="9525">
            <a:noFill/>
            <a:miter lim="800000"/>
            <a:headEnd/>
            <a:tailEnd/>
          </a:ln>
          <a:effectLst/>
        </p:spPr>
        <p:txBody>
          <a:bodyPr wrap="none">
            <a:spAutoFit/>
          </a:bodyPr>
          <a:lstStyle/>
          <a:p>
            <a:r>
              <a:rPr lang="en-GB" dirty="0" err="1">
                <a:latin typeface="Verdana" pitchFamily="34" charset="0"/>
              </a:rPr>
              <a:t>Consiglio</a:t>
            </a:r>
            <a:r>
              <a:rPr lang="en-GB" dirty="0">
                <a:latin typeface="Verdana" pitchFamily="34" charset="0"/>
              </a:rPr>
              <a:t> </a:t>
            </a:r>
            <a:r>
              <a:rPr lang="en-GB" dirty="0" err="1">
                <a:latin typeface="Verdana" pitchFamily="34" charset="0"/>
              </a:rPr>
              <a:t>Nazionale</a:t>
            </a:r>
            <a:r>
              <a:rPr lang="en-GB" dirty="0">
                <a:latin typeface="Verdana" pitchFamily="34" charset="0"/>
              </a:rPr>
              <a:t> </a:t>
            </a:r>
            <a:r>
              <a:rPr lang="en-GB" dirty="0" err="1">
                <a:latin typeface="Verdana" pitchFamily="34" charset="0"/>
              </a:rPr>
              <a:t>dei</a:t>
            </a:r>
            <a:r>
              <a:rPr lang="en-GB" dirty="0">
                <a:latin typeface="Verdana" pitchFamily="34" charset="0"/>
              </a:rPr>
              <a:t> </a:t>
            </a:r>
            <a:r>
              <a:rPr lang="en-GB" dirty="0" err="1">
                <a:latin typeface="Verdana" pitchFamily="34" charset="0"/>
              </a:rPr>
              <a:t>Dottori</a:t>
            </a:r>
            <a:r>
              <a:rPr lang="en-GB" dirty="0">
                <a:latin typeface="Verdana" pitchFamily="34" charset="0"/>
              </a:rPr>
              <a:t> </a:t>
            </a:r>
            <a:r>
              <a:rPr lang="en-GB" dirty="0" err="1" smtClean="0">
                <a:latin typeface="Verdana" pitchFamily="34" charset="0"/>
              </a:rPr>
              <a:t>Commercialisti</a:t>
            </a:r>
            <a:endParaRPr lang="en-GB" dirty="0" smtClean="0">
              <a:latin typeface="Verdana" pitchFamily="34" charset="0"/>
            </a:endParaRPr>
          </a:p>
          <a:p>
            <a:pPr algn="ctr"/>
            <a:r>
              <a:rPr lang="en-GB" dirty="0" smtClean="0">
                <a:latin typeface="Verdana" pitchFamily="34" charset="0"/>
              </a:rPr>
              <a:t>e </a:t>
            </a:r>
            <a:r>
              <a:rPr lang="en-GB" dirty="0" err="1">
                <a:latin typeface="Verdana" pitchFamily="34" charset="0"/>
              </a:rPr>
              <a:t>degli</a:t>
            </a:r>
            <a:r>
              <a:rPr lang="en-GB" dirty="0">
                <a:latin typeface="Verdana" pitchFamily="34" charset="0"/>
              </a:rPr>
              <a:t> </a:t>
            </a:r>
            <a:r>
              <a:rPr lang="en-GB" dirty="0" err="1">
                <a:latin typeface="Verdana" pitchFamily="34" charset="0"/>
              </a:rPr>
              <a:t>Esperti</a:t>
            </a:r>
            <a:r>
              <a:rPr lang="en-GB" dirty="0">
                <a:latin typeface="Verdana" pitchFamily="34" charset="0"/>
              </a:rPr>
              <a:t> </a:t>
            </a:r>
            <a:r>
              <a:rPr lang="en-GB" dirty="0" err="1">
                <a:latin typeface="Verdana" pitchFamily="34" charset="0"/>
              </a:rPr>
              <a:t>Contabili</a:t>
            </a:r>
            <a:endParaRPr lang="en-GB" dirty="0">
              <a:latin typeface="Verdana" pitchFamily="34"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8"/>
          <p:cNvSpPr>
            <a:spLocks noChangeArrowheads="1"/>
          </p:cNvSpPr>
          <p:nvPr/>
        </p:nvSpPr>
        <p:spPr bwMode="auto">
          <a:xfrm>
            <a:off x="381000" y="838200"/>
            <a:ext cx="6553200" cy="5200650"/>
          </a:xfrm>
          <a:prstGeom prst="rect">
            <a:avLst/>
          </a:prstGeom>
          <a:noFill/>
          <a:ln w="9525">
            <a:noFill/>
            <a:miter lim="800000"/>
            <a:headEnd/>
            <a:tailEnd/>
          </a:ln>
        </p:spPr>
        <p:txBody>
          <a:bodyPr>
            <a:spAutoFit/>
          </a:bodyPr>
          <a:lstStyle/>
          <a:p>
            <a:pPr algn="ctr">
              <a:spcBef>
                <a:spcPct val="20000"/>
              </a:spcBef>
            </a:pPr>
            <a:r>
              <a:rPr lang="en-GB" sz="2800" b="1">
                <a:latin typeface="Verdana" pitchFamily="34" charset="0"/>
              </a:rPr>
              <a:t>﻿</a:t>
            </a:r>
            <a:r>
              <a:rPr lang="en-GB" sz="3200" b="1">
                <a:latin typeface="Verdana" pitchFamily="34" charset="0"/>
              </a:rPr>
              <a:t>﻿﻿Fourth Session: Young Academics’ Network</a:t>
            </a:r>
          </a:p>
          <a:p>
            <a:pPr algn="ctr">
              <a:spcBef>
                <a:spcPct val="20000"/>
              </a:spcBef>
            </a:pPr>
            <a:endParaRPr lang="en-GB" sz="2800" b="1">
              <a:solidFill>
                <a:srgbClr val="3B87BC"/>
              </a:solidFill>
              <a:latin typeface="Verdana" pitchFamily="34" charset="0"/>
            </a:endParaRPr>
          </a:p>
          <a:p>
            <a:pPr algn="ctr">
              <a:spcBef>
                <a:spcPct val="20000"/>
              </a:spcBef>
            </a:pPr>
            <a:r>
              <a:rPr lang="en-GB" sz="1400" b="1">
                <a:solidFill>
                  <a:srgbClr val="000000"/>
                </a:solidFill>
                <a:latin typeface="Verdana" pitchFamily="34" charset="0"/>
              </a:rPr>
              <a:t>Chair: </a:t>
            </a:r>
            <a:r>
              <a:rPr lang="en-GB" sz="1400" b="1">
                <a:solidFill>
                  <a:srgbClr val="3B87BC"/>
                </a:solidFill>
                <a:latin typeface="Verdana" pitchFamily="34" charset="0"/>
              </a:rPr>
              <a:t>﻿﻿﻿Myriam Mailly </a:t>
            </a:r>
            <a:r>
              <a:rPr lang="en-GB" sz="1400" i="1">
                <a:solidFill>
                  <a:srgbClr val="3B87BC"/>
                </a:solidFill>
                <a:latin typeface="Verdana" pitchFamily="34" charset="0"/>
              </a:rPr>
              <a:t>(University of Kent)</a:t>
            </a:r>
            <a:r>
              <a:rPr lang="en-GB" sz="1400" b="1">
                <a:solidFill>
                  <a:srgbClr val="3B87BC"/>
                </a:solidFill>
                <a:latin typeface="Verdana" pitchFamily="34" charset="0"/>
              </a:rPr>
              <a:t/>
            </a:r>
            <a:br>
              <a:rPr lang="en-GB" sz="1400" b="1">
                <a:solidFill>
                  <a:srgbClr val="3B87BC"/>
                </a:solidFill>
                <a:latin typeface="Verdana" pitchFamily="34" charset="0"/>
              </a:rPr>
            </a:br>
            <a:r>
              <a:rPr lang="en-GB" sz="1400" b="1">
                <a:solidFill>
                  <a:srgbClr val="3B87BC"/>
                </a:solidFill>
                <a:latin typeface="Verdana" pitchFamily="34" charset="0"/>
              </a:rPr>
              <a:t>	Emmanuelle Inacio </a:t>
            </a:r>
            <a:r>
              <a:rPr lang="en-GB" sz="1400" i="1">
                <a:solidFill>
                  <a:srgbClr val="3B87BC"/>
                </a:solidFill>
                <a:latin typeface="Verdana" pitchFamily="34" charset="0"/>
              </a:rPr>
              <a:t>(Université du Littoral Côte d’Opale)</a:t>
            </a:r>
          </a:p>
          <a:p>
            <a:pPr algn="ctr">
              <a:spcBef>
                <a:spcPct val="20000"/>
              </a:spcBef>
            </a:pPr>
            <a:endParaRPr lang="en-GB" sz="1400" i="1">
              <a:solidFill>
                <a:srgbClr val="3B87BC"/>
              </a:solidFill>
              <a:latin typeface="Verdana" pitchFamily="34" charset="0"/>
            </a:endParaRPr>
          </a:p>
          <a:p>
            <a:pPr algn="ctr">
              <a:spcBef>
                <a:spcPct val="20000"/>
              </a:spcBef>
            </a:pPr>
            <a:r>
              <a:rPr lang="en-GB" sz="1400">
                <a:solidFill>
                  <a:srgbClr val="3B87BC"/>
                </a:solidFill>
                <a:latin typeface="Verdana" pitchFamily="34" charset="0"/>
              </a:rPr>
              <a:t>﻿</a:t>
            </a:r>
            <a:r>
              <a:rPr lang="en-GB" sz="1400" b="1">
                <a:latin typeface="Verdana" pitchFamily="34" charset="0"/>
              </a:rPr>
              <a:t>Speakers: </a:t>
            </a:r>
            <a:r>
              <a:rPr lang="en-GB" sz="1400" b="1">
                <a:solidFill>
                  <a:srgbClr val="3B87BC"/>
                </a:solidFill>
                <a:latin typeface="Verdana" pitchFamily="34" charset="0"/>
              </a:rPr>
              <a:t>﻿﻿</a:t>
            </a:r>
            <a:r>
              <a:rPr lang="en-GB" sz="1300" b="1">
                <a:solidFill>
                  <a:srgbClr val="3B87BC"/>
                </a:solidFill>
                <a:latin typeface="Verdana" pitchFamily="34" charset="0"/>
              </a:rPr>
              <a:t>﻿</a:t>
            </a:r>
            <a:r>
              <a:rPr lang="en-GB" sz="1400" b="1">
                <a:solidFill>
                  <a:srgbClr val="3B87BC"/>
                </a:solidFill>
                <a:latin typeface="Verdana" pitchFamily="34" charset="0"/>
              </a:rPr>
              <a:t>Đuro Đurić, LL.M. </a:t>
            </a:r>
            <a:br>
              <a:rPr lang="en-GB" sz="1400" b="1">
                <a:solidFill>
                  <a:srgbClr val="3B87BC"/>
                </a:solidFill>
                <a:latin typeface="Verdana" pitchFamily="34" charset="0"/>
              </a:rPr>
            </a:br>
            <a:r>
              <a:rPr lang="en-GB" sz="1400" i="1">
                <a:solidFill>
                  <a:srgbClr val="3B87BC"/>
                </a:solidFill>
                <a:latin typeface="Verdana" pitchFamily="34" charset="0"/>
              </a:rPr>
              <a:t>(Doctoral Candidate, University of Saarland)</a:t>
            </a:r>
          </a:p>
          <a:p>
            <a:pPr algn="ctr">
              <a:spcBef>
                <a:spcPct val="20000"/>
              </a:spcBef>
            </a:pPr>
            <a:r>
              <a:rPr lang="en-GB" sz="1400" b="1">
                <a:solidFill>
                  <a:srgbClr val="3B87BC"/>
                </a:solidFill>
                <a:latin typeface="Verdana" pitchFamily="34" charset="0"/>
              </a:rPr>
              <a:t>﻿﻿Olga Lvova </a:t>
            </a:r>
            <a:r>
              <a:rPr lang="en-GB" sz="1400" i="1">
                <a:solidFill>
                  <a:srgbClr val="3B87BC"/>
                </a:solidFill>
                <a:latin typeface="Verdana" pitchFamily="34" charset="0"/>
              </a:rPr>
              <a:t>(Doctoral Candidate, Moscow Lomonosov University)</a:t>
            </a:r>
          </a:p>
          <a:p>
            <a:pPr algn="ctr">
              <a:spcBef>
                <a:spcPct val="20000"/>
              </a:spcBef>
            </a:pPr>
            <a:r>
              <a:rPr lang="en-GB" sz="1400" b="1">
                <a:solidFill>
                  <a:srgbClr val="3B87BC"/>
                </a:solidFill>
                <a:latin typeface="Verdana" pitchFamily="34" charset="0"/>
              </a:rPr>
              <a:t>﻿</a:t>
            </a:r>
            <a:r>
              <a:rPr lang="en-GB" sz="1300" b="1">
                <a:solidFill>
                  <a:srgbClr val="3B87BC"/>
                </a:solidFill>
                <a:latin typeface="Verdana" pitchFamily="34" charset="0"/>
              </a:rPr>
              <a:t>Dr Ekaterini Sabatakakis </a:t>
            </a:r>
            <a:r>
              <a:rPr lang="en-GB" sz="1300" i="1">
                <a:solidFill>
                  <a:srgbClr val="3B87BC"/>
                </a:solidFill>
                <a:latin typeface="Verdana" pitchFamily="34" charset="0"/>
              </a:rPr>
              <a:t>(Assistant Lecturer, University of Strasbourg)</a:t>
            </a:r>
          </a:p>
          <a:p>
            <a:pPr algn="ctr">
              <a:spcBef>
                <a:spcPct val="20000"/>
              </a:spcBef>
            </a:pPr>
            <a:r>
              <a:rPr lang="en-GB" sz="1400" b="1">
                <a:solidFill>
                  <a:srgbClr val="3B87BC"/>
                </a:solidFill>
                <a:latin typeface="Verdana" pitchFamily="34" charset="0"/>
              </a:rPr>
              <a:t>﻿﻿Bolanle Adebola </a:t>
            </a:r>
            <a:r>
              <a:rPr lang="en-GB" sz="1400" i="1">
                <a:solidFill>
                  <a:srgbClr val="3B87BC"/>
                </a:solidFill>
                <a:latin typeface="Verdana" pitchFamily="34" charset="0"/>
              </a:rPr>
              <a:t>(Doctoral Candidate, University College London)</a:t>
            </a:r>
          </a:p>
          <a:p>
            <a:pPr algn="ctr">
              <a:spcBef>
                <a:spcPct val="20000"/>
              </a:spcBef>
            </a:pPr>
            <a:r>
              <a:rPr lang="en-GB" sz="1400" i="1">
                <a:solidFill>
                  <a:srgbClr val="3B87BC"/>
                </a:solidFill>
                <a:latin typeface="Verdana" pitchFamily="34" charset="0"/>
              </a:rPr>
              <a:t>﻿</a:t>
            </a:r>
            <a:r>
              <a:rPr lang="en-GB" sz="1400" b="1">
                <a:solidFill>
                  <a:srgbClr val="3B87BC"/>
                </a:solidFill>
                <a:latin typeface="Verdana" pitchFamily="34" charset="0"/>
              </a:rPr>
              <a:t>Luigi Lai </a:t>
            </a:r>
            <a:r>
              <a:rPr lang="en-GB" sz="1400" i="1">
                <a:solidFill>
                  <a:srgbClr val="3B87BC"/>
                </a:solidFill>
                <a:latin typeface="Verdana" pitchFamily="34" charset="0"/>
              </a:rPr>
              <a:t>(Doctoral Candidate, University of Warsaw)</a:t>
            </a:r>
          </a:p>
          <a:p>
            <a:pPr algn="ctr">
              <a:spcBef>
                <a:spcPct val="20000"/>
              </a:spcBef>
            </a:pPr>
            <a:endParaRPr lang="en-GB" sz="1400" i="1">
              <a:solidFill>
                <a:srgbClr val="3B87BC"/>
              </a:solidFill>
              <a:latin typeface="Verdana" pitchFamily="34" charset="0"/>
            </a:endParaRPr>
          </a:p>
          <a:p>
            <a:pPr algn="ctr">
              <a:spcBef>
                <a:spcPct val="20000"/>
              </a:spcBef>
            </a:pPr>
            <a:endParaRPr lang="en-GB" i="1">
              <a:solidFill>
                <a:srgbClr val="3B87BC"/>
              </a:solidFill>
              <a:latin typeface="Verdana" pitchFamily="34" charset="0"/>
            </a:endParaRPr>
          </a:p>
          <a:p>
            <a:pPr algn="ctr">
              <a:spcBef>
                <a:spcPct val="20000"/>
              </a:spcBef>
            </a:pPr>
            <a:endParaRPr lang="en-GB" sz="2800" b="1" i="1">
              <a:solidFill>
                <a:srgbClr val="000000"/>
              </a:solidFill>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p:cNvSpPr>
            <a:spLocks noChangeArrowheads="1"/>
          </p:cNvSpPr>
          <p:nvPr/>
        </p:nvSpPr>
        <p:spPr bwMode="auto">
          <a:xfrm>
            <a:off x="381000" y="838200"/>
            <a:ext cx="6553200" cy="4456113"/>
          </a:xfrm>
          <a:prstGeom prst="rect">
            <a:avLst/>
          </a:prstGeom>
          <a:noFill/>
          <a:ln w="9525">
            <a:noFill/>
            <a:miter lim="800000"/>
            <a:headEnd/>
            <a:tailEnd/>
          </a:ln>
        </p:spPr>
        <p:txBody>
          <a:bodyPr>
            <a:spAutoFit/>
          </a:bodyPr>
          <a:lstStyle/>
          <a:p>
            <a:pPr algn="ctr">
              <a:spcBef>
                <a:spcPct val="20000"/>
              </a:spcBef>
            </a:pPr>
            <a:r>
              <a:rPr lang="en-GB" sz="3200" b="1">
                <a:latin typeface="Verdana" pitchFamily="34" charset="0"/>
              </a:rPr>
              <a:t>﻿﻿﻿</a:t>
            </a:r>
            <a:r>
              <a:rPr lang="en-GB" sz="3000" b="1">
                <a:latin typeface="Verdana" pitchFamily="34" charset="0"/>
              </a:rPr>
              <a:t>Serbian Insolvency Law and its relation to EU Insolvency Standardisation and the US Bankruptcy Code</a:t>
            </a:r>
          </a:p>
          <a:p>
            <a:pPr algn="ctr">
              <a:spcBef>
                <a:spcPct val="20000"/>
              </a:spcBef>
            </a:pPr>
            <a:endParaRPr lang="en-GB" sz="3600" b="1">
              <a:latin typeface="Verdana" pitchFamily="34" charset="0"/>
            </a:endParaRPr>
          </a:p>
          <a:p>
            <a:pPr algn="ctr">
              <a:spcBef>
                <a:spcPct val="20000"/>
              </a:spcBef>
            </a:pPr>
            <a:r>
              <a:rPr lang="en-GB" sz="2000" b="1">
                <a:solidFill>
                  <a:srgbClr val="3B87BC"/>
                </a:solidFill>
                <a:latin typeface="Verdana" pitchFamily="34" charset="0"/>
              </a:rPr>
              <a:t>﻿﻿﻿﻿Đuro Đurić, LL.M.</a:t>
            </a:r>
            <a:br>
              <a:rPr lang="en-GB" sz="2000" b="1">
                <a:solidFill>
                  <a:srgbClr val="3B87BC"/>
                </a:solidFill>
                <a:latin typeface="Verdana" pitchFamily="34" charset="0"/>
              </a:rPr>
            </a:br>
            <a:r>
              <a:rPr lang="en-GB" sz="2000" i="1">
                <a:solidFill>
                  <a:srgbClr val="3B87BC"/>
                </a:solidFill>
                <a:latin typeface="Verdana" pitchFamily="34" charset="0"/>
              </a:rPr>
              <a:t>(Doctoral Candidate, University of Saarland)</a:t>
            </a:r>
          </a:p>
          <a:p>
            <a:pPr algn="ctr">
              <a:spcBef>
                <a:spcPct val="20000"/>
              </a:spcBef>
            </a:pPr>
            <a:endParaRPr lang="en-GB" sz="2000" i="1">
              <a:solidFill>
                <a:srgbClr val="3B87BC"/>
              </a:solidFill>
              <a:latin typeface="Verdana" pitchFamily="34" charset="0"/>
            </a:endParaRPr>
          </a:p>
          <a:p>
            <a:pPr algn="ctr">
              <a:spcBef>
                <a:spcPct val="20000"/>
              </a:spcBef>
            </a:pPr>
            <a:endParaRPr lang="en-GB" sz="2800" i="1">
              <a:solidFill>
                <a:srgbClr val="000000"/>
              </a:solidFill>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pPr>
            <a:r>
              <a:rPr lang="en-US" sz="2800" b="1">
                <a:latin typeface="Verdana" pitchFamily="34" charset="0"/>
              </a:rPr>
              <a:t>1.Introduction</a:t>
            </a:r>
          </a:p>
          <a:p>
            <a:pPr marL="342900" indent="-342900">
              <a:spcBef>
                <a:spcPct val="20000"/>
              </a:spcBef>
              <a:buFontTx/>
              <a:buChar char="•"/>
            </a:pPr>
            <a:endParaRPr lang="en-US" sz="2800" b="1">
              <a:latin typeface="Verdana" pitchFamily="34" charset="0"/>
            </a:endParaRPr>
          </a:p>
          <a:p>
            <a:pPr marL="342900" indent="-342900">
              <a:spcBef>
                <a:spcPct val="20000"/>
              </a:spcBef>
            </a:pPr>
            <a:r>
              <a:rPr lang="en-US" sz="2800" b="1">
                <a:latin typeface="Verdana" pitchFamily="34" charset="0"/>
              </a:rPr>
              <a:t>2.First reform 2004</a:t>
            </a:r>
          </a:p>
          <a:p>
            <a:pPr marL="342900" indent="-342900">
              <a:spcBef>
                <a:spcPct val="20000"/>
              </a:spcBef>
              <a:buFontTx/>
              <a:buChar char="•"/>
            </a:pPr>
            <a:endParaRPr lang="en-US" sz="2800" b="1">
              <a:latin typeface="Verdana" pitchFamily="34" charset="0"/>
            </a:endParaRPr>
          </a:p>
          <a:p>
            <a:pPr marL="342900" indent="-342900">
              <a:spcBef>
                <a:spcPct val="20000"/>
              </a:spcBef>
            </a:pPr>
            <a:r>
              <a:rPr lang="en-GB" sz="2800" b="1">
                <a:latin typeface="Verdana" pitchFamily="34" charset="0"/>
              </a:rPr>
              <a:t>3.Second reform 2009</a:t>
            </a:r>
          </a:p>
          <a:p>
            <a:pPr marL="342900" indent="-342900">
              <a:spcBef>
                <a:spcPct val="20000"/>
              </a:spcBef>
              <a:buFontTx/>
              <a:buChar char="•"/>
            </a:pPr>
            <a:endParaRPr lang="en-GB" sz="2800" b="1">
              <a:latin typeface="Verdana" pitchFamily="34" charset="0"/>
            </a:endParaRPr>
          </a:p>
          <a:p>
            <a:pPr marL="342900" indent="-342900">
              <a:spcBef>
                <a:spcPct val="20000"/>
              </a:spcBef>
            </a:pPr>
            <a:r>
              <a:rPr lang="en-US" sz="2800" b="1">
                <a:latin typeface="Verdana" pitchFamily="34" charset="0"/>
              </a:rPr>
              <a:t>4.Outcome</a:t>
            </a:r>
          </a:p>
          <a:p>
            <a:pPr marL="342900" indent="-342900">
              <a:spcBef>
                <a:spcPct val="20000"/>
              </a:spcBef>
              <a:buFontTx/>
              <a:buChar char="•"/>
            </a:pPr>
            <a:endParaRPr lang="en-US" sz="2800" b="1">
              <a:latin typeface="Verdana" pitchFamily="34" charset="0"/>
            </a:endParaRPr>
          </a:p>
          <a:p>
            <a:pPr marL="342900" indent="-342900">
              <a:spcBef>
                <a:spcPct val="20000"/>
              </a:spcBef>
            </a:pPr>
            <a:r>
              <a:rPr lang="en-US" sz="2800" b="1">
                <a:latin typeface="Verdana" pitchFamily="34" charset="0"/>
              </a:rPr>
              <a:t>5.Recommendations </a:t>
            </a:r>
          </a:p>
          <a:p>
            <a:pPr marL="342900" indent="-342900">
              <a:spcBef>
                <a:spcPct val="20000"/>
              </a:spcBef>
              <a:buFontTx/>
              <a:buChar char="•"/>
            </a:pPr>
            <a:endParaRPr lang="en-US" sz="2800" b="1">
              <a:latin typeface="Verdana" pitchFamily="34" charset="0"/>
            </a:endParaRPr>
          </a:p>
          <a:p>
            <a:pPr marL="342900" indent="-342900">
              <a:spcBef>
                <a:spcPct val="20000"/>
              </a:spcBef>
            </a:pPr>
            <a:r>
              <a:rPr lang="en-US" sz="2800" b="1">
                <a:latin typeface="Verdana" pitchFamily="34" charset="0"/>
              </a:rPr>
              <a:t>	</a:t>
            </a:r>
          </a:p>
          <a:p>
            <a:pPr marL="342900" indent="-342900">
              <a:spcBef>
                <a:spcPct val="20000"/>
              </a:spcBef>
            </a:pPr>
            <a:r>
              <a:rPr lang="en-US" sz="2800" b="1">
                <a:latin typeface="Verdana" pitchFamily="34" charset="0"/>
              </a:rPr>
              <a:t>	</a:t>
            </a:r>
          </a:p>
          <a:p>
            <a:pPr marL="342900" indent="-342900">
              <a:spcBef>
                <a:spcPct val="20000"/>
              </a:spcBef>
            </a:pPr>
            <a:endParaRPr lang="en-US" sz="2800" b="1">
              <a:latin typeface="Verdana" pitchFamily="34" charset="0"/>
            </a:endParaRPr>
          </a:p>
          <a:p>
            <a:pPr marL="342900" indent="-342900">
              <a:spcBef>
                <a:spcPct val="20000"/>
              </a:spcBef>
            </a:pPr>
            <a:endParaRPr lang="en-US" sz="2800" b="1">
              <a:latin typeface="Verdana" pitchFamily="34"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pPr>
            <a:r>
              <a:rPr lang="en-US" sz="2800" b="1">
                <a:latin typeface="Verdana" pitchFamily="34" charset="0"/>
              </a:rPr>
              <a:t>1.Introduction:</a:t>
            </a:r>
          </a:p>
          <a:p>
            <a:pPr marL="342900" indent="-342900">
              <a:spcBef>
                <a:spcPct val="20000"/>
              </a:spcBef>
              <a:buFontTx/>
              <a:buChar char="•"/>
            </a:pPr>
            <a:r>
              <a:rPr lang="en-US" sz="2400">
                <a:latin typeface="Verdana" pitchFamily="34" charset="0"/>
              </a:rPr>
              <a:t>Political changes in 2000</a:t>
            </a:r>
          </a:p>
          <a:p>
            <a:pPr marL="342900" indent="-342900">
              <a:spcBef>
                <a:spcPct val="20000"/>
              </a:spcBef>
              <a:buFontTx/>
              <a:buChar char="•"/>
            </a:pPr>
            <a:r>
              <a:rPr lang="en-US" sz="2400">
                <a:latin typeface="Verdana" pitchFamily="34" charset="0"/>
              </a:rPr>
              <a:t>Legal environment before 2004</a:t>
            </a:r>
          </a:p>
          <a:p>
            <a:pPr marL="342900" indent="-342900">
              <a:spcBef>
                <a:spcPct val="20000"/>
              </a:spcBef>
            </a:pPr>
            <a:endParaRPr lang="en-GB" sz="2400">
              <a:latin typeface="Verdana" pitchFamily="34" charset="0"/>
            </a:endParaRPr>
          </a:p>
          <a:p>
            <a:pPr marL="342900" indent="-342900">
              <a:spcBef>
                <a:spcPct val="20000"/>
              </a:spcBef>
            </a:pPr>
            <a:r>
              <a:rPr lang="en-GB" sz="2400">
                <a:latin typeface="Verdana" pitchFamily="34" charset="0"/>
              </a:rPr>
              <a:t>1.1.Law on forced settlement, </a:t>
            </a:r>
          </a:p>
          <a:p>
            <a:pPr marL="342900" indent="-342900">
              <a:spcBef>
                <a:spcPct val="20000"/>
              </a:spcBef>
            </a:pPr>
            <a:r>
              <a:rPr lang="en-GB" sz="2400">
                <a:latin typeface="Verdana" pitchFamily="34" charset="0"/>
              </a:rPr>
              <a:t>	insolvency and liquidation 1989</a:t>
            </a:r>
          </a:p>
          <a:p>
            <a:pPr marL="800100" lvl="1" indent="-342900">
              <a:spcBef>
                <a:spcPct val="20000"/>
              </a:spcBef>
              <a:buFontTx/>
              <a:buChar char="•"/>
            </a:pPr>
            <a:r>
              <a:rPr lang="en-US" sz="2400">
                <a:latin typeface="Verdana" pitchFamily="34" charset="0"/>
              </a:rPr>
              <a:t>slow procedure, low rate of </a:t>
            </a:r>
            <a:br>
              <a:rPr lang="en-US" sz="2400">
                <a:latin typeface="Verdana" pitchFamily="34" charset="0"/>
              </a:rPr>
            </a:br>
            <a:r>
              <a:rPr lang="en-US" sz="2400">
                <a:latin typeface="Verdana" pitchFamily="34" charset="0"/>
              </a:rPr>
              <a:t>satisfaction of creditor claims </a:t>
            </a:r>
            <a:br>
              <a:rPr lang="en-US" sz="2400">
                <a:latin typeface="Verdana" pitchFamily="34" charset="0"/>
              </a:rPr>
            </a:br>
            <a:r>
              <a:rPr lang="en-US" sz="2400">
                <a:latin typeface="Verdana" pitchFamily="34" charset="0"/>
              </a:rPr>
              <a:t>and large number of insolvent </a:t>
            </a:r>
            <a:br>
              <a:rPr lang="en-US" sz="2400">
                <a:latin typeface="Verdana" pitchFamily="34" charset="0"/>
              </a:rPr>
            </a:br>
            <a:r>
              <a:rPr lang="en-US" sz="2400">
                <a:latin typeface="Verdana" pitchFamily="34" charset="0"/>
              </a:rPr>
              <a:t>companies</a:t>
            </a:r>
          </a:p>
          <a:p>
            <a:pPr marL="800100" lvl="1" indent="-342900">
              <a:spcBef>
                <a:spcPct val="20000"/>
              </a:spcBef>
              <a:buFontTx/>
              <a:buChar char="•"/>
            </a:pPr>
            <a:r>
              <a:rPr lang="en-US" sz="2400">
                <a:latin typeface="Verdana" pitchFamily="34" charset="0"/>
              </a:rPr>
              <a:t>large number of companies </a:t>
            </a:r>
            <a:br>
              <a:rPr lang="en-US" sz="2400">
                <a:latin typeface="Verdana" pitchFamily="34" charset="0"/>
              </a:rPr>
            </a:br>
            <a:r>
              <a:rPr lang="en-US" sz="2400">
                <a:latin typeface="Verdana" pitchFamily="34" charset="0"/>
              </a:rPr>
              <a:t>owned by state</a:t>
            </a:r>
          </a:p>
          <a:p>
            <a:pPr marL="800100" lvl="1" indent="-342900">
              <a:spcBef>
                <a:spcPct val="20000"/>
              </a:spcBef>
              <a:buFontTx/>
              <a:buChar char="•"/>
            </a:pPr>
            <a:r>
              <a:rPr lang="en-US" sz="2400">
                <a:latin typeface="Verdana" pitchFamily="34" charset="0"/>
              </a:rPr>
              <a:t>bad environment for investment</a:t>
            </a:r>
          </a:p>
          <a:p>
            <a:pPr marL="342900" indent="-342900">
              <a:spcBef>
                <a:spcPct val="20000"/>
              </a:spcBef>
              <a:buFontTx/>
              <a:buChar char="•"/>
            </a:pPr>
            <a:endParaRPr lang="en-US" sz="2800">
              <a:latin typeface="Verdana" pitchFamily="34" charset="0"/>
            </a:endParaRPr>
          </a:p>
          <a:p>
            <a:pPr marL="342900" indent="-342900">
              <a:spcBef>
                <a:spcPct val="20000"/>
              </a:spcBef>
            </a:pPr>
            <a:r>
              <a:rPr lang="en-US" sz="2800">
                <a:latin typeface="Verdana" pitchFamily="34" charset="0"/>
              </a:rPr>
              <a:t>	</a:t>
            </a:r>
          </a:p>
          <a:p>
            <a:pPr marL="342900" indent="-342900">
              <a:spcBef>
                <a:spcPct val="20000"/>
              </a:spcBef>
            </a:pPr>
            <a:r>
              <a:rPr lang="en-US" sz="2800">
                <a:latin typeface="Verdana" pitchFamily="34" charset="0"/>
              </a:rPr>
              <a:t>	</a:t>
            </a:r>
          </a:p>
          <a:p>
            <a:pPr marL="342900" indent="-342900">
              <a:spcBef>
                <a:spcPct val="20000"/>
              </a:spcBef>
            </a:pPr>
            <a:endParaRPr lang="en-US" sz="2800">
              <a:latin typeface="Verdana" pitchFamily="34" charset="0"/>
            </a:endParaRPr>
          </a:p>
          <a:p>
            <a:pPr marL="342900" indent="-342900">
              <a:spcBef>
                <a:spcPct val="20000"/>
              </a:spcBef>
            </a:pPr>
            <a:endParaRPr lang="en-US" sz="2800">
              <a:latin typeface="Verdana" pitchFamily="34"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pPr>
            <a:r>
              <a:rPr lang="en-US" sz="2800" b="1">
                <a:latin typeface="Verdana" pitchFamily="34" charset="0"/>
              </a:rPr>
              <a:t>2. First reform 2004:</a:t>
            </a:r>
            <a:endParaRPr lang="en-US" sz="2800">
              <a:latin typeface="Verdana" pitchFamily="34" charset="0"/>
            </a:endParaRPr>
          </a:p>
          <a:p>
            <a:pPr marL="800100" lvl="1" indent="-342900">
              <a:spcBef>
                <a:spcPct val="20000"/>
              </a:spcBef>
              <a:buFontTx/>
              <a:buChar char="•"/>
            </a:pPr>
            <a:r>
              <a:rPr lang="en-US" sz="2400">
                <a:latin typeface="Verdana" pitchFamily="34" charset="0"/>
              </a:rPr>
              <a:t>modernization of Company and </a:t>
            </a:r>
            <a:br>
              <a:rPr lang="en-US" sz="2400">
                <a:latin typeface="Verdana" pitchFamily="34" charset="0"/>
              </a:rPr>
            </a:br>
            <a:r>
              <a:rPr lang="en-US" sz="2400">
                <a:latin typeface="Verdana" pitchFamily="34" charset="0"/>
              </a:rPr>
              <a:t>Insolvency Law and beginning of  </a:t>
            </a:r>
            <a:br>
              <a:rPr lang="en-US" sz="2400">
                <a:latin typeface="Verdana" pitchFamily="34" charset="0"/>
              </a:rPr>
            </a:br>
            <a:r>
              <a:rPr lang="en-US" sz="2400">
                <a:latin typeface="Verdana" pitchFamily="34" charset="0"/>
              </a:rPr>
              <a:t>process of harmonization with </a:t>
            </a:r>
            <a:br>
              <a:rPr lang="en-US" sz="2400">
                <a:latin typeface="Verdana" pitchFamily="34" charset="0"/>
              </a:rPr>
            </a:br>
            <a:r>
              <a:rPr lang="en-US" sz="2400">
                <a:latin typeface="Verdana" pitchFamily="34" charset="0"/>
              </a:rPr>
              <a:t>EU legal system</a:t>
            </a:r>
          </a:p>
          <a:p>
            <a:pPr marL="800100" lvl="1" indent="-342900">
              <a:spcBef>
                <a:spcPct val="20000"/>
              </a:spcBef>
              <a:buFontTx/>
              <a:buChar char="•"/>
            </a:pPr>
            <a:r>
              <a:rPr lang="en-US" sz="2400">
                <a:latin typeface="Verdana" pitchFamily="34" charset="0"/>
              </a:rPr>
              <a:t>legal transplants from Chapter 11</a:t>
            </a:r>
          </a:p>
          <a:p>
            <a:pPr marL="800100" lvl="1" indent="-342900">
              <a:spcBef>
                <a:spcPct val="20000"/>
              </a:spcBef>
            </a:pPr>
            <a:r>
              <a:rPr lang="en-US" sz="2400">
                <a:latin typeface="Verdana" pitchFamily="34" charset="0"/>
              </a:rPr>
              <a:t>	US - Bankruptcy Code </a:t>
            </a:r>
          </a:p>
          <a:p>
            <a:pPr marL="800100" lvl="1" indent="-342900">
              <a:spcBef>
                <a:spcPct val="20000"/>
              </a:spcBef>
              <a:buFontTx/>
              <a:buChar char="•"/>
            </a:pPr>
            <a:r>
              <a:rPr lang="en-US" sz="2400">
                <a:latin typeface="Verdana" pitchFamily="34" charset="0"/>
              </a:rPr>
              <a:t>new legal institutes and </a:t>
            </a:r>
          </a:p>
          <a:p>
            <a:pPr marL="800100" lvl="1" indent="-342900">
              <a:spcBef>
                <a:spcPct val="20000"/>
              </a:spcBef>
            </a:pPr>
            <a:r>
              <a:rPr lang="en-US" sz="2400">
                <a:latin typeface="Verdana" pitchFamily="34" charset="0"/>
              </a:rPr>
              <a:t>	improvement of creditor protection </a:t>
            </a:r>
          </a:p>
          <a:p>
            <a:pPr marL="800100" lvl="1" indent="-342900">
              <a:spcBef>
                <a:spcPct val="20000"/>
              </a:spcBef>
              <a:buFontTx/>
              <a:buChar char="•"/>
            </a:pPr>
            <a:r>
              <a:rPr lang="en-US" sz="2400">
                <a:latin typeface="Verdana" pitchFamily="34" charset="0"/>
              </a:rPr>
              <a:t>new role of creditors</a:t>
            </a:r>
          </a:p>
          <a:p>
            <a:pPr marL="800100" lvl="1" indent="-342900">
              <a:spcBef>
                <a:spcPct val="20000"/>
              </a:spcBef>
              <a:buFontTx/>
              <a:buChar char="•"/>
            </a:pPr>
            <a:r>
              <a:rPr lang="en-US" sz="2400">
                <a:latin typeface="Verdana" pitchFamily="34" charset="0"/>
              </a:rPr>
              <a:t>Bankruptcy Supervision Agency</a:t>
            </a:r>
          </a:p>
          <a:p>
            <a:pPr marL="342900" indent="-342900">
              <a:spcBef>
                <a:spcPct val="20000"/>
              </a:spcBef>
              <a:buFontTx/>
              <a:buChar char="•"/>
            </a:pPr>
            <a:endParaRPr lang="en-US" sz="2800">
              <a:latin typeface="Verdana" pitchFamily="34" charset="0"/>
            </a:endParaRPr>
          </a:p>
          <a:p>
            <a:pPr marL="342900" indent="-342900">
              <a:spcBef>
                <a:spcPct val="20000"/>
              </a:spcBef>
              <a:buFontTx/>
              <a:buChar char="•"/>
            </a:pPr>
            <a:endParaRPr lang="en-US" sz="2800">
              <a:latin typeface="Verdana" pitchFamily="34" charset="0"/>
            </a:endParaRPr>
          </a:p>
          <a:p>
            <a:pPr marL="342900" indent="-342900">
              <a:spcBef>
                <a:spcPct val="20000"/>
              </a:spcBef>
            </a:pPr>
            <a:r>
              <a:rPr lang="en-US" sz="2800">
                <a:latin typeface="Verdana" pitchFamily="34" charset="0"/>
              </a:rPr>
              <a:t>	</a:t>
            </a:r>
          </a:p>
          <a:p>
            <a:pPr marL="342900" indent="-342900">
              <a:spcBef>
                <a:spcPct val="20000"/>
              </a:spcBef>
            </a:pPr>
            <a:r>
              <a:rPr lang="en-US" sz="2800">
                <a:latin typeface="Verdana" pitchFamily="34" charset="0"/>
              </a:rPr>
              <a:t>	</a:t>
            </a:r>
          </a:p>
          <a:p>
            <a:pPr marL="342900" indent="-342900">
              <a:spcBef>
                <a:spcPct val="20000"/>
              </a:spcBef>
            </a:pPr>
            <a:endParaRPr lang="en-US" sz="2800">
              <a:latin typeface="Verdana" pitchFamily="34" charset="0"/>
            </a:endParaRPr>
          </a:p>
          <a:p>
            <a:pPr marL="342900" indent="-342900">
              <a:spcBef>
                <a:spcPct val="20000"/>
              </a:spcBef>
            </a:pPr>
            <a:endParaRPr lang="en-US" sz="2800">
              <a:latin typeface="Verdana" pitchFamily="34"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txBox="1">
            <a:spLocks noChangeArrowheads="1"/>
          </p:cNvSpPr>
          <p:nvPr/>
        </p:nvSpPr>
        <p:spPr bwMode="auto">
          <a:xfrm>
            <a:off x="457200" y="838200"/>
            <a:ext cx="6629400" cy="5614988"/>
          </a:xfrm>
          <a:prstGeom prst="rect">
            <a:avLst/>
          </a:prstGeom>
          <a:noFill/>
          <a:ln w="9525">
            <a:noFill/>
            <a:miter lim="800000"/>
            <a:headEnd/>
            <a:tailEnd/>
          </a:ln>
        </p:spPr>
        <p:txBody>
          <a:bodyPr/>
          <a:lstStyle/>
          <a:p>
            <a:pPr marL="342900" indent="-342900">
              <a:spcBef>
                <a:spcPct val="20000"/>
              </a:spcBef>
              <a:buFontTx/>
              <a:buChar char="•"/>
            </a:pPr>
            <a:r>
              <a:rPr lang="en-US" sz="2400">
                <a:latin typeface="Verdana" pitchFamily="34" charset="0"/>
              </a:rPr>
              <a:t>new institute of reorganization of the insolvent debtor</a:t>
            </a:r>
          </a:p>
          <a:p>
            <a:pPr marL="342900" indent="-342900">
              <a:spcBef>
                <a:spcPct val="20000"/>
              </a:spcBef>
              <a:buFontTx/>
              <a:buChar char="•"/>
            </a:pPr>
            <a:r>
              <a:rPr lang="en-US" sz="2400">
                <a:latin typeface="Verdana" pitchFamily="34" charset="0"/>
              </a:rPr>
              <a:t>sovereign decision of creditors on debtor’s destiny and minor intervention of the competent judicial authority</a:t>
            </a:r>
          </a:p>
          <a:p>
            <a:pPr marL="342900" indent="-342900">
              <a:spcBef>
                <a:spcPct val="20000"/>
              </a:spcBef>
              <a:buFontTx/>
              <a:buChar char="•"/>
            </a:pPr>
            <a:r>
              <a:rPr lang="en-US" sz="2400">
                <a:latin typeface="Verdana" pitchFamily="34" charset="0"/>
              </a:rPr>
              <a:t>two possible outcomes – enforcement and sale of debtor’s property or reorganization</a:t>
            </a:r>
          </a:p>
          <a:p>
            <a:pPr marL="342900" indent="-342900">
              <a:spcBef>
                <a:spcPct val="20000"/>
              </a:spcBef>
              <a:buFontTx/>
              <a:buChar char="•"/>
            </a:pPr>
            <a:r>
              <a:rPr lang="en-US" sz="2400">
                <a:latin typeface="Verdana" pitchFamily="34" charset="0"/>
              </a:rPr>
              <a:t>tree lines of reorganization –recovery, transfer to a new owner and reorganization with liquidation</a:t>
            </a:r>
          </a:p>
          <a:p>
            <a:pPr marL="342900" indent="-342900">
              <a:spcBef>
                <a:spcPct val="20000"/>
              </a:spcBef>
              <a:buFontTx/>
              <a:buChar char="•"/>
            </a:pPr>
            <a:r>
              <a:rPr lang="en-US" sz="2400">
                <a:latin typeface="Verdana" pitchFamily="34" charset="0"/>
              </a:rPr>
              <a:t>international insolvency proceedings  </a:t>
            </a:r>
          </a:p>
          <a:p>
            <a:pPr marL="342900" indent="-342900">
              <a:spcBef>
                <a:spcPct val="20000"/>
              </a:spcBef>
            </a:pPr>
            <a:r>
              <a:rPr lang="en-US" sz="2400">
                <a:latin typeface="Verdana" pitchFamily="34" charset="0"/>
              </a:rPr>
              <a:t>	</a:t>
            </a:r>
          </a:p>
          <a:p>
            <a:pPr marL="342900" indent="-342900">
              <a:spcBef>
                <a:spcPct val="20000"/>
              </a:spcBef>
            </a:pPr>
            <a:r>
              <a:rPr lang="en-US" sz="2400">
                <a:latin typeface="Verdana" pitchFamily="34" charset="0"/>
              </a:rPr>
              <a:t>	</a:t>
            </a:r>
          </a:p>
          <a:p>
            <a:pPr marL="342900" indent="-342900">
              <a:spcBef>
                <a:spcPct val="20000"/>
              </a:spcBef>
            </a:pPr>
            <a:endParaRPr lang="en-US" sz="2400">
              <a:latin typeface="Verdana" pitchFamily="34" charset="0"/>
            </a:endParaRPr>
          </a:p>
          <a:p>
            <a:pPr marL="342900" indent="-342900">
              <a:spcBef>
                <a:spcPct val="20000"/>
              </a:spcBef>
            </a:pPr>
            <a:endParaRPr lang="en-US" sz="2400">
              <a:latin typeface="Verdana"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txBox="1">
            <a:spLocks noChangeArrowheads="1"/>
          </p:cNvSpPr>
          <p:nvPr/>
        </p:nvSpPr>
        <p:spPr bwMode="auto">
          <a:xfrm>
            <a:off x="457200" y="838200"/>
            <a:ext cx="6553200" cy="5614988"/>
          </a:xfrm>
          <a:prstGeom prst="rect">
            <a:avLst/>
          </a:prstGeom>
          <a:noFill/>
          <a:ln w="9525">
            <a:noFill/>
            <a:miter lim="800000"/>
            <a:headEnd/>
            <a:tailEnd/>
          </a:ln>
        </p:spPr>
        <p:txBody>
          <a:bodyPr/>
          <a:lstStyle/>
          <a:p>
            <a:pPr marL="342900" indent="-342900">
              <a:spcBef>
                <a:spcPct val="20000"/>
              </a:spcBef>
            </a:pPr>
            <a:r>
              <a:rPr lang="en-US" sz="2400">
                <a:latin typeface="Verdana" pitchFamily="34" charset="0"/>
              </a:rPr>
              <a:t>2.1. Law on Insolvency procedure 2004</a:t>
            </a:r>
          </a:p>
          <a:p>
            <a:pPr marL="800100" lvl="1" indent="-342900">
              <a:spcBef>
                <a:spcPct val="20000"/>
              </a:spcBef>
              <a:buFontTx/>
              <a:buChar char="•"/>
            </a:pPr>
            <a:r>
              <a:rPr lang="en-US" sz="2400">
                <a:latin typeface="Verdana" pitchFamily="34" charset="0"/>
              </a:rPr>
              <a:t>insolvency reasons – insolvency and impossibility to charge the claims in </a:t>
            </a:r>
          </a:p>
          <a:p>
            <a:pPr marL="800100" lvl="1" indent="-342900">
              <a:spcBef>
                <a:spcPct val="20000"/>
              </a:spcBef>
            </a:pPr>
            <a:r>
              <a:rPr lang="en-US" sz="2400">
                <a:latin typeface="Verdana" pitchFamily="34" charset="0"/>
              </a:rPr>
              <a:t>	the enforcement proceedings over </a:t>
            </a:r>
          </a:p>
          <a:p>
            <a:pPr marL="800100" lvl="1" indent="-342900">
              <a:spcBef>
                <a:spcPct val="20000"/>
              </a:spcBef>
            </a:pPr>
            <a:r>
              <a:rPr lang="en-US" sz="2400">
                <a:latin typeface="Verdana" pitchFamily="34" charset="0"/>
              </a:rPr>
              <a:t>	the debtor</a:t>
            </a:r>
          </a:p>
          <a:p>
            <a:pPr marL="800100" lvl="1" indent="-342900">
              <a:spcBef>
                <a:spcPct val="20000"/>
              </a:spcBef>
              <a:buFontTx/>
              <a:buChar char="•"/>
            </a:pPr>
            <a:r>
              <a:rPr lang="en-US" sz="2400">
                <a:latin typeface="Verdana" pitchFamily="34" charset="0"/>
              </a:rPr>
              <a:t>authorized claimant – debtor itself or insolvency manager on its behalf, creditors and public prosecutor</a:t>
            </a:r>
          </a:p>
          <a:p>
            <a:pPr marL="800100" lvl="1" indent="-342900">
              <a:spcBef>
                <a:spcPct val="20000"/>
              </a:spcBef>
              <a:buFontTx/>
              <a:buChar char="•"/>
            </a:pPr>
            <a:r>
              <a:rPr lang="en-US" sz="2400">
                <a:latin typeface="Verdana" pitchFamily="34" charset="0"/>
              </a:rPr>
              <a:t>preliminary and main proceedings</a:t>
            </a:r>
          </a:p>
          <a:p>
            <a:pPr marL="800100" lvl="1" indent="-342900">
              <a:spcBef>
                <a:spcPct val="20000"/>
              </a:spcBef>
              <a:buFontTx/>
              <a:buChar char="•"/>
            </a:pPr>
            <a:r>
              <a:rPr lang="en-US" sz="2400">
                <a:latin typeface="Verdana" pitchFamily="34" charset="0"/>
              </a:rPr>
              <a:t>shorter time for producing a claim</a:t>
            </a:r>
          </a:p>
          <a:p>
            <a:pPr marL="342900" indent="-342900">
              <a:spcBef>
                <a:spcPct val="20000"/>
              </a:spcBef>
              <a:buFontTx/>
              <a:buChar char="•"/>
            </a:pPr>
            <a:endParaRPr lang="en-US" sz="2400">
              <a:latin typeface="Verdana" pitchFamily="34" charset="0"/>
            </a:endParaRPr>
          </a:p>
          <a:p>
            <a:pPr marL="342900" indent="-342900">
              <a:spcBef>
                <a:spcPct val="20000"/>
              </a:spcBef>
            </a:pPr>
            <a:r>
              <a:rPr lang="en-US" sz="2400">
                <a:latin typeface="Verdana" pitchFamily="34" charset="0"/>
              </a:rPr>
              <a:t>	</a:t>
            </a:r>
          </a:p>
          <a:p>
            <a:pPr marL="342900" indent="-342900">
              <a:spcBef>
                <a:spcPct val="20000"/>
              </a:spcBef>
            </a:pPr>
            <a:endParaRPr lang="en-US" sz="2400">
              <a:latin typeface="Verdana" pitchFamily="34" charset="0"/>
            </a:endParaRPr>
          </a:p>
          <a:p>
            <a:pPr marL="342900" indent="-342900">
              <a:spcBef>
                <a:spcPct val="20000"/>
              </a:spcBef>
            </a:pPr>
            <a:endParaRPr lang="en-US" sz="2400">
              <a:latin typeface="Verdana" pitchFamily="34"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txBox="1">
            <a:spLocks noChangeArrowheads="1"/>
          </p:cNvSpPr>
          <p:nvPr/>
        </p:nvSpPr>
        <p:spPr bwMode="auto">
          <a:xfrm>
            <a:off x="457200" y="838200"/>
            <a:ext cx="6629400" cy="5614988"/>
          </a:xfrm>
          <a:prstGeom prst="rect">
            <a:avLst/>
          </a:prstGeom>
          <a:noFill/>
          <a:ln w="9525">
            <a:noFill/>
            <a:miter lim="800000"/>
            <a:headEnd/>
            <a:tailEnd/>
          </a:ln>
        </p:spPr>
        <p:txBody>
          <a:bodyPr/>
          <a:lstStyle/>
          <a:p>
            <a:pPr>
              <a:spcBef>
                <a:spcPct val="20000"/>
              </a:spcBef>
            </a:pPr>
            <a:r>
              <a:rPr lang="en-US" sz="2400">
                <a:latin typeface="Verdana" pitchFamily="34" charset="0"/>
              </a:rPr>
              <a:t>2.2. Legal consequences of introduced proceedings </a:t>
            </a:r>
          </a:p>
          <a:p>
            <a:pPr marL="800100" lvl="1" indent="-342900">
              <a:spcBef>
                <a:spcPct val="20000"/>
              </a:spcBef>
              <a:buFontTx/>
              <a:buChar char="•"/>
            </a:pPr>
            <a:r>
              <a:rPr lang="en-US" sz="2400">
                <a:latin typeface="Verdana" pitchFamily="34" charset="0"/>
              </a:rPr>
              <a:t>with regard to debtor - transfer of prerogatives, mass lay-offs, predicate “insolvency proceedings in progress”, closure of bank account and opening new one</a:t>
            </a:r>
          </a:p>
          <a:p>
            <a:pPr marL="800100" lvl="1" indent="-342900">
              <a:spcBef>
                <a:spcPct val="20000"/>
              </a:spcBef>
              <a:buFontTx/>
              <a:buChar char="•"/>
            </a:pPr>
            <a:r>
              <a:rPr lang="en-US" sz="2400">
                <a:latin typeface="Verdana" pitchFamily="34" charset="0"/>
              </a:rPr>
              <a:t>with regard to creditors - all claims </a:t>
            </a:r>
          </a:p>
          <a:p>
            <a:pPr marL="800100" lvl="1" indent="-342900">
              <a:spcBef>
                <a:spcPct val="20000"/>
              </a:spcBef>
            </a:pPr>
            <a:r>
              <a:rPr lang="en-US" sz="2400">
                <a:latin typeface="Verdana" pitchFamily="34" charset="0"/>
              </a:rPr>
              <a:t>   are considered due the day after, conversion, cessation of interest </a:t>
            </a:r>
          </a:p>
          <a:p>
            <a:pPr marL="800100" lvl="1" indent="-342900">
              <a:spcBef>
                <a:spcPct val="20000"/>
              </a:spcBef>
            </a:pPr>
            <a:r>
              <a:rPr lang="en-US" sz="2400">
                <a:latin typeface="Verdana" pitchFamily="34" charset="0"/>
              </a:rPr>
              <a:t>	on unsecured claims</a:t>
            </a:r>
          </a:p>
          <a:p>
            <a:pPr>
              <a:spcBef>
                <a:spcPct val="20000"/>
              </a:spcBef>
              <a:buFontTx/>
              <a:buChar char="•"/>
            </a:pPr>
            <a:endParaRPr lang="en-US" sz="2400">
              <a:latin typeface="Verdana" pitchFamily="34" charset="0"/>
            </a:endParaRPr>
          </a:p>
          <a:p>
            <a:pPr>
              <a:spcBef>
                <a:spcPct val="20000"/>
              </a:spcBef>
            </a:pPr>
            <a:r>
              <a:rPr lang="en-US" sz="2400">
                <a:latin typeface="Verdana" pitchFamily="34" charset="0"/>
              </a:rPr>
              <a:t>	</a:t>
            </a:r>
          </a:p>
          <a:p>
            <a:pPr>
              <a:spcBef>
                <a:spcPct val="20000"/>
              </a:spcBef>
            </a:pPr>
            <a:endParaRPr lang="en-US" sz="2400">
              <a:latin typeface="Verdana" pitchFamily="34" charset="0"/>
            </a:endParaRPr>
          </a:p>
          <a:p>
            <a:pPr>
              <a:spcBef>
                <a:spcPct val="20000"/>
              </a:spcBef>
            </a:pPr>
            <a:endParaRPr lang="en-US" sz="2400">
              <a:latin typeface="Verdana" pitchFamily="34"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txBox="1">
            <a:spLocks noChangeArrowheads="1"/>
          </p:cNvSpPr>
          <p:nvPr/>
        </p:nvSpPr>
        <p:spPr bwMode="auto">
          <a:xfrm>
            <a:off x="457200" y="838200"/>
            <a:ext cx="6629400" cy="5614988"/>
          </a:xfrm>
          <a:prstGeom prst="rect">
            <a:avLst/>
          </a:prstGeom>
          <a:noFill/>
          <a:ln w="9525">
            <a:noFill/>
            <a:miter lim="800000"/>
            <a:headEnd/>
            <a:tailEnd/>
          </a:ln>
        </p:spPr>
        <p:txBody>
          <a:bodyPr/>
          <a:lstStyle/>
          <a:p>
            <a:pPr marL="342900" indent="-342900">
              <a:spcBef>
                <a:spcPct val="20000"/>
              </a:spcBef>
              <a:buFontTx/>
              <a:buChar char="•"/>
            </a:pPr>
            <a:r>
              <a:rPr lang="en-US" sz="2400">
                <a:latin typeface="Verdana" pitchFamily="34" charset="0"/>
              </a:rPr>
              <a:t>with regard to contracts – insolvency manager to fulfill and to claim, right of recovery and preferential claim, lease</a:t>
            </a:r>
          </a:p>
          <a:p>
            <a:pPr marL="342900" indent="-342900">
              <a:spcBef>
                <a:spcPct val="20000"/>
              </a:spcBef>
              <a:buFontTx/>
              <a:buChar char="•"/>
            </a:pPr>
            <a:r>
              <a:rPr lang="en-US" sz="2400">
                <a:latin typeface="Verdana" pitchFamily="34" charset="0"/>
              </a:rPr>
              <a:t>with regard to debtor’s property – all debtor’s goods, draw-up of inventory and list of creditors, usufruct of insolvency manager, financial balance draw-up</a:t>
            </a:r>
          </a:p>
          <a:p>
            <a:pPr marL="342900" indent="-342900">
              <a:spcBef>
                <a:spcPct val="20000"/>
              </a:spcBef>
              <a:buFontTx/>
              <a:buChar char="•"/>
            </a:pPr>
            <a:r>
              <a:rPr lang="en-US" sz="2400">
                <a:latin typeface="Verdana" pitchFamily="34" charset="0"/>
              </a:rPr>
              <a:t>classification of claims based on priority</a:t>
            </a:r>
          </a:p>
          <a:p>
            <a:pPr marL="342900" indent="-342900">
              <a:spcBef>
                <a:spcPct val="20000"/>
              </a:spcBef>
              <a:buFontTx/>
              <a:buChar char="•"/>
            </a:pPr>
            <a:r>
              <a:rPr lang="en-US" sz="2400">
                <a:latin typeface="Verdana" pitchFamily="34" charset="0"/>
              </a:rPr>
              <a:t>international insolvency procedure</a:t>
            </a:r>
          </a:p>
          <a:p>
            <a:pPr marL="342900" indent="-342900">
              <a:spcBef>
                <a:spcPct val="20000"/>
              </a:spcBef>
            </a:pPr>
            <a:r>
              <a:rPr lang="en-US" sz="2400">
                <a:latin typeface="Verdana" pitchFamily="34" charset="0"/>
              </a:rPr>
              <a:t>	</a:t>
            </a:r>
          </a:p>
          <a:p>
            <a:pPr marL="342900" indent="-342900">
              <a:spcBef>
                <a:spcPct val="20000"/>
              </a:spcBef>
            </a:pPr>
            <a:endParaRPr lang="en-US" sz="2400">
              <a:latin typeface="Verdana" pitchFamily="34" charset="0"/>
            </a:endParaRPr>
          </a:p>
          <a:p>
            <a:pPr marL="342900" indent="-342900">
              <a:spcBef>
                <a:spcPct val="20000"/>
              </a:spcBef>
            </a:pPr>
            <a:endParaRPr lang="en-US" sz="2400">
              <a:latin typeface="Verdana" pitchFamily="34"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txBox="1">
            <a:spLocks noChangeArrowheads="1"/>
          </p:cNvSpPr>
          <p:nvPr/>
        </p:nvSpPr>
        <p:spPr bwMode="auto">
          <a:xfrm>
            <a:off x="457200" y="838200"/>
            <a:ext cx="6629400" cy="5614988"/>
          </a:xfrm>
          <a:prstGeom prst="rect">
            <a:avLst/>
          </a:prstGeom>
          <a:noFill/>
          <a:ln w="9525">
            <a:noFill/>
            <a:miter lim="800000"/>
            <a:headEnd/>
            <a:tailEnd/>
          </a:ln>
        </p:spPr>
        <p:txBody>
          <a:bodyPr/>
          <a:lstStyle/>
          <a:p>
            <a:pPr marL="342900" indent="-342900">
              <a:spcBef>
                <a:spcPct val="20000"/>
              </a:spcBef>
              <a:buFontTx/>
              <a:buChar char="•"/>
            </a:pPr>
            <a:r>
              <a:rPr lang="en-US" sz="2400">
                <a:latin typeface="Verdana" pitchFamily="34" charset="0"/>
              </a:rPr>
              <a:t>reorganization proceedings – decision of creditors</a:t>
            </a:r>
          </a:p>
          <a:p>
            <a:pPr marL="342900" indent="-342900">
              <a:spcBef>
                <a:spcPct val="20000"/>
              </a:spcBef>
              <a:buFontTx/>
              <a:buChar char="•"/>
            </a:pPr>
            <a:r>
              <a:rPr lang="en-US" sz="2400">
                <a:latin typeface="Verdana" pitchFamily="34" charset="0"/>
              </a:rPr>
              <a:t>plan of economic recovery of debtor </a:t>
            </a:r>
          </a:p>
          <a:p>
            <a:pPr marL="342900" indent="-342900">
              <a:spcBef>
                <a:spcPct val="20000"/>
              </a:spcBef>
            </a:pPr>
            <a:r>
              <a:rPr lang="en-US" sz="2400">
                <a:latin typeface="Verdana" pitchFamily="34" charset="0"/>
              </a:rPr>
              <a:t>	to be adopted by creditors and approved </a:t>
            </a:r>
          </a:p>
          <a:p>
            <a:pPr marL="342900" indent="-342900">
              <a:spcBef>
                <a:spcPct val="20000"/>
              </a:spcBef>
            </a:pPr>
            <a:r>
              <a:rPr lang="en-US" sz="2400">
                <a:latin typeface="Verdana" pitchFamily="34" charset="0"/>
              </a:rPr>
              <a:t>	by the court – enforcement clause</a:t>
            </a:r>
          </a:p>
          <a:p>
            <a:pPr marL="342900" indent="-342900">
              <a:spcBef>
                <a:spcPct val="20000"/>
              </a:spcBef>
              <a:buFontTx/>
              <a:buChar char="•"/>
            </a:pPr>
            <a:r>
              <a:rPr lang="en-US" sz="2400">
                <a:latin typeface="Verdana" pitchFamily="34" charset="0"/>
              </a:rPr>
              <a:t>measures to carry out – property, </a:t>
            </a:r>
          </a:p>
          <a:p>
            <a:pPr marL="342900" indent="-342900">
              <a:spcBef>
                <a:spcPct val="20000"/>
              </a:spcBef>
            </a:pPr>
            <a:r>
              <a:rPr lang="en-US" sz="2400">
                <a:latin typeface="Verdana" pitchFamily="34" charset="0"/>
              </a:rPr>
              <a:t>	capital and company restructuring, </a:t>
            </a:r>
          </a:p>
          <a:p>
            <a:pPr marL="342900" indent="-342900">
              <a:spcBef>
                <a:spcPct val="20000"/>
              </a:spcBef>
            </a:pPr>
            <a:r>
              <a:rPr lang="en-US" sz="2400">
                <a:latin typeface="Verdana" pitchFamily="34" charset="0"/>
              </a:rPr>
              <a:t>	with regard to business relationship </a:t>
            </a:r>
          </a:p>
          <a:p>
            <a:pPr marL="342900" indent="-342900">
              <a:spcBef>
                <a:spcPct val="20000"/>
              </a:spcBef>
            </a:pPr>
            <a:r>
              <a:rPr lang="en-US" sz="2400">
                <a:latin typeface="Verdana" pitchFamily="34" charset="0"/>
              </a:rPr>
              <a:t>	and obligations</a:t>
            </a:r>
          </a:p>
          <a:p>
            <a:pPr marL="342900" indent="-342900">
              <a:spcBef>
                <a:spcPct val="20000"/>
              </a:spcBef>
              <a:buFontTx/>
              <a:buChar char="•"/>
            </a:pPr>
            <a:r>
              <a:rPr lang="en-US" sz="2400" i="1">
                <a:latin typeface="Verdana" pitchFamily="34" charset="0"/>
              </a:rPr>
              <a:t>Lege speciali</a:t>
            </a:r>
            <a:r>
              <a:rPr lang="en-US" sz="2400">
                <a:latin typeface="Verdana" pitchFamily="34" charset="0"/>
              </a:rPr>
              <a:t> for financial sector and capital market</a:t>
            </a:r>
          </a:p>
          <a:p>
            <a:pPr marL="342900" indent="-342900">
              <a:spcBef>
                <a:spcPct val="20000"/>
              </a:spcBef>
            </a:pPr>
            <a:r>
              <a:rPr lang="en-US" sz="2400">
                <a:latin typeface="Verdana" pitchFamily="34" charset="0"/>
              </a:rPr>
              <a:t>	</a:t>
            </a:r>
          </a:p>
          <a:p>
            <a:pPr marL="342900" indent="-342900">
              <a:spcBef>
                <a:spcPct val="20000"/>
              </a:spcBef>
            </a:pPr>
            <a:endParaRPr lang="en-US" sz="2400">
              <a:latin typeface="Verdana" pitchFamily="34" charset="0"/>
            </a:endParaRPr>
          </a:p>
          <a:p>
            <a:pPr marL="342900" indent="-342900">
              <a:spcBef>
                <a:spcPct val="20000"/>
              </a:spcBef>
            </a:pPr>
            <a:endParaRPr lang="en-US" sz="2400">
              <a:latin typeface="Verdana" pitchFamily="34"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txBox="1">
            <a:spLocks noChangeArrowheads="1"/>
          </p:cNvSpPr>
          <p:nvPr/>
        </p:nvSpPr>
        <p:spPr bwMode="auto">
          <a:xfrm>
            <a:off x="457200" y="838200"/>
            <a:ext cx="6629400" cy="5614988"/>
          </a:xfrm>
          <a:prstGeom prst="rect">
            <a:avLst/>
          </a:prstGeom>
          <a:noFill/>
          <a:ln w="9525">
            <a:noFill/>
            <a:miter lim="800000"/>
            <a:headEnd/>
            <a:tailEnd/>
          </a:ln>
        </p:spPr>
        <p:txBody>
          <a:bodyPr/>
          <a:lstStyle/>
          <a:p>
            <a:pPr marL="342900" indent="-342900">
              <a:spcBef>
                <a:spcPct val="20000"/>
              </a:spcBef>
            </a:pPr>
            <a:r>
              <a:rPr lang="en-US" sz="2800" b="1">
                <a:latin typeface="Verdana" pitchFamily="34" charset="0"/>
              </a:rPr>
              <a:t>3. Second reform 2009:</a:t>
            </a:r>
            <a:endParaRPr lang="en-US" sz="2800">
              <a:latin typeface="Verdana" pitchFamily="34" charset="0"/>
            </a:endParaRPr>
          </a:p>
          <a:p>
            <a:pPr marL="342900" indent="-342900">
              <a:spcBef>
                <a:spcPct val="20000"/>
              </a:spcBef>
              <a:buFontTx/>
              <a:buChar char="•"/>
            </a:pPr>
            <a:r>
              <a:rPr lang="en-US" sz="2400">
                <a:latin typeface="Verdana" pitchFamily="34" charset="0"/>
              </a:rPr>
              <a:t>average results of the application of Law on insolvency procedure from 2004</a:t>
            </a:r>
          </a:p>
          <a:p>
            <a:pPr marL="342900" indent="-342900">
              <a:spcBef>
                <a:spcPct val="20000"/>
              </a:spcBef>
              <a:buFontTx/>
              <a:buChar char="•"/>
            </a:pPr>
            <a:r>
              <a:rPr lang="en-US" sz="2400">
                <a:latin typeface="Verdana" pitchFamily="34" charset="0"/>
              </a:rPr>
              <a:t>most of reorganizations failed</a:t>
            </a:r>
          </a:p>
          <a:p>
            <a:pPr marL="342900" indent="-342900">
              <a:spcBef>
                <a:spcPct val="20000"/>
              </a:spcBef>
              <a:buFontTx/>
              <a:buChar char="•"/>
            </a:pPr>
            <a:r>
              <a:rPr lang="en-US" sz="2400">
                <a:latin typeface="Verdana" pitchFamily="34" charset="0"/>
              </a:rPr>
              <a:t>main problems: late insolvency detection, extremely expensive procedure, superfluous organs</a:t>
            </a:r>
          </a:p>
          <a:p>
            <a:pPr marL="342900" indent="-342900">
              <a:spcBef>
                <a:spcPct val="20000"/>
              </a:spcBef>
              <a:buFontTx/>
              <a:buChar char="•"/>
            </a:pPr>
            <a:r>
              <a:rPr lang="en-US" sz="2400">
                <a:latin typeface="Verdana" pitchFamily="34" charset="0"/>
              </a:rPr>
              <a:t>new regulations – less administration, stronger position of insolvency manager and pre-packed insolvency plan as encouragement for debtors </a:t>
            </a:r>
          </a:p>
          <a:p>
            <a:pPr marL="342900" indent="-342900">
              <a:spcBef>
                <a:spcPct val="20000"/>
              </a:spcBef>
              <a:buFontTx/>
              <a:buChar char="•"/>
            </a:pPr>
            <a:endParaRPr lang="en-US" sz="2800">
              <a:latin typeface="Verdana" pitchFamily="34" charset="0"/>
            </a:endParaRPr>
          </a:p>
          <a:p>
            <a:pPr marL="342900" indent="-342900">
              <a:spcBef>
                <a:spcPct val="20000"/>
              </a:spcBef>
            </a:pPr>
            <a:r>
              <a:rPr lang="en-US" sz="2800">
                <a:latin typeface="Verdana" pitchFamily="34" charset="0"/>
              </a:rPr>
              <a:t>	</a:t>
            </a:r>
          </a:p>
          <a:p>
            <a:pPr marL="342900" indent="-342900">
              <a:spcBef>
                <a:spcPct val="20000"/>
              </a:spcBef>
            </a:pPr>
            <a:r>
              <a:rPr lang="en-US" sz="2800">
                <a:latin typeface="Verdana" pitchFamily="34" charset="0"/>
              </a:rPr>
              <a:t>	</a:t>
            </a:r>
          </a:p>
          <a:p>
            <a:pPr marL="342900" indent="-342900">
              <a:spcBef>
                <a:spcPct val="20000"/>
              </a:spcBef>
            </a:pPr>
            <a:endParaRPr lang="en-US" sz="2800">
              <a:latin typeface="Verdana" pitchFamily="34" charset="0"/>
            </a:endParaRPr>
          </a:p>
          <a:p>
            <a:pPr marL="342900" indent="-342900">
              <a:spcBef>
                <a:spcPct val="20000"/>
              </a:spcBef>
            </a:pPr>
            <a:endParaRPr lang="en-US" sz="2800">
              <a:latin typeface="Verdana" pitchFamily="34"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txBox="1">
            <a:spLocks noChangeArrowheads="1"/>
          </p:cNvSpPr>
          <p:nvPr/>
        </p:nvSpPr>
        <p:spPr bwMode="auto">
          <a:xfrm>
            <a:off x="457200" y="838200"/>
            <a:ext cx="6629400" cy="5614988"/>
          </a:xfrm>
          <a:prstGeom prst="rect">
            <a:avLst/>
          </a:prstGeom>
          <a:noFill/>
          <a:ln w="9525">
            <a:noFill/>
            <a:miter lim="800000"/>
            <a:headEnd/>
            <a:tailEnd/>
          </a:ln>
        </p:spPr>
        <p:txBody>
          <a:bodyPr/>
          <a:lstStyle/>
          <a:p>
            <a:pPr marL="342900" indent="-342900">
              <a:spcBef>
                <a:spcPct val="20000"/>
              </a:spcBef>
              <a:buFontTx/>
              <a:buChar char="•"/>
            </a:pPr>
            <a:r>
              <a:rPr lang="en-US" sz="2400">
                <a:latin typeface="Verdana" pitchFamily="34" charset="0"/>
              </a:rPr>
              <a:t>intention to change the image of insolvency procedure – good way to continue the business</a:t>
            </a:r>
          </a:p>
          <a:p>
            <a:pPr marL="342900" indent="-342900">
              <a:spcBef>
                <a:spcPct val="20000"/>
              </a:spcBef>
              <a:buFontTx/>
              <a:buChar char="•"/>
            </a:pPr>
            <a:r>
              <a:rPr lang="en-US" sz="2400">
                <a:latin typeface="Verdana" pitchFamily="34" charset="0"/>
              </a:rPr>
              <a:t>suppression of judicial council as superfluous, more prerogatives for insolvency manager and electronic supervision of the BSA</a:t>
            </a:r>
          </a:p>
          <a:p>
            <a:pPr marL="342900" indent="-342900">
              <a:spcBef>
                <a:spcPct val="20000"/>
              </a:spcBef>
              <a:buFontTx/>
              <a:buChar char="•"/>
            </a:pPr>
            <a:r>
              <a:rPr lang="en-US" sz="2400">
                <a:latin typeface="Verdana" pitchFamily="34" charset="0"/>
              </a:rPr>
              <a:t>abolition of insolvency of entrepreneurs and return to corporative insolvency</a:t>
            </a:r>
          </a:p>
          <a:p>
            <a:pPr marL="342900" indent="-342900">
              <a:spcBef>
                <a:spcPct val="20000"/>
              </a:spcBef>
              <a:buFontTx/>
              <a:buChar char="•"/>
            </a:pPr>
            <a:r>
              <a:rPr lang="en-US" sz="2400">
                <a:latin typeface="Verdana" pitchFamily="34" charset="0"/>
              </a:rPr>
              <a:t>overindebtedness as new insolvency reason</a:t>
            </a:r>
          </a:p>
          <a:p>
            <a:pPr marL="342900" indent="-342900">
              <a:spcBef>
                <a:spcPct val="20000"/>
              </a:spcBef>
              <a:buFontTx/>
              <a:buChar char="•"/>
            </a:pPr>
            <a:endParaRPr lang="en-US" sz="2400">
              <a:latin typeface="Verdana" pitchFamily="34" charset="0"/>
            </a:endParaRPr>
          </a:p>
          <a:p>
            <a:pPr marL="342900" indent="-342900">
              <a:spcBef>
                <a:spcPct val="20000"/>
              </a:spcBef>
              <a:buFontTx/>
              <a:buChar char="•"/>
            </a:pPr>
            <a:endParaRPr lang="en-US" sz="2400">
              <a:latin typeface="Verdana" pitchFamily="34" charset="0"/>
            </a:endParaRPr>
          </a:p>
          <a:p>
            <a:pPr marL="342900" indent="-342900">
              <a:spcBef>
                <a:spcPct val="20000"/>
              </a:spcBef>
            </a:pPr>
            <a:r>
              <a:rPr lang="en-US" sz="2400">
                <a:latin typeface="Verdana" pitchFamily="34" charset="0"/>
              </a:rPr>
              <a:t>	</a:t>
            </a:r>
          </a:p>
          <a:p>
            <a:pPr marL="342900" indent="-342900">
              <a:spcBef>
                <a:spcPct val="20000"/>
              </a:spcBef>
            </a:pPr>
            <a:r>
              <a:rPr lang="en-US" sz="2400">
                <a:latin typeface="Verdana" pitchFamily="34" charset="0"/>
              </a:rPr>
              <a:t>	</a:t>
            </a:r>
          </a:p>
          <a:p>
            <a:pPr marL="342900" indent="-342900">
              <a:spcBef>
                <a:spcPct val="20000"/>
              </a:spcBef>
            </a:pPr>
            <a:endParaRPr lang="en-US" sz="2400">
              <a:latin typeface="Verdana" pitchFamily="34" charset="0"/>
            </a:endParaRPr>
          </a:p>
          <a:p>
            <a:pPr marL="342900" indent="-342900">
              <a:spcBef>
                <a:spcPct val="20000"/>
              </a:spcBef>
            </a:pPr>
            <a:endParaRPr lang="en-US" sz="2400">
              <a:latin typeface="Verdana" pitchFamily="34"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p:cNvSpPr txBox="1">
            <a:spLocks noChangeArrowheads="1"/>
          </p:cNvSpPr>
          <p:nvPr/>
        </p:nvSpPr>
        <p:spPr bwMode="auto">
          <a:xfrm>
            <a:off x="457200" y="838200"/>
            <a:ext cx="6629400" cy="5614988"/>
          </a:xfrm>
          <a:prstGeom prst="rect">
            <a:avLst/>
          </a:prstGeom>
          <a:noFill/>
          <a:ln w="9525">
            <a:noFill/>
            <a:miter lim="800000"/>
            <a:headEnd/>
            <a:tailEnd/>
          </a:ln>
        </p:spPr>
        <p:txBody>
          <a:bodyPr/>
          <a:lstStyle/>
          <a:p>
            <a:pPr marL="342900" indent="-342900">
              <a:spcBef>
                <a:spcPct val="20000"/>
              </a:spcBef>
            </a:pPr>
            <a:r>
              <a:rPr lang="en-US" sz="2800" b="1">
                <a:latin typeface="Verdana" pitchFamily="34" charset="0"/>
              </a:rPr>
              <a:t>4. Outcomes of the reforms:</a:t>
            </a:r>
            <a:endParaRPr lang="en-US" sz="2800">
              <a:latin typeface="Verdana" pitchFamily="34" charset="0"/>
            </a:endParaRPr>
          </a:p>
          <a:p>
            <a:pPr marL="342900" indent="-342900">
              <a:spcBef>
                <a:spcPct val="20000"/>
              </a:spcBef>
              <a:buFontTx/>
              <a:buChar char="•"/>
            </a:pPr>
            <a:r>
              <a:rPr lang="en-US" sz="2400">
                <a:latin typeface="Verdana" pitchFamily="34" charset="0"/>
              </a:rPr>
              <a:t>modernized regulation and improved business environment</a:t>
            </a:r>
          </a:p>
          <a:p>
            <a:pPr marL="342900" indent="-342900">
              <a:spcBef>
                <a:spcPct val="20000"/>
              </a:spcBef>
              <a:buFontTx/>
              <a:buChar char="•"/>
            </a:pPr>
            <a:r>
              <a:rPr lang="en-US" sz="2400">
                <a:latin typeface="Verdana" pitchFamily="34" charset="0"/>
              </a:rPr>
              <a:t>efficient proceedings and control</a:t>
            </a:r>
          </a:p>
          <a:p>
            <a:pPr marL="342900" indent="-342900">
              <a:spcBef>
                <a:spcPct val="20000"/>
              </a:spcBef>
              <a:buFontTx/>
              <a:buChar char="•"/>
            </a:pPr>
            <a:r>
              <a:rPr lang="en-US" sz="2400">
                <a:latin typeface="Verdana" pitchFamily="34" charset="0"/>
              </a:rPr>
              <a:t>restructuring and privatization of the companies owned by state</a:t>
            </a:r>
          </a:p>
          <a:p>
            <a:pPr marL="342900" indent="-342900">
              <a:spcBef>
                <a:spcPct val="20000"/>
              </a:spcBef>
              <a:buFontTx/>
              <a:buChar char="•"/>
            </a:pPr>
            <a:r>
              <a:rPr lang="en-US" sz="2400">
                <a:latin typeface="Verdana" pitchFamily="34" charset="0"/>
              </a:rPr>
              <a:t>still weak market economy and low rate of investments, slow recovery and development </a:t>
            </a:r>
          </a:p>
          <a:p>
            <a:pPr marL="342900" indent="-342900">
              <a:spcBef>
                <a:spcPct val="20000"/>
              </a:spcBef>
              <a:buFontTx/>
              <a:buChar char="•"/>
            </a:pPr>
            <a:endParaRPr lang="en-US" sz="2800">
              <a:latin typeface="Verdana" pitchFamily="34" charset="0"/>
            </a:endParaRPr>
          </a:p>
          <a:p>
            <a:pPr marL="342900" indent="-342900">
              <a:spcBef>
                <a:spcPct val="20000"/>
              </a:spcBef>
              <a:buFontTx/>
              <a:buChar char="•"/>
            </a:pPr>
            <a:endParaRPr lang="en-US" sz="2800">
              <a:latin typeface="Verdana" pitchFamily="34" charset="0"/>
            </a:endParaRPr>
          </a:p>
          <a:p>
            <a:pPr marL="342900" indent="-342900">
              <a:spcBef>
                <a:spcPct val="20000"/>
              </a:spcBef>
            </a:pPr>
            <a:r>
              <a:rPr lang="en-US" sz="2800">
                <a:latin typeface="Verdana" pitchFamily="34" charset="0"/>
              </a:rPr>
              <a:t>	</a:t>
            </a:r>
          </a:p>
          <a:p>
            <a:pPr marL="342900" indent="-342900">
              <a:spcBef>
                <a:spcPct val="20000"/>
              </a:spcBef>
            </a:pPr>
            <a:r>
              <a:rPr lang="en-US" sz="2800">
                <a:latin typeface="Verdana" pitchFamily="34" charset="0"/>
              </a:rPr>
              <a:t>	</a:t>
            </a:r>
          </a:p>
          <a:p>
            <a:pPr marL="342900" indent="-342900">
              <a:spcBef>
                <a:spcPct val="20000"/>
              </a:spcBef>
            </a:pPr>
            <a:endParaRPr lang="en-US" sz="2800">
              <a:latin typeface="Verdana" pitchFamily="34" charset="0"/>
            </a:endParaRPr>
          </a:p>
          <a:p>
            <a:pPr marL="342900" indent="-342900">
              <a:spcBef>
                <a:spcPct val="20000"/>
              </a:spcBef>
            </a:pPr>
            <a:endParaRPr lang="en-US" sz="2800">
              <a:latin typeface="Verdana" pitchFamily="34" charset="0"/>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8"/>
          <p:cNvSpPr>
            <a:spLocks noChangeArrowheads="1"/>
          </p:cNvSpPr>
          <p:nvPr/>
        </p:nvSpPr>
        <p:spPr bwMode="auto">
          <a:xfrm>
            <a:off x="381000" y="838200"/>
            <a:ext cx="6553200" cy="4487863"/>
          </a:xfrm>
          <a:prstGeom prst="rect">
            <a:avLst/>
          </a:prstGeom>
          <a:noFill/>
          <a:ln w="9525">
            <a:noFill/>
            <a:miter lim="800000"/>
            <a:headEnd/>
            <a:tailEnd/>
          </a:ln>
        </p:spPr>
        <p:txBody>
          <a:bodyPr>
            <a:spAutoFit/>
          </a:bodyPr>
          <a:lstStyle/>
          <a:p>
            <a:pPr algn="ctr">
              <a:spcBef>
                <a:spcPct val="20000"/>
              </a:spcBef>
            </a:pPr>
            <a:r>
              <a:rPr lang="en-GB" sz="3200" b="1">
                <a:latin typeface="Verdana" pitchFamily="34" charset="0"/>
              </a:rPr>
              <a:t>﻿﻿﻿Russian Insolvency Law Modernization: ﻿Changes That Make Russia Closer </a:t>
            </a:r>
            <a:br>
              <a:rPr lang="en-GB" sz="3200" b="1">
                <a:latin typeface="Verdana" pitchFamily="34" charset="0"/>
              </a:rPr>
            </a:br>
            <a:r>
              <a:rPr lang="en-GB" sz="3200" b="1">
                <a:latin typeface="Verdana" pitchFamily="34" charset="0"/>
              </a:rPr>
              <a:t>to Europe</a:t>
            </a:r>
          </a:p>
          <a:p>
            <a:pPr algn="ctr">
              <a:spcBef>
                <a:spcPct val="20000"/>
              </a:spcBef>
            </a:pPr>
            <a:endParaRPr lang="en-GB" sz="3600" b="1">
              <a:latin typeface="Verdana" pitchFamily="34" charset="0"/>
            </a:endParaRPr>
          </a:p>
          <a:p>
            <a:pPr algn="ctr">
              <a:spcBef>
                <a:spcPct val="20000"/>
              </a:spcBef>
            </a:pPr>
            <a:r>
              <a:rPr lang="en-GB" sz="2000" b="1">
                <a:solidFill>
                  <a:srgbClr val="3B87BC"/>
                </a:solidFill>
                <a:latin typeface="Verdana" pitchFamily="34" charset="0"/>
              </a:rPr>
              <a:t>﻿﻿﻿﻿Olga Lvova </a:t>
            </a:r>
            <a:br>
              <a:rPr lang="en-GB" sz="2000" b="1">
                <a:solidFill>
                  <a:srgbClr val="3B87BC"/>
                </a:solidFill>
                <a:latin typeface="Verdana" pitchFamily="34" charset="0"/>
              </a:rPr>
            </a:br>
            <a:r>
              <a:rPr lang="en-GB" sz="2000" i="1">
                <a:solidFill>
                  <a:srgbClr val="3B87BC"/>
                </a:solidFill>
                <a:latin typeface="Verdana" pitchFamily="34" charset="0"/>
              </a:rPr>
              <a:t>(Doctoral Candidate, </a:t>
            </a:r>
            <a:br>
              <a:rPr lang="en-GB" sz="2000" i="1">
                <a:solidFill>
                  <a:srgbClr val="3B87BC"/>
                </a:solidFill>
                <a:latin typeface="Verdana" pitchFamily="34" charset="0"/>
              </a:rPr>
            </a:br>
            <a:r>
              <a:rPr lang="en-GB" sz="2000" i="1">
                <a:solidFill>
                  <a:srgbClr val="3B87BC"/>
                </a:solidFill>
                <a:latin typeface="Verdana" pitchFamily="34" charset="0"/>
              </a:rPr>
              <a:t>Moscow Lomonosov University)</a:t>
            </a:r>
          </a:p>
          <a:p>
            <a:pPr algn="ctr">
              <a:spcBef>
                <a:spcPct val="20000"/>
              </a:spcBef>
            </a:pPr>
            <a:endParaRPr lang="en-GB" sz="2800" i="1">
              <a:solidFill>
                <a:srgbClr val="000000"/>
              </a:solidFill>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Заголовок 1"/>
          <p:cNvSpPr>
            <a:spLocks noGrp="1"/>
          </p:cNvSpPr>
          <p:nvPr>
            <p:ph type="title"/>
          </p:nvPr>
        </p:nvSpPr>
        <p:spPr/>
        <p:txBody>
          <a:bodyPr/>
          <a:lstStyle/>
          <a:p>
            <a:r>
              <a:rPr lang="en-US" smtClean="0"/>
              <a:t>Legal framework evolution</a:t>
            </a:r>
            <a:endParaRPr lang="ru-RU" smtClean="0"/>
          </a:p>
        </p:txBody>
      </p:sp>
      <p:sp>
        <p:nvSpPr>
          <p:cNvPr id="3" name="Содержимое 2"/>
          <p:cNvSpPr>
            <a:spLocks noGrp="1"/>
          </p:cNvSpPr>
          <p:nvPr>
            <p:ph idx="1"/>
          </p:nvPr>
        </p:nvSpPr>
        <p:spPr>
          <a:xfrm>
            <a:off x="250825" y="1600200"/>
            <a:ext cx="6985000" cy="5257800"/>
          </a:xfrm>
        </p:spPr>
        <p:txBody>
          <a:bodyPr>
            <a:normAutofit/>
          </a:bodyPr>
          <a:lstStyle/>
          <a:p>
            <a:r>
              <a:rPr lang="en-US" sz="2600" smtClean="0"/>
              <a:t>The first insolvency law was adopted in 1992</a:t>
            </a:r>
          </a:p>
          <a:p>
            <a:r>
              <a:rPr lang="en-US" sz="2600" smtClean="0"/>
              <a:t>The second insolvency law was passed in 1998</a:t>
            </a:r>
          </a:p>
          <a:p>
            <a:r>
              <a:rPr lang="en-US" sz="2600" smtClean="0"/>
              <a:t>The effective Federal Law “On insolvency (bankruptcy)” was passed in 2002 and has been amended about 20 times to the date</a:t>
            </a:r>
          </a:p>
          <a:p>
            <a:pPr>
              <a:buFont typeface="Arial" charset="0"/>
              <a:buNone/>
            </a:pPr>
            <a:endParaRPr lang="en-US" sz="2600" smtClean="0">
              <a:solidFill>
                <a:srgbClr val="376092"/>
              </a:solidFill>
            </a:endParaRPr>
          </a:p>
          <a:p>
            <a:pPr algn="ctr">
              <a:buFont typeface="Arial" charset="0"/>
              <a:buNone/>
            </a:pPr>
            <a:r>
              <a:rPr lang="en-US" sz="2600" smtClean="0">
                <a:solidFill>
                  <a:srgbClr val="376092"/>
                </a:solidFill>
              </a:rPr>
              <a:t>All recent amendments undoubtedly make Russia closer to Europe but have some specifics</a:t>
            </a:r>
            <a:endParaRPr lang="ru-RU" sz="2600" smtClean="0">
              <a:solidFill>
                <a:srgbClr val="376092"/>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Заголовок 1"/>
          <p:cNvSpPr>
            <a:spLocks noGrp="1"/>
          </p:cNvSpPr>
          <p:nvPr>
            <p:ph type="title"/>
          </p:nvPr>
        </p:nvSpPr>
        <p:spPr/>
        <p:txBody>
          <a:bodyPr/>
          <a:lstStyle/>
          <a:p>
            <a:r>
              <a:rPr lang="en-US" smtClean="0"/>
              <a:t>Reorganization procedures</a:t>
            </a:r>
            <a:endParaRPr lang="ru-RU" smtClean="0"/>
          </a:p>
        </p:txBody>
      </p:sp>
      <p:sp>
        <p:nvSpPr>
          <p:cNvPr id="3" name="Содержимое 2"/>
          <p:cNvSpPr>
            <a:spLocks noGrp="1"/>
          </p:cNvSpPr>
          <p:nvPr>
            <p:ph idx="1"/>
          </p:nvPr>
        </p:nvSpPr>
        <p:spPr>
          <a:xfrm>
            <a:off x="250825" y="1600200"/>
            <a:ext cx="6985000" cy="5257800"/>
          </a:xfrm>
        </p:spPr>
        <p:txBody>
          <a:bodyPr>
            <a:normAutofit/>
          </a:bodyPr>
          <a:lstStyle/>
          <a:p>
            <a:pPr marL="514350" indent="-514350">
              <a:buFont typeface="Arial" charset="0"/>
              <a:buAutoNum type="arabicPeriod"/>
            </a:pPr>
            <a:r>
              <a:rPr lang="en-US" b="1" smtClean="0"/>
              <a:t>Financial rehabilitation </a:t>
            </a:r>
            <a:r>
              <a:rPr lang="en-US" smtClean="0"/>
              <a:t>(from 2002) – the way to get financial aid with special conditions + the ability for the debtor to manage his business</a:t>
            </a:r>
          </a:p>
          <a:p>
            <a:pPr marL="514350" indent="-514350">
              <a:buFont typeface="Arial" charset="0"/>
              <a:buAutoNum type="arabicPeriod"/>
            </a:pPr>
            <a:r>
              <a:rPr lang="en-US" b="1" smtClean="0"/>
              <a:t>External administration </a:t>
            </a:r>
            <a:r>
              <a:rPr lang="en-US" smtClean="0"/>
              <a:t>– ‘classic’ reorganization with special system of measures </a:t>
            </a:r>
          </a:p>
          <a:p>
            <a:pPr marL="514350" indent="-514350">
              <a:buFont typeface="Arial" charset="0"/>
              <a:buAutoNum type="arabicPeriod"/>
            </a:pPr>
            <a:endParaRPr lang="en-US" smtClean="0"/>
          </a:p>
          <a:p>
            <a:pPr marL="514350" indent="-514350" algn="ctr">
              <a:buFont typeface="Arial" charset="0"/>
              <a:buNone/>
            </a:pPr>
            <a:r>
              <a:rPr lang="en-US" smtClean="0">
                <a:solidFill>
                  <a:srgbClr val="376092"/>
                </a:solidFill>
              </a:rPr>
              <a:t>These two procedures practically do not work</a:t>
            </a:r>
            <a:endParaRPr lang="ru-RU" smtClean="0">
              <a:solidFill>
                <a:srgbClr val="376092"/>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388" y="0"/>
            <a:ext cx="6985000" cy="1143000"/>
          </a:xfrm>
        </p:spPr>
        <p:txBody>
          <a:bodyPr>
            <a:normAutofit/>
          </a:bodyPr>
          <a:lstStyle/>
          <a:p>
            <a:r>
              <a:rPr lang="en-US" sz="2900" smtClean="0"/>
              <a:t>The amount of bankruptcy procedures in the last 10 years</a:t>
            </a:r>
            <a:endParaRPr lang="ru-RU" sz="2900" smtClean="0"/>
          </a:p>
        </p:txBody>
      </p:sp>
      <p:graphicFrame>
        <p:nvGraphicFramePr>
          <p:cNvPr id="6" name="Содержимое 5"/>
          <p:cNvGraphicFramePr>
            <a:graphicFrameLocks noGrp="1"/>
          </p:cNvGraphicFramePr>
          <p:nvPr>
            <p:ph idx="1"/>
          </p:nvPr>
        </p:nvGraphicFramePr>
        <p:xfrm>
          <a:off x="0" y="1069975"/>
          <a:ext cx="9144000" cy="5795010"/>
        </p:xfrm>
        <a:graphic>
          <a:graphicData uri="http://schemas.openxmlformats.org/drawingml/2006/table">
            <a:tbl>
              <a:tblPr/>
              <a:tblGrid>
                <a:gridCol w="1638300"/>
                <a:gridCol w="717550"/>
                <a:gridCol w="715963"/>
                <a:gridCol w="663575"/>
                <a:gridCol w="598487"/>
                <a:gridCol w="596900"/>
                <a:gridCol w="596900"/>
                <a:gridCol w="796925"/>
                <a:gridCol w="795338"/>
                <a:gridCol w="620712"/>
                <a:gridCol w="647700"/>
                <a:gridCol w="755650"/>
              </a:tblGrid>
              <a:tr h="552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000" b="1" i="0" u="none" strike="noStrike" cap="none" normalizeH="0" baseline="0" smtClean="0">
                        <a:ln>
                          <a:noFill/>
                        </a:ln>
                        <a:solidFill>
                          <a:srgbClr val="FFFFFF"/>
                        </a:solidFill>
                        <a:effectLst/>
                        <a:latin typeface="Times New Roman"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Narrow" pitchFamily="-110" charset="0"/>
                          <a:ea typeface="MS PGothic" pitchFamily="34" charset="-128"/>
                        </a:rPr>
                        <a:t>2000</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Narrow" pitchFamily="-110" charset="0"/>
                          <a:ea typeface="MS PGothic" pitchFamily="34" charset="-128"/>
                        </a:rPr>
                        <a:t>2001</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Narrow" pitchFamily="-110" charset="0"/>
                          <a:ea typeface="MS PGothic" pitchFamily="34" charset="-128"/>
                        </a:rPr>
                        <a:t>2002</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Narrow" pitchFamily="-110" charset="0"/>
                          <a:ea typeface="MS PGothic" pitchFamily="34" charset="-128"/>
                        </a:rPr>
                        <a:t>2003</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Narrow" pitchFamily="-110" charset="0"/>
                          <a:ea typeface="MS PGothic" pitchFamily="34" charset="-128"/>
                        </a:rPr>
                        <a:t>2004</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Narrow" pitchFamily="-110" charset="0"/>
                          <a:ea typeface="MS PGothic" pitchFamily="34" charset="-128"/>
                        </a:rPr>
                        <a:t>2005</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Narrow" pitchFamily="-110" charset="0"/>
                          <a:ea typeface="MS PGothic" pitchFamily="34" charset="-128"/>
                        </a:rPr>
                        <a:t>2006</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Narrow" pitchFamily="-110" charset="0"/>
                          <a:ea typeface="MS PGothic" pitchFamily="34" charset="-128"/>
                        </a:rPr>
                        <a:t>2007</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Narrow" pitchFamily="-110" charset="0"/>
                          <a:ea typeface="MS PGothic" pitchFamily="34" charset="-128"/>
                        </a:rPr>
                        <a:t>2008</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Narrow" pitchFamily="-110" charset="0"/>
                          <a:ea typeface="MS PGothic" pitchFamily="34" charset="-128"/>
                        </a:rPr>
                        <a:t>2009</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Narrow" pitchFamily="-110" charset="0"/>
                          <a:ea typeface="MS PGothic" pitchFamily="34" charset="-128"/>
                        </a:rPr>
                        <a:t>2010</a:t>
                      </a:r>
                      <a:endParaRPr kumimoji="0" lang="ru-RU" sz="1800" b="1" i="0" u="none" strike="noStrike" cap="none" normalizeH="0" baseline="0" smtClean="0">
                        <a:ln>
                          <a:noFill/>
                        </a:ln>
                        <a:solidFill>
                          <a:srgbClr val="FFFFFF"/>
                        </a:solidFill>
                        <a:effectLst/>
                        <a:latin typeface="Arial Narrow" pitchFamily="-110" charset="0"/>
                        <a:ea typeface="MS PGothic" pitchFamily="34"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552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272627"/>
                          </a:solidFill>
                          <a:effectLst/>
                          <a:latin typeface="Arial Narrow" pitchFamily="-110" charset="0"/>
                          <a:ea typeface="MS PGothic" pitchFamily="34" charset="-128"/>
                        </a:rPr>
                        <a:t>Financial rehabilitation</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10</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29</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32</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39</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33</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48</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53</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91</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552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Arial Narrow" pitchFamily="-110" charset="0"/>
                          <a:ea typeface="MS PGothic" pitchFamily="34" charset="-128"/>
                        </a:rPr>
                        <a:t>External administration</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3051</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2973</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2696</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2081</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1369</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1013</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947</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752</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579</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604</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908</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552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Arial Narrow" pitchFamily="-110" charset="0"/>
                          <a:ea typeface="MS PGothic" pitchFamily="34" charset="-128"/>
                        </a:rPr>
                        <a:t>Liquidation</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15143</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38386</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82341</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17081</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9390</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13963</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76447</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19238</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13916</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cs typeface="Times New Roman" pitchFamily="-110" charset="0"/>
                        </a:rPr>
                        <a:t>15473</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cs typeface="Times New Roman" pitchFamily="-110" charset="0"/>
                        </a:rPr>
                        <a:t>16009</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cs typeface="Times New Roman" pitchFamily="-110"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552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Arial Narrow" pitchFamily="-110" charset="0"/>
                          <a:ea typeface="MS PGothic" pitchFamily="34" charset="-128"/>
                        </a:rPr>
                        <a:t>Composition</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747</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785</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403</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170</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150</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84</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106</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126</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126</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127</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255</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552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Arial Narrow" pitchFamily="-110" charset="0"/>
                          <a:ea typeface="MS PGothic" pitchFamily="34" charset="-128"/>
                        </a:rPr>
                        <a:t>Liquidation,%</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80</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91</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96</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88</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86</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93</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98</a:t>
                      </a:r>
                      <a:r>
                        <a:rPr kumimoji="0" lang="ru-RU" sz="1800" b="0" i="0" u="none" strike="noStrike" cap="none" normalizeH="0" baseline="0" smtClean="0">
                          <a:ln>
                            <a:noFill/>
                          </a:ln>
                          <a:solidFill>
                            <a:srgbClr val="000000"/>
                          </a:solidFill>
                          <a:effectLst/>
                          <a:latin typeface="Arial Narrow" pitchFamily="-110" charset="0"/>
                          <a:ea typeface="MS PGothic" pitchFamily="34" charset="-128"/>
                        </a:rPr>
                        <a:t>,</a:t>
                      </a:r>
                      <a:r>
                        <a:rPr kumimoji="0" lang="en-US" sz="1800" b="0" i="0" u="none" strike="noStrike" cap="none" normalizeH="0" baseline="0" smtClean="0">
                          <a:ln>
                            <a:noFill/>
                          </a:ln>
                          <a:solidFill>
                            <a:srgbClr val="000000"/>
                          </a:solidFill>
                          <a:effectLst/>
                          <a:latin typeface="Arial Narrow" pitchFamily="-110" charset="0"/>
                          <a:ea typeface="MS PGothic" pitchFamily="34" charset="-128"/>
                        </a:rPr>
                        <a:t>5</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95</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95</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95</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93</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552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8000"/>
                          </a:solidFill>
                          <a:effectLst/>
                          <a:latin typeface="Arial Narrow" pitchFamily="-110" charset="0"/>
                          <a:ea typeface="MS PGothic" pitchFamily="34" charset="-128"/>
                        </a:rPr>
                        <a:t>Reorganization procedures, %</a:t>
                      </a:r>
                      <a:endParaRPr kumimoji="0" lang="ru-RU" sz="1800" b="1" i="0" u="none" strike="noStrike" cap="none" normalizeH="0" baseline="0" smtClean="0">
                        <a:ln>
                          <a:noFill/>
                        </a:ln>
                        <a:solidFill>
                          <a:srgbClr val="008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8000"/>
                          </a:solidFill>
                          <a:effectLst/>
                          <a:latin typeface="Arial Narrow" pitchFamily="-110" charset="0"/>
                          <a:ea typeface="MS PGothic" pitchFamily="34" charset="-128"/>
                        </a:rPr>
                        <a:t>20</a:t>
                      </a:r>
                      <a:endParaRPr kumimoji="0" lang="ru-RU" sz="1800" b="1" i="0" u="none" strike="noStrike" cap="none" normalizeH="0" baseline="0" smtClean="0">
                        <a:ln>
                          <a:noFill/>
                        </a:ln>
                        <a:solidFill>
                          <a:srgbClr val="008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8000"/>
                          </a:solidFill>
                          <a:effectLst/>
                          <a:latin typeface="Arial Narrow" pitchFamily="-110" charset="0"/>
                          <a:ea typeface="MS PGothic" pitchFamily="34" charset="-128"/>
                        </a:rPr>
                        <a:t>9</a:t>
                      </a:r>
                      <a:endParaRPr kumimoji="0" lang="ru-RU" sz="1800" b="1" i="0" u="none" strike="noStrike" cap="none" normalizeH="0" baseline="0" smtClean="0">
                        <a:ln>
                          <a:noFill/>
                        </a:ln>
                        <a:solidFill>
                          <a:srgbClr val="008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8000"/>
                          </a:solidFill>
                          <a:effectLst/>
                          <a:latin typeface="Arial Narrow" pitchFamily="-110" charset="0"/>
                          <a:ea typeface="MS PGothic" pitchFamily="34" charset="-128"/>
                        </a:rPr>
                        <a:t>4</a:t>
                      </a:r>
                      <a:endParaRPr kumimoji="0" lang="ru-RU" sz="1800" b="1" i="0" u="none" strike="noStrike" cap="none" normalizeH="0" baseline="0" smtClean="0">
                        <a:ln>
                          <a:noFill/>
                        </a:ln>
                        <a:solidFill>
                          <a:srgbClr val="008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8000"/>
                          </a:solidFill>
                          <a:effectLst/>
                          <a:latin typeface="Arial Narrow" pitchFamily="-110" charset="0"/>
                          <a:ea typeface="MS PGothic" pitchFamily="34" charset="-128"/>
                        </a:rPr>
                        <a:t>12</a:t>
                      </a:r>
                      <a:endParaRPr kumimoji="0" lang="ru-RU" sz="1800" b="1" i="0" u="none" strike="noStrike" cap="none" normalizeH="0" baseline="0" smtClean="0">
                        <a:ln>
                          <a:noFill/>
                        </a:ln>
                        <a:solidFill>
                          <a:srgbClr val="008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8000"/>
                          </a:solidFill>
                          <a:effectLst/>
                          <a:latin typeface="Arial Narrow" pitchFamily="-110" charset="0"/>
                          <a:ea typeface="MS PGothic" pitchFamily="34" charset="-128"/>
                        </a:rPr>
                        <a:t>14</a:t>
                      </a:r>
                      <a:endParaRPr kumimoji="0" lang="ru-RU" sz="1800" b="1" i="0" u="none" strike="noStrike" cap="none" normalizeH="0" baseline="0" smtClean="0">
                        <a:ln>
                          <a:noFill/>
                        </a:ln>
                        <a:solidFill>
                          <a:srgbClr val="008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8000"/>
                          </a:solidFill>
                          <a:effectLst/>
                          <a:latin typeface="Arial Narrow" pitchFamily="-110" charset="0"/>
                          <a:ea typeface="MS PGothic" pitchFamily="34" charset="-128"/>
                        </a:rPr>
                        <a:t>7</a:t>
                      </a:r>
                      <a:endParaRPr kumimoji="0" lang="ru-RU" sz="1800" b="1" i="0" u="none" strike="noStrike" cap="none" normalizeH="0" baseline="0" smtClean="0">
                        <a:ln>
                          <a:noFill/>
                        </a:ln>
                        <a:solidFill>
                          <a:srgbClr val="008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8000"/>
                          </a:solidFill>
                          <a:effectLst/>
                          <a:latin typeface="Arial Narrow" pitchFamily="-110" charset="0"/>
                          <a:ea typeface="MS PGothic" pitchFamily="34" charset="-128"/>
                        </a:rPr>
                        <a:t>1</a:t>
                      </a:r>
                      <a:endParaRPr kumimoji="0" lang="ru-RU" sz="1800" b="1" i="0" u="none" strike="noStrike" cap="none" normalizeH="0" baseline="0" smtClean="0">
                        <a:ln>
                          <a:noFill/>
                        </a:ln>
                        <a:solidFill>
                          <a:srgbClr val="008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8000"/>
                          </a:solidFill>
                          <a:effectLst/>
                          <a:latin typeface="Arial Narrow" pitchFamily="-110" charset="0"/>
                          <a:ea typeface="MS PGothic" pitchFamily="34" charset="-128"/>
                        </a:rPr>
                        <a:t>4</a:t>
                      </a:r>
                      <a:r>
                        <a:rPr kumimoji="0" lang="ru-RU" sz="1800" b="1" i="0" u="none" strike="noStrike" cap="none" normalizeH="0" baseline="0" smtClean="0">
                          <a:ln>
                            <a:noFill/>
                          </a:ln>
                          <a:solidFill>
                            <a:srgbClr val="008000"/>
                          </a:solidFill>
                          <a:effectLst/>
                          <a:latin typeface="Arial Narrow" pitchFamily="-110" charset="0"/>
                          <a:ea typeface="MS PGothic" pitchFamily="34" charset="-128"/>
                        </a:rPr>
                        <a:t>,2</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008000"/>
                          </a:solidFill>
                          <a:effectLst/>
                          <a:latin typeface="Arial Narrow" pitchFamily="-110" charset="0"/>
                          <a:ea typeface="MS PGothic" pitchFamily="34" charset="-128"/>
                        </a:rPr>
                        <a:t>4</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008000"/>
                          </a:solidFill>
                          <a:effectLst/>
                          <a:latin typeface="Arial Narrow" pitchFamily="-110" charset="0"/>
                          <a:ea typeface="MS PGothic" pitchFamily="34" charset="-128"/>
                        </a:rPr>
                        <a:t>4</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8000"/>
                          </a:solidFill>
                          <a:effectLst/>
                          <a:latin typeface="Arial Narrow" pitchFamily="-110" charset="0"/>
                          <a:ea typeface="MS PGothic" pitchFamily="34" charset="-128"/>
                        </a:rPr>
                        <a:t>6,5</a:t>
                      </a:r>
                      <a:endParaRPr kumimoji="0" lang="ru-RU" sz="1800" b="1" i="0" u="none" strike="noStrike" cap="none" normalizeH="0" baseline="0" smtClean="0">
                        <a:ln>
                          <a:noFill/>
                        </a:ln>
                        <a:solidFill>
                          <a:srgbClr val="008000"/>
                        </a:solidFill>
                        <a:effectLst/>
                        <a:latin typeface="Arial Narrow" pitchFamily="-110" charset="0"/>
                        <a:ea typeface="MS PGothic" pitchFamily="34"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552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Arial Narrow" pitchFamily="-110" charset="0"/>
                          <a:ea typeface="MS PGothic" pitchFamily="34" charset="-128"/>
                        </a:rPr>
                        <a:t>Including:</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F</a:t>
                      </a:r>
                      <a:r>
                        <a:rPr kumimoji="0" lang="en-US" sz="1800" b="0" i="0" u="none" strike="noStrike" cap="none" normalizeH="0" baseline="0" smtClean="0">
                          <a:ln>
                            <a:noFill/>
                          </a:ln>
                          <a:solidFill>
                            <a:srgbClr val="272627"/>
                          </a:solidFill>
                          <a:effectLst/>
                          <a:latin typeface="Arial Narrow" pitchFamily="-110" charset="0"/>
                          <a:ea typeface="MS PGothic" pitchFamily="34" charset="-128"/>
                        </a:rPr>
                        <a:t>inancial rehabilitation, %</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0,05</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0,27</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0,21</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0,05</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0,16</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0,33</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0,33</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0,54</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552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External administration,%</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16</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7</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3</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11</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13</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7</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3,7</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4</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3,7</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5</a:t>
                      </a: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552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Arial Narrow" pitchFamily="-110" charset="0"/>
                          <a:ea typeface="MS PGothic" pitchFamily="34" charset="-128"/>
                        </a:rPr>
                        <a:t>Composition,%</a:t>
                      </a:r>
                      <a:endParaRPr kumimoji="0" lang="ru-RU" sz="1800" b="0" i="0" u="none" strike="noStrike" cap="none" normalizeH="0" baseline="0" smtClean="0">
                        <a:ln>
                          <a:noFill/>
                        </a:ln>
                        <a:solidFill>
                          <a:srgbClr val="000000"/>
                        </a:solidFill>
                        <a:effectLst/>
                        <a:latin typeface="Arial Narrow" pitchFamily="-110" charset="0"/>
                        <a:ea typeface="MS PGothic" pitchFamily="34" charset="-128"/>
                      </a:endParaRP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4</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2</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0</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0,1</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0,6</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0,9</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0,8</a:t>
                      </a:r>
                    </a:p>
                  </a:txBody>
                  <a:tcPr marL="6985" marR="698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Arial Narrow" pitchFamily="-110" charset="0"/>
                          <a:ea typeface="MS PGothic" pitchFamily="34" charset="-128"/>
                        </a:rPr>
                        <a:t>1,4</a:t>
                      </a: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Заголовок 1"/>
          <p:cNvSpPr>
            <a:spLocks noGrp="1"/>
          </p:cNvSpPr>
          <p:nvPr>
            <p:ph type="title"/>
          </p:nvPr>
        </p:nvSpPr>
        <p:spPr/>
        <p:txBody>
          <a:bodyPr/>
          <a:lstStyle/>
          <a:p>
            <a:r>
              <a:rPr lang="en-US" smtClean="0"/>
              <a:t>Why is there very few reorganizations?</a:t>
            </a:r>
            <a:endParaRPr lang="ru-RU" smtClean="0"/>
          </a:p>
        </p:txBody>
      </p:sp>
      <p:sp>
        <p:nvSpPr>
          <p:cNvPr id="76803" name="Содержимое 2"/>
          <p:cNvSpPr>
            <a:spLocks noGrp="1"/>
          </p:cNvSpPr>
          <p:nvPr>
            <p:ph idx="1"/>
          </p:nvPr>
        </p:nvSpPr>
        <p:spPr/>
        <p:txBody>
          <a:bodyPr/>
          <a:lstStyle/>
          <a:p>
            <a:r>
              <a:rPr lang="en-US" smtClean="0"/>
              <a:t>The essential part of liquidation procedures are initiated with so-called «assetless companies» and when the debtor can’t be found. </a:t>
            </a:r>
          </a:p>
          <a:p>
            <a:r>
              <a:rPr lang="en-US" smtClean="0"/>
              <a:t>The Insolvency Law is usually enforced when it is already impossible to restore solvency. </a:t>
            </a:r>
          </a:p>
          <a:p>
            <a:r>
              <a:rPr lang="en-US" smtClean="0"/>
              <a:t>The low outcome of reorganization procedures (in average only 7,7% financial rehabilitations are successful during 10 years)</a:t>
            </a:r>
            <a:endParaRPr lang="ru-RU" smtClean="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Заголовок 1"/>
          <p:cNvSpPr>
            <a:spLocks noGrp="1"/>
          </p:cNvSpPr>
          <p:nvPr>
            <p:ph type="title"/>
          </p:nvPr>
        </p:nvSpPr>
        <p:spPr>
          <a:xfrm>
            <a:off x="250825" y="0"/>
            <a:ext cx="6985000" cy="1143000"/>
          </a:xfrm>
        </p:spPr>
        <p:txBody>
          <a:bodyPr/>
          <a:lstStyle/>
          <a:p>
            <a:r>
              <a:rPr lang="en-US" smtClean="0"/>
              <a:t>Insolvency Administrator …</a:t>
            </a:r>
            <a:endParaRPr lang="ru-RU" smtClean="0"/>
          </a:p>
        </p:txBody>
      </p:sp>
      <p:sp>
        <p:nvSpPr>
          <p:cNvPr id="3" name="Содержимое 2"/>
          <p:cNvSpPr>
            <a:spLocks noGrp="1"/>
          </p:cNvSpPr>
          <p:nvPr>
            <p:ph idx="1"/>
          </p:nvPr>
        </p:nvSpPr>
        <p:spPr>
          <a:xfrm>
            <a:off x="250825" y="1196975"/>
            <a:ext cx="6985000" cy="5400675"/>
          </a:xfrm>
        </p:spPr>
        <p:txBody>
          <a:bodyPr>
            <a:normAutofit/>
          </a:bodyPr>
          <a:lstStyle/>
          <a:p>
            <a:pPr>
              <a:lnSpc>
                <a:spcPct val="90000"/>
              </a:lnSpc>
            </a:pPr>
            <a:r>
              <a:rPr lang="en-US" sz="2400" smtClean="0"/>
              <a:t>is the citizen of Russia</a:t>
            </a:r>
          </a:p>
          <a:p>
            <a:pPr>
              <a:lnSpc>
                <a:spcPct val="90000"/>
              </a:lnSpc>
            </a:pPr>
            <a:r>
              <a:rPr lang="en-US" sz="2400" smtClean="0"/>
              <a:t>has high professional education</a:t>
            </a:r>
          </a:p>
          <a:p>
            <a:pPr>
              <a:lnSpc>
                <a:spcPct val="90000"/>
              </a:lnSpc>
            </a:pPr>
            <a:r>
              <a:rPr lang="en-US" sz="2400" smtClean="0"/>
              <a:t>worked at the executive position for 1 year and passed the internship as the insolvency administrator’s assistant in the bankruptcy proceedings for 6 months OR just worked as above-mentioned intern for 2 years</a:t>
            </a:r>
          </a:p>
          <a:p>
            <a:pPr>
              <a:lnSpc>
                <a:spcPct val="90000"/>
              </a:lnSpc>
            </a:pPr>
            <a:r>
              <a:rPr lang="en-US" sz="2400" smtClean="0"/>
              <a:t>passed the exam within the program of insolvency administrators preparation</a:t>
            </a:r>
          </a:p>
          <a:p>
            <a:pPr>
              <a:lnSpc>
                <a:spcPct val="90000"/>
              </a:lnSpc>
            </a:pPr>
            <a:r>
              <a:rPr lang="en-US" sz="2400" smtClean="0"/>
              <a:t>is the member of any SRO</a:t>
            </a:r>
          </a:p>
          <a:p>
            <a:pPr>
              <a:lnSpc>
                <a:spcPct val="90000"/>
              </a:lnSpc>
            </a:pPr>
            <a:r>
              <a:rPr lang="en-US" sz="2400" smtClean="0"/>
              <a:t>has no previous convictions</a:t>
            </a:r>
          </a:p>
          <a:p>
            <a:pPr>
              <a:lnSpc>
                <a:spcPct val="90000"/>
              </a:lnSpc>
            </a:pPr>
            <a:r>
              <a:rPr lang="en-US" sz="2400" smtClean="0"/>
              <a:t>is not disqualified for the administrative offence</a:t>
            </a:r>
            <a:endParaRPr lang="ru-RU" sz="2400" smtClean="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Заголовок 1"/>
          <p:cNvSpPr>
            <a:spLocks noGrp="1"/>
          </p:cNvSpPr>
          <p:nvPr>
            <p:ph type="title"/>
          </p:nvPr>
        </p:nvSpPr>
        <p:spPr/>
        <p:txBody>
          <a:bodyPr/>
          <a:lstStyle/>
          <a:p>
            <a:r>
              <a:rPr lang="en-US" smtClean="0"/>
              <a:t>Insolvency Administrators: new rules (1)</a:t>
            </a:r>
            <a:endParaRPr lang="ru-RU" smtClean="0"/>
          </a:p>
        </p:txBody>
      </p:sp>
      <p:sp>
        <p:nvSpPr>
          <p:cNvPr id="78851" name="Содержимое 2"/>
          <p:cNvSpPr>
            <a:spLocks noGrp="1"/>
          </p:cNvSpPr>
          <p:nvPr>
            <p:ph idx="1"/>
          </p:nvPr>
        </p:nvSpPr>
        <p:spPr/>
        <p:txBody>
          <a:bodyPr/>
          <a:lstStyle/>
          <a:p>
            <a:r>
              <a:rPr lang="en-US" smtClean="0"/>
              <a:t>introduction of the </a:t>
            </a:r>
            <a:r>
              <a:rPr lang="en-US" b="1" smtClean="0"/>
              <a:t>self-regulated organizations of insolvency administrators </a:t>
            </a:r>
            <a:r>
              <a:rPr lang="en-US" smtClean="0"/>
              <a:t>(so-called ‘SRO’) – the associations of professionals which issue internal rules and standards of professional activity of their members, examine their qualification, etc. </a:t>
            </a:r>
          </a:p>
          <a:p>
            <a:endParaRPr lang="ru-RU" smtClean="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Заголовок 1"/>
          <p:cNvSpPr>
            <a:spLocks noGrp="1"/>
          </p:cNvSpPr>
          <p:nvPr>
            <p:ph type="title"/>
          </p:nvPr>
        </p:nvSpPr>
        <p:spPr/>
        <p:txBody>
          <a:bodyPr/>
          <a:lstStyle/>
          <a:p>
            <a:r>
              <a:rPr lang="en-US" smtClean="0"/>
              <a:t>Insolvency Administrators: new rules (2)</a:t>
            </a:r>
            <a:endParaRPr lang="ru-RU" smtClean="0"/>
          </a:p>
        </p:txBody>
      </p:sp>
      <p:sp>
        <p:nvSpPr>
          <p:cNvPr id="79875" name="Содержимое 2"/>
          <p:cNvSpPr>
            <a:spLocks noGrp="1"/>
          </p:cNvSpPr>
          <p:nvPr>
            <p:ph idx="1"/>
          </p:nvPr>
        </p:nvSpPr>
        <p:spPr/>
        <p:txBody>
          <a:bodyPr/>
          <a:lstStyle/>
          <a:p>
            <a:r>
              <a:rPr lang="en-US" smtClean="0"/>
              <a:t>a </a:t>
            </a:r>
            <a:r>
              <a:rPr lang="en-US" b="1" smtClean="0"/>
              <a:t>creditor</a:t>
            </a:r>
            <a:r>
              <a:rPr lang="en-US" smtClean="0"/>
              <a:t> filing for the debtor’s bankruptcy or the </a:t>
            </a:r>
            <a:r>
              <a:rPr lang="en-US" b="1" smtClean="0"/>
              <a:t>creditors’ committee can choose </a:t>
            </a:r>
            <a:r>
              <a:rPr lang="en-US" smtClean="0"/>
              <a:t>and name a particular </a:t>
            </a:r>
            <a:r>
              <a:rPr lang="en-US" b="1" smtClean="0"/>
              <a:t>insolvency  administrator </a:t>
            </a:r>
            <a:r>
              <a:rPr lang="en-US" smtClean="0"/>
              <a:t>for the bankruptcy procedure</a:t>
            </a:r>
            <a:r>
              <a:rPr lang="en-US" b="1" smtClean="0"/>
              <a:t> </a:t>
            </a:r>
            <a:r>
              <a:rPr lang="en-US" smtClean="0"/>
              <a:t>and </a:t>
            </a:r>
            <a:r>
              <a:rPr lang="en-US" b="1" smtClean="0"/>
              <a:t>to present additional requirements</a:t>
            </a:r>
            <a:r>
              <a:rPr lang="en-US" smtClean="0"/>
              <a:t> for him </a:t>
            </a:r>
          </a:p>
          <a:p>
            <a:endParaRPr lang="ru-RU" smtClean="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Заголовок 1"/>
          <p:cNvSpPr>
            <a:spLocks noGrp="1"/>
          </p:cNvSpPr>
          <p:nvPr>
            <p:ph type="title"/>
          </p:nvPr>
        </p:nvSpPr>
        <p:spPr/>
        <p:txBody>
          <a:bodyPr/>
          <a:lstStyle/>
          <a:p>
            <a:r>
              <a:rPr lang="en-US" smtClean="0"/>
              <a:t>Insolvency Administrators: remuneration</a:t>
            </a:r>
            <a:endParaRPr lang="ru-RU" smtClean="0"/>
          </a:p>
        </p:txBody>
      </p:sp>
      <p:sp>
        <p:nvSpPr>
          <p:cNvPr id="3" name="Содержимое 2"/>
          <p:cNvSpPr>
            <a:spLocks noGrp="1"/>
          </p:cNvSpPr>
          <p:nvPr>
            <p:ph idx="1"/>
          </p:nvPr>
        </p:nvSpPr>
        <p:spPr>
          <a:xfrm>
            <a:off x="250825" y="1600200"/>
            <a:ext cx="7200900" cy="5257800"/>
          </a:xfrm>
        </p:spPr>
        <p:txBody>
          <a:bodyPr>
            <a:normAutofit/>
          </a:bodyPr>
          <a:lstStyle/>
          <a:p>
            <a:pPr>
              <a:lnSpc>
                <a:spcPct val="90000"/>
              </a:lnSpc>
            </a:pPr>
            <a:r>
              <a:rPr lang="en-US" smtClean="0"/>
              <a:t>The minimal fixed remuneration of insolvency administrator before the amendments was only 250 Euro per month and now it depends on the type of the bankruptcy procedure:</a:t>
            </a:r>
          </a:p>
          <a:p>
            <a:pPr>
              <a:lnSpc>
                <a:spcPct val="90000"/>
              </a:lnSpc>
              <a:buFont typeface="Calibri" pitchFamily="-110" charset="0"/>
              <a:buAutoNum type="arabicPeriod"/>
            </a:pPr>
            <a:r>
              <a:rPr lang="en-US" smtClean="0"/>
              <a:t>supervision: 750 Euro</a:t>
            </a:r>
          </a:p>
          <a:p>
            <a:pPr>
              <a:lnSpc>
                <a:spcPct val="90000"/>
              </a:lnSpc>
              <a:buFont typeface="Calibri" pitchFamily="-110" charset="0"/>
              <a:buAutoNum type="arabicPeriod"/>
            </a:pPr>
            <a:r>
              <a:rPr lang="en-US" smtClean="0"/>
              <a:t>financial rehabilitation: 375 Euro</a:t>
            </a:r>
          </a:p>
          <a:p>
            <a:pPr>
              <a:lnSpc>
                <a:spcPct val="90000"/>
              </a:lnSpc>
              <a:buFont typeface="Calibri" pitchFamily="-110" charset="0"/>
              <a:buAutoNum type="arabicPeriod"/>
            </a:pPr>
            <a:r>
              <a:rPr lang="en-US" smtClean="0"/>
              <a:t>external administration: 1125 Euro</a:t>
            </a:r>
          </a:p>
          <a:p>
            <a:pPr>
              <a:lnSpc>
                <a:spcPct val="90000"/>
              </a:lnSpc>
              <a:buFont typeface="Calibri" pitchFamily="-110" charset="0"/>
              <a:buAutoNum type="arabicPeriod"/>
            </a:pPr>
            <a:r>
              <a:rPr lang="en-US" smtClean="0"/>
              <a:t>liquidation procedure: 750 Euro</a:t>
            </a:r>
          </a:p>
          <a:p>
            <a:pPr>
              <a:lnSpc>
                <a:spcPct val="90000"/>
              </a:lnSpc>
              <a:buFont typeface="Arial" charset="0"/>
              <a:buNone/>
            </a:pPr>
            <a:endParaRPr lang="en-US" smtClean="0"/>
          </a:p>
          <a:p>
            <a:pPr>
              <a:lnSpc>
                <a:spcPct val="90000"/>
              </a:lnSpc>
              <a:buFont typeface="Arial" charset="0"/>
              <a:buNone/>
            </a:pPr>
            <a:r>
              <a:rPr lang="en-US" smtClean="0"/>
              <a:t>+ % from the book value of assets </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Заголовок 1"/>
          <p:cNvSpPr>
            <a:spLocks noGrp="1"/>
          </p:cNvSpPr>
          <p:nvPr>
            <p:ph type="title"/>
          </p:nvPr>
        </p:nvSpPr>
        <p:spPr/>
        <p:txBody>
          <a:bodyPr/>
          <a:lstStyle/>
          <a:p>
            <a:r>
              <a:rPr lang="en-US" smtClean="0"/>
              <a:t>Remuneration: some “buts”</a:t>
            </a:r>
            <a:endParaRPr lang="ru-RU" smtClean="0"/>
          </a:p>
        </p:txBody>
      </p:sp>
      <p:sp>
        <p:nvSpPr>
          <p:cNvPr id="81923" name="Содержимое 2"/>
          <p:cNvSpPr>
            <a:spLocks noGrp="1"/>
          </p:cNvSpPr>
          <p:nvPr>
            <p:ph idx="1"/>
          </p:nvPr>
        </p:nvSpPr>
        <p:spPr/>
        <p:txBody>
          <a:bodyPr/>
          <a:lstStyle/>
          <a:p>
            <a:r>
              <a:rPr lang="en-US" smtClean="0"/>
              <a:t>Connection with the book value of assets: remuneration is not paid for the quality of insolvency administrator’s work but depends on the debtor’s size</a:t>
            </a:r>
          </a:p>
          <a:p>
            <a:r>
              <a:rPr lang="en-US" smtClean="0"/>
              <a:t>The book value can be artificially overrated or underrated </a:t>
            </a:r>
          </a:p>
          <a:p>
            <a:r>
              <a:rPr lang="en-US" smtClean="0"/>
              <a:t>Insolvency administrator can get additional remuneration at the expense of creditors who decided to give it </a:t>
            </a:r>
            <a:r>
              <a:rPr lang="en-US" smtClean="0">
                <a:sym typeface="Symbol" pitchFamily="-110" charset="2"/>
              </a:rPr>
              <a:t> the dependence</a:t>
            </a:r>
            <a:endParaRPr lang="ru-RU" smtClean="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Заголовок 1"/>
          <p:cNvSpPr>
            <a:spLocks noGrp="1"/>
          </p:cNvSpPr>
          <p:nvPr>
            <p:ph type="title"/>
          </p:nvPr>
        </p:nvSpPr>
        <p:spPr>
          <a:xfrm>
            <a:off x="250825" y="0"/>
            <a:ext cx="6985000" cy="1143000"/>
          </a:xfrm>
        </p:spPr>
        <p:txBody>
          <a:bodyPr/>
          <a:lstStyle/>
          <a:p>
            <a:r>
              <a:rPr lang="en-US" smtClean="0"/>
              <a:t>Position of creditors</a:t>
            </a:r>
            <a:endParaRPr lang="ru-RU" smtClean="0"/>
          </a:p>
        </p:txBody>
      </p:sp>
      <p:sp>
        <p:nvSpPr>
          <p:cNvPr id="3" name="Содержимое 2"/>
          <p:cNvSpPr>
            <a:spLocks noGrp="1"/>
          </p:cNvSpPr>
          <p:nvPr>
            <p:ph idx="1"/>
          </p:nvPr>
        </p:nvSpPr>
        <p:spPr>
          <a:xfrm>
            <a:off x="0" y="981075"/>
            <a:ext cx="7380288" cy="5616575"/>
          </a:xfrm>
        </p:spPr>
        <p:txBody>
          <a:bodyPr>
            <a:noAutofit/>
          </a:bodyPr>
          <a:lstStyle/>
          <a:p>
            <a:r>
              <a:rPr lang="en-US" sz="2200" b="1" smtClean="0"/>
              <a:t>Secured creditors got the opportunity to charge the pledged property</a:t>
            </a:r>
            <a:r>
              <a:rPr lang="en-US" sz="2200" smtClean="0"/>
              <a:t> in the process of reorganization if the debtor will not be able to prove that it will make his solvency restoration impossible:</a:t>
            </a:r>
          </a:p>
          <a:p>
            <a:pPr>
              <a:buFont typeface="Arial" charset="0"/>
              <a:buNone/>
            </a:pPr>
            <a:r>
              <a:rPr lang="en-US" sz="2200" b="1" smtClean="0"/>
              <a:t>+</a:t>
            </a:r>
            <a:r>
              <a:rPr lang="en-US" sz="2200" smtClean="0"/>
              <a:t> secured creditors become more protected and the order of pledged property sale is now specified in a better way</a:t>
            </a:r>
          </a:p>
          <a:p>
            <a:pPr>
              <a:buFont typeface="Arial" charset="0"/>
              <a:buNone/>
            </a:pPr>
            <a:r>
              <a:rPr lang="en-US" sz="2200" b="1" smtClean="0">
                <a:solidFill>
                  <a:srgbClr val="376092"/>
                </a:solidFill>
              </a:rPr>
              <a:t>-</a:t>
            </a:r>
            <a:r>
              <a:rPr lang="en-US" sz="2200" smtClean="0">
                <a:solidFill>
                  <a:srgbClr val="376092"/>
                </a:solidFill>
              </a:rPr>
              <a:t> </a:t>
            </a:r>
            <a:r>
              <a:rPr lang="en-US" sz="2200" smtClean="0"/>
              <a:t> </a:t>
            </a:r>
            <a:r>
              <a:rPr lang="en-US" sz="2200" smtClean="0">
                <a:solidFill>
                  <a:srgbClr val="376092"/>
                </a:solidFill>
              </a:rPr>
              <a:t>if one of creditors take this pledged asset away there could become nothing to sale and to reorganize</a:t>
            </a:r>
            <a:endParaRPr lang="ru-RU" sz="2200" smtClean="0">
              <a:solidFill>
                <a:srgbClr val="376092"/>
              </a:solidFill>
            </a:endParaRPr>
          </a:p>
          <a:p>
            <a:r>
              <a:rPr lang="en-US" sz="2200" b="1" smtClean="0"/>
              <a:t>20-30%</a:t>
            </a:r>
            <a:r>
              <a:rPr lang="en-US" sz="2200" smtClean="0"/>
              <a:t> </a:t>
            </a:r>
            <a:r>
              <a:rPr lang="en-US" sz="2200" b="1" smtClean="0"/>
              <a:t>of the pledged property selling price is referred to the satisfaction of claims of the most unsecured creditors</a:t>
            </a:r>
            <a:r>
              <a:rPr lang="en-US" sz="2200" smtClean="0"/>
              <a:t>, i.e. people to be paid for the life and health damage and workers of the company-debtor.</a:t>
            </a:r>
            <a:endParaRPr lang="ru-RU" sz="2200" smtClean="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Заголовок 1"/>
          <p:cNvSpPr>
            <a:spLocks noGrp="1"/>
          </p:cNvSpPr>
          <p:nvPr>
            <p:ph type="title"/>
          </p:nvPr>
        </p:nvSpPr>
        <p:spPr/>
        <p:txBody>
          <a:bodyPr/>
          <a:lstStyle/>
          <a:p>
            <a:r>
              <a:rPr lang="en-US" smtClean="0"/>
              <a:t>Transparency:  before</a:t>
            </a:r>
            <a:endParaRPr lang="ru-RU" smtClean="0"/>
          </a:p>
        </p:txBody>
      </p:sp>
      <p:sp>
        <p:nvSpPr>
          <p:cNvPr id="83971" name="Содержимое 5"/>
          <p:cNvSpPr>
            <a:spLocks noGrp="1"/>
          </p:cNvSpPr>
          <p:nvPr>
            <p:ph idx="1"/>
          </p:nvPr>
        </p:nvSpPr>
        <p:spPr/>
        <p:txBody>
          <a:bodyPr/>
          <a:lstStyle/>
          <a:p>
            <a:r>
              <a:rPr lang="en-US" smtClean="0"/>
              <a:t>Information about insolvency proceedings in Russia was published only in the Saturday number of the </a:t>
            </a:r>
            <a:r>
              <a:rPr lang="en-US" b="1" smtClean="0"/>
              <a:t>newspaper</a:t>
            </a:r>
            <a:r>
              <a:rPr lang="en-US" smtClean="0"/>
              <a:t> ‘Kommersant’: </a:t>
            </a:r>
          </a:p>
          <a:p>
            <a:pPr>
              <a:buFont typeface="Arial" charset="0"/>
              <a:buNone/>
            </a:pPr>
            <a:r>
              <a:rPr lang="en-US" smtClean="0"/>
              <a:t>   20-25 sheets</a:t>
            </a:r>
          </a:p>
          <a:p>
            <a:pPr>
              <a:buFont typeface="Arial" charset="0"/>
              <a:buNone/>
            </a:pPr>
            <a:r>
              <a:rPr lang="en-US" smtClean="0"/>
              <a:t>   in small print </a:t>
            </a:r>
            <a:endParaRPr lang="ru-RU" smtClean="0"/>
          </a:p>
        </p:txBody>
      </p:sp>
      <p:pic>
        <p:nvPicPr>
          <p:cNvPr id="83972" name="Picture 3"/>
          <p:cNvPicPr>
            <a:picLocks noChangeAspect="1" noChangeArrowheads="1"/>
          </p:cNvPicPr>
          <p:nvPr/>
        </p:nvPicPr>
        <p:blipFill>
          <a:blip r:embed="rId2"/>
          <a:srcRect/>
          <a:stretch>
            <a:fillRect/>
          </a:stretch>
        </p:blipFill>
        <p:spPr bwMode="auto">
          <a:xfrm>
            <a:off x="4211638" y="3860800"/>
            <a:ext cx="2941637" cy="2882900"/>
          </a:xfrm>
          <a:prstGeom prst="rect">
            <a:avLst/>
          </a:prstGeom>
          <a:noFill/>
          <a:ln w="9525">
            <a:noFill/>
            <a:miter lim="800000"/>
            <a:headEnd/>
            <a:tailEnd/>
          </a:ln>
        </p:spPr>
      </p:pic>
      <p:pic>
        <p:nvPicPr>
          <p:cNvPr id="83973" name="Picture 4"/>
          <p:cNvPicPr>
            <a:picLocks noChangeAspect="1" noChangeArrowheads="1"/>
          </p:cNvPicPr>
          <p:nvPr/>
        </p:nvPicPr>
        <p:blipFill>
          <a:blip r:embed="rId3"/>
          <a:srcRect/>
          <a:stretch>
            <a:fillRect/>
          </a:stretch>
        </p:blipFill>
        <p:spPr bwMode="auto">
          <a:xfrm>
            <a:off x="827088" y="5084763"/>
            <a:ext cx="2089150" cy="1558925"/>
          </a:xfrm>
          <a:prstGeom prst="rect">
            <a:avLst/>
          </a:prstGeom>
          <a:noFill/>
          <a:ln w="9525">
            <a:noFill/>
            <a:miter lim="800000"/>
            <a:headEnd/>
            <a:tailEnd/>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Заголовок 1"/>
          <p:cNvSpPr>
            <a:spLocks noGrp="1"/>
          </p:cNvSpPr>
          <p:nvPr>
            <p:ph type="title"/>
          </p:nvPr>
        </p:nvSpPr>
        <p:spPr>
          <a:xfrm>
            <a:off x="250825" y="333375"/>
            <a:ext cx="6985000" cy="1143000"/>
          </a:xfrm>
        </p:spPr>
        <p:txBody>
          <a:bodyPr/>
          <a:lstStyle/>
          <a:p>
            <a:r>
              <a:rPr lang="en-US" smtClean="0"/>
              <a:t>Transparency: now</a:t>
            </a:r>
            <a:endParaRPr lang="ru-RU" smtClean="0"/>
          </a:p>
        </p:txBody>
      </p:sp>
      <p:sp>
        <p:nvSpPr>
          <p:cNvPr id="84995" name="Содержимое 2"/>
          <p:cNvSpPr>
            <a:spLocks noGrp="1"/>
          </p:cNvSpPr>
          <p:nvPr>
            <p:ph idx="1"/>
          </p:nvPr>
        </p:nvSpPr>
        <p:spPr>
          <a:xfrm>
            <a:off x="250825" y="1412875"/>
            <a:ext cx="6985000" cy="5184775"/>
          </a:xfrm>
        </p:spPr>
        <p:txBody>
          <a:bodyPr/>
          <a:lstStyle/>
          <a:p>
            <a:r>
              <a:rPr lang="en-US" smtClean="0"/>
              <a:t>The Unified State Register of Bankruptcy Data was launched: on the special </a:t>
            </a:r>
            <a:r>
              <a:rPr lang="en-US" b="1" smtClean="0"/>
              <a:t>website</a:t>
            </a:r>
            <a:r>
              <a:rPr lang="en-US" smtClean="0"/>
              <a:t> you can see info about the company-debtor, about insolvency administrators in the convenient table form  </a:t>
            </a:r>
            <a:endParaRPr lang="ru-RU" smtClean="0"/>
          </a:p>
        </p:txBody>
      </p:sp>
      <p:pic>
        <p:nvPicPr>
          <p:cNvPr id="84996" name="Picture 3"/>
          <p:cNvPicPr>
            <a:picLocks noChangeAspect="1" noChangeArrowheads="1"/>
          </p:cNvPicPr>
          <p:nvPr/>
        </p:nvPicPr>
        <p:blipFill>
          <a:blip r:embed="rId2"/>
          <a:srcRect/>
          <a:stretch>
            <a:fillRect/>
          </a:stretch>
        </p:blipFill>
        <p:spPr bwMode="auto">
          <a:xfrm>
            <a:off x="2916238" y="4508500"/>
            <a:ext cx="4176712" cy="2120900"/>
          </a:xfrm>
          <a:prstGeom prst="rect">
            <a:avLst/>
          </a:prstGeom>
          <a:noFill/>
          <a:ln w="9525">
            <a:noFill/>
            <a:miter lim="800000"/>
            <a:headEnd/>
            <a:tailEnd/>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0825" y="0"/>
            <a:ext cx="6985000" cy="1417638"/>
          </a:xfrm>
        </p:spPr>
        <p:txBody>
          <a:bodyPr>
            <a:normAutofit/>
          </a:bodyPr>
          <a:lstStyle/>
          <a:p>
            <a:r>
              <a:rPr lang="en-US" sz="2900" smtClean="0"/>
              <a:t>The Law Draft “</a:t>
            </a:r>
            <a:r>
              <a:rPr lang="en-US" sz="2900" smtClean="0">
                <a:solidFill>
                  <a:srgbClr val="558ED5"/>
                </a:solidFill>
              </a:rPr>
              <a:t>On financial rehabilitation and insolvency</a:t>
            </a:r>
            <a:r>
              <a:rPr lang="en-US" sz="2900" smtClean="0"/>
              <a:t>”</a:t>
            </a:r>
            <a:endParaRPr lang="ru-RU" sz="2900" smtClean="0"/>
          </a:p>
        </p:txBody>
      </p:sp>
      <p:sp>
        <p:nvSpPr>
          <p:cNvPr id="3" name="Содержимое 2"/>
          <p:cNvSpPr>
            <a:spLocks noGrp="1"/>
          </p:cNvSpPr>
          <p:nvPr>
            <p:ph idx="1"/>
          </p:nvPr>
        </p:nvSpPr>
        <p:spPr>
          <a:xfrm>
            <a:off x="250825" y="1341438"/>
            <a:ext cx="6985000" cy="5256212"/>
          </a:xfrm>
        </p:spPr>
        <p:txBody>
          <a:bodyPr>
            <a:normAutofit/>
          </a:bodyPr>
          <a:lstStyle/>
          <a:p>
            <a:pPr marL="514350" indent="-514350">
              <a:lnSpc>
                <a:spcPct val="80000"/>
              </a:lnSpc>
            </a:pPr>
            <a:r>
              <a:rPr lang="en-US" sz="2600" smtClean="0"/>
              <a:t>The debtor gets an opportunity to apply to the court directly for restoration of the business without the first obligatory procedure of supervision. </a:t>
            </a:r>
          </a:p>
          <a:p>
            <a:pPr marL="514350" indent="-514350">
              <a:lnSpc>
                <a:spcPct val="80000"/>
              </a:lnSpc>
            </a:pPr>
            <a:r>
              <a:rPr lang="en-US" sz="2600" smtClean="0"/>
              <a:t>Maximum period of financial rehabilitation is 5 years, </a:t>
            </a:r>
          </a:p>
          <a:p>
            <a:pPr marL="514350" indent="-514350">
              <a:lnSpc>
                <a:spcPct val="80000"/>
              </a:lnSpc>
              <a:buFont typeface="Arial" charset="0"/>
              <a:buNone/>
            </a:pPr>
            <a:r>
              <a:rPr lang="en-US" sz="2600" smtClean="0"/>
              <a:t>BUT during all these 5 years there will be a moratorium on the debts charging which can disrupt the financial performance of creditors, make the debt lose its value, break the balance between creditors and the debtor</a:t>
            </a:r>
            <a:endParaRPr lang="en-US" sz="2600" b="1" i="1" smtClean="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Заголовок 1"/>
          <p:cNvSpPr>
            <a:spLocks noGrp="1"/>
          </p:cNvSpPr>
          <p:nvPr>
            <p:ph type="title"/>
          </p:nvPr>
        </p:nvSpPr>
        <p:spPr>
          <a:xfrm>
            <a:off x="250825" y="0"/>
            <a:ext cx="6985000" cy="1143000"/>
          </a:xfrm>
        </p:spPr>
        <p:txBody>
          <a:bodyPr/>
          <a:lstStyle/>
          <a:p>
            <a:r>
              <a:rPr lang="en-US" smtClean="0"/>
              <a:t>The other legal drafts</a:t>
            </a:r>
            <a:endParaRPr lang="ru-RU" smtClean="0"/>
          </a:p>
        </p:txBody>
      </p:sp>
      <p:sp>
        <p:nvSpPr>
          <p:cNvPr id="3" name="Содержимое 2"/>
          <p:cNvSpPr>
            <a:spLocks noGrp="1"/>
          </p:cNvSpPr>
          <p:nvPr>
            <p:ph idx="1"/>
          </p:nvPr>
        </p:nvSpPr>
        <p:spPr>
          <a:xfrm>
            <a:off x="250825" y="1341438"/>
            <a:ext cx="6985000" cy="5516562"/>
          </a:xfrm>
        </p:spPr>
        <p:txBody>
          <a:bodyPr>
            <a:normAutofit/>
          </a:bodyPr>
          <a:lstStyle/>
          <a:p>
            <a:pPr marL="514350" indent="-514350">
              <a:lnSpc>
                <a:spcPct val="80000"/>
              </a:lnSpc>
              <a:buFont typeface="Arial" charset="0"/>
              <a:buAutoNum type="arabicPeriod"/>
            </a:pPr>
            <a:r>
              <a:rPr lang="en-US" sz="2600" b="1" i="1" smtClean="0"/>
              <a:t>Corporate groups insolvency</a:t>
            </a:r>
            <a:r>
              <a:rPr lang="en-US" sz="2600" b="1" smtClean="0"/>
              <a:t> </a:t>
            </a:r>
            <a:r>
              <a:rPr lang="en-US" sz="2600" smtClean="0"/>
              <a:t>introduction is the most problematic direction of bankruptcy law modernization because holdings do not want to be liable for their subsidiaries’ debts. </a:t>
            </a:r>
          </a:p>
          <a:p>
            <a:pPr marL="514350" indent="-514350">
              <a:lnSpc>
                <a:spcPct val="80000"/>
              </a:lnSpc>
              <a:buFont typeface="Arial" charset="0"/>
              <a:buAutoNum type="arabicPeriod"/>
            </a:pPr>
            <a:r>
              <a:rPr lang="en-US" sz="2600" b="1" i="1" smtClean="0"/>
              <a:t>Cross-border insolvency</a:t>
            </a:r>
            <a:r>
              <a:rPr lang="ru-RU" sz="2600" smtClean="0"/>
              <a:t>:</a:t>
            </a:r>
            <a:r>
              <a:rPr lang="en-US" sz="2600" smtClean="0"/>
              <a:t> the insolvency proceedings of companies centre of main interests (COMI) which is situated in Russia should be in the competence of the Russian commercial courts. </a:t>
            </a:r>
          </a:p>
          <a:p>
            <a:pPr marL="514350" indent="-514350">
              <a:lnSpc>
                <a:spcPct val="80000"/>
              </a:lnSpc>
              <a:buFont typeface="Arial" charset="0"/>
              <a:buNone/>
            </a:pPr>
            <a:r>
              <a:rPr lang="en-US" sz="2600" smtClean="0"/>
              <a:t>BUT the criteria which usually defines COMI concept can be contradictory, be challenged owing to political interests and national protectionism. </a:t>
            </a:r>
            <a:endParaRPr lang="ru-RU" sz="2600" smtClean="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Заголовок 1"/>
          <p:cNvSpPr>
            <a:spLocks noGrp="1"/>
          </p:cNvSpPr>
          <p:nvPr>
            <p:ph type="title"/>
          </p:nvPr>
        </p:nvSpPr>
        <p:spPr>
          <a:xfrm>
            <a:off x="250825" y="0"/>
            <a:ext cx="6985000" cy="981075"/>
          </a:xfrm>
        </p:spPr>
        <p:txBody>
          <a:bodyPr/>
          <a:lstStyle/>
          <a:p>
            <a:r>
              <a:rPr lang="en-US" smtClean="0"/>
              <a:t>Conclusions </a:t>
            </a:r>
            <a:endParaRPr lang="ru-RU" smtClean="0"/>
          </a:p>
        </p:txBody>
      </p:sp>
      <p:sp>
        <p:nvSpPr>
          <p:cNvPr id="3" name="Содержимое 2"/>
          <p:cNvSpPr>
            <a:spLocks noGrp="1"/>
          </p:cNvSpPr>
          <p:nvPr>
            <p:ph idx="1"/>
          </p:nvPr>
        </p:nvSpPr>
        <p:spPr>
          <a:xfrm>
            <a:off x="250825" y="836613"/>
            <a:ext cx="7200900" cy="6021387"/>
          </a:xfrm>
        </p:spPr>
        <p:txBody>
          <a:bodyPr>
            <a:normAutofit/>
          </a:bodyPr>
          <a:lstStyle/>
          <a:p>
            <a:pPr>
              <a:lnSpc>
                <a:spcPct val="80000"/>
              </a:lnSpc>
            </a:pPr>
            <a:r>
              <a:rPr lang="en-US" sz="2200" smtClean="0"/>
              <a:t>The amendments are crucial for our country, they mostly make bankruptcy proceedings more transparent and applicable for modern conditions.</a:t>
            </a:r>
          </a:p>
          <a:p>
            <a:pPr>
              <a:lnSpc>
                <a:spcPct val="80000"/>
              </a:lnSpc>
            </a:pPr>
            <a:r>
              <a:rPr lang="en-US" sz="2200" smtClean="0"/>
              <a:t>In general the volume of the current Insolvency Law criticism has significantly decreased but many problems are still need to be solved. The further Law modernization directions are: </a:t>
            </a:r>
          </a:p>
          <a:p>
            <a:pPr>
              <a:lnSpc>
                <a:spcPct val="80000"/>
              </a:lnSpc>
              <a:buFont typeface="Wingdings" pitchFamily="-110" charset="2"/>
              <a:buChar char="ü"/>
            </a:pPr>
            <a:r>
              <a:rPr lang="en-US" sz="2200" smtClean="0"/>
              <a:t>improving the professional level of insolvency administrators by using systematic</a:t>
            </a:r>
            <a:r>
              <a:rPr lang="ru-RU" sz="2200" smtClean="0"/>
              <a:t> </a:t>
            </a:r>
            <a:r>
              <a:rPr lang="en-US" sz="2200" smtClean="0"/>
              <a:t>refresher training</a:t>
            </a:r>
          </a:p>
          <a:p>
            <a:pPr>
              <a:lnSpc>
                <a:spcPct val="80000"/>
              </a:lnSpc>
              <a:buFont typeface="Wingdings" pitchFamily="-110" charset="2"/>
              <a:buChar char="ü"/>
            </a:pPr>
            <a:r>
              <a:rPr lang="en-US" sz="2200" smtClean="0"/>
              <a:t>building an effective system of remuneration when it depends on the result instead of the book value of assets</a:t>
            </a:r>
          </a:p>
          <a:p>
            <a:pPr>
              <a:lnSpc>
                <a:spcPct val="80000"/>
              </a:lnSpc>
              <a:buFont typeface="Wingdings" pitchFamily="-110" charset="2"/>
              <a:buChar char="ü"/>
            </a:pPr>
            <a:r>
              <a:rPr lang="en-US" sz="2200" smtClean="0"/>
              <a:t>making financial rehabilitation and external administration the real chances to restore solvency </a:t>
            </a:r>
          </a:p>
          <a:p>
            <a:pPr>
              <a:lnSpc>
                <a:spcPct val="80000"/>
              </a:lnSpc>
              <a:buFont typeface="Wingdings" pitchFamily="-110" charset="2"/>
              <a:buChar char="ü"/>
            </a:pPr>
            <a:r>
              <a:rPr lang="en-US" sz="2200" smtClean="0"/>
              <a:t>accelerated adoption of the corporate groups’ insolvencies provisions</a:t>
            </a:r>
            <a:endParaRPr lang="ru-RU" sz="2200" smtClean="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8"/>
          <p:cNvSpPr>
            <a:spLocks noChangeArrowheads="1"/>
          </p:cNvSpPr>
          <p:nvPr/>
        </p:nvSpPr>
        <p:spPr bwMode="auto">
          <a:xfrm>
            <a:off x="381000" y="838200"/>
            <a:ext cx="6553200" cy="3687763"/>
          </a:xfrm>
          <a:prstGeom prst="rect">
            <a:avLst/>
          </a:prstGeom>
          <a:noFill/>
          <a:ln w="9525">
            <a:noFill/>
            <a:miter lim="800000"/>
            <a:headEnd/>
            <a:tailEnd/>
          </a:ln>
        </p:spPr>
        <p:txBody>
          <a:bodyPr>
            <a:spAutoFit/>
          </a:bodyPr>
          <a:lstStyle/>
          <a:p>
            <a:pPr algn="ctr">
              <a:spcBef>
                <a:spcPct val="20000"/>
              </a:spcBef>
            </a:pPr>
            <a:r>
              <a:rPr lang="en-GB" sz="3200" b="1">
                <a:latin typeface="Verdana" pitchFamily="34" charset="0"/>
              </a:rPr>
              <a:t>﻿﻿﻿Workers’ Rights in </a:t>
            </a:r>
            <a:br>
              <a:rPr lang="en-GB" sz="3200" b="1">
                <a:latin typeface="Verdana" pitchFamily="34" charset="0"/>
              </a:rPr>
            </a:br>
            <a:r>
              <a:rPr lang="en-GB" sz="3200" b="1">
                <a:latin typeface="Verdana" pitchFamily="34" charset="0"/>
              </a:rPr>
              <a:t>the Insolvency of </a:t>
            </a:r>
            <a:br>
              <a:rPr lang="en-GB" sz="3200" b="1">
                <a:latin typeface="Verdana" pitchFamily="34" charset="0"/>
              </a:rPr>
            </a:br>
            <a:r>
              <a:rPr lang="en-GB" sz="3200" b="1">
                <a:latin typeface="Verdana" pitchFamily="34" charset="0"/>
              </a:rPr>
              <a:t>their Employer</a:t>
            </a:r>
          </a:p>
          <a:p>
            <a:pPr algn="ctr">
              <a:spcBef>
                <a:spcPct val="20000"/>
              </a:spcBef>
            </a:pPr>
            <a:endParaRPr lang="en-GB" sz="3600" b="1">
              <a:latin typeface="Verdana" pitchFamily="34" charset="0"/>
            </a:endParaRPr>
          </a:p>
          <a:p>
            <a:pPr algn="ctr">
              <a:spcBef>
                <a:spcPct val="20000"/>
              </a:spcBef>
            </a:pPr>
            <a:r>
              <a:rPr lang="en-GB" sz="2000" b="1">
                <a:solidFill>
                  <a:srgbClr val="3B87BC"/>
                </a:solidFill>
                <a:latin typeface="Verdana" pitchFamily="34" charset="0"/>
              </a:rPr>
              <a:t>﻿﻿﻿﻿Dr Ekaterini Sabatakakis</a:t>
            </a:r>
            <a:br>
              <a:rPr lang="en-GB" sz="2000" b="1">
                <a:solidFill>
                  <a:srgbClr val="3B87BC"/>
                </a:solidFill>
                <a:latin typeface="Verdana" pitchFamily="34" charset="0"/>
              </a:rPr>
            </a:br>
            <a:r>
              <a:rPr lang="en-GB" sz="2000" i="1">
                <a:solidFill>
                  <a:srgbClr val="3B87BC"/>
                </a:solidFill>
                <a:latin typeface="Verdana" pitchFamily="34" charset="0"/>
              </a:rPr>
              <a:t>﻿(Assistant Lecturer, University of Strasbourg)</a:t>
            </a:r>
          </a:p>
          <a:p>
            <a:pPr algn="ctr">
              <a:spcBef>
                <a:spcPct val="20000"/>
              </a:spcBef>
            </a:pPr>
            <a:endParaRPr lang="en-GB" sz="2800" i="1">
              <a:solidFill>
                <a:srgbClr val="000000"/>
              </a:solidFill>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1"/>
          <p:cNvSpPr txBox="1">
            <a:spLocks noChangeArrowheads="1"/>
          </p:cNvSpPr>
          <p:nvPr/>
        </p:nvSpPr>
        <p:spPr bwMode="auto">
          <a:xfrm>
            <a:off x="457200" y="914400"/>
            <a:ext cx="6480175" cy="5400675"/>
          </a:xfrm>
          <a:prstGeom prst="rect">
            <a:avLst/>
          </a:prstGeom>
          <a:noFill/>
          <a:ln w="9525">
            <a:noFill/>
            <a:round/>
            <a:headEnd/>
            <a:tailEnd/>
          </a:ln>
        </p:spPr>
        <p:txBody>
          <a:bodyPr lIns="90000" tIns="46800" rIns="90000" bIns="46800"/>
          <a:lstStyle/>
          <a:p>
            <a:pPr marL="457200" indent="-457200" algn="just">
              <a:spcBef>
                <a:spcPts val="6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457200" indent="-457200" algn="just">
              <a:spcBef>
                <a:spcPts val="600"/>
              </a:spcBef>
              <a:buFont typeface="Times New Roman" pitchFamily="-106" charset="0"/>
              <a:buAutoNum type="arabicPeriod"/>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Introduction</a:t>
            </a:r>
          </a:p>
          <a:p>
            <a:pPr marL="457200" indent="-457200" algn="just">
              <a:spcBef>
                <a:spcPts val="600"/>
              </a:spcBef>
              <a:buFont typeface="Times New Roman" pitchFamily="-106" charset="0"/>
              <a:buAutoNum type="arabicPeriod"/>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1000">
              <a:solidFill>
                <a:srgbClr val="000000"/>
              </a:solidFill>
              <a:latin typeface="Verdana" pitchFamily="-106" charset="0"/>
            </a:endParaRPr>
          </a:p>
          <a:p>
            <a:pPr marL="457200" indent="-457200" algn="just">
              <a:spcBef>
                <a:spcPts val="600"/>
              </a:spcBef>
              <a:buFont typeface="Times New Roman" pitchFamily="-106" charset="0"/>
              <a:buAutoNum type="arabicPeriod"/>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The protection established by the Directive</a:t>
            </a:r>
          </a:p>
          <a:p>
            <a:pPr marL="457200" indent="-457200" algn="just">
              <a:spcBef>
                <a:spcPts val="600"/>
              </a:spcBef>
              <a:buFont typeface="Times New Roman" pitchFamily="-106" charset="0"/>
              <a:buAutoNum type="arabicPeriod"/>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1000">
              <a:solidFill>
                <a:srgbClr val="000000"/>
              </a:solidFill>
              <a:latin typeface="Verdana" pitchFamily="-106" charset="0"/>
            </a:endParaRPr>
          </a:p>
          <a:p>
            <a:pPr marL="457200" indent="-457200" algn="just">
              <a:spcBef>
                <a:spcPts val="600"/>
              </a:spcBef>
              <a:buFont typeface="Times New Roman" pitchFamily="-106" charset="0"/>
              <a:buAutoNum type="arabicPeriod"/>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The technical difficulties in the protection of the workers’ rights</a:t>
            </a:r>
          </a:p>
          <a:p>
            <a:pPr marL="457200" indent="-457200" algn="just">
              <a:spcBef>
                <a:spcPts val="600"/>
              </a:spcBef>
              <a:buFont typeface="Times New Roman" pitchFamily="-106" charset="0"/>
              <a:buAutoNum type="arabicPeriod"/>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1000">
              <a:solidFill>
                <a:srgbClr val="000000"/>
              </a:solidFill>
              <a:latin typeface="Verdana" pitchFamily="-106" charset="0"/>
            </a:endParaRPr>
          </a:p>
          <a:p>
            <a:pPr marL="457200" indent="-457200" algn="just">
              <a:spcBef>
                <a:spcPts val="600"/>
              </a:spcBef>
              <a:buFont typeface="Times New Roman" pitchFamily="-106" charset="0"/>
              <a:buAutoNum type="arabicPeriod"/>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The economic crisis and the real difficulties</a:t>
            </a:r>
          </a:p>
          <a:p>
            <a:pPr marL="457200" indent="-457200" algn="just">
              <a:spcBef>
                <a:spcPts val="600"/>
              </a:spcBef>
              <a:buFont typeface="Times New Roman" pitchFamily="-106" charset="0"/>
              <a:buAutoNum type="arabicPeriod"/>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457200" indent="-457200" algn="just">
              <a:spcBef>
                <a:spcPts val="600"/>
              </a:spcBef>
              <a:buFont typeface="Times New Roman" pitchFamily="-106" charset="0"/>
              <a:buAutoNum type="arabicPeriod"/>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Conclusions / Recommendations</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1"/>
          <p:cNvSpPr txBox="1">
            <a:spLocks noChangeArrowheads="1"/>
          </p:cNvSpPr>
          <p:nvPr/>
        </p:nvSpPr>
        <p:spPr bwMode="auto">
          <a:xfrm>
            <a:off x="395288" y="914400"/>
            <a:ext cx="6480175" cy="5400675"/>
          </a:xfrm>
          <a:prstGeom prst="rect">
            <a:avLst/>
          </a:prstGeom>
          <a:noFill/>
          <a:ln w="9525">
            <a:noFill/>
            <a:round/>
            <a:headEnd/>
            <a:tailEnd/>
          </a:ln>
        </p:spPr>
        <p:txBody>
          <a:bodyPr lIns="90000" tIns="46800" rIns="90000" bIns="46800"/>
          <a:lstStyle/>
          <a:p>
            <a:pPr marL="457200" indent="-457200" algn="just">
              <a:spcBef>
                <a:spcPts val="600"/>
              </a:spcBef>
              <a:buFont typeface="Times New Roman" pitchFamily="-106" charset="0"/>
              <a:buAutoNum type="arabicPeriod"/>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b="1">
                <a:solidFill>
                  <a:srgbClr val="000000"/>
                </a:solidFill>
                <a:latin typeface="Verdana" pitchFamily="-106" charset="0"/>
              </a:rPr>
              <a:t>Introduction</a:t>
            </a:r>
          </a:p>
          <a:p>
            <a:pPr marL="457200" indent="-457200"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	</a:t>
            </a:r>
          </a:p>
          <a:p>
            <a:pPr marL="457200" indent="-457200" algn="ctr">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1970</a:t>
            </a:r>
            <a:r>
              <a:rPr lang="fr-FR" sz="2400">
                <a:solidFill>
                  <a:srgbClr val="000000"/>
                </a:solidFill>
                <a:latin typeface="Verdana" pitchFamily="-106" charset="0"/>
              </a:rPr>
              <a:t>’</a:t>
            </a:r>
            <a:r>
              <a:rPr lang="en-US" sz="2400">
                <a:solidFill>
                  <a:srgbClr val="000000"/>
                </a:solidFill>
                <a:latin typeface="Verdana" pitchFamily="-106" charset="0"/>
              </a:rPr>
              <a:t>s: restructuring movement</a:t>
            </a:r>
          </a:p>
          <a:p>
            <a:pPr marL="457200" indent="-457200" algn="ctr">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457200" indent="-457200" algn="ctr">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Company’s workforce</a:t>
            </a:r>
            <a:r>
              <a:rPr lang="fr-FR" sz="2400">
                <a:solidFill>
                  <a:srgbClr val="000000"/>
                </a:solidFill>
                <a:latin typeface="Verdana" pitchFamily="-106" charset="0"/>
              </a:rPr>
              <a:t> affected</a:t>
            </a:r>
          </a:p>
          <a:p>
            <a:pPr marL="457200" indent="-457200" algn="ctr">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457200" indent="-457200" algn="ctr">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EU adopts three Directives in order to protect employees exposed to risks in their employment</a:t>
            </a:r>
          </a:p>
          <a:p>
            <a:pPr marL="457200" indent="-457200"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457200" indent="-457200" algn="just">
              <a:spcBef>
                <a:spcPts val="600"/>
              </a:spcBef>
              <a:buClrTx/>
              <a:buFont typeface="Wingdings" pitchFamily="-106" charset="2"/>
              <a:buChar char="þ"/>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Objective: establish a </a:t>
            </a:r>
            <a:r>
              <a:rPr lang="en-US" sz="2400" b="1">
                <a:solidFill>
                  <a:srgbClr val="000000"/>
                </a:solidFill>
                <a:latin typeface="Verdana" pitchFamily="-106" charset="0"/>
              </a:rPr>
              <a:t>minimum </a:t>
            </a:r>
            <a:r>
              <a:rPr lang="en-US" sz="2400">
                <a:solidFill>
                  <a:srgbClr val="000000"/>
                </a:solidFill>
                <a:latin typeface="Verdana" pitchFamily="-106" charset="0"/>
              </a:rPr>
              <a:t>protection of the workers’ rights</a:t>
            </a:r>
          </a:p>
        </p:txBody>
      </p:sp>
      <p:sp>
        <p:nvSpPr>
          <p:cNvPr id="18435" name="Line 5"/>
          <p:cNvSpPr>
            <a:spLocks noChangeShapeType="1"/>
          </p:cNvSpPr>
          <p:nvPr/>
        </p:nvSpPr>
        <p:spPr bwMode="auto">
          <a:xfrm>
            <a:off x="3708400" y="2276475"/>
            <a:ext cx="0" cy="431800"/>
          </a:xfrm>
          <a:prstGeom prst="line">
            <a:avLst/>
          </a:prstGeom>
          <a:noFill/>
          <a:ln w="9525">
            <a:solidFill>
              <a:schemeClr val="tx1"/>
            </a:solidFill>
            <a:round/>
            <a:headEnd/>
            <a:tailEnd type="triangle" w="med" len="med"/>
          </a:ln>
        </p:spPr>
        <p:txBody>
          <a:bodyPr/>
          <a:lstStyle/>
          <a:p>
            <a:endParaRPr lang="fr-FR"/>
          </a:p>
        </p:txBody>
      </p:sp>
      <p:sp>
        <p:nvSpPr>
          <p:cNvPr id="18436" name="Line 8"/>
          <p:cNvSpPr>
            <a:spLocks noChangeShapeType="1"/>
          </p:cNvSpPr>
          <p:nvPr/>
        </p:nvSpPr>
        <p:spPr bwMode="auto">
          <a:xfrm>
            <a:off x="3708400" y="3213100"/>
            <a:ext cx="0" cy="431800"/>
          </a:xfrm>
          <a:prstGeom prst="line">
            <a:avLst/>
          </a:prstGeom>
          <a:noFill/>
          <a:ln w="9525">
            <a:solidFill>
              <a:schemeClr val="tx1"/>
            </a:solidFill>
            <a:round/>
            <a:headEnd/>
            <a:tailEnd type="triangle" w="med" len="med"/>
          </a:ln>
        </p:spPr>
        <p:txBody>
          <a:bodyPr/>
          <a:lstStyle/>
          <a:p>
            <a:endParaRPr lang="fr-F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1"/>
          <p:cNvSpPr txBox="1">
            <a:spLocks noChangeArrowheads="1"/>
          </p:cNvSpPr>
          <p:nvPr/>
        </p:nvSpPr>
        <p:spPr bwMode="auto">
          <a:xfrm>
            <a:off x="457200" y="914400"/>
            <a:ext cx="6480175" cy="5400675"/>
          </a:xfrm>
          <a:prstGeom prst="rect">
            <a:avLst/>
          </a:prstGeom>
          <a:noFill/>
          <a:ln w="9525">
            <a:noFill/>
            <a:round/>
            <a:headEnd/>
            <a:tailEnd/>
          </a:ln>
        </p:spPr>
        <p:txBody>
          <a:bodyPr lIns="90000" tIns="46800" rIns="90000" bIns="46800"/>
          <a:lstStyle/>
          <a:p>
            <a:pPr marL="342900" indent="-339725" algn="just">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r>
              <a:rPr lang="en-US" sz="2400" b="1">
                <a:solidFill>
                  <a:srgbClr val="000000"/>
                </a:solidFill>
                <a:latin typeface="Verdana" pitchFamily="-106" charset="0"/>
              </a:rPr>
              <a:t>	Insolvency Directive</a:t>
            </a:r>
          </a:p>
          <a:p>
            <a:pPr marL="342900" indent="-339725" algn="just">
              <a:spcBef>
                <a:spcPts val="45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endParaRPr lang="en-US">
              <a:solidFill>
                <a:srgbClr val="000000"/>
              </a:solidFill>
              <a:latin typeface="Verdana" pitchFamily="-106" charset="0"/>
            </a:endParaRPr>
          </a:p>
          <a:p>
            <a:pPr marL="342900" indent="-339725" algn="just">
              <a:spcBef>
                <a:spcPts val="600"/>
              </a:spcBef>
              <a:buFont typeface="Verdana" pitchFamily="-106" charset="0"/>
              <a:buChar char="•"/>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r>
              <a:rPr lang="en-US" sz="2400">
                <a:solidFill>
                  <a:srgbClr val="000000"/>
                </a:solidFill>
                <a:latin typeface="Verdana" pitchFamily="-106" charset="0"/>
              </a:rPr>
              <a:t>1980: Council </a:t>
            </a:r>
            <a:r>
              <a:rPr lang="fr-FR" sz="2400">
                <a:solidFill>
                  <a:srgbClr val="000000"/>
                </a:solidFill>
                <a:latin typeface="Verdana" pitchFamily="-106" charset="0"/>
              </a:rPr>
              <a:t>Directive 80/987/EEC</a:t>
            </a:r>
          </a:p>
          <a:p>
            <a:pPr marL="342900" indent="-339725" algn="just">
              <a:spcBef>
                <a:spcPts val="25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endParaRPr lang="en-US" sz="1000">
              <a:solidFill>
                <a:srgbClr val="000000"/>
              </a:solidFill>
              <a:latin typeface="Verdana" pitchFamily="-106" charset="0"/>
            </a:endParaRPr>
          </a:p>
          <a:p>
            <a:pPr marL="342900" indent="-339725" algn="just">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r>
              <a:rPr lang="fr-FR" sz="2400">
                <a:solidFill>
                  <a:srgbClr val="000000"/>
                </a:solidFill>
                <a:latin typeface="Verdana" pitchFamily="-106" charset="0"/>
              </a:rPr>
              <a:t>	</a:t>
            </a:r>
            <a:r>
              <a:rPr lang="fr-FR" sz="2400">
                <a:solidFill>
                  <a:srgbClr val="000000"/>
                </a:solidFill>
                <a:latin typeface="Symbol" pitchFamily="-106" charset="2"/>
              </a:rPr>
              <a:t></a:t>
            </a:r>
            <a:r>
              <a:rPr lang="fr-FR" sz="2400">
                <a:solidFill>
                  <a:srgbClr val="000000"/>
                </a:solidFill>
                <a:latin typeface="Verdana" pitchFamily="-106" charset="0"/>
              </a:rPr>
              <a:t> 	Minimum level of protection in the 	event of a company’s insolvency</a:t>
            </a:r>
          </a:p>
          <a:p>
            <a:pPr marL="342900" indent="-339725" algn="just">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endParaRPr lang="fr-FR" sz="1600">
              <a:solidFill>
                <a:srgbClr val="000000"/>
              </a:solidFill>
              <a:latin typeface="Verdana" pitchFamily="-106" charset="0"/>
            </a:endParaRPr>
          </a:p>
          <a:p>
            <a:pPr marL="342900" indent="-339725" algn="just">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r>
              <a:rPr lang="fr-FR" sz="2000">
                <a:solidFill>
                  <a:srgbClr val="000000"/>
                </a:solidFill>
                <a:latin typeface="Verdana" pitchFamily="-106" charset="0"/>
              </a:rPr>
              <a:t>    	Regulation (EC) No. 1346/2000 adopted </a:t>
            </a:r>
          </a:p>
          <a:p>
            <a:pPr marL="342900" indent="-339725" algn="just">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r>
              <a:rPr lang="fr-FR" sz="2000">
                <a:solidFill>
                  <a:srgbClr val="000000"/>
                </a:solidFill>
                <a:latin typeface="Verdana" pitchFamily="-106" charset="0"/>
              </a:rPr>
              <a:t>		20 years later!</a:t>
            </a:r>
          </a:p>
          <a:p>
            <a:pPr marL="342900" indent="-339725" algn="just">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endParaRPr lang="fr-FR" sz="2000">
              <a:solidFill>
                <a:srgbClr val="000000"/>
              </a:solidFill>
              <a:latin typeface="Verdana" pitchFamily="-106" charset="0"/>
            </a:endParaRPr>
          </a:p>
          <a:p>
            <a:pPr marL="342900" indent="-339725" algn="just">
              <a:spcBef>
                <a:spcPts val="600"/>
              </a:spcBef>
              <a:buFont typeface="Verdana" pitchFamily="-106" charset="0"/>
              <a:buChar char="•"/>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r>
              <a:rPr lang="fr-FR" sz="2400">
                <a:solidFill>
                  <a:srgbClr val="000000"/>
                </a:solidFill>
                <a:latin typeface="Verdana" pitchFamily="-106" charset="0"/>
              </a:rPr>
              <a:t>2002: old Directive finally amended by Directive 2002/74/EC of the European Parliament and of the Council</a:t>
            </a:r>
          </a:p>
          <a:p>
            <a:pPr marL="342900" indent="-339725" algn="just">
              <a:spcBef>
                <a:spcPts val="25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endParaRPr lang="fr-FR" sz="1000">
              <a:solidFill>
                <a:srgbClr val="000000"/>
              </a:solidFill>
              <a:latin typeface="Verdana" pitchFamily="-106" charset="0"/>
            </a:endParaRPr>
          </a:p>
          <a:p>
            <a:pPr marL="342900" indent="-339725" algn="just">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r>
              <a:rPr lang="fr-FR" sz="2400">
                <a:solidFill>
                  <a:srgbClr val="000000"/>
                </a:solidFill>
                <a:latin typeface="Verdana" pitchFamily="-106" charset="0"/>
              </a:rPr>
              <a:t>	</a:t>
            </a:r>
            <a:r>
              <a:rPr lang="fr-FR" sz="2400">
                <a:solidFill>
                  <a:srgbClr val="000000"/>
                </a:solidFill>
                <a:latin typeface="Symbol" pitchFamily="-106" charset="2"/>
              </a:rPr>
              <a:t></a:t>
            </a:r>
            <a:r>
              <a:rPr lang="fr-FR" sz="2400">
                <a:solidFill>
                  <a:srgbClr val="000000"/>
                </a:solidFill>
                <a:latin typeface="Verdana" pitchFamily="-106" charset="0"/>
              </a:rPr>
              <a:t> 	Revision enhacing legal certainty</a:t>
            </a:r>
          </a:p>
        </p:txBody>
      </p:sp>
      <p:pic>
        <p:nvPicPr>
          <p:cNvPr id="20483" name="Image 2" descr="signal_attention.gif"/>
          <p:cNvPicPr>
            <a:picLocks noChangeAspect="1"/>
          </p:cNvPicPr>
          <p:nvPr/>
        </p:nvPicPr>
        <p:blipFill>
          <a:blip r:embed="rId3"/>
          <a:srcRect/>
          <a:stretch>
            <a:fillRect/>
          </a:stretch>
        </p:blipFill>
        <p:spPr bwMode="auto">
          <a:xfrm>
            <a:off x="838200" y="3581400"/>
            <a:ext cx="539750" cy="539750"/>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
          <p:cNvSpPr txBox="1">
            <a:spLocks noChangeArrowheads="1"/>
          </p:cNvSpPr>
          <p:nvPr/>
        </p:nvSpPr>
        <p:spPr bwMode="auto">
          <a:xfrm>
            <a:off x="457200" y="914400"/>
            <a:ext cx="6480175" cy="5400675"/>
          </a:xfrm>
          <a:prstGeom prst="rect">
            <a:avLst/>
          </a:prstGeom>
          <a:noFill/>
          <a:ln w="9525">
            <a:noFill/>
            <a:round/>
            <a:headEnd/>
            <a:tailEnd/>
          </a:ln>
        </p:spPr>
        <p:txBody>
          <a:bodyPr lIns="90000" tIns="46800" rIns="90000" bIns="46800"/>
          <a:lstStyle/>
          <a:p>
            <a:pPr marL="339725" indent="-339725" algn="just">
              <a:spcBef>
                <a:spcPts val="600"/>
              </a:spcBef>
              <a:buFont typeface="Verdana" pitchFamily="-106"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fr-FR" sz="2400">
                <a:solidFill>
                  <a:srgbClr val="000000"/>
                </a:solidFill>
                <a:latin typeface="Verdana" pitchFamily="-106" charset="0"/>
              </a:rPr>
              <a:t>2008: adoption of Directive 2008/94/EC of the European Parliament  and of the Council</a:t>
            </a:r>
          </a:p>
          <a:p>
            <a:pPr marL="339725" indent="-339725" algn="just">
              <a:spcBef>
                <a:spcPts val="250"/>
              </a:spcBef>
              <a:buClrTx/>
              <a:buFontTx/>
              <a:buNone/>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fr-FR" sz="1000">
              <a:solidFill>
                <a:srgbClr val="000000"/>
              </a:solidFill>
              <a:latin typeface="Verdana" pitchFamily="-106" charset="0"/>
            </a:endParaRPr>
          </a:p>
          <a:p>
            <a:pPr marL="339725" indent="-339725" algn="just">
              <a:spcBef>
                <a:spcPts val="600"/>
              </a:spcBef>
              <a:buClrTx/>
              <a:buFontTx/>
              <a:buNone/>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fr-FR" sz="2400">
                <a:solidFill>
                  <a:srgbClr val="000000"/>
                </a:solidFill>
                <a:latin typeface="Verdana" pitchFamily="-106" charset="0"/>
              </a:rPr>
              <a:t>	</a:t>
            </a:r>
            <a:r>
              <a:rPr lang="fr-FR" sz="2400">
                <a:solidFill>
                  <a:srgbClr val="000000"/>
                </a:solidFill>
                <a:latin typeface="Symbol" pitchFamily="-106" charset="2"/>
              </a:rPr>
              <a:t></a:t>
            </a:r>
            <a:r>
              <a:rPr lang="fr-FR" sz="2400">
                <a:solidFill>
                  <a:srgbClr val="000000"/>
                </a:solidFill>
                <a:latin typeface="Verdana" pitchFamily="-106" charset="0"/>
              </a:rPr>
              <a:t> Codification of the previous Directives</a:t>
            </a:r>
          </a:p>
          <a:p>
            <a:pPr marL="339725" indent="-339725" algn="just">
              <a:spcBef>
                <a:spcPts val="600"/>
              </a:spcBef>
              <a:buClrTx/>
              <a:buFontTx/>
              <a:buNone/>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fr-FR" sz="3600">
              <a:solidFill>
                <a:srgbClr val="000000"/>
              </a:solidFill>
              <a:latin typeface="Verdana" pitchFamily="-106" charset="0"/>
            </a:endParaRPr>
          </a:p>
          <a:p>
            <a:pPr marL="339725" indent="-339725" algn="just">
              <a:spcBef>
                <a:spcPts val="600"/>
              </a:spcBef>
              <a:buFont typeface="Verdana" pitchFamily="-106"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fr-FR" sz="2400">
                <a:solidFill>
                  <a:srgbClr val="000000"/>
                </a:solidFill>
                <a:latin typeface="Verdana" pitchFamily="-106" charset="0"/>
              </a:rPr>
              <a:t>2009: the economic crisis reached its climax</a:t>
            </a:r>
          </a:p>
          <a:p>
            <a:pPr marL="339725" indent="-339725" algn="just">
              <a:spcBef>
                <a:spcPts val="250"/>
              </a:spcBef>
              <a:buClrTx/>
              <a:buFontTx/>
              <a:buNone/>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fr-FR" sz="1000">
              <a:solidFill>
                <a:srgbClr val="000000"/>
              </a:solidFill>
              <a:latin typeface="Verdana" pitchFamily="-106" charset="0"/>
            </a:endParaRPr>
          </a:p>
          <a:p>
            <a:pPr marL="339725" indent="-339725" algn="just">
              <a:spcBef>
                <a:spcPts val="600"/>
              </a:spcBef>
              <a:buClrTx/>
              <a:buFontTx/>
              <a:buNone/>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fr-FR" sz="2400">
                <a:solidFill>
                  <a:srgbClr val="000000"/>
                </a:solidFill>
                <a:latin typeface="Verdana" pitchFamily="-106" charset="0"/>
              </a:rPr>
              <a:t>	</a:t>
            </a:r>
            <a:r>
              <a:rPr lang="fr-FR" sz="2400">
                <a:solidFill>
                  <a:srgbClr val="000000"/>
                </a:solidFill>
                <a:latin typeface="Symbol" pitchFamily="-106" charset="2"/>
              </a:rPr>
              <a:t></a:t>
            </a:r>
            <a:r>
              <a:rPr lang="fr-FR" sz="2400">
                <a:solidFill>
                  <a:srgbClr val="000000"/>
                </a:solidFill>
                <a:latin typeface="Verdana" pitchFamily="-106" charset="0"/>
              </a:rPr>
              <a:t> Number of employees needing help increased</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1"/>
          <p:cNvSpPr txBox="1">
            <a:spLocks noChangeArrowheads="1"/>
          </p:cNvSpPr>
          <p:nvPr/>
        </p:nvSpPr>
        <p:spPr bwMode="auto">
          <a:xfrm>
            <a:off x="381000" y="914400"/>
            <a:ext cx="6480175" cy="5400675"/>
          </a:xfrm>
          <a:prstGeom prst="rect">
            <a:avLst/>
          </a:prstGeom>
          <a:noFill/>
          <a:ln w="9525">
            <a:noFill/>
            <a:round/>
            <a:headEnd/>
            <a:tailEnd/>
          </a:ln>
        </p:spPr>
        <p:txBody>
          <a:bodyPr lIns="90000" tIns="46800" rIns="90000" bIns="46800"/>
          <a:lstStyle/>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b="1">
                <a:solidFill>
                  <a:srgbClr val="000000"/>
                </a:solidFill>
                <a:latin typeface="Verdana" pitchFamily="-106" charset="0"/>
              </a:rPr>
              <a:t>2. The protection established by the Directive</a:t>
            </a:r>
          </a:p>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796925" lvl="1" indent="-339725" algn="just">
              <a:spcBef>
                <a:spcPts val="600"/>
              </a:spcBef>
              <a:buFont typeface="Wingdings" pitchFamily="-106" charset="2"/>
              <a:buChar char="è"/>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Scope of the Directive:</a:t>
            </a:r>
          </a:p>
          <a:p>
            <a:pPr marL="796925" lvl="1" indent="-339725" algn="just">
              <a:spcBef>
                <a:spcPts val="6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1000">
              <a:solidFill>
                <a:srgbClr val="000000"/>
              </a:solidFill>
              <a:latin typeface="Verdana" pitchFamily="-106" charset="0"/>
            </a:endParaRPr>
          </a:p>
          <a:p>
            <a:pPr marL="1196975" lvl="2" indent="-339725" algn="just">
              <a:spcBef>
                <a:spcPts val="600"/>
              </a:spcBef>
              <a:buFont typeface="Verdana" pitchFamily="-106"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it applies to employees’ claims arising from contracts of employment or work relations against employers who are in a state of insolvency</a:t>
            </a:r>
          </a:p>
          <a:p>
            <a:pPr marL="1196975" lvl="2" indent="-339725" algn="just">
              <a:spcBef>
                <a:spcPts val="600"/>
              </a:spcBef>
              <a:buFont typeface="Verdana" pitchFamily="-106"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fr-FR" sz="2400">
              <a:solidFill>
                <a:srgbClr val="000000"/>
              </a:solidFill>
              <a:latin typeface="Verdana" pitchFamily="-106" charset="0"/>
            </a:endParaRPr>
          </a:p>
          <a:p>
            <a:pPr marL="457200" indent="-454025" algn="just">
              <a:spcBef>
                <a:spcPts val="600"/>
              </a:spcBef>
              <a:buClrTx/>
              <a:buFont typeface="Wingdings" pitchFamily="-106" charset="2"/>
              <a:buChar char="þ"/>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fr-FR" sz="2400">
                <a:solidFill>
                  <a:srgbClr val="000000"/>
                </a:solidFill>
                <a:latin typeface="Verdana" pitchFamily="-106" charset="0"/>
              </a:rPr>
              <a:t>All Member States have to establish a Guarantee institution</a:t>
            </a:r>
            <a:endParaRPr lang="en-US" sz="2400">
              <a:solidFill>
                <a:srgbClr val="000000"/>
              </a:solidFill>
              <a:latin typeface="Verdana" pitchFamily="-106"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1"/>
          <p:cNvSpPr txBox="1">
            <a:spLocks noChangeArrowheads="1"/>
          </p:cNvSpPr>
          <p:nvPr/>
        </p:nvSpPr>
        <p:spPr bwMode="auto">
          <a:xfrm>
            <a:off x="381000" y="914400"/>
            <a:ext cx="6480175" cy="5400675"/>
          </a:xfrm>
          <a:prstGeom prst="rect">
            <a:avLst/>
          </a:prstGeom>
          <a:noFill/>
          <a:ln w="9525">
            <a:noFill/>
            <a:round/>
            <a:headEnd/>
            <a:tailEnd/>
          </a:ln>
        </p:spPr>
        <p:txBody>
          <a:bodyPr lIns="90000" tIns="46800" rIns="90000" bIns="46800"/>
          <a:lstStyle/>
          <a:p>
            <a:pPr marL="796925" lvl="1" indent="-339725" algn="just">
              <a:spcBef>
                <a:spcPts val="600"/>
              </a:spcBef>
              <a:buFont typeface="Wingdings" pitchFamily="-106" charset="2"/>
              <a:buChar char="è"/>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Claims covered by the Guarantee institution:</a:t>
            </a:r>
          </a:p>
          <a:p>
            <a:pPr marL="796925" lvl="1" indent="-339725" algn="just">
              <a:spcBef>
                <a:spcPts val="6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1000">
              <a:solidFill>
                <a:srgbClr val="000000"/>
              </a:solidFill>
              <a:latin typeface="Verdana" pitchFamily="-106" charset="0"/>
            </a:endParaRPr>
          </a:p>
          <a:p>
            <a:pPr marL="1196975" lvl="2" indent="-339725" algn="just">
              <a:spcBef>
                <a:spcPts val="600"/>
              </a:spcBef>
              <a:buFontTx/>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outstanding pay claims relating to a reference period</a:t>
            </a:r>
          </a:p>
          <a:p>
            <a:pPr marL="1196975" lvl="2" indent="-339725" algn="just">
              <a:spcBef>
                <a:spcPts val="600"/>
              </a:spcBef>
              <a:buFontTx/>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severance pay on termination of employment relationships</a:t>
            </a:r>
            <a:r>
              <a:rPr lang="fr-FR" sz="2400">
                <a:solidFill>
                  <a:srgbClr val="000000"/>
                </a:solidFill>
                <a:latin typeface="Verdana" pitchFamily="-106" charset="0"/>
              </a:rPr>
              <a:t> </a:t>
            </a:r>
          </a:p>
          <a:p>
            <a:pPr marL="1196975" lvl="2" indent="-339725" algn="just">
              <a:spcBef>
                <a:spcPts val="600"/>
              </a:spcBef>
              <a:buFontTx/>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social security</a:t>
            </a:r>
          </a:p>
          <a:p>
            <a:pPr marL="1196975" lvl="2" indent="-339725" algn="just">
              <a:spcBef>
                <a:spcPts val="6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fr-FR">
              <a:solidFill>
                <a:srgbClr val="000000"/>
              </a:solidFill>
              <a:latin typeface="Verdana" pitchFamily="-106" charset="0"/>
            </a:endParaRPr>
          </a:p>
          <a:p>
            <a:pPr marL="457200" indent="-454025" algn="just">
              <a:spcBef>
                <a:spcPts val="600"/>
              </a:spcBef>
              <a:buClrTx/>
              <a:buFont typeface="Wingdings" pitchFamily="-106" charset="2"/>
              <a:buChar char="þ"/>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fr-FR" sz="2400">
                <a:solidFill>
                  <a:srgbClr val="000000"/>
                </a:solidFill>
                <a:latin typeface="Verdana" pitchFamily="-106" charset="0"/>
              </a:rPr>
              <a:t>Reference period is determined by Member States</a:t>
            </a:r>
          </a:p>
          <a:p>
            <a:pPr marL="457200" indent="-454025" algn="just">
              <a:spcBef>
                <a:spcPts val="600"/>
              </a:spcBef>
              <a:buClrTx/>
              <a:buFont typeface="Wingdings" pitchFamily="-106" charset="2"/>
              <a:buChar char="þ"/>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fr-FR" sz="2400">
                <a:solidFill>
                  <a:srgbClr val="000000"/>
                </a:solidFill>
                <a:latin typeface="Verdana" pitchFamily="-106" charset="0"/>
              </a:rPr>
              <a:t>Directive lays down a </a:t>
            </a:r>
            <a:r>
              <a:rPr lang="fr-FR" sz="2400" b="1">
                <a:solidFill>
                  <a:srgbClr val="000000"/>
                </a:solidFill>
                <a:latin typeface="Verdana" pitchFamily="-106" charset="0"/>
              </a:rPr>
              <a:t>minimum </a:t>
            </a:r>
            <a:r>
              <a:rPr lang="fr-FR" sz="2400">
                <a:solidFill>
                  <a:srgbClr val="000000"/>
                </a:solidFill>
                <a:latin typeface="Verdana" pitchFamily="-106" charset="0"/>
              </a:rPr>
              <a:t>guarantee</a:t>
            </a:r>
            <a:endParaRPr lang="en-US" sz="2400">
              <a:solidFill>
                <a:srgbClr val="000000"/>
              </a:solidFill>
              <a:latin typeface="Verdana" pitchFamily="-106"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1"/>
          <p:cNvSpPr txBox="1">
            <a:spLocks noChangeArrowheads="1"/>
          </p:cNvSpPr>
          <p:nvPr/>
        </p:nvSpPr>
        <p:spPr bwMode="auto">
          <a:xfrm>
            <a:off x="381000" y="914400"/>
            <a:ext cx="6480175" cy="5400675"/>
          </a:xfrm>
          <a:prstGeom prst="rect">
            <a:avLst/>
          </a:prstGeom>
          <a:noFill/>
          <a:ln w="9525">
            <a:noFill/>
            <a:round/>
            <a:headEnd/>
            <a:tailEnd/>
          </a:ln>
        </p:spPr>
        <p:txBody>
          <a:bodyPr lIns="90000" tIns="46800" rIns="90000" bIns="46800"/>
          <a:lstStyle/>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796925" lvl="1" indent="-339725" algn="just">
              <a:spcBef>
                <a:spcPts val="600"/>
              </a:spcBef>
              <a:buFont typeface="Wingdings" pitchFamily="-106" charset="2"/>
              <a:buChar char="è"/>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All European workers can invoke the Directive</a:t>
            </a:r>
            <a:r>
              <a:rPr lang="fr-FR" sz="2400">
                <a:solidFill>
                  <a:srgbClr val="000000"/>
                </a:solidFill>
                <a:latin typeface="Verdana" pitchFamily="-106" charset="0"/>
              </a:rPr>
              <a:t> </a:t>
            </a:r>
            <a:r>
              <a:rPr lang="fr-FR" sz="2400" u="sng">
                <a:solidFill>
                  <a:srgbClr val="000000"/>
                </a:solidFill>
                <a:latin typeface="Verdana" pitchFamily="-106" charset="0"/>
              </a:rPr>
              <a:t>BUT</a:t>
            </a:r>
            <a:r>
              <a:rPr lang="fr-FR" sz="2400">
                <a:solidFill>
                  <a:srgbClr val="000000"/>
                </a:solidFill>
                <a:latin typeface="Verdana" pitchFamily="-106" charset="0"/>
              </a:rPr>
              <a:t> one exception: t</a:t>
            </a:r>
            <a:r>
              <a:rPr lang="en-US" sz="2400">
                <a:solidFill>
                  <a:srgbClr val="000000"/>
                </a:solidFill>
                <a:latin typeface="Verdana" pitchFamily="-106" charset="0"/>
              </a:rPr>
              <a:t>he employee-shareholder</a:t>
            </a:r>
          </a:p>
          <a:p>
            <a:pPr marL="796925" lvl="1" indent="-339725" algn="just">
              <a:spcBef>
                <a:spcPts val="6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796925" lvl="1" indent="-339725" algn="just">
              <a:spcBef>
                <a:spcPts val="35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fr-FR" b="1">
              <a:solidFill>
                <a:srgbClr val="000000"/>
              </a:solidFill>
              <a:latin typeface="Verdana" pitchFamily="-106" charset="0"/>
            </a:endParaRPr>
          </a:p>
          <a:p>
            <a:pPr marL="796925" lvl="1" indent="-339725" algn="just">
              <a:spcBef>
                <a:spcPts val="35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fr-FR" sz="2400" b="1">
              <a:solidFill>
                <a:srgbClr val="000000"/>
              </a:solidFill>
              <a:latin typeface="Verdana" pitchFamily="-106" charset="0"/>
            </a:endParaRPr>
          </a:p>
          <a:p>
            <a:pPr marL="796925" lvl="1" indent="-339725" algn="just">
              <a:spcBef>
                <a:spcPts val="600"/>
              </a:spcBef>
              <a:buFont typeface="Wingdings" pitchFamily="-106" charset="2"/>
              <a:buChar char="þ"/>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Directive introduces a </a:t>
            </a:r>
            <a:r>
              <a:rPr lang="en-US" sz="2400" b="1">
                <a:solidFill>
                  <a:srgbClr val="000000"/>
                </a:solidFill>
                <a:latin typeface="Verdana" pitchFamily="-106" charset="0"/>
              </a:rPr>
              <a:t>common system</a:t>
            </a:r>
            <a:r>
              <a:rPr lang="en-US" sz="2400">
                <a:solidFill>
                  <a:srgbClr val="000000"/>
                </a:solidFill>
                <a:latin typeface="Verdana" pitchFamily="-106" charset="0"/>
              </a:rPr>
              <a:t> in order to protect workers’ rights</a:t>
            </a:r>
            <a:endParaRPr lang="en-US" sz="2400">
              <a:solidFill>
                <a:srgbClr val="000000"/>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1"/>
          <p:cNvSpPr txBox="1">
            <a:spLocks noChangeArrowheads="1"/>
          </p:cNvSpPr>
          <p:nvPr/>
        </p:nvSpPr>
        <p:spPr bwMode="auto">
          <a:xfrm>
            <a:off x="457200" y="914400"/>
            <a:ext cx="6480175" cy="5400675"/>
          </a:xfrm>
          <a:prstGeom prst="rect">
            <a:avLst/>
          </a:prstGeom>
          <a:noFill/>
          <a:ln w="9525">
            <a:noFill/>
            <a:round/>
            <a:headEnd/>
            <a:tailEnd/>
          </a:ln>
        </p:spPr>
        <p:txBody>
          <a:bodyPr lIns="90000" tIns="46800" rIns="90000" bIns="46800"/>
          <a:lstStyle/>
          <a:p>
            <a:pPr marL="796925" lvl="1" indent="-339725" algn="just">
              <a:spcBef>
                <a:spcPts val="6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796925" lvl="1" indent="-339725" algn="just">
              <a:spcBef>
                <a:spcPts val="600"/>
              </a:spcBef>
              <a:buFont typeface="Wingdings" pitchFamily="-106" charset="2"/>
              <a:buChar char="è"/>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Applicability of the Directive: must be transposed</a:t>
            </a:r>
            <a:endParaRPr lang="fr-FR" sz="2400">
              <a:solidFill>
                <a:srgbClr val="000000"/>
              </a:solidFill>
              <a:latin typeface="Verdana" pitchFamily="-106" charset="0"/>
            </a:endParaRPr>
          </a:p>
          <a:p>
            <a:pPr marL="1196975" lvl="2" indent="-339725" algn="just">
              <a:spcBef>
                <a:spcPts val="6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1400">
              <a:solidFill>
                <a:srgbClr val="000000"/>
              </a:solidFill>
              <a:latin typeface="Verdana" pitchFamily="-106" charset="0"/>
            </a:endParaRPr>
          </a:p>
          <a:p>
            <a:pPr marL="796925" lvl="1" indent="-339725" algn="just">
              <a:spcBef>
                <a:spcPts val="6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796925" lvl="1" indent="-339725" algn="just">
              <a:spcBef>
                <a:spcPts val="600"/>
              </a:spcBef>
              <a:buFont typeface="Wingdings" pitchFamily="-106" charset="2"/>
              <a:buChar char="þ"/>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Some provisions of the Directive ARE sufficiently precise and unconditional…</a:t>
            </a:r>
          </a:p>
          <a:p>
            <a:pPr marL="796925" lvl="1" indent="-339725" algn="just">
              <a:spcBef>
                <a:spcPts val="6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796925" lvl="1" indent="-339725" algn="just">
              <a:spcBef>
                <a:spcPts val="600"/>
              </a:spcBef>
              <a:buFont typeface="Wingdings" pitchFamily="-106" charset="2"/>
              <a:buChar char="ý"/>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But the Directive is NOT directly applicable</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1"/>
          <p:cNvSpPr txBox="1">
            <a:spLocks noChangeArrowheads="1"/>
          </p:cNvSpPr>
          <p:nvPr/>
        </p:nvSpPr>
        <p:spPr bwMode="auto">
          <a:xfrm>
            <a:off x="457200" y="914400"/>
            <a:ext cx="6480175" cy="5400675"/>
          </a:xfrm>
          <a:prstGeom prst="rect">
            <a:avLst/>
          </a:prstGeom>
          <a:noFill/>
          <a:ln w="9525">
            <a:noFill/>
            <a:round/>
            <a:headEnd/>
            <a:tailEnd/>
          </a:ln>
        </p:spPr>
        <p:txBody>
          <a:bodyPr lIns="90000" tIns="46800" rIns="90000" bIns="46800"/>
          <a:lstStyle/>
          <a:p>
            <a:pPr marL="339725" indent="-339725" algn="just">
              <a:spcBef>
                <a:spcPts val="250"/>
              </a:spcBef>
              <a:buClrTx/>
              <a:buFontTx/>
              <a:buNone/>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1000">
              <a:solidFill>
                <a:srgbClr val="000000"/>
              </a:solidFill>
              <a:latin typeface="Verdana" pitchFamily="-106" charset="0"/>
            </a:endParaRPr>
          </a:p>
          <a:p>
            <a:pPr marL="796925" lvl="1" indent="-339725" algn="just">
              <a:spcBef>
                <a:spcPts val="600"/>
              </a:spcBef>
              <a:buFont typeface="Symbol" pitchFamily="-106" charset="2"/>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400">
                <a:solidFill>
                  <a:schemeClr val="tx1"/>
                </a:solidFill>
                <a:latin typeface="Verdana" pitchFamily="-106" charset="0"/>
              </a:rPr>
              <a:t>Member States are liable for loss and damage caused to individuals as a result of breaches of EU law</a:t>
            </a:r>
          </a:p>
          <a:p>
            <a:pPr marL="796925" lvl="1" indent="-339725" algn="just">
              <a:spcBef>
                <a:spcPts val="6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1600">
              <a:solidFill>
                <a:schemeClr val="tx1"/>
              </a:solidFill>
              <a:latin typeface="Verdana" pitchFamily="-106" charset="0"/>
            </a:endParaRPr>
          </a:p>
          <a:p>
            <a:pPr marL="1196975" lvl="2" indent="-339725" algn="just">
              <a:spcBef>
                <a:spcPts val="600"/>
              </a:spcBef>
              <a:buFont typeface="Wingdings" pitchFamily="-106" charset="2"/>
              <a:buChar char="þ"/>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400">
                <a:solidFill>
                  <a:schemeClr val="tx1"/>
                </a:solidFill>
                <a:latin typeface="Verdana" pitchFamily="-106" charset="0"/>
              </a:rPr>
              <a:t>Individuals’ right to reparation</a:t>
            </a:r>
          </a:p>
          <a:p>
            <a:pPr marL="796925" lvl="1" indent="-339725" algn="just">
              <a:spcBef>
                <a:spcPts val="6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2400">
              <a:solidFill>
                <a:schemeClr val="tx1"/>
              </a:solidFill>
              <a:latin typeface="Verdana" pitchFamily="-106" charset="0"/>
            </a:endParaRPr>
          </a:p>
          <a:p>
            <a:pPr marL="796925" lvl="1" indent="-339725" algn="just">
              <a:spcBef>
                <a:spcPts val="6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2400">
              <a:solidFill>
                <a:schemeClr val="tx1"/>
              </a:solidFill>
              <a:latin typeface="Verdana" pitchFamily="-106" charset="0"/>
            </a:endParaRPr>
          </a:p>
          <a:p>
            <a:pPr marL="796925" lvl="1" indent="-339725" algn="just">
              <a:spcBef>
                <a:spcPts val="600"/>
              </a:spcBef>
              <a:buFont typeface="Symbol" pitchFamily="-106" charset="2"/>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400">
                <a:solidFill>
                  <a:srgbClr val="000000"/>
                </a:solidFill>
                <a:latin typeface="Verdana" pitchFamily="-106" charset="0"/>
              </a:rPr>
              <a:t>Responsibility of Member States: application of national law</a:t>
            </a:r>
          </a:p>
          <a:p>
            <a:pPr marL="796925" lvl="1" indent="-339725" algn="just">
              <a:spcBef>
                <a:spcPts val="6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1600">
              <a:solidFill>
                <a:srgbClr val="000000"/>
              </a:solidFill>
              <a:latin typeface="Verdana" pitchFamily="-106" charset="0"/>
            </a:endParaRPr>
          </a:p>
          <a:p>
            <a:pPr marL="1196975" lvl="2" indent="-339725" algn="just">
              <a:spcBef>
                <a:spcPts val="600"/>
              </a:spcBef>
              <a:buFont typeface="Wingdings" pitchFamily="-106" charset="2"/>
              <a:buChar char="þ"/>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400">
                <a:solidFill>
                  <a:srgbClr val="000000"/>
                </a:solidFill>
                <a:latin typeface="Verdana" pitchFamily="-106" charset="0"/>
              </a:rPr>
              <a:t>The Court of Justice established some extra protectio</a:t>
            </a:r>
            <a:r>
              <a:rPr lang="en-US" sz="2400">
                <a:solidFill>
                  <a:schemeClr val="tx1"/>
                </a:solidFill>
                <a:latin typeface="Verdana" pitchFamily="-106" charset="0"/>
              </a:rPr>
              <a:t>n</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1"/>
          <p:cNvSpPr txBox="1">
            <a:spLocks noChangeArrowheads="1"/>
          </p:cNvSpPr>
          <p:nvPr/>
        </p:nvSpPr>
        <p:spPr bwMode="auto">
          <a:xfrm>
            <a:off x="457200" y="914400"/>
            <a:ext cx="6480175" cy="5400675"/>
          </a:xfrm>
          <a:prstGeom prst="rect">
            <a:avLst/>
          </a:prstGeom>
          <a:noFill/>
          <a:ln w="9525">
            <a:noFill/>
            <a:round/>
            <a:headEnd/>
            <a:tailEnd/>
          </a:ln>
        </p:spPr>
        <p:txBody>
          <a:bodyPr lIns="90000" tIns="46800" rIns="90000" bIns="46800"/>
          <a:lstStyle/>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b="1">
                <a:solidFill>
                  <a:srgbClr val="000000"/>
                </a:solidFill>
                <a:latin typeface="Verdana" pitchFamily="-106" charset="0"/>
              </a:rPr>
              <a:t>3. The technical difficulties in the protection of the workers’ rights</a:t>
            </a:r>
          </a:p>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	</a:t>
            </a:r>
            <a:endParaRPr lang="en-US" sz="2000">
              <a:solidFill>
                <a:srgbClr val="000000"/>
              </a:solidFill>
              <a:latin typeface="Verdana" pitchFamily="-106" charset="0"/>
            </a:endParaRPr>
          </a:p>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	Terminological issues / big differences between Member States:</a:t>
            </a:r>
          </a:p>
          <a:p>
            <a:pPr marL="457200" indent="-454025" algn="just">
              <a:spcBef>
                <a:spcPts val="45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a:solidFill>
                <a:srgbClr val="000000"/>
              </a:solidFill>
              <a:latin typeface="Verdana" pitchFamily="-106" charset="0"/>
            </a:endParaRPr>
          </a:p>
          <a:p>
            <a:pPr marL="796925" lvl="1" indent="-339725" algn="just">
              <a:spcBef>
                <a:spcPts val="600"/>
              </a:spcBef>
              <a:buFont typeface="Verdana" pitchFamily="-106"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fr-FR" sz="2400">
                <a:solidFill>
                  <a:srgbClr val="000000"/>
                </a:solidFill>
                <a:latin typeface="Verdana" pitchFamily="-106" charset="0"/>
              </a:rPr>
              <a:t>Definition of a </a:t>
            </a:r>
            <a:r>
              <a:rPr lang="en-US" sz="2400">
                <a:solidFill>
                  <a:srgbClr val="000000"/>
                </a:solidFill>
                <a:latin typeface="Verdana" pitchFamily="-106" charset="0"/>
              </a:rPr>
              <a:t>“</a:t>
            </a:r>
            <a:r>
              <a:rPr lang="fr-FR" sz="2400">
                <a:solidFill>
                  <a:srgbClr val="000000"/>
                </a:solidFill>
                <a:latin typeface="Verdana" pitchFamily="-106" charset="0"/>
              </a:rPr>
              <a:t>worker</a:t>
            </a:r>
            <a:r>
              <a:rPr lang="en-US" sz="2400">
                <a:solidFill>
                  <a:srgbClr val="000000"/>
                </a:solidFill>
                <a:latin typeface="Verdana" pitchFamily="-106" charset="0"/>
              </a:rPr>
              <a:t>”</a:t>
            </a:r>
            <a:r>
              <a:rPr lang="fr-FR" sz="2400">
                <a:solidFill>
                  <a:srgbClr val="000000"/>
                </a:solidFill>
                <a:latin typeface="Verdana" pitchFamily="-106" charset="0"/>
              </a:rPr>
              <a:t> </a:t>
            </a:r>
            <a:r>
              <a:rPr lang="en-US" sz="2400">
                <a:solidFill>
                  <a:srgbClr val="000000"/>
                </a:solidFill>
                <a:latin typeface="Verdana" pitchFamily="-106" charset="0"/>
                <a:sym typeface="Symbol" pitchFamily="-106" charset="2"/>
              </a:rPr>
              <a:t> an</a:t>
            </a:r>
            <a:r>
              <a:rPr lang="en-US" sz="2400">
                <a:solidFill>
                  <a:srgbClr val="000000"/>
                </a:solidFill>
                <a:latin typeface="Verdana" pitchFamily="-106" charset="0"/>
              </a:rPr>
              <a:t> </a:t>
            </a:r>
            <a:r>
              <a:rPr lang="fr-FR" sz="2400">
                <a:solidFill>
                  <a:srgbClr val="000000"/>
                </a:solidFill>
                <a:latin typeface="Verdana" pitchFamily="-106" charset="0"/>
              </a:rPr>
              <a:t> </a:t>
            </a:r>
            <a:r>
              <a:rPr lang="en-US" sz="2400">
                <a:solidFill>
                  <a:srgbClr val="000000"/>
                </a:solidFill>
                <a:latin typeface="Verdana" pitchFamily="-106" charset="0"/>
              </a:rPr>
              <a:t>“</a:t>
            </a:r>
            <a:r>
              <a:rPr lang="fr-FR" sz="2400">
                <a:solidFill>
                  <a:srgbClr val="000000"/>
                </a:solidFill>
                <a:latin typeface="Verdana" pitchFamily="-106" charset="0"/>
              </a:rPr>
              <a:t>employee</a:t>
            </a:r>
            <a:r>
              <a:rPr lang="en-US" sz="2400">
                <a:solidFill>
                  <a:srgbClr val="000000"/>
                </a:solidFill>
                <a:latin typeface="Verdana" pitchFamily="-106" charset="0"/>
              </a:rPr>
              <a:t>”</a:t>
            </a:r>
          </a:p>
          <a:p>
            <a:pPr marL="796925" lvl="1" indent="-339725" algn="just">
              <a:spcBef>
                <a:spcPts val="600"/>
              </a:spcBef>
              <a:buFont typeface="Verdana" pitchFamily="-106"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Definition of an “employer”</a:t>
            </a:r>
          </a:p>
          <a:p>
            <a:pPr marL="796925" lvl="1" indent="-339725" algn="just">
              <a:spcBef>
                <a:spcPts val="600"/>
              </a:spcBef>
              <a:buFont typeface="Verdana" pitchFamily="-106"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fr-FR" sz="2400">
                <a:solidFill>
                  <a:srgbClr val="000000"/>
                </a:solidFill>
                <a:latin typeface="Verdana" pitchFamily="-106" charset="0"/>
              </a:rPr>
              <a:t>Definition of the </a:t>
            </a:r>
            <a:r>
              <a:rPr lang="en-US" sz="2400">
                <a:solidFill>
                  <a:srgbClr val="000000"/>
                </a:solidFill>
                <a:latin typeface="Verdana" pitchFamily="-106" charset="0"/>
              </a:rPr>
              <a:t>“</a:t>
            </a:r>
            <a:r>
              <a:rPr lang="fr-FR" sz="2400">
                <a:solidFill>
                  <a:srgbClr val="000000"/>
                </a:solidFill>
                <a:latin typeface="Verdana" pitchFamily="-106" charset="0"/>
              </a:rPr>
              <a:t>period</a:t>
            </a:r>
            <a:r>
              <a:rPr lang="en-US" sz="2400">
                <a:solidFill>
                  <a:srgbClr val="000000"/>
                </a:solidFill>
                <a:latin typeface="Verdana" pitchFamily="-106" charset="0"/>
              </a:rPr>
              <a:t>”</a:t>
            </a:r>
            <a:r>
              <a:rPr lang="fr-FR" sz="2400">
                <a:solidFill>
                  <a:srgbClr val="000000"/>
                </a:solidFill>
                <a:latin typeface="Verdana" pitchFamily="-106" charset="0"/>
              </a:rPr>
              <a:t> for which outstanding claims are paid</a:t>
            </a:r>
          </a:p>
          <a:p>
            <a:pPr marL="796925" lvl="1" indent="-339725" algn="just">
              <a:spcBef>
                <a:spcPts val="600"/>
              </a:spcBef>
              <a:buFont typeface="Verdana" pitchFamily="-106"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fr-FR" sz="2400">
                <a:solidFill>
                  <a:srgbClr val="000000"/>
                </a:solidFill>
                <a:latin typeface="Verdana" pitchFamily="-106" charset="0"/>
              </a:rPr>
              <a:t>Definition of </a:t>
            </a:r>
            <a:r>
              <a:rPr lang="en-US" sz="2400">
                <a:solidFill>
                  <a:srgbClr val="000000"/>
                </a:solidFill>
                <a:latin typeface="Verdana" pitchFamily="-106" charset="0"/>
              </a:rPr>
              <a:t>“</a:t>
            </a:r>
            <a:r>
              <a:rPr lang="fr-FR" sz="2400">
                <a:solidFill>
                  <a:srgbClr val="000000"/>
                </a:solidFill>
                <a:latin typeface="Verdana" pitchFamily="-106" charset="0"/>
              </a:rPr>
              <a:t>outstanding claims</a:t>
            </a:r>
            <a:r>
              <a:rPr lang="en-US" sz="2400">
                <a:solidFill>
                  <a:srgbClr val="000000"/>
                </a:solidFill>
                <a:latin typeface="Verdana" pitchFamily="-106" charset="0"/>
              </a:rPr>
              <a:t>” / “pay” / “remuneration”</a:t>
            </a:r>
          </a:p>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2400">
              <a:solidFill>
                <a:srgbClr val="000000"/>
              </a:solidFill>
              <a:latin typeface="Verdana" pitchFamily="-106"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1"/>
          <p:cNvSpPr txBox="1">
            <a:spLocks noChangeArrowheads="1"/>
          </p:cNvSpPr>
          <p:nvPr/>
        </p:nvSpPr>
        <p:spPr bwMode="auto">
          <a:xfrm>
            <a:off x="457200" y="914400"/>
            <a:ext cx="6480175" cy="5400675"/>
          </a:xfrm>
          <a:prstGeom prst="rect">
            <a:avLst/>
          </a:prstGeom>
          <a:noFill/>
          <a:ln w="9525">
            <a:noFill/>
            <a:round/>
            <a:headEnd/>
            <a:tailEnd/>
          </a:ln>
        </p:spPr>
        <p:txBody>
          <a:bodyPr lIns="90000" tIns="46800" rIns="90000" bIns="46800"/>
          <a:lstStyle/>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u="sng">
                <a:solidFill>
                  <a:srgbClr val="000000"/>
                </a:solidFill>
                <a:latin typeface="Verdana" pitchFamily="-106" charset="0"/>
              </a:rPr>
              <a:t>Other difficulties</a:t>
            </a:r>
            <a:r>
              <a:rPr lang="en-US" sz="2400">
                <a:solidFill>
                  <a:srgbClr val="000000"/>
                </a:solidFill>
                <a:latin typeface="Verdana" pitchFamily="-106" charset="0"/>
              </a:rPr>
              <a:t>:</a:t>
            </a:r>
          </a:p>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000">
              <a:solidFill>
                <a:srgbClr val="000000"/>
              </a:solidFill>
              <a:latin typeface="Verdana" pitchFamily="-106" charset="0"/>
            </a:endParaRPr>
          </a:p>
          <a:p>
            <a:pPr marL="342900" indent="-339725" algn="just">
              <a:spcBef>
                <a:spcPts val="600"/>
              </a:spcBef>
              <a:buClrTx/>
              <a:buFont typeface="Wingdings" pitchFamily="-106" charset="2"/>
              <a:buChar char="è"/>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Invisibility of the Directive:</a:t>
            </a:r>
          </a:p>
          <a:p>
            <a:pPr marL="342900" indent="-339725" algn="just">
              <a:spcBef>
                <a:spcPts val="600"/>
              </a:spcBef>
              <a:buClrTx/>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1000">
              <a:solidFill>
                <a:srgbClr val="000000"/>
              </a:solidFill>
              <a:latin typeface="Verdana" pitchFamily="-106" charset="0"/>
            </a:endParaRPr>
          </a:p>
          <a:p>
            <a:pPr marL="1196975" lvl="2"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EU Regulation does not mention the Directive</a:t>
            </a:r>
          </a:p>
          <a:p>
            <a:pPr marL="1196975" lvl="2"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fr-FR" sz="2400">
                <a:solidFill>
                  <a:srgbClr val="000000"/>
                </a:solidFill>
                <a:latin typeface="Verdana" pitchFamily="-106" charset="0"/>
              </a:rPr>
              <a:t>EU norms </a:t>
            </a:r>
            <a:r>
              <a:rPr lang="en-US" sz="2400">
                <a:solidFill>
                  <a:srgbClr val="000000"/>
                </a:solidFill>
                <a:latin typeface="Verdana" pitchFamily="-106" charset="0"/>
              </a:rPr>
              <a:t>“disappear”</a:t>
            </a:r>
            <a:r>
              <a:rPr lang="fr-FR" sz="2400">
                <a:solidFill>
                  <a:srgbClr val="000000"/>
                </a:solidFill>
                <a:latin typeface="Verdana" pitchFamily="-106" charset="0"/>
              </a:rPr>
              <a:t> after transposition</a:t>
            </a:r>
          </a:p>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000">
              <a:solidFill>
                <a:srgbClr val="000000"/>
              </a:solidFill>
              <a:latin typeface="Verdana" pitchFamily="-106" charset="0"/>
            </a:endParaRPr>
          </a:p>
          <a:p>
            <a:pPr marL="342900" indent="-339725" algn="just">
              <a:spcBef>
                <a:spcPts val="600"/>
              </a:spcBef>
              <a:buClrTx/>
              <a:buFont typeface="Wingdings" pitchFamily="-106" charset="2"/>
              <a:buChar char="è"/>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Different harmonization degrees between Member States:</a:t>
            </a:r>
          </a:p>
          <a:p>
            <a:pPr marL="342900" indent="-339725" algn="just">
              <a:spcBef>
                <a:spcPts val="600"/>
              </a:spcBef>
              <a:buClrTx/>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1000">
              <a:solidFill>
                <a:srgbClr val="000000"/>
              </a:solidFill>
              <a:latin typeface="Verdana" pitchFamily="-106" charset="0"/>
            </a:endParaRPr>
          </a:p>
          <a:p>
            <a:pPr marL="1196975" lvl="2"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Protection provided to the workers endangered</a:t>
            </a:r>
          </a:p>
          <a:p>
            <a:pPr marL="342900" indent="-339725" algn="just">
              <a:spcBef>
                <a:spcPts val="600"/>
              </a:spcBef>
              <a:buClrTx/>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a:solidFill>
                <a:srgbClr val="000000"/>
              </a:solidFill>
              <a:latin typeface="Verdana" pitchFamily="-106"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1"/>
          <p:cNvSpPr txBox="1">
            <a:spLocks noChangeArrowheads="1"/>
          </p:cNvSpPr>
          <p:nvPr/>
        </p:nvSpPr>
        <p:spPr bwMode="auto">
          <a:xfrm>
            <a:off x="457200" y="914400"/>
            <a:ext cx="6480175" cy="5400675"/>
          </a:xfrm>
          <a:prstGeom prst="rect">
            <a:avLst/>
          </a:prstGeom>
          <a:noFill/>
          <a:ln w="9525">
            <a:noFill/>
            <a:round/>
            <a:headEnd/>
            <a:tailEnd/>
          </a:ln>
        </p:spPr>
        <p:txBody>
          <a:bodyPr lIns="90000" tIns="46800" rIns="90000" bIns="46800"/>
          <a:lstStyle/>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b="1">
                <a:solidFill>
                  <a:srgbClr val="000000"/>
                </a:solidFill>
                <a:latin typeface="Verdana" pitchFamily="-106" charset="0"/>
              </a:rPr>
              <a:t>4. The economic crisis and the real difficulties</a:t>
            </a:r>
          </a:p>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	</a:t>
            </a:r>
          </a:p>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	Directive leaving considerable latitude on the level and modalities of protection...</a:t>
            </a:r>
          </a:p>
          <a:p>
            <a:pPr marL="457200" indent="-454025" algn="ctr">
              <a:spcBef>
                <a:spcPts val="35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1400" i="1">
              <a:solidFill>
                <a:srgbClr val="000000"/>
              </a:solidFill>
              <a:latin typeface="Verdana" pitchFamily="-106" charset="0"/>
            </a:endParaRPr>
          </a:p>
          <a:p>
            <a:pPr marL="457200" indent="-454025" algn="ctr">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b="1">
                <a:solidFill>
                  <a:srgbClr val="000000"/>
                </a:solidFill>
                <a:latin typeface="Verdana" pitchFamily="-106" charset="0"/>
              </a:rPr>
              <a:t>BUT</a:t>
            </a:r>
          </a:p>
          <a:p>
            <a:pPr marL="457200" indent="-454025" algn="ctr">
              <a:spcBef>
                <a:spcPts val="35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n-US" sz="1400" b="1">
              <a:solidFill>
                <a:srgbClr val="000000"/>
              </a:solidFill>
              <a:latin typeface="Verdana" pitchFamily="-106" charset="0"/>
            </a:endParaRPr>
          </a:p>
          <a:p>
            <a:pPr marL="457200" indent="-454025" algn="just">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US" sz="2400">
                <a:solidFill>
                  <a:srgbClr val="000000"/>
                </a:solidFill>
                <a:latin typeface="Verdana" pitchFamily="-106" charset="0"/>
              </a:rPr>
              <a:t>	...greater harmonization could have a negative impact on competitiveness!</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1"/>
          <p:cNvSpPr txBox="1">
            <a:spLocks noChangeArrowheads="1"/>
          </p:cNvSpPr>
          <p:nvPr/>
        </p:nvSpPr>
        <p:spPr bwMode="auto">
          <a:xfrm>
            <a:off x="457200" y="914400"/>
            <a:ext cx="6480175" cy="5400675"/>
          </a:xfrm>
          <a:prstGeom prst="rect">
            <a:avLst/>
          </a:prstGeom>
          <a:noFill/>
          <a:ln w="9525">
            <a:noFill/>
            <a:round/>
            <a:headEnd/>
            <a:tailEnd/>
          </a:ln>
        </p:spPr>
        <p:txBody>
          <a:bodyPr lIns="90000" tIns="46800" rIns="90000" bIns="46800"/>
          <a:lstStyle/>
          <a:p>
            <a:pPr marL="342900" indent="-339725" algn="just">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endParaRPr lang="en-US" sz="2400">
              <a:solidFill>
                <a:srgbClr val="000000"/>
              </a:solidFill>
            </a:endParaRPr>
          </a:p>
          <a:p>
            <a:pPr marL="342900" indent="-339725" algn="just">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r>
              <a:rPr lang="en-US" sz="2400">
                <a:solidFill>
                  <a:srgbClr val="000000"/>
                </a:solidFill>
                <a:latin typeface="Verdana" pitchFamily="-106" charset="0"/>
              </a:rPr>
              <a:t>	EU has succeeded in creating a minimum standard of protection for workers who have lost their jobs and have not been fully paid…</a:t>
            </a:r>
          </a:p>
          <a:p>
            <a:pPr marL="342900" indent="-339725" algn="just">
              <a:spcBef>
                <a:spcPts val="35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endParaRPr lang="en-US" sz="1400">
              <a:solidFill>
                <a:srgbClr val="000000"/>
              </a:solidFill>
              <a:latin typeface="Verdana" pitchFamily="-106" charset="0"/>
            </a:endParaRPr>
          </a:p>
          <a:p>
            <a:pPr marL="342900" indent="-339725" algn="ctr">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r>
              <a:rPr lang="en-US" sz="2400" b="1">
                <a:solidFill>
                  <a:srgbClr val="000000"/>
                </a:solidFill>
                <a:latin typeface="Verdana" pitchFamily="-106" charset="0"/>
              </a:rPr>
              <a:t>BUT</a:t>
            </a:r>
          </a:p>
          <a:p>
            <a:pPr marL="342900" indent="-339725" algn="ctr">
              <a:spcBef>
                <a:spcPts val="35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endParaRPr lang="en-US" sz="1400" b="1">
              <a:solidFill>
                <a:srgbClr val="000000"/>
              </a:solidFill>
              <a:latin typeface="Verdana" pitchFamily="-106" charset="0"/>
            </a:endParaRPr>
          </a:p>
          <a:p>
            <a:pPr marL="342900" indent="-339725" algn="just">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r>
              <a:rPr lang="en-US" sz="2400">
                <a:solidFill>
                  <a:srgbClr val="000000"/>
                </a:solidFill>
                <a:latin typeface="Verdana" pitchFamily="-106" charset="0"/>
              </a:rPr>
              <a:t>	In the context of the economic crisis, do the EU rules provide enough protection for all workers?</a:t>
            </a:r>
          </a:p>
          <a:p>
            <a:pPr marL="342900" indent="-339725" algn="just">
              <a:spcBef>
                <a:spcPts val="35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endParaRPr lang="en-US" sz="1400">
              <a:solidFill>
                <a:srgbClr val="000000"/>
              </a:solidFill>
              <a:latin typeface="Verdana" pitchFamily="-106" charset="0"/>
            </a:endParaRPr>
          </a:p>
          <a:p>
            <a:pPr marL="342900" indent="-339725" algn="ctr">
              <a:spcBef>
                <a:spcPts val="600"/>
              </a:spcBef>
              <a:buClrTx/>
              <a:buFontTx/>
              <a:buNone/>
              <a:tabLst>
                <a:tab pos="342900" algn="l"/>
                <a:tab pos="911225" algn="l"/>
                <a:tab pos="1825625" algn="l"/>
                <a:tab pos="2740025" algn="l"/>
                <a:tab pos="3654425" algn="l"/>
                <a:tab pos="4568825" algn="l"/>
                <a:tab pos="5483225" algn="l"/>
                <a:tab pos="6397625" algn="l"/>
                <a:tab pos="7312025" algn="l"/>
                <a:tab pos="8226425" algn="l"/>
                <a:tab pos="9140825" algn="l"/>
                <a:tab pos="10055225" algn="l"/>
                <a:tab pos="10331450" algn="l"/>
                <a:tab pos="10780713" algn="l"/>
              </a:tabLst>
            </a:pPr>
            <a:r>
              <a:rPr lang="en-US" sz="2400" b="1">
                <a:solidFill>
                  <a:srgbClr val="000000"/>
                </a:solidFill>
                <a:latin typeface="Verdana" pitchFamily="-106" charset="0"/>
              </a:rPr>
              <a:t>NO.</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1"/>
          <p:cNvSpPr txBox="1">
            <a:spLocks noChangeArrowheads="1"/>
          </p:cNvSpPr>
          <p:nvPr/>
        </p:nvSpPr>
        <p:spPr bwMode="auto">
          <a:xfrm>
            <a:off x="457200" y="914400"/>
            <a:ext cx="6480175" cy="5400675"/>
          </a:xfrm>
          <a:prstGeom prst="rect">
            <a:avLst/>
          </a:prstGeom>
          <a:noFill/>
          <a:ln w="9525">
            <a:noFill/>
            <a:round/>
            <a:headEnd/>
            <a:tailEnd/>
          </a:ln>
        </p:spPr>
        <p:txBody>
          <a:bodyPr lIns="90000" tIns="46800" rIns="90000" bIns="46800"/>
          <a:lstStyle/>
          <a:p>
            <a:pPr marL="342900" indent="-339725" algn="just">
              <a:spcBef>
                <a:spcPts val="35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1400">
              <a:solidFill>
                <a:srgbClr val="000000"/>
              </a:solidFill>
              <a:latin typeface="Verdana" pitchFamily="-106" charset="0"/>
            </a:endParaRPr>
          </a:p>
          <a:p>
            <a:pPr marL="796925" lvl="1"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Companies are becoming unable to meet their duties towards their employees...</a:t>
            </a:r>
          </a:p>
          <a:p>
            <a:pPr marL="796925" lvl="1"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800">
              <a:solidFill>
                <a:srgbClr val="000000"/>
              </a:solidFill>
              <a:latin typeface="Verdana" pitchFamily="-106" charset="0"/>
            </a:endParaRPr>
          </a:p>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fr-FR" sz="2400">
                <a:solidFill>
                  <a:srgbClr val="000000"/>
                </a:solidFill>
                <a:latin typeface="Verdana" pitchFamily="-106" charset="0"/>
              </a:rPr>
              <a:t>	</a:t>
            </a:r>
            <a:r>
              <a:rPr lang="en-US" sz="2400">
                <a:solidFill>
                  <a:srgbClr val="000000"/>
                </a:solidFill>
                <a:latin typeface="Verdana" pitchFamily="-106" charset="0"/>
              </a:rPr>
              <a:t>						</a:t>
            </a:r>
            <a:endParaRPr lang="en-US" sz="3200" b="1">
              <a:solidFill>
                <a:srgbClr val="000000"/>
              </a:solidFill>
              <a:latin typeface="Verdana" pitchFamily="-106" charset="0"/>
            </a:endParaRPr>
          </a:p>
          <a:p>
            <a:pPr marL="796925" lvl="1" indent="-339725" algn="ctr">
              <a:spcBef>
                <a:spcPts val="6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	The Greek “example”</a:t>
            </a:r>
          </a:p>
          <a:p>
            <a:pPr marL="796925" lvl="1" indent="-339725" algn="ctr">
              <a:spcBef>
                <a:spcPts val="6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1400">
              <a:solidFill>
                <a:srgbClr val="000000"/>
              </a:solidFill>
              <a:latin typeface="Verdana" pitchFamily="-106" charset="0"/>
            </a:endParaRPr>
          </a:p>
          <a:p>
            <a:pPr marL="796925" lvl="1" indent="-339725" algn="just">
              <a:spcBef>
                <a:spcPts val="25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1000">
              <a:solidFill>
                <a:srgbClr val="000000"/>
              </a:solidFill>
              <a:latin typeface="Verdana" pitchFamily="-106" charset="0"/>
            </a:endParaRPr>
          </a:p>
          <a:p>
            <a:pPr marL="796925" lvl="1"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Minimum requirements insufficient</a:t>
            </a:r>
            <a:r>
              <a:rPr lang="fr-FR" sz="2400">
                <a:solidFill>
                  <a:srgbClr val="000000"/>
                </a:solidFill>
                <a:latin typeface="Verdana" pitchFamily="-106" charset="0"/>
              </a:rPr>
              <a:t>/</a:t>
            </a:r>
            <a:r>
              <a:rPr lang="en-US" sz="2400">
                <a:solidFill>
                  <a:srgbClr val="000000"/>
                </a:solidFill>
                <a:latin typeface="Verdana" pitchFamily="-106" charset="0"/>
              </a:rPr>
              <a:t> “enhanced” national protection (almost) vanished</a:t>
            </a:r>
          </a:p>
          <a:p>
            <a:pPr marL="796925" lvl="1" indent="-339725" algn="just">
              <a:spcBef>
                <a:spcPts val="25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1000">
              <a:solidFill>
                <a:srgbClr val="000000"/>
              </a:solidFill>
              <a:latin typeface="Verdana" pitchFamily="-106" charset="0"/>
            </a:endParaRPr>
          </a:p>
          <a:p>
            <a:pPr marL="796925" lvl="1"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The risk of “insolvency tourism”</a:t>
            </a:r>
          </a:p>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a:solidFill>
                <a:srgbClr val="000000"/>
              </a:solidFill>
              <a:latin typeface="Verdana" pitchFamily="-106" charset="0"/>
            </a:endParaRPr>
          </a:p>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a:solidFill>
                <a:srgbClr val="000000"/>
              </a:solidFill>
              <a:latin typeface="Verdana" pitchFamily="-106" charset="0"/>
            </a:endParaRPr>
          </a:p>
        </p:txBody>
      </p:sp>
      <p:sp>
        <p:nvSpPr>
          <p:cNvPr id="43011" name="Line 4"/>
          <p:cNvSpPr>
            <a:spLocks noChangeShapeType="1"/>
          </p:cNvSpPr>
          <p:nvPr/>
        </p:nvSpPr>
        <p:spPr bwMode="auto">
          <a:xfrm>
            <a:off x="3708400" y="2565400"/>
            <a:ext cx="0" cy="431800"/>
          </a:xfrm>
          <a:prstGeom prst="line">
            <a:avLst/>
          </a:prstGeom>
          <a:noFill/>
          <a:ln w="9525">
            <a:solidFill>
              <a:schemeClr val="tx1"/>
            </a:solidFill>
            <a:round/>
            <a:headEnd/>
            <a:tailEnd type="triangle" w="med" len="med"/>
          </a:ln>
        </p:spPr>
        <p:txBody>
          <a:bodyPr/>
          <a:lstStyle/>
          <a:p>
            <a:endParaRPr lang="fr-F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1"/>
          <p:cNvSpPr txBox="1">
            <a:spLocks noChangeArrowheads="1"/>
          </p:cNvSpPr>
          <p:nvPr/>
        </p:nvSpPr>
        <p:spPr bwMode="auto">
          <a:xfrm>
            <a:off x="457200" y="914400"/>
            <a:ext cx="6480175" cy="5903913"/>
          </a:xfrm>
          <a:prstGeom prst="rect">
            <a:avLst/>
          </a:prstGeom>
          <a:noFill/>
          <a:ln w="9525">
            <a:noFill/>
            <a:round/>
            <a:headEnd/>
            <a:tailEnd/>
          </a:ln>
        </p:spPr>
        <p:txBody>
          <a:bodyPr lIns="90000" tIns="46800" rIns="90000" bIns="46800"/>
          <a:lstStyle/>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b="1">
                <a:solidFill>
                  <a:srgbClr val="000000"/>
                </a:solidFill>
                <a:latin typeface="Verdana" pitchFamily="-106" charset="0"/>
              </a:rPr>
              <a:t>5. Conclusions / Recommendations</a:t>
            </a:r>
          </a:p>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000">
              <a:solidFill>
                <a:srgbClr val="000000"/>
              </a:solidFill>
              <a:latin typeface="Verdana" pitchFamily="-106" charset="0"/>
            </a:endParaRPr>
          </a:p>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a:solidFill>
                <a:srgbClr val="000000"/>
              </a:solidFill>
              <a:latin typeface="Verdana" pitchFamily="-106" charset="0"/>
            </a:endParaRP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Minimum protection</a:t>
            </a: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800">
              <a:solidFill>
                <a:srgbClr val="000000"/>
              </a:solidFill>
              <a:latin typeface="Verdana" pitchFamily="-106" charset="0"/>
            </a:endParaRP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a:t>
            </a: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800">
              <a:solidFill>
                <a:srgbClr val="000000"/>
              </a:solidFill>
              <a:latin typeface="Verdana" pitchFamily="-106" charset="0"/>
            </a:endParaRP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Economic crisis</a:t>
            </a: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800">
              <a:solidFill>
                <a:srgbClr val="000000"/>
              </a:solidFill>
              <a:latin typeface="Verdana" pitchFamily="-106" charset="0"/>
            </a:endParaRP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a:t>
            </a: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800">
              <a:solidFill>
                <a:srgbClr val="000000"/>
              </a:solidFill>
              <a:latin typeface="Verdana" pitchFamily="-106" charset="0"/>
            </a:endParaRP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Insufficient protection</a:t>
            </a: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of workers’ rights</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1"/>
          <p:cNvSpPr txBox="1">
            <a:spLocks noChangeArrowheads="1"/>
          </p:cNvSpPr>
          <p:nvPr/>
        </p:nvSpPr>
        <p:spPr bwMode="auto">
          <a:xfrm>
            <a:off x="457200" y="914400"/>
            <a:ext cx="6480175" cy="5903913"/>
          </a:xfrm>
          <a:prstGeom prst="rect">
            <a:avLst/>
          </a:prstGeom>
          <a:noFill/>
          <a:ln w="9525">
            <a:noFill/>
            <a:round/>
            <a:headEnd/>
            <a:tailEnd/>
          </a:ln>
        </p:spPr>
        <p:txBody>
          <a:bodyPr lIns="90000" tIns="46800" rIns="90000" bIns="46800"/>
          <a:lstStyle/>
          <a:p>
            <a:pPr marL="342900" indent="-339725" algn="just">
              <a:spcBef>
                <a:spcPts val="600"/>
              </a:spcBef>
              <a:buFont typeface="Wingdings" pitchFamily="-106" charset="2"/>
              <a:buChar char="ý"/>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Commission said that the Directive won’t be updated in the near future</a:t>
            </a:r>
          </a:p>
          <a:p>
            <a:pPr marL="342900" indent="-339725" algn="just">
              <a:spcBef>
                <a:spcPts val="6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b="1">
              <a:solidFill>
                <a:srgbClr val="000000"/>
              </a:solidFill>
              <a:latin typeface="Symbol" pitchFamily="-106" charset="2"/>
            </a:endParaRPr>
          </a:p>
          <a:p>
            <a:pPr marL="342900" indent="-339725" algn="just">
              <a:spcBef>
                <a:spcPts val="6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b="1">
              <a:solidFill>
                <a:srgbClr val="000000"/>
              </a:solidFill>
              <a:latin typeface="Symbol" pitchFamily="-106" charset="2"/>
            </a:endParaRPr>
          </a:p>
          <a:p>
            <a:pPr marL="342900" indent="-339725" algn="just">
              <a:spcBef>
                <a:spcPts val="600"/>
              </a:spcBef>
              <a:buFont typeface="Wingdings" pitchFamily="-106" charset="2"/>
              <a:buChar char="þ"/>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Commission has to continue to monitor the functioning of the Directive in particular in some Member States:</a:t>
            </a:r>
          </a:p>
          <a:p>
            <a:pPr marL="1943100" lvl="3"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Greece</a:t>
            </a:r>
          </a:p>
          <a:p>
            <a:pPr marL="1943100" lvl="3"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Italy</a:t>
            </a:r>
            <a:endParaRPr lang="en-US" sz="1600">
              <a:solidFill>
                <a:srgbClr val="000000"/>
              </a:solidFill>
              <a:latin typeface="Verdana" pitchFamily="-106" charset="0"/>
            </a:endParaRPr>
          </a:p>
          <a:p>
            <a:pPr marL="1943100" lvl="3"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Portugal</a:t>
            </a:r>
            <a:endParaRPr lang="en-US" sz="1600">
              <a:solidFill>
                <a:srgbClr val="000000"/>
              </a:solidFill>
              <a:latin typeface="Verdana" pitchFamily="-106" charset="0"/>
            </a:endParaRPr>
          </a:p>
          <a:p>
            <a:pPr marL="1943100" lvl="3"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Spain</a:t>
            </a:r>
            <a:endParaRPr lang="fr-FR" sz="2400">
              <a:solidFill>
                <a:srgbClr val="000000"/>
              </a:solidFill>
              <a:latin typeface="Verdana" pitchFamily="-106" charset="0"/>
            </a:endParaRPr>
          </a:p>
          <a:p>
            <a:pPr marL="342900" indent="-339725" algn="just">
              <a:spcBef>
                <a:spcPts val="600"/>
              </a:spcBef>
              <a:buFont typeface="Symbol" pitchFamily="-106"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a:solidFill>
                <a:srgbClr val="000000"/>
              </a:solidFill>
              <a:latin typeface="Verdana" pitchFamily="-106" charset="0"/>
            </a:endParaRPr>
          </a:p>
        </p:txBody>
      </p:sp>
      <p:sp>
        <p:nvSpPr>
          <p:cNvPr id="47107" name="Accolade fermante 3"/>
          <p:cNvSpPr>
            <a:spLocks/>
          </p:cNvSpPr>
          <p:nvPr/>
        </p:nvSpPr>
        <p:spPr bwMode="auto">
          <a:xfrm>
            <a:off x="4114800" y="4267200"/>
            <a:ext cx="304800" cy="1752600"/>
          </a:xfrm>
          <a:prstGeom prst="rightBrace">
            <a:avLst>
              <a:gd name="adj1" fmla="val 8332"/>
              <a:gd name="adj2" fmla="val 50000"/>
            </a:avLst>
          </a:prstGeom>
          <a:noFill/>
          <a:ln w="9525">
            <a:solidFill>
              <a:schemeClr val="tx1"/>
            </a:solidFill>
            <a:round/>
            <a:headEnd/>
            <a:tailEnd/>
          </a:ln>
        </p:spPr>
        <p:txBody>
          <a:bodyPr/>
          <a:lstStyle/>
          <a:p>
            <a:endParaRPr lang="fr-FR"/>
          </a:p>
        </p:txBody>
      </p:sp>
      <p:sp>
        <p:nvSpPr>
          <p:cNvPr id="47108" name="ZoneTexte 4"/>
          <p:cNvSpPr txBox="1">
            <a:spLocks noChangeArrowheads="1"/>
          </p:cNvSpPr>
          <p:nvPr/>
        </p:nvSpPr>
        <p:spPr bwMode="auto">
          <a:xfrm>
            <a:off x="4495800" y="4800600"/>
            <a:ext cx="2209800" cy="646113"/>
          </a:xfrm>
          <a:prstGeom prst="rect">
            <a:avLst/>
          </a:prstGeom>
          <a:noFill/>
          <a:ln w="9525">
            <a:noFill/>
            <a:miter lim="800000"/>
            <a:headEnd/>
            <a:tailEnd/>
          </a:ln>
        </p:spPr>
        <p:txBody>
          <a:bodyPr>
            <a:spAutoFit/>
          </a:bodyPr>
          <a:lstStyle/>
          <a:p>
            <a:pPr algn="ctr"/>
            <a:r>
              <a:rPr lang="fr-FR">
                <a:solidFill>
                  <a:srgbClr val="000000"/>
                </a:solidFill>
              </a:rPr>
              <a:t>= most affected by the economic crisis</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1"/>
          <p:cNvSpPr txBox="1">
            <a:spLocks noChangeArrowheads="1"/>
          </p:cNvSpPr>
          <p:nvPr/>
        </p:nvSpPr>
        <p:spPr bwMode="auto">
          <a:xfrm>
            <a:off x="457200" y="914400"/>
            <a:ext cx="6480175" cy="5903913"/>
          </a:xfrm>
          <a:prstGeom prst="rect">
            <a:avLst/>
          </a:prstGeom>
          <a:noFill/>
          <a:ln w="9525">
            <a:noFill/>
            <a:round/>
            <a:headEnd/>
            <a:tailEnd/>
          </a:ln>
        </p:spPr>
        <p:txBody>
          <a:bodyPr lIns="90000" tIns="46800" rIns="90000" bIns="46800"/>
          <a:lstStyle/>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a:solidFill>
                <a:srgbClr val="000000"/>
              </a:solidFill>
              <a:latin typeface="Verdana" pitchFamily="-106" charset="0"/>
            </a:endParaRPr>
          </a:p>
          <a:p>
            <a:pPr marL="342900" indent="-339725" algn="ctr">
              <a:spcBef>
                <a:spcPts val="6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	Role of the Court of Justice:</a:t>
            </a:r>
          </a:p>
          <a:p>
            <a:pPr marL="342900" indent="-339725" algn="ctr">
              <a:spcBef>
                <a:spcPts val="6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a:solidFill>
                  <a:srgbClr val="000000"/>
                </a:solidFill>
                <a:latin typeface="Verdana" pitchFamily="-106" charset="0"/>
              </a:rPr>
              <a:t>“</a:t>
            </a:r>
            <a:r>
              <a:rPr lang="fr-FR">
                <a:solidFill>
                  <a:srgbClr val="000000"/>
                </a:solidFill>
                <a:latin typeface="Verdana" pitchFamily="-106" charset="0"/>
              </a:rPr>
              <a:t>It shall ensure that in the interpretation and application of the Treaties the law is observed</a:t>
            </a:r>
            <a:r>
              <a:rPr lang="en-US">
                <a:solidFill>
                  <a:srgbClr val="000000"/>
                </a:solidFill>
                <a:latin typeface="Verdana" pitchFamily="-106" charset="0"/>
              </a:rPr>
              <a:t>” (Article 19 TEU)</a:t>
            </a:r>
            <a:endParaRPr lang="fr-FR">
              <a:solidFill>
                <a:srgbClr val="000000"/>
              </a:solidFill>
              <a:latin typeface="Verdana" pitchFamily="-106" charset="0"/>
            </a:endParaRPr>
          </a:p>
          <a:p>
            <a:pPr marL="342900" indent="-339725" algn="just">
              <a:spcBef>
                <a:spcPts val="6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fr-FR" sz="2400">
              <a:solidFill>
                <a:srgbClr val="000000"/>
              </a:solidFill>
              <a:latin typeface="Verdana" pitchFamily="-106" charset="0"/>
            </a:endParaRPr>
          </a:p>
          <a:p>
            <a:pPr marL="1085850" lvl="1" indent="-339725" algn="just">
              <a:spcBef>
                <a:spcPts val="600"/>
              </a:spcBef>
              <a:buFontTx/>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In the past: audacious judgments</a:t>
            </a:r>
          </a:p>
          <a:p>
            <a:pPr marL="1085850" lvl="1" indent="-339725" algn="just">
              <a:spcBef>
                <a:spcPts val="600"/>
              </a:spcBef>
              <a:buFontTx/>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Today: silence</a:t>
            </a:r>
          </a:p>
          <a:p>
            <a:pPr marL="342900" indent="-339725" algn="just">
              <a:spcBef>
                <a:spcPts val="6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a:solidFill>
                <a:srgbClr val="000000"/>
              </a:solidFill>
              <a:latin typeface="Wingdings" pitchFamily="-106" charset="2"/>
            </a:endParaRPr>
          </a:p>
          <a:p>
            <a:pPr marL="342900" indent="-339725" algn="just">
              <a:spcBef>
                <a:spcPts val="600"/>
              </a:spcBef>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a:solidFill>
                <a:srgbClr val="000000"/>
              </a:solidFill>
              <a:latin typeface="Wingdings" pitchFamily="-106" charset="2"/>
            </a:endParaRPr>
          </a:p>
          <a:p>
            <a:pPr marL="342900" indent="-339725" algn="just">
              <a:spcBef>
                <a:spcPts val="600"/>
              </a:spcBef>
              <a:buFont typeface="Wingdings" pitchFamily="-106" charset="2"/>
              <a:buChar char="þ"/>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The </a:t>
            </a:r>
            <a:r>
              <a:rPr lang="en-US" sz="2400">
                <a:solidFill>
                  <a:schemeClr val="tx1"/>
                </a:solidFill>
                <a:latin typeface="Verdana" pitchFamily="-106" charset="0"/>
              </a:rPr>
              <a:t>Court should give definitions to the controversy terms that prevent the Directives’ uniform application by Member States</a:t>
            </a:r>
            <a:endParaRPr lang="en-US" sz="2400">
              <a:solidFill>
                <a:srgbClr val="000000"/>
              </a:solidFill>
              <a:latin typeface="Verdana" pitchFamily="-106"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1"/>
          <p:cNvSpPr txBox="1">
            <a:spLocks noChangeArrowheads="1"/>
          </p:cNvSpPr>
          <p:nvPr/>
        </p:nvSpPr>
        <p:spPr bwMode="auto">
          <a:xfrm>
            <a:off x="474663" y="950913"/>
            <a:ext cx="6480175" cy="5903912"/>
          </a:xfrm>
          <a:prstGeom prst="rect">
            <a:avLst/>
          </a:prstGeom>
          <a:noFill/>
          <a:ln w="9525">
            <a:noFill/>
            <a:round/>
            <a:headEnd/>
            <a:tailEnd/>
          </a:ln>
        </p:spPr>
        <p:txBody>
          <a:bodyPr lIns="90000" tIns="46800" rIns="90000" bIns="46800"/>
          <a:lstStyle/>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en-US" sz="2400" dirty="0">
              <a:solidFill>
                <a:srgbClr val="000000"/>
              </a:solidFill>
              <a:latin typeface="Verdana"/>
              <a:ea typeface="+mn-ea"/>
              <a:cs typeface="Verdana"/>
            </a:endParaRPr>
          </a:p>
          <a:p>
            <a:pPr marL="342900" indent="-339725" algn="ctr">
              <a:spcBef>
                <a:spcPts val="600"/>
              </a:spcBef>
              <a:buFont typeface="Times New Roman" charset="0"/>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en-US" sz="2400" dirty="0">
                <a:solidFill>
                  <a:srgbClr val="000000"/>
                </a:solidFill>
                <a:latin typeface="Verdana"/>
                <a:ea typeface="+mn-ea"/>
                <a:cs typeface="Verdana"/>
              </a:rPr>
              <a:t>European </a:t>
            </a:r>
            <a:r>
              <a:rPr lang="en-US" sz="2400" strike="sngStrike" dirty="0">
                <a:solidFill>
                  <a:srgbClr val="000000"/>
                </a:solidFill>
                <a:latin typeface="Verdana"/>
                <a:ea typeface="+mn-ea"/>
                <a:cs typeface="Verdana"/>
              </a:rPr>
              <a:t>Economic</a:t>
            </a:r>
            <a:r>
              <a:rPr lang="en-US" sz="2400" dirty="0">
                <a:solidFill>
                  <a:srgbClr val="000000"/>
                </a:solidFill>
                <a:latin typeface="Verdana"/>
                <a:ea typeface="+mn-ea"/>
                <a:cs typeface="Verdana"/>
              </a:rPr>
              <a:t> Community</a:t>
            </a:r>
          </a:p>
          <a:p>
            <a:pPr marL="457200" indent="-457200" algn="ctr">
              <a:spcBef>
                <a:spcPts val="60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pPr>
            <a:r>
              <a:rPr lang="en-US" sz="2400" dirty="0" err="1">
                <a:solidFill>
                  <a:srgbClr val="000000"/>
                </a:solidFill>
                <a:latin typeface="Verdana"/>
                <a:ea typeface="+mn-ea"/>
                <a:cs typeface="Verdana"/>
              </a:rPr>
              <a:t></a:t>
            </a:r>
            <a:endParaRPr lang="en-US" sz="2400" dirty="0">
              <a:solidFill>
                <a:srgbClr val="000000"/>
              </a:solidFill>
              <a:latin typeface="Verdana"/>
              <a:ea typeface="+mn-ea"/>
              <a:cs typeface="Verdana"/>
            </a:endParaRPr>
          </a:p>
          <a:p>
            <a:pPr marL="342900" indent="-339725" algn="ctr">
              <a:spcBef>
                <a:spcPts val="600"/>
              </a:spcBef>
              <a:buFont typeface="Times New Roman" charset="0"/>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en-US" sz="2400" dirty="0">
                <a:solidFill>
                  <a:srgbClr val="000000"/>
                </a:solidFill>
                <a:latin typeface="Verdana"/>
                <a:ea typeface="+mn-ea"/>
                <a:cs typeface="Verdana"/>
              </a:rPr>
              <a:t>European Union</a:t>
            </a:r>
          </a:p>
          <a:p>
            <a:pPr marL="342900" indent="-339725" algn="just">
              <a:spcBef>
                <a:spcPts val="600"/>
              </a:spcBef>
              <a:buFont typeface="Times New Roman" charset="0"/>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en-US" sz="2400" dirty="0">
              <a:solidFill>
                <a:srgbClr val="000000"/>
              </a:solidFill>
              <a:latin typeface="Verdana"/>
              <a:ea typeface="+mn-ea"/>
              <a:cs typeface="Verdana"/>
            </a:endParaRPr>
          </a:p>
          <a:p>
            <a:pPr marL="342900" indent="-339725" algn="just">
              <a:spcBef>
                <a:spcPts val="600"/>
              </a:spcBef>
              <a:buFont typeface="Symbol"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en-US" sz="2400" dirty="0">
                <a:solidFill>
                  <a:srgbClr val="000000"/>
                </a:solidFill>
                <a:latin typeface="Verdana"/>
                <a:ea typeface="+mn-ea"/>
                <a:cs typeface="Verdana"/>
              </a:rPr>
              <a:t>Respect for human rights and fundamental freedoms and of the rule of law</a:t>
            </a:r>
          </a:p>
          <a:p>
            <a:pPr marL="342900" indent="-339725" algn="just">
              <a:spcBef>
                <a:spcPts val="600"/>
              </a:spcBef>
              <a:buFont typeface="Symbol" charset="2"/>
              <a:buChar cha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en-US" sz="2400" dirty="0">
                <a:solidFill>
                  <a:srgbClr val="000000"/>
                </a:solidFill>
                <a:latin typeface="Verdana"/>
                <a:ea typeface="+mn-ea"/>
                <a:cs typeface="Verdana"/>
              </a:rPr>
              <a:t>Attachment to fundamental social rights</a:t>
            </a:r>
          </a:p>
          <a:p>
            <a:pPr marL="342900" indent="-339725" algn="just">
              <a:spcBef>
                <a:spcPts val="600"/>
              </a:spcBef>
              <a:buFont typeface="Times New Roman" charset="0"/>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en-US" sz="3200" dirty="0">
              <a:solidFill>
                <a:srgbClr val="000000"/>
              </a:solidFill>
              <a:latin typeface="Verdana"/>
              <a:ea typeface="Wingdings"/>
              <a:cs typeface="Verdana"/>
            </a:endParaRPr>
          </a:p>
          <a:p>
            <a:pPr marL="342900" indent="-339725" algn="just">
              <a:spcBef>
                <a:spcPts val="600"/>
              </a:spcBef>
              <a:buFont typeface="Wingdings" charset="2"/>
              <a:buChar char="þ"/>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en-US" sz="2400" dirty="0">
                <a:solidFill>
                  <a:srgbClr val="000000"/>
                </a:solidFill>
                <a:latin typeface="Verdana"/>
                <a:ea typeface="+mn-ea"/>
                <a:cs typeface="Verdana"/>
              </a:rPr>
              <a:t>EU institutions have to seek for a greater harmonization</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1"/>
          <p:cNvSpPr txBox="1">
            <a:spLocks noChangeArrowheads="1"/>
          </p:cNvSpPr>
          <p:nvPr/>
        </p:nvSpPr>
        <p:spPr bwMode="auto">
          <a:xfrm>
            <a:off x="457200" y="914400"/>
            <a:ext cx="6480175" cy="5903913"/>
          </a:xfrm>
          <a:prstGeom prst="rect">
            <a:avLst/>
          </a:prstGeom>
          <a:noFill/>
          <a:ln w="9525">
            <a:noFill/>
            <a:round/>
            <a:headEnd/>
            <a:tailEnd/>
          </a:ln>
        </p:spPr>
        <p:txBody>
          <a:bodyPr lIns="90000" tIns="46800" rIns="90000" bIns="46800"/>
          <a:lstStyle/>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b="1">
              <a:solidFill>
                <a:srgbClr val="000000"/>
              </a:solidFill>
              <a:latin typeface="Verdana" pitchFamily="-106" charset="0"/>
            </a:endParaRPr>
          </a:p>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b="1">
              <a:solidFill>
                <a:srgbClr val="000000"/>
              </a:solidFill>
              <a:latin typeface="Verdana" pitchFamily="-106" charset="0"/>
            </a:endParaRPr>
          </a:p>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b="1">
              <a:solidFill>
                <a:srgbClr val="000000"/>
              </a:solidFill>
              <a:latin typeface="Verdana" pitchFamily="-106" charset="0"/>
            </a:endParaRPr>
          </a:p>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b="1">
              <a:solidFill>
                <a:srgbClr val="000000"/>
              </a:solidFill>
              <a:latin typeface="Verdana" pitchFamily="-106" charset="0"/>
            </a:endParaRPr>
          </a:p>
          <a:p>
            <a:pPr marL="342900" indent="-339725" algn="ctr">
              <a:spcBef>
                <a:spcPts val="7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800" b="1">
                <a:solidFill>
                  <a:srgbClr val="000000"/>
                </a:solidFill>
                <a:latin typeface="Verdana" pitchFamily="-106" charset="0"/>
              </a:rPr>
              <a:t>THANK YOU!</a:t>
            </a:r>
          </a:p>
          <a:p>
            <a:pPr marL="342900" indent="-339725" algn="just">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endParaRPr lang="en-US" sz="2400">
              <a:solidFill>
                <a:srgbClr val="000000"/>
              </a:solidFill>
              <a:latin typeface="Verdana" pitchFamily="-106" charset="0"/>
            </a:endParaRP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Contact details</a:t>
            </a:r>
            <a:r>
              <a:rPr lang="fr-FR" sz="2400">
                <a:solidFill>
                  <a:srgbClr val="000000"/>
                </a:solidFill>
                <a:latin typeface="Verdana" pitchFamily="-106" charset="0"/>
              </a:rPr>
              <a:t>:</a:t>
            </a: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fr-FR" sz="2400" u="sng">
                <a:solidFill>
                  <a:srgbClr val="000000"/>
                </a:solidFill>
                <a:latin typeface="Verdana" pitchFamily="-106" charset="0"/>
              </a:rPr>
              <a:t>csabatakakis@yahoo.fr</a:t>
            </a:r>
            <a:endParaRPr lang="en-US" sz="2400" u="sng">
              <a:solidFill>
                <a:schemeClr val="tx1"/>
              </a:solidFill>
              <a:latin typeface="Verdana" pitchFamily="-106" charset="0"/>
              <a:hlinkClick r:id="rId3"/>
            </a:endParaRPr>
          </a:p>
          <a:p>
            <a:pPr marL="342900" indent="-339725" algn="ctr">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n-US" sz="2400">
                <a:solidFill>
                  <a:srgbClr val="000000"/>
                </a:solidFill>
                <a:latin typeface="Verdana" pitchFamily="-106" charset="0"/>
              </a:rPr>
              <a:t>(+33) 6 76 33 75 93</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8"/>
          <p:cNvSpPr>
            <a:spLocks noChangeArrowheads="1"/>
          </p:cNvSpPr>
          <p:nvPr/>
        </p:nvSpPr>
        <p:spPr bwMode="auto">
          <a:xfrm>
            <a:off x="381000" y="838200"/>
            <a:ext cx="6553200" cy="3502025"/>
          </a:xfrm>
          <a:prstGeom prst="rect">
            <a:avLst/>
          </a:prstGeom>
          <a:noFill/>
          <a:ln w="9525">
            <a:noFill/>
            <a:miter lim="800000"/>
            <a:headEnd/>
            <a:tailEnd/>
          </a:ln>
        </p:spPr>
        <p:txBody>
          <a:bodyPr>
            <a:spAutoFit/>
          </a:bodyPr>
          <a:lstStyle/>
          <a:p>
            <a:pPr algn="ctr">
              <a:spcBef>
                <a:spcPct val="20000"/>
              </a:spcBef>
            </a:pPr>
            <a:r>
              <a:rPr lang="en-GB" sz="3200" b="1">
                <a:latin typeface="Verdana" pitchFamily="34" charset="0"/>
              </a:rPr>
              <a:t>﻿﻿The Agency of the </a:t>
            </a:r>
            <a:br>
              <a:rPr lang="en-GB" sz="3200" b="1">
                <a:latin typeface="Verdana" pitchFamily="34" charset="0"/>
              </a:rPr>
            </a:br>
            <a:r>
              <a:rPr lang="en-GB" sz="3200" b="1">
                <a:latin typeface="Verdana" pitchFamily="34" charset="0"/>
              </a:rPr>
              <a:t>Nigerian Receiver</a:t>
            </a:r>
          </a:p>
          <a:p>
            <a:pPr algn="ctr">
              <a:spcBef>
                <a:spcPct val="20000"/>
              </a:spcBef>
            </a:pPr>
            <a:endParaRPr lang="en-GB" sz="3600" b="1">
              <a:latin typeface="Verdana" pitchFamily="34" charset="0"/>
            </a:endParaRPr>
          </a:p>
          <a:p>
            <a:pPr algn="ctr">
              <a:spcBef>
                <a:spcPct val="20000"/>
              </a:spcBef>
            </a:pPr>
            <a:r>
              <a:rPr lang="en-GB" sz="2000" b="1">
                <a:solidFill>
                  <a:srgbClr val="3B87BC"/>
                </a:solidFill>
                <a:latin typeface="Verdana" pitchFamily="34" charset="0"/>
              </a:rPr>
              <a:t>﻿﻿﻿Bolanle Adebola </a:t>
            </a:r>
            <a:br>
              <a:rPr lang="en-GB" sz="2000" b="1">
                <a:solidFill>
                  <a:srgbClr val="3B87BC"/>
                </a:solidFill>
                <a:latin typeface="Verdana" pitchFamily="34" charset="0"/>
              </a:rPr>
            </a:br>
            <a:r>
              <a:rPr lang="en-GB" sz="2000" i="1">
                <a:solidFill>
                  <a:srgbClr val="3B87BC"/>
                </a:solidFill>
                <a:latin typeface="Verdana" pitchFamily="34" charset="0"/>
              </a:rPr>
              <a:t>(Doctoral Candidate, </a:t>
            </a:r>
            <a:br>
              <a:rPr lang="en-GB" sz="2000" i="1">
                <a:solidFill>
                  <a:srgbClr val="3B87BC"/>
                </a:solidFill>
                <a:latin typeface="Verdana" pitchFamily="34" charset="0"/>
              </a:rPr>
            </a:br>
            <a:r>
              <a:rPr lang="en-GB" sz="2000" i="1">
                <a:solidFill>
                  <a:srgbClr val="3B87BC"/>
                </a:solidFill>
                <a:latin typeface="Verdana" pitchFamily="34" charset="0"/>
              </a:rPr>
              <a:t>University College London)</a:t>
            </a:r>
          </a:p>
          <a:p>
            <a:pPr algn="ctr">
              <a:spcBef>
                <a:spcPct val="20000"/>
              </a:spcBef>
            </a:pPr>
            <a:endParaRPr lang="en-GB" sz="2800" i="1">
              <a:solidFill>
                <a:srgbClr val="000000"/>
              </a:solidFill>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pPr>
            <a:r>
              <a:rPr lang="en-US" sz="2800" b="1">
                <a:latin typeface="Verdana" pitchFamily="34" charset="0"/>
              </a:rPr>
              <a:t>Introduction </a:t>
            </a:r>
          </a:p>
          <a:p>
            <a:pPr marL="342900" indent="-342900">
              <a:spcBef>
                <a:spcPct val="20000"/>
              </a:spcBef>
            </a:pPr>
            <a:endParaRPr lang="en-US" sz="2800">
              <a:latin typeface="Verdana" pitchFamily="34" charset="0"/>
            </a:endParaRPr>
          </a:p>
          <a:p>
            <a:pPr marL="342900" indent="-342900">
              <a:spcBef>
                <a:spcPct val="20000"/>
              </a:spcBef>
              <a:buFontTx/>
              <a:buChar char="•"/>
            </a:pPr>
            <a:r>
              <a:rPr lang="en-US" sz="2800">
                <a:latin typeface="Verdana" pitchFamily="34" charset="0"/>
              </a:rPr>
              <a:t>Issues to be considered:</a:t>
            </a:r>
          </a:p>
          <a:p>
            <a:pPr marL="800100" lvl="1" indent="-342900">
              <a:spcBef>
                <a:spcPct val="20000"/>
              </a:spcBef>
              <a:buFontTx/>
              <a:buChar char="•"/>
            </a:pPr>
            <a:r>
              <a:rPr lang="en-GB" sz="2800">
                <a:latin typeface="Verdana" pitchFamily="34" charset="0"/>
              </a:rPr>
              <a:t>The capacity of the receiver to </a:t>
            </a:r>
            <a:br>
              <a:rPr lang="en-GB" sz="2800">
                <a:latin typeface="Verdana" pitchFamily="34" charset="0"/>
              </a:rPr>
            </a:br>
            <a:r>
              <a:rPr lang="en-GB" sz="2800">
                <a:latin typeface="Verdana" pitchFamily="34" charset="0"/>
              </a:rPr>
              <a:t>bind a company in the absence </a:t>
            </a:r>
            <a:br>
              <a:rPr lang="en-GB" sz="2800">
                <a:latin typeface="Verdana" pitchFamily="34" charset="0"/>
              </a:rPr>
            </a:br>
            <a:r>
              <a:rPr lang="en-GB" sz="2800">
                <a:latin typeface="Verdana" pitchFamily="34" charset="0"/>
              </a:rPr>
              <a:t>of an agency relationship </a:t>
            </a:r>
          </a:p>
          <a:p>
            <a:pPr marL="800100" lvl="1" indent="-342900">
              <a:spcBef>
                <a:spcPct val="20000"/>
              </a:spcBef>
              <a:buFontTx/>
              <a:buChar char="•"/>
            </a:pPr>
            <a:r>
              <a:rPr lang="en-GB" sz="2800">
                <a:latin typeface="Verdana" pitchFamily="34" charset="0"/>
              </a:rPr>
              <a:t>Determination of liability </a:t>
            </a:r>
            <a:br>
              <a:rPr lang="en-GB" sz="2800">
                <a:latin typeface="Verdana" pitchFamily="34" charset="0"/>
              </a:rPr>
            </a:br>
            <a:r>
              <a:rPr lang="en-GB" sz="2800">
                <a:latin typeface="Verdana" pitchFamily="34" charset="0"/>
              </a:rPr>
              <a:t>following Issue 1</a:t>
            </a:r>
          </a:p>
          <a:p>
            <a:pPr marL="800100" lvl="1" indent="-342900">
              <a:spcBef>
                <a:spcPct val="20000"/>
              </a:spcBef>
              <a:buFontTx/>
              <a:buChar char="•"/>
            </a:pPr>
            <a:r>
              <a:rPr lang="en-GB" sz="2800">
                <a:latin typeface="Verdana" pitchFamily="34" charset="0"/>
              </a:rPr>
              <a:t>Implications for Nigerian </a:t>
            </a:r>
            <a:br>
              <a:rPr lang="en-GB" sz="2800">
                <a:latin typeface="Verdana" pitchFamily="34" charset="0"/>
              </a:rPr>
            </a:br>
            <a:r>
              <a:rPr lang="en-GB" sz="2800">
                <a:latin typeface="Verdana" pitchFamily="34" charset="0"/>
              </a:rPr>
              <a:t>Insolvency system</a:t>
            </a:r>
          </a:p>
          <a:p>
            <a:pPr marL="800100" lvl="1" indent="-342900">
              <a:spcBef>
                <a:spcPct val="20000"/>
              </a:spcBef>
            </a:pPr>
            <a:endParaRPr lang="en-GB" sz="2800">
              <a:latin typeface="Verdana" pitchFamily="34" charset="0"/>
            </a:endParaRPr>
          </a:p>
        </p:txBody>
      </p:sp>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pPr>
            <a:r>
              <a:rPr lang="en-US" sz="2800" b="1">
                <a:latin typeface="Verdana" pitchFamily="34" charset="0"/>
              </a:rPr>
              <a:t>The Receiver:</a:t>
            </a:r>
          </a:p>
          <a:p>
            <a:pPr marL="342900" indent="-342900">
              <a:spcBef>
                <a:spcPct val="20000"/>
              </a:spcBef>
            </a:pPr>
            <a:endParaRPr lang="en-US" sz="2800">
              <a:latin typeface="Verdana" pitchFamily="34" charset="0"/>
            </a:endParaRPr>
          </a:p>
          <a:p>
            <a:pPr marL="800100" lvl="1" indent="-342900">
              <a:spcBef>
                <a:spcPct val="20000"/>
              </a:spcBef>
              <a:buFontTx/>
              <a:buChar char="•"/>
            </a:pPr>
            <a:r>
              <a:rPr lang="en-US" sz="2800">
                <a:latin typeface="Verdana" pitchFamily="34" charset="0"/>
              </a:rPr>
              <a:t>Agent of the Mortgagor</a:t>
            </a:r>
          </a:p>
          <a:p>
            <a:pPr marL="800100" lvl="1" indent="-342900">
              <a:spcBef>
                <a:spcPct val="20000"/>
              </a:spcBef>
              <a:buFontTx/>
              <a:buChar char="•"/>
            </a:pPr>
            <a:r>
              <a:rPr lang="en-US" sz="2800">
                <a:latin typeface="Verdana" pitchFamily="34" charset="0"/>
              </a:rPr>
              <a:t>Agent of the Mortgagee</a:t>
            </a:r>
          </a:p>
          <a:p>
            <a:pPr marL="800100" lvl="1" indent="-342900">
              <a:spcBef>
                <a:spcPct val="20000"/>
              </a:spcBef>
              <a:buFontTx/>
              <a:buChar char="•"/>
            </a:pPr>
            <a:r>
              <a:rPr lang="en-US" sz="2800">
                <a:latin typeface="Verdana" pitchFamily="34" charset="0"/>
              </a:rPr>
              <a:t>The agency of the </a:t>
            </a:r>
            <a:br>
              <a:rPr lang="en-US" sz="2800">
                <a:latin typeface="Verdana" pitchFamily="34" charset="0"/>
              </a:rPr>
            </a:br>
            <a:r>
              <a:rPr lang="en-US" sz="2800">
                <a:latin typeface="Verdana" pitchFamily="34" charset="0"/>
              </a:rPr>
              <a:t>Nigerian Receiver</a:t>
            </a:r>
          </a:p>
          <a:p>
            <a:pPr marL="342900" indent="-342900">
              <a:spcBef>
                <a:spcPct val="20000"/>
              </a:spcBef>
              <a:buFontTx/>
              <a:buChar char="•"/>
            </a:pPr>
            <a:endParaRPr lang="en-US" sz="2800">
              <a:latin typeface="Verdana" pitchFamily="34" charset="0"/>
            </a:endParaRPr>
          </a:p>
          <a:p>
            <a:pPr marL="800100" lvl="1" indent="-342900">
              <a:spcBef>
                <a:spcPct val="20000"/>
              </a:spcBef>
            </a:pPr>
            <a:endParaRPr lang="en-GB" sz="2800">
              <a:latin typeface="Verdana" pitchFamily="34" charset="0"/>
            </a:endParaRPr>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a:spcBef>
                <a:spcPct val="20000"/>
              </a:spcBef>
            </a:pPr>
            <a:r>
              <a:rPr lang="en-GB" sz="2800" b="1">
                <a:latin typeface="Verdana" pitchFamily="34" charset="0"/>
              </a:rPr>
              <a:t>Is the Agency of the Receiver </a:t>
            </a:r>
            <a:br>
              <a:rPr lang="en-GB" sz="2800" b="1">
                <a:latin typeface="Verdana" pitchFamily="34" charset="0"/>
              </a:rPr>
            </a:br>
            <a:r>
              <a:rPr lang="en-GB" sz="2800" b="1">
                <a:latin typeface="Verdana" pitchFamily="34" charset="0"/>
              </a:rPr>
              <a:t>of Essence to Receivership?</a:t>
            </a:r>
            <a:r>
              <a:rPr lang="en-GB" sz="2800">
                <a:latin typeface="Verdana" pitchFamily="34" charset="0"/>
              </a:rPr>
              <a:t/>
            </a:r>
            <a:br>
              <a:rPr lang="en-GB" sz="2800">
                <a:latin typeface="Verdana" pitchFamily="34" charset="0"/>
              </a:rPr>
            </a:br>
            <a:endParaRPr lang="en-GB" sz="2800">
              <a:latin typeface="Verdana" pitchFamily="34" charset="0"/>
            </a:endParaRPr>
          </a:p>
          <a:p>
            <a:pPr marL="800100" lvl="1" indent="-342900">
              <a:spcBef>
                <a:spcPct val="20000"/>
              </a:spcBef>
              <a:buFontTx/>
              <a:buChar char="•"/>
            </a:pPr>
            <a:r>
              <a:rPr lang="en-GB" sz="2800">
                <a:latin typeface="Verdana" pitchFamily="34" charset="0"/>
              </a:rPr>
              <a:t>Power to bind personally:</a:t>
            </a:r>
          </a:p>
          <a:p>
            <a:pPr marL="1257300" lvl="2" indent="-342900">
              <a:spcBef>
                <a:spcPct val="20000"/>
              </a:spcBef>
              <a:buFontTx/>
              <a:buChar char="•"/>
            </a:pPr>
            <a:r>
              <a:rPr lang="en-GB" sz="2800" i="1">
                <a:latin typeface="Verdana" pitchFamily="34" charset="0"/>
              </a:rPr>
              <a:t>Re Northern Garage Ltd</a:t>
            </a:r>
            <a:br>
              <a:rPr lang="en-GB" sz="2800" i="1">
                <a:latin typeface="Verdana" pitchFamily="34" charset="0"/>
              </a:rPr>
            </a:br>
            <a:endParaRPr lang="en-GB" sz="2800">
              <a:latin typeface="Verdana" pitchFamily="34" charset="0"/>
            </a:endParaRPr>
          </a:p>
          <a:p>
            <a:pPr marL="800100" lvl="1" indent="-342900">
              <a:spcBef>
                <a:spcPct val="20000"/>
              </a:spcBef>
              <a:buFontTx/>
              <a:buChar char="•"/>
            </a:pPr>
            <a:r>
              <a:rPr lang="en-GB" sz="2800">
                <a:latin typeface="Verdana" pitchFamily="34" charset="0"/>
              </a:rPr>
              <a:t>Power to bind as property:</a:t>
            </a:r>
          </a:p>
          <a:p>
            <a:pPr marL="1257300" lvl="2" indent="-342900">
              <a:spcBef>
                <a:spcPct val="20000"/>
              </a:spcBef>
              <a:buFontTx/>
              <a:buChar char="•"/>
            </a:pPr>
            <a:r>
              <a:rPr lang="en-GB" sz="2800" i="1">
                <a:latin typeface="Verdana" pitchFamily="34" charset="0"/>
              </a:rPr>
              <a:t>Sowman v. Samuel (David) </a:t>
            </a:r>
            <a:br>
              <a:rPr lang="en-GB" sz="2800" i="1">
                <a:latin typeface="Verdana" pitchFamily="34" charset="0"/>
              </a:rPr>
            </a:br>
            <a:r>
              <a:rPr lang="en-GB" sz="2800" i="1">
                <a:latin typeface="Verdana" pitchFamily="34" charset="0"/>
              </a:rPr>
              <a:t>Trust Ltd (In Liquidation)</a:t>
            </a:r>
          </a:p>
          <a:p>
            <a:pPr marL="1257300" lvl="2" indent="-342900">
              <a:spcBef>
                <a:spcPct val="20000"/>
              </a:spcBef>
              <a:buFontTx/>
              <a:buChar char="•"/>
            </a:pPr>
            <a:r>
              <a:rPr lang="en-GB" sz="2800" i="1">
                <a:latin typeface="Verdana" pitchFamily="34" charset="0"/>
              </a:rPr>
              <a:t>Gough Garages Ltd v Pugsley</a:t>
            </a:r>
            <a:endParaRPr lang="en-GB" sz="2800">
              <a:latin typeface="Verdana" pitchFamily="34" charset="0"/>
            </a:endParaRPr>
          </a:p>
          <a:p>
            <a:pPr marL="1257300" lvl="2" indent="-342900">
              <a:spcBef>
                <a:spcPct val="20000"/>
              </a:spcBef>
              <a:buFontTx/>
              <a:buChar char="•"/>
            </a:pPr>
            <a:endParaRPr lang="en-GB" sz="2800">
              <a:latin typeface="Verdana" pitchFamily="34" charset="0"/>
            </a:endParaRPr>
          </a:p>
          <a:p>
            <a:pPr>
              <a:spcBef>
                <a:spcPct val="20000"/>
              </a:spcBef>
              <a:buFontTx/>
              <a:buChar char="•"/>
            </a:pPr>
            <a:endParaRPr lang="en-US" sz="2800">
              <a:latin typeface="Verdana" pitchFamily="34" charset="0"/>
            </a:endParaRPr>
          </a:p>
          <a:p>
            <a:pPr>
              <a:spcBef>
                <a:spcPct val="20000"/>
              </a:spcBef>
              <a:buFontTx/>
              <a:buChar char="•"/>
            </a:pPr>
            <a:endParaRPr lang="en-US" sz="2800">
              <a:latin typeface="Verdana" pitchFamily="34" charset="0"/>
            </a:endParaRPr>
          </a:p>
          <a:p>
            <a:pPr marL="800100" lvl="1" indent="-342900">
              <a:spcBef>
                <a:spcPct val="20000"/>
              </a:spcBef>
            </a:pPr>
            <a:endParaRPr lang="en-GB" sz="2800">
              <a:latin typeface="Verdana" pitchFamily="34" charset="0"/>
            </a:endParaRPr>
          </a:p>
        </p:txBody>
      </p:sp>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buFontTx/>
              <a:buChar char="•"/>
            </a:pPr>
            <a:r>
              <a:rPr lang="en-GB" sz="2800">
                <a:latin typeface="Verdana" pitchFamily="34" charset="0"/>
              </a:rPr>
              <a:t>Nature of the Nigerian </a:t>
            </a:r>
            <a:br>
              <a:rPr lang="en-GB" sz="2800">
                <a:latin typeface="Verdana" pitchFamily="34" charset="0"/>
              </a:rPr>
            </a:br>
            <a:r>
              <a:rPr lang="en-GB" sz="2800">
                <a:latin typeface="Verdana" pitchFamily="34" charset="0"/>
              </a:rPr>
              <a:t>agency relationship</a:t>
            </a:r>
          </a:p>
          <a:p>
            <a:pPr marL="342900" indent="-342900">
              <a:spcBef>
                <a:spcPct val="20000"/>
              </a:spcBef>
              <a:buFontTx/>
              <a:buChar char="•"/>
            </a:pPr>
            <a:endParaRPr lang="en-GB" sz="2800">
              <a:latin typeface="Verdana" pitchFamily="34" charset="0"/>
            </a:endParaRPr>
          </a:p>
          <a:p>
            <a:pPr marL="342900" indent="-342900">
              <a:spcBef>
                <a:spcPct val="20000"/>
              </a:spcBef>
              <a:buFontTx/>
              <a:buChar char="•"/>
            </a:pPr>
            <a:r>
              <a:rPr lang="en-GB" sz="2800">
                <a:latin typeface="Verdana" pitchFamily="34" charset="0"/>
              </a:rPr>
              <a:t>Debenture Vs Statute</a:t>
            </a:r>
          </a:p>
          <a:p>
            <a:pPr marL="342900" indent="-342900">
              <a:spcBef>
                <a:spcPct val="20000"/>
              </a:spcBef>
              <a:buFontTx/>
              <a:buChar char="•"/>
            </a:pPr>
            <a:endParaRPr lang="en-GB" sz="2800">
              <a:latin typeface="Verdana" pitchFamily="34" charset="0"/>
            </a:endParaRPr>
          </a:p>
          <a:p>
            <a:pPr marL="342900" indent="-342900">
              <a:spcBef>
                <a:spcPct val="20000"/>
              </a:spcBef>
              <a:buFontTx/>
              <a:buChar char="•"/>
            </a:pPr>
            <a:r>
              <a:rPr lang="en-GB" sz="2800">
                <a:latin typeface="Verdana" pitchFamily="34" charset="0"/>
              </a:rPr>
              <a:t>Mortgagee acting for receiver</a:t>
            </a:r>
            <a:br>
              <a:rPr lang="en-GB" sz="2800">
                <a:latin typeface="Verdana" pitchFamily="34" charset="0"/>
              </a:rPr>
            </a:br>
            <a:endParaRPr lang="en-GB" sz="2800">
              <a:latin typeface="Verdana" pitchFamily="34" charset="0"/>
            </a:endParaRPr>
          </a:p>
          <a:p>
            <a:pPr marL="1257300" lvl="2" indent="-342900">
              <a:spcBef>
                <a:spcPct val="20000"/>
              </a:spcBef>
            </a:pPr>
            <a:endParaRPr lang="en-GB" sz="2800">
              <a:latin typeface="Verdana" pitchFamily="34" charset="0"/>
            </a:endParaRPr>
          </a:p>
          <a:p>
            <a:pPr marL="342900" indent="-342900">
              <a:spcBef>
                <a:spcPct val="20000"/>
              </a:spcBef>
              <a:buFontTx/>
              <a:buChar char="•"/>
            </a:pPr>
            <a:endParaRPr lang="en-US" sz="2800">
              <a:latin typeface="Verdana" pitchFamily="34" charset="0"/>
            </a:endParaRPr>
          </a:p>
          <a:p>
            <a:pPr marL="342900" indent="-342900">
              <a:spcBef>
                <a:spcPct val="20000"/>
              </a:spcBef>
              <a:buFontTx/>
              <a:buChar char="•"/>
            </a:pPr>
            <a:endParaRPr lang="en-US" sz="2800">
              <a:latin typeface="Verdana" pitchFamily="34" charset="0"/>
            </a:endParaRPr>
          </a:p>
          <a:p>
            <a:pPr marL="800100" lvl="1" indent="-342900">
              <a:spcBef>
                <a:spcPct val="20000"/>
              </a:spcBef>
            </a:pPr>
            <a:endParaRPr lang="en-GB" sz="2800">
              <a:latin typeface="Verdana" pitchFamily="34" charset="0"/>
            </a:endParaRPr>
          </a:p>
        </p:txBody>
      </p:sp>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pPr>
            <a:r>
              <a:rPr lang="en-GB" sz="2800" b="1">
                <a:latin typeface="Verdana" pitchFamily="34" charset="0"/>
              </a:rPr>
              <a:t>Conclusion:</a:t>
            </a:r>
          </a:p>
          <a:p>
            <a:pPr marL="342900" indent="-342900">
              <a:spcBef>
                <a:spcPct val="20000"/>
              </a:spcBef>
            </a:pPr>
            <a:endParaRPr lang="en-GB" sz="2800">
              <a:latin typeface="Verdana" pitchFamily="34" charset="0"/>
            </a:endParaRPr>
          </a:p>
          <a:p>
            <a:pPr marL="800100" lvl="1" indent="-342900">
              <a:spcBef>
                <a:spcPct val="20000"/>
              </a:spcBef>
              <a:buFontTx/>
              <a:buChar char="•"/>
            </a:pPr>
            <a:r>
              <a:rPr lang="en-GB" sz="2800">
                <a:latin typeface="Verdana" pitchFamily="34" charset="0"/>
              </a:rPr>
              <a:t>Potential benefits of the </a:t>
            </a:r>
            <a:br>
              <a:rPr lang="en-GB" sz="2800">
                <a:latin typeface="Verdana" pitchFamily="34" charset="0"/>
              </a:rPr>
            </a:br>
            <a:r>
              <a:rPr lang="en-GB" sz="2800">
                <a:latin typeface="Verdana" pitchFamily="34" charset="0"/>
              </a:rPr>
              <a:t>Nigerian agency relationship</a:t>
            </a:r>
          </a:p>
          <a:p>
            <a:pPr marL="800100" lvl="1" indent="-342900">
              <a:spcBef>
                <a:spcPct val="20000"/>
              </a:spcBef>
            </a:pPr>
            <a:endParaRPr lang="en-GB" sz="2800">
              <a:latin typeface="Verdana" pitchFamily="34" charset="0"/>
            </a:endParaRPr>
          </a:p>
          <a:p>
            <a:pPr marL="800100" lvl="1" indent="-342900">
              <a:spcBef>
                <a:spcPct val="20000"/>
              </a:spcBef>
              <a:buFontTx/>
              <a:buChar char="•"/>
            </a:pPr>
            <a:r>
              <a:rPr lang="en-GB" sz="2800">
                <a:latin typeface="Verdana" pitchFamily="34" charset="0"/>
              </a:rPr>
              <a:t>Demerits of the system:</a:t>
            </a:r>
          </a:p>
          <a:p>
            <a:pPr marL="1257300" lvl="2" indent="-342900">
              <a:spcBef>
                <a:spcPct val="20000"/>
              </a:spcBef>
              <a:buFontTx/>
              <a:buChar char="•"/>
            </a:pPr>
            <a:r>
              <a:rPr lang="en-GB" sz="2800">
                <a:latin typeface="Verdana" pitchFamily="34" charset="0"/>
              </a:rPr>
              <a:t>The receiver’s duty to manage</a:t>
            </a:r>
          </a:p>
          <a:p>
            <a:pPr marL="1257300" lvl="2" indent="-342900">
              <a:spcBef>
                <a:spcPct val="20000"/>
              </a:spcBef>
              <a:buFontTx/>
              <a:buChar char="•"/>
            </a:pPr>
            <a:r>
              <a:rPr lang="en-GB" sz="2800">
                <a:latin typeface="Verdana" pitchFamily="34" charset="0"/>
              </a:rPr>
              <a:t>Control and Independence</a:t>
            </a:r>
          </a:p>
          <a:p>
            <a:pPr marL="1257300" lvl="2" indent="-342900">
              <a:spcBef>
                <a:spcPct val="20000"/>
              </a:spcBef>
              <a:buFontTx/>
              <a:buChar char="•"/>
            </a:pPr>
            <a:r>
              <a:rPr lang="en-GB" sz="2800">
                <a:latin typeface="Verdana" pitchFamily="34" charset="0"/>
              </a:rPr>
              <a:t>Insolvency Institutions</a:t>
            </a:r>
          </a:p>
          <a:p>
            <a:pPr marL="1257300" lvl="2" indent="-342900">
              <a:spcBef>
                <a:spcPct val="20000"/>
              </a:spcBef>
              <a:buFontTx/>
              <a:buChar char="•"/>
            </a:pPr>
            <a:r>
              <a:rPr lang="en-GB" sz="2800">
                <a:latin typeface="Verdana" pitchFamily="34" charset="0"/>
              </a:rPr>
              <a:t>The rescue culture and </a:t>
            </a:r>
            <a:br>
              <a:rPr lang="en-GB" sz="2800">
                <a:latin typeface="Verdana" pitchFamily="34" charset="0"/>
              </a:rPr>
            </a:br>
            <a:r>
              <a:rPr lang="en-GB" sz="2800">
                <a:latin typeface="Verdana" pitchFamily="34" charset="0"/>
              </a:rPr>
              <a:t>legal reform</a:t>
            </a:r>
          </a:p>
          <a:p>
            <a:pPr marL="1257300" lvl="2" indent="-342900">
              <a:spcBef>
                <a:spcPct val="20000"/>
              </a:spcBef>
              <a:buFontTx/>
              <a:buChar char="•"/>
            </a:pPr>
            <a:endParaRPr lang="en-GB" sz="2800">
              <a:latin typeface="Verdana" pitchFamily="34" charset="0"/>
            </a:endParaRPr>
          </a:p>
          <a:p>
            <a:pPr marL="1257300" lvl="2" indent="-342900">
              <a:spcBef>
                <a:spcPct val="20000"/>
              </a:spcBef>
              <a:buFontTx/>
              <a:buChar char="•"/>
            </a:pPr>
            <a:endParaRPr lang="en-GB" sz="2800">
              <a:latin typeface="Verdana" pitchFamily="34" charset="0"/>
            </a:endParaRPr>
          </a:p>
          <a:p>
            <a:pPr marL="800100" lvl="1" indent="-342900">
              <a:spcBef>
                <a:spcPct val="20000"/>
              </a:spcBef>
            </a:pPr>
            <a:r>
              <a:rPr lang="en-GB" sz="2800">
                <a:latin typeface="Verdana" pitchFamily="34" charset="0"/>
              </a:rPr>
              <a:t/>
            </a:r>
            <a:br>
              <a:rPr lang="en-GB" sz="2800">
                <a:latin typeface="Verdana" pitchFamily="34" charset="0"/>
              </a:rPr>
            </a:br>
            <a:endParaRPr lang="en-GB" sz="2800">
              <a:latin typeface="Verdana" pitchFamily="34" charset="0"/>
            </a:endParaRPr>
          </a:p>
          <a:p>
            <a:pPr marL="1257300" lvl="2" indent="-342900">
              <a:spcBef>
                <a:spcPct val="20000"/>
              </a:spcBef>
            </a:pPr>
            <a:endParaRPr lang="en-GB" sz="2800">
              <a:latin typeface="Verdana" pitchFamily="34" charset="0"/>
            </a:endParaRPr>
          </a:p>
          <a:p>
            <a:pPr marL="342900" indent="-342900">
              <a:spcBef>
                <a:spcPct val="20000"/>
              </a:spcBef>
              <a:buFontTx/>
              <a:buChar char="•"/>
            </a:pPr>
            <a:endParaRPr lang="en-US" sz="2800">
              <a:latin typeface="Verdana" pitchFamily="34" charset="0"/>
            </a:endParaRPr>
          </a:p>
          <a:p>
            <a:pPr marL="342900" indent="-342900">
              <a:spcBef>
                <a:spcPct val="20000"/>
              </a:spcBef>
              <a:buFontTx/>
              <a:buChar char="•"/>
            </a:pPr>
            <a:endParaRPr lang="en-US" sz="2800">
              <a:latin typeface="Verdana" pitchFamily="34" charset="0"/>
            </a:endParaRPr>
          </a:p>
          <a:p>
            <a:pPr marL="800100" lvl="1" indent="-342900">
              <a:spcBef>
                <a:spcPct val="20000"/>
              </a:spcBef>
            </a:pPr>
            <a:endParaRPr lang="en-GB" sz="2800">
              <a:latin typeface="Verdana" pitchFamily="34" charset="0"/>
            </a:endParaRPr>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23906" name="Rectangle 1"/>
          <p:cNvSpPr>
            <a:spLocks noChangeArrowheads="1"/>
          </p:cNvSpPr>
          <p:nvPr/>
        </p:nvSpPr>
        <p:spPr bwMode="auto">
          <a:xfrm>
            <a:off x="341313" y="539750"/>
            <a:ext cx="6858000" cy="5691188"/>
          </a:xfrm>
          <a:prstGeom prst="rect">
            <a:avLst/>
          </a:prstGeom>
          <a:noFill/>
          <a:ln w="9525">
            <a:noFill/>
            <a:round/>
            <a:headEnd/>
            <a:tailEnd/>
          </a:ln>
        </p:spPr>
        <p:txBody>
          <a:bodyPr lIns="90000" tIns="46800" rIns="90000" bIns="46800">
            <a:spAutoFit/>
          </a:bodyPr>
          <a:lstStyle/>
          <a:p>
            <a:pPr algn="ctr">
              <a:spcBef>
                <a:spcPts val="12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3600" b="1" dirty="0">
              <a:solidFill>
                <a:srgbClr val="000000"/>
              </a:solidFill>
              <a:latin typeface="Verdana" pitchFamily="34" charset="0"/>
            </a:endParaRP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3200" b="1" dirty="0">
                <a:solidFill>
                  <a:srgbClr val="000000"/>
                </a:solidFill>
                <a:latin typeface="Verdana" pitchFamily="34" charset="0"/>
              </a:rPr>
              <a:t>Domestic rules </a:t>
            </a: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3200" b="1" dirty="0">
                <a:solidFill>
                  <a:srgbClr val="000000"/>
                </a:solidFill>
                <a:latin typeface="Verdana" pitchFamily="34" charset="0"/>
              </a:rPr>
              <a:t>for cross-border insolvencies </a:t>
            </a:r>
          </a:p>
          <a:p>
            <a:pPr algn="ctr">
              <a:spcBef>
                <a:spcPts val="12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3200" b="1" dirty="0">
                <a:solidFill>
                  <a:srgbClr val="000000"/>
                </a:solidFill>
                <a:latin typeface="Verdana" pitchFamily="34" charset="0"/>
              </a:rPr>
              <a:t>outside the EIR framework in Italy and Poland</a:t>
            </a:r>
          </a:p>
          <a:p>
            <a:pPr algn="ct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3200" b="1" dirty="0">
              <a:solidFill>
                <a:srgbClr val="000000"/>
              </a:solidFill>
              <a:latin typeface="Verdana" pitchFamily="34" charset="0"/>
            </a:endParaRPr>
          </a:p>
          <a:p>
            <a:pPr algn="ct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2000" b="1" dirty="0">
              <a:solidFill>
                <a:srgbClr val="3B87BC"/>
              </a:solidFill>
              <a:latin typeface="Verdana" pitchFamily="34" charset="0"/>
            </a:endParaRPr>
          </a:p>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b="1" dirty="0">
                <a:solidFill>
                  <a:srgbClr val="3B87BC"/>
                </a:solidFill>
                <a:latin typeface="Verdana" pitchFamily="34" charset="0"/>
              </a:rPr>
              <a:t>					Luigi Lai </a:t>
            </a:r>
            <a:br>
              <a:rPr lang="en-GB" sz="2000" b="1" dirty="0">
                <a:solidFill>
                  <a:srgbClr val="3B87BC"/>
                </a:solidFill>
                <a:latin typeface="Verdana" pitchFamily="34" charset="0"/>
              </a:rPr>
            </a:br>
            <a:r>
              <a:rPr lang="en-GB" sz="2000" b="1" dirty="0">
                <a:solidFill>
                  <a:srgbClr val="3B87BC"/>
                </a:solidFill>
                <a:latin typeface="Verdana" pitchFamily="34" charset="0"/>
              </a:rPr>
              <a:t>					</a:t>
            </a:r>
            <a:r>
              <a:rPr lang="en-GB" sz="2000" i="1" dirty="0">
                <a:solidFill>
                  <a:srgbClr val="3B87BC"/>
                </a:solidFill>
                <a:latin typeface="Verdana" pitchFamily="34" charset="0"/>
              </a:rPr>
              <a:t>(Doctoral Candidate, </a:t>
            </a:r>
            <a:br>
              <a:rPr lang="en-GB" sz="2000" i="1" dirty="0">
                <a:solidFill>
                  <a:srgbClr val="3B87BC"/>
                </a:solidFill>
                <a:latin typeface="Verdana" pitchFamily="34" charset="0"/>
              </a:rPr>
            </a:br>
            <a:r>
              <a:rPr lang="en-GB" sz="2000" i="1" dirty="0">
                <a:solidFill>
                  <a:srgbClr val="3B87BC"/>
                </a:solidFill>
                <a:latin typeface="Verdana" pitchFamily="34" charset="0"/>
              </a:rPr>
              <a:t>					University of Warsaw)</a:t>
            </a:r>
          </a:p>
          <a:p>
            <a:pPr algn="ct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3200" b="1" dirty="0">
              <a:solidFill>
                <a:srgbClr val="000000"/>
              </a:solidFill>
              <a:latin typeface="Verdana" pitchFamily="34" charset="0"/>
            </a:endParaRPr>
          </a:p>
          <a:p>
            <a:pPr algn="ctr">
              <a:spcBef>
                <a:spcPts val="3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1400" dirty="0">
              <a:solidFill>
                <a:srgbClr val="FFFFFF"/>
              </a:solidFill>
              <a:latin typeface="Verdana" pitchFamily="34" charset="0"/>
            </a:endParaRPr>
          </a:p>
          <a:p>
            <a:pPr algn="ctr">
              <a:spcBef>
                <a:spcPts val="3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1400" dirty="0">
              <a:solidFill>
                <a:srgbClr val="FFFFFF"/>
              </a:solidFill>
              <a:latin typeface="Verdana" pitchFamily="34" charset="0"/>
            </a:endParaRPr>
          </a:p>
        </p:txBody>
      </p:sp>
      <p:pic>
        <p:nvPicPr>
          <p:cNvPr id="123907" name="Picture 2"/>
          <p:cNvPicPr>
            <a:picLocks noChangeAspect="1" noChangeArrowheads="1"/>
          </p:cNvPicPr>
          <p:nvPr/>
        </p:nvPicPr>
        <p:blipFill>
          <a:blip r:embed="rId3"/>
          <a:srcRect/>
          <a:stretch>
            <a:fillRect/>
          </a:stretch>
        </p:blipFill>
        <p:spPr bwMode="auto">
          <a:xfrm>
            <a:off x="5205046" y="4512212"/>
            <a:ext cx="1979613" cy="2160588"/>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25954" name="Text Box 1"/>
          <p:cNvSpPr txBox="1">
            <a:spLocks noChangeArrowheads="1"/>
          </p:cNvSpPr>
          <p:nvPr/>
        </p:nvSpPr>
        <p:spPr bwMode="auto">
          <a:xfrm>
            <a:off x="0" y="865188"/>
            <a:ext cx="7199313" cy="5614987"/>
          </a:xfrm>
          <a:prstGeom prst="rect">
            <a:avLst/>
          </a:prstGeom>
          <a:noFill/>
          <a:ln w="9525">
            <a:noFill/>
            <a:round/>
            <a:headEnd/>
            <a:tailEnd/>
          </a:ln>
        </p:spPr>
        <p:txBody>
          <a:bodyPr lIns="90000" tIns="46800" rIns="90000" bIns="46800"/>
          <a:lstStyle/>
          <a:p>
            <a:pPr algn="ctr">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800">
                <a:solidFill>
                  <a:srgbClr val="000000"/>
                </a:solidFill>
                <a:latin typeface="Verdana" pitchFamily="34" charset="0"/>
              </a:rPr>
              <a:t>Two approaches for </a:t>
            </a:r>
            <a:br>
              <a:rPr lang="en-US" sz="2800">
                <a:solidFill>
                  <a:srgbClr val="000000"/>
                </a:solidFill>
                <a:latin typeface="Verdana" pitchFamily="34" charset="0"/>
              </a:rPr>
            </a:br>
            <a:r>
              <a:rPr lang="en-US" sz="2800">
                <a:solidFill>
                  <a:srgbClr val="000000"/>
                </a:solidFill>
                <a:latin typeface="Verdana" pitchFamily="34" charset="0"/>
              </a:rPr>
              <a:t>solving the same problem:</a:t>
            </a:r>
          </a:p>
          <a:p>
            <a:pPr>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2800">
              <a:solidFill>
                <a:srgbClr val="000000"/>
              </a:solidFill>
              <a:latin typeface="Verdana" pitchFamily="34" charset="0"/>
            </a:endParaRPr>
          </a:p>
          <a:p>
            <a:pPr algn="ctr">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800" b="1">
                <a:solidFill>
                  <a:srgbClr val="000000"/>
                </a:solidFill>
                <a:latin typeface="Verdana" pitchFamily="34" charset="0"/>
              </a:rPr>
              <a:t>How to cope with cross-border insolvencies outside </a:t>
            </a:r>
          </a:p>
          <a:p>
            <a:pPr algn="ctr">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800" b="1">
                <a:solidFill>
                  <a:srgbClr val="000000"/>
                </a:solidFill>
                <a:latin typeface="Verdana" pitchFamily="34" charset="0"/>
              </a:rPr>
              <a:t>the EIR framework</a:t>
            </a:r>
          </a:p>
        </p:txBody>
      </p:sp>
      <p:pic>
        <p:nvPicPr>
          <p:cNvPr id="125955" name="Picture 2"/>
          <p:cNvPicPr>
            <a:picLocks noChangeAspect="1" noChangeArrowheads="1"/>
          </p:cNvPicPr>
          <p:nvPr/>
        </p:nvPicPr>
        <p:blipFill>
          <a:blip r:embed="rId3"/>
          <a:srcRect/>
          <a:stretch>
            <a:fillRect/>
          </a:stretch>
        </p:blipFill>
        <p:spPr bwMode="auto">
          <a:xfrm>
            <a:off x="2519363" y="4103688"/>
            <a:ext cx="3048000" cy="165735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28002" name="Text Box 1"/>
          <p:cNvSpPr txBox="1">
            <a:spLocks noChangeArrowheads="1"/>
          </p:cNvSpPr>
          <p:nvPr/>
        </p:nvSpPr>
        <p:spPr bwMode="auto">
          <a:xfrm>
            <a:off x="493713" y="360363"/>
            <a:ext cx="6707187" cy="6092825"/>
          </a:xfrm>
          <a:prstGeom prst="rect">
            <a:avLst/>
          </a:prstGeom>
          <a:noFill/>
          <a:ln w="9525">
            <a:noFill/>
            <a:round/>
            <a:headEnd/>
            <a:tailEnd/>
          </a:ln>
        </p:spPr>
        <p:txBody>
          <a:bodyPr lIns="90000" tIns="46800" rIns="90000" bIns="46800"/>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800">
                <a:solidFill>
                  <a:srgbClr val="000000"/>
                </a:solidFill>
                <a:latin typeface="Verdana" pitchFamily="34" charset="0"/>
              </a:rPr>
              <a:t> Two ideas completely different.</a:t>
            </a: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sz="2800">
              <a:solidFill>
                <a:srgbClr val="000000"/>
              </a:solidFill>
              <a:latin typeface="Verdana" pitchFamily="34" charset="0"/>
            </a:endParaRP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800">
                <a:solidFill>
                  <a:srgbClr val="000000"/>
                </a:solidFill>
                <a:latin typeface="Verdana" pitchFamily="34" charset="0"/>
              </a:rPr>
              <a:t>The issue is if insolvency proceedings should have universal or territorial effect.</a:t>
            </a: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sz="2800">
              <a:solidFill>
                <a:srgbClr val="000000"/>
              </a:solidFill>
              <a:latin typeface="Verdana" pitchFamily="34" charset="0"/>
            </a:endParaRP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sz="2800">
              <a:solidFill>
                <a:srgbClr val="000000"/>
              </a:solidFill>
              <a:latin typeface="Verdana" pitchFamily="34" charset="0"/>
            </a:endParaRP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sz="2800">
              <a:solidFill>
                <a:srgbClr val="000000"/>
              </a:solidFill>
              <a:latin typeface="Verdana" pitchFamily="34" charset="0"/>
            </a:endParaRP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sz="2800">
              <a:solidFill>
                <a:srgbClr val="000000"/>
              </a:solidFill>
              <a:latin typeface="Verdana" pitchFamily="34" charset="0"/>
            </a:endParaRP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sz="2800">
              <a:solidFill>
                <a:srgbClr val="000000"/>
              </a:solidFill>
              <a:latin typeface="Verdana" pitchFamily="34" charset="0"/>
            </a:endParaRP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800">
                <a:solidFill>
                  <a:srgbClr val="000000"/>
                </a:solidFill>
                <a:latin typeface="Verdana" pitchFamily="34" charset="0"/>
              </a:rPr>
              <a:t>this presentation aims to give a general outline of the Italian and Polish frame-work.</a:t>
            </a:r>
          </a:p>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sz="2800">
              <a:solidFill>
                <a:srgbClr val="000000"/>
              </a:solidFill>
              <a:latin typeface="Verdana" pitchFamily="34" charset="0"/>
            </a:endParaRPr>
          </a:p>
        </p:txBody>
      </p:sp>
      <p:pic>
        <p:nvPicPr>
          <p:cNvPr id="128003" name="Picture 2"/>
          <p:cNvPicPr>
            <a:picLocks noChangeAspect="1" noChangeArrowheads="1"/>
          </p:cNvPicPr>
          <p:nvPr/>
        </p:nvPicPr>
        <p:blipFill>
          <a:blip r:embed="rId3"/>
          <a:srcRect/>
          <a:stretch>
            <a:fillRect/>
          </a:stretch>
        </p:blipFill>
        <p:spPr bwMode="auto">
          <a:xfrm>
            <a:off x="2519363" y="2700338"/>
            <a:ext cx="2339975" cy="161925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30050" name="Text Box 1"/>
          <p:cNvSpPr txBox="1">
            <a:spLocks noChangeArrowheads="1"/>
          </p:cNvSpPr>
          <p:nvPr/>
        </p:nvSpPr>
        <p:spPr bwMode="auto">
          <a:xfrm>
            <a:off x="457200" y="838200"/>
            <a:ext cx="6742113" cy="5614988"/>
          </a:xfrm>
          <a:prstGeom prst="rect">
            <a:avLst/>
          </a:prstGeom>
          <a:noFill/>
          <a:ln w="9525">
            <a:noFill/>
            <a:round/>
            <a:headEnd/>
            <a:tailEnd/>
          </a:ln>
        </p:spPr>
        <p:txBody>
          <a:bodyPr lIns="90000" tIns="46800" rIns="90000" bIns="46800"/>
          <a:lstStyle/>
          <a:p>
            <a:pPr marL="334963" indent="-334963" algn="ctr">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Territorial Criterion</a:t>
            </a:r>
          </a:p>
          <a:p>
            <a:pPr marL="334963" indent="-334963" algn="ctr">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Universal Criterion</a:t>
            </a:r>
          </a:p>
        </p:txBody>
      </p:sp>
      <p:pic>
        <p:nvPicPr>
          <p:cNvPr id="130051" name="Picture 2"/>
          <p:cNvPicPr>
            <a:picLocks noChangeAspect="1" noChangeArrowheads="1"/>
          </p:cNvPicPr>
          <p:nvPr/>
        </p:nvPicPr>
        <p:blipFill>
          <a:blip r:embed="rId3"/>
          <a:srcRect/>
          <a:stretch>
            <a:fillRect/>
          </a:stretch>
        </p:blipFill>
        <p:spPr bwMode="auto">
          <a:xfrm>
            <a:off x="1800225" y="2352675"/>
            <a:ext cx="4319588" cy="3767138"/>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32098" name="Text Box 1"/>
          <p:cNvSpPr txBox="1">
            <a:spLocks noChangeArrowheads="1"/>
          </p:cNvSpPr>
          <p:nvPr/>
        </p:nvSpPr>
        <p:spPr bwMode="auto">
          <a:xfrm>
            <a:off x="457200" y="838200"/>
            <a:ext cx="6742113" cy="5614988"/>
          </a:xfrm>
          <a:prstGeom prst="rect">
            <a:avLst/>
          </a:prstGeom>
          <a:noFill/>
          <a:ln w="9525">
            <a:noFill/>
            <a:round/>
            <a:headEnd/>
            <a:tailEnd/>
          </a:ln>
        </p:spPr>
        <p:txBody>
          <a:bodyPr lIns="90000" tIns="46800" rIns="90000" bIns="46800"/>
          <a:lstStyle/>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The Territorial Criterion affirms that a procedure makes effects mainly in that given Country where the Procedure started.</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800">
              <a:solidFill>
                <a:srgbClr val="000000"/>
              </a:solidFill>
              <a:latin typeface="Verdana" pitchFamily="34" charset="0"/>
            </a:endParaRPr>
          </a:p>
        </p:txBody>
      </p:sp>
      <p:pic>
        <p:nvPicPr>
          <p:cNvPr id="132099" name="Picture 2"/>
          <p:cNvPicPr>
            <a:picLocks noChangeAspect="1" noChangeArrowheads="1"/>
          </p:cNvPicPr>
          <p:nvPr/>
        </p:nvPicPr>
        <p:blipFill>
          <a:blip r:embed="rId3"/>
          <a:srcRect/>
          <a:stretch>
            <a:fillRect/>
          </a:stretch>
        </p:blipFill>
        <p:spPr bwMode="auto">
          <a:xfrm>
            <a:off x="4011613" y="4319588"/>
            <a:ext cx="2828925" cy="2078037"/>
          </a:xfrm>
          <a:prstGeom prst="rect">
            <a:avLst/>
          </a:prstGeom>
          <a:noFill/>
          <a:ln w="9525">
            <a:noFill/>
            <a:round/>
            <a:headEnd/>
            <a:tailEnd/>
          </a:ln>
        </p:spPr>
      </p:pic>
      <p:pic>
        <p:nvPicPr>
          <p:cNvPr id="132100" name="Picture 3"/>
          <p:cNvPicPr>
            <a:picLocks noChangeAspect="1" noChangeArrowheads="1"/>
          </p:cNvPicPr>
          <p:nvPr/>
        </p:nvPicPr>
        <p:blipFill>
          <a:blip r:embed="rId4"/>
          <a:srcRect/>
          <a:stretch>
            <a:fillRect/>
          </a:stretch>
        </p:blipFill>
        <p:spPr bwMode="auto">
          <a:xfrm>
            <a:off x="720725" y="2840038"/>
            <a:ext cx="2085975" cy="2200275"/>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34146" name="Text Box 1"/>
          <p:cNvSpPr txBox="1">
            <a:spLocks noChangeArrowheads="1"/>
          </p:cNvSpPr>
          <p:nvPr/>
        </p:nvSpPr>
        <p:spPr bwMode="auto">
          <a:xfrm>
            <a:off x="360363" y="539750"/>
            <a:ext cx="6840537" cy="5913438"/>
          </a:xfrm>
          <a:prstGeom prst="rect">
            <a:avLst/>
          </a:prstGeom>
          <a:noFill/>
          <a:ln w="9525">
            <a:noFill/>
            <a:round/>
            <a:headEnd/>
            <a:tailEnd/>
          </a:ln>
        </p:spPr>
        <p:txBody>
          <a:bodyPr lIns="90000" tIns="46800" rIns="90000" bIns="46800"/>
          <a:lstStyle/>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The Universal Criterion on the contrary affirms that a procedure makes effects in all the world and maybe even beyond!</a:t>
            </a:r>
          </a:p>
        </p:txBody>
      </p:sp>
      <p:pic>
        <p:nvPicPr>
          <p:cNvPr id="134147" name="Picture 2"/>
          <p:cNvPicPr>
            <a:picLocks noChangeAspect="1" noChangeArrowheads="1"/>
          </p:cNvPicPr>
          <p:nvPr/>
        </p:nvPicPr>
        <p:blipFill>
          <a:blip r:embed="rId3"/>
          <a:srcRect/>
          <a:stretch>
            <a:fillRect/>
          </a:stretch>
        </p:blipFill>
        <p:spPr bwMode="auto">
          <a:xfrm>
            <a:off x="539750" y="4859338"/>
            <a:ext cx="3060700" cy="1619250"/>
          </a:xfrm>
          <a:prstGeom prst="rect">
            <a:avLst/>
          </a:prstGeom>
          <a:noFill/>
          <a:ln w="9525">
            <a:noFill/>
            <a:round/>
            <a:headEnd/>
            <a:tailEnd/>
          </a:ln>
        </p:spPr>
      </p:pic>
      <p:pic>
        <p:nvPicPr>
          <p:cNvPr id="134148" name="Picture 3"/>
          <p:cNvPicPr>
            <a:picLocks noChangeAspect="1" noChangeArrowheads="1"/>
          </p:cNvPicPr>
          <p:nvPr/>
        </p:nvPicPr>
        <p:blipFill>
          <a:blip r:embed="rId4"/>
          <a:srcRect/>
          <a:stretch>
            <a:fillRect/>
          </a:stretch>
        </p:blipFill>
        <p:spPr bwMode="auto">
          <a:xfrm>
            <a:off x="2786063" y="2519363"/>
            <a:ext cx="3333750" cy="266700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36194" name="Text Box 1"/>
          <p:cNvSpPr txBox="1">
            <a:spLocks noChangeArrowheads="1"/>
          </p:cNvSpPr>
          <p:nvPr/>
        </p:nvSpPr>
        <p:spPr bwMode="auto">
          <a:xfrm>
            <a:off x="179388" y="838200"/>
            <a:ext cx="7019925" cy="5614988"/>
          </a:xfrm>
          <a:prstGeom prst="rect">
            <a:avLst/>
          </a:prstGeom>
          <a:noFill/>
          <a:ln w="9525">
            <a:noFill/>
            <a:round/>
            <a:headEnd/>
            <a:tailEnd/>
          </a:ln>
        </p:spPr>
        <p:txBody>
          <a:bodyPr lIns="90000" tIns="46800" rIns="90000" bIns="46800"/>
          <a:lstStyle/>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Italy follows the Territorial Criterion Law No. 218/1995.  </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800">
              <a:solidFill>
                <a:srgbClr val="000000"/>
              </a:solidFill>
              <a:latin typeface="Verdana" pitchFamily="34" charset="0"/>
            </a:endParaRPr>
          </a:p>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Recognition of foreign sentences is almost automatic.</a:t>
            </a:r>
          </a:p>
        </p:txBody>
      </p:sp>
      <p:pic>
        <p:nvPicPr>
          <p:cNvPr id="136195" name="Picture 2"/>
          <p:cNvPicPr>
            <a:picLocks noChangeAspect="1" noChangeArrowheads="1"/>
          </p:cNvPicPr>
          <p:nvPr/>
        </p:nvPicPr>
        <p:blipFill>
          <a:blip r:embed="rId3"/>
          <a:srcRect/>
          <a:stretch>
            <a:fillRect/>
          </a:stretch>
        </p:blipFill>
        <p:spPr bwMode="auto">
          <a:xfrm>
            <a:off x="3779838" y="3240088"/>
            <a:ext cx="3060700" cy="3240087"/>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38242" name="Text Box 1"/>
          <p:cNvSpPr txBox="1">
            <a:spLocks noChangeArrowheads="1"/>
          </p:cNvSpPr>
          <p:nvPr/>
        </p:nvSpPr>
        <p:spPr bwMode="auto">
          <a:xfrm>
            <a:off x="360363" y="360363"/>
            <a:ext cx="6840537" cy="6092825"/>
          </a:xfrm>
          <a:prstGeom prst="rect">
            <a:avLst/>
          </a:prstGeom>
          <a:noFill/>
          <a:ln w="9525">
            <a:noFill/>
            <a:round/>
            <a:headEnd/>
            <a:tailEnd/>
          </a:ln>
        </p:spPr>
        <p:txBody>
          <a:bodyPr lIns="90000" tIns="46800" rIns="90000" bIns="46800"/>
          <a:lstStyle/>
          <a:p>
            <a:pPr marL="339725" indent="-334963">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800">
                <a:solidFill>
                  <a:srgbClr val="000000"/>
                </a:solidFill>
                <a:latin typeface="Verdana" pitchFamily="34" charset="0"/>
              </a:rPr>
              <a:t>Art 64 Law No. 218/1995 (part 1)</a:t>
            </a:r>
          </a:p>
          <a:p>
            <a:pPr marL="339725" indent="-334963">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2800">
              <a:solidFill>
                <a:srgbClr val="000000"/>
              </a:solidFill>
              <a:latin typeface="Verdana" pitchFamily="34" charset="0"/>
            </a:endParaRPr>
          </a:p>
          <a:p>
            <a:pPr marL="339725" indent="-334963">
              <a:spcBef>
                <a:spcPts val="700"/>
              </a:spcBef>
              <a:buFont typeface="Verdana" pitchFamily="34"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200">
                <a:solidFill>
                  <a:srgbClr val="000000"/>
                </a:solidFill>
                <a:latin typeface="Verdana" pitchFamily="34" charset="0"/>
              </a:rPr>
              <a:t>The judge who issued the judgment must have had jurisdiction over the matter in accordance with the relevant Italian principles;</a:t>
            </a:r>
          </a:p>
          <a:p>
            <a:pPr marL="339725" indent="-334963">
              <a:spcBef>
                <a:spcPts val="700"/>
              </a:spcBef>
              <a:buFont typeface="Verdana" pitchFamily="34"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200">
                <a:solidFill>
                  <a:srgbClr val="000000"/>
                </a:solidFill>
                <a:latin typeface="Verdana" pitchFamily="34" charset="0"/>
              </a:rPr>
              <a:t>The original summons or claim must have been served upon the defendant in compliance with the prescriptions of the state in which the process took place, and the fundamental right to a defence must not have been violated;</a:t>
            </a:r>
          </a:p>
          <a:p>
            <a:pPr marL="339725" indent="-334963">
              <a:spcBef>
                <a:spcPts val="700"/>
              </a:spcBef>
              <a:buFont typeface="Verdana" pitchFamily="34"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200">
                <a:solidFill>
                  <a:srgbClr val="000000"/>
                </a:solidFill>
                <a:latin typeface="Verdana" pitchFamily="34" charset="0"/>
              </a:rPr>
              <a:t>The parties must have appeared in the action in accordance with the local procedural law, or a default must have been properly declared in accordance with such law;</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40290" name="Text Box 1"/>
          <p:cNvSpPr txBox="1">
            <a:spLocks noChangeArrowheads="1"/>
          </p:cNvSpPr>
          <p:nvPr/>
        </p:nvSpPr>
        <p:spPr bwMode="auto">
          <a:xfrm>
            <a:off x="179388" y="539750"/>
            <a:ext cx="7019925" cy="5913438"/>
          </a:xfrm>
          <a:prstGeom prst="rect">
            <a:avLst/>
          </a:prstGeom>
          <a:noFill/>
          <a:ln w="9525">
            <a:noFill/>
            <a:round/>
            <a:headEnd/>
            <a:tailEnd/>
          </a:ln>
        </p:spPr>
        <p:txBody>
          <a:bodyPr lIns="90000" tIns="46800" rIns="90000" bIns="46800"/>
          <a:lstStyle/>
          <a:p>
            <a:pPr marL="339725" indent="-334963">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800">
                <a:solidFill>
                  <a:srgbClr val="000000"/>
                </a:solidFill>
                <a:latin typeface="Verdana" pitchFamily="34" charset="0"/>
              </a:rPr>
              <a:t>Art 64 Law No. 218/1995 (part 2)</a:t>
            </a:r>
          </a:p>
          <a:p>
            <a:pPr marL="339725" indent="-334963">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2200">
              <a:solidFill>
                <a:srgbClr val="000000"/>
              </a:solidFill>
              <a:latin typeface="Verdana" pitchFamily="34" charset="0"/>
            </a:endParaRPr>
          </a:p>
          <a:p>
            <a:pPr marL="339725" indent="-334963">
              <a:spcBef>
                <a:spcPts val="700"/>
              </a:spcBef>
              <a:buFont typeface="Verdana" pitchFamily="34"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200">
                <a:solidFill>
                  <a:srgbClr val="000000"/>
                </a:solidFill>
                <a:latin typeface="Verdana" pitchFamily="34" charset="0"/>
              </a:rPr>
              <a:t>The foreign judgment must be final and binding according to the law of the jurisdiction in which it was issued;</a:t>
            </a:r>
          </a:p>
          <a:p>
            <a:pPr marL="339725" indent="-334963">
              <a:spcBef>
                <a:spcPts val="700"/>
              </a:spcBef>
              <a:buFont typeface="Verdana" pitchFamily="34"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200">
                <a:solidFill>
                  <a:srgbClr val="000000"/>
                </a:solidFill>
                <a:latin typeface="Verdana" pitchFamily="34" charset="0"/>
              </a:rPr>
              <a:t>The foreign judgment must not conflict with any final judgment issued by an Italian court;</a:t>
            </a:r>
          </a:p>
          <a:p>
            <a:pPr marL="339725" indent="-334963">
              <a:spcBef>
                <a:spcPts val="700"/>
              </a:spcBef>
              <a:buFont typeface="Verdana" pitchFamily="34"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200">
                <a:solidFill>
                  <a:srgbClr val="000000"/>
                </a:solidFill>
                <a:latin typeface="Verdana" pitchFamily="34" charset="0"/>
              </a:rPr>
              <a:t>No proceedings may be pending before any Italian court in relation to the same subject matter and between the same parties which were instituted prior to the commencement of the foreign proceedings.</a:t>
            </a:r>
          </a:p>
          <a:p>
            <a:pPr marL="339725" indent="-334963">
              <a:spcBef>
                <a:spcPts val="700"/>
              </a:spcBef>
              <a:buFont typeface="Verdana" pitchFamily="34"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200">
                <a:solidFill>
                  <a:srgbClr val="000000"/>
                </a:solidFill>
                <a:latin typeface="Verdana" pitchFamily="34" charset="0"/>
              </a:rPr>
              <a:t>The rulings contained in the foreign judgment may not conflict with Italian public order.</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42338" name="Text Box 1"/>
          <p:cNvSpPr txBox="1">
            <a:spLocks noChangeArrowheads="1"/>
          </p:cNvSpPr>
          <p:nvPr/>
        </p:nvSpPr>
        <p:spPr bwMode="auto">
          <a:xfrm>
            <a:off x="360363" y="179388"/>
            <a:ext cx="6840537" cy="6273800"/>
          </a:xfrm>
          <a:prstGeom prst="rect">
            <a:avLst/>
          </a:prstGeom>
          <a:noFill/>
          <a:ln w="9525">
            <a:noFill/>
            <a:round/>
            <a:headEnd/>
            <a:tailEnd/>
          </a:ln>
        </p:spPr>
        <p:txBody>
          <a:bodyPr lIns="90000" tIns="46800" rIns="90000" bIns="46800"/>
          <a:lstStyle/>
          <a:p>
            <a:pPr marL="341313" indent="-334963">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US" sz="2800">
              <a:solidFill>
                <a:srgbClr val="000000"/>
              </a:solidFill>
              <a:latin typeface="Verdana" pitchFamily="34" charset="0"/>
            </a:endParaRPr>
          </a:p>
          <a:p>
            <a:pPr marL="341313" indent="-334963">
              <a:spcBef>
                <a:spcPts val="700"/>
              </a:spcBef>
              <a:buFont typeface="Verdana"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2800">
                <a:solidFill>
                  <a:srgbClr val="000000"/>
                </a:solidFill>
                <a:latin typeface="Verdana" pitchFamily="34" charset="0"/>
              </a:rPr>
              <a:t>Extension - Assimilation - Double limit</a:t>
            </a:r>
          </a:p>
          <a:p>
            <a:pPr marL="341313" indent="-334963">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US" sz="2800">
              <a:solidFill>
                <a:srgbClr val="000000"/>
              </a:solidFill>
              <a:latin typeface="Verdana" pitchFamily="34" charset="0"/>
            </a:endParaRPr>
          </a:p>
          <a:p>
            <a:pPr marL="341313" indent="-334963">
              <a:spcBef>
                <a:spcPts val="700"/>
              </a:spcBef>
              <a:buFont typeface="Verdana"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2800">
                <a:solidFill>
                  <a:srgbClr val="000000"/>
                </a:solidFill>
                <a:latin typeface="Verdana" pitchFamily="34" charset="0"/>
              </a:rPr>
              <a:t>After the recognition a foreign sentence will produce (almost) the same effects which produces in the home Country where the sentence was declared.</a:t>
            </a:r>
          </a:p>
        </p:txBody>
      </p:sp>
      <p:pic>
        <p:nvPicPr>
          <p:cNvPr id="142339" name="Picture 2"/>
          <p:cNvPicPr>
            <a:picLocks noChangeAspect="1" noChangeArrowheads="1"/>
          </p:cNvPicPr>
          <p:nvPr/>
        </p:nvPicPr>
        <p:blipFill>
          <a:blip r:embed="rId3"/>
          <a:srcRect/>
          <a:stretch>
            <a:fillRect/>
          </a:stretch>
        </p:blipFill>
        <p:spPr bwMode="auto">
          <a:xfrm>
            <a:off x="3273425" y="4679950"/>
            <a:ext cx="2667000" cy="1704975"/>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44386" name="Text Box 1"/>
          <p:cNvSpPr txBox="1">
            <a:spLocks noChangeArrowheads="1"/>
          </p:cNvSpPr>
          <p:nvPr/>
        </p:nvSpPr>
        <p:spPr bwMode="auto">
          <a:xfrm>
            <a:off x="179388" y="360363"/>
            <a:ext cx="7019925" cy="6092825"/>
          </a:xfrm>
          <a:prstGeom prst="rect">
            <a:avLst/>
          </a:prstGeom>
          <a:noFill/>
          <a:ln w="9525">
            <a:noFill/>
            <a:round/>
            <a:headEnd/>
            <a:tailEnd/>
          </a:ln>
        </p:spPr>
        <p:txBody>
          <a:bodyPr lIns="90000" tIns="46800" rIns="90000" bIns="46800"/>
          <a:lstStyle/>
          <a:p>
            <a:pPr marL="336550" indent="-334963">
              <a:spcBef>
                <a:spcPts val="700"/>
              </a:spcBef>
              <a:tabLst>
                <a:tab pos="336550" algn="l"/>
                <a:tab pos="784225" algn="l"/>
                <a:tab pos="1233488" algn="l"/>
                <a:tab pos="1682750" algn="l"/>
                <a:tab pos="2132013" algn="l"/>
                <a:tab pos="2581275" algn="l"/>
                <a:tab pos="3030538" algn="l"/>
                <a:tab pos="3479800" algn="l"/>
                <a:tab pos="3929063" algn="l"/>
                <a:tab pos="4378325" algn="l"/>
                <a:tab pos="4827588" algn="l"/>
                <a:tab pos="5276850" algn="l"/>
                <a:tab pos="5726113" algn="l"/>
                <a:tab pos="6175375" algn="l"/>
                <a:tab pos="6624638" algn="l"/>
                <a:tab pos="7073900" algn="l"/>
                <a:tab pos="7523163" algn="l"/>
                <a:tab pos="7972425" algn="l"/>
                <a:tab pos="8421688" algn="l"/>
                <a:tab pos="8870950" algn="l"/>
                <a:tab pos="9320213" algn="l"/>
              </a:tabLst>
            </a:pPr>
            <a:r>
              <a:rPr lang="en-US" sz="2800">
                <a:solidFill>
                  <a:srgbClr val="000000"/>
                </a:solidFill>
                <a:latin typeface="Verdana" pitchFamily="34" charset="0"/>
              </a:rPr>
              <a:t>Assimilation and Double limit</a:t>
            </a:r>
          </a:p>
          <a:p>
            <a:pPr marL="336550" indent="-334963">
              <a:spcBef>
                <a:spcPts val="700"/>
              </a:spcBef>
              <a:tabLst>
                <a:tab pos="336550" algn="l"/>
                <a:tab pos="784225" algn="l"/>
                <a:tab pos="1233488" algn="l"/>
                <a:tab pos="1682750" algn="l"/>
                <a:tab pos="2132013" algn="l"/>
                <a:tab pos="2581275" algn="l"/>
                <a:tab pos="3030538" algn="l"/>
                <a:tab pos="3479800" algn="l"/>
                <a:tab pos="3929063" algn="l"/>
                <a:tab pos="4378325" algn="l"/>
                <a:tab pos="4827588" algn="l"/>
                <a:tab pos="5276850" algn="l"/>
                <a:tab pos="5726113" algn="l"/>
                <a:tab pos="6175375" algn="l"/>
                <a:tab pos="6624638" algn="l"/>
                <a:tab pos="7073900" algn="l"/>
                <a:tab pos="7523163" algn="l"/>
                <a:tab pos="7972425" algn="l"/>
                <a:tab pos="8421688" algn="l"/>
                <a:tab pos="8870950" algn="l"/>
                <a:tab pos="9320213" algn="l"/>
              </a:tabLst>
            </a:pPr>
            <a:endParaRPr lang="en-US" sz="2800">
              <a:solidFill>
                <a:srgbClr val="000000"/>
              </a:solidFill>
              <a:latin typeface="Verdana" pitchFamily="34" charset="0"/>
            </a:endParaRPr>
          </a:p>
          <a:p>
            <a:pPr marL="336550" indent="-334963">
              <a:spcBef>
                <a:spcPts val="700"/>
              </a:spcBef>
              <a:buFont typeface="Verdana" pitchFamily="34" charset="0"/>
              <a:buChar char="•"/>
              <a:tabLst>
                <a:tab pos="336550" algn="l"/>
                <a:tab pos="784225" algn="l"/>
                <a:tab pos="1233488" algn="l"/>
                <a:tab pos="1682750" algn="l"/>
                <a:tab pos="2132013" algn="l"/>
                <a:tab pos="2581275" algn="l"/>
                <a:tab pos="3030538" algn="l"/>
                <a:tab pos="3479800" algn="l"/>
                <a:tab pos="3929063" algn="l"/>
                <a:tab pos="4378325" algn="l"/>
                <a:tab pos="4827588" algn="l"/>
                <a:tab pos="5276850" algn="l"/>
                <a:tab pos="5726113" algn="l"/>
                <a:tab pos="6175375" algn="l"/>
                <a:tab pos="6624638" algn="l"/>
                <a:tab pos="7073900" algn="l"/>
                <a:tab pos="7523163" algn="l"/>
                <a:tab pos="7972425" algn="l"/>
                <a:tab pos="8421688" algn="l"/>
                <a:tab pos="8870950" algn="l"/>
                <a:tab pos="9320213" algn="l"/>
              </a:tabLst>
            </a:pPr>
            <a:r>
              <a:rPr lang="en-US" sz="2800">
                <a:solidFill>
                  <a:srgbClr val="000000"/>
                </a:solidFill>
                <a:latin typeface="Verdana" pitchFamily="34" charset="0"/>
              </a:rPr>
              <a:t>Effects can not go beyond the limits set by the “receiving legal framework”</a:t>
            </a:r>
          </a:p>
          <a:p>
            <a:pPr marL="336550" indent="-334963">
              <a:spcBef>
                <a:spcPts val="700"/>
              </a:spcBef>
              <a:buFont typeface="Verdana" pitchFamily="34" charset="0"/>
              <a:buChar char="•"/>
              <a:tabLst>
                <a:tab pos="336550" algn="l"/>
                <a:tab pos="784225" algn="l"/>
                <a:tab pos="1233488" algn="l"/>
                <a:tab pos="1682750" algn="l"/>
                <a:tab pos="2132013" algn="l"/>
                <a:tab pos="2581275" algn="l"/>
                <a:tab pos="3030538" algn="l"/>
                <a:tab pos="3479800" algn="l"/>
                <a:tab pos="3929063" algn="l"/>
                <a:tab pos="4378325" algn="l"/>
                <a:tab pos="4827588" algn="l"/>
                <a:tab pos="5276850" algn="l"/>
                <a:tab pos="5726113" algn="l"/>
                <a:tab pos="6175375" algn="l"/>
                <a:tab pos="6624638" algn="l"/>
                <a:tab pos="7073900" algn="l"/>
                <a:tab pos="7523163" algn="l"/>
                <a:tab pos="7972425" algn="l"/>
                <a:tab pos="8421688" algn="l"/>
                <a:tab pos="8870950" algn="l"/>
                <a:tab pos="9320213" algn="l"/>
              </a:tabLst>
            </a:pPr>
            <a:r>
              <a:rPr lang="en-US" sz="2800">
                <a:solidFill>
                  <a:srgbClr val="000000"/>
                </a:solidFill>
                <a:latin typeface="Verdana" pitchFamily="34" charset="0"/>
              </a:rPr>
              <a:t>the “assimilated sentence” can not produce effects “unknown” or not present in the “receiving legal framework”</a:t>
            </a:r>
          </a:p>
        </p:txBody>
      </p:sp>
      <p:pic>
        <p:nvPicPr>
          <p:cNvPr id="144387" name="Picture 2"/>
          <p:cNvPicPr>
            <a:picLocks noChangeAspect="1" noChangeArrowheads="1"/>
          </p:cNvPicPr>
          <p:nvPr/>
        </p:nvPicPr>
        <p:blipFill>
          <a:blip r:embed="rId3"/>
          <a:srcRect/>
          <a:stretch>
            <a:fillRect/>
          </a:stretch>
        </p:blipFill>
        <p:spPr bwMode="auto">
          <a:xfrm>
            <a:off x="2700338" y="4338638"/>
            <a:ext cx="3671887" cy="2519362"/>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4337" name="Text Box 1"/>
          <p:cNvSpPr txBox="1">
            <a:spLocks noChangeArrowheads="1"/>
          </p:cNvSpPr>
          <p:nvPr/>
        </p:nvSpPr>
        <p:spPr bwMode="auto">
          <a:xfrm>
            <a:off x="360363" y="179388"/>
            <a:ext cx="6840537" cy="6273800"/>
          </a:xfrm>
          <a:prstGeom prst="rect">
            <a:avLst/>
          </a:prstGeom>
          <a:noFill/>
          <a:ln w="9525">
            <a:noFill/>
            <a:round/>
            <a:headEnd/>
            <a:tailEnd/>
          </a:ln>
          <a:effectLst/>
        </p:spPr>
        <p:txBody>
          <a:bodyPr lIns="90000" tIns="46800" rIns="90000" bIns="46800"/>
          <a:lstStyle/>
          <a:p>
            <a:pPr>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2800" b="1">
                <a:solidFill>
                  <a:srgbClr val="000000"/>
                </a:solidFill>
                <a:latin typeface="Verdana" pitchFamily="34" charset="0"/>
              </a:rPr>
              <a:t>Open question: how concretely consider the double limit question?</a:t>
            </a:r>
          </a:p>
          <a:p>
            <a:pPr algn="just">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US" sz="2800">
              <a:solidFill>
                <a:srgbClr val="000000"/>
              </a:solidFill>
              <a:latin typeface="Verdana" pitchFamily="34" charset="0"/>
            </a:endParaRPr>
          </a:p>
          <a:p>
            <a:pPr algn="just">
              <a:spcBef>
                <a:spcPts val="700"/>
              </a:spcBef>
              <a:buFont typeface="Verdana"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2800">
                <a:solidFill>
                  <a:srgbClr val="000000"/>
                </a:solidFill>
                <a:latin typeface="Verdana" pitchFamily="34" charset="0"/>
              </a:rPr>
              <a:t>Strictly or less strictly? </a:t>
            </a:r>
          </a:p>
          <a:p>
            <a:pPr algn="just">
              <a:spcBef>
                <a:spcPts val="700"/>
              </a:spcBef>
              <a:buFont typeface="Verdana"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2800">
                <a:solidFill>
                  <a:srgbClr val="000000"/>
                </a:solidFill>
                <a:latin typeface="Verdana" pitchFamily="34" charset="0"/>
              </a:rPr>
              <a:t>Focusing more on the aimed result  or more on the formal side?</a:t>
            </a:r>
          </a:p>
        </p:txBody>
      </p:sp>
      <p:pic>
        <p:nvPicPr>
          <p:cNvPr id="146435" name="Picture 2"/>
          <p:cNvPicPr>
            <a:picLocks noChangeAspect="1" noChangeArrowheads="1"/>
          </p:cNvPicPr>
          <p:nvPr/>
        </p:nvPicPr>
        <p:blipFill>
          <a:blip r:embed="rId3"/>
          <a:srcRect/>
          <a:stretch>
            <a:fillRect/>
          </a:stretch>
        </p:blipFill>
        <p:spPr bwMode="auto">
          <a:xfrm>
            <a:off x="1770063" y="3671888"/>
            <a:ext cx="3810000" cy="285750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48482" name="Text Box 1"/>
          <p:cNvSpPr txBox="1">
            <a:spLocks noChangeArrowheads="1"/>
          </p:cNvSpPr>
          <p:nvPr/>
        </p:nvSpPr>
        <p:spPr bwMode="auto">
          <a:xfrm>
            <a:off x="360363" y="360363"/>
            <a:ext cx="6840537" cy="6092825"/>
          </a:xfrm>
          <a:prstGeom prst="rect">
            <a:avLst/>
          </a:prstGeom>
          <a:noFill/>
          <a:ln w="9525">
            <a:noFill/>
            <a:round/>
            <a:headEnd/>
            <a:tailEnd/>
          </a:ln>
        </p:spPr>
        <p:txBody>
          <a:bodyPr lIns="90000" tIns="46800" rIns="90000" bIns="46800"/>
          <a:lstStyle/>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b="1">
                <a:solidFill>
                  <a:srgbClr val="000000"/>
                </a:solidFill>
                <a:latin typeface="Verdana" pitchFamily="34" charset="0"/>
              </a:rPr>
              <a:t>Poland</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800">
              <a:solidFill>
                <a:srgbClr val="000000"/>
              </a:solidFill>
              <a:latin typeface="Verdana" pitchFamily="34" charset="0"/>
            </a:endParaRPr>
          </a:p>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Poland follows the universal criterion. </a:t>
            </a:r>
          </a:p>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Polish judges jurisdiction may trespass Polish borders and go beyond.</a:t>
            </a:r>
          </a:p>
        </p:txBody>
      </p:sp>
      <p:pic>
        <p:nvPicPr>
          <p:cNvPr id="148483" name="Picture 2"/>
          <p:cNvPicPr>
            <a:picLocks noChangeAspect="1" noChangeArrowheads="1"/>
          </p:cNvPicPr>
          <p:nvPr/>
        </p:nvPicPr>
        <p:blipFill>
          <a:blip r:embed="rId3"/>
          <a:srcRect/>
          <a:stretch>
            <a:fillRect/>
          </a:stretch>
        </p:blipFill>
        <p:spPr bwMode="auto">
          <a:xfrm>
            <a:off x="3600450" y="3419475"/>
            <a:ext cx="3240088" cy="2954338"/>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50530" name="Text Box 1"/>
          <p:cNvSpPr txBox="1">
            <a:spLocks noChangeArrowheads="1"/>
          </p:cNvSpPr>
          <p:nvPr/>
        </p:nvSpPr>
        <p:spPr bwMode="auto">
          <a:xfrm>
            <a:off x="360363" y="381000"/>
            <a:ext cx="6840537" cy="6072188"/>
          </a:xfrm>
          <a:prstGeom prst="rect">
            <a:avLst/>
          </a:prstGeom>
          <a:noFill/>
          <a:ln w="9525">
            <a:noFill/>
            <a:round/>
            <a:headEnd/>
            <a:tailEnd/>
          </a:ln>
        </p:spPr>
        <p:txBody>
          <a:bodyPr lIns="90000" tIns="46800" rIns="90000" bIns="46800"/>
          <a:lstStyle/>
          <a:p>
            <a:pPr marL="339725" indent="-334963" algn="just">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800">
                <a:solidFill>
                  <a:srgbClr val="000000"/>
                </a:solidFill>
                <a:latin typeface="Verdana" pitchFamily="34" charset="0"/>
              </a:rPr>
              <a:t>(Art.382 Polish Insolvency Law)</a:t>
            </a:r>
          </a:p>
          <a:p>
            <a:pPr marL="339725" indent="-334963" algn="just">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2800">
              <a:solidFill>
                <a:srgbClr val="000000"/>
              </a:solidFill>
              <a:latin typeface="Verdana" pitchFamily="34" charset="0"/>
            </a:endParaRPr>
          </a:p>
          <a:p>
            <a:pPr marL="339725" indent="-334963">
              <a:spcBef>
                <a:spcPts val="700"/>
              </a:spcBef>
              <a:buFont typeface="Verdana" pitchFamily="34"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800">
                <a:solidFill>
                  <a:srgbClr val="000000"/>
                </a:solidFill>
                <a:latin typeface="Verdana" pitchFamily="34" charset="0"/>
              </a:rPr>
              <a:t>Do wyłącznej jurysdykcji sądów polskich należą sprawy upadłościowe, </a:t>
            </a:r>
            <a:r>
              <a:rPr lang="en-US" sz="2800" u="sng">
                <a:solidFill>
                  <a:srgbClr val="000000"/>
                </a:solidFill>
                <a:latin typeface="Verdana" pitchFamily="34" charset="0"/>
              </a:rPr>
              <a:t>jeżeli w Rzeczypospolitej Polskiej znajduje się główny ośrodek działalności gospodarczej dłużnika.</a:t>
            </a:r>
          </a:p>
          <a:p>
            <a:pPr marL="339725" indent="-334963">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2800" u="sng">
              <a:solidFill>
                <a:srgbClr val="000000"/>
              </a:solidFill>
              <a:latin typeface="Verdana" pitchFamily="34"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52578" name="Text Box 1"/>
          <p:cNvSpPr txBox="1">
            <a:spLocks noChangeArrowheads="1"/>
          </p:cNvSpPr>
          <p:nvPr/>
        </p:nvSpPr>
        <p:spPr bwMode="auto">
          <a:xfrm>
            <a:off x="360363" y="360363"/>
            <a:ext cx="6840537" cy="6092825"/>
          </a:xfrm>
          <a:prstGeom prst="rect">
            <a:avLst/>
          </a:prstGeom>
          <a:noFill/>
          <a:ln w="9525">
            <a:noFill/>
            <a:round/>
            <a:headEnd/>
            <a:tailEnd/>
          </a:ln>
        </p:spPr>
        <p:txBody>
          <a:bodyPr lIns="90000" tIns="46800" rIns="90000" bIns="46800"/>
          <a:lstStyle/>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200">
                <a:solidFill>
                  <a:srgbClr val="000000"/>
                </a:solidFill>
                <a:latin typeface="Verdana" pitchFamily="34" charset="0"/>
              </a:rPr>
              <a:t>Sądom polskim przysługuje również jurysdykcja, jeżeli dłużnik prowadzi w Rzeczypospolitej Polskiej działalność gospodarczą albo ma miejsce zamieszkania</a:t>
            </a:r>
          </a:p>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200">
                <a:solidFill>
                  <a:srgbClr val="000000"/>
                </a:solidFill>
                <a:latin typeface="Verdana" pitchFamily="34" charset="0"/>
              </a:rPr>
              <a:t> lub siedzibę albo majątek.</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200">
              <a:solidFill>
                <a:srgbClr val="000000"/>
              </a:solidFill>
              <a:latin typeface="Verdana" pitchFamily="34" charset="0"/>
            </a:endParaRPr>
          </a:p>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Polish courts have jurisdiction if the debtor:</a:t>
            </a:r>
          </a:p>
          <a:p>
            <a:pPr marL="736600" lvl="1" indent="-279400">
              <a:spcBef>
                <a:spcPts val="700"/>
              </a:spcBef>
              <a:buFont typeface="Times New Roman" pitchFamily="-110"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runs a company in Poland</a:t>
            </a:r>
          </a:p>
          <a:p>
            <a:pPr marL="736600" lvl="1" indent="-279400">
              <a:spcBef>
                <a:spcPts val="700"/>
              </a:spcBef>
              <a:buFont typeface="Times New Roman" pitchFamily="-110"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resides in Poland </a:t>
            </a:r>
          </a:p>
          <a:p>
            <a:pPr marL="736600" lvl="1" indent="-279400">
              <a:spcBef>
                <a:spcPts val="700"/>
              </a:spcBef>
              <a:buFont typeface="Times New Roman" pitchFamily="-110"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has assets in Poland</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800">
              <a:solidFill>
                <a:srgbClr val="000000"/>
              </a:solidFill>
              <a:latin typeface="Verdana" pitchFamily="34" charset="0"/>
            </a:endParaRPr>
          </a:p>
        </p:txBody>
      </p:sp>
      <p:pic>
        <p:nvPicPr>
          <p:cNvPr id="152579" name="Picture 2"/>
          <p:cNvPicPr>
            <a:picLocks noChangeAspect="1" noChangeArrowheads="1"/>
          </p:cNvPicPr>
          <p:nvPr/>
        </p:nvPicPr>
        <p:blipFill>
          <a:blip r:embed="rId3"/>
          <a:srcRect/>
          <a:stretch>
            <a:fillRect/>
          </a:stretch>
        </p:blipFill>
        <p:spPr bwMode="auto">
          <a:xfrm>
            <a:off x="5226050" y="4081463"/>
            <a:ext cx="1793875" cy="2398712"/>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54626" name="Text Box 1"/>
          <p:cNvSpPr txBox="1">
            <a:spLocks noChangeArrowheads="1"/>
          </p:cNvSpPr>
          <p:nvPr/>
        </p:nvSpPr>
        <p:spPr bwMode="auto">
          <a:xfrm>
            <a:off x="179388" y="304800"/>
            <a:ext cx="7019925" cy="6148388"/>
          </a:xfrm>
          <a:prstGeom prst="rect">
            <a:avLst/>
          </a:prstGeom>
          <a:noFill/>
          <a:ln w="9525">
            <a:noFill/>
            <a:round/>
            <a:headEnd/>
            <a:tailEnd/>
          </a:ln>
        </p:spPr>
        <p:txBody>
          <a:bodyPr lIns="90000" tIns="46800" rIns="90000" bIns="46800"/>
          <a:lstStyle/>
          <a:p>
            <a:pPr marL="339725" indent="-334963">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800">
                <a:solidFill>
                  <a:srgbClr val="000000"/>
                </a:solidFill>
                <a:latin typeface="Verdana" pitchFamily="34" charset="0"/>
              </a:rPr>
              <a:t>Art 392 PIL</a:t>
            </a:r>
          </a:p>
          <a:p>
            <a:pPr marL="339725" indent="-334963">
              <a:spcBef>
                <a:spcPts val="700"/>
              </a:spcBef>
              <a:buFont typeface="Verdana" pitchFamily="34"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800">
                <a:solidFill>
                  <a:srgbClr val="000000"/>
                </a:solidFill>
                <a:latin typeface="Verdana" pitchFamily="34" charset="0"/>
              </a:rPr>
              <a:t>The foreign Procedure can be recognized if the mentioned procedure does not refers to matters of competence of Polish Courts.</a:t>
            </a:r>
          </a:p>
          <a:p>
            <a:pPr marL="339725" indent="-334963">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2800">
              <a:solidFill>
                <a:srgbClr val="000000"/>
              </a:solidFill>
              <a:latin typeface="Verdana" pitchFamily="34" charset="0"/>
            </a:endParaRPr>
          </a:p>
          <a:p>
            <a:pPr marL="339725" indent="-334963">
              <a:spcBef>
                <a:spcPts val="700"/>
              </a:spcBef>
              <a:buFont typeface="Verdana" pitchFamily="34" charset="0"/>
              <a:buChar char="•"/>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n-US" sz="2800">
                <a:solidFill>
                  <a:srgbClr val="000000"/>
                </a:solidFill>
                <a:latin typeface="Verdana" pitchFamily="34" charset="0"/>
              </a:rPr>
              <a:t>The rulings contained in the foreign judgment may not conflict with Polish public order.</a:t>
            </a:r>
          </a:p>
          <a:p>
            <a:pPr marL="339725" indent="-334963">
              <a:spcBef>
                <a:spcPts val="700"/>
              </a:spcBef>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n-US" sz="2800">
              <a:solidFill>
                <a:srgbClr val="000000"/>
              </a:solidFill>
              <a:latin typeface="Verdana" pitchFamily="34"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56674" name="Text Box 1"/>
          <p:cNvSpPr txBox="1">
            <a:spLocks noChangeArrowheads="1"/>
          </p:cNvSpPr>
          <p:nvPr/>
        </p:nvSpPr>
        <p:spPr bwMode="auto">
          <a:xfrm>
            <a:off x="457200" y="838200"/>
            <a:ext cx="6742113" cy="5614988"/>
          </a:xfrm>
          <a:prstGeom prst="rect">
            <a:avLst/>
          </a:prstGeom>
          <a:noFill/>
          <a:ln w="9525">
            <a:noFill/>
            <a:round/>
            <a:headEnd/>
            <a:tailEnd/>
          </a:ln>
        </p:spPr>
        <p:txBody>
          <a:bodyPr lIns="90000" tIns="46800" rIns="90000" bIns="46800"/>
          <a:lstStyle/>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800">
                <a:solidFill>
                  <a:srgbClr val="000000"/>
                </a:solidFill>
                <a:latin typeface="Verdana" pitchFamily="34" charset="0"/>
              </a:rPr>
              <a:t>In Poland the recognition is not automatic.</a:t>
            </a:r>
          </a:p>
        </p:txBody>
      </p:sp>
      <p:pic>
        <p:nvPicPr>
          <p:cNvPr id="156675" name="Picture 2"/>
          <p:cNvPicPr>
            <a:picLocks noChangeAspect="1" noChangeArrowheads="1"/>
          </p:cNvPicPr>
          <p:nvPr/>
        </p:nvPicPr>
        <p:blipFill>
          <a:blip r:embed="rId3"/>
          <a:srcRect/>
          <a:stretch>
            <a:fillRect/>
          </a:stretch>
        </p:blipFill>
        <p:spPr bwMode="auto">
          <a:xfrm>
            <a:off x="4432300" y="4319588"/>
            <a:ext cx="2228850" cy="2057400"/>
          </a:xfrm>
          <a:prstGeom prst="rect">
            <a:avLst/>
          </a:prstGeom>
          <a:noFill/>
          <a:ln w="9525">
            <a:noFill/>
            <a:round/>
            <a:headEnd/>
            <a:tailEnd/>
          </a:ln>
        </p:spPr>
      </p:pic>
      <p:pic>
        <p:nvPicPr>
          <p:cNvPr id="156676" name="Picture 3"/>
          <p:cNvPicPr>
            <a:picLocks noChangeAspect="1" noChangeArrowheads="1"/>
          </p:cNvPicPr>
          <p:nvPr/>
        </p:nvPicPr>
        <p:blipFill>
          <a:blip r:embed="rId4"/>
          <a:srcRect/>
          <a:stretch>
            <a:fillRect/>
          </a:stretch>
        </p:blipFill>
        <p:spPr bwMode="auto">
          <a:xfrm>
            <a:off x="773113" y="2519363"/>
            <a:ext cx="3006725" cy="2208212"/>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58722" name="Text Box 1"/>
          <p:cNvSpPr txBox="1">
            <a:spLocks noChangeArrowheads="1"/>
          </p:cNvSpPr>
          <p:nvPr/>
        </p:nvSpPr>
        <p:spPr bwMode="auto">
          <a:xfrm>
            <a:off x="179388" y="179388"/>
            <a:ext cx="7019925" cy="6273800"/>
          </a:xfrm>
          <a:prstGeom prst="rect">
            <a:avLst/>
          </a:prstGeom>
          <a:noFill/>
          <a:ln w="9525">
            <a:noFill/>
            <a:round/>
            <a:headEnd/>
            <a:tailEnd/>
          </a:ln>
        </p:spPr>
        <p:txBody>
          <a:bodyPr lIns="90000" tIns="46800" rIns="90000" bIns="46800"/>
          <a:lstStyle/>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The Insolvency Office Holder (IOH) has to file a petition for recognition.</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600">
              <a:solidFill>
                <a:srgbClr val="000000"/>
              </a:solidFill>
              <a:latin typeface="Verdana" pitchFamily="34" charset="0"/>
            </a:endParaRPr>
          </a:p>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This petition has to contain:</a:t>
            </a:r>
          </a:p>
          <a:p>
            <a:pPr marL="736600" lvl="1" indent="-279400">
              <a:spcBef>
                <a:spcPts val="700"/>
              </a:spcBef>
              <a:buFont typeface="Times New Roman" pitchFamily="-110"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Copy of the sentence declaring the opening of the insolvency procedure in the Country “</a:t>
            </a:r>
            <a:r>
              <a:rPr lang="en-US" sz="2600" i="1">
                <a:solidFill>
                  <a:srgbClr val="000000"/>
                </a:solidFill>
                <a:latin typeface="Verdana" pitchFamily="34" charset="0"/>
              </a:rPr>
              <a:t>a quo</a:t>
            </a:r>
            <a:r>
              <a:rPr lang="en-US" sz="2600">
                <a:solidFill>
                  <a:srgbClr val="000000"/>
                </a:solidFill>
                <a:latin typeface="Verdana" pitchFamily="34" charset="0"/>
              </a:rPr>
              <a:t>” or a general attestation by the court where the procedure started confirming the existence of the procedure and the IOH appointment. </a:t>
            </a:r>
          </a:p>
        </p:txBody>
      </p:sp>
      <p:pic>
        <p:nvPicPr>
          <p:cNvPr id="158723" name="Picture 2"/>
          <p:cNvPicPr>
            <a:picLocks noChangeAspect="1" noChangeArrowheads="1"/>
          </p:cNvPicPr>
          <p:nvPr/>
        </p:nvPicPr>
        <p:blipFill>
          <a:blip r:embed="rId3"/>
          <a:srcRect/>
          <a:stretch>
            <a:fillRect/>
          </a:stretch>
        </p:blipFill>
        <p:spPr bwMode="auto">
          <a:xfrm>
            <a:off x="4679950" y="4500563"/>
            <a:ext cx="2076450" cy="2200275"/>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60770" name="Text Box 1"/>
          <p:cNvSpPr txBox="1">
            <a:spLocks noChangeArrowheads="1"/>
          </p:cNvSpPr>
          <p:nvPr/>
        </p:nvSpPr>
        <p:spPr bwMode="auto">
          <a:xfrm>
            <a:off x="179388" y="179388"/>
            <a:ext cx="7019925" cy="6273800"/>
          </a:xfrm>
          <a:prstGeom prst="rect">
            <a:avLst/>
          </a:prstGeom>
          <a:noFill/>
          <a:ln w="9525">
            <a:noFill/>
            <a:round/>
            <a:headEnd/>
            <a:tailEnd/>
          </a:ln>
        </p:spPr>
        <p:txBody>
          <a:bodyPr lIns="90000" tIns="46800" rIns="90000" bIns="46800"/>
          <a:lstStyle/>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In case of lack of the previously mentioned documentation;</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600">
              <a:solidFill>
                <a:srgbClr val="000000"/>
              </a:solidFill>
              <a:latin typeface="Verdana" pitchFamily="34" charset="0"/>
            </a:endParaRPr>
          </a:p>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 it is possible to provide the Polish court with any reliable evidence proving the initiation of the proceeding and the IOH appointment. </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600">
              <a:solidFill>
                <a:srgbClr val="000000"/>
              </a:solidFill>
              <a:latin typeface="Verdana" pitchFamily="34" charset="0"/>
            </a:endParaRP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600">
              <a:solidFill>
                <a:srgbClr val="000000"/>
              </a:solidFill>
              <a:latin typeface="Verdana" pitchFamily="34" charset="0"/>
            </a:endParaRPr>
          </a:p>
        </p:txBody>
      </p:sp>
      <p:pic>
        <p:nvPicPr>
          <p:cNvPr id="160771" name="Picture 2"/>
          <p:cNvPicPr>
            <a:picLocks noChangeAspect="1" noChangeArrowheads="1"/>
          </p:cNvPicPr>
          <p:nvPr/>
        </p:nvPicPr>
        <p:blipFill>
          <a:blip r:embed="rId3"/>
          <a:srcRect/>
          <a:stretch>
            <a:fillRect/>
          </a:stretch>
        </p:blipFill>
        <p:spPr bwMode="auto">
          <a:xfrm>
            <a:off x="4500563" y="4346575"/>
            <a:ext cx="2160587" cy="2312988"/>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62818" name="Text Box 1"/>
          <p:cNvSpPr txBox="1">
            <a:spLocks noChangeArrowheads="1"/>
          </p:cNvSpPr>
          <p:nvPr/>
        </p:nvSpPr>
        <p:spPr bwMode="auto">
          <a:xfrm>
            <a:off x="179388" y="179388"/>
            <a:ext cx="7019925" cy="6273800"/>
          </a:xfrm>
          <a:prstGeom prst="rect">
            <a:avLst/>
          </a:prstGeom>
          <a:noFill/>
          <a:ln w="9525">
            <a:noFill/>
            <a:round/>
            <a:headEnd/>
            <a:tailEnd/>
          </a:ln>
        </p:spPr>
        <p:txBody>
          <a:bodyPr lIns="90000" tIns="46800" rIns="90000" bIns="46800"/>
          <a:lstStyle/>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After presenting the petition for recognition the IOH has to immediately inform the Polish Court:</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600">
              <a:solidFill>
                <a:srgbClr val="000000"/>
              </a:solidFill>
              <a:latin typeface="Verdana" pitchFamily="34" charset="0"/>
            </a:endParaRPr>
          </a:p>
          <a:p>
            <a:pPr marL="736600" lvl="1" indent="-279400">
              <a:spcBef>
                <a:spcPts val="700"/>
              </a:spcBef>
              <a:buFont typeface="Times New Roman" pitchFamily="-110"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of any relevant change in the insolvency procedure in the country “</a:t>
            </a:r>
            <a:r>
              <a:rPr lang="en-US" sz="2600" i="1">
                <a:solidFill>
                  <a:srgbClr val="000000"/>
                </a:solidFill>
                <a:latin typeface="Verdana" pitchFamily="34" charset="0"/>
              </a:rPr>
              <a:t>a quo</a:t>
            </a:r>
            <a:r>
              <a:rPr lang="en-US" sz="2600">
                <a:solidFill>
                  <a:srgbClr val="000000"/>
                </a:solidFill>
                <a:latin typeface="Verdana" pitchFamily="34" charset="0"/>
              </a:rPr>
              <a:t>”;</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600">
              <a:solidFill>
                <a:srgbClr val="000000"/>
              </a:solidFill>
              <a:latin typeface="Verdana" pitchFamily="34" charset="0"/>
            </a:endParaRPr>
          </a:p>
          <a:p>
            <a:pPr marL="736600" lvl="1" indent="-279400">
              <a:spcBef>
                <a:spcPts val="700"/>
              </a:spcBef>
              <a:buFont typeface="Times New Roman" pitchFamily="-110"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of any other petition of recognition (regarding the mentioned insolvency procedure) going on in any other country or any other procedure which could produce effects on the insolvent assets.</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64866" name="Text Box 1"/>
          <p:cNvSpPr txBox="1">
            <a:spLocks noChangeArrowheads="1"/>
          </p:cNvSpPr>
          <p:nvPr/>
        </p:nvSpPr>
        <p:spPr bwMode="auto">
          <a:xfrm>
            <a:off x="179388" y="179388"/>
            <a:ext cx="7019925" cy="6273800"/>
          </a:xfrm>
          <a:prstGeom prst="rect">
            <a:avLst/>
          </a:prstGeom>
          <a:noFill/>
          <a:ln w="9525">
            <a:noFill/>
            <a:round/>
            <a:headEnd/>
            <a:tailEnd/>
          </a:ln>
        </p:spPr>
        <p:txBody>
          <a:bodyPr lIns="90000" tIns="46800" rIns="90000" bIns="46800"/>
          <a:lstStyle/>
          <a:p>
            <a:pPr marL="341313" indent="-334963">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2200" b="1">
                <a:solidFill>
                  <a:srgbClr val="000000"/>
                </a:solidFill>
                <a:latin typeface="Verdana" pitchFamily="34" charset="0"/>
              </a:rPr>
              <a:t>The petition of recognition must contain </a:t>
            </a:r>
          </a:p>
          <a:p>
            <a:pPr marL="341313" indent="-334963">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US" sz="2200" b="1">
              <a:solidFill>
                <a:srgbClr val="000000"/>
              </a:solidFill>
              <a:latin typeface="Verdana" pitchFamily="34" charset="0"/>
            </a:endParaRPr>
          </a:p>
          <a:p>
            <a:pPr marL="341313" indent="-334963">
              <a:spcBef>
                <a:spcPts val="700"/>
              </a:spcBef>
              <a:buFont typeface="Verdana"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2200">
                <a:solidFill>
                  <a:srgbClr val="000000"/>
                </a:solidFill>
                <a:latin typeface="Verdana" pitchFamily="34" charset="0"/>
              </a:rPr>
              <a:t>Details of insolvent company.</a:t>
            </a:r>
          </a:p>
          <a:p>
            <a:pPr marL="341313" indent="-334963">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US" sz="2200">
              <a:solidFill>
                <a:srgbClr val="000000"/>
              </a:solidFill>
              <a:latin typeface="Verdana" pitchFamily="34" charset="0"/>
            </a:endParaRPr>
          </a:p>
          <a:p>
            <a:pPr marL="341313" indent="-334963">
              <a:spcBef>
                <a:spcPts val="700"/>
              </a:spcBef>
              <a:buFont typeface="Verdana"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2200">
                <a:solidFill>
                  <a:srgbClr val="000000"/>
                </a:solidFill>
                <a:latin typeface="Verdana" pitchFamily="34" charset="0"/>
              </a:rPr>
              <a:t>Indication of the foreign court where firstly the insolvency has been declared.</a:t>
            </a:r>
          </a:p>
          <a:p>
            <a:pPr marL="341313" indent="-334963">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US" sz="2200">
              <a:solidFill>
                <a:srgbClr val="000000"/>
              </a:solidFill>
              <a:latin typeface="Verdana" pitchFamily="34" charset="0"/>
            </a:endParaRPr>
          </a:p>
          <a:p>
            <a:pPr marL="341313" indent="-334963">
              <a:spcBef>
                <a:spcPts val="700"/>
              </a:spcBef>
              <a:buFont typeface="Verdana"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2200">
                <a:solidFill>
                  <a:srgbClr val="000000"/>
                </a:solidFill>
                <a:latin typeface="Verdana" pitchFamily="34" charset="0"/>
              </a:rPr>
              <a:t>IOH details.</a:t>
            </a:r>
          </a:p>
          <a:p>
            <a:pPr marL="341313" indent="-334963">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US" sz="2200">
              <a:solidFill>
                <a:srgbClr val="000000"/>
              </a:solidFill>
              <a:latin typeface="Verdana" pitchFamily="34" charset="0"/>
            </a:endParaRPr>
          </a:p>
          <a:p>
            <a:pPr marL="341313" indent="-334963">
              <a:spcBef>
                <a:spcPts val="700"/>
              </a:spcBef>
              <a:buFont typeface="Verdana"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2200">
                <a:solidFill>
                  <a:srgbClr val="000000"/>
                </a:solidFill>
                <a:latin typeface="Verdana" pitchFamily="34" charset="0"/>
              </a:rPr>
              <a:t>Address to which creditors may use for communication  and language to be used.</a:t>
            </a:r>
          </a:p>
          <a:p>
            <a:pPr marL="341313" indent="-334963">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US" sz="2200">
              <a:solidFill>
                <a:srgbClr val="000000"/>
              </a:solidFill>
              <a:latin typeface="Verdana" pitchFamily="34" charset="0"/>
            </a:endParaRPr>
          </a:p>
          <a:p>
            <a:pPr marL="341313" indent="-334963">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n-US" sz="2200">
              <a:solidFill>
                <a:srgbClr val="000000"/>
              </a:solidFill>
              <a:latin typeface="Verdana" pitchFamily="34" charset="0"/>
            </a:endParaRPr>
          </a:p>
        </p:txBody>
      </p:sp>
      <p:pic>
        <p:nvPicPr>
          <p:cNvPr id="164867" name="Picture 2"/>
          <p:cNvPicPr>
            <a:picLocks noChangeAspect="1" noChangeArrowheads="1"/>
          </p:cNvPicPr>
          <p:nvPr/>
        </p:nvPicPr>
        <p:blipFill>
          <a:blip r:embed="rId3"/>
          <a:srcRect/>
          <a:stretch>
            <a:fillRect/>
          </a:stretch>
        </p:blipFill>
        <p:spPr bwMode="auto">
          <a:xfrm>
            <a:off x="314325" y="4679950"/>
            <a:ext cx="2925763" cy="2047875"/>
          </a:xfrm>
          <a:prstGeom prst="rect">
            <a:avLst/>
          </a:prstGeom>
          <a:noFill/>
          <a:ln w="9525">
            <a:noFill/>
            <a:round/>
            <a:headEnd/>
            <a:tailEnd/>
          </a:ln>
        </p:spPr>
      </p:pic>
      <p:pic>
        <p:nvPicPr>
          <p:cNvPr id="164868" name="Picture 3"/>
          <p:cNvPicPr>
            <a:picLocks noChangeAspect="1" noChangeArrowheads="1"/>
          </p:cNvPicPr>
          <p:nvPr/>
        </p:nvPicPr>
        <p:blipFill>
          <a:blip r:embed="rId4"/>
          <a:srcRect/>
          <a:stretch>
            <a:fillRect/>
          </a:stretch>
        </p:blipFill>
        <p:spPr bwMode="auto">
          <a:xfrm>
            <a:off x="4679950" y="4679950"/>
            <a:ext cx="1439863" cy="1800225"/>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66914" name="Text Box 1"/>
          <p:cNvSpPr txBox="1">
            <a:spLocks noChangeArrowheads="1"/>
          </p:cNvSpPr>
          <p:nvPr/>
        </p:nvSpPr>
        <p:spPr bwMode="auto">
          <a:xfrm>
            <a:off x="179388" y="179388"/>
            <a:ext cx="7019925" cy="6273800"/>
          </a:xfrm>
          <a:prstGeom prst="rect">
            <a:avLst/>
          </a:prstGeom>
          <a:noFill/>
          <a:ln w="9525">
            <a:noFill/>
            <a:round/>
            <a:headEnd/>
            <a:tailEnd/>
          </a:ln>
        </p:spPr>
        <p:txBody>
          <a:bodyPr lIns="90000" tIns="46800" rIns="90000" bIns="46800"/>
          <a:lstStyle/>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Recognition may always be changed and revoked.</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endParaRPr lang="en-US" sz="2600">
              <a:solidFill>
                <a:srgbClr val="000000"/>
              </a:solidFill>
              <a:latin typeface="Verdana" pitchFamily="34" charset="0"/>
            </a:endParaRPr>
          </a:p>
          <a:p>
            <a:pPr marL="334963" indent="-334963">
              <a:spcBef>
                <a:spcPts val="700"/>
              </a:spcBef>
              <a:buFont typeface="Verdana" pitchFamily="34" charset="0"/>
              <a:buChar char="•"/>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any change in the main procedure has to be communicated to the Polish Court.</a:t>
            </a:r>
          </a:p>
          <a:p>
            <a:pPr marL="334963" indent="-334963">
              <a:spcBef>
                <a:spcPts val="700"/>
              </a:spcBef>
              <a:tabLst>
                <a:tab pos="334963" algn="l"/>
                <a:tab pos="782638" algn="l"/>
                <a:tab pos="1231900" algn="l"/>
                <a:tab pos="1681163" algn="l"/>
                <a:tab pos="2130425" algn="l"/>
                <a:tab pos="2579688" algn="l"/>
                <a:tab pos="3028950" algn="l"/>
                <a:tab pos="3478213" algn="l"/>
                <a:tab pos="3927475" algn="l"/>
                <a:tab pos="4376738" algn="l"/>
                <a:tab pos="4826000" algn="l"/>
                <a:tab pos="5275263" algn="l"/>
                <a:tab pos="5724525" algn="l"/>
                <a:tab pos="6173788" algn="l"/>
                <a:tab pos="6623050" algn="l"/>
                <a:tab pos="7072313" algn="l"/>
                <a:tab pos="7521575" algn="l"/>
                <a:tab pos="7970838" algn="l"/>
                <a:tab pos="8420100" algn="l"/>
                <a:tab pos="8869363" algn="l"/>
                <a:tab pos="9318625" algn="l"/>
              </a:tabLst>
            </a:pPr>
            <a:r>
              <a:rPr lang="en-US" sz="2600">
                <a:solidFill>
                  <a:srgbClr val="000000"/>
                </a:solidFill>
                <a:latin typeface="Verdana" pitchFamily="34" charset="0"/>
              </a:rPr>
              <a:t> </a:t>
            </a:r>
          </a:p>
        </p:txBody>
      </p:sp>
      <p:pic>
        <p:nvPicPr>
          <p:cNvPr id="166915" name="Picture 2"/>
          <p:cNvPicPr>
            <a:picLocks noChangeAspect="1" noChangeArrowheads="1"/>
          </p:cNvPicPr>
          <p:nvPr/>
        </p:nvPicPr>
        <p:blipFill>
          <a:blip r:embed="rId3"/>
          <a:srcRect/>
          <a:stretch>
            <a:fillRect/>
          </a:stretch>
        </p:blipFill>
        <p:spPr bwMode="auto">
          <a:xfrm>
            <a:off x="1079500" y="3419475"/>
            <a:ext cx="5416550" cy="2519363"/>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1.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168962" name="Text Box 1"/>
          <p:cNvSpPr txBox="1">
            <a:spLocks noChangeArrowheads="1"/>
          </p:cNvSpPr>
          <p:nvPr/>
        </p:nvSpPr>
        <p:spPr bwMode="auto">
          <a:xfrm>
            <a:off x="152400" y="179388"/>
            <a:ext cx="7046913" cy="6273800"/>
          </a:xfrm>
          <a:prstGeom prst="rect">
            <a:avLst/>
          </a:prstGeom>
          <a:noFill/>
          <a:ln w="9525">
            <a:noFill/>
            <a:round/>
            <a:headEnd/>
            <a:tailEnd/>
          </a:ln>
        </p:spPr>
        <p:txBody>
          <a:bodyPr lIns="90000" tIns="46800" rIns="90000" bIns="46800"/>
          <a:lstStyle/>
          <a:p>
            <a:pPr marL="338138" indent="-334963">
              <a:spcBef>
                <a:spcPts val="7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600" b="1">
                <a:solidFill>
                  <a:srgbClr val="000000"/>
                </a:solidFill>
                <a:latin typeface="Verdana" pitchFamily="34" charset="0"/>
              </a:rPr>
              <a:t>Effects</a:t>
            </a:r>
          </a:p>
          <a:p>
            <a:pPr marL="338138" indent="-334963">
              <a:spcBef>
                <a:spcPts val="7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n-US" sz="2600">
              <a:solidFill>
                <a:srgbClr val="000000"/>
              </a:solidFill>
              <a:latin typeface="Verdana" pitchFamily="34" charset="0"/>
            </a:endParaRPr>
          </a:p>
          <a:p>
            <a:pPr marL="338138" indent="-334963">
              <a:spcBef>
                <a:spcPts val="700"/>
              </a:spcBef>
              <a:buFont typeface="Verdana"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600">
                <a:solidFill>
                  <a:srgbClr val="000000"/>
                </a:solidFill>
                <a:latin typeface="Verdana" pitchFamily="34" charset="0"/>
              </a:rPr>
              <a:t>The Insolvent loses his power on his assets.</a:t>
            </a:r>
          </a:p>
          <a:p>
            <a:pPr marL="338138" indent="-334963">
              <a:spcBef>
                <a:spcPts val="700"/>
              </a:spcBef>
              <a:buFont typeface="Verdana"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600">
                <a:solidFill>
                  <a:srgbClr val="000000"/>
                </a:solidFill>
                <a:latin typeface="Verdana" pitchFamily="34" charset="0"/>
              </a:rPr>
              <a:t>The court unfreeze the assets previously “secured”.</a:t>
            </a:r>
          </a:p>
          <a:p>
            <a:pPr marL="338138" indent="-334963">
              <a:spcBef>
                <a:spcPts val="700"/>
              </a:spcBef>
              <a:buFont typeface="Verdana"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600">
                <a:solidFill>
                  <a:srgbClr val="000000"/>
                </a:solidFill>
                <a:latin typeface="Verdana" pitchFamily="34" charset="0"/>
              </a:rPr>
              <a:t>The IOH obtains the power to initiate legal procedures and has the power to file for a regular Polish bankruptcy. </a:t>
            </a:r>
          </a:p>
          <a:p>
            <a:pPr marL="338138" indent="-334963">
              <a:spcBef>
                <a:spcPts val="70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n-US" sz="2600">
                <a:solidFill>
                  <a:srgbClr val="000000"/>
                </a:solidFill>
                <a:latin typeface="Verdana" pitchFamily="34" charset="0"/>
              </a:rPr>
              <a:t> </a:t>
            </a:r>
          </a:p>
        </p:txBody>
      </p:sp>
      <p:pic>
        <p:nvPicPr>
          <p:cNvPr id="168963" name="Picture 2"/>
          <p:cNvPicPr>
            <a:picLocks noChangeAspect="1" noChangeArrowheads="1"/>
          </p:cNvPicPr>
          <p:nvPr/>
        </p:nvPicPr>
        <p:blipFill>
          <a:blip r:embed="rId3"/>
          <a:srcRect/>
          <a:stretch>
            <a:fillRect/>
          </a:stretch>
        </p:blipFill>
        <p:spPr bwMode="auto">
          <a:xfrm>
            <a:off x="1722438" y="4679950"/>
            <a:ext cx="2957512" cy="197485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sp>
        <p:nvSpPr>
          <p:cNvPr id="26625" name="Text Box 1"/>
          <p:cNvSpPr txBox="1">
            <a:spLocks noChangeArrowheads="1"/>
          </p:cNvSpPr>
          <p:nvPr/>
        </p:nvSpPr>
        <p:spPr bwMode="auto">
          <a:xfrm>
            <a:off x="179388" y="457200"/>
            <a:ext cx="7019925" cy="5995988"/>
          </a:xfrm>
          <a:prstGeom prst="rect">
            <a:avLst/>
          </a:prstGeom>
          <a:noFill/>
          <a:ln w="9525">
            <a:noFill/>
            <a:round/>
            <a:headEnd/>
            <a:tailEnd/>
          </a:ln>
          <a:effectLst/>
        </p:spPr>
        <p:txBody>
          <a:bodyPr lIns="90000" tIns="46800" rIns="90000" bIns="46800"/>
          <a:lstStyle/>
          <a:p>
            <a:pPr marL="341313" indent="-334963" algn="ctr">
              <a:spcBef>
                <a:spcPts val="700"/>
              </a:spcBef>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sz="2600" b="1">
                <a:solidFill>
                  <a:srgbClr val="000000"/>
                </a:solidFill>
                <a:latin typeface="Verdana" pitchFamily="34" charset="0"/>
              </a:rPr>
              <a:t>Conclusion</a:t>
            </a:r>
            <a:r>
              <a:rPr lang="en-US" b="1">
                <a:solidFill>
                  <a:srgbClr val="000000"/>
                </a:solidFill>
                <a:latin typeface="Verdana" pitchFamily="34" charset="0"/>
              </a:rPr>
              <a:t> </a:t>
            </a:r>
          </a:p>
          <a:p>
            <a:pPr marL="341313" indent="-334963" algn="ctr">
              <a:spcBef>
                <a:spcPts val="700"/>
              </a:spcBef>
              <a:buFont typeface="Times New Roman" pitchFamily="-110" charset="0"/>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n-US">
                <a:solidFill>
                  <a:srgbClr val="000000"/>
                </a:solidFill>
                <a:latin typeface="Verdana" pitchFamily="34" charset="0"/>
              </a:rPr>
              <a:t>Italy and Poland  have two completely different approaches, which are different side of the same coin.</a:t>
            </a:r>
          </a:p>
        </p:txBody>
      </p:sp>
      <p:pic>
        <p:nvPicPr>
          <p:cNvPr id="171011" name="Picture 2"/>
          <p:cNvPicPr>
            <a:picLocks noChangeAspect="1" noChangeArrowheads="1"/>
          </p:cNvPicPr>
          <p:nvPr/>
        </p:nvPicPr>
        <p:blipFill>
          <a:blip r:embed="rId3"/>
          <a:srcRect/>
          <a:stretch>
            <a:fillRect/>
          </a:stretch>
        </p:blipFill>
        <p:spPr bwMode="auto">
          <a:xfrm>
            <a:off x="2514600" y="2362200"/>
            <a:ext cx="2160588" cy="2546350"/>
          </a:xfrm>
          <a:prstGeom prst="rect">
            <a:avLst/>
          </a:prstGeom>
          <a:noFill/>
          <a:ln w="9525">
            <a:noFill/>
            <a:round/>
            <a:headEnd/>
            <a:tailEnd/>
          </a:ln>
        </p:spPr>
      </p:pic>
      <p:sp>
        <p:nvSpPr>
          <p:cNvPr id="171012" name="Text Box 5"/>
          <p:cNvSpPr txBox="1">
            <a:spLocks noChangeArrowheads="1"/>
          </p:cNvSpPr>
          <p:nvPr/>
        </p:nvSpPr>
        <p:spPr bwMode="auto">
          <a:xfrm>
            <a:off x="152400" y="6172200"/>
            <a:ext cx="6934200" cy="592138"/>
          </a:xfrm>
          <a:prstGeom prst="rect">
            <a:avLst/>
          </a:prstGeom>
          <a:noFill/>
          <a:ln w="9525">
            <a:noFill/>
            <a:round/>
            <a:headEnd/>
            <a:tailEnd/>
          </a:ln>
        </p:spPr>
        <p:txBody>
          <a:bodyPr wrap="none" lIns="90000" tIns="45000" rIns="90000" bIns="45000"/>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a:solidFill>
                  <a:srgbClr val="000000"/>
                </a:solidFill>
                <a:latin typeface="Verdana" pitchFamily="34" charset="0"/>
              </a:rPr>
              <a:t>Author’s research is supported by the Autonomic Region of Sardinia</a:t>
            </a: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a:solidFill>
                  <a:srgbClr val="000000"/>
                </a:solidFill>
                <a:latin typeface="Verdana" pitchFamily="34" charset="0"/>
              </a:rPr>
              <a:t>PO Sardegna FSE 2007-2013. L.R.7/2007</a:t>
            </a: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a:solidFill>
                  <a:srgbClr val="000000"/>
                </a:solidFill>
                <a:latin typeface="Verdana" pitchFamily="34" charset="0"/>
              </a:rPr>
              <a:t>“Scientific research and innovation technology promotion in Sardinia”</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8"/>
          <p:cNvSpPr>
            <a:spLocks noChangeArrowheads="1"/>
          </p:cNvSpPr>
          <p:nvPr/>
        </p:nvSpPr>
        <p:spPr bwMode="auto">
          <a:xfrm>
            <a:off x="381000" y="2209800"/>
            <a:ext cx="6553200" cy="1089025"/>
          </a:xfrm>
          <a:prstGeom prst="rect">
            <a:avLst/>
          </a:prstGeom>
          <a:noFill/>
          <a:ln w="9525">
            <a:noFill/>
            <a:miter lim="800000"/>
            <a:headEnd/>
            <a:tailEnd/>
          </a:ln>
        </p:spPr>
        <p:txBody>
          <a:bodyPr>
            <a:spAutoFit/>
          </a:bodyPr>
          <a:lstStyle/>
          <a:p>
            <a:pPr algn="ctr">
              <a:spcBef>
                <a:spcPct val="20000"/>
              </a:spcBef>
            </a:pPr>
            <a:r>
              <a:rPr lang="en-GB" sz="4800" b="1">
                <a:latin typeface="Verdana" pitchFamily="34" charset="0"/>
              </a:rPr>
              <a:t>Lunch</a:t>
            </a:r>
            <a:endParaRPr lang="en-GB" sz="3200" b="1">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8"/>
          <p:cNvSpPr>
            <a:spLocks noChangeArrowheads="1"/>
          </p:cNvSpPr>
          <p:nvPr/>
        </p:nvSpPr>
        <p:spPr bwMode="auto">
          <a:xfrm>
            <a:off x="304800" y="-198120"/>
            <a:ext cx="6553200" cy="3478213"/>
          </a:xfrm>
          <a:prstGeom prst="rect">
            <a:avLst/>
          </a:prstGeom>
          <a:noFill/>
          <a:ln w="9525">
            <a:noFill/>
            <a:miter lim="800000"/>
            <a:headEnd/>
            <a:tailEnd/>
          </a:ln>
        </p:spPr>
        <p:txBody>
          <a:bodyPr>
            <a:spAutoFit/>
          </a:bodyPr>
          <a:lstStyle/>
          <a:p>
            <a:pPr algn="ctr">
              <a:spcBef>
                <a:spcPct val="20000"/>
              </a:spcBef>
            </a:pPr>
            <a:endParaRPr lang="en-GB" sz="4800" b="1">
              <a:latin typeface="Verdana" pitchFamily="34" charset="0"/>
            </a:endParaRPr>
          </a:p>
          <a:p>
            <a:pPr algn="ctr">
              <a:spcBef>
                <a:spcPct val="20000"/>
              </a:spcBef>
            </a:pPr>
            <a:r>
              <a:rPr lang="en-GB" sz="3200" b="1">
                <a:latin typeface="Verdana" pitchFamily="34" charset="0"/>
              </a:rPr>
              <a:t>The Organisers of the Conference thank the following for their support  </a:t>
            </a:r>
          </a:p>
          <a:p>
            <a:pPr algn="ctr">
              <a:spcBef>
                <a:spcPct val="20000"/>
              </a:spcBef>
            </a:pPr>
            <a:endParaRPr lang="en-GB" sz="3200" b="1">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pic>
        <p:nvPicPr>
          <p:cNvPr id="2052" name="Picture 4" descr="edwincoellp logo 070907"/>
          <p:cNvPicPr>
            <a:picLocks noChangeAspect="1" noChangeArrowheads="1"/>
          </p:cNvPicPr>
          <p:nvPr/>
        </p:nvPicPr>
        <p:blipFill>
          <a:blip r:embed="rId3"/>
          <a:srcRect/>
          <a:stretch>
            <a:fillRect/>
          </a:stretch>
        </p:blipFill>
        <p:spPr bwMode="auto">
          <a:xfrm>
            <a:off x="1722120" y="5318760"/>
            <a:ext cx="3600450" cy="974725"/>
          </a:xfrm>
          <a:prstGeom prst="rect">
            <a:avLst/>
          </a:prstGeom>
          <a:noFill/>
        </p:spPr>
      </p:pic>
      <p:pic>
        <p:nvPicPr>
          <p:cNvPr id="2053" name="Picture 5" descr="logo-CNDCEC"/>
          <p:cNvPicPr>
            <a:picLocks noChangeAspect="1" noChangeArrowheads="1"/>
          </p:cNvPicPr>
          <p:nvPr/>
        </p:nvPicPr>
        <p:blipFill>
          <a:blip r:embed="rId4"/>
          <a:srcRect/>
          <a:stretch>
            <a:fillRect/>
          </a:stretch>
        </p:blipFill>
        <p:spPr bwMode="auto">
          <a:xfrm>
            <a:off x="3030855" y="2636520"/>
            <a:ext cx="962025" cy="1276350"/>
          </a:xfrm>
          <a:prstGeom prst="rect">
            <a:avLst/>
          </a:prstGeom>
          <a:noFill/>
        </p:spPr>
      </p:pic>
      <p:sp>
        <p:nvSpPr>
          <p:cNvPr id="2054" name="Text Box 6"/>
          <p:cNvSpPr txBox="1">
            <a:spLocks noChangeArrowheads="1"/>
          </p:cNvSpPr>
          <p:nvPr/>
        </p:nvSpPr>
        <p:spPr bwMode="auto">
          <a:xfrm>
            <a:off x="761048" y="4266248"/>
            <a:ext cx="5537093" cy="646331"/>
          </a:xfrm>
          <a:prstGeom prst="rect">
            <a:avLst/>
          </a:prstGeom>
          <a:noFill/>
          <a:ln w="9525">
            <a:noFill/>
            <a:miter lim="800000"/>
            <a:headEnd/>
            <a:tailEnd/>
          </a:ln>
          <a:effectLst/>
        </p:spPr>
        <p:txBody>
          <a:bodyPr wrap="none">
            <a:spAutoFit/>
          </a:bodyPr>
          <a:lstStyle/>
          <a:p>
            <a:r>
              <a:rPr lang="en-GB" dirty="0" err="1">
                <a:latin typeface="Verdana" pitchFamily="34" charset="0"/>
              </a:rPr>
              <a:t>Consiglio</a:t>
            </a:r>
            <a:r>
              <a:rPr lang="en-GB" dirty="0">
                <a:latin typeface="Verdana" pitchFamily="34" charset="0"/>
              </a:rPr>
              <a:t> </a:t>
            </a:r>
            <a:r>
              <a:rPr lang="en-GB" dirty="0" err="1">
                <a:latin typeface="Verdana" pitchFamily="34" charset="0"/>
              </a:rPr>
              <a:t>Nazionale</a:t>
            </a:r>
            <a:r>
              <a:rPr lang="en-GB" dirty="0">
                <a:latin typeface="Verdana" pitchFamily="34" charset="0"/>
              </a:rPr>
              <a:t> </a:t>
            </a:r>
            <a:r>
              <a:rPr lang="en-GB" dirty="0" err="1">
                <a:latin typeface="Verdana" pitchFamily="34" charset="0"/>
              </a:rPr>
              <a:t>dei</a:t>
            </a:r>
            <a:r>
              <a:rPr lang="en-GB" dirty="0">
                <a:latin typeface="Verdana" pitchFamily="34" charset="0"/>
              </a:rPr>
              <a:t> </a:t>
            </a:r>
            <a:r>
              <a:rPr lang="en-GB" dirty="0" err="1">
                <a:latin typeface="Verdana" pitchFamily="34" charset="0"/>
              </a:rPr>
              <a:t>Dottori</a:t>
            </a:r>
            <a:r>
              <a:rPr lang="en-GB" dirty="0">
                <a:latin typeface="Verdana" pitchFamily="34" charset="0"/>
              </a:rPr>
              <a:t> </a:t>
            </a:r>
            <a:r>
              <a:rPr lang="en-GB" dirty="0" err="1" smtClean="0">
                <a:latin typeface="Verdana" pitchFamily="34" charset="0"/>
              </a:rPr>
              <a:t>Commercialisti</a:t>
            </a:r>
            <a:endParaRPr lang="en-GB" dirty="0" smtClean="0">
              <a:latin typeface="Verdana" pitchFamily="34" charset="0"/>
            </a:endParaRPr>
          </a:p>
          <a:p>
            <a:pPr algn="ctr"/>
            <a:r>
              <a:rPr lang="en-GB" dirty="0" smtClean="0">
                <a:latin typeface="Verdana" pitchFamily="34" charset="0"/>
              </a:rPr>
              <a:t>e </a:t>
            </a:r>
            <a:r>
              <a:rPr lang="en-GB" dirty="0" err="1">
                <a:latin typeface="Verdana" pitchFamily="34" charset="0"/>
              </a:rPr>
              <a:t>degli</a:t>
            </a:r>
            <a:r>
              <a:rPr lang="en-GB" dirty="0">
                <a:latin typeface="Verdana" pitchFamily="34" charset="0"/>
              </a:rPr>
              <a:t> </a:t>
            </a:r>
            <a:r>
              <a:rPr lang="en-GB" dirty="0" err="1">
                <a:latin typeface="Verdana" pitchFamily="34" charset="0"/>
              </a:rPr>
              <a:t>Esperti</a:t>
            </a:r>
            <a:r>
              <a:rPr lang="en-GB" dirty="0">
                <a:latin typeface="Verdana" pitchFamily="34" charset="0"/>
              </a:rPr>
              <a:t> </a:t>
            </a:r>
            <a:r>
              <a:rPr lang="en-GB" dirty="0" err="1">
                <a:latin typeface="Verdana" pitchFamily="34" charset="0"/>
              </a:rPr>
              <a:t>Contabili</a:t>
            </a:r>
            <a:endParaRPr lang="en-GB" dirty="0">
              <a:latin typeface="Verdana" pitchFamily="34" charset="0"/>
            </a:endParaRPr>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8"/>
          <p:cNvSpPr>
            <a:spLocks noChangeArrowheads="1"/>
          </p:cNvSpPr>
          <p:nvPr/>
        </p:nvSpPr>
        <p:spPr bwMode="auto">
          <a:xfrm>
            <a:off x="304800" y="-228600"/>
            <a:ext cx="6553200" cy="5476875"/>
          </a:xfrm>
          <a:prstGeom prst="rect">
            <a:avLst/>
          </a:prstGeom>
          <a:noFill/>
          <a:ln w="9525">
            <a:noFill/>
            <a:miter lim="800000"/>
            <a:headEnd/>
            <a:tailEnd/>
          </a:ln>
        </p:spPr>
        <p:txBody>
          <a:bodyPr>
            <a:spAutoFit/>
          </a:bodyPr>
          <a:lstStyle/>
          <a:p>
            <a:pPr algn="ctr">
              <a:spcBef>
                <a:spcPct val="20000"/>
              </a:spcBef>
            </a:pPr>
            <a:endParaRPr lang="en-GB" sz="4800" b="1">
              <a:latin typeface="Verdana" pitchFamily="34" charset="0"/>
            </a:endParaRPr>
          </a:p>
          <a:p>
            <a:pPr algn="ctr">
              <a:spcBef>
                <a:spcPct val="20000"/>
              </a:spcBef>
            </a:pPr>
            <a:r>
              <a:rPr lang="en-GB" sz="3200" b="1">
                <a:latin typeface="Verdana" pitchFamily="34" charset="0"/>
              </a:rPr>
              <a:t>Edwin Coe Prize Winners</a:t>
            </a:r>
          </a:p>
          <a:p>
            <a:pPr algn="ctr">
              <a:spcBef>
                <a:spcPct val="20000"/>
              </a:spcBef>
            </a:pPr>
            <a:r>
              <a:rPr lang="en-GB" sz="3200" b="1">
                <a:latin typeface="Verdana" pitchFamily="34" charset="0"/>
              </a:rPr>
              <a:t>(Travel/Research/Books) </a:t>
            </a:r>
          </a:p>
          <a:p>
            <a:pPr algn="ctr">
              <a:spcBef>
                <a:spcPct val="20000"/>
              </a:spcBef>
            </a:pPr>
            <a:endParaRPr lang="en-GB" sz="3200" b="1">
              <a:latin typeface="Verdana" pitchFamily="34" charset="0"/>
            </a:endParaRPr>
          </a:p>
          <a:p>
            <a:pPr algn="ctr">
              <a:spcBef>
                <a:spcPct val="20000"/>
              </a:spcBef>
            </a:pPr>
            <a:r>
              <a:rPr lang="en-GB" sz="3600">
                <a:solidFill>
                  <a:srgbClr val="3B87BC"/>
                </a:solidFill>
                <a:latin typeface="Verdana" pitchFamily="34" charset="0"/>
              </a:rPr>
              <a:t>Introduction by Marc Udink </a:t>
            </a:r>
            <a:r>
              <a:rPr lang="en-GB" sz="3200">
                <a:solidFill>
                  <a:srgbClr val="3B87BC"/>
                </a:solidFill>
                <a:latin typeface="Verdana" pitchFamily="34" charset="0"/>
              </a:rPr>
              <a:t>Secretary General </a:t>
            </a:r>
          </a:p>
          <a:p>
            <a:pPr algn="ctr">
              <a:spcBef>
                <a:spcPct val="20000"/>
              </a:spcBef>
            </a:pPr>
            <a:r>
              <a:rPr lang="en-GB" sz="3200">
                <a:solidFill>
                  <a:srgbClr val="3B87BC"/>
                </a:solidFill>
                <a:latin typeface="Verdana" pitchFamily="34" charset="0"/>
              </a:rPr>
              <a:t>INSOL Europe</a:t>
            </a:r>
            <a:r>
              <a:rPr lang="en-GB" sz="3600">
                <a:solidFill>
                  <a:srgbClr val="3B87BC"/>
                </a:solidFill>
                <a:latin typeface="Verdana" pitchFamily="34" charset="0"/>
              </a:rPr>
              <a:t>  </a:t>
            </a:r>
          </a:p>
          <a:p>
            <a:pPr algn="ctr">
              <a:spcBef>
                <a:spcPct val="20000"/>
              </a:spcBef>
            </a:pPr>
            <a:endParaRPr lang="en-GB" sz="3200" b="1">
              <a:solidFill>
                <a:srgbClr val="000000"/>
              </a:solidFill>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pic>
        <p:nvPicPr>
          <p:cNvPr id="2052" name="Picture 4" descr="edwincoellp logo 070907"/>
          <p:cNvPicPr>
            <a:picLocks noChangeAspect="1" noChangeArrowheads="1"/>
          </p:cNvPicPr>
          <p:nvPr/>
        </p:nvPicPr>
        <p:blipFill>
          <a:blip r:embed="rId3"/>
          <a:srcRect/>
          <a:stretch>
            <a:fillRect/>
          </a:stretch>
        </p:blipFill>
        <p:spPr bwMode="auto">
          <a:xfrm>
            <a:off x="914400" y="5257800"/>
            <a:ext cx="3600450" cy="974725"/>
          </a:xfrm>
          <a:prstGeom prst="rect">
            <a:avLst/>
          </a:prstGeom>
          <a:noFill/>
        </p:spPr>
      </p:pic>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8"/>
          <p:cNvSpPr>
            <a:spLocks noChangeArrowheads="1"/>
          </p:cNvSpPr>
          <p:nvPr/>
        </p:nvSpPr>
        <p:spPr bwMode="auto">
          <a:xfrm>
            <a:off x="381000" y="1371600"/>
            <a:ext cx="6553200" cy="3243263"/>
          </a:xfrm>
          <a:prstGeom prst="rect">
            <a:avLst/>
          </a:prstGeom>
          <a:noFill/>
          <a:ln w="9525">
            <a:noFill/>
            <a:miter lim="800000"/>
            <a:headEnd/>
            <a:tailEnd/>
          </a:ln>
        </p:spPr>
        <p:txBody>
          <a:bodyPr>
            <a:spAutoFit/>
          </a:bodyPr>
          <a:lstStyle/>
          <a:p>
            <a:pPr algn="ctr">
              <a:spcBef>
                <a:spcPct val="20000"/>
              </a:spcBef>
            </a:pPr>
            <a:r>
              <a:rPr lang="en-GB" sz="4800" b="1">
                <a:latin typeface="Verdana" pitchFamily="34" charset="0"/>
              </a:rPr>
              <a:t>﻿</a:t>
            </a:r>
            <a:r>
              <a:rPr lang="en-GB" sz="4000" b="1">
                <a:latin typeface="Verdana" pitchFamily="34" charset="0"/>
              </a:rPr>
              <a:t>﻿Introduction of </a:t>
            </a:r>
            <a:br>
              <a:rPr lang="en-GB" sz="4000" b="1">
                <a:latin typeface="Verdana" pitchFamily="34" charset="0"/>
              </a:rPr>
            </a:br>
            <a:r>
              <a:rPr lang="en-GB" sz="4000" b="1">
                <a:latin typeface="Verdana" pitchFamily="34" charset="0"/>
              </a:rPr>
              <a:t>Guest Speaker</a:t>
            </a:r>
          </a:p>
          <a:p>
            <a:pPr algn="ctr">
              <a:spcBef>
                <a:spcPct val="20000"/>
              </a:spcBef>
            </a:pPr>
            <a:endParaRPr lang="en-GB" sz="3200" b="1">
              <a:solidFill>
                <a:srgbClr val="3B87BC"/>
              </a:solidFill>
              <a:latin typeface="Verdana" pitchFamily="34" charset="0"/>
            </a:endParaRPr>
          </a:p>
          <a:p>
            <a:pPr algn="ctr">
              <a:spcBef>
                <a:spcPct val="20000"/>
              </a:spcBef>
            </a:pPr>
            <a:r>
              <a:rPr lang="en-GB" sz="2800" b="1">
                <a:solidFill>
                  <a:srgbClr val="3B87BC"/>
                </a:solidFill>
                <a:latin typeface="Verdana" pitchFamily="34" charset="0"/>
              </a:rPr>
              <a:t>﻿﻿Marc Udink </a:t>
            </a:r>
            <a:br>
              <a:rPr lang="en-GB" sz="2800" b="1">
                <a:solidFill>
                  <a:srgbClr val="3B87BC"/>
                </a:solidFill>
                <a:latin typeface="Verdana" pitchFamily="34" charset="0"/>
              </a:rPr>
            </a:br>
            <a:r>
              <a:rPr lang="en-GB" sz="2800" i="1">
                <a:solidFill>
                  <a:srgbClr val="3B87BC"/>
                </a:solidFill>
                <a:latin typeface="Verdana" pitchFamily="34" charset="0"/>
              </a:rPr>
              <a:t>(INSOL Europe General Secretary)</a:t>
            </a:r>
            <a:endParaRPr lang="en-GB" sz="2800" i="1">
              <a:solidFill>
                <a:srgbClr val="000000"/>
              </a:solidFill>
              <a:latin typeface="Verdana" pitchFamily="34" charset="0"/>
            </a:endParaRPr>
          </a:p>
          <a:p>
            <a:pPr algn="ctr">
              <a:spcBef>
                <a:spcPct val="20000"/>
              </a:spcBef>
            </a:pPr>
            <a:r>
              <a:rPr lang="en-GB" sz="1400">
                <a:solidFill>
                  <a:schemeClr val="bg1"/>
                </a:solidFill>
                <a:latin typeface="Verdana" pitchFamily="34" charset="0"/>
              </a:rPr>
              <a:t>)</a:t>
            </a:r>
          </a:p>
          <a:p>
            <a:pPr algn="ctr">
              <a:spcBef>
                <a:spcPct val="20000"/>
              </a:spcBef>
            </a:pPr>
            <a:endParaRPr lang="en-GB" sz="1400">
              <a:solidFill>
                <a:schemeClr val="bg1"/>
              </a:solidFill>
              <a:latin typeface="Verdana" pitchFamily="34" charset="0"/>
            </a:endParaRP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8"/>
          <p:cNvSpPr>
            <a:spLocks noChangeArrowheads="1"/>
          </p:cNvSpPr>
          <p:nvPr/>
        </p:nvSpPr>
        <p:spPr bwMode="auto">
          <a:xfrm>
            <a:off x="304800" y="1600200"/>
            <a:ext cx="6553200" cy="5705475"/>
          </a:xfrm>
          <a:prstGeom prst="rect">
            <a:avLst/>
          </a:prstGeom>
          <a:noFill/>
          <a:ln w="9525">
            <a:noFill/>
            <a:miter lim="800000"/>
            <a:headEnd/>
            <a:tailEnd/>
          </a:ln>
        </p:spPr>
        <p:txBody>
          <a:bodyPr>
            <a:spAutoFit/>
          </a:bodyPr>
          <a:lstStyle/>
          <a:p>
            <a:pPr algn="ctr">
              <a:spcBef>
                <a:spcPct val="20000"/>
              </a:spcBef>
            </a:pPr>
            <a:endParaRPr lang="en-GB" sz="4000" b="1">
              <a:latin typeface="Verdana" pitchFamily="-111" charset="0"/>
            </a:endParaRPr>
          </a:p>
          <a:p>
            <a:pPr algn="ctr">
              <a:spcBef>
                <a:spcPct val="20000"/>
              </a:spcBef>
            </a:pPr>
            <a:r>
              <a:rPr lang="en-GB" sz="4000" b="1">
                <a:latin typeface="Verdana" pitchFamily="-111" charset="0"/>
              </a:rPr>
              <a:t>Interaction of Insolvency Law and Corporate Law</a:t>
            </a:r>
          </a:p>
          <a:p>
            <a:pPr algn="ctr">
              <a:spcBef>
                <a:spcPct val="20000"/>
              </a:spcBef>
            </a:pPr>
            <a:endParaRPr lang="en-GB" sz="3200" b="1">
              <a:latin typeface="Verdana" pitchFamily="-111" charset="0"/>
            </a:endParaRPr>
          </a:p>
          <a:p>
            <a:pPr algn="ctr">
              <a:spcBef>
                <a:spcPct val="20000"/>
              </a:spcBef>
            </a:pPr>
            <a:r>
              <a:rPr lang="en-GB" sz="3600">
                <a:solidFill>
                  <a:srgbClr val="3B87BC"/>
                </a:solidFill>
                <a:latin typeface="Verdana" pitchFamily="-111" charset="0"/>
              </a:rPr>
              <a:t>Prof. Dr. Dres. h.c. </a:t>
            </a:r>
          </a:p>
          <a:p>
            <a:pPr algn="ctr">
              <a:spcBef>
                <a:spcPct val="20000"/>
              </a:spcBef>
            </a:pPr>
            <a:r>
              <a:rPr lang="en-GB" sz="3600">
                <a:solidFill>
                  <a:srgbClr val="3B87BC"/>
                </a:solidFill>
                <a:latin typeface="Verdana" pitchFamily="-111" charset="0"/>
              </a:rPr>
              <a:t>Karsten Schmidt</a:t>
            </a:r>
          </a:p>
          <a:p>
            <a:pPr algn="ctr">
              <a:spcBef>
                <a:spcPct val="20000"/>
              </a:spcBef>
            </a:pPr>
            <a:endParaRPr lang="en-GB" sz="3200" b="1">
              <a:solidFill>
                <a:srgbClr val="000000"/>
              </a:solidFill>
              <a:latin typeface="Verdana" pitchFamily="-111" charset="0"/>
            </a:endParaRPr>
          </a:p>
          <a:p>
            <a:pPr algn="ctr">
              <a:spcBef>
                <a:spcPct val="20000"/>
              </a:spcBef>
            </a:pPr>
            <a:endParaRPr lang="en-GB" sz="1400">
              <a:solidFill>
                <a:schemeClr val="bg1"/>
              </a:solidFill>
              <a:latin typeface="Verdana" pitchFamily="-111" charset="0"/>
            </a:endParaRPr>
          </a:p>
          <a:p>
            <a:pPr algn="ctr">
              <a:spcBef>
                <a:spcPct val="20000"/>
              </a:spcBef>
            </a:pPr>
            <a:endParaRPr lang="en-GB" sz="1400">
              <a:solidFill>
                <a:schemeClr val="bg1"/>
              </a:solidFill>
              <a:latin typeface="Verdana" pitchFamily="-111" charset="0"/>
            </a:endParaRPr>
          </a:p>
        </p:txBody>
      </p:sp>
      <p:pic>
        <p:nvPicPr>
          <p:cNvPr id="2051" name="Picture 5" descr="BLS - Logo"/>
          <p:cNvPicPr>
            <a:picLocks noChangeAspect="1" noChangeArrowheads="1"/>
          </p:cNvPicPr>
          <p:nvPr/>
        </p:nvPicPr>
        <p:blipFill>
          <a:blip r:embed="rId3"/>
          <a:srcRect/>
          <a:stretch>
            <a:fillRect/>
          </a:stretch>
        </p:blipFill>
        <p:spPr bwMode="auto">
          <a:xfrm>
            <a:off x="2489200" y="1384300"/>
            <a:ext cx="2451100" cy="596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txBox="1">
            <a:spLocks noChangeArrowheads="1"/>
          </p:cNvSpPr>
          <p:nvPr/>
        </p:nvSpPr>
        <p:spPr bwMode="auto">
          <a:xfrm>
            <a:off x="457200" y="838200"/>
            <a:ext cx="5943600" cy="5614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ea typeface="ＭＳ Ｐゴシック" pitchFamily="-111" charset="-128"/>
              </a:defRPr>
            </a:lvl1pPr>
            <a:lvl2pPr marL="742950" indent="-285750" eaLnBrk="0" hangingPunct="0">
              <a:defRPr>
                <a:solidFill>
                  <a:schemeClr val="tx1"/>
                </a:solidFill>
                <a:latin typeface="Arial" charset="0"/>
                <a:ea typeface="ＭＳ Ｐゴシック" pitchFamily="-111" charset="-128"/>
              </a:defRPr>
            </a:lvl2pPr>
            <a:lvl3pPr marL="1143000" indent="-228600" eaLnBrk="0" hangingPunct="0">
              <a:defRPr>
                <a:solidFill>
                  <a:schemeClr val="tx1"/>
                </a:solidFill>
                <a:latin typeface="Arial" charset="0"/>
                <a:ea typeface="ＭＳ Ｐゴシック" pitchFamily="-111" charset="-128"/>
              </a:defRPr>
            </a:lvl3pPr>
            <a:lvl4pPr marL="1600200" indent="-228600" eaLnBrk="0" hangingPunct="0">
              <a:defRPr>
                <a:solidFill>
                  <a:schemeClr val="tx1"/>
                </a:solidFill>
                <a:latin typeface="Arial" charset="0"/>
                <a:ea typeface="ＭＳ Ｐゴシック" pitchFamily="-111" charset="-128"/>
              </a:defRPr>
            </a:lvl4pPr>
            <a:lvl5pPr marL="2057400" indent="-228600" eaLnBrk="0" hangingPunct="0">
              <a:defRPr>
                <a:solidFill>
                  <a:schemeClr val="tx1"/>
                </a:solidFill>
                <a:latin typeface="Arial" charset="0"/>
                <a:ea typeface="ＭＳ Ｐゴシック" pitchFamily="-111"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111"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111"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111"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111" charset="-128"/>
              </a:defRPr>
            </a:lvl9pPr>
          </a:lstStyle>
          <a:p>
            <a:pPr marL="571500" indent="-571500" eaLnBrk="1" hangingPunct="1">
              <a:spcBef>
                <a:spcPct val="20000"/>
              </a:spcBef>
              <a:buFontTx/>
              <a:buAutoNum type="romanUcPeriod"/>
              <a:defRPr/>
            </a:pPr>
            <a:r>
              <a:rPr lang="en-US" sz="2400" b="1" dirty="0" smtClean="0">
                <a:latin typeface="Verdana" pitchFamily="-111" charset="0"/>
              </a:rPr>
              <a:t>Preliminary Observations</a:t>
            </a:r>
          </a:p>
          <a:p>
            <a:pPr marL="514350" indent="-514350" eaLnBrk="1" hangingPunct="1">
              <a:spcBef>
                <a:spcPct val="20000"/>
              </a:spcBef>
              <a:buFontTx/>
              <a:buAutoNum type="alphaLcParenR"/>
              <a:defRPr/>
            </a:pPr>
            <a:endParaRPr lang="en-US" sz="2000" dirty="0" smtClean="0">
              <a:latin typeface="Verdana" pitchFamily="-111" charset="0"/>
            </a:endParaRPr>
          </a:p>
          <a:p>
            <a:pPr marL="514350" indent="-514350" eaLnBrk="1" hangingPunct="1">
              <a:spcBef>
                <a:spcPct val="20000"/>
              </a:spcBef>
              <a:buFontTx/>
              <a:buAutoNum type="alphaLcParenR"/>
              <a:defRPr/>
            </a:pPr>
            <a:endParaRPr lang="en-US" sz="2000" dirty="0" smtClean="0">
              <a:latin typeface="Verdana" pitchFamily="-111" charset="0"/>
            </a:endParaRPr>
          </a:p>
          <a:p>
            <a:pPr marL="514350" indent="-514350" eaLnBrk="1" hangingPunct="1">
              <a:spcBef>
                <a:spcPct val="20000"/>
              </a:spcBef>
              <a:buFontTx/>
              <a:buAutoNum type="alphaLcParenR"/>
              <a:defRPr/>
            </a:pPr>
            <a:r>
              <a:rPr lang="en-US" sz="2000" dirty="0" smtClean="0">
                <a:latin typeface="Verdana" pitchFamily="-111" charset="0"/>
              </a:rPr>
              <a:t>Insolvency law </a:t>
            </a:r>
            <a:r>
              <a:rPr lang="en-US" sz="2000" dirty="0">
                <a:latin typeface="Verdana" pitchFamily="-111" charset="0"/>
              </a:rPr>
              <a:t>p</a:t>
            </a:r>
            <a:r>
              <a:rPr lang="en-US" sz="2000" dirty="0" smtClean="0">
                <a:latin typeface="Verdana" pitchFamily="-111" charset="0"/>
              </a:rPr>
              <a:t>olicy has become a global affair due to persistent competition of insolvency </a:t>
            </a:r>
            <a:r>
              <a:rPr lang="en-US" sz="2000" dirty="0">
                <a:latin typeface="Verdana" pitchFamily="-111" charset="0"/>
              </a:rPr>
              <a:t>l</a:t>
            </a:r>
            <a:r>
              <a:rPr lang="en-US" sz="2000" dirty="0" smtClean="0">
                <a:latin typeface="Verdana" pitchFamily="-111" charset="0"/>
              </a:rPr>
              <a:t>aw concepts.</a:t>
            </a:r>
          </a:p>
          <a:p>
            <a:pPr marL="514350" indent="-514350" eaLnBrk="1" hangingPunct="1">
              <a:spcBef>
                <a:spcPct val="20000"/>
              </a:spcBef>
              <a:buFontTx/>
              <a:buAutoNum type="alphaLcParenR"/>
              <a:defRPr/>
            </a:pPr>
            <a:r>
              <a:rPr lang="en-US" sz="2000" dirty="0" smtClean="0">
                <a:latin typeface="Verdana" pitchFamily="-111" charset="0"/>
              </a:rPr>
              <a:t>Corporate insolvency is subject both to insolvency law and corporate law.</a:t>
            </a:r>
          </a:p>
          <a:p>
            <a:pPr marL="514350" indent="-514350" eaLnBrk="1" hangingPunct="1">
              <a:spcBef>
                <a:spcPct val="20000"/>
              </a:spcBef>
              <a:buFontTx/>
              <a:buAutoNum type="alphaLcParenR"/>
              <a:defRPr/>
            </a:pPr>
            <a:r>
              <a:rPr lang="en-US" sz="2000" dirty="0" smtClean="0">
                <a:latin typeface="Verdana" pitchFamily="-111" charset="0"/>
              </a:rPr>
              <a:t>Academic tradition and legislation in Germany have traditionally been characterized by a distinct division between these legal disciplines. </a:t>
            </a: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457200" y="838200"/>
            <a:ext cx="5943600" cy="5614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ea typeface="ＭＳ Ｐゴシック" pitchFamily="-111" charset="-128"/>
              </a:defRPr>
            </a:lvl1pPr>
            <a:lvl2pPr marL="742950" indent="-285750" eaLnBrk="0" hangingPunct="0">
              <a:defRPr>
                <a:solidFill>
                  <a:schemeClr val="tx1"/>
                </a:solidFill>
                <a:latin typeface="Arial" charset="0"/>
                <a:ea typeface="ＭＳ Ｐゴシック" pitchFamily="-111" charset="-128"/>
              </a:defRPr>
            </a:lvl2pPr>
            <a:lvl3pPr marL="1143000" indent="-228600" eaLnBrk="0" hangingPunct="0">
              <a:defRPr>
                <a:solidFill>
                  <a:schemeClr val="tx1"/>
                </a:solidFill>
                <a:latin typeface="Arial" charset="0"/>
                <a:ea typeface="ＭＳ Ｐゴシック" pitchFamily="-111" charset="-128"/>
              </a:defRPr>
            </a:lvl3pPr>
            <a:lvl4pPr marL="1600200" indent="-228600" eaLnBrk="0" hangingPunct="0">
              <a:defRPr>
                <a:solidFill>
                  <a:schemeClr val="tx1"/>
                </a:solidFill>
                <a:latin typeface="Arial" charset="0"/>
                <a:ea typeface="ＭＳ Ｐゴシック" pitchFamily="-111" charset="-128"/>
              </a:defRPr>
            </a:lvl4pPr>
            <a:lvl5pPr marL="2057400" indent="-228600" eaLnBrk="0" hangingPunct="0">
              <a:defRPr>
                <a:solidFill>
                  <a:schemeClr val="tx1"/>
                </a:solidFill>
                <a:latin typeface="Arial" charset="0"/>
                <a:ea typeface="ＭＳ Ｐゴシック" pitchFamily="-111"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111"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111"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111"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111" charset="-128"/>
              </a:defRPr>
            </a:lvl9pPr>
          </a:lstStyle>
          <a:p>
            <a:pPr marL="0" indent="0" defTabSz="576000" eaLnBrk="1" hangingPunct="1">
              <a:spcBef>
                <a:spcPct val="20000"/>
              </a:spcBef>
              <a:defRPr/>
            </a:pPr>
            <a:r>
              <a:rPr lang="en-US" sz="2400" b="1" dirty="0" smtClean="0">
                <a:latin typeface="Verdana" pitchFamily="-111" charset="0"/>
              </a:rPr>
              <a:t>II. Insolvency and Corporate 	Governance</a:t>
            </a:r>
          </a:p>
          <a:p>
            <a:pPr marL="0" indent="0" eaLnBrk="1" hangingPunct="1">
              <a:spcBef>
                <a:spcPct val="20000"/>
              </a:spcBef>
              <a:defRPr/>
            </a:pPr>
            <a:endParaRPr lang="en-US" sz="2800" dirty="0" smtClean="0">
              <a:latin typeface="Verdana" pitchFamily="-111" charset="0"/>
            </a:endParaRPr>
          </a:p>
          <a:p>
            <a:pPr marL="457200" indent="-457200" eaLnBrk="1" hangingPunct="1">
              <a:spcBef>
                <a:spcPct val="20000"/>
              </a:spcBef>
              <a:buFontTx/>
              <a:buAutoNum type="arabicPeriod"/>
              <a:defRPr/>
            </a:pPr>
            <a:r>
              <a:rPr lang="en-US" sz="2000" b="1" dirty="0" smtClean="0">
                <a:latin typeface="Verdana" pitchFamily="-111" charset="0"/>
              </a:rPr>
              <a:t>The Traditional </a:t>
            </a:r>
            <a:r>
              <a:rPr lang="en-US" sz="2000" b="1" dirty="0">
                <a:latin typeface="Verdana" pitchFamily="-111" charset="0"/>
              </a:rPr>
              <a:t>C</a:t>
            </a:r>
            <a:r>
              <a:rPr lang="en-US" sz="2000" b="1" dirty="0" smtClean="0">
                <a:latin typeface="Verdana" pitchFamily="-111" charset="0"/>
              </a:rPr>
              <a:t>oncept</a:t>
            </a:r>
            <a:endParaRPr lang="en-US" sz="2000" dirty="0" smtClean="0">
              <a:latin typeface="Verdana" pitchFamily="-111" charset="0"/>
            </a:endParaRPr>
          </a:p>
          <a:p>
            <a:pPr marL="0" indent="0" eaLnBrk="1" hangingPunct="1">
              <a:spcBef>
                <a:spcPct val="20000"/>
              </a:spcBef>
              <a:defRPr/>
            </a:pPr>
            <a:endParaRPr lang="en-US" sz="2000" dirty="0" smtClean="0">
              <a:latin typeface="Verdana" pitchFamily="-111" charset="0"/>
            </a:endParaRPr>
          </a:p>
          <a:p>
            <a:pPr marL="457200" indent="-457200" eaLnBrk="1" hangingPunct="1">
              <a:spcBef>
                <a:spcPct val="20000"/>
              </a:spcBef>
              <a:buFontTx/>
              <a:buAutoNum type="alphaLcParenR"/>
              <a:defRPr/>
            </a:pPr>
            <a:r>
              <a:rPr lang="en-US" sz="2000" dirty="0" smtClean="0">
                <a:latin typeface="Verdana" pitchFamily="-111" charset="0"/>
              </a:rPr>
              <a:t>Avoiding and overcoming insolvency: a management affair</a:t>
            </a:r>
          </a:p>
          <a:p>
            <a:pPr marL="457200" indent="-457200" eaLnBrk="1" hangingPunct="1">
              <a:spcBef>
                <a:spcPct val="20000"/>
              </a:spcBef>
              <a:buFontTx/>
              <a:buAutoNum type="alphaLcParenR"/>
              <a:defRPr/>
            </a:pPr>
            <a:r>
              <a:rPr lang="en-US" sz="2000" dirty="0" smtClean="0">
                <a:latin typeface="Verdana" pitchFamily="-111" charset="0"/>
              </a:rPr>
              <a:t>Prior to insolvency proceedings: no fiduciary duties </a:t>
            </a:r>
            <a:r>
              <a:rPr lang="en-US" sz="2000" dirty="0" err="1" smtClean="0">
                <a:latin typeface="Verdana" pitchFamily="-111" charset="0"/>
              </a:rPr>
              <a:t>vis</a:t>
            </a:r>
            <a:r>
              <a:rPr lang="en-US" sz="2000" dirty="0" smtClean="0">
                <a:latin typeface="Verdana" pitchFamily="-111" charset="0"/>
              </a:rPr>
              <a:t> a </a:t>
            </a:r>
            <a:r>
              <a:rPr lang="en-US" sz="2000" dirty="0" err="1" smtClean="0">
                <a:latin typeface="Verdana" pitchFamily="-111" charset="0"/>
              </a:rPr>
              <a:t>vis</a:t>
            </a:r>
            <a:r>
              <a:rPr lang="en-US" sz="2000" dirty="0" smtClean="0">
                <a:latin typeface="Verdana" pitchFamily="-111" charset="0"/>
              </a:rPr>
              <a:t> creditors?</a:t>
            </a:r>
          </a:p>
          <a:p>
            <a:pPr marL="457200" indent="-457200" eaLnBrk="1" hangingPunct="1">
              <a:spcBef>
                <a:spcPct val="20000"/>
              </a:spcBef>
              <a:buFontTx/>
              <a:buAutoNum type="alphaLcParenR"/>
              <a:defRPr/>
            </a:pPr>
            <a:r>
              <a:rPr lang="en-US" sz="2000" dirty="0" smtClean="0">
                <a:latin typeface="Verdana" pitchFamily="-111" charset="0"/>
              </a:rPr>
              <a:t>The moment of truth: illiquidity (sec. 17 German Insolvency Code) and </a:t>
            </a:r>
            <a:r>
              <a:rPr lang="en-US" sz="2000" dirty="0" err="1" smtClean="0">
                <a:latin typeface="Verdana" pitchFamily="-111" charset="0"/>
              </a:rPr>
              <a:t>overindebtedness</a:t>
            </a:r>
            <a:r>
              <a:rPr lang="en-US" sz="2000" dirty="0" smtClean="0">
                <a:latin typeface="Verdana" pitchFamily="-111" charset="0"/>
              </a:rPr>
              <a:t> (sec. 19 German Insolvency Code)</a:t>
            </a:r>
            <a:endParaRPr lang="en-US" sz="2000" dirty="0">
              <a:latin typeface="Verdana" pitchFamily="-111" charset="0"/>
            </a:endParaRPr>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457200" y="838200"/>
            <a:ext cx="5943600" cy="5614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ea typeface="ＭＳ Ｐゴシック" pitchFamily="-111" charset="-128"/>
              </a:defRPr>
            </a:lvl1pPr>
            <a:lvl2pPr marL="742950" indent="-285750" eaLnBrk="0" hangingPunct="0">
              <a:defRPr>
                <a:solidFill>
                  <a:schemeClr val="tx1"/>
                </a:solidFill>
                <a:latin typeface="Arial" charset="0"/>
                <a:ea typeface="ＭＳ Ｐゴシック" pitchFamily="-111" charset="-128"/>
              </a:defRPr>
            </a:lvl2pPr>
            <a:lvl3pPr marL="1143000" indent="-228600" eaLnBrk="0" hangingPunct="0">
              <a:defRPr>
                <a:solidFill>
                  <a:schemeClr val="tx1"/>
                </a:solidFill>
                <a:latin typeface="Arial" charset="0"/>
                <a:ea typeface="ＭＳ Ｐゴシック" pitchFamily="-111" charset="-128"/>
              </a:defRPr>
            </a:lvl3pPr>
            <a:lvl4pPr marL="1600200" indent="-228600" eaLnBrk="0" hangingPunct="0">
              <a:defRPr>
                <a:solidFill>
                  <a:schemeClr val="tx1"/>
                </a:solidFill>
                <a:latin typeface="Arial" charset="0"/>
                <a:ea typeface="ＭＳ Ｐゴシック" pitchFamily="-111" charset="-128"/>
              </a:defRPr>
            </a:lvl4pPr>
            <a:lvl5pPr marL="2057400" indent="-228600" eaLnBrk="0" hangingPunct="0">
              <a:defRPr>
                <a:solidFill>
                  <a:schemeClr val="tx1"/>
                </a:solidFill>
                <a:latin typeface="Arial" charset="0"/>
                <a:ea typeface="ＭＳ Ｐゴシック" pitchFamily="-111"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111"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111"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111"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111" charset="-128"/>
              </a:defRPr>
            </a:lvl9pPr>
          </a:lstStyle>
          <a:p>
            <a:pPr marL="0" indent="0" defTabSz="576000" eaLnBrk="1" hangingPunct="1">
              <a:spcBef>
                <a:spcPct val="20000"/>
              </a:spcBef>
              <a:defRPr/>
            </a:pPr>
            <a:r>
              <a:rPr lang="en-US" sz="2400" b="1" dirty="0" smtClean="0">
                <a:latin typeface="Verdana" pitchFamily="-111" charset="0"/>
              </a:rPr>
              <a:t>II. Insolvency and Corporate 	Governance</a:t>
            </a:r>
          </a:p>
          <a:p>
            <a:pPr marL="0" indent="0" defTabSz="576000" eaLnBrk="1" hangingPunct="1">
              <a:spcBef>
                <a:spcPct val="20000"/>
              </a:spcBef>
              <a:defRPr/>
            </a:pPr>
            <a:endParaRPr lang="en-US" sz="2800" dirty="0" smtClean="0">
              <a:latin typeface="Verdana" pitchFamily="-111" charset="0"/>
            </a:endParaRPr>
          </a:p>
          <a:p>
            <a:pPr marL="0" indent="0" eaLnBrk="1" hangingPunct="1">
              <a:spcBef>
                <a:spcPct val="20000"/>
              </a:spcBef>
              <a:defRPr/>
            </a:pPr>
            <a:r>
              <a:rPr lang="en-US" sz="2000" b="1" dirty="0" smtClean="0">
                <a:latin typeface="Verdana" pitchFamily="-111" charset="0"/>
              </a:rPr>
              <a:t>2. The relevant provisions</a:t>
            </a:r>
          </a:p>
          <a:p>
            <a:pPr marL="0" indent="0" eaLnBrk="1" hangingPunct="1">
              <a:spcBef>
                <a:spcPct val="20000"/>
              </a:spcBef>
              <a:defRPr/>
            </a:pPr>
            <a:endParaRPr lang="en-US" sz="2000" dirty="0" smtClean="0">
              <a:latin typeface="Verdana" pitchFamily="-111" charset="0"/>
            </a:endParaRPr>
          </a:p>
          <a:p>
            <a:pPr marL="0" indent="0" eaLnBrk="1" hangingPunct="1">
              <a:spcBef>
                <a:spcPct val="20000"/>
              </a:spcBef>
              <a:defRPr/>
            </a:pPr>
            <a:r>
              <a:rPr lang="en-US" sz="2000" dirty="0" smtClean="0">
                <a:latin typeface="Verdana" pitchFamily="-111" charset="0"/>
              </a:rPr>
              <a:t>Sec. 17 (2) German Insolvency Code:</a:t>
            </a:r>
          </a:p>
          <a:p>
            <a:pPr marL="0" indent="0" eaLnBrk="1" hangingPunct="1">
              <a:spcBef>
                <a:spcPct val="20000"/>
              </a:spcBef>
              <a:defRPr/>
            </a:pPr>
            <a:endParaRPr lang="en-US" sz="1600" dirty="0" smtClean="0"/>
          </a:p>
          <a:p>
            <a:pPr marL="0" indent="0" eaLnBrk="1" hangingPunct="1">
              <a:spcBef>
                <a:spcPct val="20000"/>
              </a:spcBef>
              <a:defRPr/>
            </a:pPr>
            <a:r>
              <a:rPr lang="en-US" sz="1600" dirty="0" smtClean="0">
                <a:latin typeface="+mn-lt"/>
              </a:rPr>
              <a:t>The debtor shall be deemed illiquid if he is unable to meet his mature obligations to pay …</a:t>
            </a:r>
          </a:p>
          <a:p>
            <a:pPr marL="0" indent="0" eaLnBrk="1" hangingPunct="1">
              <a:spcBef>
                <a:spcPct val="20000"/>
              </a:spcBef>
              <a:defRPr/>
            </a:pPr>
            <a:endParaRPr lang="en-US" sz="2000" dirty="0" smtClean="0">
              <a:latin typeface="+mn-lt"/>
            </a:endParaRPr>
          </a:p>
          <a:p>
            <a:pPr marL="0" indent="0" eaLnBrk="1" hangingPunct="1">
              <a:spcBef>
                <a:spcPct val="20000"/>
              </a:spcBef>
              <a:defRPr/>
            </a:pPr>
            <a:r>
              <a:rPr lang="en-US" sz="2000" dirty="0" smtClean="0">
                <a:latin typeface="+mn-lt"/>
              </a:rPr>
              <a:t>Sec. 19 (2) German Insolvency Code: </a:t>
            </a:r>
          </a:p>
          <a:p>
            <a:pPr marL="0" indent="0" eaLnBrk="1" hangingPunct="1">
              <a:spcBef>
                <a:spcPct val="20000"/>
              </a:spcBef>
              <a:defRPr/>
            </a:pPr>
            <a:endParaRPr lang="en-US" sz="1600" dirty="0" smtClean="0">
              <a:latin typeface="+mn-lt"/>
            </a:endParaRPr>
          </a:p>
          <a:p>
            <a:pPr marL="0" indent="0" eaLnBrk="1" hangingPunct="1">
              <a:spcBef>
                <a:spcPct val="20000"/>
              </a:spcBef>
              <a:defRPr/>
            </a:pPr>
            <a:r>
              <a:rPr lang="en-US" sz="1600" dirty="0" err="1" smtClean="0">
                <a:latin typeface="+mn-lt"/>
              </a:rPr>
              <a:t>Overindebtedness</a:t>
            </a:r>
            <a:r>
              <a:rPr lang="en-US" sz="1600" dirty="0" smtClean="0">
                <a:latin typeface="+mn-lt"/>
              </a:rPr>
              <a:t> shall exist if the debtor's assets no longer cover his existing obligations to pay, unless it is highly likely, considering the circumstances, that the enterprise will continue to exist …</a:t>
            </a:r>
            <a:endParaRPr lang="en-US" sz="1600" dirty="0">
              <a:latin typeface="+mn-lt"/>
            </a:endParaRPr>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457200" y="838200"/>
            <a:ext cx="5943600" cy="5614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ea typeface="ＭＳ Ｐゴシック" pitchFamily="-111" charset="-128"/>
              </a:defRPr>
            </a:lvl1pPr>
            <a:lvl2pPr marL="742950" indent="-285750" eaLnBrk="0" hangingPunct="0">
              <a:defRPr>
                <a:solidFill>
                  <a:schemeClr val="tx1"/>
                </a:solidFill>
                <a:latin typeface="Arial" charset="0"/>
                <a:ea typeface="ＭＳ Ｐゴシック" pitchFamily="-111" charset="-128"/>
              </a:defRPr>
            </a:lvl2pPr>
            <a:lvl3pPr marL="1143000" indent="-228600" eaLnBrk="0" hangingPunct="0">
              <a:defRPr>
                <a:solidFill>
                  <a:schemeClr val="tx1"/>
                </a:solidFill>
                <a:latin typeface="Arial" charset="0"/>
                <a:ea typeface="ＭＳ Ｐゴシック" pitchFamily="-111" charset="-128"/>
              </a:defRPr>
            </a:lvl3pPr>
            <a:lvl4pPr marL="1600200" indent="-228600" eaLnBrk="0" hangingPunct="0">
              <a:defRPr>
                <a:solidFill>
                  <a:schemeClr val="tx1"/>
                </a:solidFill>
                <a:latin typeface="Arial" charset="0"/>
                <a:ea typeface="ＭＳ Ｐゴシック" pitchFamily="-111" charset="-128"/>
              </a:defRPr>
            </a:lvl4pPr>
            <a:lvl5pPr marL="2057400" indent="-228600" eaLnBrk="0" hangingPunct="0">
              <a:defRPr>
                <a:solidFill>
                  <a:schemeClr val="tx1"/>
                </a:solidFill>
                <a:latin typeface="Arial" charset="0"/>
                <a:ea typeface="ＭＳ Ｐゴシック" pitchFamily="-111"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111"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111"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111"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111" charset="-128"/>
              </a:defRPr>
            </a:lvl9pPr>
          </a:lstStyle>
          <a:p>
            <a:pPr marL="0" indent="0" defTabSz="576000" eaLnBrk="1" hangingPunct="1">
              <a:spcBef>
                <a:spcPct val="20000"/>
              </a:spcBef>
              <a:defRPr/>
            </a:pPr>
            <a:r>
              <a:rPr lang="en-US" sz="2400" b="1" dirty="0" smtClean="0">
                <a:latin typeface="Verdana" pitchFamily="-111" charset="0"/>
              </a:rPr>
              <a:t>II. Insolvency and Corporate 	Governance</a:t>
            </a:r>
          </a:p>
          <a:p>
            <a:pPr marL="0" indent="0" defTabSz="576000" eaLnBrk="1" hangingPunct="1">
              <a:spcBef>
                <a:spcPct val="20000"/>
              </a:spcBef>
              <a:defRPr/>
            </a:pPr>
            <a:endParaRPr lang="en-US" sz="2400" dirty="0" smtClean="0">
              <a:latin typeface="Verdana" pitchFamily="-111" charset="0"/>
            </a:endParaRPr>
          </a:p>
          <a:p>
            <a:pPr marL="0" indent="0" eaLnBrk="1" hangingPunct="1">
              <a:spcBef>
                <a:spcPct val="20000"/>
              </a:spcBef>
              <a:defRPr/>
            </a:pPr>
            <a:r>
              <a:rPr lang="en-US" sz="2000" b="1" dirty="0">
                <a:latin typeface="Verdana" pitchFamily="-111" charset="0"/>
              </a:rPr>
              <a:t>3</a:t>
            </a:r>
            <a:r>
              <a:rPr lang="en-US" sz="2000" b="1" dirty="0" smtClean="0">
                <a:latin typeface="Verdana" pitchFamily="-111" charset="0"/>
              </a:rPr>
              <a:t>. Duties to File for Bankruptcy</a:t>
            </a:r>
            <a:endParaRPr lang="en-US" sz="2000" dirty="0" smtClean="0">
              <a:latin typeface="Verdana" pitchFamily="-111" charset="0"/>
            </a:endParaRPr>
          </a:p>
          <a:p>
            <a:pPr marL="0" indent="0" eaLnBrk="1" hangingPunct="1">
              <a:spcBef>
                <a:spcPct val="20000"/>
              </a:spcBef>
              <a:defRPr/>
            </a:pPr>
            <a:r>
              <a:rPr lang="en-US" sz="1600" dirty="0" smtClean="0">
                <a:latin typeface="Verdana" pitchFamily="-111" charset="0"/>
              </a:rPr>
              <a:t>Sect. 15a German Insolvency Code: </a:t>
            </a:r>
          </a:p>
          <a:p>
            <a:pPr>
              <a:defRPr/>
            </a:pPr>
            <a:r>
              <a:rPr lang="en-US" sz="1600" dirty="0" smtClean="0">
                <a:latin typeface="+mn-lt"/>
              </a:rPr>
              <a:t>(1) Where a corporation becomes illiquid or </a:t>
            </a:r>
            <a:r>
              <a:rPr lang="en-US" sz="1600" dirty="0" err="1" smtClean="0">
                <a:latin typeface="+mn-lt"/>
              </a:rPr>
              <a:t>overindebted</a:t>
            </a:r>
            <a:r>
              <a:rPr lang="en-US" sz="1600" dirty="0" smtClean="0">
                <a:latin typeface="+mn-lt"/>
              </a:rPr>
              <a:t>, the members of the board of directors or the liquidators shall file a request for the opening of insolvency proceedings without culpable delay, at the latest, however, three weeks after the commencement of illiquidity or </a:t>
            </a:r>
            <a:r>
              <a:rPr lang="en-US" sz="1600" dirty="0" err="1" smtClean="0">
                <a:latin typeface="+mn-lt"/>
              </a:rPr>
              <a:t>overindebtedness</a:t>
            </a:r>
            <a:r>
              <a:rPr lang="en-US" sz="1600" dirty="0" smtClean="0">
                <a:latin typeface="+mn-lt"/>
              </a:rPr>
              <a:t> …</a:t>
            </a:r>
            <a:endParaRPr lang="de-DE" sz="1600" dirty="0" smtClean="0">
              <a:latin typeface="+mn-lt"/>
            </a:endParaRPr>
          </a:p>
          <a:p>
            <a:pPr>
              <a:defRPr/>
            </a:pPr>
            <a:r>
              <a:rPr lang="en-US" sz="1600" dirty="0" smtClean="0">
                <a:latin typeface="+mn-lt"/>
              </a:rPr>
              <a:t>(2) </a:t>
            </a:r>
            <a:r>
              <a:rPr lang="de-DE" sz="1600" dirty="0" smtClean="0">
                <a:latin typeface="+mn-lt"/>
              </a:rPr>
              <a:t>...</a:t>
            </a:r>
          </a:p>
          <a:p>
            <a:pPr>
              <a:defRPr/>
            </a:pPr>
            <a:r>
              <a:rPr lang="en-US" sz="1600" dirty="0" smtClean="0">
                <a:latin typeface="+mn-lt"/>
              </a:rPr>
              <a:t>(3) Where a company with limited liability lacks a management, each partner, in the case of lack of management of a stock corporation or a cooperative each member of the supervisory board, is also obligated to file a request, unless that person is not aware of the illiquidity or </a:t>
            </a:r>
            <a:r>
              <a:rPr lang="en-US" sz="1600" dirty="0" err="1" smtClean="0">
                <a:latin typeface="+mn-lt"/>
              </a:rPr>
              <a:t>overindebtedness</a:t>
            </a:r>
            <a:r>
              <a:rPr lang="en-US" sz="1600" dirty="0" smtClean="0">
                <a:latin typeface="+mn-lt"/>
              </a:rPr>
              <a:t> or the lack of management.</a:t>
            </a:r>
            <a:endParaRPr lang="de-DE" sz="1600" dirty="0" smtClean="0">
              <a:latin typeface="+mn-lt"/>
            </a:endParaRP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txBox="1">
            <a:spLocks noChangeArrowheads="1"/>
          </p:cNvSpPr>
          <p:nvPr/>
        </p:nvSpPr>
        <p:spPr bwMode="auto">
          <a:xfrm>
            <a:off x="457200" y="838200"/>
            <a:ext cx="5943600" cy="5614988"/>
          </a:xfrm>
          <a:prstGeom prst="rect">
            <a:avLst/>
          </a:prstGeom>
          <a:noFill/>
          <a:ln w="9525">
            <a:noFill/>
            <a:miter lim="800000"/>
            <a:headEnd/>
            <a:tailEnd/>
          </a:ln>
        </p:spPr>
        <p:txBody>
          <a:bodyPr/>
          <a:lstStyle/>
          <a:p>
            <a:pPr defTabSz="574675">
              <a:spcBef>
                <a:spcPct val="20000"/>
              </a:spcBef>
            </a:pPr>
            <a:r>
              <a:rPr lang="en-US" sz="2400" b="1">
                <a:latin typeface="Verdana" pitchFamily="-111" charset="0"/>
              </a:rPr>
              <a:t>II. Insolvency and Corporate 	Governance</a:t>
            </a:r>
            <a:endParaRPr lang="en-US" sz="2400">
              <a:latin typeface="Verdana" pitchFamily="-111" charset="0"/>
            </a:endParaRPr>
          </a:p>
          <a:p>
            <a:pPr defTabSz="574675">
              <a:spcBef>
                <a:spcPct val="20000"/>
              </a:spcBef>
            </a:pPr>
            <a:endParaRPr lang="en-US" sz="2400" b="1">
              <a:latin typeface="Verdana" pitchFamily="-111" charset="0"/>
            </a:endParaRPr>
          </a:p>
          <a:p>
            <a:pPr defTabSz="574675">
              <a:spcBef>
                <a:spcPct val="20000"/>
              </a:spcBef>
            </a:pPr>
            <a:r>
              <a:rPr lang="en-US" sz="2000" b="1">
                <a:latin typeface="Verdana" pitchFamily="-111" charset="0"/>
              </a:rPr>
              <a:t>4. Directors’ Duties for the Benefit of 	Creditors</a:t>
            </a:r>
            <a:endParaRPr lang="en-US" sz="2000">
              <a:latin typeface="Verdana" pitchFamily="-111" charset="0"/>
            </a:endParaRPr>
          </a:p>
          <a:p>
            <a:pPr defTabSz="574675">
              <a:spcBef>
                <a:spcPct val="20000"/>
              </a:spcBef>
            </a:pPr>
            <a:endParaRPr lang="en-US" sz="2000" b="1">
              <a:latin typeface="Verdana" pitchFamily="-111" charset="0"/>
            </a:endParaRPr>
          </a:p>
          <a:p>
            <a:pPr defTabSz="574675">
              <a:spcBef>
                <a:spcPct val="20000"/>
              </a:spcBef>
              <a:buFontTx/>
              <a:buAutoNum type="alphaLcParenR"/>
            </a:pPr>
            <a:r>
              <a:rPr lang="en-US" sz="2000">
                <a:latin typeface="Verdana" pitchFamily="-111" charset="0"/>
              </a:rPr>
              <a:t>The wrongful trading concept and its German counterpart</a:t>
            </a:r>
          </a:p>
          <a:p>
            <a:pPr defTabSz="574675">
              <a:spcBef>
                <a:spcPct val="20000"/>
              </a:spcBef>
              <a:buFontTx/>
              <a:buAutoNum type="alphaLcParenR"/>
            </a:pPr>
            <a:r>
              <a:rPr lang="en-US" sz="2000">
                <a:latin typeface="Verdana" pitchFamily="-111" charset="0"/>
              </a:rPr>
              <a:t>Directors’ duties prior to de facto insolvency</a:t>
            </a:r>
          </a:p>
          <a:p>
            <a:pPr defTabSz="574675">
              <a:spcBef>
                <a:spcPct val="20000"/>
              </a:spcBef>
              <a:buFontTx/>
              <a:buAutoNum type="alphaLcParenR"/>
            </a:pPr>
            <a:r>
              <a:rPr lang="en-US" sz="2000">
                <a:latin typeface="Verdana" pitchFamily="-111" charset="0"/>
              </a:rPr>
              <a:t>Conclusion: corporate governance envisions directors’ duties for the benefit of creditors. </a:t>
            </a:r>
          </a:p>
          <a:p>
            <a:pPr defTabSz="574675">
              <a:spcBef>
                <a:spcPct val="20000"/>
              </a:spcBef>
            </a:pPr>
            <a:endParaRPr lang="en-US" sz="2000">
              <a:latin typeface="Verdana" pitchFamily="-111" charset="0"/>
            </a:endParaRPr>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5614988"/>
          </a:xfrm>
          <a:prstGeom prst="rect">
            <a:avLst/>
          </a:prstGeom>
          <a:noFill/>
          <a:ln w="9525">
            <a:noFill/>
            <a:miter lim="800000"/>
            <a:headEnd/>
            <a:tailEnd/>
          </a:ln>
        </p:spPr>
        <p:txBody>
          <a:bodyPr/>
          <a:lstStyle/>
          <a:p>
            <a:pPr defTabSz="682625">
              <a:spcBef>
                <a:spcPct val="20000"/>
              </a:spcBef>
            </a:pPr>
            <a:r>
              <a:rPr lang="en-US" sz="2400" b="1">
                <a:latin typeface="Verdana" pitchFamily="-111" charset="0"/>
              </a:rPr>
              <a:t>III. Business Organization and 	Insolvency Proceedings</a:t>
            </a:r>
            <a:endParaRPr lang="en-US" sz="2400">
              <a:latin typeface="Verdana" pitchFamily="-111" charset="0"/>
            </a:endParaRPr>
          </a:p>
          <a:p>
            <a:pPr defTabSz="682625">
              <a:spcBef>
                <a:spcPct val="20000"/>
              </a:spcBef>
            </a:pPr>
            <a:endParaRPr lang="en-US" sz="2400" b="1">
              <a:latin typeface="Verdana" pitchFamily="-111" charset="0"/>
            </a:endParaRPr>
          </a:p>
          <a:p>
            <a:pPr defTabSz="682625">
              <a:spcBef>
                <a:spcPct val="20000"/>
              </a:spcBef>
            </a:pPr>
            <a:r>
              <a:rPr lang="en-US" sz="2000" b="1">
                <a:latin typeface="Verdana" pitchFamily="-111" charset="0"/>
              </a:rPr>
              <a:t>1. Debtor in Possession or Court 	Appointed Official?</a:t>
            </a:r>
            <a:endParaRPr lang="en-US" sz="2000">
              <a:latin typeface="Verdana" pitchFamily="-111" charset="0"/>
            </a:endParaRPr>
          </a:p>
          <a:p>
            <a:pPr defTabSz="682625">
              <a:spcBef>
                <a:spcPct val="20000"/>
              </a:spcBef>
            </a:pPr>
            <a:endParaRPr lang="en-US" sz="2000" b="1">
              <a:latin typeface="Verdana" pitchFamily="-111" charset="0"/>
            </a:endParaRPr>
          </a:p>
          <a:p>
            <a:pPr defTabSz="682625">
              <a:spcBef>
                <a:spcPct val="20000"/>
              </a:spcBef>
              <a:buFontTx/>
              <a:buAutoNum type="alphaLcParenR"/>
            </a:pPr>
            <a:r>
              <a:rPr lang="en-US" sz="2000">
                <a:latin typeface="Verdana" pitchFamily="-111" charset="0"/>
              </a:rPr>
              <a:t>The standard scenario in Germany compared to the US</a:t>
            </a:r>
          </a:p>
          <a:p>
            <a:pPr defTabSz="682625">
              <a:spcBef>
                <a:spcPct val="20000"/>
              </a:spcBef>
              <a:buFontTx/>
              <a:buAutoNum type="alphaLcParenR"/>
            </a:pPr>
            <a:r>
              <a:rPr lang="en-US" sz="2000">
                <a:latin typeface="Verdana" pitchFamily="-111" charset="0"/>
              </a:rPr>
              <a:t>The legal status of the court appointed liquidator </a:t>
            </a:r>
          </a:p>
          <a:p>
            <a:pPr defTabSz="682625">
              <a:spcBef>
                <a:spcPct val="20000"/>
              </a:spcBef>
              <a:buFontTx/>
              <a:buAutoNum type="alphaLcParenR"/>
            </a:pPr>
            <a:r>
              <a:rPr lang="en-US" sz="2000">
                <a:latin typeface="Verdana" pitchFamily="-111" charset="0"/>
              </a:rPr>
              <a:t>The legal status of directors in debtor in possession proceedings.</a:t>
            </a:r>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457200" y="838200"/>
            <a:ext cx="5943600" cy="5614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ea typeface="ＭＳ Ｐゴシック" pitchFamily="-111" charset="-128"/>
              </a:defRPr>
            </a:lvl1pPr>
            <a:lvl2pPr marL="742950" indent="-285750" eaLnBrk="0" hangingPunct="0">
              <a:defRPr>
                <a:solidFill>
                  <a:schemeClr val="tx1"/>
                </a:solidFill>
                <a:latin typeface="Arial" charset="0"/>
                <a:ea typeface="ＭＳ Ｐゴシック" pitchFamily="-111" charset="-128"/>
              </a:defRPr>
            </a:lvl2pPr>
            <a:lvl3pPr marL="1143000" indent="-228600" eaLnBrk="0" hangingPunct="0">
              <a:defRPr>
                <a:solidFill>
                  <a:schemeClr val="tx1"/>
                </a:solidFill>
                <a:latin typeface="Arial" charset="0"/>
                <a:ea typeface="ＭＳ Ｐゴシック" pitchFamily="-111" charset="-128"/>
              </a:defRPr>
            </a:lvl3pPr>
            <a:lvl4pPr marL="1600200" indent="-228600" eaLnBrk="0" hangingPunct="0">
              <a:defRPr>
                <a:solidFill>
                  <a:schemeClr val="tx1"/>
                </a:solidFill>
                <a:latin typeface="Arial" charset="0"/>
                <a:ea typeface="ＭＳ Ｐゴシック" pitchFamily="-111" charset="-128"/>
              </a:defRPr>
            </a:lvl4pPr>
            <a:lvl5pPr marL="2057400" indent="-228600" eaLnBrk="0" hangingPunct="0">
              <a:defRPr>
                <a:solidFill>
                  <a:schemeClr val="tx1"/>
                </a:solidFill>
                <a:latin typeface="Arial" charset="0"/>
                <a:ea typeface="ＭＳ Ｐゴシック" pitchFamily="-111"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111"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111"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111"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111" charset="-128"/>
              </a:defRPr>
            </a:lvl9pPr>
          </a:lstStyle>
          <a:p>
            <a:pPr eaLnBrk="1" hangingPunct="1">
              <a:spcBef>
                <a:spcPct val="20000"/>
              </a:spcBef>
              <a:defRPr/>
            </a:pPr>
            <a:r>
              <a:rPr lang="en-US" sz="2400" b="1" dirty="0" smtClean="0">
                <a:latin typeface="Verdana" pitchFamily="-111" charset="0"/>
              </a:rPr>
              <a:t>III. </a:t>
            </a:r>
            <a:r>
              <a:rPr lang="en-US" sz="2400" b="1" dirty="0">
                <a:latin typeface="Verdana" pitchFamily="-111" charset="0"/>
              </a:rPr>
              <a:t>Business </a:t>
            </a:r>
            <a:r>
              <a:rPr lang="en-US" sz="2400" b="1" dirty="0" smtClean="0">
                <a:latin typeface="Verdana" pitchFamily="-111" charset="0"/>
              </a:rPr>
              <a:t>Organization </a:t>
            </a:r>
            <a:r>
              <a:rPr lang="en-US" sz="2400" b="1" dirty="0">
                <a:latin typeface="Verdana" pitchFamily="-111" charset="0"/>
              </a:rPr>
              <a:t>and 	Insolvency Proceedings</a:t>
            </a:r>
            <a:endParaRPr lang="en-US" sz="2400" dirty="0">
              <a:latin typeface="Verdana" pitchFamily="-111" charset="0"/>
            </a:endParaRPr>
          </a:p>
          <a:p>
            <a:pPr marL="0" indent="0" eaLnBrk="1" hangingPunct="1">
              <a:spcBef>
                <a:spcPct val="20000"/>
              </a:spcBef>
              <a:defRPr/>
            </a:pPr>
            <a:endParaRPr lang="en-US" sz="2400" b="1" dirty="0" smtClean="0">
              <a:latin typeface="Verdana" pitchFamily="-111" charset="0"/>
            </a:endParaRPr>
          </a:p>
          <a:p>
            <a:pPr marL="0" indent="0" eaLnBrk="1" hangingPunct="1">
              <a:spcBef>
                <a:spcPct val="20000"/>
              </a:spcBef>
              <a:defRPr/>
            </a:pPr>
            <a:r>
              <a:rPr lang="en-US" sz="2000" b="1" dirty="0" smtClean="0">
                <a:latin typeface="Verdana" pitchFamily="-111" charset="0"/>
              </a:rPr>
              <a:t>2. Company Group Aspects</a:t>
            </a:r>
            <a:endParaRPr lang="en-US" sz="2000" dirty="0" smtClean="0">
              <a:latin typeface="Verdana" pitchFamily="-111" charset="0"/>
            </a:endParaRPr>
          </a:p>
          <a:p>
            <a:pPr marL="0" indent="0" eaLnBrk="1" hangingPunct="1">
              <a:spcBef>
                <a:spcPct val="20000"/>
              </a:spcBef>
              <a:defRPr/>
            </a:pPr>
            <a:endParaRPr lang="en-US" sz="2000" b="1" dirty="0" smtClean="0">
              <a:latin typeface="Verdana" pitchFamily="-111" charset="0"/>
            </a:endParaRPr>
          </a:p>
          <a:p>
            <a:pPr marL="457200" indent="-457200" eaLnBrk="1" hangingPunct="1">
              <a:spcBef>
                <a:spcPct val="20000"/>
              </a:spcBef>
              <a:buFontTx/>
              <a:buAutoNum type="alphaLcParenR"/>
              <a:defRPr/>
            </a:pPr>
            <a:r>
              <a:rPr lang="en-US" sz="2000" dirty="0" smtClean="0">
                <a:latin typeface="Verdana" pitchFamily="-111" charset="0"/>
              </a:rPr>
              <a:t>Substantive consolidation or joint administration?</a:t>
            </a:r>
          </a:p>
          <a:p>
            <a:pPr marL="457200" indent="-457200" eaLnBrk="1" hangingPunct="1">
              <a:spcBef>
                <a:spcPct val="20000"/>
              </a:spcBef>
              <a:buFontTx/>
              <a:buAutoNum type="alphaLcParenR"/>
              <a:defRPr/>
            </a:pPr>
            <a:r>
              <a:rPr lang="en-US" sz="2000" dirty="0" smtClean="0">
                <a:latin typeface="Verdana" pitchFamily="-111" charset="0"/>
              </a:rPr>
              <a:t>The forum concern: national and transnational</a:t>
            </a:r>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457200" y="838200"/>
            <a:ext cx="5943600" cy="5614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ea typeface="ＭＳ Ｐゴシック" pitchFamily="-111" charset="-128"/>
              </a:defRPr>
            </a:lvl1pPr>
            <a:lvl2pPr marL="742950" indent="-285750" eaLnBrk="0" hangingPunct="0">
              <a:defRPr>
                <a:solidFill>
                  <a:schemeClr val="tx1"/>
                </a:solidFill>
                <a:latin typeface="Arial" charset="0"/>
                <a:ea typeface="ＭＳ Ｐゴシック" pitchFamily="-111" charset="-128"/>
              </a:defRPr>
            </a:lvl2pPr>
            <a:lvl3pPr marL="1143000" indent="-228600" eaLnBrk="0" hangingPunct="0">
              <a:defRPr>
                <a:solidFill>
                  <a:schemeClr val="tx1"/>
                </a:solidFill>
                <a:latin typeface="Arial" charset="0"/>
                <a:ea typeface="ＭＳ Ｐゴシック" pitchFamily="-111" charset="-128"/>
              </a:defRPr>
            </a:lvl3pPr>
            <a:lvl4pPr marL="1600200" indent="-228600" eaLnBrk="0" hangingPunct="0">
              <a:defRPr>
                <a:solidFill>
                  <a:schemeClr val="tx1"/>
                </a:solidFill>
                <a:latin typeface="Arial" charset="0"/>
                <a:ea typeface="ＭＳ Ｐゴシック" pitchFamily="-111" charset="-128"/>
              </a:defRPr>
            </a:lvl4pPr>
            <a:lvl5pPr marL="2057400" indent="-228600" eaLnBrk="0" hangingPunct="0">
              <a:defRPr>
                <a:solidFill>
                  <a:schemeClr val="tx1"/>
                </a:solidFill>
                <a:latin typeface="Arial" charset="0"/>
                <a:ea typeface="ＭＳ Ｐゴシック" pitchFamily="-111"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111"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111"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111"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111" charset="-128"/>
              </a:defRPr>
            </a:lvl9pPr>
          </a:lstStyle>
          <a:p>
            <a:pPr marL="0" indent="0" eaLnBrk="1" hangingPunct="1">
              <a:spcBef>
                <a:spcPct val="20000"/>
              </a:spcBef>
              <a:defRPr/>
            </a:pPr>
            <a:r>
              <a:rPr lang="en-US" sz="2400" b="1" dirty="0" smtClean="0">
                <a:latin typeface="Verdana" pitchFamily="-111" charset="0"/>
              </a:rPr>
              <a:t>IV. Insolvency Plans </a:t>
            </a:r>
            <a:endParaRPr lang="en-US" sz="2400" dirty="0" smtClean="0">
              <a:latin typeface="Verdana" pitchFamily="-111" charset="0"/>
            </a:endParaRPr>
          </a:p>
          <a:p>
            <a:pPr marL="0" indent="0" eaLnBrk="1" hangingPunct="1">
              <a:spcBef>
                <a:spcPct val="20000"/>
              </a:spcBef>
              <a:defRPr/>
            </a:pPr>
            <a:endParaRPr lang="en-US" sz="2400" b="1" dirty="0" smtClean="0">
              <a:latin typeface="Verdana" pitchFamily="-111" charset="0"/>
            </a:endParaRPr>
          </a:p>
          <a:p>
            <a:pPr marL="0" indent="0" eaLnBrk="1" hangingPunct="1">
              <a:spcBef>
                <a:spcPct val="20000"/>
              </a:spcBef>
              <a:defRPr/>
            </a:pPr>
            <a:r>
              <a:rPr lang="en-US" sz="2000" b="1" dirty="0" smtClean="0">
                <a:latin typeface="Verdana" pitchFamily="-111" charset="0"/>
              </a:rPr>
              <a:t>1. Conceptual Basis</a:t>
            </a:r>
            <a:endParaRPr lang="en-US" sz="2000" dirty="0" smtClean="0">
              <a:latin typeface="Verdana" pitchFamily="-111" charset="0"/>
            </a:endParaRPr>
          </a:p>
          <a:p>
            <a:pPr marL="0" indent="0" eaLnBrk="1" hangingPunct="1">
              <a:spcBef>
                <a:spcPct val="20000"/>
              </a:spcBef>
              <a:defRPr/>
            </a:pPr>
            <a:endParaRPr lang="en-US" sz="2000" b="1" dirty="0" smtClean="0">
              <a:latin typeface="Verdana" pitchFamily="-111" charset="0"/>
            </a:endParaRPr>
          </a:p>
          <a:p>
            <a:pPr marL="457200" indent="-457200" eaLnBrk="1" hangingPunct="1">
              <a:spcBef>
                <a:spcPct val="20000"/>
              </a:spcBef>
              <a:buFontTx/>
              <a:buAutoNum type="alphaLcParenR"/>
              <a:defRPr/>
            </a:pPr>
            <a:r>
              <a:rPr lang="en-US" sz="2000" dirty="0" smtClean="0">
                <a:latin typeface="Verdana" pitchFamily="-111" charset="0"/>
              </a:rPr>
              <a:t>Legitimacy of insolvency plans: private workout plus court approval</a:t>
            </a:r>
          </a:p>
          <a:p>
            <a:pPr marL="457200" indent="-457200" eaLnBrk="1" hangingPunct="1">
              <a:spcBef>
                <a:spcPct val="20000"/>
              </a:spcBef>
              <a:buFontTx/>
              <a:buAutoNum type="alphaLcParenR"/>
              <a:defRPr/>
            </a:pPr>
            <a:r>
              <a:rPr lang="en-US" sz="2000" dirty="0" smtClean="0">
                <a:latin typeface="Verdana" pitchFamily="-111" charset="0"/>
              </a:rPr>
              <a:t>Right to file a plan: an academic question!</a:t>
            </a:r>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txBox="1">
            <a:spLocks noChangeArrowheads="1"/>
          </p:cNvSpPr>
          <p:nvPr/>
        </p:nvSpPr>
        <p:spPr bwMode="auto">
          <a:xfrm>
            <a:off x="457200" y="838200"/>
            <a:ext cx="5943600" cy="5614988"/>
          </a:xfrm>
          <a:prstGeom prst="rect">
            <a:avLst/>
          </a:prstGeom>
          <a:noFill/>
          <a:ln w="9525">
            <a:noFill/>
            <a:miter lim="800000"/>
            <a:headEnd/>
            <a:tailEnd/>
          </a:ln>
        </p:spPr>
        <p:txBody>
          <a:bodyPr/>
          <a:lstStyle/>
          <a:p>
            <a:pPr>
              <a:spcBef>
                <a:spcPct val="20000"/>
              </a:spcBef>
            </a:pPr>
            <a:r>
              <a:rPr lang="en-US" sz="2400" b="1">
                <a:latin typeface="Verdana" pitchFamily="-111" charset="0"/>
              </a:rPr>
              <a:t>IV. Insolvency Plans</a:t>
            </a:r>
            <a:endParaRPr lang="en-US" sz="2400">
              <a:latin typeface="Verdana" pitchFamily="-111" charset="0"/>
            </a:endParaRPr>
          </a:p>
          <a:p>
            <a:pPr>
              <a:spcBef>
                <a:spcPct val="20000"/>
              </a:spcBef>
            </a:pPr>
            <a:endParaRPr lang="en-US" sz="2400" b="1">
              <a:latin typeface="Verdana" pitchFamily="-111" charset="0"/>
            </a:endParaRPr>
          </a:p>
          <a:p>
            <a:pPr>
              <a:spcBef>
                <a:spcPct val="20000"/>
              </a:spcBef>
            </a:pPr>
            <a:r>
              <a:rPr lang="en-US" sz="2000" b="1">
                <a:latin typeface="Verdana" pitchFamily="-111" charset="0"/>
              </a:rPr>
              <a:t>2. Reorganization plans affecting the 	Shareholders</a:t>
            </a:r>
            <a:endParaRPr lang="en-US" sz="2000">
              <a:latin typeface="Verdana" pitchFamily="-111" charset="0"/>
            </a:endParaRPr>
          </a:p>
          <a:p>
            <a:pPr>
              <a:spcBef>
                <a:spcPct val="20000"/>
              </a:spcBef>
            </a:pPr>
            <a:endParaRPr lang="en-US" sz="2000" b="1">
              <a:latin typeface="Verdana" pitchFamily="-111" charset="0"/>
            </a:endParaRPr>
          </a:p>
          <a:p>
            <a:pPr>
              <a:spcBef>
                <a:spcPct val="20000"/>
              </a:spcBef>
              <a:buFontTx/>
              <a:buAutoNum type="alphaLcParenR"/>
            </a:pPr>
            <a:r>
              <a:rPr lang="en-US" sz="2000">
                <a:latin typeface="Verdana" pitchFamily="-111" charset="0"/>
              </a:rPr>
              <a:t>The traditional dichotomy in Germany and its detrimental impact on the current German law</a:t>
            </a:r>
          </a:p>
          <a:p>
            <a:pPr>
              <a:spcBef>
                <a:spcPct val="20000"/>
              </a:spcBef>
              <a:buFontTx/>
              <a:buAutoNum type="alphaLcParenR"/>
            </a:pPr>
            <a:r>
              <a:rPr lang="en-US" sz="2000">
                <a:latin typeface="Verdana" pitchFamily="-111" charset="0"/>
              </a:rPr>
              <a:t>The upcoming German Facilitation of Business Restructurings (Insolvency Law Amendment 2011)</a:t>
            </a:r>
          </a:p>
          <a:p>
            <a:pPr>
              <a:spcBef>
                <a:spcPct val="20000"/>
              </a:spcBef>
              <a:buFontTx/>
              <a:buAutoNum type="alphaLcParenR"/>
            </a:pPr>
            <a:r>
              <a:rPr lang="en-US" sz="2000">
                <a:latin typeface="Verdana" pitchFamily="-111" charset="0"/>
              </a:rPr>
              <a:t>The acid test: debt to equity swaps</a:t>
            </a:r>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457200" y="838200"/>
            <a:ext cx="5943600" cy="5614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ea typeface="ＭＳ Ｐゴシック" pitchFamily="-111" charset="-128"/>
              </a:defRPr>
            </a:lvl1pPr>
            <a:lvl2pPr marL="742950" indent="-285750" eaLnBrk="0" hangingPunct="0">
              <a:defRPr>
                <a:solidFill>
                  <a:schemeClr val="tx1"/>
                </a:solidFill>
                <a:latin typeface="Arial" charset="0"/>
                <a:ea typeface="ＭＳ Ｐゴシック" pitchFamily="-111" charset="-128"/>
              </a:defRPr>
            </a:lvl2pPr>
            <a:lvl3pPr marL="1143000" indent="-228600" eaLnBrk="0" hangingPunct="0">
              <a:defRPr>
                <a:solidFill>
                  <a:schemeClr val="tx1"/>
                </a:solidFill>
                <a:latin typeface="Arial" charset="0"/>
                <a:ea typeface="ＭＳ Ｐゴシック" pitchFamily="-111" charset="-128"/>
              </a:defRPr>
            </a:lvl3pPr>
            <a:lvl4pPr marL="1600200" indent="-228600" eaLnBrk="0" hangingPunct="0">
              <a:defRPr>
                <a:solidFill>
                  <a:schemeClr val="tx1"/>
                </a:solidFill>
                <a:latin typeface="Arial" charset="0"/>
                <a:ea typeface="ＭＳ Ｐゴシック" pitchFamily="-111" charset="-128"/>
              </a:defRPr>
            </a:lvl4pPr>
            <a:lvl5pPr marL="2057400" indent="-228600" eaLnBrk="0" hangingPunct="0">
              <a:defRPr>
                <a:solidFill>
                  <a:schemeClr val="tx1"/>
                </a:solidFill>
                <a:latin typeface="Arial" charset="0"/>
                <a:ea typeface="ＭＳ Ｐゴシック" pitchFamily="-111"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111"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111"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111"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111" charset="-128"/>
              </a:defRPr>
            </a:lvl9pPr>
          </a:lstStyle>
          <a:p>
            <a:pPr marL="0" indent="0" eaLnBrk="1" hangingPunct="1">
              <a:spcBef>
                <a:spcPct val="20000"/>
              </a:spcBef>
              <a:defRPr/>
            </a:pPr>
            <a:r>
              <a:rPr lang="en-US" sz="2400" b="1" dirty="0" smtClean="0">
                <a:latin typeface="Verdana" pitchFamily="-111" charset="0"/>
              </a:rPr>
              <a:t>V. Pre-Insolvency Procedures?</a:t>
            </a:r>
            <a:endParaRPr lang="en-US" sz="2400" dirty="0" smtClean="0">
              <a:latin typeface="Verdana" pitchFamily="-111" charset="0"/>
            </a:endParaRPr>
          </a:p>
          <a:p>
            <a:pPr marL="0" indent="0" eaLnBrk="1" hangingPunct="1">
              <a:spcBef>
                <a:spcPct val="20000"/>
              </a:spcBef>
              <a:defRPr/>
            </a:pPr>
            <a:endParaRPr lang="en-US" sz="2400" b="1" dirty="0" smtClean="0">
              <a:latin typeface="Verdana" pitchFamily="-111" charset="0"/>
            </a:endParaRPr>
          </a:p>
          <a:p>
            <a:pPr marL="0" indent="0" eaLnBrk="1" hangingPunct="1">
              <a:spcBef>
                <a:spcPct val="20000"/>
              </a:spcBef>
              <a:defRPr/>
            </a:pPr>
            <a:r>
              <a:rPr lang="en-US" sz="2000" b="1" dirty="0">
                <a:latin typeface="Verdana" pitchFamily="-111" charset="0"/>
              </a:rPr>
              <a:t>1</a:t>
            </a:r>
            <a:r>
              <a:rPr lang="en-US" sz="2000" b="1" dirty="0" smtClean="0">
                <a:latin typeface="Verdana" pitchFamily="-111" charset="0"/>
              </a:rPr>
              <a:t>. General Preconditions</a:t>
            </a:r>
            <a:endParaRPr lang="en-US" sz="2000" dirty="0" smtClean="0">
              <a:latin typeface="Verdana" pitchFamily="-111" charset="0"/>
            </a:endParaRPr>
          </a:p>
          <a:p>
            <a:pPr marL="0" indent="0" eaLnBrk="1" hangingPunct="1">
              <a:spcBef>
                <a:spcPct val="20000"/>
              </a:spcBef>
              <a:defRPr/>
            </a:pPr>
            <a:endParaRPr lang="en-US" sz="2000" b="1" dirty="0" smtClean="0">
              <a:latin typeface="Verdana" pitchFamily="-111" charset="0"/>
            </a:endParaRPr>
          </a:p>
          <a:p>
            <a:pPr marL="457200" indent="-457200" eaLnBrk="1" hangingPunct="1">
              <a:spcBef>
                <a:spcPct val="20000"/>
              </a:spcBef>
              <a:buFontTx/>
              <a:buAutoNum type="alphaLcParenR"/>
              <a:defRPr/>
            </a:pPr>
            <a:r>
              <a:rPr lang="en-US" sz="2000" dirty="0" smtClean="0">
                <a:latin typeface="Verdana" pitchFamily="-111" charset="0"/>
              </a:rPr>
              <a:t>What does pre-insolvency procedure mean?</a:t>
            </a:r>
          </a:p>
          <a:p>
            <a:pPr marL="457200" indent="-457200" eaLnBrk="1" hangingPunct="1">
              <a:spcBef>
                <a:spcPct val="20000"/>
              </a:spcBef>
              <a:buFontTx/>
              <a:buAutoNum type="alphaLcParenR"/>
              <a:defRPr/>
            </a:pPr>
            <a:r>
              <a:rPr lang="en-US" sz="2000" dirty="0" smtClean="0">
                <a:latin typeface="Verdana" pitchFamily="-111" charset="0"/>
              </a:rPr>
              <a:t>Pre-insolvency scenarios in absence of formal procedures</a:t>
            </a:r>
          </a:p>
          <a:p>
            <a:pPr marL="457200" indent="-457200" eaLnBrk="1" hangingPunct="1">
              <a:spcBef>
                <a:spcPct val="20000"/>
              </a:spcBef>
              <a:buFontTx/>
              <a:buAutoNum type="alphaLcParenR"/>
              <a:defRPr/>
            </a:pPr>
            <a:r>
              <a:rPr lang="en-US" sz="2000" dirty="0" smtClean="0">
                <a:latin typeface="Verdana" pitchFamily="-111" charset="0"/>
              </a:rPr>
              <a:t>Comparative observations</a:t>
            </a:r>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457200" y="838200"/>
            <a:ext cx="5943600" cy="5614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ea typeface="ＭＳ Ｐゴシック" pitchFamily="-111" charset="-128"/>
              </a:defRPr>
            </a:lvl1pPr>
            <a:lvl2pPr marL="742950" indent="-285750" eaLnBrk="0" hangingPunct="0">
              <a:defRPr>
                <a:solidFill>
                  <a:schemeClr val="tx1"/>
                </a:solidFill>
                <a:latin typeface="Arial" charset="0"/>
                <a:ea typeface="ＭＳ Ｐゴシック" pitchFamily="-111" charset="-128"/>
              </a:defRPr>
            </a:lvl2pPr>
            <a:lvl3pPr marL="1143000" indent="-228600" eaLnBrk="0" hangingPunct="0">
              <a:defRPr>
                <a:solidFill>
                  <a:schemeClr val="tx1"/>
                </a:solidFill>
                <a:latin typeface="Arial" charset="0"/>
                <a:ea typeface="ＭＳ Ｐゴシック" pitchFamily="-111" charset="-128"/>
              </a:defRPr>
            </a:lvl3pPr>
            <a:lvl4pPr marL="1600200" indent="-228600" eaLnBrk="0" hangingPunct="0">
              <a:defRPr>
                <a:solidFill>
                  <a:schemeClr val="tx1"/>
                </a:solidFill>
                <a:latin typeface="Arial" charset="0"/>
                <a:ea typeface="ＭＳ Ｐゴシック" pitchFamily="-111" charset="-128"/>
              </a:defRPr>
            </a:lvl4pPr>
            <a:lvl5pPr marL="2057400" indent="-228600" eaLnBrk="0" hangingPunct="0">
              <a:defRPr>
                <a:solidFill>
                  <a:schemeClr val="tx1"/>
                </a:solidFill>
                <a:latin typeface="Arial" charset="0"/>
                <a:ea typeface="ＭＳ Ｐゴシック" pitchFamily="-111"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111"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111"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111"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111" charset="-128"/>
              </a:defRPr>
            </a:lvl9pPr>
          </a:lstStyle>
          <a:p>
            <a:pPr marL="0" indent="0" eaLnBrk="1" hangingPunct="1">
              <a:spcBef>
                <a:spcPct val="20000"/>
              </a:spcBef>
              <a:defRPr/>
            </a:pPr>
            <a:r>
              <a:rPr lang="en-US" sz="2400" b="1" dirty="0" smtClean="0">
                <a:latin typeface="Verdana" pitchFamily="-111" charset="0"/>
              </a:rPr>
              <a:t>V. Pre-Insolvency Procedures?</a:t>
            </a:r>
            <a:endParaRPr lang="en-US" sz="2400" dirty="0" smtClean="0">
              <a:latin typeface="Verdana" pitchFamily="-111" charset="0"/>
            </a:endParaRPr>
          </a:p>
          <a:p>
            <a:pPr marL="0" indent="0" eaLnBrk="1" hangingPunct="1">
              <a:spcBef>
                <a:spcPct val="20000"/>
              </a:spcBef>
              <a:defRPr/>
            </a:pPr>
            <a:endParaRPr lang="en-US" sz="2400" b="1" dirty="0" smtClean="0">
              <a:latin typeface="Verdana" pitchFamily="-111" charset="0"/>
            </a:endParaRPr>
          </a:p>
          <a:p>
            <a:pPr marL="0" indent="0" eaLnBrk="1" hangingPunct="1">
              <a:spcBef>
                <a:spcPct val="20000"/>
              </a:spcBef>
              <a:defRPr/>
            </a:pPr>
            <a:r>
              <a:rPr lang="en-US" sz="2000" b="1" dirty="0" smtClean="0">
                <a:latin typeface="Verdana" pitchFamily="-111" charset="0"/>
              </a:rPr>
              <a:t>2. The German Perspective</a:t>
            </a:r>
            <a:endParaRPr lang="en-US" sz="2000" dirty="0" smtClean="0">
              <a:latin typeface="Verdana" pitchFamily="-111" charset="0"/>
            </a:endParaRPr>
          </a:p>
          <a:p>
            <a:pPr marL="0" indent="0" eaLnBrk="1" hangingPunct="1">
              <a:spcBef>
                <a:spcPct val="20000"/>
              </a:spcBef>
              <a:defRPr/>
            </a:pPr>
            <a:endParaRPr lang="en-US" sz="2000" b="1" dirty="0" smtClean="0">
              <a:latin typeface="Verdana" pitchFamily="-111" charset="0"/>
            </a:endParaRPr>
          </a:p>
          <a:p>
            <a:pPr marL="457200" indent="-457200" eaLnBrk="1" hangingPunct="1">
              <a:spcBef>
                <a:spcPct val="20000"/>
              </a:spcBef>
              <a:buFontTx/>
              <a:buAutoNum type="alphaLcParenR"/>
              <a:defRPr/>
            </a:pPr>
            <a:r>
              <a:rPr lang="en-US" sz="2000" dirty="0" smtClean="0">
                <a:latin typeface="Verdana" pitchFamily="-111" charset="0"/>
              </a:rPr>
              <a:t>Recognition of English schemes of arrangements in German courts</a:t>
            </a:r>
          </a:p>
          <a:p>
            <a:pPr marL="457200" indent="-457200" eaLnBrk="1" hangingPunct="1">
              <a:spcBef>
                <a:spcPct val="20000"/>
              </a:spcBef>
              <a:buFontTx/>
              <a:buAutoNum type="alphaLcParenR"/>
              <a:defRPr/>
            </a:pPr>
            <a:r>
              <a:rPr lang="en-US" sz="2000" dirty="0" smtClean="0">
                <a:latin typeface="Verdana" pitchFamily="-111" charset="0"/>
              </a:rPr>
              <a:t>Legal debates about pre-insolvency procedures in Germany</a:t>
            </a:r>
          </a:p>
          <a:p>
            <a:pPr marL="457200" indent="-457200" eaLnBrk="1" hangingPunct="1">
              <a:spcBef>
                <a:spcPct val="20000"/>
              </a:spcBef>
              <a:buFontTx/>
              <a:buAutoNum type="alphaLcParenR"/>
              <a:defRPr/>
            </a:pPr>
            <a:r>
              <a:rPr lang="en-US" sz="2000" dirty="0" smtClean="0">
                <a:latin typeface="Verdana" pitchFamily="-111" charset="0"/>
              </a:rPr>
              <a:t>Objectives against the introduction of pre-insolvency regimes in Germany</a:t>
            </a:r>
          </a:p>
        </p:txBody>
      </p:sp>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8"/>
          <p:cNvSpPr>
            <a:spLocks noChangeArrowheads="1"/>
          </p:cNvSpPr>
          <p:nvPr/>
        </p:nvSpPr>
        <p:spPr bwMode="auto">
          <a:xfrm>
            <a:off x="381000" y="1371600"/>
            <a:ext cx="6553200" cy="4081463"/>
          </a:xfrm>
          <a:prstGeom prst="rect">
            <a:avLst/>
          </a:prstGeom>
          <a:noFill/>
          <a:ln w="9525">
            <a:noFill/>
            <a:miter lim="800000"/>
            <a:headEnd/>
            <a:tailEnd/>
          </a:ln>
        </p:spPr>
        <p:txBody>
          <a:bodyPr>
            <a:spAutoFit/>
          </a:bodyPr>
          <a:lstStyle/>
          <a:p>
            <a:pPr algn="ctr">
              <a:spcBef>
                <a:spcPct val="20000"/>
              </a:spcBef>
            </a:pPr>
            <a:r>
              <a:rPr lang="en-GB" sz="4000" b="1">
                <a:latin typeface="Verdana" pitchFamily="-110" charset="0"/>
              </a:rPr>
              <a:t>Report on Past Activities </a:t>
            </a:r>
            <a:br>
              <a:rPr lang="en-GB" sz="4000" b="1">
                <a:latin typeface="Verdana" pitchFamily="-110" charset="0"/>
              </a:rPr>
            </a:br>
            <a:r>
              <a:rPr lang="en-GB" sz="4000" b="1">
                <a:latin typeface="Verdana" pitchFamily="-110" charset="0"/>
              </a:rPr>
              <a:t>2010 – 2011</a:t>
            </a:r>
          </a:p>
          <a:p>
            <a:pPr algn="ctr">
              <a:spcBef>
                <a:spcPct val="20000"/>
              </a:spcBef>
            </a:pPr>
            <a:endParaRPr lang="en-GB" sz="3200" b="1">
              <a:solidFill>
                <a:srgbClr val="3B87BC"/>
              </a:solidFill>
              <a:latin typeface="Verdana" pitchFamily="-110" charset="0"/>
            </a:endParaRPr>
          </a:p>
          <a:p>
            <a:pPr algn="ctr">
              <a:spcBef>
                <a:spcPct val="20000"/>
              </a:spcBef>
            </a:pPr>
            <a:r>
              <a:rPr lang="en-GB" sz="2800" b="1">
                <a:solidFill>
                  <a:srgbClr val="3B87BC"/>
                </a:solidFill>
                <a:latin typeface="Verdana" pitchFamily="-110" charset="0"/>
              </a:rPr>
              <a:t>Dr Paul Omar</a:t>
            </a:r>
          </a:p>
          <a:p>
            <a:pPr algn="ctr">
              <a:spcBef>
                <a:spcPct val="20000"/>
              </a:spcBef>
            </a:pPr>
            <a:r>
              <a:rPr lang="en-GB" sz="2800" i="1">
                <a:solidFill>
                  <a:srgbClr val="3B87BC"/>
                </a:solidFill>
                <a:latin typeface="Verdana" pitchFamily="-110" charset="0"/>
              </a:rPr>
              <a:t>(University of Sussex)</a:t>
            </a:r>
            <a:endParaRPr lang="en-GB" sz="2800" b="1" i="1">
              <a:solidFill>
                <a:srgbClr val="000000"/>
              </a:solidFill>
              <a:latin typeface="Verdana" pitchFamily="-110" charset="0"/>
            </a:endParaRPr>
          </a:p>
          <a:p>
            <a:pPr algn="ctr">
              <a:spcBef>
                <a:spcPct val="20000"/>
              </a:spcBef>
            </a:pPr>
            <a:endParaRPr lang="en-GB" sz="1400">
              <a:solidFill>
                <a:schemeClr val="bg1"/>
              </a:solidFill>
              <a:latin typeface="Verdana" pitchFamily="-110" charset="0"/>
            </a:endParaRPr>
          </a:p>
          <a:p>
            <a:pPr algn="ctr">
              <a:spcBef>
                <a:spcPct val="20000"/>
              </a:spcBef>
            </a:pPr>
            <a:endParaRPr lang="en-GB" sz="1400">
              <a:solidFill>
                <a:schemeClr val="bg1"/>
              </a:solidFill>
              <a:latin typeface="Verdana" pitchFamily="-110" charset="0"/>
            </a:endParaRPr>
          </a:p>
        </p:txBody>
      </p:sp>
    </p:spTree>
    <p:custDataLst>
      <p:tags r:id="rId1"/>
    </p:custDataLst>
    <p:extLst>
      <p:ext uri="{BB962C8B-B14F-4D97-AF65-F5344CB8AC3E}">
        <p14:creationId xmlns:p14="http://schemas.microsoft.com/office/powerpoint/2010/main" xmlns="" val="3479745577"/>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buFontTx/>
              <a:buChar char="•"/>
            </a:pPr>
            <a:r>
              <a:rPr lang="en-US" sz="2800" b="1">
                <a:latin typeface="Verdana" pitchFamily="-110" charset="0"/>
              </a:rPr>
              <a:t>Past Projects:</a:t>
            </a:r>
          </a:p>
          <a:p>
            <a:pPr marL="342900" indent="-342900">
              <a:spcBef>
                <a:spcPct val="20000"/>
              </a:spcBef>
              <a:buFontTx/>
              <a:buChar char="•"/>
            </a:pPr>
            <a:endParaRPr lang="en-US" sz="2800">
              <a:latin typeface="Verdana" pitchFamily="-110" charset="0"/>
            </a:endParaRPr>
          </a:p>
          <a:p>
            <a:pPr marL="342900" indent="-342900">
              <a:spcBef>
                <a:spcPct val="20000"/>
              </a:spcBef>
              <a:buFontTx/>
              <a:buChar char="•"/>
            </a:pPr>
            <a:r>
              <a:rPr lang="en-US" sz="2800">
                <a:latin typeface="Verdana" pitchFamily="-110" charset="0"/>
              </a:rPr>
              <a:t>Vienna Annual Conference </a:t>
            </a:r>
          </a:p>
          <a:p>
            <a:pPr marL="342900" indent="-342900">
              <a:spcBef>
                <a:spcPct val="20000"/>
              </a:spcBef>
            </a:pPr>
            <a:r>
              <a:rPr lang="en-US" sz="2800">
                <a:latin typeface="Verdana" pitchFamily="-110" charset="0"/>
              </a:rPr>
              <a:t>	(13-14 October 2010)</a:t>
            </a:r>
          </a:p>
          <a:p>
            <a:pPr marL="342900" indent="-342900">
              <a:spcBef>
                <a:spcPct val="20000"/>
              </a:spcBef>
              <a:buFontTx/>
              <a:buChar char="•"/>
            </a:pPr>
            <a:r>
              <a:rPr lang="en-US" sz="2800">
                <a:latin typeface="Verdana" pitchFamily="-110" charset="0"/>
              </a:rPr>
              <a:t>Milan Joint Conference</a:t>
            </a:r>
          </a:p>
          <a:p>
            <a:pPr marL="342900" indent="-342900">
              <a:spcBef>
                <a:spcPct val="20000"/>
              </a:spcBef>
            </a:pPr>
            <a:r>
              <a:rPr lang="en-US" sz="2800">
                <a:latin typeface="Verdana" pitchFamily="-110" charset="0"/>
              </a:rPr>
              <a:t>	(31 March-1 April 2011)</a:t>
            </a:r>
          </a:p>
          <a:p>
            <a:pPr marL="342900" indent="-342900">
              <a:spcBef>
                <a:spcPct val="20000"/>
              </a:spcBef>
              <a:buFontTx/>
              <a:buChar char="•"/>
            </a:pPr>
            <a:r>
              <a:rPr lang="en-US" sz="2800">
                <a:latin typeface="Verdana" pitchFamily="-110" charset="0"/>
              </a:rPr>
              <a:t>Conference Proceedings Booklets</a:t>
            </a:r>
          </a:p>
          <a:p>
            <a:pPr marL="342900" indent="-342900">
              <a:spcBef>
                <a:spcPct val="20000"/>
              </a:spcBef>
            </a:pPr>
            <a:r>
              <a:rPr lang="en-US" sz="2800">
                <a:latin typeface="Verdana" pitchFamily="-110" charset="0"/>
              </a:rPr>
              <a:t>	Leiden (Mar); Vienna (Jul);</a:t>
            </a:r>
          </a:p>
          <a:p>
            <a:pPr marL="342900" indent="-342900">
              <a:spcBef>
                <a:spcPct val="20000"/>
              </a:spcBef>
            </a:pPr>
            <a:r>
              <a:rPr lang="en-US" sz="2800">
                <a:latin typeface="Verdana" pitchFamily="-110" charset="0"/>
              </a:rPr>
              <a:t>	Milan – in progress</a:t>
            </a:r>
          </a:p>
          <a:p>
            <a:pPr marL="342900" indent="-342900">
              <a:spcBef>
                <a:spcPct val="20000"/>
              </a:spcBef>
              <a:buFontTx/>
              <a:buChar char="•"/>
            </a:pPr>
            <a:r>
              <a:rPr lang="en-US" sz="2800">
                <a:latin typeface="Verdana" pitchFamily="-110" charset="0"/>
              </a:rPr>
              <a:t>Newsletters (Spring/Summer Qtrs)</a:t>
            </a:r>
          </a:p>
          <a:p>
            <a:pPr marL="342900" indent="-342900">
              <a:spcBef>
                <a:spcPct val="20000"/>
              </a:spcBef>
              <a:buFontTx/>
              <a:buChar char="•"/>
            </a:pPr>
            <a:endParaRPr lang="en-US" sz="2800">
              <a:latin typeface="Verdana" pitchFamily="-110" charset="0"/>
            </a:endParaRPr>
          </a:p>
          <a:p>
            <a:pPr marL="342900" indent="-342900">
              <a:spcBef>
                <a:spcPct val="20000"/>
              </a:spcBef>
            </a:pPr>
            <a:endParaRPr lang="en-US" sz="2800">
              <a:latin typeface="Verdana" pitchFamily="-110" charset="0"/>
            </a:endParaRPr>
          </a:p>
          <a:p>
            <a:pPr marL="342900" indent="-342900">
              <a:spcBef>
                <a:spcPct val="20000"/>
              </a:spcBef>
              <a:buFontTx/>
              <a:buChar char="•"/>
            </a:pPr>
            <a:endParaRPr lang="en-US" sz="2800">
              <a:latin typeface="Verdana" pitchFamily="-110" charset="0"/>
            </a:endParaRPr>
          </a:p>
          <a:p>
            <a:pPr marL="342900" indent="-342900">
              <a:spcBef>
                <a:spcPct val="20000"/>
              </a:spcBef>
            </a:pPr>
            <a:r>
              <a:rPr lang="en-US" sz="2800">
                <a:latin typeface="Verdana" pitchFamily="-110" charset="0"/>
              </a:rPr>
              <a:t>	</a:t>
            </a:r>
          </a:p>
          <a:p>
            <a:pPr marL="342900" indent="-342900">
              <a:spcBef>
                <a:spcPct val="20000"/>
              </a:spcBef>
            </a:pPr>
            <a:r>
              <a:rPr lang="en-US" sz="2800">
                <a:latin typeface="Verdana" pitchFamily="-110" charset="0"/>
              </a:rPr>
              <a:t>	</a:t>
            </a:r>
          </a:p>
          <a:p>
            <a:pPr marL="342900" indent="-342900">
              <a:spcBef>
                <a:spcPct val="20000"/>
              </a:spcBef>
            </a:pPr>
            <a:endParaRPr lang="en-US" sz="2800">
              <a:latin typeface="Verdana" pitchFamily="-110" charset="0"/>
            </a:endParaRPr>
          </a:p>
          <a:p>
            <a:pPr marL="342900" indent="-342900">
              <a:spcBef>
                <a:spcPct val="20000"/>
              </a:spcBef>
            </a:pPr>
            <a:endParaRPr lang="en-US" sz="2800">
              <a:latin typeface="Verdana" pitchFamily="-110" charset="0"/>
            </a:endParaRPr>
          </a:p>
        </p:txBody>
      </p:sp>
    </p:spTree>
    <p:custDataLst>
      <p:tags r:id="rId1"/>
    </p:custDataLst>
    <p:extLst>
      <p:ext uri="{BB962C8B-B14F-4D97-AF65-F5344CB8AC3E}">
        <p14:creationId xmlns:p14="http://schemas.microsoft.com/office/powerpoint/2010/main" xmlns="" val="3515524196"/>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buFontTx/>
              <a:buChar char="•"/>
            </a:pPr>
            <a:r>
              <a:rPr lang="en-US" sz="2800" b="1">
                <a:latin typeface="Verdana" pitchFamily="-110" charset="0"/>
              </a:rPr>
              <a:t>Sponsorship:</a:t>
            </a:r>
          </a:p>
          <a:p>
            <a:pPr marL="342900" indent="-342900">
              <a:spcBef>
                <a:spcPct val="20000"/>
              </a:spcBef>
              <a:buFontTx/>
              <a:buChar char="•"/>
            </a:pPr>
            <a:endParaRPr lang="en-US" sz="2800">
              <a:latin typeface="Verdana" pitchFamily="-110" charset="0"/>
            </a:endParaRPr>
          </a:p>
          <a:p>
            <a:pPr marL="342900" indent="-342900">
              <a:spcBef>
                <a:spcPct val="20000"/>
              </a:spcBef>
              <a:buFontTx/>
              <a:buChar char="•"/>
            </a:pPr>
            <a:r>
              <a:rPr lang="en-US" sz="2800">
                <a:latin typeface="Verdana" pitchFamily="-110" charset="0"/>
              </a:rPr>
              <a:t>Edwin Coe Renewal 2010-2013</a:t>
            </a:r>
          </a:p>
          <a:p>
            <a:pPr marL="342900" indent="-342900">
              <a:spcBef>
                <a:spcPct val="20000"/>
              </a:spcBef>
              <a:buFontTx/>
              <a:buChar char="•"/>
            </a:pPr>
            <a:r>
              <a:rPr lang="en-US" sz="2800">
                <a:latin typeface="Verdana" pitchFamily="-110" charset="0"/>
              </a:rPr>
              <a:t>Travel Grants (5 per conf)</a:t>
            </a:r>
          </a:p>
          <a:p>
            <a:pPr marL="342900" indent="-342900">
              <a:spcBef>
                <a:spcPct val="20000"/>
              </a:spcBef>
              <a:buFontTx/>
              <a:buChar char="•"/>
            </a:pPr>
            <a:r>
              <a:rPr lang="en-US" sz="2800">
                <a:latin typeface="Verdana" pitchFamily="-110" charset="0"/>
              </a:rPr>
              <a:t>Book Prizes</a:t>
            </a:r>
          </a:p>
          <a:p>
            <a:pPr marL="342900" indent="-342900">
              <a:spcBef>
                <a:spcPct val="20000"/>
              </a:spcBef>
              <a:buFontTx/>
              <a:buChar char="•"/>
            </a:pPr>
            <a:r>
              <a:rPr lang="en-US" sz="2800">
                <a:latin typeface="Verdana" pitchFamily="-110" charset="0"/>
              </a:rPr>
              <a:t>Edwin Coe Lecture: Westbrook, </a:t>
            </a:r>
          </a:p>
          <a:p>
            <a:pPr marL="342900" indent="-342900">
              <a:spcBef>
                <a:spcPct val="20000"/>
              </a:spcBef>
            </a:pPr>
            <a:r>
              <a:rPr lang="en-US" sz="2800">
                <a:latin typeface="Verdana" pitchFamily="-110" charset="0"/>
              </a:rPr>
              <a:t>	Moss, Kawaley, Schmidt</a:t>
            </a:r>
          </a:p>
        </p:txBody>
      </p:sp>
    </p:spTree>
    <p:custDataLst>
      <p:tags r:id="rId1"/>
    </p:custDataLst>
    <p:extLst>
      <p:ext uri="{BB962C8B-B14F-4D97-AF65-F5344CB8AC3E}">
        <p14:creationId xmlns:p14="http://schemas.microsoft.com/office/powerpoint/2010/main" xmlns="" val="4197243767"/>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buFontTx/>
              <a:buChar char="•"/>
            </a:pPr>
            <a:r>
              <a:rPr lang="en-US" sz="2800" b="1">
                <a:latin typeface="Verdana" pitchFamily="-110" charset="0"/>
              </a:rPr>
              <a:t>Future Planning:</a:t>
            </a:r>
          </a:p>
          <a:p>
            <a:pPr marL="342900" indent="-342900">
              <a:spcBef>
                <a:spcPct val="20000"/>
              </a:spcBef>
            </a:pPr>
            <a:endParaRPr lang="en-US" sz="2800">
              <a:latin typeface="Verdana" pitchFamily="-110" charset="0"/>
            </a:endParaRPr>
          </a:p>
          <a:p>
            <a:pPr marL="342900" indent="-342900">
              <a:spcBef>
                <a:spcPct val="20000"/>
              </a:spcBef>
              <a:buFontTx/>
              <a:buChar char="•"/>
            </a:pPr>
            <a:r>
              <a:rPr lang="en-US" sz="2800">
                <a:latin typeface="Verdana" pitchFamily="-110" charset="0"/>
              </a:rPr>
              <a:t>Jersey Joint Conference</a:t>
            </a:r>
          </a:p>
          <a:p>
            <a:pPr marL="342900" indent="-342900">
              <a:spcBef>
                <a:spcPct val="20000"/>
              </a:spcBef>
            </a:pPr>
            <a:r>
              <a:rPr lang="en-US" sz="2800">
                <a:latin typeface="Verdana" pitchFamily="-110" charset="0"/>
              </a:rPr>
              <a:t>	(14 October 2011)</a:t>
            </a:r>
          </a:p>
          <a:p>
            <a:pPr marL="342900" indent="-342900">
              <a:spcBef>
                <a:spcPct val="20000"/>
              </a:spcBef>
              <a:buFontTx/>
              <a:buChar char="•"/>
            </a:pPr>
            <a:r>
              <a:rPr lang="en-US" sz="2800">
                <a:latin typeface="Verdana" pitchFamily="-110" charset="0"/>
              </a:rPr>
              <a:t>Nottingham Joint Conference</a:t>
            </a:r>
          </a:p>
          <a:p>
            <a:pPr marL="342900" indent="-342900">
              <a:spcBef>
                <a:spcPct val="20000"/>
              </a:spcBef>
            </a:pPr>
            <a:r>
              <a:rPr lang="en-US" sz="2800">
                <a:latin typeface="Verdana" pitchFamily="-110" charset="0"/>
              </a:rPr>
              <a:t>	(28-29 June 2012)</a:t>
            </a:r>
          </a:p>
          <a:p>
            <a:pPr marL="342900" indent="-342900">
              <a:spcBef>
                <a:spcPct val="20000"/>
              </a:spcBef>
              <a:buFontTx/>
              <a:buChar char="•"/>
            </a:pPr>
            <a:r>
              <a:rPr lang="en-US" sz="2800">
                <a:latin typeface="Verdana" pitchFamily="-110" charset="0"/>
              </a:rPr>
              <a:t>Brussels Annual Conference</a:t>
            </a:r>
          </a:p>
          <a:p>
            <a:pPr marL="342900" indent="-342900">
              <a:spcBef>
                <a:spcPct val="20000"/>
              </a:spcBef>
            </a:pPr>
            <a:r>
              <a:rPr lang="en-US" sz="2800">
                <a:latin typeface="Verdana" pitchFamily="-110" charset="0"/>
              </a:rPr>
              <a:t>	(10-11 October 2012)</a:t>
            </a:r>
          </a:p>
          <a:p>
            <a:pPr marL="342900" indent="-342900">
              <a:spcBef>
                <a:spcPct val="20000"/>
              </a:spcBef>
              <a:buFontTx/>
              <a:buChar char="•"/>
            </a:pPr>
            <a:r>
              <a:rPr lang="en-US" sz="2800">
                <a:latin typeface="Verdana" pitchFamily="-110" charset="0"/>
              </a:rPr>
              <a:t>2013 Conferences: Lisbon/Paris</a:t>
            </a:r>
          </a:p>
          <a:p>
            <a:pPr marL="342900" indent="-342900">
              <a:spcBef>
                <a:spcPct val="20000"/>
              </a:spcBef>
              <a:buFontTx/>
              <a:buChar char="•"/>
            </a:pPr>
            <a:r>
              <a:rPr lang="en-US" sz="2800">
                <a:latin typeface="Verdana" pitchFamily="-110" charset="0"/>
              </a:rPr>
              <a:t>Associated CP Booklets</a:t>
            </a:r>
          </a:p>
          <a:p>
            <a:pPr marL="342900" indent="-342900">
              <a:spcBef>
                <a:spcPct val="20000"/>
              </a:spcBef>
              <a:buFontTx/>
              <a:buChar char="•"/>
            </a:pPr>
            <a:endParaRPr lang="en-US" sz="2800">
              <a:latin typeface="Verdana" pitchFamily="-110" charset="0"/>
            </a:endParaRPr>
          </a:p>
          <a:p>
            <a:pPr marL="342900" indent="-342900">
              <a:spcBef>
                <a:spcPct val="20000"/>
              </a:spcBef>
            </a:pPr>
            <a:endParaRPr lang="en-US" sz="2800">
              <a:latin typeface="Verdana" pitchFamily="-110" charset="0"/>
            </a:endParaRPr>
          </a:p>
        </p:txBody>
      </p:sp>
    </p:spTree>
    <p:custDataLst>
      <p:tags r:id="rId1"/>
    </p:custDataLst>
    <p:extLst>
      <p:ext uri="{BB962C8B-B14F-4D97-AF65-F5344CB8AC3E}">
        <p14:creationId xmlns:p14="http://schemas.microsoft.com/office/powerpoint/2010/main" xmlns="" val="367736243"/>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buFontTx/>
              <a:buChar char="•"/>
            </a:pPr>
            <a:r>
              <a:rPr lang="en-US" sz="2800" b="1">
                <a:latin typeface="Verdana" pitchFamily="-110" charset="0"/>
              </a:rPr>
              <a:t>Annual Insolvency Collection:</a:t>
            </a:r>
          </a:p>
          <a:p>
            <a:pPr marL="342900" indent="-342900">
              <a:spcBef>
                <a:spcPct val="20000"/>
              </a:spcBef>
            </a:pPr>
            <a:endParaRPr lang="en-US" sz="2800">
              <a:latin typeface="Verdana" pitchFamily="-110" charset="0"/>
            </a:endParaRPr>
          </a:p>
          <a:p>
            <a:pPr marL="342900" indent="-342900">
              <a:spcBef>
                <a:spcPct val="20000"/>
              </a:spcBef>
              <a:buFontTx/>
              <a:buChar char="•"/>
            </a:pPr>
            <a:r>
              <a:rPr lang="en-US" sz="2800">
                <a:latin typeface="Verdana" pitchFamily="-110" charset="0"/>
              </a:rPr>
              <a:t>Essays on Topical Insolvency</a:t>
            </a:r>
          </a:p>
          <a:p>
            <a:pPr marL="342900" indent="-342900">
              <a:spcBef>
                <a:spcPct val="20000"/>
              </a:spcBef>
              <a:buFontTx/>
              <a:buChar char="•"/>
            </a:pPr>
            <a:r>
              <a:rPr lang="en-US" sz="2800">
                <a:latin typeface="Verdana" pitchFamily="-110" charset="0"/>
              </a:rPr>
              <a:t>8-12,000 words</a:t>
            </a:r>
          </a:p>
          <a:p>
            <a:pPr marL="342900" indent="-342900">
              <a:spcBef>
                <a:spcPct val="20000"/>
              </a:spcBef>
              <a:buFontTx/>
              <a:buChar char="•"/>
            </a:pPr>
            <a:r>
              <a:rPr lang="en-US" sz="2800">
                <a:latin typeface="Verdana" pitchFamily="-110" charset="0"/>
              </a:rPr>
              <a:t>Academic Rigour</a:t>
            </a:r>
          </a:p>
          <a:p>
            <a:pPr marL="342900" indent="-342900">
              <a:spcBef>
                <a:spcPct val="20000"/>
              </a:spcBef>
              <a:buFontTx/>
              <a:buChar char="•"/>
            </a:pPr>
            <a:r>
              <a:rPr lang="en-US" sz="2800">
                <a:latin typeface="Verdana" pitchFamily="-110" charset="0"/>
              </a:rPr>
              <a:t>Contributions Peer-Reviewed</a:t>
            </a:r>
          </a:p>
          <a:p>
            <a:pPr marL="342900" indent="-342900">
              <a:spcBef>
                <a:spcPct val="20000"/>
              </a:spcBef>
              <a:buFontTx/>
              <a:buChar char="•"/>
            </a:pPr>
            <a:r>
              <a:rPr lang="en-US" sz="2800">
                <a:latin typeface="Verdana" pitchFamily="-110" charset="0"/>
              </a:rPr>
              <a:t>IEAF-Themed Publications Series</a:t>
            </a:r>
          </a:p>
          <a:p>
            <a:pPr marL="342900" indent="-342900">
              <a:spcBef>
                <a:spcPct val="20000"/>
              </a:spcBef>
              <a:buFontTx/>
              <a:buChar char="•"/>
            </a:pPr>
            <a:r>
              <a:rPr lang="en-US" sz="2800">
                <a:latin typeface="Verdana" pitchFamily="-110" charset="0"/>
              </a:rPr>
              <a:t>Professionally Published</a:t>
            </a:r>
          </a:p>
        </p:txBody>
      </p:sp>
    </p:spTree>
    <p:custDataLst>
      <p:tags r:id="rId1"/>
    </p:custDataLst>
    <p:extLst>
      <p:ext uri="{BB962C8B-B14F-4D97-AF65-F5344CB8AC3E}">
        <p14:creationId xmlns:p14="http://schemas.microsoft.com/office/powerpoint/2010/main" xmlns="" val="437739112"/>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buFontTx/>
              <a:buChar char="•"/>
            </a:pPr>
            <a:r>
              <a:rPr lang="en-US" sz="2800" b="1">
                <a:latin typeface="Verdana" pitchFamily="-110" charset="0"/>
              </a:rPr>
              <a:t>What you can do:</a:t>
            </a:r>
          </a:p>
          <a:p>
            <a:pPr marL="342900" indent="-342900">
              <a:spcBef>
                <a:spcPct val="20000"/>
              </a:spcBef>
            </a:pPr>
            <a:endParaRPr lang="en-US" sz="2800">
              <a:latin typeface="Verdana" pitchFamily="-110" charset="0"/>
            </a:endParaRPr>
          </a:p>
          <a:p>
            <a:pPr marL="342900" indent="-342900">
              <a:spcBef>
                <a:spcPct val="20000"/>
              </a:spcBef>
              <a:buFontTx/>
              <a:buChar char="•"/>
            </a:pPr>
            <a:r>
              <a:rPr lang="en-US" sz="2800">
                <a:latin typeface="Verdana" pitchFamily="-110" charset="0"/>
              </a:rPr>
              <a:t>Propose Technical Papers/Reports</a:t>
            </a:r>
          </a:p>
          <a:p>
            <a:pPr marL="342900" indent="-342900">
              <a:spcBef>
                <a:spcPct val="20000"/>
              </a:spcBef>
              <a:buFontTx/>
              <a:buChar char="•"/>
            </a:pPr>
            <a:r>
              <a:rPr lang="en-US" sz="2800">
                <a:latin typeface="Verdana" pitchFamily="-110" charset="0"/>
              </a:rPr>
              <a:t>Contribute to Ann. Ins. Coll.</a:t>
            </a:r>
          </a:p>
          <a:p>
            <a:pPr marL="342900" indent="-342900">
              <a:spcBef>
                <a:spcPct val="20000"/>
              </a:spcBef>
              <a:buFontTx/>
              <a:buChar char="•"/>
            </a:pPr>
            <a:r>
              <a:rPr lang="en-US" sz="2800">
                <a:latin typeface="Verdana" pitchFamily="-110" charset="0"/>
              </a:rPr>
              <a:t>2014 Joint Conference Proposal</a:t>
            </a:r>
          </a:p>
          <a:p>
            <a:pPr marL="342900" indent="-342900">
              <a:spcBef>
                <a:spcPct val="20000"/>
              </a:spcBef>
              <a:buFontTx/>
              <a:buChar char="•"/>
            </a:pPr>
            <a:r>
              <a:rPr lang="en-US" sz="2800">
                <a:latin typeface="Verdana" pitchFamily="-110" charset="0"/>
              </a:rPr>
              <a:t>Workshops/Events</a:t>
            </a:r>
          </a:p>
          <a:p>
            <a:pPr marL="342900" indent="-342900">
              <a:spcBef>
                <a:spcPct val="20000"/>
              </a:spcBef>
              <a:buFontTx/>
              <a:buChar char="•"/>
            </a:pPr>
            <a:r>
              <a:rPr lang="en-US" sz="2800">
                <a:latin typeface="Verdana" pitchFamily="-110" charset="0"/>
              </a:rPr>
              <a:t>Volunteer Assistance/</a:t>
            </a:r>
          </a:p>
          <a:p>
            <a:pPr marL="342900" indent="-342900">
              <a:spcBef>
                <a:spcPct val="20000"/>
              </a:spcBef>
            </a:pPr>
            <a:r>
              <a:rPr lang="en-US" sz="2800">
                <a:latin typeface="Verdana" pitchFamily="-110" charset="0"/>
              </a:rPr>
              <a:t>	Info for Newsletters</a:t>
            </a:r>
          </a:p>
          <a:p>
            <a:pPr marL="342900" indent="-342900">
              <a:spcBef>
                <a:spcPct val="20000"/>
              </a:spcBef>
            </a:pPr>
            <a:endParaRPr lang="en-US" sz="2800">
              <a:latin typeface="Verdana" pitchFamily="-110" charset="0"/>
            </a:endParaRPr>
          </a:p>
          <a:p>
            <a:pPr marL="342900" indent="-342900">
              <a:spcBef>
                <a:spcPct val="20000"/>
              </a:spcBef>
              <a:buFontTx/>
              <a:buChar char="•"/>
            </a:pPr>
            <a:r>
              <a:rPr lang="en-US" sz="2800">
                <a:latin typeface="Verdana" pitchFamily="-110" charset="0"/>
              </a:rPr>
              <a:t>Find us on:</a:t>
            </a:r>
          </a:p>
          <a:p>
            <a:pPr marL="342900" indent="-342900">
              <a:spcBef>
                <a:spcPct val="20000"/>
              </a:spcBef>
            </a:pPr>
            <a:r>
              <a:rPr lang="en-US" sz="2800">
                <a:latin typeface="Verdana" pitchFamily="-110" charset="0"/>
              </a:rPr>
              <a:t> </a:t>
            </a:r>
          </a:p>
        </p:txBody>
      </p:sp>
      <p:pic>
        <p:nvPicPr>
          <p:cNvPr id="54275" name="Picture 3" descr="facebook_logo.png"/>
          <p:cNvPicPr>
            <a:picLocks noChangeAspect="1"/>
          </p:cNvPicPr>
          <p:nvPr/>
        </p:nvPicPr>
        <p:blipFill>
          <a:blip r:embed="rId4"/>
          <a:srcRect/>
          <a:stretch>
            <a:fillRect/>
          </a:stretch>
        </p:blipFill>
        <p:spPr bwMode="auto">
          <a:xfrm>
            <a:off x="4572000" y="5257800"/>
            <a:ext cx="1481138" cy="14811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xmlns="" val="70996845"/>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8"/>
          <p:cNvSpPr>
            <a:spLocks noChangeArrowheads="1"/>
          </p:cNvSpPr>
          <p:nvPr/>
        </p:nvSpPr>
        <p:spPr bwMode="auto">
          <a:xfrm>
            <a:off x="381000" y="1371600"/>
            <a:ext cx="6553200" cy="2597150"/>
          </a:xfrm>
          <a:prstGeom prst="rect">
            <a:avLst/>
          </a:prstGeom>
          <a:noFill/>
          <a:ln w="9525">
            <a:noFill/>
            <a:miter lim="800000"/>
            <a:headEnd/>
            <a:tailEnd/>
          </a:ln>
        </p:spPr>
        <p:txBody>
          <a:bodyPr>
            <a:spAutoFit/>
          </a:bodyPr>
          <a:lstStyle/>
          <a:p>
            <a:pPr algn="ctr">
              <a:spcBef>
                <a:spcPct val="20000"/>
              </a:spcBef>
            </a:pPr>
            <a:r>
              <a:rPr lang="en-GB" sz="4800" b="1">
                <a:latin typeface="Verdana" pitchFamily="34" charset="0"/>
              </a:rPr>
              <a:t>﻿</a:t>
            </a:r>
            <a:r>
              <a:rPr lang="en-GB" sz="4000" b="1">
                <a:latin typeface="Verdana" pitchFamily="34" charset="0"/>
              </a:rPr>
              <a:t>﻿﻿Closing Address</a:t>
            </a:r>
          </a:p>
          <a:p>
            <a:pPr algn="ctr">
              <a:spcBef>
                <a:spcPct val="20000"/>
              </a:spcBef>
            </a:pPr>
            <a:endParaRPr lang="en-GB" sz="3200" b="1">
              <a:solidFill>
                <a:srgbClr val="3B87BC"/>
              </a:solidFill>
              <a:latin typeface="Verdana" pitchFamily="34" charset="0"/>
            </a:endParaRPr>
          </a:p>
          <a:p>
            <a:pPr algn="ctr">
              <a:spcBef>
                <a:spcPct val="20000"/>
              </a:spcBef>
            </a:pPr>
            <a:r>
              <a:rPr lang="en-GB" sz="2800" b="1">
                <a:solidFill>
                  <a:srgbClr val="3B87BC"/>
                </a:solidFill>
                <a:latin typeface="Verdana" pitchFamily="34" charset="0"/>
              </a:rPr>
              <a:t>﻿﻿﻿Dr Paul Omar</a:t>
            </a:r>
            <a:br>
              <a:rPr lang="en-GB" sz="2800" b="1">
                <a:solidFill>
                  <a:srgbClr val="3B87BC"/>
                </a:solidFill>
                <a:latin typeface="Verdana" pitchFamily="34" charset="0"/>
              </a:rPr>
            </a:br>
            <a:r>
              <a:rPr lang="en-GB" sz="2600" i="1">
                <a:solidFill>
                  <a:srgbClr val="3B87BC"/>
                </a:solidFill>
                <a:latin typeface="Verdana" pitchFamily="34" charset="0"/>
              </a:rPr>
              <a:t>(﻿Dr Paul Omar, University of Sussex)</a:t>
            </a:r>
            <a:endParaRPr lang="en-GB" sz="2600" i="1">
              <a:solidFill>
                <a:srgbClr val="000000"/>
              </a:solidFill>
              <a:latin typeface="Verdana" pitchFamily="34" charset="0"/>
            </a:endParaRPr>
          </a:p>
          <a:p>
            <a:pPr algn="ctr">
              <a:spcBef>
                <a:spcPct val="20000"/>
              </a:spcBef>
            </a:pPr>
            <a:r>
              <a:rPr lang="en-GB" sz="1400">
                <a:solidFill>
                  <a:schemeClr val="bg1"/>
                </a:solidFill>
                <a:latin typeface="Verdana" pitchFamily="34" charset="0"/>
              </a:rPr>
              <a:t>)</a:t>
            </a:r>
          </a:p>
          <a:p>
            <a:pPr algn="ctr">
              <a:spcBef>
                <a:spcPct val="20000"/>
              </a:spcBef>
            </a:pPr>
            <a:endParaRPr lang="en-GB" sz="1400">
              <a:solidFill>
                <a:schemeClr val="bg1"/>
              </a:solidFill>
              <a:latin typeface="Verdana" pitchFamily="34" charset="0"/>
            </a:endParaRP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8"/>
          <p:cNvSpPr>
            <a:spLocks noChangeArrowheads="1"/>
          </p:cNvSpPr>
          <p:nvPr/>
        </p:nvSpPr>
        <p:spPr bwMode="auto">
          <a:xfrm>
            <a:off x="304800" y="-198120"/>
            <a:ext cx="6553200" cy="3478213"/>
          </a:xfrm>
          <a:prstGeom prst="rect">
            <a:avLst/>
          </a:prstGeom>
          <a:noFill/>
          <a:ln w="9525">
            <a:noFill/>
            <a:miter lim="800000"/>
            <a:headEnd/>
            <a:tailEnd/>
          </a:ln>
        </p:spPr>
        <p:txBody>
          <a:bodyPr>
            <a:spAutoFit/>
          </a:bodyPr>
          <a:lstStyle/>
          <a:p>
            <a:pPr algn="ctr">
              <a:spcBef>
                <a:spcPct val="20000"/>
              </a:spcBef>
            </a:pPr>
            <a:endParaRPr lang="en-GB" sz="4800" b="1">
              <a:latin typeface="Verdana" pitchFamily="34" charset="0"/>
            </a:endParaRPr>
          </a:p>
          <a:p>
            <a:pPr algn="ctr">
              <a:spcBef>
                <a:spcPct val="20000"/>
              </a:spcBef>
            </a:pPr>
            <a:r>
              <a:rPr lang="en-GB" sz="3200" b="1">
                <a:latin typeface="Verdana" pitchFamily="34" charset="0"/>
              </a:rPr>
              <a:t>The Organisers of the Conference thank the following for their support  </a:t>
            </a:r>
          </a:p>
          <a:p>
            <a:pPr algn="ctr">
              <a:spcBef>
                <a:spcPct val="20000"/>
              </a:spcBef>
            </a:pPr>
            <a:endParaRPr lang="en-GB" sz="3200" b="1">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pic>
        <p:nvPicPr>
          <p:cNvPr id="2052" name="Picture 4" descr="edwincoellp logo 070907"/>
          <p:cNvPicPr>
            <a:picLocks noChangeAspect="1" noChangeArrowheads="1"/>
          </p:cNvPicPr>
          <p:nvPr/>
        </p:nvPicPr>
        <p:blipFill>
          <a:blip r:embed="rId3"/>
          <a:srcRect/>
          <a:stretch>
            <a:fillRect/>
          </a:stretch>
        </p:blipFill>
        <p:spPr bwMode="auto">
          <a:xfrm>
            <a:off x="1722120" y="5318760"/>
            <a:ext cx="3600450" cy="974725"/>
          </a:xfrm>
          <a:prstGeom prst="rect">
            <a:avLst/>
          </a:prstGeom>
          <a:noFill/>
        </p:spPr>
      </p:pic>
      <p:pic>
        <p:nvPicPr>
          <p:cNvPr id="2053" name="Picture 5" descr="logo-CNDCEC"/>
          <p:cNvPicPr>
            <a:picLocks noChangeAspect="1" noChangeArrowheads="1"/>
          </p:cNvPicPr>
          <p:nvPr/>
        </p:nvPicPr>
        <p:blipFill>
          <a:blip r:embed="rId4"/>
          <a:srcRect/>
          <a:stretch>
            <a:fillRect/>
          </a:stretch>
        </p:blipFill>
        <p:spPr bwMode="auto">
          <a:xfrm>
            <a:off x="3030855" y="2636520"/>
            <a:ext cx="962025" cy="1276350"/>
          </a:xfrm>
          <a:prstGeom prst="rect">
            <a:avLst/>
          </a:prstGeom>
          <a:noFill/>
        </p:spPr>
      </p:pic>
      <p:sp>
        <p:nvSpPr>
          <p:cNvPr id="2054" name="Text Box 6"/>
          <p:cNvSpPr txBox="1">
            <a:spLocks noChangeArrowheads="1"/>
          </p:cNvSpPr>
          <p:nvPr/>
        </p:nvSpPr>
        <p:spPr bwMode="auto">
          <a:xfrm>
            <a:off x="761048" y="4266248"/>
            <a:ext cx="5537093" cy="646331"/>
          </a:xfrm>
          <a:prstGeom prst="rect">
            <a:avLst/>
          </a:prstGeom>
          <a:noFill/>
          <a:ln w="9525">
            <a:noFill/>
            <a:miter lim="800000"/>
            <a:headEnd/>
            <a:tailEnd/>
          </a:ln>
          <a:effectLst/>
        </p:spPr>
        <p:txBody>
          <a:bodyPr wrap="none">
            <a:spAutoFit/>
          </a:bodyPr>
          <a:lstStyle/>
          <a:p>
            <a:r>
              <a:rPr lang="en-GB" dirty="0" err="1">
                <a:latin typeface="Verdana" pitchFamily="34" charset="0"/>
              </a:rPr>
              <a:t>Consiglio</a:t>
            </a:r>
            <a:r>
              <a:rPr lang="en-GB" dirty="0">
                <a:latin typeface="Verdana" pitchFamily="34" charset="0"/>
              </a:rPr>
              <a:t> </a:t>
            </a:r>
            <a:r>
              <a:rPr lang="en-GB" dirty="0" err="1">
                <a:latin typeface="Verdana" pitchFamily="34" charset="0"/>
              </a:rPr>
              <a:t>Nazionale</a:t>
            </a:r>
            <a:r>
              <a:rPr lang="en-GB" dirty="0">
                <a:latin typeface="Verdana" pitchFamily="34" charset="0"/>
              </a:rPr>
              <a:t> </a:t>
            </a:r>
            <a:r>
              <a:rPr lang="en-GB" dirty="0" err="1">
                <a:latin typeface="Verdana" pitchFamily="34" charset="0"/>
              </a:rPr>
              <a:t>dei</a:t>
            </a:r>
            <a:r>
              <a:rPr lang="en-GB" dirty="0">
                <a:latin typeface="Verdana" pitchFamily="34" charset="0"/>
              </a:rPr>
              <a:t> </a:t>
            </a:r>
            <a:r>
              <a:rPr lang="en-GB" dirty="0" err="1">
                <a:latin typeface="Verdana" pitchFamily="34" charset="0"/>
              </a:rPr>
              <a:t>Dottori</a:t>
            </a:r>
            <a:r>
              <a:rPr lang="en-GB" dirty="0">
                <a:latin typeface="Verdana" pitchFamily="34" charset="0"/>
              </a:rPr>
              <a:t> </a:t>
            </a:r>
            <a:r>
              <a:rPr lang="en-GB" dirty="0" err="1" smtClean="0">
                <a:latin typeface="Verdana" pitchFamily="34" charset="0"/>
              </a:rPr>
              <a:t>Commercialisti</a:t>
            </a:r>
            <a:endParaRPr lang="en-GB" dirty="0" smtClean="0">
              <a:latin typeface="Verdana" pitchFamily="34" charset="0"/>
            </a:endParaRPr>
          </a:p>
          <a:p>
            <a:pPr algn="ctr"/>
            <a:r>
              <a:rPr lang="en-GB" dirty="0" smtClean="0">
                <a:latin typeface="Verdana" pitchFamily="34" charset="0"/>
              </a:rPr>
              <a:t>e </a:t>
            </a:r>
            <a:r>
              <a:rPr lang="en-GB" dirty="0" err="1">
                <a:latin typeface="Verdana" pitchFamily="34" charset="0"/>
              </a:rPr>
              <a:t>degli</a:t>
            </a:r>
            <a:r>
              <a:rPr lang="en-GB" dirty="0">
                <a:latin typeface="Verdana" pitchFamily="34" charset="0"/>
              </a:rPr>
              <a:t> </a:t>
            </a:r>
            <a:r>
              <a:rPr lang="en-GB" dirty="0" err="1">
                <a:latin typeface="Verdana" pitchFamily="34" charset="0"/>
              </a:rPr>
              <a:t>Esperti</a:t>
            </a:r>
            <a:r>
              <a:rPr lang="en-GB" dirty="0">
                <a:latin typeface="Verdana" pitchFamily="34" charset="0"/>
              </a:rPr>
              <a:t> </a:t>
            </a:r>
            <a:r>
              <a:rPr lang="en-GB" dirty="0" err="1">
                <a:latin typeface="Verdana" pitchFamily="34" charset="0"/>
              </a:rPr>
              <a:t>Contabili</a:t>
            </a:r>
            <a:endParaRPr lang="en-GB" dirty="0">
              <a:latin typeface="Verdana"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XID" val="2"/>
  <p:tag name="SID" val="309"/>
</p:tagLst>
</file>

<file path=ppt/tags/tag2.xml><?xml version="1.0" encoding="utf-8"?>
<p:tagLst xmlns:a="http://schemas.openxmlformats.org/drawingml/2006/main" xmlns:r="http://schemas.openxmlformats.org/officeDocument/2006/relationships" xmlns:p="http://schemas.openxmlformats.org/presentationml/2006/main">
  <p:tag name="PXID" val="2"/>
  <p:tag name="SID" val="260"/>
</p:tagLst>
</file>

<file path=ppt/tags/tag3.xml><?xml version="1.0" encoding="utf-8"?>
<p:tagLst xmlns:a="http://schemas.openxmlformats.org/drawingml/2006/main" xmlns:r="http://schemas.openxmlformats.org/officeDocument/2006/relationships" xmlns:p="http://schemas.openxmlformats.org/presentationml/2006/main">
  <p:tag name="PXID" val="2"/>
  <p:tag name="SID" val="262"/>
</p:tagLst>
</file>

<file path=ppt/tags/tag4.xml><?xml version="1.0" encoding="utf-8"?>
<p:tagLst xmlns:a="http://schemas.openxmlformats.org/drawingml/2006/main" xmlns:r="http://schemas.openxmlformats.org/officeDocument/2006/relationships" xmlns:p="http://schemas.openxmlformats.org/presentationml/2006/main">
  <p:tag name="PXID" val="2"/>
  <p:tag name="SID" val="263"/>
</p:tagLst>
</file>

<file path=ppt/tags/tag5.xml><?xml version="1.0" encoding="utf-8"?>
<p:tagLst xmlns:a="http://schemas.openxmlformats.org/drawingml/2006/main" xmlns:r="http://schemas.openxmlformats.org/officeDocument/2006/relationships" xmlns:p="http://schemas.openxmlformats.org/presentationml/2006/main">
  <p:tag name="PXID" val="2"/>
  <p:tag name="SID" val="264"/>
</p:tagLst>
</file>

<file path=ppt/tags/tag6.xml><?xml version="1.0" encoding="utf-8"?>
<p:tagLst xmlns:a="http://schemas.openxmlformats.org/drawingml/2006/main" xmlns:r="http://schemas.openxmlformats.org/officeDocument/2006/relationships" xmlns:p="http://schemas.openxmlformats.org/presentationml/2006/main">
  <p:tag name="PXID" val="2"/>
  <p:tag name="SID" val="265"/>
</p:tagLst>
</file>

<file path=ppt/tags/tag7.xml><?xml version="1.0" encoding="utf-8"?>
<p:tagLst xmlns:a="http://schemas.openxmlformats.org/drawingml/2006/main" xmlns:r="http://schemas.openxmlformats.org/officeDocument/2006/relationships" xmlns:p="http://schemas.openxmlformats.org/presentationml/2006/main">
  <p:tag name="PXID" val="2"/>
  <p:tag name="SID" val="266"/>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ＭＳ Ｐゴシック"/>
        <a:cs typeface="ＭＳ Ｐゴシック"/>
      </a:majorFont>
      <a:minorFont>
        <a:latin typeface="Verdan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charset="0"/>
          <a:buNone/>
          <a:tabLst/>
          <a:defRPr kumimoji="0" lang="en-GB" sz="2400" b="0" i="0" u="none" strike="noStrike" cap="none" normalizeH="0" baseline="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charset="0"/>
          <a:buNone/>
          <a:tabLst/>
          <a:defRPr kumimoji="0" lang="en-GB" sz="2400" b="0" i="0" u="none" strike="noStrike" cap="none" normalizeH="0" baseline="0">
            <a:ln>
              <a:noFill/>
            </a:ln>
            <a:solidFill>
              <a:schemeClr val="bg1"/>
            </a:solidFill>
            <a:effectLst/>
            <a:latin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680</TotalTime>
  <Words>4948</Words>
  <Application>Microsoft Office PowerPoint</Application>
  <PresentationFormat>Affichage à l'écran (4:3)</PresentationFormat>
  <Paragraphs>1136</Paragraphs>
  <Slides>146</Slides>
  <Notes>79</Notes>
  <HiddenSlides>1</HiddenSlides>
  <MMClips>0</MMClips>
  <ScaleCrop>false</ScaleCrop>
  <HeadingPairs>
    <vt:vector size="4" baseType="variant">
      <vt:variant>
        <vt:lpstr>Thème</vt:lpstr>
      </vt:variant>
      <vt:variant>
        <vt:i4>4</vt:i4>
      </vt:variant>
      <vt:variant>
        <vt:lpstr>Titres des diapositives</vt:lpstr>
      </vt:variant>
      <vt:variant>
        <vt:i4>146</vt:i4>
      </vt:variant>
    </vt:vector>
  </HeadingPairs>
  <TitlesOfParts>
    <vt:vector size="150" baseType="lpstr">
      <vt:lpstr>Default Design</vt:lpstr>
      <vt:lpstr>Office Theme</vt:lpstr>
      <vt:lpstr>Тема Office</vt:lpstr>
      <vt:lpstr>1_Default Design</vt:lpstr>
      <vt:lpstr>Diapositive 1</vt:lpstr>
      <vt:lpstr>Diapositive 2</vt:lpstr>
      <vt:lpstr>Diapositive 3</vt:lpstr>
      <vt:lpstr>Diapositive 4</vt:lpstr>
      <vt:lpstr>The Roman  Actio Pauliana</vt:lpstr>
      <vt:lpstr>The heritage of the  Actio Pauliana</vt:lpstr>
      <vt:lpstr>Problem: avoidance of gratuities cannot be viewed as fraud</vt:lpstr>
      <vt:lpstr>Alternative explanation of avoidance of gratuities</vt:lpstr>
      <vt:lpstr>The demise of  the old principle</vt:lpstr>
      <vt:lpstr>The resurrection of the old principle as rationale of avoidance of gratuities </vt:lpstr>
      <vt:lpstr>Consequences of an unjust enrichment approach</vt:lpstr>
      <vt:lpstr>Conclusions</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The Dutch Domestic Cross-Border Insolvency Framework</vt:lpstr>
      <vt:lpstr>Current state of Affairs</vt:lpstr>
      <vt:lpstr>Territoriality: case law up to 2008</vt:lpstr>
      <vt:lpstr>Territoriality: case law up to 2008</vt:lpstr>
      <vt:lpstr>Divided opinions about scope of territoriality principle</vt:lpstr>
      <vt:lpstr>Yukos: HR seems to adopt the less restrictive interpretation of territoriality</vt:lpstr>
      <vt:lpstr>Timeline Yukos Affair</vt:lpstr>
      <vt:lpstr>Timeline Yukos Affair</vt:lpstr>
      <vt:lpstr>The 2005 Restructuring Operation</vt:lpstr>
      <vt:lpstr>Bankruptcy of Yukos and consequences for Yukos NL</vt:lpstr>
      <vt:lpstr>Litigation in NL about effects in NL of  bankrupcy of Yukos Oil</vt:lpstr>
      <vt:lpstr>Litigation about dismissal</vt:lpstr>
      <vt:lpstr>Litigation about sale of shares</vt:lpstr>
      <vt:lpstr>The Yukos litigation in the NL has created a treacherous quagmire</vt:lpstr>
      <vt:lpstr>In which notaries got trapped</vt:lpstr>
      <vt:lpstr>How to remedy this unsatisfactory state of the law?</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Legal framework evolution</vt:lpstr>
      <vt:lpstr>Reorganization procedures</vt:lpstr>
      <vt:lpstr>The amount of bankruptcy procedures in the last 10 years</vt:lpstr>
      <vt:lpstr>Why is there very few reorganizations?</vt:lpstr>
      <vt:lpstr>Insolvency Administrator …</vt:lpstr>
      <vt:lpstr>Insolvency Administrators: new rules (1)</vt:lpstr>
      <vt:lpstr>Insolvency Administrators: new rules (2)</vt:lpstr>
      <vt:lpstr>Insolvency Administrators: remuneration</vt:lpstr>
      <vt:lpstr>Remuneration: some “buts”</vt:lpstr>
      <vt:lpstr>Position of creditors</vt:lpstr>
      <vt:lpstr>Transparency:  before</vt:lpstr>
      <vt:lpstr>Transparency: now</vt:lpstr>
      <vt:lpstr>The Law Draft “On financial rehabilitation and insolvency”</vt:lpstr>
      <vt:lpstr>The other legal drafts</vt:lpstr>
      <vt:lpstr>Conclusions </vt:lpstr>
      <vt:lpstr>Diapositive 73</vt:lpstr>
      <vt:lpstr>Diapositive 74</vt:lpstr>
      <vt:lpstr>Diapositive 75</vt:lpstr>
      <vt:lpstr>Diapositive 76</vt:lpstr>
      <vt:lpstr>Diapositive 77</vt:lpstr>
      <vt:lpstr>Diapositive 78</vt:lpstr>
      <vt:lpstr>Diapositive 79</vt:lpstr>
      <vt:lpstr>Diapositive 80</vt:lpstr>
      <vt:lpstr>Diapositive 81</vt:lpstr>
      <vt:lpstr>Diapositive 82</vt:lpstr>
      <vt:lpstr>Diapositive 83</vt:lpstr>
      <vt:lpstr>Diapositive 84</vt:lpstr>
      <vt:lpstr>Diapositive 85</vt:lpstr>
      <vt:lpstr>Diapositive 86</vt:lpstr>
      <vt:lpstr>Diapositive 87</vt:lpstr>
      <vt:lpstr>Diapositive 88</vt:lpstr>
      <vt:lpstr>Diapositive 89</vt:lpstr>
      <vt:lpstr>Diapositive 90</vt:lpstr>
      <vt:lpstr>Diapositive 91</vt:lpstr>
      <vt:lpstr>Diapositive 92</vt:lpstr>
      <vt:lpstr>Diapositive 93</vt:lpstr>
      <vt:lpstr>Diapositive 94</vt:lpstr>
      <vt:lpstr>Diapositive 95</vt:lpstr>
      <vt:lpstr>Diapositive 96</vt:lpstr>
      <vt:lpstr>Diapositive 97</vt:lpstr>
      <vt:lpstr>Diapositive 98</vt:lpstr>
      <vt:lpstr>Diapositive 99</vt:lpstr>
      <vt:lpstr>Diapositive 100</vt:lpstr>
      <vt:lpstr>Diapositive 101</vt:lpstr>
      <vt:lpstr>Diapositive 102</vt:lpstr>
      <vt:lpstr>Diapositive 103</vt:lpstr>
      <vt:lpstr>Diapositive 104</vt:lpstr>
      <vt:lpstr>Diapositive 105</vt:lpstr>
      <vt:lpstr>Diapositive 106</vt:lpstr>
      <vt:lpstr>Diapositive 107</vt:lpstr>
      <vt:lpstr>Diapositive 108</vt:lpstr>
      <vt:lpstr>Diapositive 109</vt:lpstr>
      <vt:lpstr>Diapositive 110</vt:lpstr>
      <vt:lpstr>Diapositive 111</vt:lpstr>
      <vt:lpstr>Diapositive 112</vt:lpstr>
      <vt:lpstr>Diapositive 113</vt:lpstr>
      <vt:lpstr>Diapositive 114</vt:lpstr>
      <vt:lpstr>Diapositive 115</vt:lpstr>
      <vt:lpstr>Diapositive 116</vt:lpstr>
      <vt:lpstr>Diapositive 117</vt:lpstr>
      <vt:lpstr>Diapositive 118</vt:lpstr>
      <vt:lpstr>Diapositive 119</vt:lpstr>
      <vt:lpstr>Diapositive 120</vt:lpstr>
      <vt:lpstr>Diapositive 121</vt:lpstr>
      <vt:lpstr>Diapositive 122</vt:lpstr>
      <vt:lpstr>Diapositive 123</vt:lpstr>
      <vt:lpstr>Diapositive 124</vt:lpstr>
      <vt:lpstr>Diapositive 125</vt:lpstr>
      <vt:lpstr>Diapositive 126</vt:lpstr>
      <vt:lpstr>Diapositive 127</vt:lpstr>
      <vt:lpstr>Diapositive 128</vt:lpstr>
      <vt:lpstr>Diapositive 129</vt:lpstr>
      <vt:lpstr>Diapositive 130</vt:lpstr>
      <vt:lpstr>Diapositive 131</vt:lpstr>
      <vt:lpstr>Diapositive 132</vt:lpstr>
      <vt:lpstr>Diapositive 133</vt:lpstr>
      <vt:lpstr>Diapositive 134</vt:lpstr>
      <vt:lpstr>Diapositive 135</vt:lpstr>
      <vt:lpstr>Diapositive 136</vt:lpstr>
      <vt:lpstr>Diapositive 137</vt:lpstr>
      <vt:lpstr>Diapositive 138</vt:lpstr>
      <vt:lpstr>Diapositive 139</vt:lpstr>
      <vt:lpstr>Diapositive 140</vt:lpstr>
      <vt:lpstr>Diapositive 141</vt:lpstr>
      <vt:lpstr>Diapositive 142</vt:lpstr>
      <vt:lpstr>Diapositive 143</vt:lpstr>
      <vt:lpstr>Diapositive 144</vt:lpstr>
      <vt:lpstr>Diapositive 145</vt:lpstr>
      <vt:lpstr>Diapositive 146</vt:lpstr>
    </vt:vector>
  </TitlesOfParts>
  <Company>R3</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Show1</dc:creator>
  <cp:lastModifiedBy>Julien</cp:lastModifiedBy>
  <cp:revision>90</cp:revision>
  <cp:lastPrinted>2011-04-07T13:43:09Z</cp:lastPrinted>
  <dcterms:created xsi:type="dcterms:W3CDTF">2011-09-13T12:29:19Z</dcterms:created>
  <dcterms:modified xsi:type="dcterms:W3CDTF">2011-10-03T06:26:06Z</dcterms:modified>
</cp:coreProperties>
</file>