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37"/>
  </p:notesMasterIdLst>
  <p:handoutMasterIdLst>
    <p:handoutMasterId r:id="rId38"/>
  </p:handoutMasterIdLst>
  <p:sldIdLst>
    <p:sldId id="274" r:id="rId2"/>
    <p:sldId id="304" r:id="rId3"/>
    <p:sldId id="305" r:id="rId4"/>
    <p:sldId id="306" r:id="rId5"/>
    <p:sldId id="307" r:id="rId6"/>
    <p:sldId id="308" r:id="rId7"/>
    <p:sldId id="322" r:id="rId8"/>
    <p:sldId id="323" r:id="rId9"/>
    <p:sldId id="333" r:id="rId10"/>
    <p:sldId id="318" r:id="rId11"/>
    <p:sldId id="326" r:id="rId12"/>
    <p:sldId id="329" r:id="rId13"/>
    <p:sldId id="330" r:id="rId14"/>
    <p:sldId id="331" r:id="rId15"/>
    <p:sldId id="313" r:id="rId16"/>
    <p:sldId id="334" r:id="rId17"/>
    <p:sldId id="276" r:id="rId18"/>
    <p:sldId id="277" r:id="rId19"/>
    <p:sldId id="278" r:id="rId20"/>
    <p:sldId id="289" r:id="rId21"/>
    <p:sldId id="335" r:id="rId22"/>
    <p:sldId id="336" r:id="rId23"/>
    <p:sldId id="338" r:id="rId24"/>
    <p:sldId id="337" r:id="rId25"/>
    <p:sldId id="340" r:id="rId26"/>
    <p:sldId id="292" r:id="rId27"/>
    <p:sldId id="296" r:id="rId28"/>
    <p:sldId id="282" r:id="rId29"/>
    <p:sldId id="290" r:id="rId30"/>
    <p:sldId id="299" r:id="rId31"/>
    <p:sldId id="300" r:id="rId32"/>
    <p:sldId id="301" r:id="rId33"/>
    <p:sldId id="302" r:id="rId34"/>
    <p:sldId id="341" r:id="rId35"/>
    <p:sldId id="339" r:id="rId36"/>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389"/>
    <p:restoredTop sz="94694"/>
  </p:normalViewPr>
  <p:slideViewPr>
    <p:cSldViewPr snapToGrid="0" snapToObjects="1">
      <p:cViewPr varScale="1">
        <p:scale>
          <a:sx n="80" d="100"/>
          <a:sy n="80" d="100"/>
        </p:scale>
        <p:origin x="928" y="44"/>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snapToGrid="0" snapToObjects="1">
      <p:cViewPr varScale="1">
        <p:scale>
          <a:sx n="97" d="100"/>
          <a:sy n="97" d="100"/>
        </p:scale>
        <p:origin x="4328" y="20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F18BD36-7EE8-8A00-8B93-C1C7E83DC99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7F14E0F-667D-0CE8-14A6-71244714DCF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51AB248-2CEB-AD48-80DA-822B1162A6AD}" type="datetimeFigureOut">
              <a:rPr lang="en-US" smtClean="0"/>
              <a:t>9/23/2024</a:t>
            </a:fld>
            <a:endParaRPr lang="en-US"/>
          </a:p>
        </p:txBody>
      </p:sp>
      <p:sp>
        <p:nvSpPr>
          <p:cNvPr id="4" name="Footer Placeholder 3">
            <a:extLst>
              <a:ext uri="{FF2B5EF4-FFF2-40B4-BE49-F238E27FC236}">
                <a16:creationId xmlns:a16="http://schemas.microsoft.com/office/drawing/2014/main" id="{417B3AC0-7A04-73D1-D8C2-FB389DA3378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0652D16E-D246-83D4-9DCD-D60164DA02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9672A51-9A26-6A48-A661-EFFD0C459C0B}" type="slidenum">
              <a:rPr lang="en-US" smtClean="0"/>
              <a:t>‹N›</a:t>
            </a:fld>
            <a:endParaRPr lang="en-US"/>
          </a:p>
        </p:txBody>
      </p:sp>
    </p:spTree>
    <p:extLst>
      <p:ext uri="{BB962C8B-B14F-4D97-AF65-F5344CB8AC3E}">
        <p14:creationId xmlns:p14="http://schemas.microsoft.com/office/powerpoint/2010/main" val="42702622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76D5425-8C25-404D-9482-1FAAD43087EF}" type="datetimeFigureOut">
              <a:rPr lang="en-US" smtClean="0"/>
              <a:t>9/23/2024</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B915397-3E6C-4046-9906-54676D7966B6}" type="slidenum">
              <a:rPr lang="en-US" smtClean="0"/>
              <a:t>‹N›</a:t>
            </a:fld>
            <a:endParaRPr lang="en-US"/>
          </a:p>
        </p:txBody>
      </p:sp>
    </p:spTree>
    <p:extLst>
      <p:ext uri="{BB962C8B-B14F-4D97-AF65-F5344CB8AC3E}">
        <p14:creationId xmlns:p14="http://schemas.microsoft.com/office/powerpoint/2010/main" val="374569409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700643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5475977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6505600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0293592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8878030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3749562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7239667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39565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9434124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8761492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6074732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7637464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9074861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6183814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8712574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41876305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1766839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7507923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6499130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5124655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9827871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41417805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966760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67764846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9891874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5450399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1165463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53769409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409654026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25474899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61814947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16583981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421421433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4699824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GB"/>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GB"/>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e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276696"/>
            <a:ext cx="8229600" cy="857250"/>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p:cNvSpPr>
            <a:spLocks noGrp="1"/>
          </p:cNvSpPr>
          <p:nvPr>
            <p:ph type="body" idx="1"/>
          </p:nvPr>
        </p:nvSpPr>
        <p:spPr>
          <a:xfrm>
            <a:off x="457200" y="2270868"/>
            <a:ext cx="8229600" cy="2363516"/>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4" name="Picture 3">
            <a:extLst>
              <a:ext uri="{FF2B5EF4-FFF2-40B4-BE49-F238E27FC236}">
                <a16:creationId xmlns:a16="http://schemas.microsoft.com/office/drawing/2014/main" id="{FC0C66FA-BEFD-752F-2A7C-B74FEEFC8476}"/>
              </a:ext>
            </a:extLst>
          </p:cNvPr>
          <p:cNvPicPr>
            <a:picLocks noChangeAspect="1"/>
          </p:cNvPicPr>
          <p:nvPr userDrawn="1"/>
        </p:nvPicPr>
        <p:blipFill>
          <a:blip r:embed="rId4"/>
          <a:stretch>
            <a:fillRect/>
          </a:stretch>
        </p:blipFill>
        <p:spPr>
          <a:xfrm>
            <a:off x="0" y="0"/>
            <a:ext cx="9144000" cy="1079500"/>
          </a:xfrm>
          <a:prstGeom prst="rect">
            <a:avLst/>
          </a:prstGeom>
          <a:ln>
            <a:noFill/>
          </a:ln>
          <a:effectLst>
            <a:outerShdw blurRad="292100" dist="139700" dir="2700000" algn="tl" rotWithShape="0">
              <a:srgbClr val="333333">
                <a:alpha val="65000"/>
              </a:srgbClr>
            </a:outerShdw>
          </a:effectLst>
        </p:spPr>
      </p:pic>
      <p:sp>
        <p:nvSpPr>
          <p:cNvPr id="5" name="CasellaDiTesto 4"/>
          <p:cNvSpPr txBox="1"/>
          <p:nvPr userDrawn="1"/>
        </p:nvSpPr>
        <p:spPr>
          <a:xfrm>
            <a:off x="2753923" y="4912668"/>
            <a:ext cx="3636154" cy="230832"/>
          </a:xfrm>
          <a:prstGeom prst="rect">
            <a:avLst/>
          </a:prstGeom>
          <a:noFill/>
        </p:spPr>
        <p:txBody>
          <a:bodyPr wrap="square" rtlCol="0">
            <a:spAutoFit/>
          </a:bodyPr>
          <a:lstStyle/>
          <a:p>
            <a:r>
              <a:rPr lang="it-IT" sz="900" cap="small" baseline="0" dirty="0">
                <a:latin typeface="Times New Roman" panose="02020603050405020304" pitchFamily="18" charset="0"/>
                <a:cs typeface="Times New Roman" panose="02020603050405020304" pitchFamily="18" charset="0"/>
              </a:rPr>
              <a:t>Prof.ssa Patrizia Riva, </a:t>
            </a:r>
            <a:r>
              <a:rPr lang="it-IT" sz="900" cap="small" baseline="0" dirty="0" err="1">
                <a:latin typeface="Times New Roman" panose="02020603050405020304" pitchFamily="18" charset="0"/>
                <a:cs typeface="Times New Roman" panose="02020603050405020304" pitchFamily="18" charset="0"/>
              </a:rPr>
              <a:t>PhD</a:t>
            </a:r>
            <a:r>
              <a:rPr lang="it-IT" sz="900" cap="small" baseline="0" dirty="0">
                <a:latin typeface="Times New Roman" panose="02020603050405020304" pitchFamily="18" charset="0"/>
                <a:cs typeface="Times New Roman" panose="02020603050405020304" pitchFamily="18" charset="0"/>
              </a:rPr>
              <a:t>, Dott. Simone Accettura - </a:t>
            </a:r>
            <a:r>
              <a:rPr lang="it-IT" sz="900" cap="small" baseline="0" dirty="0" err="1">
                <a:latin typeface="Times New Roman" panose="02020603050405020304" pitchFamily="18" charset="0"/>
                <a:cs typeface="Times New Roman" panose="02020603050405020304" pitchFamily="18" charset="0"/>
              </a:rPr>
              <a:t>Italy</a:t>
            </a:r>
            <a:endParaRPr lang="it-IT" sz="900" cap="small" baseline="0" dirty="0">
              <a:latin typeface="Times New Roman" panose="02020603050405020304" pitchFamily="18" charset="0"/>
              <a:cs typeface="Times New Roman" panose="02020603050405020304" pitchFamily="18" charset="0"/>
            </a:endParaRPr>
          </a:p>
        </p:txBody>
      </p:sp>
      <p:pic>
        <p:nvPicPr>
          <p:cNvPr id="6" name="Immagine 5"/>
          <p:cNvPicPr>
            <a:picLocks noChangeAspect="1"/>
          </p:cNvPicPr>
          <p:nvPr userDrawn="1"/>
        </p:nvPicPr>
        <p:blipFill>
          <a:blip r:embed="rId5"/>
          <a:stretch>
            <a:fillRect/>
          </a:stretch>
        </p:blipFill>
        <p:spPr>
          <a:xfrm>
            <a:off x="8313577" y="4724476"/>
            <a:ext cx="699835" cy="35458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Lst>
  <p:hf hdr="0" ftr="0" dt="0"/>
  <p:txStyles>
    <p:titleStyle>
      <a:lvl1pPr algn="ctr" defTabSz="3429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s://www.youtube.com/watch?v=QNv9PRDIhes" TargetMode="External"/><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1034716" y="1318660"/>
            <a:ext cx="7156383" cy="1448604"/>
          </a:xfrm>
          <a:prstGeom prst="rect">
            <a:avLst/>
          </a:prstGeom>
          <a:solidFill>
            <a:schemeClr val="accent5">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
        <p:nvSpPr>
          <p:cNvPr id="7169" name="Title 1"/>
          <p:cNvSpPr>
            <a:spLocks noGrp="1"/>
          </p:cNvSpPr>
          <p:nvPr>
            <p:ph type="ctrTitle"/>
          </p:nvPr>
        </p:nvSpPr>
        <p:spPr>
          <a:xfrm>
            <a:off x="828675" y="1480769"/>
            <a:ext cx="7486650" cy="1102519"/>
          </a:xfrm>
        </p:spPr>
        <p:txBody>
          <a:bodyPr>
            <a:normAutofit fontScale="90000"/>
          </a:bodyPr>
          <a:lstStyle/>
          <a:p>
            <a:pPr eaLnBrk="1" hangingPunct="1"/>
            <a:r>
              <a:rPr lang="en-US" b="1" dirty="0"/>
              <a:t>ESG NON-FINANCIAL INFORMATION FOR EARLY WARNING AND PREVENTIVE RESTRUCTURING. THE ITALIAN CASE.</a:t>
            </a:r>
          </a:p>
        </p:txBody>
      </p:sp>
      <p:sp>
        <p:nvSpPr>
          <p:cNvPr id="3" name="Subtitle 2"/>
          <p:cNvSpPr>
            <a:spLocks noGrp="1"/>
          </p:cNvSpPr>
          <p:nvPr>
            <p:ph type="subTitle" idx="1"/>
          </p:nvPr>
        </p:nvSpPr>
        <p:spPr>
          <a:xfrm>
            <a:off x="526983" y="3340302"/>
            <a:ext cx="8090033" cy="1314450"/>
          </a:xfrm>
        </p:spPr>
        <p:txBody>
          <a:bodyPr rtlCol="0">
            <a:noAutofit/>
          </a:bodyPr>
          <a:lstStyle/>
          <a:p>
            <a:pPr>
              <a:spcBef>
                <a:spcPts val="0"/>
              </a:spcBef>
              <a:defRPr/>
            </a:pPr>
            <a:r>
              <a:rPr lang="it-IT" b="1" cap="small" dirty="0">
                <a:solidFill>
                  <a:schemeClr val="tx1"/>
                </a:solidFill>
              </a:rPr>
              <a:t>Prof. Patrizia Riva, </a:t>
            </a:r>
            <a:r>
              <a:rPr lang="en-US" b="1" cap="small" dirty="0">
                <a:solidFill>
                  <a:schemeClr val="tx1"/>
                </a:solidFill>
              </a:rPr>
              <a:t>Ph.D.</a:t>
            </a:r>
            <a:endParaRPr lang="it-IT" b="1" cap="small" dirty="0">
              <a:solidFill>
                <a:schemeClr val="tx1"/>
              </a:solidFill>
            </a:endParaRPr>
          </a:p>
          <a:p>
            <a:pPr>
              <a:spcBef>
                <a:spcPts val="0"/>
              </a:spcBef>
              <a:defRPr/>
            </a:pPr>
            <a:r>
              <a:rPr lang="en-US" sz="1400" i="1" cap="small" dirty="0">
                <a:solidFill>
                  <a:schemeClr val="tx1"/>
                </a:solidFill>
              </a:rPr>
              <a:t>Eastern Piedmont University, CPA Riva &amp; Co. IPs, </a:t>
            </a:r>
            <a:r>
              <a:rPr lang="en-US" sz="1400" i="1" cap="small" dirty="0" err="1">
                <a:solidFill>
                  <a:schemeClr val="tx1"/>
                </a:solidFill>
              </a:rPr>
              <a:t>Insol</a:t>
            </a:r>
            <a:r>
              <a:rPr lang="en-US" sz="1400" i="1" cap="small" dirty="0">
                <a:solidFill>
                  <a:schemeClr val="tx1"/>
                </a:solidFill>
              </a:rPr>
              <a:t> Europe Council member, </a:t>
            </a:r>
            <a:r>
              <a:rPr lang="en-US" sz="1400" i="1" cap="small" dirty="0" err="1">
                <a:solidFill>
                  <a:schemeClr val="tx1"/>
                </a:solidFill>
              </a:rPr>
              <a:t>Ceril</a:t>
            </a:r>
            <a:r>
              <a:rPr lang="en-US" sz="1400" i="1" cap="small" dirty="0">
                <a:solidFill>
                  <a:schemeClr val="tx1"/>
                </a:solidFill>
              </a:rPr>
              <a:t> Conferee, Italy </a:t>
            </a:r>
            <a:br>
              <a:rPr lang="en-US" sz="1800" b="1" cap="small" dirty="0">
                <a:solidFill>
                  <a:schemeClr val="tx1"/>
                </a:solidFill>
              </a:rPr>
            </a:br>
            <a:r>
              <a:rPr lang="en-US" b="1" cap="small" dirty="0">
                <a:solidFill>
                  <a:schemeClr val="tx1"/>
                </a:solidFill>
              </a:rPr>
              <a:t>Simone </a:t>
            </a:r>
            <a:r>
              <a:rPr lang="en-US" b="1" cap="small" dirty="0" err="1">
                <a:solidFill>
                  <a:schemeClr val="tx1"/>
                </a:solidFill>
              </a:rPr>
              <a:t>Accettura</a:t>
            </a:r>
            <a:r>
              <a:rPr lang="en-US" b="1" cap="small" dirty="0">
                <a:solidFill>
                  <a:schemeClr val="tx1"/>
                </a:solidFill>
              </a:rPr>
              <a:t> </a:t>
            </a:r>
          </a:p>
          <a:p>
            <a:pPr>
              <a:spcBef>
                <a:spcPts val="0"/>
              </a:spcBef>
              <a:defRPr/>
            </a:pPr>
            <a:r>
              <a:rPr lang="en-US" sz="1400" i="1" cap="small" dirty="0">
                <a:solidFill>
                  <a:schemeClr val="tx1"/>
                </a:solidFill>
              </a:rPr>
              <a:t>Eastern Piedmont University, CPA Riva &amp; Co. </a:t>
            </a:r>
            <a:r>
              <a:rPr lang="en-US" sz="1400" i="1" cap="small" dirty="0" err="1">
                <a:solidFill>
                  <a:schemeClr val="tx1"/>
                </a:solidFill>
              </a:rPr>
              <a:t>Ips</a:t>
            </a:r>
            <a:r>
              <a:rPr lang="en-US" sz="1400" i="1" cap="small" dirty="0">
                <a:solidFill>
                  <a:schemeClr val="tx1"/>
                </a:solidFill>
              </a:rPr>
              <a:t>, Italy</a:t>
            </a:r>
          </a:p>
          <a:p>
            <a:pPr>
              <a:defRPr/>
            </a:pPr>
            <a:endParaRPr lang="en-US" sz="2700" dirty="0"/>
          </a:p>
        </p:txBody>
      </p:sp>
      <p:sp>
        <p:nvSpPr>
          <p:cNvPr id="2" name="Rettangolo 1"/>
          <p:cNvSpPr/>
          <p:nvPr/>
        </p:nvSpPr>
        <p:spPr>
          <a:xfrm>
            <a:off x="2762451" y="4935269"/>
            <a:ext cx="3672037" cy="146870"/>
          </a:xfrm>
          <a:prstGeom prst="rect">
            <a:avLst/>
          </a:prstGeom>
          <a:solidFill>
            <a:schemeClr val="bg1"/>
          </a:solidFill>
          <a:ln>
            <a:solidFill>
              <a:schemeClr val="bg1"/>
            </a:solidFill>
          </a:ln>
          <a:effectLst>
            <a:outerShdw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pic>
        <p:nvPicPr>
          <p:cNvPr id="8" name="Immagine 7"/>
          <p:cNvPicPr/>
          <p:nvPr/>
        </p:nvPicPr>
        <p:blipFill>
          <a:blip r:embed="rId2">
            <a:extLst>
              <a:ext uri="{28A0092B-C50C-407E-A947-70E740481C1C}">
                <a14:useLocalDpi xmlns:a14="http://schemas.microsoft.com/office/drawing/2010/main" val="0"/>
              </a:ext>
            </a:extLst>
          </a:blip>
          <a:srcRect/>
          <a:stretch>
            <a:fillRect/>
          </a:stretch>
        </p:blipFill>
        <p:spPr bwMode="auto">
          <a:xfrm>
            <a:off x="107232" y="4716379"/>
            <a:ext cx="1885199" cy="365760"/>
          </a:xfrm>
          <a:prstGeom prst="rect">
            <a:avLst/>
          </a:prstGeom>
          <a:noFill/>
        </p:spPr>
      </p:pic>
    </p:spTree>
    <p:extLst>
      <p:ext uri="{BB962C8B-B14F-4D97-AF65-F5344CB8AC3E}">
        <p14:creationId xmlns:p14="http://schemas.microsoft.com/office/powerpoint/2010/main" val="364749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6">
            <a:extLst>
              <a:ext uri="{FF2B5EF4-FFF2-40B4-BE49-F238E27FC236}">
                <a16:creationId xmlns:a16="http://schemas.microsoft.com/office/drawing/2014/main" id="{3D838DC9-69CC-5FA1-93DB-F46FDFF7BEE2}"/>
              </a:ext>
            </a:extLst>
          </p:cNvPr>
          <p:cNvSpPr txBox="1">
            <a:spLocks noChangeArrowheads="1"/>
          </p:cNvSpPr>
          <p:nvPr/>
        </p:nvSpPr>
        <p:spPr bwMode="auto">
          <a:xfrm>
            <a:off x="738621" y="1748419"/>
            <a:ext cx="8359775"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a:r>
              <a:rPr lang="fr-FR" altLang="it-IT" sz="3200" dirty="0">
                <a:solidFill>
                  <a:srgbClr val="C00000"/>
                </a:solidFill>
              </a:rPr>
              <a:t>“IL Y A UN RINOCERONT DANS LA SALLE”</a:t>
            </a:r>
          </a:p>
          <a:p>
            <a:pPr algn="ctr"/>
            <a:endParaRPr lang="fr-FR" altLang="it-IT" sz="3200" b="1" u="sng" dirty="0">
              <a:solidFill>
                <a:srgbClr val="C00000"/>
              </a:solidFill>
            </a:endParaRPr>
          </a:p>
          <a:p>
            <a:pPr algn="ctr"/>
            <a:r>
              <a:rPr lang="it-IT" altLang="it-IT" sz="3200" b="1" dirty="0">
                <a:solidFill>
                  <a:srgbClr val="C00000"/>
                </a:solidFill>
              </a:rPr>
              <a:t>NEW SUSTAINABILITY REPORTING REQUIREMENTS</a:t>
            </a:r>
          </a:p>
        </p:txBody>
      </p:sp>
      <p:pic>
        <p:nvPicPr>
          <p:cNvPr id="4" name="Immagine 3"/>
          <p:cNvPicPr>
            <a:picLocks noChangeAspect="1"/>
          </p:cNvPicPr>
          <p:nvPr/>
        </p:nvPicPr>
        <p:blipFill>
          <a:blip r:embed="rId3"/>
          <a:stretch>
            <a:fillRect/>
          </a:stretch>
        </p:blipFill>
        <p:spPr>
          <a:xfrm>
            <a:off x="6918274" y="3561810"/>
            <a:ext cx="2180122" cy="1543232"/>
          </a:xfrm>
          <a:prstGeom prst="rect">
            <a:avLst/>
          </a:prstGeom>
        </p:spPr>
      </p:pic>
      <p:sp>
        <p:nvSpPr>
          <p:cNvPr id="7" name="Ovale 6"/>
          <p:cNvSpPr/>
          <p:nvPr/>
        </p:nvSpPr>
        <p:spPr>
          <a:xfrm rot="151254">
            <a:off x="6924260" y="3523446"/>
            <a:ext cx="341697" cy="279697"/>
          </a:xfrm>
          <a:prstGeom prst="ellipse">
            <a:avLst/>
          </a:prstGeom>
          <a:ln>
            <a:solidFill>
              <a:schemeClr val="bg1"/>
            </a:solidFill>
          </a:ln>
          <a:effectLst/>
        </p:spPr>
        <p:style>
          <a:lnRef idx="1">
            <a:schemeClr val="accent1"/>
          </a:lnRef>
          <a:fillRef idx="1001">
            <a:schemeClr val="lt1"/>
          </a:fillRef>
          <a:effectRef idx="2">
            <a:schemeClr val="accent1"/>
          </a:effectRef>
          <a:fontRef idx="minor">
            <a:schemeClr val="lt1"/>
          </a:fontRef>
        </p:style>
        <p:txBody>
          <a:bodyPr rtlCol="0" anchor="ctr"/>
          <a:lstStyle/>
          <a:p>
            <a:pPr algn="ctr"/>
            <a:endParaRPr lang="it-IT"/>
          </a:p>
        </p:txBody>
      </p:sp>
      <p:sp>
        <p:nvSpPr>
          <p:cNvPr id="8" name="Rettangolo 7"/>
          <p:cNvSpPr/>
          <p:nvPr/>
        </p:nvSpPr>
        <p:spPr>
          <a:xfrm>
            <a:off x="9004434" y="4466122"/>
            <a:ext cx="93962" cy="589095"/>
          </a:xfrm>
          <a:prstGeom prst="rect">
            <a:avLst/>
          </a:prstGeom>
          <a:solidFill>
            <a:schemeClr val="bg1"/>
          </a:solidFill>
          <a:ln>
            <a:solidFill>
              <a:schemeClr val="bg1"/>
            </a:solidFill>
          </a:ln>
          <a:effectLst>
            <a:outerShdw rotWithShape="0">
              <a:srgbClr val="000000">
                <a:alpha val="51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pic>
        <p:nvPicPr>
          <p:cNvPr id="3" name="Immagine 2"/>
          <p:cNvPicPr>
            <a:picLocks noChangeAspect="1"/>
          </p:cNvPicPr>
          <p:nvPr/>
        </p:nvPicPr>
        <p:blipFill>
          <a:blip r:embed="rId4"/>
          <a:stretch>
            <a:fillRect/>
          </a:stretch>
        </p:blipFill>
        <p:spPr>
          <a:xfrm>
            <a:off x="158774" y="4653815"/>
            <a:ext cx="805711" cy="402856"/>
          </a:xfrm>
          <a:prstGeom prst="rect">
            <a:avLst/>
          </a:prstGeom>
        </p:spPr>
      </p:pic>
    </p:spTree>
    <p:extLst>
      <p:ext uri="{BB962C8B-B14F-4D97-AF65-F5344CB8AC3E}">
        <p14:creationId xmlns:p14="http://schemas.microsoft.com/office/powerpoint/2010/main" val="10254068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2">
            <a:extLst>
              <a:ext uri="{FF2B5EF4-FFF2-40B4-BE49-F238E27FC236}">
                <a16:creationId xmlns:a16="http://schemas.microsoft.com/office/drawing/2014/main" id="{87952B51-A0C2-E854-0937-9D13841F58ED}"/>
              </a:ext>
            </a:extLst>
          </p:cNvPr>
          <p:cNvSpPr>
            <a:spLocks noGrp="1" noChangeArrowheads="1"/>
          </p:cNvSpPr>
          <p:nvPr>
            <p:ph idx="1"/>
          </p:nvPr>
        </p:nvSpPr>
        <p:spPr>
          <a:xfrm>
            <a:off x="141680" y="1317575"/>
            <a:ext cx="8783638" cy="2682684"/>
          </a:xfrm>
        </p:spPr>
        <p:txBody>
          <a:bodyPr>
            <a:noAutofit/>
          </a:bodyPr>
          <a:lstStyle/>
          <a:p>
            <a:pPr marL="0" indent="0" algn="ctr">
              <a:buFont typeface="Arial" panose="020B0604020202020204" pitchFamily="34" charset="0"/>
              <a:buNone/>
              <a:defRPr/>
            </a:pPr>
            <a:r>
              <a:rPr lang="it-IT" altLang="it-IT" sz="2800" b="1" dirty="0">
                <a:solidFill>
                  <a:srgbClr val="0070C0"/>
                </a:solidFill>
                <a:cs typeface="Calibri" panose="020F0502020204030204" pitchFamily="34" charset="0"/>
              </a:rPr>
              <a:t>FROM</a:t>
            </a:r>
            <a:r>
              <a:rPr lang="it-IT" altLang="it-IT" sz="2800" b="1" dirty="0">
                <a:solidFill>
                  <a:srgbClr val="FF0000"/>
                </a:solidFill>
                <a:cs typeface="Calibri" panose="020F0502020204030204" pitchFamily="34" charset="0"/>
              </a:rPr>
              <a:t> </a:t>
            </a:r>
          </a:p>
          <a:p>
            <a:pPr marL="0" indent="0" algn="ctr">
              <a:buFont typeface="Arial" panose="020B0604020202020204" pitchFamily="34" charset="0"/>
              <a:buNone/>
              <a:defRPr/>
            </a:pPr>
            <a:r>
              <a:rPr lang="it-IT" altLang="it-IT" sz="2800" b="1" dirty="0">
                <a:solidFill>
                  <a:srgbClr val="C00000"/>
                </a:solidFill>
                <a:cs typeface="Calibri" panose="020F0502020204030204" pitchFamily="34" charset="0"/>
              </a:rPr>
              <a:t>NFRD 2014/95/UE  </a:t>
            </a:r>
          </a:p>
          <a:p>
            <a:pPr marL="0" indent="0" algn="ctr">
              <a:buFont typeface="Arial" panose="020B0604020202020204" pitchFamily="34" charset="0"/>
              <a:buNone/>
              <a:defRPr/>
            </a:pPr>
            <a:r>
              <a:rPr lang="it-IT" altLang="it-IT" sz="1800" b="1" dirty="0">
                <a:solidFill>
                  <a:srgbClr val="C00000"/>
                </a:solidFill>
                <a:cs typeface="Calibri" panose="020F0502020204030204" pitchFamily="34" charset="0"/>
              </a:rPr>
              <a:t>(NON FINANCIAL REPORTING DIRECTIVE)</a:t>
            </a:r>
          </a:p>
          <a:p>
            <a:pPr marL="0" indent="0" algn="ctr">
              <a:buFont typeface="Arial" panose="020B0604020202020204" pitchFamily="34" charset="0"/>
              <a:buNone/>
              <a:defRPr/>
            </a:pPr>
            <a:endParaRPr lang="it-IT" altLang="it-IT" sz="1800" b="1" dirty="0">
              <a:solidFill>
                <a:srgbClr val="C00000"/>
              </a:solidFill>
              <a:cs typeface="Calibri" panose="020F0502020204030204" pitchFamily="34" charset="0"/>
            </a:endParaRPr>
          </a:p>
          <a:p>
            <a:pPr marL="0" indent="0" algn="ctr">
              <a:buFont typeface="Arial" panose="020B0604020202020204" pitchFamily="34" charset="0"/>
              <a:buNone/>
              <a:defRPr/>
            </a:pPr>
            <a:endParaRPr lang="it-IT" altLang="it-IT" sz="2800" b="1" dirty="0">
              <a:solidFill>
                <a:srgbClr val="002060"/>
              </a:solidFill>
              <a:cs typeface="Calibri" panose="020F0502020204030204" pitchFamily="34" charset="0"/>
            </a:endParaRPr>
          </a:p>
          <a:p>
            <a:pPr marL="0" indent="0" algn="ctr">
              <a:buFont typeface="Arial" panose="020B0604020202020204" pitchFamily="34" charset="0"/>
              <a:buNone/>
              <a:defRPr/>
            </a:pPr>
            <a:r>
              <a:rPr lang="it-IT" altLang="it-IT" sz="2800" b="1" dirty="0">
                <a:solidFill>
                  <a:srgbClr val="0070C0"/>
                </a:solidFill>
                <a:cs typeface="Calibri" panose="020F0502020204030204" pitchFamily="34" charset="0"/>
              </a:rPr>
              <a:t>TO</a:t>
            </a:r>
          </a:p>
          <a:p>
            <a:pPr marL="0" indent="0" algn="ctr">
              <a:buFont typeface="Arial" panose="020B0604020202020204" pitchFamily="34" charset="0"/>
              <a:buNone/>
              <a:defRPr/>
            </a:pPr>
            <a:r>
              <a:rPr lang="it-IT" altLang="it-IT" sz="2800" b="1" dirty="0">
                <a:solidFill>
                  <a:srgbClr val="C00000"/>
                </a:solidFill>
                <a:cs typeface="Calibri" panose="020F0502020204030204" pitchFamily="34" charset="0"/>
              </a:rPr>
              <a:t> CSRD 2022/2464/UE </a:t>
            </a:r>
          </a:p>
          <a:p>
            <a:pPr marL="0" indent="0" algn="ctr">
              <a:buFont typeface="Arial" panose="020B0604020202020204" pitchFamily="34" charset="0"/>
              <a:buNone/>
              <a:defRPr/>
            </a:pPr>
            <a:r>
              <a:rPr lang="it-IT" altLang="it-IT" sz="1800" b="1" dirty="0">
                <a:solidFill>
                  <a:srgbClr val="C00000"/>
                </a:solidFill>
                <a:cs typeface="Calibri" panose="020F0502020204030204" pitchFamily="34" charset="0"/>
              </a:rPr>
              <a:t>(CORPORATE SUSTAINABILITY REPORTING DIRECTIVE)</a:t>
            </a:r>
          </a:p>
          <a:p>
            <a:pPr marL="514350" indent="-514350">
              <a:buFont typeface="Calibri" panose="020F0502020204030204" pitchFamily="34" charset="0"/>
              <a:buAutoNum type="arabicPeriod"/>
              <a:defRPr/>
            </a:pPr>
            <a:endParaRPr lang="it-IT" altLang="it-IT" sz="2800" b="1" dirty="0">
              <a:solidFill>
                <a:srgbClr val="002060"/>
              </a:solidFill>
            </a:endParaRPr>
          </a:p>
        </p:txBody>
      </p:sp>
      <p:sp>
        <p:nvSpPr>
          <p:cNvPr id="3" name="Freccia in giù 2">
            <a:extLst>
              <a:ext uri="{FF2B5EF4-FFF2-40B4-BE49-F238E27FC236}">
                <a16:creationId xmlns:a16="http://schemas.microsoft.com/office/drawing/2014/main" id="{FB52F52A-B4A6-3EA6-58F7-417C33C24AC5}"/>
              </a:ext>
            </a:extLst>
          </p:cNvPr>
          <p:cNvSpPr/>
          <p:nvPr/>
        </p:nvSpPr>
        <p:spPr>
          <a:xfrm>
            <a:off x="2750419" y="2921268"/>
            <a:ext cx="3643162" cy="428308"/>
          </a:xfrm>
          <a:prstGeom prst="downArrow">
            <a:avLst>
              <a:gd name="adj1" fmla="val 50000"/>
              <a:gd name="adj2" fmla="val 59912"/>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Tree>
    <p:extLst>
      <p:ext uri="{BB962C8B-B14F-4D97-AF65-F5344CB8AC3E}">
        <p14:creationId xmlns:p14="http://schemas.microsoft.com/office/powerpoint/2010/main" val="440419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Connettore 1 3">
            <a:extLst>
              <a:ext uri="{FF2B5EF4-FFF2-40B4-BE49-F238E27FC236}">
                <a16:creationId xmlns:a16="http://schemas.microsoft.com/office/drawing/2014/main" id="{00C636F1-E1E8-D655-403E-7F7DFF6C1A44}"/>
              </a:ext>
            </a:extLst>
          </p:cNvPr>
          <p:cNvCxnSpPr/>
          <p:nvPr/>
        </p:nvCxnSpPr>
        <p:spPr>
          <a:xfrm>
            <a:off x="77788" y="1741488"/>
            <a:ext cx="8963025" cy="0"/>
          </a:xfrm>
          <a:prstGeom prst="line">
            <a:avLst/>
          </a:prstGeom>
        </p:spPr>
        <p:style>
          <a:lnRef idx="2">
            <a:schemeClr val="accent1"/>
          </a:lnRef>
          <a:fillRef idx="0">
            <a:schemeClr val="accent1"/>
          </a:fillRef>
          <a:effectRef idx="1">
            <a:schemeClr val="accent1"/>
          </a:effectRef>
          <a:fontRef idx="minor">
            <a:schemeClr val="tx1"/>
          </a:fontRef>
        </p:style>
      </p:cxnSp>
      <p:sp>
        <p:nvSpPr>
          <p:cNvPr id="5" name="Segnaposto contenuto 2">
            <a:extLst>
              <a:ext uri="{FF2B5EF4-FFF2-40B4-BE49-F238E27FC236}">
                <a16:creationId xmlns:a16="http://schemas.microsoft.com/office/drawing/2014/main" id="{98EFDFED-F25A-97FC-0EC1-973E6319D0A3}"/>
              </a:ext>
            </a:extLst>
          </p:cNvPr>
          <p:cNvSpPr>
            <a:spLocks noGrp="1"/>
          </p:cNvSpPr>
          <p:nvPr>
            <p:ph idx="1"/>
          </p:nvPr>
        </p:nvSpPr>
        <p:spPr>
          <a:xfrm>
            <a:off x="890337" y="1112997"/>
            <a:ext cx="7425890" cy="3245801"/>
          </a:xfrm>
        </p:spPr>
        <p:txBody>
          <a:bodyPr>
            <a:noAutofit/>
          </a:bodyPr>
          <a:lstStyle/>
          <a:p>
            <a:pPr algn="ctr">
              <a:buFont typeface="Arial" panose="020B0604020202020204" pitchFamily="34" charset="0"/>
              <a:buNone/>
              <a:defRPr/>
            </a:pPr>
            <a:r>
              <a:rPr lang="it-IT" sz="3600" b="1" dirty="0">
                <a:solidFill>
                  <a:srgbClr val="C00000"/>
                </a:solidFill>
                <a:cs typeface="Calibri" panose="020F0502020204030204" pitchFamily="34" charset="0"/>
              </a:rPr>
              <a:t>CSRD 2022/2464/UE </a:t>
            </a:r>
          </a:p>
          <a:p>
            <a:pPr marL="400050" lvl="1" indent="0" algn="ctr">
              <a:buFont typeface="Arial" panose="020B0604020202020204" pitchFamily="34" charset="0"/>
              <a:buNone/>
              <a:defRPr/>
            </a:pPr>
            <a:endParaRPr lang="it-IT" sz="2000" b="1" dirty="0">
              <a:solidFill>
                <a:schemeClr val="accent1">
                  <a:lumMod val="75000"/>
                </a:schemeClr>
              </a:solidFill>
              <a:cs typeface="Calibri" panose="020F0502020204030204" pitchFamily="34" charset="0"/>
            </a:endParaRPr>
          </a:p>
          <a:p>
            <a:pPr marL="400050" lvl="1" indent="0" algn="ctr">
              <a:buFont typeface="Arial" panose="020B0604020202020204" pitchFamily="34" charset="0"/>
              <a:buNone/>
              <a:defRPr/>
            </a:pPr>
            <a:endParaRPr lang="it-IT" sz="2400" b="1" dirty="0">
              <a:solidFill>
                <a:schemeClr val="accent1">
                  <a:lumMod val="75000"/>
                </a:schemeClr>
              </a:solidFill>
              <a:cs typeface="Calibri" panose="020F0502020204030204" pitchFamily="34" charset="0"/>
            </a:endParaRPr>
          </a:p>
          <a:p>
            <a:pPr marL="857250" lvl="1" indent="-457200" algn="just">
              <a:buFont typeface="+mj-lt"/>
              <a:buAutoNum type="arabicPeriod"/>
              <a:defRPr/>
            </a:pPr>
            <a:r>
              <a:rPr lang="it-IT" sz="2000" b="1" dirty="0">
                <a:solidFill>
                  <a:srgbClr val="C00000"/>
                </a:solidFill>
                <a:cs typeface="Calibri" panose="020F0502020204030204" pitchFamily="34" charset="0"/>
              </a:rPr>
              <a:t>THE NUMBER OF INTERESTED SUBJECTS INCREASES</a:t>
            </a:r>
          </a:p>
          <a:p>
            <a:pPr marL="857250" lvl="1" indent="-457200" algn="just">
              <a:buFont typeface="+mj-lt"/>
              <a:buAutoNum type="arabicPeriod"/>
              <a:defRPr/>
            </a:pPr>
            <a:r>
              <a:rPr lang="en-US" sz="2000" b="1" dirty="0">
                <a:solidFill>
                  <a:srgbClr val="00B050"/>
                </a:solidFill>
                <a:cs typeface="Calibri" panose="020F0502020204030204" pitchFamily="34" charset="0"/>
              </a:rPr>
              <a:t>IT IS PLANNED TO INCLUDE THE </a:t>
            </a:r>
            <a:r>
              <a:rPr lang="en-US" sz="2000" b="1" dirty="0">
                <a:solidFill>
                  <a:srgbClr val="C00000"/>
                </a:solidFill>
                <a:cs typeface="Calibri" panose="020F0502020204030204" pitchFamily="34" charset="0"/>
              </a:rPr>
              <a:t>ESG INFORMATION </a:t>
            </a:r>
            <a:r>
              <a:rPr lang="en-US" sz="2000" b="1" dirty="0">
                <a:solidFill>
                  <a:srgbClr val="00B050"/>
                </a:solidFill>
                <a:cs typeface="Calibri" panose="020F0502020204030204" pitchFamily="34" charset="0"/>
              </a:rPr>
              <a:t>IN THE </a:t>
            </a:r>
            <a:r>
              <a:rPr lang="en-US" sz="2000" b="1" dirty="0">
                <a:solidFill>
                  <a:srgbClr val="C00000"/>
                </a:solidFill>
                <a:cs typeface="Calibri" panose="020F0502020204030204" pitchFamily="34" charset="0"/>
              </a:rPr>
              <a:t>NOTES TO THE ANNUAL REPORT</a:t>
            </a:r>
            <a:r>
              <a:rPr lang="en-US" sz="2000" b="1" dirty="0">
                <a:solidFill>
                  <a:srgbClr val="00B050"/>
                </a:solidFill>
                <a:cs typeface="Calibri" panose="020F0502020204030204" pitchFamily="34" charset="0"/>
              </a:rPr>
              <a:t> AND NOT IN A SEPARATE DOCUMENT</a:t>
            </a:r>
            <a:endParaRPr lang="it-IT" sz="2000" b="1" dirty="0">
              <a:solidFill>
                <a:srgbClr val="00B050"/>
              </a:solidFill>
              <a:cs typeface="Calibri" panose="020F0502020204030204" pitchFamily="34" charset="0"/>
            </a:endParaRPr>
          </a:p>
          <a:p>
            <a:pPr marL="857250" lvl="1" indent="-457200" algn="just">
              <a:buFont typeface="+mj-lt"/>
              <a:buAutoNum type="arabicPeriod"/>
              <a:defRPr/>
            </a:pPr>
            <a:r>
              <a:rPr lang="it-IT" sz="2000" b="1" dirty="0">
                <a:solidFill>
                  <a:srgbClr val="C00000"/>
                </a:solidFill>
                <a:cs typeface="Calibri" panose="020F0502020204030204" pitchFamily="34" charset="0"/>
              </a:rPr>
              <a:t>ESRS</a:t>
            </a:r>
            <a:r>
              <a:rPr lang="it-IT" sz="2000" b="1" dirty="0">
                <a:solidFill>
                  <a:srgbClr val="00B050"/>
                </a:solidFill>
                <a:cs typeface="Calibri" panose="020F0502020204030204" pitchFamily="34" charset="0"/>
              </a:rPr>
              <a:t> – EUROPEAN SUSTAINABILITY REPORTING STANDARDS – DRAFTED BY </a:t>
            </a:r>
            <a:r>
              <a:rPr lang="it-IT" sz="2000" b="1" dirty="0">
                <a:solidFill>
                  <a:srgbClr val="C00000"/>
                </a:solidFill>
                <a:cs typeface="Calibri" panose="020F0502020204030204" pitchFamily="34" charset="0"/>
              </a:rPr>
              <a:t>EFRAG</a:t>
            </a:r>
            <a:r>
              <a:rPr lang="it-IT" sz="2000" b="1" dirty="0">
                <a:solidFill>
                  <a:srgbClr val="00B050"/>
                </a:solidFill>
                <a:cs typeface="Calibri" panose="020F0502020204030204" pitchFamily="34" charset="0"/>
              </a:rPr>
              <a:t> - </a:t>
            </a:r>
            <a:r>
              <a:rPr lang="en-US" sz="2000" b="1" dirty="0">
                <a:solidFill>
                  <a:srgbClr val="00B050"/>
                </a:solidFill>
                <a:cs typeface="Calibri" panose="020F0502020204030204" pitchFamily="34" charset="0"/>
              </a:rPr>
              <a:t>EUROPEAN FINANCIAL REPORTING ADVISORY GROUP</a:t>
            </a:r>
            <a:endParaRPr lang="it-IT" sz="2000" b="1" dirty="0">
              <a:solidFill>
                <a:srgbClr val="00B050"/>
              </a:solidFill>
              <a:cs typeface="Calibri" panose="020F0502020204030204" pitchFamily="34" charset="0"/>
            </a:endParaRPr>
          </a:p>
          <a:p>
            <a:pPr marL="400050" lvl="1" indent="0">
              <a:buFont typeface="Arial" panose="020B0604020202020204" pitchFamily="34" charset="0"/>
              <a:buNone/>
              <a:defRPr/>
            </a:pPr>
            <a:endParaRPr lang="it-IT" sz="1050" b="1" dirty="0">
              <a:solidFill>
                <a:srgbClr val="C00000"/>
              </a:solidFill>
              <a:cs typeface="Calibri" panose="020F0502020204030204" pitchFamily="34" charset="0"/>
            </a:endParaRPr>
          </a:p>
          <a:p>
            <a:pPr marL="514350" indent="-514350">
              <a:buFont typeface="+mj-lt"/>
              <a:buAutoNum type="arabicPeriod"/>
              <a:defRPr/>
            </a:pPr>
            <a:endParaRPr lang="it-IT" sz="1400" b="1" dirty="0">
              <a:solidFill>
                <a:srgbClr val="002060"/>
              </a:solidFill>
            </a:endParaRPr>
          </a:p>
        </p:txBody>
      </p:sp>
      <p:sp>
        <p:nvSpPr>
          <p:cNvPr id="6" name="Freccia in giù 5">
            <a:extLst>
              <a:ext uri="{FF2B5EF4-FFF2-40B4-BE49-F238E27FC236}">
                <a16:creationId xmlns:a16="http://schemas.microsoft.com/office/drawing/2014/main" id="{B2B0CCE9-6996-06E3-1617-3100C4D027A0}"/>
              </a:ext>
            </a:extLst>
          </p:cNvPr>
          <p:cNvSpPr/>
          <p:nvPr/>
        </p:nvSpPr>
        <p:spPr>
          <a:xfrm>
            <a:off x="2713038" y="1997202"/>
            <a:ext cx="3692525" cy="457200"/>
          </a:xfrm>
          <a:prstGeom prst="downArrow">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sz="3600" dirty="0"/>
          </a:p>
          <a:p>
            <a:pPr algn="ctr">
              <a:defRPr/>
            </a:pPr>
            <a:endParaRPr lang="it-IT" sz="3600" dirty="0"/>
          </a:p>
          <a:p>
            <a:pPr algn="ctr">
              <a:defRPr/>
            </a:pPr>
            <a:endParaRPr lang="it-IT" sz="3600" dirty="0"/>
          </a:p>
          <a:p>
            <a:pPr algn="ctr">
              <a:defRPr/>
            </a:pPr>
            <a:endParaRPr lang="it-IT" sz="3600" dirty="0"/>
          </a:p>
          <a:p>
            <a:pPr algn="ctr">
              <a:defRPr/>
            </a:pPr>
            <a:endParaRPr lang="it-IT" sz="3600" dirty="0"/>
          </a:p>
          <a:p>
            <a:pPr algn="ctr">
              <a:defRPr/>
            </a:pPr>
            <a:endParaRPr lang="it-IT" sz="3600" dirty="0"/>
          </a:p>
          <a:p>
            <a:pPr algn="ctr">
              <a:defRPr/>
            </a:pPr>
            <a:endParaRPr lang="it-IT" sz="3600" dirty="0"/>
          </a:p>
        </p:txBody>
      </p:sp>
    </p:spTree>
    <p:extLst>
      <p:ext uri="{BB962C8B-B14F-4D97-AF65-F5344CB8AC3E}">
        <p14:creationId xmlns:p14="http://schemas.microsoft.com/office/powerpoint/2010/main" val="9800974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Connettore 1 3">
            <a:extLst>
              <a:ext uri="{FF2B5EF4-FFF2-40B4-BE49-F238E27FC236}">
                <a16:creationId xmlns:a16="http://schemas.microsoft.com/office/drawing/2014/main" id="{4A0F63A9-C484-222E-28DF-D84346F40A26}"/>
              </a:ext>
            </a:extLst>
          </p:cNvPr>
          <p:cNvCxnSpPr>
            <a:cxnSpLocks/>
          </p:cNvCxnSpPr>
          <p:nvPr/>
        </p:nvCxnSpPr>
        <p:spPr>
          <a:xfrm>
            <a:off x="90487" y="1634543"/>
            <a:ext cx="8963025"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Segnaposto contenuto 2">
            <a:extLst>
              <a:ext uri="{FF2B5EF4-FFF2-40B4-BE49-F238E27FC236}">
                <a16:creationId xmlns:a16="http://schemas.microsoft.com/office/drawing/2014/main" id="{16EAC7DD-7689-805E-23BA-66945A068639}"/>
              </a:ext>
            </a:extLst>
          </p:cNvPr>
          <p:cNvSpPr>
            <a:spLocks noGrp="1"/>
          </p:cNvSpPr>
          <p:nvPr>
            <p:ph idx="1"/>
          </p:nvPr>
        </p:nvSpPr>
        <p:spPr>
          <a:xfrm>
            <a:off x="1217596" y="1182561"/>
            <a:ext cx="6213107" cy="4116387"/>
          </a:xfrm>
        </p:spPr>
        <p:txBody>
          <a:bodyPr>
            <a:normAutofit/>
          </a:bodyPr>
          <a:lstStyle/>
          <a:p>
            <a:pPr algn="ctr">
              <a:buNone/>
              <a:defRPr/>
            </a:pPr>
            <a:r>
              <a:rPr lang="it-IT" sz="2600" b="1" dirty="0">
                <a:solidFill>
                  <a:srgbClr val="C00000"/>
                </a:solidFill>
                <a:cs typeface="Calibri" panose="020F0502020204030204" pitchFamily="34" charset="0"/>
              </a:rPr>
              <a:t>SUBJECTS INVOLVED</a:t>
            </a:r>
          </a:p>
          <a:p>
            <a:pPr algn="ctr">
              <a:buFont typeface="Arial" charset="0"/>
              <a:buNone/>
              <a:defRPr/>
            </a:pPr>
            <a:endParaRPr lang="it-IT" sz="2000" b="1" dirty="0">
              <a:solidFill>
                <a:srgbClr val="002060"/>
              </a:solidFill>
              <a:cs typeface="Calibri" panose="020F0502020204030204" pitchFamily="34" charset="0"/>
            </a:endParaRPr>
          </a:p>
          <a:p>
            <a:pPr algn="ctr">
              <a:buFont typeface="Arial" charset="0"/>
              <a:buNone/>
              <a:defRPr/>
            </a:pPr>
            <a:endParaRPr lang="it-IT" sz="2000" b="1" dirty="0">
              <a:solidFill>
                <a:srgbClr val="002060"/>
              </a:solidFill>
              <a:cs typeface="Calibri" panose="020F0502020204030204" pitchFamily="34" charset="0"/>
            </a:endParaRPr>
          </a:p>
          <a:p>
            <a:pPr>
              <a:defRPr/>
            </a:pPr>
            <a:r>
              <a:rPr lang="it-IT" b="1" cap="small" dirty="0">
                <a:solidFill>
                  <a:srgbClr val="C00000"/>
                </a:solidFill>
                <a:cs typeface="Calibri" panose="020F0502020204030204" pitchFamily="34" charset="0"/>
              </a:rPr>
              <a:t>DIRECTLY: </a:t>
            </a:r>
          </a:p>
          <a:p>
            <a:pPr lvl="1">
              <a:defRPr/>
            </a:pPr>
            <a:r>
              <a:rPr lang="en-US" sz="2400" b="1" cap="small" dirty="0">
                <a:solidFill>
                  <a:srgbClr val="C00000"/>
                </a:solidFill>
                <a:cs typeface="Calibri" panose="020F0502020204030204" pitchFamily="34" charset="0"/>
              </a:rPr>
              <a:t>All large European companies</a:t>
            </a:r>
            <a:r>
              <a:rPr lang="en-US" sz="2400" b="1" cap="small" dirty="0">
                <a:solidFill>
                  <a:srgbClr val="0070C0"/>
                </a:solidFill>
                <a:cs typeface="Calibri" panose="020F0502020204030204" pitchFamily="34" charset="0"/>
              </a:rPr>
              <a:t>, banks and insurance companies (listed or unlisted) and</a:t>
            </a:r>
            <a:r>
              <a:rPr lang="en-US" sz="2400" b="1" cap="small" dirty="0">
                <a:solidFill>
                  <a:srgbClr val="00B050"/>
                </a:solidFill>
                <a:cs typeface="Calibri" panose="020F0502020204030204" pitchFamily="34" charset="0"/>
              </a:rPr>
              <a:t> </a:t>
            </a:r>
            <a:r>
              <a:rPr lang="en-US" sz="2400" b="1" cap="small" dirty="0">
                <a:solidFill>
                  <a:srgbClr val="C00000"/>
                </a:solidFill>
                <a:cs typeface="Calibri" panose="020F0502020204030204" pitchFamily="34" charset="0"/>
              </a:rPr>
              <a:t>all listed companies</a:t>
            </a:r>
            <a:r>
              <a:rPr lang="en-US" sz="2400" b="1" cap="small" dirty="0">
                <a:solidFill>
                  <a:srgbClr val="0070C0"/>
                </a:solidFill>
                <a:cs typeface="Calibri" panose="020F0502020204030204" pitchFamily="34" charset="0"/>
              </a:rPr>
              <a:t>, with the exception of micro-listed companies</a:t>
            </a:r>
            <a:r>
              <a:rPr lang="it-IT" sz="2400" b="1" cap="small" dirty="0">
                <a:solidFill>
                  <a:srgbClr val="0070C0"/>
                </a:solidFill>
                <a:cs typeface="Calibri" panose="020F0502020204030204" pitchFamily="34" charset="0"/>
              </a:rPr>
              <a:t>. </a:t>
            </a:r>
          </a:p>
        </p:txBody>
      </p:sp>
    </p:spTree>
    <p:extLst>
      <p:ext uri="{BB962C8B-B14F-4D97-AF65-F5344CB8AC3E}">
        <p14:creationId xmlns:p14="http://schemas.microsoft.com/office/powerpoint/2010/main" val="4921975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Connettore 1 3">
            <a:extLst>
              <a:ext uri="{FF2B5EF4-FFF2-40B4-BE49-F238E27FC236}">
                <a16:creationId xmlns:a16="http://schemas.microsoft.com/office/drawing/2014/main" id="{FF112C38-77B7-395C-55A7-4E14F05A02B5}"/>
              </a:ext>
            </a:extLst>
          </p:cNvPr>
          <p:cNvCxnSpPr/>
          <p:nvPr/>
        </p:nvCxnSpPr>
        <p:spPr>
          <a:xfrm>
            <a:off x="77788" y="1613472"/>
            <a:ext cx="8963025" cy="0"/>
          </a:xfrm>
          <a:prstGeom prst="line">
            <a:avLst/>
          </a:prstGeom>
        </p:spPr>
        <p:style>
          <a:lnRef idx="2">
            <a:schemeClr val="accent1"/>
          </a:lnRef>
          <a:fillRef idx="0">
            <a:schemeClr val="accent1"/>
          </a:fillRef>
          <a:effectRef idx="1">
            <a:schemeClr val="accent1"/>
          </a:effectRef>
          <a:fontRef idx="minor">
            <a:schemeClr val="tx1"/>
          </a:fontRef>
        </p:style>
      </p:cxnSp>
      <p:sp>
        <p:nvSpPr>
          <p:cNvPr id="5" name="Segnaposto contenuto 2">
            <a:extLst>
              <a:ext uri="{FF2B5EF4-FFF2-40B4-BE49-F238E27FC236}">
                <a16:creationId xmlns:a16="http://schemas.microsoft.com/office/drawing/2014/main" id="{65858530-AD5B-CA62-A530-5502AC2F18AF}"/>
              </a:ext>
            </a:extLst>
          </p:cNvPr>
          <p:cNvSpPr>
            <a:spLocks noGrp="1"/>
          </p:cNvSpPr>
          <p:nvPr>
            <p:ph idx="1"/>
          </p:nvPr>
        </p:nvSpPr>
        <p:spPr>
          <a:xfrm>
            <a:off x="207963" y="1164081"/>
            <a:ext cx="8728075" cy="4235449"/>
          </a:xfrm>
        </p:spPr>
        <p:txBody>
          <a:bodyPr>
            <a:normAutofit/>
          </a:bodyPr>
          <a:lstStyle/>
          <a:p>
            <a:pPr algn="ctr">
              <a:buNone/>
              <a:defRPr/>
            </a:pPr>
            <a:r>
              <a:rPr lang="it-IT" sz="2600" b="1" dirty="0">
                <a:solidFill>
                  <a:srgbClr val="C00000"/>
                </a:solidFill>
                <a:cs typeface="Calibri" panose="020F0502020204030204" pitchFamily="34" charset="0"/>
              </a:rPr>
              <a:t>SUBJECTS INVOLVED</a:t>
            </a:r>
          </a:p>
          <a:p>
            <a:pPr>
              <a:defRPr/>
            </a:pPr>
            <a:r>
              <a:rPr lang="it-IT" b="1" cap="small" dirty="0">
                <a:solidFill>
                  <a:srgbClr val="C00000"/>
                </a:solidFill>
                <a:cs typeface="Calibri" panose="020F0502020204030204" pitchFamily="34" charset="0"/>
              </a:rPr>
              <a:t>INDIRECTLY</a:t>
            </a:r>
            <a:r>
              <a:rPr lang="it-IT" cap="small" dirty="0">
                <a:cs typeface="Calibri" panose="020F0502020204030204" pitchFamily="34" charset="0"/>
              </a:rPr>
              <a:t> </a:t>
            </a:r>
          </a:p>
          <a:p>
            <a:pPr lvl="1">
              <a:defRPr/>
            </a:pPr>
            <a:r>
              <a:rPr lang="it-IT" sz="2400" b="1" cap="small" dirty="0">
                <a:solidFill>
                  <a:srgbClr val="C00000"/>
                </a:solidFill>
                <a:cs typeface="Calibri" panose="020F0502020204030204" pitchFamily="34" charset="0"/>
              </a:rPr>
              <a:t>For </a:t>
            </a:r>
            <a:r>
              <a:rPr lang="it-IT" sz="2400" b="1" cap="small" dirty="0" err="1">
                <a:solidFill>
                  <a:srgbClr val="C00000"/>
                </a:solidFill>
                <a:cs typeface="Calibri" panose="020F0502020204030204" pitchFamily="34" charset="0"/>
              </a:rPr>
              <a:t>unlisted</a:t>
            </a:r>
            <a:r>
              <a:rPr lang="it-IT" sz="2400" b="1" cap="small" dirty="0">
                <a:solidFill>
                  <a:srgbClr val="C00000"/>
                </a:solidFill>
                <a:cs typeface="Calibri" panose="020F0502020204030204" pitchFamily="34" charset="0"/>
              </a:rPr>
              <a:t> </a:t>
            </a:r>
            <a:r>
              <a:rPr lang="it-IT" sz="2400" b="1" cap="small" dirty="0" err="1">
                <a:solidFill>
                  <a:srgbClr val="C00000"/>
                </a:solidFill>
                <a:cs typeface="Calibri" panose="020F0502020204030204" pitchFamily="34" charset="0"/>
              </a:rPr>
              <a:t>SMEs</a:t>
            </a:r>
            <a:r>
              <a:rPr lang="it-IT" sz="2400" b="1" cap="small" dirty="0">
                <a:solidFill>
                  <a:srgbClr val="C00000"/>
                </a:solidFill>
                <a:cs typeface="Calibri" panose="020F0502020204030204" pitchFamily="34" charset="0"/>
              </a:rPr>
              <a:t>, </a:t>
            </a:r>
            <a:r>
              <a:rPr lang="it-IT" sz="2400" b="1" cap="small" dirty="0" err="1">
                <a:solidFill>
                  <a:srgbClr val="C00000"/>
                </a:solidFill>
                <a:cs typeface="Calibri" panose="020F0502020204030204" pitchFamily="34" charset="0"/>
              </a:rPr>
              <a:t>there</a:t>
            </a:r>
            <a:r>
              <a:rPr lang="it-IT" sz="2400" b="1" cap="small" dirty="0">
                <a:solidFill>
                  <a:srgbClr val="C00000"/>
                </a:solidFill>
                <a:cs typeface="Calibri" panose="020F0502020204030204" pitchFamily="34" charset="0"/>
              </a:rPr>
              <a:t> are no </a:t>
            </a:r>
            <a:r>
              <a:rPr lang="it-IT" sz="2400" b="1" cap="small" dirty="0" err="1">
                <a:solidFill>
                  <a:srgbClr val="C00000"/>
                </a:solidFill>
                <a:cs typeface="Calibri" panose="020F0502020204030204" pitchFamily="34" charset="0"/>
              </a:rPr>
              <a:t>obligations</a:t>
            </a:r>
            <a:r>
              <a:rPr lang="it-IT" sz="2400" b="1" cap="small" dirty="0">
                <a:solidFill>
                  <a:srgbClr val="C00000"/>
                </a:solidFill>
                <a:cs typeface="Calibri" panose="020F0502020204030204" pitchFamily="34" charset="0"/>
              </a:rPr>
              <a:t> </a:t>
            </a:r>
          </a:p>
          <a:p>
            <a:pPr marL="457200" lvl="1" indent="0" algn="ctr">
              <a:buFont typeface="Arial" panose="020B0604020202020204" pitchFamily="34" charset="0"/>
              <a:buNone/>
              <a:defRPr/>
            </a:pPr>
            <a:r>
              <a:rPr lang="it-IT" sz="3200" b="1" cap="small" dirty="0">
                <a:solidFill>
                  <a:srgbClr val="C00000"/>
                </a:solidFill>
                <a:cs typeface="Calibri" panose="020F0502020204030204" pitchFamily="34" charset="0"/>
              </a:rPr>
              <a:t>BUT</a:t>
            </a:r>
          </a:p>
          <a:p>
            <a:pPr lvl="1" algn="just">
              <a:defRPr/>
            </a:pPr>
            <a:r>
              <a:rPr lang="en-US" sz="2400" b="1" cap="small" dirty="0">
                <a:solidFill>
                  <a:srgbClr val="C00000"/>
                </a:solidFill>
                <a:cs typeface="Calibri" panose="020F0502020204030204" pitchFamily="34" charset="0"/>
              </a:rPr>
              <a:t>CSRD </a:t>
            </a:r>
            <a:r>
              <a:rPr lang="en-US" sz="2400" b="1" cap="small" dirty="0">
                <a:solidFill>
                  <a:srgbClr val="0070C0"/>
                </a:solidFill>
                <a:cs typeface="Calibri" panose="020F0502020204030204" pitchFamily="34" charset="0"/>
              </a:rPr>
              <a:t>requires that sustainability information covers, as far as possible, the </a:t>
            </a:r>
            <a:r>
              <a:rPr lang="en-US" sz="2400" b="1" cap="small" dirty="0">
                <a:solidFill>
                  <a:srgbClr val="C00000"/>
                </a:solidFill>
                <a:cs typeface="Calibri" panose="020F0502020204030204" pitchFamily="34" charset="0"/>
              </a:rPr>
              <a:t>entire value chain</a:t>
            </a:r>
            <a:r>
              <a:rPr lang="it-IT" sz="2400" b="1" cap="small" dirty="0">
                <a:solidFill>
                  <a:srgbClr val="C00000"/>
                </a:solidFill>
                <a:cs typeface="Calibri" panose="020F0502020204030204" pitchFamily="34" charset="0"/>
              </a:rPr>
              <a:t> </a:t>
            </a:r>
          </a:p>
          <a:p>
            <a:pPr lvl="1" algn="just">
              <a:defRPr/>
            </a:pPr>
            <a:r>
              <a:rPr lang="en-US" sz="2400" b="1" cap="small" dirty="0">
                <a:solidFill>
                  <a:srgbClr val="C00000"/>
                </a:solidFill>
                <a:cs typeface="Calibri" panose="020F0502020204030204" pitchFamily="34" charset="0"/>
              </a:rPr>
              <a:t>Leading supply chain companies </a:t>
            </a:r>
            <a:r>
              <a:rPr lang="en-US" sz="2400" b="1" cap="small" dirty="0">
                <a:solidFill>
                  <a:srgbClr val="0070C0"/>
                </a:solidFill>
                <a:cs typeface="Calibri" panose="020F0502020204030204" pitchFamily="34" charset="0"/>
              </a:rPr>
              <a:t>will increasingly require </a:t>
            </a:r>
            <a:r>
              <a:rPr lang="en-US" sz="2400" b="1" cap="small" dirty="0">
                <a:solidFill>
                  <a:srgbClr val="C00000"/>
                </a:solidFill>
                <a:cs typeface="Calibri" panose="020F0502020204030204" pitchFamily="34" charset="0"/>
              </a:rPr>
              <a:t>sustainability information from SMEs </a:t>
            </a:r>
            <a:r>
              <a:rPr lang="en-US" sz="2400" b="1" cap="small" dirty="0">
                <a:solidFill>
                  <a:srgbClr val="0070C0"/>
                </a:solidFill>
                <a:cs typeface="Calibri" panose="020F0502020204030204" pitchFamily="34" charset="0"/>
              </a:rPr>
              <a:t>in their supply chain</a:t>
            </a:r>
            <a:r>
              <a:rPr lang="it-IT" sz="2400" b="1" cap="small" dirty="0">
                <a:solidFill>
                  <a:srgbClr val="0070C0"/>
                </a:solidFill>
                <a:cs typeface="Calibri" panose="020F0502020204030204" pitchFamily="34" charset="0"/>
              </a:rPr>
              <a:t>. </a:t>
            </a:r>
          </a:p>
        </p:txBody>
      </p:sp>
    </p:spTree>
    <p:extLst>
      <p:ext uri="{BB962C8B-B14F-4D97-AF65-F5344CB8AC3E}">
        <p14:creationId xmlns:p14="http://schemas.microsoft.com/office/powerpoint/2010/main" val="34243353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Connettore 1 3">
            <a:extLst>
              <a:ext uri="{FF2B5EF4-FFF2-40B4-BE49-F238E27FC236}">
                <a16:creationId xmlns:a16="http://schemas.microsoft.com/office/drawing/2014/main" id="{FF112C38-77B7-395C-55A7-4E14F05A02B5}"/>
              </a:ext>
            </a:extLst>
          </p:cNvPr>
          <p:cNvCxnSpPr/>
          <p:nvPr/>
        </p:nvCxnSpPr>
        <p:spPr>
          <a:xfrm>
            <a:off x="77788" y="1613472"/>
            <a:ext cx="8963025" cy="0"/>
          </a:xfrm>
          <a:prstGeom prst="line">
            <a:avLst/>
          </a:prstGeom>
        </p:spPr>
        <p:style>
          <a:lnRef idx="2">
            <a:schemeClr val="accent1"/>
          </a:lnRef>
          <a:fillRef idx="0">
            <a:schemeClr val="accent1"/>
          </a:fillRef>
          <a:effectRef idx="1">
            <a:schemeClr val="accent1"/>
          </a:effectRef>
          <a:fontRef idx="minor">
            <a:schemeClr val="tx1"/>
          </a:fontRef>
        </p:style>
      </p:cxnSp>
      <p:sp>
        <p:nvSpPr>
          <p:cNvPr id="5" name="Segnaposto contenuto 2">
            <a:extLst>
              <a:ext uri="{FF2B5EF4-FFF2-40B4-BE49-F238E27FC236}">
                <a16:creationId xmlns:a16="http://schemas.microsoft.com/office/drawing/2014/main" id="{65858530-AD5B-CA62-A530-5502AC2F18AF}"/>
              </a:ext>
            </a:extLst>
          </p:cNvPr>
          <p:cNvSpPr>
            <a:spLocks noGrp="1"/>
          </p:cNvSpPr>
          <p:nvPr>
            <p:ph idx="1"/>
          </p:nvPr>
        </p:nvSpPr>
        <p:spPr>
          <a:xfrm>
            <a:off x="207963" y="1164081"/>
            <a:ext cx="8728075" cy="4235449"/>
          </a:xfrm>
        </p:spPr>
        <p:txBody>
          <a:bodyPr>
            <a:normAutofit/>
          </a:bodyPr>
          <a:lstStyle/>
          <a:p>
            <a:pPr algn="ctr">
              <a:buNone/>
              <a:defRPr/>
            </a:pPr>
            <a:r>
              <a:rPr lang="it-IT" sz="2600" b="1" dirty="0">
                <a:solidFill>
                  <a:srgbClr val="C00000"/>
                </a:solidFill>
                <a:cs typeface="Calibri" panose="020F0502020204030204" pitchFamily="34" charset="0"/>
              </a:rPr>
              <a:t>DOUBLE MATERIALITY</a:t>
            </a:r>
          </a:p>
          <a:p>
            <a:pPr marL="0" indent="0" algn="just">
              <a:buNone/>
              <a:defRPr/>
            </a:pPr>
            <a:r>
              <a:rPr lang="it-IT" b="1" cap="small" dirty="0" err="1">
                <a:solidFill>
                  <a:srgbClr val="C00000"/>
                </a:solidFill>
                <a:cs typeface="Calibri" panose="020F0502020204030204" pitchFamily="34" charset="0"/>
              </a:rPr>
              <a:t>Two</a:t>
            </a:r>
            <a:r>
              <a:rPr lang="it-IT" b="1" cap="small" dirty="0">
                <a:solidFill>
                  <a:srgbClr val="C00000"/>
                </a:solidFill>
                <a:cs typeface="Calibri" panose="020F0502020204030204" pitchFamily="34" charset="0"/>
              </a:rPr>
              <a:t> </a:t>
            </a:r>
            <a:r>
              <a:rPr lang="it-IT" b="1" cap="small" dirty="0" err="1">
                <a:solidFill>
                  <a:srgbClr val="C00000"/>
                </a:solidFill>
                <a:cs typeface="Calibri" panose="020F0502020204030204" pitchFamily="34" charset="0"/>
              </a:rPr>
              <a:t>perspectives</a:t>
            </a:r>
            <a:r>
              <a:rPr lang="it-IT" b="1" cap="small" dirty="0">
                <a:solidFill>
                  <a:srgbClr val="C00000"/>
                </a:solidFill>
                <a:cs typeface="Calibri" panose="020F0502020204030204" pitchFamily="34" charset="0"/>
              </a:rPr>
              <a:t>:</a:t>
            </a:r>
          </a:p>
          <a:p>
            <a:pPr algn="just">
              <a:buFont typeface="Wingdings" panose="05000000000000000000" pitchFamily="2" charset="2"/>
              <a:buChar char="Ø"/>
              <a:defRPr/>
            </a:pPr>
            <a:r>
              <a:rPr lang="en-US" b="1" cap="small" dirty="0">
                <a:solidFill>
                  <a:srgbClr val="0070C0"/>
                </a:solidFill>
                <a:cs typeface="Calibri" panose="020F0502020204030204" pitchFamily="34" charset="0"/>
              </a:rPr>
              <a:t>information necessary for an understanding of the </a:t>
            </a:r>
            <a:r>
              <a:rPr lang="en-US" b="1" cap="small" dirty="0">
                <a:solidFill>
                  <a:srgbClr val="C00000"/>
                </a:solidFill>
                <a:cs typeface="Calibri" panose="020F0502020204030204" pitchFamily="34" charset="0"/>
              </a:rPr>
              <a:t>impact of the company’s activities </a:t>
            </a:r>
            <a:r>
              <a:rPr lang="en-US" b="1" cap="small" dirty="0">
                <a:solidFill>
                  <a:srgbClr val="0070C0"/>
                </a:solidFill>
                <a:cs typeface="Calibri" panose="020F0502020204030204" pitchFamily="34" charset="0"/>
              </a:rPr>
              <a:t>on society and on the environment </a:t>
            </a:r>
            <a:r>
              <a:rPr lang="en-US" b="1" cap="small" dirty="0">
                <a:solidFill>
                  <a:srgbClr val="C00000"/>
                </a:solidFill>
                <a:cs typeface="Calibri" panose="020F0502020204030204" pitchFamily="34" charset="0"/>
              </a:rPr>
              <a:t>(“inside-out” perspective)</a:t>
            </a:r>
            <a:r>
              <a:rPr lang="it-IT" b="1" cap="small" dirty="0">
                <a:solidFill>
                  <a:srgbClr val="C00000"/>
                </a:solidFill>
                <a:cs typeface="Calibri" panose="020F0502020204030204" pitchFamily="34" charset="0"/>
              </a:rPr>
              <a:t> </a:t>
            </a:r>
          </a:p>
          <a:p>
            <a:pPr algn="just">
              <a:buFont typeface="Wingdings" panose="05000000000000000000" pitchFamily="2" charset="2"/>
              <a:buChar char="Ø"/>
              <a:defRPr/>
            </a:pPr>
            <a:r>
              <a:rPr lang="en-US" b="1" cap="small" dirty="0">
                <a:solidFill>
                  <a:srgbClr val="0070C0"/>
                </a:solidFill>
                <a:cs typeface="Calibri" panose="020F0502020204030204" pitchFamily="34" charset="0"/>
              </a:rPr>
              <a:t>information necessary for an understanding of how </a:t>
            </a:r>
            <a:r>
              <a:rPr lang="en-US" b="1" cap="small" dirty="0">
                <a:solidFill>
                  <a:srgbClr val="C00000"/>
                </a:solidFill>
                <a:cs typeface="Calibri" panose="020F0502020204030204" pitchFamily="34" charset="0"/>
              </a:rPr>
              <a:t>sustainability factors influence the company</a:t>
            </a:r>
            <a:r>
              <a:rPr lang="en-US" b="1" cap="small" dirty="0">
                <a:solidFill>
                  <a:srgbClr val="0070C0"/>
                </a:solidFill>
                <a:cs typeface="Calibri" panose="020F0502020204030204" pitchFamily="34" charset="0"/>
              </a:rPr>
              <a:t>’s development, performance and commercial position</a:t>
            </a:r>
            <a:r>
              <a:rPr lang="en-US" b="1" cap="small" dirty="0">
                <a:solidFill>
                  <a:srgbClr val="C00000"/>
                </a:solidFill>
                <a:cs typeface="Calibri" panose="020F0502020204030204" pitchFamily="34" charset="0"/>
              </a:rPr>
              <a:t> (“outside-in” perspective)</a:t>
            </a:r>
            <a:endParaRPr lang="it-IT" b="1" cap="small" dirty="0">
              <a:solidFill>
                <a:srgbClr val="C00000"/>
              </a:solidFill>
              <a:cs typeface="Calibri" panose="020F0502020204030204" pitchFamily="34" charset="0"/>
            </a:endParaRPr>
          </a:p>
        </p:txBody>
      </p:sp>
    </p:spTree>
    <p:extLst>
      <p:ext uri="{BB962C8B-B14F-4D97-AF65-F5344CB8AC3E}">
        <p14:creationId xmlns:p14="http://schemas.microsoft.com/office/powerpoint/2010/main" val="24920277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Connettore 1 3">
            <a:extLst>
              <a:ext uri="{FF2B5EF4-FFF2-40B4-BE49-F238E27FC236}">
                <a16:creationId xmlns:a16="http://schemas.microsoft.com/office/drawing/2014/main" id="{FF112C38-77B7-395C-55A7-4E14F05A02B5}"/>
              </a:ext>
            </a:extLst>
          </p:cNvPr>
          <p:cNvCxnSpPr/>
          <p:nvPr/>
        </p:nvCxnSpPr>
        <p:spPr>
          <a:xfrm>
            <a:off x="77788" y="1613472"/>
            <a:ext cx="8963025" cy="0"/>
          </a:xfrm>
          <a:prstGeom prst="line">
            <a:avLst/>
          </a:prstGeom>
        </p:spPr>
        <p:style>
          <a:lnRef idx="2">
            <a:schemeClr val="accent1"/>
          </a:lnRef>
          <a:fillRef idx="0">
            <a:schemeClr val="accent1"/>
          </a:fillRef>
          <a:effectRef idx="1">
            <a:schemeClr val="accent1"/>
          </a:effectRef>
          <a:fontRef idx="minor">
            <a:schemeClr val="tx1"/>
          </a:fontRef>
        </p:style>
      </p:cxnSp>
      <p:sp>
        <p:nvSpPr>
          <p:cNvPr id="5" name="Segnaposto contenuto 2">
            <a:extLst>
              <a:ext uri="{FF2B5EF4-FFF2-40B4-BE49-F238E27FC236}">
                <a16:creationId xmlns:a16="http://schemas.microsoft.com/office/drawing/2014/main" id="{65858530-AD5B-CA62-A530-5502AC2F18AF}"/>
              </a:ext>
            </a:extLst>
          </p:cNvPr>
          <p:cNvSpPr>
            <a:spLocks noGrp="1"/>
          </p:cNvSpPr>
          <p:nvPr>
            <p:ph idx="1"/>
          </p:nvPr>
        </p:nvSpPr>
        <p:spPr>
          <a:xfrm>
            <a:off x="207963" y="1164081"/>
            <a:ext cx="8728075" cy="4235449"/>
          </a:xfrm>
        </p:spPr>
        <p:txBody>
          <a:bodyPr>
            <a:normAutofit/>
          </a:bodyPr>
          <a:lstStyle/>
          <a:p>
            <a:pPr algn="ctr">
              <a:buNone/>
              <a:defRPr/>
            </a:pPr>
            <a:r>
              <a:rPr lang="it-IT" sz="2600" b="1" cap="small" dirty="0">
                <a:solidFill>
                  <a:srgbClr val="C00000"/>
                </a:solidFill>
                <a:cs typeface="Calibri" panose="020F0502020204030204" pitchFamily="34" charset="0"/>
              </a:rPr>
              <a:t>The New </a:t>
            </a:r>
            <a:r>
              <a:rPr lang="it-IT" sz="2600" b="1" cap="small" dirty="0" err="1">
                <a:solidFill>
                  <a:srgbClr val="C00000"/>
                </a:solidFill>
                <a:cs typeface="Calibri" panose="020F0502020204030204" pitchFamily="34" charset="0"/>
              </a:rPr>
              <a:t>European</a:t>
            </a:r>
            <a:r>
              <a:rPr lang="it-IT" sz="2600" b="1" cap="small" dirty="0">
                <a:solidFill>
                  <a:srgbClr val="C00000"/>
                </a:solidFill>
                <a:cs typeface="Calibri" panose="020F0502020204030204" pitchFamily="34" charset="0"/>
              </a:rPr>
              <a:t> </a:t>
            </a:r>
            <a:r>
              <a:rPr lang="it-IT" sz="2600" b="1" cap="small" dirty="0" err="1">
                <a:solidFill>
                  <a:srgbClr val="C00000"/>
                </a:solidFill>
                <a:cs typeface="Calibri" panose="020F0502020204030204" pitchFamily="34" charset="0"/>
              </a:rPr>
              <a:t>ESRSs</a:t>
            </a:r>
            <a:endParaRPr lang="it-IT" sz="2600" b="1" cap="small" dirty="0">
              <a:solidFill>
                <a:srgbClr val="C00000"/>
              </a:solidFill>
              <a:cs typeface="Calibri" panose="020F0502020204030204" pitchFamily="34" charset="0"/>
            </a:endParaRPr>
          </a:p>
          <a:p>
            <a:pPr>
              <a:buNone/>
              <a:defRPr/>
            </a:pPr>
            <a:endParaRPr lang="it-IT" b="1" cap="small" dirty="0">
              <a:solidFill>
                <a:srgbClr val="C00000"/>
              </a:solidFill>
              <a:cs typeface="Calibri" panose="020F0502020204030204" pitchFamily="34" charset="0"/>
            </a:endParaRPr>
          </a:p>
          <a:p>
            <a:pPr marL="0" indent="0" algn="just">
              <a:buNone/>
              <a:defRPr/>
            </a:pPr>
            <a:r>
              <a:rPr lang="en-US" b="1" cap="small" dirty="0" err="1">
                <a:solidFill>
                  <a:srgbClr val="C00000"/>
                </a:solidFill>
                <a:cs typeface="Calibri" panose="020F0502020204030204" pitchFamily="34" charset="0"/>
              </a:rPr>
              <a:t>i</a:t>
            </a:r>
            <a:r>
              <a:rPr lang="en-US" b="1" cap="small" dirty="0">
                <a:solidFill>
                  <a:srgbClr val="C00000"/>
                </a:solidFill>
                <a:cs typeface="Calibri" panose="020F0502020204030204" pitchFamily="34" charset="0"/>
              </a:rPr>
              <a:t>) </a:t>
            </a:r>
            <a:r>
              <a:rPr lang="en-US" b="1" cap="small" dirty="0">
                <a:solidFill>
                  <a:srgbClr val="0070C0"/>
                </a:solidFill>
                <a:cs typeface="Calibri" panose="020F0502020204030204" pitchFamily="34" charset="0"/>
              </a:rPr>
              <a:t>common cross-cutting standards; </a:t>
            </a:r>
          </a:p>
          <a:p>
            <a:pPr marL="0" indent="0" algn="just">
              <a:buNone/>
              <a:defRPr/>
            </a:pPr>
            <a:r>
              <a:rPr lang="en-US" b="1" cap="small" dirty="0">
                <a:solidFill>
                  <a:srgbClr val="C00000"/>
                </a:solidFill>
                <a:cs typeface="Calibri" panose="020F0502020204030204" pitchFamily="34" charset="0"/>
              </a:rPr>
              <a:t>ii) </a:t>
            </a:r>
            <a:r>
              <a:rPr lang="en-US" b="1" cap="small" dirty="0">
                <a:solidFill>
                  <a:srgbClr val="0070C0"/>
                </a:solidFill>
                <a:cs typeface="Calibri" panose="020F0502020204030204" pitchFamily="34" charset="0"/>
              </a:rPr>
              <a:t>topical standards,</a:t>
            </a:r>
            <a:r>
              <a:rPr lang="en-US" b="1" cap="small" dirty="0">
                <a:solidFill>
                  <a:srgbClr val="C00000"/>
                </a:solidFill>
                <a:cs typeface="Calibri" panose="020F0502020204030204" pitchFamily="34" charset="0"/>
              </a:rPr>
              <a:t> referring to one of the three sustainability reporting pillars: E - Environmental, S - Social and G - Governance;</a:t>
            </a:r>
          </a:p>
          <a:p>
            <a:pPr marL="0" indent="0" algn="just">
              <a:buNone/>
              <a:defRPr/>
            </a:pPr>
            <a:r>
              <a:rPr lang="en-US" b="1" cap="small" dirty="0">
                <a:solidFill>
                  <a:srgbClr val="C00000"/>
                </a:solidFill>
                <a:cs typeface="Calibri" panose="020F0502020204030204" pitchFamily="34" charset="0"/>
              </a:rPr>
              <a:t>iii) </a:t>
            </a:r>
            <a:r>
              <a:rPr lang="en-US" b="1" cap="small" dirty="0">
                <a:solidFill>
                  <a:srgbClr val="0070C0"/>
                </a:solidFill>
                <a:cs typeface="Calibri" panose="020F0502020204030204" pitchFamily="34" charset="0"/>
              </a:rPr>
              <a:t>sector-specific standards.</a:t>
            </a:r>
            <a:endParaRPr lang="it-IT" b="1" cap="small" dirty="0">
              <a:solidFill>
                <a:srgbClr val="0070C0"/>
              </a:solidFill>
              <a:cs typeface="Calibri" panose="020F0502020204030204" pitchFamily="34" charset="0"/>
            </a:endParaRPr>
          </a:p>
        </p:txBody>
      </p:sp>
    </p:spTree>
    <p:extLst>
      <p:ext uri="{BB962C8B-B14F-4D97-AF65-F5344CB8AC3E}">
        <p14:creationId xmlns:p14="http://schemas.microsoft.com/office/powerpoint/2010/main" val="22095326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Connettore 1 3">
            <a:extLst>
              <a:ext uri="{FF2B5EF4-FFF2-40B4-BE49-F238E27FC236}">
                <a16:creationId xmlns:a16="http://schemas.microsoft.com/office/drawing/2014/main" id="{25C2D58B-EE78-4AE4-33B9-34E4D6B6E8B1}"/>
              </a:ext>
            </a:extLst>
          </p:cNvPr>
          <p:cNvCxnSpPr>
            <a:cxnSpLocks/>
          </p:cNvCxnSpPr>
          <p:nvPr/>
        </p:nvCxnSpPr>
        <p:spPr>
          <a:xfrm>
            <a:off x="77788" y="1533998"/>
            <a:ext cx="8963025"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Segnaposto contenuto 2">
            <a:extLst>
              <a:ext uri="{FF2B5EF4-FFF2-40B4-BE49-F238E27FC236}">
                <a16:creationId xmlns:a16="http://schemas.microsoft.com/office/drawing/2014/main" id="{A7B28242-4909-D8E4-9E82-B1C2C9F1AB9E}"/>
              </a:ext>
            </a:extLst>
          </p:cNvPr>
          <p:cNvSpPr>
            <a:spLocks noGrp="1"/>
          </p:cNvSpPr>
          <p:nvPr>
            <p:ph idx="1"/>
          </p:nvPr>
        </p:nvSpPr>
        <p:spPr>
          <a:xfrm>
            <a:off x="422647" y="885952"/>
            <a:ext cx="7932945" cy="3371596"/>
          </a:xfrm>
        </p:spPr>
        <p:txBody>
          <a:bodyPr>
            <a:normAutofit fontScale="70000" lnSpcReduction="20000"/>
          </a:bodyPr>
          <a:lstStyle/>
          <a:p>
            <a:pPr marL="422275" lvl="1" indent="0" algn="just">
              <a:buFontTx/>
              <a:buNone/>
              <a:defRPr/>
            </a:pPr>
            <a:endParaRPr lang="it-IT" b="1" cap="small" dirty="0">
              <a:solidFill>
                <a:srgbClr val="0070C0"/>
              </a:solidFill>
              <a:cs typeface="Calibri" panose="020F0502020204030204" pitchFamily="34" charset="0"/>
            </a:endParaRPr>
          </a:p>
          <a:p>
            <a:pPr marL="342900" marR="0" lvl="0" indent="-342900" algn="ctr" defTabSz="457200" rtl="0" eaLnBrk="1" fontAlgn="auto" latinLnBrk="0" hangingPunct="1">
              <a:lnSpc>
                <a:spcPct val="100000"/>
              </a:lnSpc>
              <a:spcBef>
                <a:spcPct val="20000"/>
              </a:spcBef>
              <a:spcAft>
                <a:spcPts val="0"/>
              </a:spcAft>
              <a:buClrTx/>
              <a:buSzTx/>
              <a:buFontTx/>
              <a:buNone/>
              <a:tabLst/>
              <a:defRPr/>
            </a:pPr>
            <a:r>
              <a:rPr kumimoji="0" lang="it-IT" altLang="it-IT" sz="3400" b="1" i="0" u="none" strike="noStrike" kern="1200" cap="small" spc="0" normalizeH="0" noProof="0" dirty="0">
                <a:ln>
                  <a:noFill/>
                </a:ln>
                <a:solidFill>
                  <a:srgbClr val="C00000"/>
                </a:solidFill>
                <a:effectLst/>
                <a:uLnTx/>
                <a:uFillTx/>
                <a:latin typeface="Calibri"/>
                <a:ea typeface="+mn-ea"/>
                <a:cs typeface="Calibri" panose="020F0502020204030204" pitchFamily="34" charset="0"/>
              </a:rPr>
              <a:t>ESRS 1 – “General </a:t>
            </a:r>
            <a:r>
              <a:rPr kumimoji="0" lang="it-IT" altLang="it-IT" sz="3400" b="1" i="0" u="none" strike="noStrike" kern="1200" cap="small" spc="0" normalizeH="0" noProof="0" dirty="0" err="1">
                <a:ln>
                  <a:noFill/>
                </a:ln>
                <a:solidFill>
                  <a:srgbClr val="C00000"/>
                </a:solidFill>
                <a:effectLst/>
                <a:uLnTx/>
                <a:uFillTx/>
                <a:latin typeface="Calibri"/>
                <a:ea typeface="+mn-ea"/>
                <a:cs typeface="Calibri" panose="020F0502020204030204" pitchFamily="34" charset="0"/>
              </a:rPr>
              <a:t>Disclosures</a:t>
            </a:r>
            <a:r>
              <a:rPr kumimoji="0" lang="it-IT" altLang="it-IT" sz="3400" b="1" i="0" u="none" strike="noStrike" kern="1200" cap="small" spc="0" normalizeH="0" noProof="0" dirty="0">
                <a:ln>
                  <a:noFill/>
                </a:ln>
                <a:solidFill>
                  <a:srgbClr val="C00000"/>
                </a:solidFill>
                <a:effectLst/>
                <a:uLnTx/>
                <a:uFillTx/>
                <a:latin typeface="Calibri"/>
                <a:ea typeface="+mn-ea"/>
                <a:cs typeface="Calibri" panose="020F0502020204030204" pitchFamily="34" charset="0"/>
              </a:rPr>
              <a:t>”</a:t>
            </a:r>
          </a:p>
          <a:p>
            <a:pPr marL="342900" marR="0" lvl="0" indent="-342900" algn="ctr" defTabSz="457200" rtl="0" eaLnBrk="1" fontAlgn="auto" latinLnBrk="0" hangingPunct="1">
              <a:lnSpc>
                <a:spcPct val="100000"/>
              </a:lnSpc>
              <a:spcBef>
                <a:spcPct val="20000"/>
              </a:spcBef>
              <a:spcAft>
                <a:spcPts val="0"/>
              </a:spcAft>
              <a:buClrTx/>
              <a:buSzTx/>
              <a:buFontTx/>
              <a:buNone/>
              <a:tabLst/>
              <a:defRPr/>
            </a:pPr>
            <a:endParaRPr kumimoji="0" lang="it-IT" altLang="it-IT" sz="2600" b="1" i="0" u="none" strike="noStrike" kern="1200" cap="none" spc="0" normalizeH="0" baseline="0" noProof="0" dirty="0">
              <a:ln>
                <a:noFill/>
              </a:ln>
              <a:solidFill>
                <a:srgbClr val="002060"/>
              </a:solidFill>
              <a:effectLst/>
              <a:uLnTx/>
              <a:uFillTx/>
              <a:latin typeface="Calibri"/>
              <a:ea typeface="+mn-ea"/>
              <a:cs typeface="Calibri" panose="020F0502020204030204" pitchFamily="34" charset="0"/>
            </a:endParaRPr>
          </a:p>
          <a:p>
            <a:pPr marL="342900" marR="0" lvl="0" indent="-342900" algn="ctr" defTabSz="457200" rtl="0" eaLnBrk="1" fontAlgn="auto" latinLnBrk="0" hangingPunct="1">
              <a:lnSpc>
                <a:spcPct val="100000"/>
              </a:lnSpc>
              <a:spcBef>
                <a:spcPct val="20000"/>
              </a:spcBef>
              <a:spcAft>
                <a:spcPts val="0"/>
              </a:spcAft>
              <a:buClrTx/>
              <a:buSzTx/>
              <a:buFontTx/>
              <a:buNone/>
              <a:tabLst/>
              <a:defRPr/>
            </a:pPr>
            <a:endParaRPr kumimoji="0" lang="it-IT" altLang="it-IT" sz="2600" b="1" i="0" u="none" strike="noStrike" kern="1200" cap="none" spc="0" normalizeH="0" baseline="0" noProof="0" dirty="0">
              <a:ln>
                <a:noFill/>
              </a:ln>
              <a:solidFill>
                <a:srgbClr val="002060"/>
              </a:solidFill>
              <a:effectLst/>
              <a:uLnTx/>
              <a:uFillTx/>
              <a:latin typeface="Calibri"/>
              <a:ea typeface="+mn-ea"/>
              <a:cs typeface="Calibri" panose="020F0502020204030204" pitchFamily="34" charset="0"/>
            </a:endParaRPr>
          </a:p>
          <a:p>
            <a:pPr marL="422275" lvl="1" indent="0" algn="just">
              <a:buFontTx/>
              <a:buNone/>
              <a:defRPr/>
            </a:pPr>
            <a:r>
              <a:rPr lang="en-US" sz="3600" b="1" cap="small" dirty="0">
                <a:solidFill>
                  <a:srgbClr val="0070C0"/>
                </a:solidFill>
                <a:cs typeface="Calibri" panose="020F0502020204030204" pitchFamily="34" charset="0"/>
              </a:rPr>
              <a:t>The company-related information provided in the Sustainability Report should be extended to include the effects on </a:t>
            </a:r>
            <a:r>
              <a:rPr lang="en-US" sz="3600" b="1" cap="small" dirty="0">
                <a:solidFill>
                  <a:srgbClr val="C00000"/>
                </a:solidFill>
                <a:cs typeface="Calibri" panose="020F0502020204030204" pitchFamily="34" charset="0"/>
              </a:rPr>
              <a:t>material impacts, risks and opportunities </a:t>
            </a:r>
            <a:r>
              <a:rPr lang="en-US" sz="3600" b="1" cap="small" dirty="0">
                <a:solidFill>
                  <a:srgbClr val="0070C0"/>
                </a:solidFill>
                <a:cs typeface="Calibri" panose="020F0502020204030204" pitchFamily="34" charset="0"/>
              </a:rPr>
              <a:t>associated with the company through its </a:t>
            </a:r>
            <a:r>
              <a:rPr lang="en-US" sz="3600" b="1" cap="small" dirty="0">
                <a:solidFill>
                  <a:srgbClr val="C00000"/>
                </a:solidFill>
                <a:cs typeface="Calibri" panose="020F0502020204030204" pitchFamily="34" charset="0"/>
              </a:rPr>
              <a:t>direct and indirect, upstream and/or downstream, business transactions along the value chain</a:t>
            </a:r>
          </a:p>
          <a:p>
            <a:pPr marL="422275" lvl="1" indent="0" algn="just">
              <a:buFontTx/>
              <a:buNone/>
              <a:defRPr/>
            </a:pPr>
            <a:endParaRPr lang="it-IT" b="1" cap="small" dirty="0">
              <a:solidFill>
                <a:srgbClr val="0070C0"/>
              </a:solidFill>
              <a:cs typeface="Calibri" panose="020F0502020204030204" pitchFamily="34" charset="0"/>
            </a:endParaRPr>
          </a:p>
        </p:txBody>
      </p:sp>
    </p:spTree>
    <p:extLst>
      <p:ext uri="{BB962C8B-B14F-4D97-AF65-F5344CB8AC3E}">
        <p14:creationId xmlns:p14="http://schemas.microsoft.com/office/powerpoint/2010/main" val="23999959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Connettore 1 3">
            <a:extLst>
              <a:ext uri="{FF2B5EF4-FFF2-40B4-BE49-F238E27FC236}">
                <a16:creationId xmlns:a16="http://schemas.microsoft.com/office/drawing/2014/main" id="{0F2415C1-900F-4675-9F96-ED1C60966AF4}"/>
              </a:ext>
            </a:extLst>
          </p:cNvPr>
          <p:cNvCxnSpPr/>
          <p:nvPr/>
        </p:nvCxnSpPr>
        <p:spPr>
          <a:xfrm>
            <a:off x="74010" y="1788549"/>
            <a:ext cx="8963025"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Segnaposto contenuto 2">
            <a:extLst>
              <a:ext uri="{FF2B5EF4-FFF2-40B4-BE49-F238E27FC236}">
                <a16:creationId xmlns:a16="http://schemas.microsoft.com/office/drawing/2014/main" id="{6A802A40-CB6E-2D97-3A7D-3D1BA8DEF6F6}"/>
              </a:ext>
            </a:extLst>
          </p:cNvPr>
          <p:cNvSpPr txBox="1">
            <a:spLocks noChangeArrowheads="1"/>
          </p:cNvSpPr>
          <p:nvPr/>
        </p:nvSpPr>
        <p:spPr bwMode="auto">
          <a:xfrm>
            <a:off x="174206" y="1001255"/>
            <a:ext cx="8728075" cy="728501"/>
          </a:xfrm>
          <a:prstGeom prst="rect">
            <a:avLst/>
          </a:prstGeom>
          <a:noFill/>
          <a:ln w="9525">
            <a:noFill/>
            <a:miter lim="800000"/>
            <a:headEnd/>
            <a:tailEnd/>
          </a:ln>
        </p:spPr>
        <p:txBody>
          <a:bodyPr/>
          <a:lstStyle/>
          <a:p>
            <a:pPr marL="342900" indent="-342900" algn="ctr">
              <a:defRPr/>
            </a:pPr>
            <a:r>
              <a:rPr lang="en-US" altLang="it-IT" sz="2400" b="1" cap="small" dirty="0">
                <a:solidFill>
                  <a:srgbClr val="C00000"/>
                </a:solidFill>
                <a:latin typeface="+mn-lt"/>
                <a:cs typeface="Calibri" panose="020F0502020204030204" pitchFamily="34" charset="0"/>
              </a:rPr>
              <a:t>Voluntary ESRS for Non-Listed Small and Medium-Sized Enterprises</a:t>
            </a:r>
          </a:p>
          <a:p>
            <a:pPr marL="342900" indent="-342900" algn="ctr">
              <a:defRPr/>
            </a:pPr>
            <a:r>
              <a:rPr lang="en-US" altLang="it-IT" sz="2400" b="1" cap="small" dirty="0">
                <a:solidFill>
                  <a:srgbClr val="C00000"/>
                </a:solidFill>
                <a:latin typeface="+mn-lt"/>
                <a:cs typeface="Calibri" panose="020F0502020204030204" pitchFamily="34" charset="0"/>
              </a:rPr>
              <a:t>(VSME ESRS) </a:t>
            </a:r>
            <a:endParaRPr lang="it-IT" altLang="it-IT" sz="2400" b="1" cap="small" dirty="0">
              <a:solidFill>
                <a:srgbClr val="C00000"/>
              </a:solidFill>
              <a:latin typeface="+mn-lt"/>
              <a:cs typeface="Calibri" panose="020F0502020204030204" pitchFamily="34" charset="0"/>
            </a:endParaRPr>
          </a:p>
        </p:txBody>
      </p:sp>
      <p:sp>
        <p:nvSpPr>
          <p:cNvPr id="4" name="Segnaposto contenuto 2">
            <a:extLst>
              <a:ext uri="{FF2B5EF4-FFF2-40B4-BE49-F238E27FC236}">
                <a16:creationId xmlns:a16="http://schemas.microsoft.com/office/drawing/2014/main" id="{4C91E800-861B-93DB-0A8A-A87EF0312858}"/>
              </a:ext>
            </a:extLst>
          </p:cNvPr>
          <p:cNvSpPr txBox="1">
            <a:spLocks/>
          </p:cNvSpPr>
          <p:nvPr/>
        </p:nvSpPr>
        <p:spPr bwMode="auto">
          <a:xfrm>
            <a:off x="74010" y="1981061"/>
            <a:ext cx="8728075" cy="1360488"/>
          </a:xfrm>
          <a:prstGeom prst="rect">
            <a:avLst/>
          </a:prstGeom>
          <a:noFill/>
          <a:ln w="9525">
            <a:noFill/>
            <a:miter lim="800000"/>
            <a:headEnd/>
            <a:tailEnd/>
          </a:ln>
        </p:spPr>
        <p:txBody>
          <a:bodyPr/>
          <a:lstStyle/>
          <a:p>
            <a:pPr marL="422275" lvl="1" algn="just">
              <a:spcBef>
                <a:spcPct val="20000"/>
              </a:spcBef>
              <a:defRPr/>
            </a:pPr>
            <a:endParaRPr lang="it-IT" sz="2000" b="1" cap="small" dirty="0">
              <a:solidFill>
                <a:srgbClr val="0070C0"/>
              </a:solidFill>
              <a:latin typeface="+mn-lt"/>
              <a:cs typeface="Calibri" panose="020F0502020204030204" pitchFamily="34" charset="0"/>
            </a:endParaRPr>
          </a:p>
          <a:p>
            <a:pPr marL="422275" lvl="1" algn="just">
              <a:defRPr/>
            </a:pPr>
            <a:r>
              <a:rPr lang="en-US" sz="2800" b="1" cap="small" dirty="0">
                <a:solidFill>
                  <a:srgbClr val="C00000"/>
                </a:solidFill>
                <a:cs typeface="Calibri" panose="020F0502020204030204" pitchFamily="34" charset="0"/>
              </a:rPr>
              <a:t>“modular” approach </a:t>
            </a:r>
            <a:r>
              <a:rPr lang="en-US" sz="2800" b="1" cap="small" dirty="0">
                <a:solidFill>
                  <a:srgbClr val="0070C0"/>
                </a:solidFill>
                <a:cs typeface="Calibri" panose="020F0502020204030204" pitchFamily="34" charset="0"/>
              </a:rPr>
              <a:t>for the drafting of the sustainability report by SMEs </a:t>
            </a:r>
          </a:p>
          <a:p>
            <a:pPr marL="422275" lvl="1" algn="just">
              <a:buFont typeface="Wingdings" pitchFamily="2" charset="2"/>
              <a:buChar char="ü"/>
              <a:defRPr/>
            </a:pPr>
            <a:endParaRPr lang="en-US" sz="2800" b="1" cap="small" dirty="0">
              <a:solidFill>
                <a:srgbClr val="FF0000"/>
              </a:solidFill>
              <a:cs typeface="Calibri" panose="020F0502020204030204" pitchFamily="34" charset="0"/>
            </a:endParaRPr>
          </a:p>
          <a:p>
            <a:pPr marL="422275" lvl="1" algn="ctr">
              <a:defRPr/>
            </a:pPr>
            <a:endParaRPr lang="en-US" sz="2800" b="1" cap="small" dirty="0">
              <a:solidFill>
                <a:srgbClr val="FF0000"/>
              </a:solidFill>
              <a:cs typeface="Calibri" panose="020F0502020204030204" pitchFamily="34" charset="0"/>
            </a:endParaRPr>
          </a:p>
          <a:p>
            <a:pPr marL="422275" lvl="1" algn="ctr">
              <a:defRPr/>
            </a:pPr>
            <a:r>
              <a:rPr lang="en-US" sz="3200" b="1" cap="small" dirty="0">
                <a:solidFill>
                  <a:srgbClr val="C00000"/>
                </a:solidFill>
                <a:cs typeface="Calibri" panose="020F0502020204030204" pitchFamily="34" charset="0"/>
              </a:rPr>
              <a:t>Proportionality</a:t>
            </a:r>
            <a:endParaRPr lang="it-IT" sz="4000" b="1" cap="small" dirty="0">
              <a:solidFill>
                <a:srgbClr val="C00000"/>
              </a:solidFill>
              <a:cs typeface="Calibri" panose="020F0502020204030204" pitchFamily="34" charset="0"/>
            </a:endParaRPr>
          </a:p>
        </p:txBody>
      </p:sp>
      <p:sp>
        <p:nvSpPr>
          <p:cNvPr id="5" name="Freccia in giù 4">
            <a:extLst>
              <a:ext uri="{FF2B5EF4-FFF2-40B4-BE49-F238E27FC236}">
                <a16:creationId xmlns:a16="http://schemas.microsoft.com/office/drawing/2014/main" id="{C6ECB7B1-B142-64DB-FBC4-DDED2C2465B3}"/>
              </a:ext>
            </a:extLst>
          </p:cNvPr>
          <p:cNvSpPr/>
          <p:nvPr/>
        </p:nvSpPr>
        <p:spPr>
          <a:xfrm>
            <a:off x="3736045" y="3413744"/>
            <a:ext cx="1671906" cy="339876"/>
          </a:xfrm>
          <a:prstGeom prst="downArrow">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Tree>
    <p:extLst>
      <p:ext uri="{BB962C8B-B14F-4D97-AF65-F5344CB8AC3E}">
        <p14:creationId xmlns:p14="http://schemas.microsoft.com/office/powerpoint/2010/main" val="35211503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contenuto 2">
            <a:extLst>
              <a:ext uri="{FF2B5EF4-FFF2-40B4-BE49-F238E27FC236}">
                <a16:creationId xmlns:a16="http://schemas.microsoft.com/office/drawing/2014/main" id="{4C91E800-861B-93DB-0A8A-A87EF0312858}"/>
              </a:ext>
            </a:extLst>
          </p:cNvPr>
          <p:cNvSpPr txBox="1">
            <a:spLocks/>
          </p:cNvSpPr>
          <p:nvPr/>
        </p:nvSpPr>
        <p:spPr bwMode="auto">
          <a:xfrm>
            <a:off x="0" y="1891506"/>
            <a:ext cx="8728075" cy="1360488"/>
          </a:xfrm>
          <a:prstGeom prst="rect">
            <a:avLst/>
          </a:prstGeom>
          <a:noFill/>
          <a:ln w="9525">
            <a:noFill/>
            <a:miter lim="800000"/>
            <a:headEnd/>
            <a:tailEnd/>
          </a:ln>
        </p:spPr>
        <p:txBody>
          <a:bodyPr/>
          <a:lstStyle/>
          <a:p>
            <a:pPr marL="422275" lvl="1" algn="just">
              <a:spcBef>
                <a:spcPct val="20000"/>
              </a:spcBef>
              <a:defRPr/>
            </a:pPr>
            <a:endParaRPr lang="it-IT" sz="2000" b="1" cap="small" dirty="0">
              <a:solidFill>
                <a:srgbClr val="0070C0"/>
              </a:solidFill>
              <a:latin typeface="+mn-lt"/>
              <a:cs typeface="Calibri" panose="020F0502020204030204" pitchFamily="34" charset="0"/>
            </a:endParaRPr>
          </a:p>
          <a:p>
            <a:pPr marL="422275" lvl="1" algn="just">
              <a:defRPr/>
            </a:pPr>
            <a:r>
              <a:rPr lang="en-US" sz="2000" b="1" cap="small" dirty="0">
                <a:solidFill>
                  <a:srgbClr val="0070C0"/>
                </a:solidFill>
                <a:cs typeface="Calibri" panose="020F0502020204030204" pitchFamily="34" charset="0"/>
              </a:rPr>
              <a:t>a) Basic Module: </a:t>
            </a:r>
            <a:r>
              <a:rPr lang="en-US" sz="2000" b="1" cap="small" dirty="0">
                <a:solidFill>
                  <a:srgbClr val="C00000"/>
                </a:solidFill>
                <a:cs typeface="Calibri" panose="020F0502020204030204" pitchFamily="34" charset="0"/>
              </a:rPr>
              <a:t>minimum requirement for other enterprises. It includes information on the environment, social issues, and on the management of corruption.</a:t>
            </a:r>
          </a:p>
          <a:p>
            <a:pPr marL="422275" lvl="1" algn="just">
              <a:defRPr/>
            </a:pPr>
            <a:r>
              <a:rPr lang="en-US" sz="2000" b="1" cap="small" dirty="0">
                <a:solidFill>
                  <a:srgbClr val="0070C0"/>
                </a:solidFill>
                <a:cs typeface="Calibri" panose="020F0502020204030204" pitchFamily="34" charset="0"/>
              </a:rPr>
              <a:t>b) Narrative Module - Policies, Actions and Targets (PAT): </a:t>
            </a:r>
            <a:r>
              <a:rPr lang="en-US" sz="2000" b="1" cap="small" dirty="0">
                <a:solidFill>
                  <a:srgbClr val="C00000"/>
                </a:solidFill>
                <a:cs typeface="Calibri" panose="020F0502020204030204" pitchFamily="34" charset="0"/>
              </a:rPr>
              <a:t>Information relating to the company’s business model and sustainability initiatives, management of relevant sustainability issues and governance responsibilities.</a:t>
            </a:r>
          </a:p>
          <a:p>
            <a:pPr marL="422275" lvl="1" algn="just">
              <a:defRPr/>
            </a:pPr>
            <a:r>
              <a:rPr lang="en-US" sz="2000" b="1" cap="small" dirty="0">
                <a:solidFill>
                  <a:srgbClr val="0070C0"/>
                </a:solidFill>
                <a:cs typeface="Calibri" panose="020F0502020204030204" pitchFamily="34" charset="0"/>
              </a:rPr>
              <a:t>c) Business Partners Module (BP):</a:t>
            </a:r>
            <a:r>
              <a:rPr lang="en-US" sz="2000" b="1" cap="small" dirty="0">
                <a:solidFill>
                  <a:srgbClr val="FF0000"/>
                </a:solidFill>
                <a:cs typeface="Calibri" panose="020F0502020204030204" pitchFamily="34" charset="0"/>
              </a:rPr>
              <a:t> </a:t>
            </a:r>
            <a:r>
              <a:rPr lang="en-US" sz="2000" b="1" cap="small" dirty="0">
                <a:solidFill>
                  <a:srgbClr val="C00000"/>
                </a:solidFill>
                <a:cs typeface="Calibri" panose="020F0502020204030204" pitchFamily="34" charset="0"/>
              </a:rPr>
              <a:t>Data that are likely to be included in data requests from the enterprise’s lenders, investors and corporate clients.</a:t>
            </a:r>
          </a:p>
        </p:txBody>
      </p:sp>
      <p:cxnSp>
        <p:nvCxnSpPr>
          <p:cNvPr id="5" name="Connettore 1 3">
            <a:extLst>
              <a:ext uri="{FF2B5EF4-FFF2-40B4-BE49-F238E27FC236}">
                <a16:creationId xmlns:a16="http://schemas.microsoft.com/office/drawing/2014/main" id="{0F2415C1-900F-4675-9F96-ED1C60966AF4}"/>
              </a:ext>
            </a:extLst>
          </p:cNvPr>
          <p:cNvCxnSpPr/>
          <p:nvPr/>
        </p:nvCxnSpPr>
        <p:spPr>
          <a:xfrm>
            <a:off x="74010" y="1788549"/>
            <a:ext cx="8963025" cy="0"/>
          </a:xfrm>
          <a:prstGeom prst="line">
            <a:avLst/>
          </a:prstGeom>
        </p:spPr>
        <p:style>
          <a:lnRef idx="2">
            <a:schemeClr val="accent1"/>
          </a:lnRef>
          <a:fillRef idx="0">
            <a:schemeClr val="accent1"/>
          </a:fillRef>
          <a:effectRef idx="1">
            <a:schemeClr val="accent1"/>
          </a:effectRef>
          <a:fontRef idx="minor">
            <a:schemeClr val="tx1"/>
          </a:fontRef>
        </p:style>
      </p:cxnSp>
      <p:sp>
        <p:nvSpPr>
          <p:cNvPr id="6" name="Segnaposto contenuto 2">
            <a:extLst>
              <a:ext uri="{FF2B5EF4-FFF2-40B4-BE49-F238E27FC236}">
                <a16:creationId xmlns:a16="http://schemas.microsoft.com/office/drawing/2014/main" id="{6A802A40-CB6E-2D97-3A7D-3D1BA8DEF6F6}"/>
              </a:ext>
            </a:extLst>
          </p:cNvPr>
          <p:cNvSpPr txBox="1">
            <a:spLocks noChangeArrowheads="1"/>
          </p:cNvSpPr>
          <p:nvPr/>
        </p:nvSpPr>
        <p:spPr bwMode="auto">
          <a:xfrm>
            <a:off x="174206" y="1001255"/>
            <a:ext cx="8728075" cy="728501"/>
          </a:xfrm>
          <a:prstGeom prst="rect">
            <a:avLst/>
          </a:prstGeom>
          <a:noFill/>
          <a:ln w="9525">
            <a:noFill/>
            <a:miter lim="800000"/>
            <a:headEnd/>
            <a:tailEnd/>
          </a:ln>
        </p:spPr>
        <p:txBody>
          <a:bodyPr/>
          <a:lstStyle/>
          <a:p>
            <a:pPr marL="342900" indent="-342900" algn="ctr">
              <a:defRPr/>
            </a:pPr>
            <a:r>
              <a:rPr lang="en-US" altLang="it-IT" sz="2400" b="1" cap="small" dirty="0">
                <a:solidFill>
                  <a:srgbClr val="C00000"/>
                </a:solidFill>
                <a:latin typeface="+mn-lt"/>
                <a:cs typeface="Calibri" panose="020F0502020204030204" pitchFamily="34" charset="0"/>
              </a:rPr>
              <a:t>Voluntary ESRS for Non-Listed Small and Medium-Sized Enterprises</a:t>
            </a:r>
          </a:p>
          <a:p>
            <a:pPr marL="342900" indent="-342900" algn="ctr">
              <a:defRPr/>
            </a:pPr>
            <a:r>
              <a:rPr lang="en-US" altLang="it-IT" sz="2400" b="1" cap="small" dirty="0">
                <a:solidFill>
                  <a:srgbClr val="C00000"/>
                </a:solidFill>
                <a:latin typeface="+mn-lt"/>
                <a:cs typeface="Calibri" panose="020F0502020204030204" pitchFamily="34" charset="0"/>
              </a:rPr>
              <a:t>(VSME ESRS) </a:t>
            </a:r>
            <a:endParaRPr lang="it-IT" altLang="it-IT" sz="2400" b="1" cap="small" dirty="0">
              <a:solidFill>
                <a:srgbClr val="C00000"/>
              </a:solidFill>
              <a:latin typeface="+mn-lt"/>
              <a:cs typeface="Calibri" panose="020F0502020204030204" pitchFamily="34" charset="0"/>
            </a:endParaRPr>
          </a:p>
        </p:txBody>
      </p:sp>
    </p:spTree>
    <p:extLst>
      <p:ext uri="{BB962C8B-B14F-4D97-AF65-F5344CB8AC3E}">
        <p14:creationId xmlns:p14="http://schemas.microsoft.com/office/powerpoint/2010/main" val="11485910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6">
            <a:extLst>
              <a:ext uri="{FF2B5EF4-FFF2-40B4-BE49-F238E27FC236}">
                <a16:creationId xmlns:a16="http://schemas.microsoft.com/office/drawing/2014/main" id="{3D838DC9-69CC-5FA1-93DB-F46FDFF7BEE2}"/>
              </a:ext>
            </a:extLst>
          </p:cNvPr>
          <p:cNvSpPr txBox="1">
            <a:spLocks noChangeArrowheads="1"/>
          </p:cNvSpPr>
          <p:nvPr/>
        </p:nvSpPr>
        <p:spPr bwMode="auto">
          <a:xfrm>
            <a:off x="454676" y="1738794"/>
            <a:ext cx="7798987"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a:r>
              <a:rPr lang="en-US" altLang="it-IT" sz="3200" b="1" dirty="0">
                <a:solidFill>
                  <a:srgbClr val="C00000"/>
                </a:solidFill>
              </a:rPr>
              <a:t>NON-FINANCIAL ESG INFORMATION </a:t>
            </a:r>
          </a:p>
          <a:p>
            <a:pPr algn="ctr"/>
            <a:r>
              <a:rPr lang="en-US" altLang="it-IT" sz="3200" b="1" dirty="0">
                <a:solidFill>
                  <a:srgbClr val="C00000"/>
                </a:solidFill>
              </a:rPr>
              <a:t>IS STRONGLY LINKED </a:t>
            </a:r>
          </a:p>
          <a:p>
            <a:pPr algn="ctr"/>
            <a:r>
              <a:rPr lang="en-US" altLang="it-IT" sz="3200" b="1" dirty="0">
                <a:solidFill>
                  <a:srgbClr val="C00000"/>
                </a:solidFill>
              </a:rPr>
              <a:t>TO THE ITALIAN ENTREPRENEURIAL AND ACADEMIC TRADITION</a:t>
            </a:r>
            <a:r>
              <a:rPr lang="it-IT" altLang="it-IT" sz="3200" dirty="0">
                <a:solidFill>
                  <a:srgbClr val="C00000"/>
                </a:solidFill>
              </a:rPr>
              <a:t> </a:t>
            </a:r>
          </a:p>
        </p:txBody>
      </p:sp>
    </p:spTree>
    <p:extLst>
      <p:ext uri="{BB962C8B-B14F-4D97-AF65-F5344CB8AC3E}">
        <p14:creationId xmlns:p14="http://schemas.microsoft.com/office/powerpoint/2010/main" val="6033241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Connettore 1 3">
            <a:extLst>
              <a:ext uri="{FF2B5EF4-FFF2-40B4-BE49-F238E27FC236}">
                <a16:creationId xmlns:a16="http://schemas.microsoft.com/office/drawing/2014/main" id="{FF112C38-77B7-395C-55A7-4E14F05A02B5}"/>
              </a:ext>
            </a:extLst>
          </p:cNvPr>
          <p:cNvCxnSpPr/>
          <p:nvPr/>
        </p:nvCxnSpPr>
        <p:spPr>
          <a:xfrm>
            <a:off x="135539" y="1512407"/>
            <a:ext cx="8963025" cy="0"/>
          </a:xfrm>
          <a:prstGeom prst="line">
            <a:avLst/>
          </a:prstGeom>
        </p:spPr>
        <p:style>
          <a:lnRef idx="2">
            <a:schemeClr val="accent1"/>
          </a:lnRef>
          <a:fillRef idx="0">
            <a:schemeClr val="accent1"/>
          </a:fillRef>
          <a:effectRef idx="1">
            <a:schemeClr val="accent1"/>
          </a:effectRef>
          <a:fontRef idx="minor">
            <a:schemeClr val="tx1"/>
          </a:fontRef>
        </p:style>
      </p:cxnSp>
      <p:sp>
        <p:nvSpPr>
          <p:cNvPr id="5" name="Segnaposto contenuto 2">
            <a:extLst>
              <a:ext uri="{FF2B5EF4-FFF2-40B4-BE49-F238E27FC236}">
                <a16:creationId xmlns:a16="http://schemas.microsoft.com/office/drawing/2014/main" id="{65858530-AD5B-CA62-A530-5502AC2F18AF}"/>
              </a:ext>
            </a:extLst>
          </p:cNvPr>
          <p:cNvSpPr>
            <a:spLocks noGrp="1"/>
          </p:cNvSpPr>
          <p:nvPr>
            <p:ph idx="1"/>
          </p:nvPr>
        </p:nvSpPr>
        <p:spPr>
          <a:xfrm>
            <a:off x="1029904" y="1053391"/>
            <a:ext cx="6925376" cy="4235449"/>
          </a:xfrm>
        </p:spPr>
        <p:txBody>
          <a:bodyPr>
            <a:normAutofit/>
          </a:bodyPr>
          <a:lstStyle/>
          <a:p>
            <a:pPr marR="0" lvl="0" algn="ctr" fontAlgn="auto">
              <a:lnSpc>
                <a:spcPct val="100000"/>
              </a:lnSpc>
              <a:spcAft>
                <a:spcPts val="0"/>
              </a:spcAft>
              <a:buClrTx/>
              <a:buSzTx/>
              <a:buNone/>
              <a:tabLst/>
              <a:defRPr/>
            </a:pPr>
            <a:r>
              <a:rPr lang="it-IT" altLang="it-IT" sz="2800" b="1" cap="small" dirty="0" err="1">
                <a:solidFill>
                  <a:srgbClr val="C00000"/>
                </a:solidFill>
                <a:cs typeface="Calibri" panose="020F0502020204030204" pitchFamily="34" charset="0"/>
              </a:rPr>
              <a:t>Italian</a:t>
            </a:r>
            <a:r>
              <a:rPr lang="it-IT" altLang="it-IT" sz="2800" b="1" cap="small" dirty="0">
                <a:solidFill>
                  <a:srgbClr val="C00000"/>
                </a:solidFill>
                <a:cs typeface="Calibri" panose="020F0502020204030204" pitchFamily="34" charset="0"/>
              </a:rPr>
              <a:t> </a:t>
            </a:r>
            <a:r>
              <a:rPr lang="it-IT" altLang="it-IT" sz="2800" b="1" cap="small" dirty="0" err="1">
                <a:solidFill>
                  <a:srgbClr val="C00000"/>
                </a:solidFill>
                <a:cs typeface="Calibri" panose="020F0502020204030204" pitchFamily="34" charset="0"/>
              </a:rPr>
              <a:t>Precursors</a:t>
            </a:r>
            <a:endParaRPr lang="it-IT" altLang="it-IT" sz="2800" b="1" cap="small" dirty="0">
              <a:solidFill>
                <a:srgbClr val="C00000"/>
              </a:solidFill>
              <a:cs typeface="Calibri" panose="020F0502020204030204" pitchFamily="34" charset="0"/>
            </a:endParaRPr>
          </a:p>
          <a:p>
            <a:pPr algn="ctr">
              <a:buNone/>
              <a:defRPr/>
            </a:pPr>
            <a:r>
              <a:rPr lang="it-IT" b="1" cap="small" dirty="0">
                <a:solidFill>
                  <a:srgbClr val="C00000"/>
                </a:solidFill>
                <a:cs typeface="Calibri" panose="020F0502020204030204" pitchFamily="34" charset="0"/>
              </a:rPr>
              <a:t>corporate welfare institutions </a:t>
            </a:r>
          </a:p>
          <a:p>
            <a:pPr algn="just">
              <a:buFont typeface="Wingdings" panose="05000000000000000000" pitchFamily="2" charset="2"/>
              <a:buChar char="Ø"/>
              <a:defRPr/>
            </a:pPr>
            <a:r>
              <a:rPr lang="en-US" sz="2000" b="1" cap="small" dirty="0">
                <a:solidFill>
                  <a:srgbClr val="0070C0"/>
                </a:solidFill>
                <a:cs typeface="Calibri" panose="020F0502020204030204" pitchFamily="34" charset="0"/>
              </a:rPr>
              <a:t>Villaggio Crespi </a:t>
            </a:r>
            <a:r>
              <a:rPr lang="en-US" sz="2000" b="1" cap="small" dirty="0" err="1">
                <a:solidFill>
                  <a:srgbClr val="0070C0"/>
                </a:solidFill>
                <a:cs typeface="Calibri" panose="020F0502020204030204" pitchFamily="34" charset="0"/>
              </a:rPr>
              <a:t>d’Adda</a:t>
            </a:r>
            <a:r>
              <a:rPr lang="en-US" sz="2000" b="1" cap="small" dirty="0">
                <a:solidFill>
                  <a:srgbClr val="0070C0"/>
                </a:solidFill>
                <a:cs typeface="Calibri" panose="020F0502020204030204" pitchFamily="34" charset="0"/>
              </a:rPr>
              <a:t> - </a:t>
            </a:r>
            <a:r>
              <a:rPr lang="en-US" sz="2000" b="1" cap="small" dirty="0">
                <a:solidFill>
                  <a:srgbClr val="C00000"/>
                </a:solidFill>
                <a:cs typeface="Calibri" panose="020F0502020204030204" pitchFamily="34" charset="0"/>
              </a:rPr>
              <a:t> end of the 19th century </a:t>
            </a:r>
          </a:p>
          <a:p>
            <a:pPr algn="just">
              <a:buFont typeface="Wingdings" panose="05000000000000000000" pitchFamily="2" charset="2"/>
              <a:buChar char="Ø"/>
              <a:defRPr/>
            </a:pPr>
            <a:r>
              <a:rPr lang="en-US" sz="2000" b="1" cap="small" dirty="0">
                <a:solidFill>
                  <a:srgbClr val="0070C0"/>
                </a:solidFill>
                <a:cs typeface="Calibri" panose="020F0502020204030204" pitchFamily="34" charset="0"/>
              </a:rPr>
              <a:t>Villaggio Falck - </a:t>
            </a:r>
            <a:r>
              <a:rPr lang="en-US" sz="2000" b="1" cap="small" dirty="0">
                <a:solidFill>
                  <a:srgbClr val="C00000"/>
                </a:solidFill>
                <a:cs typeface="Calibri" panose="020F0502020204030204" pitchFamily="34" charset="0"/>
              </a:rPr>
              <a:t>beginning of the 20th century </a:t>
            </a:r>
          </a:p>
          <a:p>
            <a:pPr algn="just">
              <a:buFont typeface="Wingdings" panose="05000000000000000000" pitchFamily="2" charset="2"/>
              <a:buChar char="Ø"/>
              <a:defRPr/>
            </a:pPr>
            <a:r>
              <a:rPr lang="en-US" sz="2000" b="1" cap="small" dirty="0">
                <a:solidFill>
                  <a:srgbClr val="0070C0"/>
                </a:solidFill>
                <a:cs typeface="Calibri" panose="020F0502020204030204" pitchFamily="34" charset="0"/>
              </a:rPr>
              <a:t>Villaggio Solvay - </a:t>
            </a:r>
            <a:r>
              <a:rPr lang="en-US" sz="2000" b="1" cap="small" dirty="0">
                <a:solidFill>
                  <a:srgbClr val="C00000"/>
                </a:solidFill>
                <a:cs typeface="Calibri" panose="020F0502020204030204" pitchFamily="34" charset="0"/>
              </a:rPr>
              <a:t>1920-1930</a:t>
            </a:r>
          </a:p>
          <a:p>
            <a:pPr marL="0" indent="0" algn="just">
              <a:buNone/>
              <a:defRPr/>
            </a:pPr>
            <a:endParaRPr lang="en-US" sz="2000" b="1" cap="small" dirty="0">
              <a:solidFill>
                <a:srgbClr val="C00000"/>
              </a:solidFill>
              <a:cs typeface="Calibri" panose="020F0502020204030204" pitchFamily="34" charset="0"/>
            </a:endParaRPr>
          </a:p>
          <a:p>
            <a:pPr marL="0" indent="0" algn="ctr">
              <a:buNone/>
              <a:defRPr/>
            </a:pPr>
            <a:r>
              <a:rPr lang="it-IT" b="1" cap="small" dirty="0" err="1">
                <a:solidFill>
                  <a:srgbClr val="C00000"/>
                </a:solidFill>
                <a:cs typeface="Calibri" panose="020F0502020204030204" pitchFamily="34" charset="0"/>
              </a:rPr>
              <a:t>Theorists</a:t>
            </a:r>
            <a:r>
              <a:rPr lang="it-IT" b="1" cap="small" dirty="0">
                <a:solidFill>
                  <a:srgbClr val="C00000"/>
                </a:solidFill>
                <a:cs typeface="Calibri" panose="020F0502020204030204" pitchFamily="34" charset="0"/>
              </a:rPr>
              <a:t> &amp; </a:t>
            </a:r>
            <a:r>
              <a:rPr lang="it-IT" b="1" cap="small" dirty="0" err="1">
                <a:solidFill>
                  <a:srgbClr val="C00000"/>
                </a:solidFill>
                <a:cs typeface="Calibri" panose="020F0502020204030204" pitchFamily="34" charset="0"/>
              </a:rPr>
              <a:t>Fathers</a:t>
            </a:r>
            <a:r>
              <a:rPr lang="it-IT" b="1" cap="small" dirty="0">
                <a:solidFill>
                  <a:srgbClr val="C00000"/>
                </a:solidFill>
                <a:cs typeface="Calibri" panose="020F0502020204030204" pitchFamily="34" charset="0"/>
              </a:rPr>
              <a:t> of «economia aziendale»</a:t>
            </a:r>
          </a:p>
          <a:p>
            <a:pPr marL="0" indent="0" algn="ctr">
              <a:buNone/>
              <a:defRPr/>
            </a:pPr>
            <a:r>
              <a:rPr lang="it-IT" sz="1800" b="1" cap="small" dirty="0">
                <a:solidFill>
                  <a:srgbClr val="0070C0"/>
                </a:solidFill>
                <a:cs typeface="Calibri" panose="020F0502020204030204" pitchFamily="34" charset="0"/>
              </a:rPr>
              <a:t>Gino Zappa, Carlo Masini, Egidio </a:t>
            </a:r>
            <a:r>
              <a:rPr lang="it-IT" sz="1800" b="1" cap="small" dirty="0" err="1">
                <a:solidFill>
                  <a:srgbClr val="0070C0"/>
                </a:solidFill>
                <a:cs typeface="Calibri" panose="020F0502020204030204" pitchFamily="34" charset="0"/>
              </a:rPr>
              <a:t>Giannessi</a:t>
            </a:r>
            <a:r>
              <a:rPr lang="it-IT" sz="1800" b="1" cap="small" dirty="0">
                <a:solidFill>
                  <a:srgbClr val="0070C0"/>
                </a:solidFill>
                <a:cs typeface="Calibri" panose="020F0502020204030204" pitchFamily="34" charset="0"/>
              </a:rPr>
              <a:t>, Pietro Onida, Vittorio Coda</a:t>
            </a:r>
          </a:p>
          <a:p>
            <a:pPr marL="0" indent="0" algn="ctr">
              <a:buNone/>
              <a:defRPr/>
            </a:pPr>
            <a:r>
              <a:rPr lang="it-IT" sz="2000" b="1" cap="small" dirty="0">
                <a:solidFill>
                  <a:srgbClr val="0070C0"/>
                </a:solidFill>
                <a:cs typeface="Calibri" panose="020F0502020204030204" pitchFamily="34" charset="0"/>
              </a:rPr>
              <a:t>…to name just a </a:t>
            </a:r>
            <a:r>
              <a:rPr lang="it-IT" sz="2000" b="1" cap="small" dirty="0" err="1">
                <a:solidFill>
                  <a:srgbClr val="0070C0"/>
                </a:solidFill>
                <a:cs typeface="Calibri" panose="020F0502020204030204" pitchFamily="34" charset="0"/>
              </a:rPr>
              <a:t>few</a:t>
            </a:r>
            <a:r>
              <a:rPr lang="it-IT" sz="2000" b="1" cap="small" dirty="0">
                <a:solidFill>
                  <a:srgbClr val="0070C0"/>
                </a:solidFill>
                <a:cs typeface="Calibri" panose="020F0502020204030204" pitchFamily="34" charset="0"/>
              </a:rPr>
              <a:t>…</a:t>
            </a:r>
          </a:p>
        </p:txBody>
      </p:sp>
    </p:spTree>
    <p:extLst>
      <p:ext uri="{BB962C8B-B14F-4D97-AF65-F5344CB8AC3E}">
        <p14:creationId xmlns:p14="http://schemas.microsoft.com/office/powerpoint/2010/main" val="13718027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Connettore 1 3">
            <a:extLst>
              <a:ext uri="{FF2B5EF4-FFF2-40B4-BE49-F238E27FC236}">
                <a16:creationId xmlns:a16="http://schemas.microsoft.com/office/drawing/2014/main" id="{FF112C38-77B7-395C-55A7-4E14F05A02B5}"/>
              </a:ext>
            </a:extLst>
          </p:cNvPr>
          <p:cNvCxnSpPr/>
          <p:nvPr/>
        </p:nvCxnSpPr>
        <p:spPr>
          <a:xfrm>
            <a:off x="77788" y="1613472"/>
            <a:ext cx="8963025" cy="0"/>
          </a:xfrm>
          <a:prstGeom prst="line">
            <a:avLst/>
          </a:prstGeom>
        </p:spPr>
        <p:style>
          <a:lnRef idx="2">
            <a:schemeClr val="accent1"/>
          </a:lnRef>
          <a:fillRef idx="0">
            <a:schemeClr val="accent1"/>
          </a:fillRef>
          <a:effectRef idx="1">
            <a:schemeClr val="accent1"/>
          </a:effectRef>
          <a:fontRef idx="minor">
            <a:schemeClr val="tx1"/>
          </a:fontRef>
        </p:style>
      </p:cxnSp>
      <p:sp>
        <p:nvSpPr>
          <p:cNvPr id="5" name="Segnaposto contenuto 2">
            <a:extLst>
              <a:ext uri="{FF2B5EF4-FFF2-40B4-BE49-F238E27FC236}">
                <a16:creationId xmlns:a16="http://schemas.microsoft.com/office/drawing/2014/main" id="{65858530-AD5B-CA62-A530-5502AC2F18AF}"/>
              </a:ext>
            </a:extLst>
          </p:cNvPr>
          <p:cNvSpPr>
            <a:spLocks noGrp="1"/>
          </p:cNvSpPr>
          <p:nvPr>
            <p:ph idx="1"/>
          </p:nvPr>
        </p:nvSpPr>
        <p:spPr>
          <a:xfrm>
            <a:off x="207963" y="1164081"/>
            <a:ext cx="8728075" cy="4235449"/>
          </a:xfrm>
        </p:spPr>
        <p:txBody>
          <a:bodyPr>
            <a:normAutofit/>
          </a:bodyPr>
          <a:lstStyle/>
          <a:p>
            <a:pPr marR="0" lvl="0" algn="ctr" fontAlgn="auto">
              <a:lnSpc>
                <a:spcPct val="100000"/>
              </a:lnSpc>
              <a:spcAft>
                <a:spcPts val="0"/>
              </a:spcAft>
              <a:buClrTx/>
              <a:buSzTx/>
              <a:buNone/>
              <a:tabLst/>
              <a:defRPr/>
            </a:pPr>
            <a:r>
              <a:rPr lang="it-IT" altLang="it-IT" sz="2800" b="1" cap="small" dirty="0" err="1">
                <a:solidFill>
                  <a:srgbClr val="C00000"/>
                </a:solidFill>
                <a:cs typeface="Calibri" panose="020F0502020204030204" pitchFamily="34" charset="0"/>
              </a:rPr>
              <a:t>Italian</a:t>
            </a:r>
            <a:r>
              <a:rPr lang="it-IT" altLang="it-IT" sz="2800" b="1" cap="small" dirty="0">
                <a:solidFill>
                  <a:srgbClr val="C00000"/>
                </a:solidFill>
                <a:cs typeface="Calibri" panose="020F0502020204030204" pitchFamily="34" charset="0"/>
              </a:rPr>
              <a:t> </a:t>
            </a:r>
            <a:r>
              <a:rPr lang="it-IT" altLang="it-IT" sz="2800" b="1" cap="small" dirty="0" err="1">
                <a:solidFill>
                  <a:srgbClr val="C00000"/>
                </a:solidFill>
                <a:cs typeface="Calibri" panose="020F0502020204030204" pitchFamily="34" charset="0"/>
              </a:rPr>
              <a:t>Precursors</a:t>
            </a:r>
            <a:endParaRPr lang="it-IT" altLang="it-IT" sz="2800" b="1" cap="small" dirty="0">
              <a:solidFill>
                <a:srgbClr val="C00000"/>
              </a:solidFill>
              <a:cs typeface="Calibri" panose="020F0502020204030204" pitchFamily="34" charset="0"/>
            </a:endParaRPr>
          </a:p>
          <a:p>
            <a:pPr algn="ctr">
              <a:buNone/>
              <a:defRPr/>
            </a:pPr>
            <a:endParaRPr lang="en-US" sz="1400" b="1" cap="small" dirty="0">
              <a:solidFill>
                <a:srgbClr val="C00000"/>
              </a:solidFill>
              <a:cs typeface="Calibri" panose="020F0502020204030204" pitchFamily="34" charset="0"/>
            </a:endParaRPr>
          </a:p>
          <a:p>
            <a:pPr algn="ctr">
              <a:buNone/>
              <a:defRPr/>
            </a:pPr>
            <a:r>
              <a:rPr lang="en-US" sz="2800" b="1" cap="small" dirty="0">
                <a:solidFill>
                  <a:srgbClr val="C00000"/>
                </a:solidFill>
                <a:cs typeface="Calibri" panose="020F0502020204030204" pitchFamily="34" charset="0"/>
              </a:rPr>
              <a:t>social responsibility </a:t>
            </a:r>
          </a:p>
          <a:p>
            <a:pPr algn="ctr">
              <a:buNone/>
              <a:defRPr/>
            </a:pPr>
            <a:endParaRPr lang="en-US" sz="2800" b="1" cap="small" dirty="0">
              <a:solidFill>
                <a:srgbClr val="C00000"/>
              </a:solidFill>
              <a:cs typeface="Calibri" panose="020F0502020204030204" pitchFamily="34" charset="0"/>
            </a:endParaRPr>
          </a:p>
          <a:p>
            <a:pPr algn="ctr">
              <a:buNone/>
              <a:defRPr/>
            </a:pPr>
            <a:r>
              <a:rPr lang="en-US" sz="2800" b="1" cap="small" dirty="0">
                <a:solidFill>
                  <a:srgbClr val="0070C0"/>
                </a:solidFill>
                <a:cs typeface="Calibri" panose="020F0502020204030204" pitchFamily="34" charset="0"/>
              </a:rPr>
              <a:t>business enterprise as a </a:t>
            </a:r>
            <a:r>
              <a:rPr lang="en-US" sz="2800" b="1" cap="small" dirty="0">
                <a:solidFill>
                  <a:srgbClr val="C00000"/>
                </a:solidFill>
                <a:cs typeface="Calibri" panose="020F0502020204030204" pitchFamily="34" charset="0"/>
              </a:rPr>
              <a:t>persistent</a:t>
            </a:r>
            <a:r>
              <a:rPr lang="en-US" sz="2800" b="1" cap="small" dirty="0">
                <a:solidFill>
                  <a:srgbClr val="0070C0"/>
                </a:solidFill>
                <a:cs typeface="Calibri" panose="020F0502020204030204" pitchFamily="34" charset="0"/>
              </a:rPr>
              <a:t> </a:t>
            </a:r>
            <a:r>
              <a:rPr lang="en-US" sz="2800" b="1" cap="small" dirty="0">
                <a:solidFill>
                  <a:srgbClr val="C00000"/>
                </a:solidFill>
                <a:cs typeface="Calibri" panose="020F0502020204030204" pitchFamily="34" charset="0"/>
              </a:rPr>
              <a:t>economic-social institution</a:t>
            </a:r>
            <a:r>
              <a:rPr lang="en-US" sz="2800" b="1" cap="small" dirty="0">
                <a:solidFill>
                  <a:srgbClr val="0070C0"/>
                </a:solidFill>
                <a:cs typeface="Calibri" panose="020F0502020204030204" pitchFamily="34" charset="0"/>
              </a:rPr>
              <a:t> that </a:t>
            </a:r>
            <a:r>
              <a:rPr lang="en-US" sz="2800" b="1" cap="small" dirty="0">
                <a:solidFill>
                  <a:srgbClr val="C00000"/>
                </a:solidFill>
                <a:cs typeface="Calibri" panose="020F0502020204030204" pitchFamily="34" charset="0"/>
              </a:rPr>
              <a:t>pursues</a:t>
            </a:r>
            <a:r>
              <a:rPr lang="en-US" sz="2800" b="1" cap="small" dirty="0">
                <a:solidFill>
                  <a:srgbClr val="0070C0"/>
                </a:solidFill>
                <a:cs typeface="Calibri" panose="020F0502020204030204" pitchFamily="34" charset="0"/>
              </a:rPr>
              <a:t> the objective of economic practicality or </a:t>
            </a:r>
            <a:r>
              <a:rPr lang="en-US" sz="2800" b="1" cap="small" dirty="0">
                <a:solidFill>
                  <a:srgbClr val="C00000"/>
                </a:solidFill>
                <a:cs typeface="Calibri" panose="020F0502020204030204" pitchFamily="34" charset="0"/>
              </a:rPr>
              <a:t>viability</a:t>
            </a:r>
          </a:p>
          <a:p>
            <a:pPr algn="ctr">
              <a:buNone/>
              <a:defRPr/>
            </a:pPr>
            <a:endParaRPr lang="en-US" b="1" cap="small" dirty="0">
              <a:solidFill>
                <a:srgbClr val="C00000"/>
              </a:solidFill>
              <a:cs typeface="Calibri" panose="020F0502020204030204" pitchFamily="34" charset="0"/>
            </a:endParaRPr>
          </a:p>
        </p:txBody>
      </p:sp>
      <p:sp>
        <p:nvSpPr>
          <p:cNvPr id="2" name="Freccia in giù 1">
            <a:extLst>
              <a:ext uri="{FF2B5EF4-FFF2-40B4-BE49-F238E27FC236}">
                <a16:creationId xmlns:a16="http://schemas.microsoft.com/office/drawing/2014/main" id="{6812476D-4774-51AD-C6A9-0CD510238035}"/>
              </a:ext>
            </a:extLst>
          </p:cNvPr>
          <p:cNvSpPr/>
          <p:nvPr/>
        </p:nvSpPr>
        <p:spPr>
          <a:xfrm>
            <a:off x="3685964" y="2503475"/>
            <a:ext cx="1772071" cy="339876"/>
          </a:xfrm>
          <a:prstGeom prst="downArrow">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Tree>
    <p:extLst>
      <p:ext uri="{BB962C8B-B14F-4D97-AF65-F5344CB8AC3E}">
        <p14:creationId xmlns:p14="http://schemas.microsoft.com/office/powerpoint/2010/main" val="23348608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Connettore 1 3">
            <a:extLst>
              <a:ext uri="{FF2B5EF4-FFF2-40B4-BE49-F238E27FC236}">
                <a16:creationId xmlns:a16="http://schemas.microsoft.com/office/drawing/2014/main" id="{25C2D58B-EE78-4AE4-33B9-34E4D6B6E8B1}"/>
              </a:ext>
            </a:extLst>
          </p:cNvPr>
          <p:cNvCxnSpPr>
            <a:cxnSpLocks/>
          </p:cNvCxnSpPr>
          <p:nvPr/>
        </p:nvCxnSpPr>
        <p:spPr>
          <a:xfrm>
            <a:off x="77788" y="1692815"/>
            <a:ext cx="8963025"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Segnaposto contenuto 2">
            <a:extLst>
              <a:ext uri="{FF2B5EF4-FFF2-40B4-BE49-F238E27FC236}">
                <a16:creationId xmlns:a16="http://schemas.microsoft.com/office/drawing/2014/main" id="{A7B28242-4909-D8E4-9E82-B1C2C9F1AB9E}"/>
              </a:ext>
            </a:extLst>
          </p:cNvPr>
          <p:cNvSpPr>
            <a:spLocks noGrp="1"/>
          </p:cNvSpPr>
          <p:nvPr>
            <p:ph idx="1"/>
          </p:nvPr>
        </p:nvSpPr>
        <p:spPr>
          <a:xfrm>
            <a:off x="904776" y="1222041"/>
            <a:ext cx="7315200" cy="3371596"/>
          </a:xfrm>
        </p:spPr>
        <p:txBody>
          <a:bodyPr>
            <a:normAutofit fontScale="77500" lnSpcReduction="20000"/>
          </a:bodyPr>
          <a:lstStyle/>
          <a:p>
            <a:pPr marR="0" lvl="0" algn="ctr" fontAlgn="auto">
              <a:lnSpc>
                <a:spcPct val="100000"/>
              </a:lnSpc>
              <a:spcAft>
                <a:spcPts val="0"/>
              </a:spcAft>
              <a:buClrTx/>
              <a:buSzTx/>
              <a:buNone/>
              <a:tabLst/>
              <a:defRPr/>
            </a:pPr>
            <a:r>
              <a:rPr lang="it-IT" altLang="it-IT" sz="3600" b="1" cap="small" dirty="0" err="1">
                <a:solidFill>
                  <a:srgbClr val="C00000"/>
                </a:solidFill>
                <a:cs typeface="Calibri" panose="020F0502020204030204" pitchFamily="34" charset="0"/>
              </a:rPr>
              <a:t>Italian</a:t>
            </a:r>
            <a:r>
              <a:rPr lang="it-IT" altLang="it-IT" sz="3600" b="1" cap="small" dirty="0">
                <a:solidFill>
                  <a:srgbClr val="C00000"/>
                </a:solidFill>
                <a:cs typeface="Calibri" panose="020F0502020204030204" pitchFamily="34" charset="0"/>
              </a:rPr>
              <a:t> </a:t>
            </a:r>
            <a:r>
              <a:rPr lang="it-IT" altLang="it-IT" sz="3600" b="1" cap="small" dirty="0" err="1">
                <a:solidFill>
                  <a:srgbClr val="C00000"/>
                </a:solidFill>
                <a:cs typeface="Calibri" panose="020F0502020204030204" pitchFamily="34" charset="0"/>
              </a:rPr>
              <a:t>Precursors</a:t>
            </a:r>
            <a:endParaRPr lang="it-IT" altLang="it-IT" sz="3600" b="1" cap="small" dirty="0">
              <a:solidFill>
                <a:srgbClr val="C00000"/>
              </a:solidFill>
              <a:cs typeface="Calibri" panose="020F0502020204030204" pitchFamily="34" charset="0"/>
            </a:endParaRPr>
          </a:p>
          <a:p>
            <a:pPr marL="342900" marR="0" lvl="0" indent="-342900" algn="ctr" defTabSz="457200" rtl="0" eaLnBrk="1" fontAlgn="auto" latinLnBrk="0" hangingPunct="1">
              <a:lnSpc>
                <a:spcPct val="100000"/>
              </a:lnSpc>
              <a:spcBef>
                <a:spcPct val="20000"/>
              </a:spcBef>
              <a:spcAft>
                <a:spcPts val="0"/>
              </a:spcAft>
              <a:buClrTx/>
              <a:buSzTx/>
              <a:buFontTx/>
              <a:buNone/>
              <a:tabLst/>
              <a:defRPr/>
            </a:pPr>
            <a:endParaRPr kumimoji="0" lang="it-IT" altLang="it-IT" sz="2600" b="1" i="0" u="none" strike="noStrike" kern="1200" cap="none" spc="0" normalizeH="0" baseline="0" noProof="0" dirty="0">
              <a:ln>
                <a:noFill/>
              </a:ln>
              <a:solidFill>
                <a:srgbClr val="002060"/>
              </a:solidFill>
              <a:effectLst/>
              <a:uLnTx/>
              <a:uFillTx/>
              <a:latin typeface="Calibri"/>
              <a:ea typeface="+mn-ea"/>
              <a:cs typeface="Calibri" panose="020F0502020204030204" pitchFamily="34" charset="0"/>
            </a:endParaRPr>
          </a:p>
          <a:p>
            <a:pPr marL="342900" marR="0" lvl="0" indent="-342900" algn="ctr" defTabSz="457200" rtl="0" eaLnBrk="1" fontAlgn="auto" latinLnBrk="0" hangingPunct="1">
              <a:lnSpc>
                <a:spcPct val="100000"/>
              </a:lnSpc>
              <a:spcBef>
                <a:spcPct val="20000"/>
              </a:spcBef>
              <a:spcAft>
                <a:spcPts val="0"/>
              </a:spcAft>
              <a:buClrTx/>
              <a:buSzTx/>
              <a:buFontTx/>
              <a:buNone/>
              <a:tabLst/>
              <a:defRPr/>
            </a:pPr>
            <a:endParaRPr kumimoji="0" lang="it-IT" altLang="it-IT" sz="2600" b="1" i="0" u="none" strike="noStrike" kern="1200" cap="none" spc="0" normalizeH="0" baseline="0" noProof="0" dirty="0">
              <a:ln>
                <a:noFill/>
              </a:ln>
              <a:solidFill>
                <a:srgbClr val="002060"/>
              </a:solidFill>
              <a:effectLst/>
              <a:uLnTx/>
              <a:uFillTx/>
              <a:latin typeface="Calibri"/>
              <a:ea typeface="+mn-ea"/>
              <a:cs typeface="Calibri" panose="020F0502020204030204" pitchFamily="34" charset="0"/>
            </a:endParaRPr>
          </a:p>
          <a:p>
            <a:pPr marL="422275" lvl="1" indent="0" algn="just">
              <a:buFontTx/>
              <a:buNone/>
              <a:defRPr/>
            </a:pPr>
            <a:r>
              <a:rPr lang="en-US" sz="3600" b="1" cap="small" dirty="0">
                <a:solidFill>
                  <a:srgbClr val="0070C0"/>
                </a:solidFill>
                <a:cs typeface="Calibri" panose="020F0502020204030204" pitchFamily="34" charset="0"/>
              </a:rPr>
              <a:t>A reporting system capable of representing a complex communication tool …</a:t>
            </a:r>
          </a:p>
          <a:p>
            <a:pPr marL="422275" lvl="1" indent="0" algn="just">
              <a:buFontTx/>
              <a:buNone/>
              <a:defRPr/>
            </a:pPr>
            <a:r>
              <a:rPr lang="en-US" sz="3600" b="1" cap="small" dirty="0">
                <a:solidFill>
                  <a:srgbClr val="C00000"/>
                </a:solidFill>
                <a:cs typeface="Calibri" panose="020F0502020204030204" pitchFamily="34" charset="0"/>
              </a:rPr>
              <a:t>… cannot be built </a:t>
            </a:r>
            <a:r>
              <a:rPr lang="en-US" sz="3600" b="1" cap="small" dirty="0">
                <a:solidFill>
                  <a:srgbClr val="0070C0"/>
                </a:solidFill>
                <a:cs typeface="Calibri" panose="020F0502020204030204" pitchFamily="34" charset="0"/>
              </a:rPr>
              <a:t>solely on the basis of </a:t>
            </a:r>
            <a:r>
              <a:rPr lang="en-US" sz="3600" b="1" cap="small" dirty="0">
                <a:solidFill>
                  <a:srgbClr val="C00000"/>
                </a:solidFill>
                <a:cs typeface="Calibri" panose="020F0502020204030204" pitchFamily="34" charset="0"/>
              </a:rPr>
              <a:t>quantitative representations</a:t>
            </a:r>
          </a:p>
          <a:p>
            <a:pPr marL="422275" lvl="1" indent="0" algn="just">
              <a:buFontTx/>
              <a:buNone/>
              <a:defRPr/>
            </a:pPr>
            <a:r>
              <a:rPr lang="en-US" sz="3600" b="1" cap="small" dirty="0">
                <a:solidFill>
                  <a:srgbClr val="C00000"/>
                </a:solidFill>
                <a:cs typeface="Calibri" panose="020F0502020204030204" pitchFamily="34" charset="0"/>
              </a:rPr>
              <a:t>… qualitative representations are needed </a:t>
            </a:r>
          </a:p>
          <a:p>
            <a:pPr marL="422275" lvl="1" indent="0" algn="r">
              <a:buFontTx/>
              <a:buNone/>
              <a:defRPr/>
            </a:pPr>
            <a:r>
              <a:rPr lang="it-IT" b="1" cap="small" dirty="0">
                <a:solidFill>
                  <a:srgbClr val="0070C0"/>
                </a:solidFill>
                <a:cs typeface="Calibri" panose="020F0502020204030204" pitchFamily="34" charset="0"/>
              </a:rPr>
              <a:t>(Masini, '70)</a:t>
            </a:r>
          </a:p>
        </p:txBody>
      </p:sp>
    </p:spTree>
    <p:extLst>
      <p:ext uri="{BB962C8B-B14F-4D97-AF65-F5344CB8AC3E}">
        <p14:creationId xmlns:p14="http://schemas.microsoft.com/office/powerpoint/2010/main" val="5756485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6">
            <a:extLst>
              <a:ext uri="{FF2B5EF4-FFF2-40B4-BE49-F238E27FC236}">
                <a16:creationId xmlns:a16="http://schemas.microsoft.com/office/drawing/2014/main" id="{3D838DC9-69CC-5FA1-93DB-F46FDFF7BEE2}"/>
              </a:ext>
            </a:extLst>
          </p:cNvPr>
          <p:cNvSpPr txBox="1">
            <a:spLocks noChangeArrowheads="1"/>
          </p:cNvSpPr>
          <p:nvPr/>
        </p:nvSpPr>
        <p:spPr bwMode="auto">
          <a:xfrm>
            <a:off x="392112" y="1786920"/>
            <a:ext cx="8359775"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a:r>
              <a:rPr lang="en-US" altLang="it-IT" sz="3600" b="1" cap="small" dirty="0">
                <a:solidFill>
                  <a:srgbClr val="C00000"/>
                </a:solidFill>
              </a:rPr>
              <a:t>ESG Information … </a:t>
            </a:r>
          </a:p>
          <a:p>
            <a:pPr algn="ctr"/>
            <a:r>
              <a:rPr lang="en-US" altLang="it-IT" sz="3600" b="1" cap="small" dirty="0">
                <a:solidFill>
                  <a:srgbClr val="C00000"/>
                </a:solidFill>
              </a:rPr>
              <a:t>… as necessary for the Compliance </a:t>
            </a:r>
          </a:p>
          <a:p>
            <a:pPr algn="ctr"/>
            <a:r>
              <a:rPr lang="en-US" altLang="it-IT" sz="3600" b="1" cap="small" dirty="0">
                <a:solidFill>
                  <a:srgbClr val="C00000"/>
                </a:solidFill>
              </a:rPr>
              <a:t>with the IC Code In Italy</a:t>
            </a:r>
            <a:endParaRPr lang="en-US" altLang="it-IT" sz="3600" cap="small" dirty="0">
              <a:solidFill>
                <a:srgbClr val="C00000"/>
              </a:solidFill>
            </a:endParaRPr>
          </a:p>
          <a:p>
            <a:pPr algn="ctr"/>
            <a:r>
              <a:rPr lang="it-IT" altLang="it-IT" sz="3600" cap="small" dirty="0">
                <a:solidFill>
                  <a:srgbClr val="C00000"/>
                </a:solidFill>
              </a:rPr>
              <a:t> </a:t>
            </a:r>
          </a:p>
        </p:txBody>
      </p:sp>
    </p:spTree>
    <p:extLst>
      <p:ext uri="{BB962C8B-B14F-4D97-AF65-F5344CB8AC3E}">
        <p14:creationId xmlns:p14="http://schemas.microsoft.com/office/powerpoint/2010/main" val="38343709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3">
            <a:extLst>
              <a:ext uri="{FF2B5EF4-FFF2-40B4-BE49-F238E27FC236}">
                <a16:creationId xmlns:a16="http://schemas.microsoft.com/office/drawing/2014/main" id="{5D768B87-A2EC-0BC1-F3EC-B5881A00F601}"/>
              </a:ext>
            </a:extLst>
          </p:cNvPr>
          <p:cNvSpPr txBox="1">
            <a:spLocks noChangeArrowheads="1"/>
          </p:cNvSpPr>
          <p:nvPr/>
        </p:nvSpPr>
        <p:spPr bwMode="auto">
          <a:xfrm>
            <a:off x="180975" y="1256111"/>
            <a:ext cx="89630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a:r>
              <a:rPr lang="it-IT" altLang="it-IT" sz="2000" b="1" dirty="0">
                <a:solidFill>
                  <a:srgbClr val="C00000"/>
                </a:solidFill>
              </a:rPr>
              <a:t>THE </a:t>
            </a:r>
            <a:r>
              <a:rPr lang="it-IT" altLang="it-IT" sz="2000" b="1" i="1" dirty="0">
                <a:solidFill>
                  <a:srgbClr val="C00000"/>
                </a:solidFill>
              </a:rPr>
              <a:t>FORWARD LOOKING </a:t>
            </a:r>
            <a:r>
              <a:rPr lang="it-IT" altLang="it-IT" sz="2000" b="1" dirty="0">
                <a:solidFill>
                  <a:srgbClr val="C00000"/>
                </a:solidFill>
              </a:rPr>
              <a:t>APPROACH OF THE IC CODE</a:t>
            </a:r>
          </a:p>
        </p:txBody>
      </p:sp>
      <p:cxnSp>
        <p:nvCxnSpPr>
          <p:cNvPr id="3" name="Connettore 1 3">
            <a:extLst>
              <a:ext uri="{FF2B5EF4-FFF2-40B4-BE49-F238E27FC236}">
                <a16:creationId xmlns:a16="http://schemas.microsoft.com/office/drawing/2014/main" id="{01DD6F17-0D3D-A52F-5E94-5DE8A7354CFF}"/>
              </a:ext>
            </a:extLst>
          </p:cNvPr>
          <p:cNvCxnSpPr/>
          <p:nvPr/>
        </p:nvCxnSpPr>
        <p:spPr>
          <a:xfrm>
            <a:off x="90487" y="1656221"/>
            <a:ext cx="8963025" cy="0"/>
          </a:xfrm>
          <a:prstGeom prst="line">
            <a:avLst/>
          </a:prstGeom>
        </p:spPr>
        <p:style>
          <a:lnRef idx="2">
            <a:schemeClr val="accent1"/>
          </a:lnRef>
          <a:fillRef idx="0">
            <a:schemeClr val="accent1"/>
          </a:fillRef>
          <a:effectRef idx="1">
            <a:schemeClr val="accent1"/>
          </a:effectRef>
          <a:fontRef idx="minor">
            <a:schemeClr val="tx1"/>
          </a:fontRef>
        </p:style>
      </p:cxnSp>
      <p:sp>
        <p:nvSpPr>
          <p:cNvPr id="4" name="CasellaDiTesto 6">
            <a:extLst>
              <a:ext uri="{FF2B5EF4-FFF2-40B4-BE49-F238E27FC236}">
                <a16:creationId xmlns:a16="http://schemas.microsoft.com/office/drawing/2014/main" id="{F9DDCB89-787F-6C96-A673-0BD3A3A302BD}"/>
              </a:ext>
            </a:extLst>
          </p:cNvPr>
          <p:cNvSpPr txBox="1">
            <a:spLocks noChangeArrowheads="1"/>
          </p:cNvSpPr>
          <p:nvPr/>
        </p:nvSpPr>
        <p:spPr bwMode="auto">
          <a:xfrm>
            <a:off x="992346" y="1979656"/>
            <a:ext cx="7612639" cy="289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just"/>
            <a:r>
              <a:rPr lang="en-US" altLang="it-IT" sz="2400" b="1" cap="small" dirty="0">
                <a:solidFill>
                  <a:srgbClr val="0070C0"/>
                </a:solidFill>
                <a:latin typeface="+mn-lt"/>
                <a:cs typeface="Calibri" panose="020F0502020204030204" pitchFamily="34" charset="0"/>
              </a:rPr>
              <a:t>Insolvency and Crisis Code (I-C Code) introduced the adoption of an approach oriented towards </a:t>
            </a:r>
            <a:r>
              <a:rPr lang="en-US" altLang="it-IT" sz="2400" b="1" cap="small" dirty="0">
                <a:solidFill>
                  <a:srgbClr val="C00000"/>
                </a:solidFill>
                <a:latin typeface="+mn-lt"/>
                <a:cs typeface="Calibri" panose="020F0502020204030204" pitchFamily="34" charset="0"/>
              </a:rPr>
              <a:t>preventative and anticipatory actions</a:t>
            </a:r>
            <a:r>
              <a:rPr lang="en-US" altLang="it-IT" sz="2400" b="1" cap="small" dirty="0">
                <a:solidFill>
                  <a:srgbClr val="0070C0"/>
                </a:solidFill>
                <a:latin typeface="+mn-lt"/>
                <a:cs typeface="Calibri" panose="020F0502020204030204" pitchFamily="34" charset="0"/>
              </a:rPr>
              <a:t> before the crisis manifests itself</a:t>
            </a:r>
          </a:p>
          <a:p>
            <a:pPr algn="just"/>
            <a:endParaRPr lang="en-US" altLang="it-IT" sz="2400" b="1" cap="small" dirty="0">
              <a:solidFill>
                <a:srgbClr val="0070C0"/>
              </a:solidFill>
              <a:latin typeface="+mn-lt"/>
              <a:cs typeface="Calibri" panose="020F0502020204030204" pitchFamily="34" charset="0"/>
            </a:endParaRPr>
          </a:p>
          <a:p>
            <a:pPr algn="just"/>
            <a:r>
              <a:rPr lang="en-US" altLang="it-IT" sz="2400" b="1" cap="small" dirty="0">
                <a:solidFill>
                  <a:srgbClr val="0070C0"/>
                </a:solidFill>
                <a:latin typeface="+mn-lt"/>
                <a:cs typeface="Calibri" panose="020F0502020204030204" pitchFamily="34" charset="0"/>
              </a:rPr>
              <a:t>using a series of </a:t>
            </a:r>
            <a:r>
              <a:rPr lang="en-US" altLang="it-IT" sz="2400" b="1" cap="small" dirty="0">
                <a:solidFill>
                  <a:srgbClr val="C00000"/>
                </a:solidFill>
                <a:latin typeface="+mn-lt"/>
                <a:cs typeface="Calibri" panose="020F0502020204030204" pitchFamily="34" charset="0"/>
              </a:rPr>
              <a:t>reporting and prevention mechanisms </a:t>
            </a:r>
            <a:r>
              <a:rPr lang="en-US" altLang="it-IT" sz="2400" b="1" cap="small" dirty="0">
                <a:solidFill>
                  <a:srgbClr val="0070C0"/>
                </a:solidFill>
                <a:latin typeface="+mn-lt"/>
                <a:cs typeface="Calibri" panose="020F0502020204030204" pitchFamily="34" charset="0"/>
              </a:rPr>
              <a:t>that companies should be provided with in order to take action before reaching a situation of insolvency or crisis.</a:t>
            </a:r>
            <a:endParaRPr lang="it-IT" altLang="it-IT" sz="2400" b="1" cap="small" dirty="0">
              <a:solidFill>
                <a:srgbClr val="0070C0"/>
              </a:solidFill>
              <a:latin typeface="+mn-lt"/>
              <a:cs typeface="Calibri" panose="020F0502020204030204" pitchFamily="34" charset="0"/>
            </a:endParaRPr>
          </a:p>
          <a:p>
            <a:pPr algn="just"/>
            <a:endParaRPr lang="it-IT" altLang="it-IT" sz="1400" dirty="0"/>
          </a:p>
        </p:txBody>
      </p:sp>
    </p:spTree>
    <p:extLst>
      <p:ext uri="{BB962C8B-B14F-4D97-AF65-F5344CB8AC3E}">
        <p14:creationId xmlns:p14="http://schemas.microsoft.com/office/powerpoint/2010/main" val="20814773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Connettore 1 3">
            <a:extLst>
              <a:ext uri="{FF2B5EF4-FFF2-40B4-BE49-F238E27FC236}">
                <a16:creationId xmlns:a16="http://schemas.microsoft.com/office/drawing/2014/main" id="{942297E4-9272-3EF2-2E06-4696664FAFB1}"/>
              </a:ext>
            </a:extLst>
          </p:cNvPr>
          <p:cNvCxnSpPr/>
          <p:nvPr/>
        </p:nvCxnSpPr>
        <p:spPr>
          <a:xfrm>
            <a:off x="145165" y="1486420"/>
            <a:ext cx="8963025" cy="0"/>
          </a:xfrm>
          <a:prstGeom prst="line">
            <a:avLst/>
          </a:prstGeom>
        </p:spPr>
        <p:style>
          <a:lnRef idx="2">
            <a:schemeClr val="accent1"/>
          </a:lnRef>
          <a:fillRef idx="0">
            <a:schemeClr val="accent1"/>
          </a:fillRef>
          <a:effectRef idx="1">
            <a:schemeClr val="accent1"/>
          </a:effectRef>
          <a:fontRef idx="minor">
            <a:schemeClr val="tx1"/>
          </a:fontRef>
        </p:style>
      </p:cxnSp>
      <p:sp>
        <p:nvSpPr>
          <p:cNvPr id="4" name="CasellaDiTesto 6">
            <a:extLst>
              <a:ext uri="{FF2B5EF4-FFF2-40B4-BE49-F238E27FC236}">
                <a16:creationId xmlns:a16="http://schemas.microsoft.com/office/drawing/2014/main" id="{067E864E-957C-D3E7-6263-181C454635BB}"/>
              </a:ext>
            </a:extLst>
          </p:cNvPr>
          <p:cNvSpPr txBox="1">
            <a:spLocks noChangeArrowheads="1"/>
          </p:cNvSpPr>
          <p:nvPr/>
        </p:nvSpPr>
        <p:spPr bwMode="auto">
          <a:xfrm>
            <a:off x="1174283" y="1731229"/>
            <a:ext cx="7146758" cy="2985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just"/>
            <a:r>
              <a:rPr lang="en-US" altLang="it-IT" sz="2000" b="1" cap="small" dirty="0">
                <a:solidFill>
                  <a:srgbClr val="0070C0"/>
                </a:solidFill>
                <a:latin typeface="+mn-lt"/>
                <a:cs typeface="Calibri" panose="020F0502020204030204" pitchFamily="34" charset="0"/>
              </a:rPr>
              <a:t>The IC Code </a:t>
            </a:r>
            <a:r>
              <a:rPr lang="en-US" altLang="it-IT" sz="2000" b="1" cap="small" dirty="0">
                <a:solidFill>
                  <a:srgbClr val="C00000"/>
                </a:solidFill>
                <a:latin typeface="+mn-lt"/>
                <a:cs typeface="Calibri" panose="020F0502020204030204" pitchFamily="34" charset="0"/>
              </a:rPr>
              <a:t>originally</a:t>
            </a:r>
            <a:r>
              <a:rPr lang="en-US" altLang="it-IT" sz="2000" b="1" cap="small" dirty="0">
                <a:solidFill>
                  <a:srgbClr val="0070C0"/>
                </a:solidFill>
                <a:latin typeface="+mn-lt"/>
                <a:cs typeface="Calibri" panose="020F0502020204030204" pitchFamily="34" charset="0"/>
              </a:rPr>
              <a:t> required the Italian National Board of Chartered Accountants and Accounting Experts to prepare “indexes (...) which, assessed as a whole, reasonably suggest the existence of a state of crisis within the company”, expressly identifying </a:t>
            </a:r>
            <a:r>
              <a:rPr lang="en-US" altLang="it-IT" sz="2000" b="1" cap="small" dirty="0">
                <a:solidFill>
                  <a:srgbClr val="C00000"/>
                </a:solidFill>
                <a:latin typeface="+mn-lt"/>
                <a:cs typeface="Calibri" panose="020F0502020204030204" pitchFamily="34" charset="0"/>
              </a:rPr>
              <a:t>“income, equity or financial imbalances” as the indicators of a crisis</a:t>
            </a:r>
            <a:r>
              <a:rPr lang="en-US" altLang="it-IT" sz="2000" b="1" cap="small" dirty="0">
                <a:solidFill>
                  <a:srgbClr val="0070C0"/>
                </a:solidFill>
                <a:latin typeface="+mn-lt"/>
                <a:cs typeface="Calibri" panose="020F0502020204030204" pitchFamily="34" charset="0"/>
              </a:rPr>
              <a:t>. </a:t>
            </a:r>
          </a:p>
          <a:p>
            <a:pPr algn="just"/>
            <a:endParaRPr lang="en-US" altLang="it-IT" sz="2000" b="1" cap="small" dirty="0">
              <a:solidFill>
                <a:srgbClr val="0070C0"/>
              </a:solidFill>
              <a:latin typeface="+mn-lt"/>
              <a:cs typeface="Calibri" panose="020F0502020204030204" pitchFamily="34" charset="0"/>
            </a:endParaRPr>
          </a:p>
          <a:p>
            <a:pPr algn="just"/>
            <a:r>
              <a:rPr lang="en-US" altLang="it-IT" sz="2000" b="1" cap="small" dirty="0">
                <a:solidFill>
                  <a:srgbClr val="0070C0"/>
                </a:solidFill>
                <a:latin typeface="+mn-lt"/>
                <a:cs typeface="Calibri" panose="020F0502020204030204" pitchFamily="34" charset="0"/>
              </a:rPr>
              <a:t>In the </a:t>
            </a:r>
            <a:r>
              <a:rPr lang="en-US" altLang="it-IT" sz="2000" b="1" cap="small" dirty="0">
                <a:solidFill>
                  <a:srgbClr val="C00000"/>
                </a:solidFill>
                <a:latin typeface="+mn-lt"/>
                <a:cs typeface="Calibri" panose="020F0502020204030204" pitchFamily="34" charset="0"/>
              </a:rPr>
              <a:t>final version </a:t>
            </a:r>
            <a:r>
              <a:rPr lang="en-US" altLang="it-IT" sz="2000" b="1" cap="small" dirty="0">
                <a:solidFill>
                  <a:srgbClr val="0070C0"/>
                </a:solidFill>
                <a:latin typeface="+mn-lt"/>
                <a:cs typeface="Calibri" panose="020F0502020204030204" pitchFamily="34" charset="0"/>
              </a:rPr>
              <a:t>of the IC Code (15 July 2022), this definition was eliminated, allowing for </a:t>
            </a:r>
            <a:r>
              <a:rPr lang="en-US" altLang="it-IT" sz="2400" b="1" cap="small" dirty="0">
                <a:solidFill>
                  <a:srgbClr val="C00000"/>
                </a:solidFill>
                <a:latin typeface="+mn-lt"/>
                <a:cs typeface="Calibri" panose="020F0502020204030204" pitchFamily="34" charset="0"/>
              </a:rPr>
              <a:t>the possibility of including non-financial ESG indicators alongside financial indicators</a:t>
            </a:r>
            <a:r>
              <a:rPr lang="en-US" altLang="it-IT" sz="2000" b="1" cap="small" dirty="0">
                <a:solidFill>
                  <a:srgbClr val="0070C0"/>
                </a:solidFill>
                <a:latin typeface="+mn-lt"/>
                <a:cs typeface="Calibri" panose="020F0502020204030204" pitchFamily="34" charset="0"/>
              </a:rPr>
              <a:t>.</a:t>
            </a:r>
            <a:endParaRPr lang="it-IT" altLang="it-IT" sz="2000" b="1" cap="small" dirty="0">
              <a:solidFill>
                <a:srgbClr val="0070C0"/>
              </a:solidFill>
              <a:latin typeface="+mn-lt"/>
              <a:cs typeface="Calibri" panose="020F0502020204030204" pitchFamily="34" charset="0"/>
            </a:endParaRPr>
          </a:p>
        </p:txBody>
      </p:sp>
      <p:sp>
        <p:nvSpPr>
          <p:cNvPr id="5" name="CasellaDiTesto 3">
            <a:extLst>
              <a:ext uri="{FF2B5EF4-FFF2-40B4-BE49-F238E27FC236}">
                <a16:creationId xmlns:a16="http://schemas.microsoft.com/office/drawing/2014/main" id="{DE130AA7-D9EB-F784-2CE1-22D57E27B0FF}"/>
              </a:ext>
            </a:extLst>
          </p:cNvPr>
          <p:cNvSpPr txBox="1">
            <a:spLocks noChangeArrowheads="1"/>
          </p:cNvSpPr>
          <p:nvPr/>
        </p:nvSpPr>
        <p:spPr bwMode="auto">
          <a:xfrm>
            <a:off x="180975" y="1086310"/>
            <a:ext cx="89630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a:r>
              <a:rPr lang="it-IT" altLang="it-IT" sz="2000" b="1" dirty="0">
                <a:solidFill>
                  <a:srgbClr val="C00000"/>
                </a:solidFill>
              </a:rPr>
              <a:t>THE </a:t>
            </a:r>
            <a:r>
              <a:rPr lang="it-IT" altLang="it-IT" sz="2000" b="1" i="1" dirty="0">
                <a:solidFill>
                  <a:srgbClr val="C00000"/>
                </a:solidFill>
              </a:rPr>
              <a:t>FORWARD LOOKING </a:t>
            </a:r>
            <a:r>
              <a:rPr lang="it-IT" altLang="it-IT" sz="2000" b="1" dirty="0">
                <a:solidFill>
                  <a:srgbClr val="C00000"/>
                </a:solidFill>
              </a:rPr>
              <a:t>APPROACH OF THE IC CODE</a:t>
            </a:r>
          </a:p>
        </p:txBody>
      </p:sp>
    </p:spTree>
    <p:extLst>
      <p:ext uri="{BB962C8B-B14F-4D97-AF65-F5344CB8AC3E}">
        <p14:creationId xmlns:p14="http://schemas.microsoft.com/office/powerpoint/2010/main" val="33367570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CD5D249-E056-9E08-6C57-D142AD77263C}"/>
              </a:ext>
            </a:extLst>
          </p:cNvPr>
          <p:cNvSpPr>
            <a:spLocks noGrp="1" noChangeArrowheads="1"/>
          </p:cNvSpPr>
          <p:nvPr>
            <p:ph type="title"/>
          </p:nvPr>
        </p:nvSpPr>
        <p:spPr>
          <a:xfrm>
            <a:off x="457200" y="1179513"/>
            <a:ext cx="8229600" cy="1143000"/>
          </a:xfrm>
        </p:spPr>
        <p:txBody>
          <a:bodyPr>
            <a:normAutofit/>
          </a:bodyPr>
          <a:lstStyle/>
          <a:p>
            <a:r>
              <a:rPr lang="it-IT" altLang="it-IT" sz="3200" b="1" dirty="0">
                <a:solidFill>
                  <a:srgbClr val="0070C0"/>
                </a:solidFill>
              </a:rPr>
              <a:t>ONCE MORE … THE MAIN PRINCIPLE</a:t>
            </a:r>
          </a:p>
        </p:txBody>
      </p:sp>
      <p:sp>
        <p:nvSpPr>
          <p:cNvPr id="3" name="Segnaposto contenuto 2">
            <a:extLst>
              <a:ext uri="{FF2B5EF4-FFF2-40B4-BE49-F238E27FC236}">
                <a16:creationId xmlns:a16="http://schemas.microsoft.com/office/drawing/2014/main" id="{9B76D77A-9BA7-C084-0DF1-4C4EFD68C2AB}"/>
              </a:ext>
            </a:extLst>
          </p:cNvPr>
          <p:cNvSpPr>
            <a:spLocks noGrp="1"/>
          </p:cNvSpPr>
          <p:nvPr>
            <p:ph idx="1"/>
          </p:nvPr>
        </p:nvSpPr>
        <p:spPr>
          <a:xfrm>
            <a:off x="1746115" y="2506664"/>
            <a:ext cx="5651770" cy="1974546"/>
          </a:xfrm>
          <a:solidFill>
            <a:srgbClr val="B6EAF0"/>
          </a:solidFill>
          <a:ln>
            <a:solidFill>
              <a:srgbClr val="002060"/>
            </a:solidFill>
            <a:miter lim="800000"/>
            <a:headEnd/>
            <a:tailEnd/>
          </a:ln>
        </p:spPr>
        <p:txBody>
          <a:bodyPr>
            <a:normAutofit/>
          </a:bodyPr>
          <a:lstStyle/>
          <a:p>
            <a:pPr algn="ctr">
              <a:buFont typeface="Arial" panose="020B0604020202020204" pitchFamily="34" charset="0"/>
              <a:buNone/>
            </a:pPr>
            <a:r>
              <a:rPr lang="it-IT" altLang="it-IT" sz="3600" b="1" dirty="0">
                <a:solidFill>
                  <a:srgbClr val="C00000"/>
                </a:solidFill>
              </a:rPr>
              <a:t>PROPORTIONALITY</a:t>
            </a:r>
          </a:p>
          <a:p>
            <a:pPr algn="ctr">
              <a:buFont typeface="Arial" panose="020B0604020202020204" pitchFamily="34" charset="0"/>
              <a:buNone/>
            </a:pPr>
            <a:r>
              <a:rPr lang="it-IT" altLang="it-IT" sz="3600" b="1" dirty="0">
                <a:solidFill>
                  <a:srgbClr val="C00000"/>
                </a:solidFill>
              </a:rPr>
              <a:t>OR </a:t>
            </a:r>
          </a:p>
          <a:p>
            <a:pPr algn="ctr">
              <a:buFont typeface="Arial" panose="020B0604020202020204" pitchFamily="34" charset="0"/>
              <a:buNone/>
            </a:pPr>
            <a:r>
              <a:rPr lang="it-IT" altLang="it-IT" sz="3600" b="1" dirty="0">
                <a:solidFill>
                  <a:srgbClr val="C00000"/>
                </a:solidFill>
              </a:rPr>
              <a:t>ADEQUACY</a:t>
            </a:r>
          </a:p>
        </p:txBody>
      </p:sp>
    </p:spTree>
    <p:extLst>
      <p:ext uri="{BB962C8B-B14F-4D97-AF65-F5344CB8AC3E}">
        <p14:creationId xmlns:p14="http://schemas.microsoft.com/office/powerpoint/2010/main" val="27254275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tangolo 5">
            <a:extLst>
              <a:ext uri="{FF2B5EF4-FFF2-40B4-BE49-F238E27FC236}">
                <a16:creationId xmlns:a16="http://schemas.microsoft.com/office/drawing/2014/main" id="{D85419E9-A253-BE8A-3CE9-48F652D887C8}"/>
              </a:ext>
            </a:extLst>
          </p:cNvPr>
          <p:cNvSpPr/>
          <p:nvPr/>
        </p:nvSpPr>
        <p:spPr>
          <a:xfrm>
            <a:off x="284163" y="1660656"/>
            <a:ext cx="8697912" cy="3280996"/>
          </a:xfrm>
          <a:prstGeom prst="rect">
            <a:avLst/>
          </a:prstGeom>
          <a:solidFill>
            <a:schemeClr val="accent6">
              <a:lumMod val="20000"/>
              <a:lumOff val="80000"/>
            </a:schemeClr>
          </a:solidFill>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a:solidFill>
                <a:prstClr val="white"/>
              </a:solidFill>
            </a:endParaRPr>
          </a:p>
        </p:txBody>
      </p:sp>
      <p:sp>
        <p:nvSpPr>
          <p:cNvPr id="7" name="CasellaDiTesto 1">
            <a:extLst>
              <a:ext uri="{FF2B5EF4-FFF2-40B4-BE49-F238E27FC236}">
                <a16:creationId xmlns:a16="http://schemas.microsoft.com/office/drawing/2014/main" id="{AB9BDA7E-5040-EAD4-A209-3589859D1BCD}"/>
              </a:ext>
            </a:extLst>
          </p:cNvPr>
          <p:cNvSpPr txBox="1">
            <a:spLocks noChangeArrowheads="1"/>
          </p:cNvSpPr>
          <p:nvPr/>
        </p:nvSpPr>
        <p:spPr bwMode="auto">
          <a:xfrm>
            <a:off x="0" y="1120670"/>
            <a:ext cx="8963025"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a:r>
              <a:rPr lang="it-IT" altLang="it-IT" sz="2400" b="1" cap="small" dirty="0">
                <a:solidFill>
                  <a:srgbClr val="00B050"/>
                </a:solidFill>
              </a:rPr>
              <a:t>Basic </a:t>
            </a:r>
            <a:r>
              <a:rPr lang="it-IT" altLang="it-IT" sz="2400" b="1" cap="small" dirty="0" err="1">
                <a:solidFill>
                  <a:srgbClr val="00B050"/>
                </a:solidFill>
              </a:rPr>
              <a:t>definitions</a:t>
            </a:r>
            <a:r>
              <a:rPr lang="it-IT" altLang="it-IT" sz="2400" b="1" cap="small" dirty="0">
                <a:solidFill>
                  <a:srgbClr val="00B050"/>
                </a:solidFill>
              </a:rPr>
              <a:t> </a:t>
            </a:r>
            <a:r>
              <a:rPr lang="it-IT" altLang="it-IT" sz="2400" b="1" cap="small" dirty="0">
                <a:solidFill>
                  <a:srgbClr val="FF0000"/>
                </a:solidFill>
              </a:rPr>
              <a:t> </a:t>
            </a:r>
            <a:r>
              <a:rPr lang="it-IT" altLang="it-IT" sz="2400" b="1" cap="small" dirty="0">
                <a:solidFill>
                  <a:srgbClr val="C00000"/>
                </a:solidFill>
              </a:rPr>
              <a:t>- </a:t>
            </a:r>
            <a:r>
              <a:rPr lang="it-IT" altLang="it-IT" sz="2400" b="1" cap="small" dirty="0" err="1">
                <a:solidFill>
                  <a:srgbClr val="C00000"/>
                </a:solidFill>
              </a:rPr>
              <a:t>Crisis</a:t>
            </a:r>
            <a:r>
              <a:rPr lang="it-IT" altLang="it-IT" sz="2400" b="1" cap="small" dirty="0">
                <a:solidFill>
                  <a:srgbClr val="C00000"/>
                </a:solidFill>
              </a:rPr>
              <a:t> Wording by SIDREA, 2023</a:t>
            </a:r>
            <a:endParaRPr lang="it-IT" altLang="it-IT" sz="1600" cap="small" dirty="0">
              <a:solidFill>
                <a:srgbClr val="C00000"/>
              </a:solidFill>
            </a:endParaRPr>
          </a:p>
        </p:txBody>
      </p:sp>
      <p:cxnSp>
        <p:nvCxnSpPr>
          <p:cNvPr id="8" name="Connettore 1 4">
            <a:extLst>
              <a:ext uri="{FF2B5EF4-FFF2-40B4-BE49-F238E27FC236}">
                <a16:creationId xmlns:a16="http://schemas.microsoft.com/office/drawing/2014/main" id="{AB60571D-048F-99D4-2FED-A667842F2B82}"/>
              </a:ext>
            </a:extLst>
          </p:cNvPr>
          <p:cNvCxnSpPr/>
          <p:nvPr/>
        </p:nvCxnSpPr>
        <p:spPr>
          <a:xfrm>
            <a:off x="90487" y="1553111"/>
            <a:ext cx="8963025" cy="0"/>
          </a:xfrm>
          <a:prstGeom prst="line">
            <a:avLst/>
          </a:prstGeom>
        </p:spPr>
        <p:style>
          <a:lnRef idx="2">
            <a:schemeClr val="accent1"/>
          </a:lnRef>
          <a:fillRef idx="0">
            <a:schemeClr val="accent1"/>
          </a:fillRef>
          <a:effectRef idx="1">
            <a:schemeClr val="accent1"/>
          </a:effectRef>
          <a:fontRef idx="minor">
            <a:schemeClr val="tx1"/>
          </a:fontRef>
        </p:style>
      </p:cxnSp>
      <p:sp>
        <p:nvSpPr>
          <p:cNvPr id="9" name="CasellaDiTesto 2">
            <a:extLst>
              <a:ext uri="{FF2B5EF4-FFF2-40B4-BE49-F238E27FC236}">
                <a16:creationId xmlns:a16="http://schemas.microsoft.com/office/drawing/2014/main" id="{CAF82AF5-8DBD-FE53-F673-E6F09614110A}"/>
              </a:ext>
            </a:extLst>
          </p:cNvPr>
          <p:cNvSpPr txBox="1">
            <a:spLocks noChangeArrowheads="1"/>
          </p:cNvSpPr>
          <p:nvPr/>
        </p:nvSpPr>
        <p:spPr bwMode="auto">
          <a:xfrm>
            <a:off x="510139" y="1706051"/>
            <a:ext cx="8114097" cy="4355038"/>
          </a:xfrm>
          <a:prstGeom prst="rect">
            <a:avLst/>
          </a:prstGeom>
          <a:noFill/>
          <a:ln>
            <a:noFill/>
          </a:ln>
        </p:spPr>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algn="ctr">
              <a:defRPr/>
            </a:pPr>
            <a:r>
              <a:rPr lang="it-IT" b="1" u="sng" cap="small" dirty="0">
                <a:solidFill>
                  <a:srgbClr val="C00000"/>
                </a:solidFill>
                <a:latin typeface="Calibri"/>
                <a:cs typeface="Tahoma" pitchFamily="34" charset="0"/>
              </a:rPr>
              <a:t>Organizational </a:t>
            </a:r>
            <a:r>
              <a:rPr lang="it-IT" b="1" u="sng" cap="small" dirty="0" err="1">
                <a:solidFill>
                  <a:srgbClr val="C00000"/>
                </a:solidFill>
                <a:latin typeface="Calibri"/>
                <a:cs typeface="Tahoma" pitchFamily="34" charset="0"/>
              </a:rPr>
              <a:t>structure</a:t>
            </a:r>
            <a:endParaRPr lang="it-IT" b="1" u="sng" cap="small" dirty="0">
              <a:solidFill>
                <a:srgbClr val="C00000"/>
              </a:solidFill>
              <a:latin typeface="Calibri"/>
              <a:cs typeface="Tahoma" pitchFamily="34" charset="0"/>
            </a:endParaRPr>
          </a:p>
          <a:p>
            <a:pPr algn="just">
              <a:defRPr/>
            </a:pPr>
            <a:r>
              <a:rPr lang="en-US" sz="1600" cap="small" dirty="0">
                <a:solidFill>
                  <a:srgbClr val="C00000"/>
                </a:solidFill>
                <a:latin typeface="Calibri"/>
                <a:cs typeface="Tahoma" pitchFamily="34" charset="0"/>
              </a:rPr>
              <a:t>Governance and organizational system </a:t>
            </a:r>
            <a:r>
              <a:rPr lang="en-US" sz="1600" cap="small" dirty="0">
                <a:solidFill>
                  <a:srgbClr val="0070C0"/>
                </a:solidFill>
                <a:latin typeface="Calibri"/>
                <a:cs typeface="Tahoma" pitchFamily="34" charset="0"/>
              </a:rPr>
              <a:t>strictly speaking, consisting in setting up a company’s organization and operating systems</a:t>
            </a:r>
            <a:endParaRPr lang="it-IT" sz="1600" cap="small" dirty="0">
              <a:solidFill>
                <a:srgbClr val="0070C0"/>
              </a:solidFill>
              <a:latin typeface="Calibri"/>
              <a:cs typeface="Tahoma" pitchFamily="34" charset="0"/>
            </a:endParaRPr>
          </a:p>
          <a:p>
            <a:pPr algn="just">
              <a:defRPr/>
            </a:pPr>
            <a:endParaRPr lang="it-IT" sz="1100" cap="small" dirty="0">
              <a:solidFill>
                <a:srgbClr val="0070C0"/>
              </a:solidFill>
              <a:latin typeface="Calibri"/>
              <a:cs typeface="Tahoma" pitchFamily="34" charset="0"/>
            </a:endParaRPr>
          </a:p>
          <a:p>
            <a:pPr algn="ctr">
              <a:defRPr/>
            </a:pPr>
            <a:r>
              <a:rPr lang="it-IT" b="1" u="sng" cap="small" dirty="0">
                <a:solidFill>
                  <a:srgbClr val="C00000"/>
                </a:solidFill>
                <a:latin typeface="Calibri"/>
                <a:cs typeface="Tahoma" pitchFamily="34" charset="0"/>
              </a:rPr>
              <a:t>Administrative </a:t>
            </a:r>
            <a:r>
              <a:rPr lang="it-IT" b="1" u="sng" cap="small" dirty="0" err="1">
                <a:solidFill>
                  <a:srgbClr val="C00000"/>
                </a:solidFill>
                <a:latin typeface="Calibri"/>
                <a:cs typeface="Tahoma" pitchFamily="34" charset="0"/>
              </a:rPr>
              <a:t>structure</a:t>
            </a:r>
            <a:r>
              <a:rPr lang="it-IT" b="1" u="sng" cap="small" dirty="0">
                <a:solidFill>
                  <a:srgbClr val="C00000"/>
                </a:solidFill>
                <a:latin typeface="Calibri"/>
                <a:cs typeface="Tahoma" pitchFamily="34" charset="0"/>
              </a:rPr>
              <a:t> </a:t>
            </a:r>
          </a:p>
          <a:p>
            <a:pPr algn="just">
              <a:defRPr/>
            </a:pPr>
            <a:r>
              <a:rPr lang="en-US" sz="1600" cap="small" dirty="0">
                <a:solidFill>
                  <a:srgbClr val="0070C0"/>
                </a:solidFill>
                <a:latin typeface="Calibri"/>
                <a:cs typeface="Tahoma" pitchFamily="34" charset="0"/>
              </a:rPr>
              <a:t>System of </a:t>
            </a:r>
            <a:r>
              <a:rPr lang="en-US" sz="1600" cap="small" dirty="0">
                <a:solidFill>
                  <a:srgbClr val="C00000"/>
                </a:solidFill>
                <a:latin typeface="Calibri"/>
                <a:cs typeface="Tahoma" pitchFamily="34" charset="0"/>
              </a:rPr>
              <a:t>measures, procedures and operating practices </a:t>
            </a:r>
            <a:r>
              <a:rPr lang="en-US" sz="1600" cap="small" dirty="0">
                <a:solidFill>
                  <a:srgbClr val="0070C0"/>
                </a:solidFill>
                <a:latin typeface="Calibri"/>
                <a:cs typeface="Tahoma" pitchFamily="34" charset="0"/>
              </a:rPr>
              <a:t>adopted by the company to verify whether the conditions of equilibrium of its corporate system have been met by </a:t>
            </a:r>
            <a:r>
              <a:rPr lang="en-US" sz="1600" cap="small" dirty="0">
                <a:solidFill>
                  <a:srgbClr val="C00000"/>
                </a:solidFill>
                <a:latin typeface="Calibri"/>
                <a:cs typeface="Tahoma" pitchFamily="34" charset="0"/>
              </a:rPr>
              <a:t>systematically comparing the objectives pursued with the results achieved</a:t>
            </a:r>
            <a:r>
              <a:rPr lang="it-IT" sz="1600" cap="small" dirty="0">
                <a:solidFill>
                  <a:srgbClr val="0070C0"/>
                </a:solidFill>
                <a:latin typeface="Calibri"/>
                <a:cs typeface="Tahoma" pitchFamily="34" charset="0"/>
              </a:rPr>
              <a:t>.</a:t>
            </a:r>
          </a:p>
          <a:p>
            <a:pPr algn="just">
              <a:defRPr/>
            </a:pPr>
            <a:endParaRPr lang="it-IT" sz="1200" cap="small" dirty="0">
              <a:solidFill>
                <a:srgbClr val="0070C0"/>
              </a:solidFill>
              <a:latin typeface="Calibri"/>
              <a:cs typeface="Tahoma" pitchFamily="34" charset="0"/>
            </a:endParaRPr>
          </a:p>
          <a:p>
            <a:pPr algn="ctr">
              <a:defRPr/>
            </a:pPr>
            <a:r>
              <a:rPr lang="it-IT" b="1" u="sng" cap="small" dirty="0">
                <a:solidFill>
                  <a:srgbClr val="C00000"/>
                </a:solidFill>
                <a:latin typeface="Calibri"/>
                <a:cs typeface="Tahoma" pitchFamily="34" charset="0"/>
              </a:rPr>
              <a:t>Accounting </a:t>
            </a:r>
            <a:r>
              <a:rPr lang="it-IT" b="1" u="sng" cap="small" dirty="0" err="1">
                <a:solidFill>
                  <a:srgbClr val="C00000"/>
                </a:solidFill>
                <a:latin typeface="Calibri"/>
                <a:cs typeface="Tahoma" pitchFamily="34" charset="0"/>
              </a:rPr>
              <a:t>structure</a:t>
            </a:r>
            <a:r>
              <a:rPr lang="it-IT" b="1" u="sng" cap="small" dirty="0">
                <a:solidFill>
                  <a:srgbClr val="C00000"/>
                </a:solidFill>
                <a:latin typeface="Calibri"/>
                <a:cs typeface="Tahoma" pitchFamily="34" charset="0"/>
              </a:rPr>
              <a:t> </a:t>
            </a:r>
          </a:p>
          <a:p>
            <a:pPr algn="just">
              <a:defRPr/>
            </a:pPr>
            <a:r>
              <a:rPr lang="en-US" sz="1600" cap="small" dirty="0">
                <a:solidFill>
                  <a:srgbClr val="0070C0"/>
                </a:solidFill>
                <a:latin typeface="Calibri"/>
                <a:cs typeface="Tahoma" pitchFamily="34" charset="0"/>
              </a:rPr>
              <a:t>System to be used for the recording of business events aimed at giving a </a:t>
            </a:r>
            <a:r>
              <a:rPr lang="en-US" sz="1600" cap="small" dirty="0">
                <a:solidFill>
                  <a:srgbClr val="C00000"/>
                </a:solidFill>
                <a:latin typeface="Calibri"/>
                <a:cs typeface="Tahoma" pitchFamily="34" charset="0"/>
              </a:rPr>
              <a:t>true and fair view of the company’s equity, economic and financial position</a:t>
            </a:r>
            <a:r>
              <a:rPr lang="en-US" sz="1600" cap="small" dirty="0">
                <a:solidFill>
                  <a:srgbClr val="0070C0"/>
                </a:solidFill>
                <a:latin typeface="Calibri"/>
                <a:cs typeface="Tahoma" pitchFamily="34" charset="0"/>
              </a:rPr>
              <a:t>, and should allow for timely and robust data reporting</a:t>
            </a:r>
            <a:endParaRPr lang="it-IT" sz="1600" cap="small" dirty="0">
              <a:solidFill>
                <a:srgbClr val="0070C0"/>
              </a:solidFill>
              <a:latin typeface="Calibri"/>
              <a:cs typeface="Tahoma" pitchFamily="34" charset="0"/>
            </a:endParaRPr>
          </a:p>
          <a:p>
            <a:pPr algn="just">
              <a:defRPr/>
            </a:pPr>
            <a:endParaRPr lang="it-IT" dirty="0">
              <a:solidFill>
                <a:srgbClr val="0070C0"/>
              </a:solidFill>
              <a:latin typeface="Calibri"/>
              <a:cs typeface="Tahoma" pitchFamily="34" charset="0"/>
            </a:endParaRPr>
          </a:p>
          <a:p>
            <a:pPr algn="just">
              <a:defRPr/>
            </a:pPr>
            <a:endParaRPr lang="it-IT" dirty="0">
              <a:solidFill>
                <a:srgbClr val="0070C0"/>
              </a:solidFill>
              <a:latin typeface="Calibri"/>
              <a:cs typeface="Tahoma" pitchFamily="34" charset="0"/>
            </a:endParaRPr>
          </a:p>
          <a:p>
            <a:pPr algn="just">
              <a:defRPr/>
            </a:pPr>
            <a:endParaRPr lang="it-IT" sz="1400" dirty="0">
              <a:solidFill>
                <a:srgbClr val="0070C0"/>
              </a:solidFill>
              <a:latin typeface="Calibri"/>
              <a:cs typeface="Tahoma" pitchFamily="34" charset="0"/>
            </a:endParaRPr>
          </a:p>
          <a:p>
            <a:pPr algn="just">
              <a:defRPr/>
            </a:pPr>
            <a:endParaRPr lang="it-IT" dirty="0">
              <a:solidFill>
                <a:srgbClr val="0070C0"/>
              </a:solidFill>
              <a:latin typeface="Calibri"/>
              <a:cs typeface="Tahoma" pitchFamily="34" charset="0"/>
            </a:endParaRPr>
          </a:p>
        </p:txBody>
      </p:sp>
    </p:spTree>
    <p:extLst>
      <p:ext uri="{BB962C8B-B14F-4D97-AF65-F5344CB8AC3E}">
        <p14:creationId xmlns:p14="http://schemas.microsoft.com/office/powerpoint/2010/main" val="18480485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Connettore 1 3">
            <a:extLst>
              <a:ext uri="{FF2B5EF4-FFF2-40B4-BE49-F238E27FC236}">
                <a16:creationId xmlns:a16="http://schemas.microsoft.com/office/drawing/2014/main" id="{942297E4-9272-3EF2-2E06-4696664FAFB1}"/>
              </a:ext>
            </a:extLst>
          </p:cNvPr>
          <p:cNvCxnSpPr/>
          <p:nvPr/>
        </p:nvCxnSpPr>
        <p:spPr>
          <a:xfrm>
            <a:off x="77788" y="1498800"/>
            <a:ext cx="8963025" cy="0"/>
          </a:xfrm>
          <a:prstGeom prst="line">
            <a:avLst/>
          </a:prstGeom>
        </p:spPr>
        <p:style>
          <a:lnRef idx="2">
            <a:schemeClr val="accent1"/>
          </a:lnRef>
          <a:fillRef idx="0">
            <a:schemeClr val="accent1"/>
          </a:fillRef>
          <a:effectRef idx="1">
            <a:schemeClr val="accent1"/>
          </a:effectRef>
          <a:fontRef idx="minor">
            <a:schemeClr val="tx1"/>
          </a:fontRef>
        </p:style>
      </p:cxnSp>
      <p:sp>
        <p:nvSpPr>
          <p:cNvPr id="4" name="CasellaDiTesto 6">
            <a:extLst>
              <a:ext uri="{FF2B5EF4-FFF2-40B4-BE49-F238E27FC236}">
                <a16:creationId xmlns:a16="http://schemas.microsoft.com/office/drawing/2014/main" id="{067E864E-957C-D3E7-6263-181C454635BB}"/>
              </a:ext>
            </a:extLst>
          </p:cNvPr>
          <p:cNvSpPr txBox="1">
            <a:spLocks noChangeArrowheads="1"/>
          </p:cNvSpPr>
          <p:nvPr/>
        </p:nvSpPr>
        <p:spPr bwMode="auto">
          <a:xfrm>
            <a:off x="718585" y="1574406"/>
            <a:ext cx="7820426"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just"/>
            <a:r>
              <a:rPr lang="en-US" altLang="it-IT" sz="2000" b="1" cap="small" dirty="0">
                <a:solidFill>
                  <a:srgbClr val="C00000"/>
                </a:solidFill>
                <a:latin typeface="+mn-lt"/>
                <a:cs typeface="Calibri" panose="020F0502020204030204" pitchFamily="34" charset="0"/>
              </a:rPr>
              <a:t>general characteristics </a:t>
            </a:r>
            <a:r>
              <a:rPr lang="en-US" altLang="it-IT" sz="2000" b="1" cap="small" dirty="0">
                <a:solidFill>
                  <a:srgbClr val="0070C0"/>
                </a:solidFill>
                <a:latin typeface="+mn-lt"/>
                <a:cs typeface="Calibri" panose="020F0502020204030204" pitchFamily="34" charset="0"/>
              </a:rPr>
              <a:t>of an effective structure for the timely detection of a crisis:</a:t>
            </a:r>
          </a:p>
          <a:p>
            <a:pPr algn="just"/>
            <a:r>
              <a:rPr lang="en-US" altLang="it-IT" sz="2000" b="1" cap="small" dirty="0">
                <a:solidFill>
                  <a:srgbClr val="0070C0"/>
                </a:solidFill>
                <a:latin typeface="+mn-lt"/>
                <a:cs typeface="Calibri" panose="020F0502020204030204" pitchFamily="34" charset="0"/>
              </a:rPr>
              <a:t>a. </a:t>
            </a:r>
            <a:r>
              <a:rPr lang="en-US" altLang="it-IT" sz="2000" b="1" cap="small" dirty="0">
                <a:solidFill>
                  <a:srgbClr val="C00000"/>
                </a:solidFill>
                <a:latin typeface="+mn-lt"/>
                <a:cs typeface="Calibri" panose="020F0502020204030204" pitchFamily="34" charset="0"/>
              </a:rPr>
              <a:t>detecting any equity or economic-financial imbalances </a:t>
            </a:r>
            <a:r>
              <a:rPr lang="en-US" altLang="it-IT" sz="2000" b="1" cap="small" dirty="0">
                <a:solidFill>
                  <a:srgbClr val="0070C0"/>
                </a:solidFill>
                <a:latin typeface="+mn-lt"/>
                <a:cs typeface="Calibri" panose="020F0502020204030204" pitchFamily="34" charset="0"/>
              </a:rPr>
              <a:t>related to the company’s specific characteristics and to the entrepreneurial activity carried out by the debtor;</a:t>
            </a:r>
          </a:p>
          <a:p>
            <a:pPr algn="just"/>
            <a:r>
              <a:rPr lang="en-US" altLang="it-IT" sz="2000" b="1" cap="small" dirty="0">
                <a:solidFill>
                  <a:srgbClr val="0070C0"/>
                </a:solidFill>
                <a:latin typeface="+mn-lt"/>
                <a:cs typeface="Calibri" panose="020F0502020204030204" pitchFamily="34" charset="0"/>
              </a:rPr>
              <a:t>b. </a:t>
            </a:r>
            <a:r>
              <a:rPr lang="en-US" altLang="it-IT" sz="2000" b="1" cap="small" dirty="0">
                <a:solidFill>
                  <a:srgbClr val="C00000"/>
                </a:solidFill>
                <a:latin typeface="+mn-lt"/>
                <a:cs typeface="Calibri" panose="020F0502020204030204" pitchFamily="34" charset="0"/>
              </a:rPr>
              <a:t>verifying whether the company’s debts are sustainable</a:t>
            </a:r>
            <a:r>
              <a:rPr lang="en-US" altLang="it-IT" sz="2000" b="1" cap="small" dirty="0">
                <a:solidFill>
                  <a:srgbClr val="0070C0"/>
                </a:solidFill>
                <a:latin typeface="+mn-lt"/>
                <a:cs typeface="Calibri" panose="020F0502020204030204" pitchFamily="34" charset="0"/>
              </a:rPr>
              <a:t>, whether the company is capable of operating as a going concern for at least the following </a:t>
            </a:r>
            <a:r>
              <a:rPr lang="en-US" altLang="it-IT" sz="2000" b="1" cap="small" dirty="0">
                <a:solidFill>
                  <a:srgbClr val="C00000"/>
                </a:solidFill>
                <a:latin typeface="+mn-lt"/>
                <a:cs typeface="Calibri" panose="020F0502020204030204" pitchFamily="34" charset="0"/>
              </a:rPr>
              <a:t>twelve months </a:t>
            </a:r>
            <a:r>
              <a:rPr lang="en-US" altLang="it-IT" sz="2000" b="1" cap="small" dirty="0">
                <a:solidFill>
                  <a:srgbClr val="0070C0"/>
                </a:solidFill>
                <a:latin typeface="+mn-lt"/>
                <a:cs typeface="Calibri" panose="020F0502020204030204" pitchFamily="34" charset="0"/>
              </a:rPr>
              <a:t>and detecting specific signs of crisis; </a:t>
            </a:r>
          </a:p>
          <a:p>
            <a:pPr algn="just"/>
            <a:r>
              <a:rPr lang="en-US" altLang="it-IT" sz="2000" b="1" cap="small" dirty="0">
                <a:solidFill>
                  <a:srgbClr val="0070C0"/>
                </a:solidFill>
                <a:latin typeface="+mn-lt"/>
                <a:cs typeface="Calibri" panose="020F0502020204030204" pitchFamily="34" charset="0"/>
              </a:rPr>
              <a:t>c. </a:t>
            </a:r>
            <a:r>
              <a:rPr lang="en-US" altLang="it-IT" sz="2000" b="1" cap="small" dirty="0">
                <a:solidFill>
                  <a:srgbClr val="C00000"/>
                </a:solidFill>
                <a:latin typeface="+mn-lt"/>
                <a:cs typeface="Calibri" panose="020F0502020204030204" pitchFamily="34" charset="0"/>
              </a:rPr>
              <a:t>obtaining the information necessary for the “Checklist” and passing the “Practical Test” </a:t>
            </a:r>
            <a:r>
              <a:rPr lang="en-US" altLang="it-IT" sz="2000" b="1" cap="small" dirty="0">
                <a:solidFill>
                  <a:srgbClr val="0070C0"/>
                </a:solidFill>
                <a:latin typeface="+mn-lt"/>
                <a:cs typeface="Calibri" panose="020F0502020204030204" pitchFamily="34" charset="0"/>
              </a:rPr>
              <a:t>to verify whether the recovery mentioned above is reasonably viable.</a:t>
            </a:r>
          </a:p>
        </p:txBody>
      </p:sp>
      <p:sp>
        <p:nvSpPr>
          <p:cNvPr id="5" name="CasellaDiTesto 3">
            <a:extLst>
              <a:ext uri="{FF2B5EF4-FFF2-40B4-BE49-F238E27FC236}">
                <a16:creationId xmlns:a16="http://schemas.microsoft.com/office/drawing/2014/main" id="{DE130AA7-D9EB-F784-2CE1-22D57E27B0FF}"/>
              </a:ext>
            </a:extLst>
          </p:cNvPr>
          <p:cNvSpPr txBox="1">
            <a:spLocks noChangeArrowheads="1"/>
          </p:cNvSpPr>
          <p:nvPr/>
        </p:nvSpPr>
        <p:spPr bwMode="auto">
          <a:xfrm>
            <a:off x="180974" y="1098690"/>
            <a:ext cx="89630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a:r>
              <a:rPr lang="it-IT" altLang="it-IT" sz="2000" b="1" dirty="0">
                <a:solidFill>
                  <a:srgbClr val="C00000"/>
                </a:solidFill>
              </a:rPr>
              <a:t>THE </a:t>
            </a:r>
            <a:r>
              <a:rPr lang="it-IT" altLang="it-IT" sz="2000" b="1" i="1" dirty="0">
                <a:solidFill>
                  <a:srgbClr val="C00000"/>
                </a:solidFill>
              </a:rPr>
              <a:t>FORWARD LOOKING </a:t>
            </a:r>
            <a:r>
              <a:rPr lang="it-IT" altLang="it-IT" sz="2000" b="1" dirty="0">
                <a:solidFill>
                  <a:srgbClr val="C00000"/>
                </a:solidFill>
              </a:rPr>
              <a:t>APPROACH OF THE IC CODE</a:t>
            </a:r>
          </a:p>
        </p:txBody>
      </p:sp>
    </p:spTree>
    <p:extLst>
      <p:ext uri="{BB962C8B-B14F-4D97-AF65-F5344CB8AC3E}">
        <p14:creationId xmlns:p14="http://schemas.microsoft.com/office/powerpoint/2010/main" val="30790477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Connettore 1 3">
            <a:extLst>
              <a:ext uri="{FF2B5EF4-FFF2-40B4-BE49-F238E27FC236}">
                <a16:creationId xmlns:a16="http://schemas.microsoft.com/office/drawing/2014/main" id="{942297E4-9272-3EF2-2E06-4696664FAFB1}"/>
              </a:ext>
            </a:extLst>
          </p:cNvPr>
          <p:cNvCxnSpPr/>
          <p:nvPr/>
        </p:nvCxnSpPr>
        <p:spPr>
          <a:xfrm>
            <a:off x="77788" y="1741488"/>
            <a:ext cx="8963025" cy="0"/>
          </a:xfrm>
          <a:prstGeom prst="line">
            <a:avLst/>
          </a:prstGeom>
        </p:spPr>
        <p:style>
          <a:lnRef idx="2">
            <a:schemeClr val="accent1"/>
          </a:lnRef>
          <a:fillRef idx="0">
            <a:schemeClr val="accent1"/>
          </a:fillRef>
          <a:effectRef idx="1">
            <a:schemeClr val="accent1"/>
          </a:effectRef>
          <a:fontRef idx="minor">
            <a:schemeClr val="tx1"/>
          </a:fontRef>
        </p:style>
      </p:cxnSp>
      <p:sp>
        <p:nvSpPr>
          <p:cNvPr id="4" name="CasellaDiTesto 6">
            <a:extLst>
              <a:ext uri="{FF2B5EF4-FFF2-40B4-BE49-F238E27FC236}">
                <a16:creationId xmlns:a16="http://schemas.microsoft.com/office/drawing/2014/main" id="{067E864E-957C-D3E7-6263-181C454635BB}"/>
              </a:ext>
            </a:extLst>
          </p:cNvPr>
          <p:cNvSpPr txBox="1">
            <a:spLocks noChangeArrowheads="1"/>
          </p:cNvSpPr>
          <p:nvPr/>
        </p:nvSpPr>
        <p:spPr bwMode="auto">
          <a:xfrm>
            <a:off x="1645920" y="1750421"/>
            <a:ext cx="5178392"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endParaRPr lang="it-IT" altLang="it-IT" sz="2000" b="1" cap="small" dirty="0">
              <a:solidFill>
                <a:srgbClr val="0070C0"/>
              </a:solidFill>
              <a:latin typeface="+mn-lt"/>
              <a:cs typeface="Calibri" panose="020F0502020204030204" pitchFamily="34" charset="0"/>
            </a:endParaRPr>
          </a:p>
          <a:p>
            <a:r>
              <a:rPr lang="en-US" altLang="it-IT" sz="2000" b="1" cap="small" dirty="0">
                <a:solidFill>
                  <a:srgbClr val="0070C0"/>
                </a:solidFill>
                <a:latin typeface="+mn-lt"/>
                <a:cs typeface="Calibri" panose="020F0502020204030204" pitchFamily="34" charset="0"/>
              </a:rPr>
              <a:t>Ascertainment of the reasonableness of the pursuit of the company's recovery through</a:t>
            </a:r>
            <a:r>
              <a:rPr lang="it-IT" altLang="it-IT" sz="2000" b="1" cap="small" dirty="0">
                <a:solidFill>
                  <a:srgbClr val="0070C0"/>
                </a:solidFill>
                <a:latin typeface="+mn-lt"/>
                <a:cs typeface="Calibri" panose="020F0502020204030204" pitchFamily="34" charset="0"/>
              </a:rPr>
              <a:t>:</a:t>
            </a:r>
          </a:p>
          <a:p>
            <a:endParaRPr lang="it-IT" altLang="it-IT" sz="2800" b="1" cap="small" dirty="0">
              <a:solidFill>
                <a:srgbClr val="0070C0"/>
              </a:solidFill>
              <a:latin typeface="+mn-lt"/>
              <a:cs typeface="Calibri" panose="020F0502020204030204" pitchFamily="34" charset="0"/>
            </a:endParaRPr>
          </a:p>
          <a:p>
            <a:pPr marL="342900" indent="-342900">
              <a:buFont typeface="Wingdings" panose="05000000000000000000" pitchFamily="2" charset="2"/>
              <a:buChar char="Ø"/>
            </a:pPr>
            <a:r>
              <a:rPr lang="it-IT" altLang="it-IT" sz="2800" b="1" cap="small" dirty="0" err="1">
                <a:solidFill>
                  <a:srgbClr val="C00000"/>
                </a:solidFill>
                <a:latin typeface="+mn-lt"/>
                <a:cs typeface="Calibri" panose="020F0502020204030204" pitchFamily="34" charset="0"/>
              </a:rPr>
              <a:t>Practical</a:t>
            </a:r>
            <a:r>
              <a:rPr lang="it-IT" altLang="it-IT" sz="2800" b="1" cap="small" dirty="0">
                <a:solidFill>
                  <a:srgbClr val="C00000"/>
                </a:solidFill>
                <a:latin typeface="+mn-lt"/>
                <a:cs typeface="Calibri" panose="020F0502020204030204" pitchFamily="34" charset="0"/>
              </a:rPr>
              <a:t> test </a:t>
            </a:r>
          </a:p>
          <a:p>
            <a:pPr marL="342900" indent="-342900">
              <a:buFont typeface="Wingdings" panose="05000000000000000000" pitchFamily="2" charset="2"/>
              <a:buChar char="Ø"/>
            </a:pPr>
            <a:r>
              <a:rPr lang="it-IT" altLang="it-IT" sz="2800" b="1" cap="small" dirty="0">
                <a:solidFill>
                  <a:srgbClr val="C00000"/>
                </a:solidFill>
                <a:latin typeface="+mn-lt"/>
                <a:cs typeface="Calibri" panose="020F0502020204030204" pitchFamily="34" charset="0"/>
              </a:rPr>
              <a:t>Checklist</a:t>
            </a:r>
          </a:p>
        </p:txBody>
      </p:sp>
      <p:sp>
        <p:nvSpPr>
          <p:cNvPr id="5" name="CasellaDiTesto 3">
            <a:extLst>
              <a:ext uri="{FF2B5EF4-FFF2-40B4-BE49-F238E27FC236}">
                <a16:creationId xmlns:a16="http://schemas.microsoft.com/office/drawing/2014/main" id="{DE130AA7-D9EB-F784-2CE1-22D57E27B0FF}"/>
              </a:ext>
            </a:extLst>
          </p:cNvPr>
          <p:cNvSpPr txBox="1">
            <a:spLocks noChangeArrowheads="1"/>
          </p:cNvSpPr>
          <p:nvPr/>
        </p:nvSpPr>
        <p:spPr bwMode="auto">
          <a:xfrm>
            <a:off x="180975" y="1256111"/>
            <a:ext cx="89630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a:r>
              <a:rPr lang="it-IT" altLang="it-IT" sz="2000" b="1" dirty="0">
                <a:solidFill>
                  <a:srgbClr val="C00000"/>
                </a:solidFill>
              </a:rPr>
              <a:t>THE </a:t>
            </a:r>
            <a:r>
              <a:rPr lang="it-IT" altLang="it-IT" sz="2000" b="1" i="1" dirty="0">
                <a:solidFill>
                  <a:srgbClr val="C00000"/>
                </a:solidFill>
              </a:rPr>
              <a:t>FORWARD LOOKING </a:t>
            </a:r>
            <a:r>
              <a:rPr lang="it-IT" altLang="it-IT" sz="2000" b="1" dirty="0">
                <a:solidFill>
                  <a:srgbClr val="C00000"/>
                </a:solidFill>
              </a:rPr>
              <a:t>APPROACH OF THE IC CODE</a:t>
            </a:r>
          </a:p>
        </p:txBody>
      </p:sp>
    </p:spTree>
    <p:extLst>
      <p:ext uri="{BB962C8B-B14F-4D97-AF65-F5344CB8AC3E}">
        <p14:creationId xmlns:p14="http://schemas.microsoft.com/office/powerpoint/2010/main" val="18108756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Connettore 1 3">
            <a:extLst>
              <a:ext uri="{FF2B5EF4-FFF2-40B4-BE49-F238E27FC236}">
                <a16:creationId xmlns:a16="http://schemas.microsoft.com/office/drawing/2014/main" id="{942297E4-9272-3EF2-2E06-4696664FAFB1}"/>
              </a:ext>
            </a:extLst>
          </p:cNvPr>
          <p:cNvCxnSpPr/>
          <p:nvPr/>
        </p:nvCxnSpPr>
        <p:spPr>
          <a:xfrm>
            <a:off x="77788" y="1534545"/>
            <a:ext cx="8963025" cy="0"/>
          </a:xfrm>
          <a:prstGeom prst="line">
            <a:avLst/>
          </a:prstGeom>
        </p:spPr>
        <p:style>
          <a:lnRef idx="2">
            <a:schemeClr val="accent1"/>
          </a:lnRef>
          <a:fillRef idx="0">
            <a:schemeClr val="accent1"/>
          </a:fillRef>
          <a:effectRef idx="1">
            <a:schemeClr val="accent1"/>
          </a:effectRef>
          <a:fontRef idx="minor">
            <a:schemeClr val="tx1"/>
          </a:fontRef>
        </p:style>
      </p:cxnSp>
      <p:sp>
        <p:nvSpPr>
          <p:cNvPr id="4" name="CasellaDiTesto 6">
            <a:extLst>
              <a:ext uri="{FF2B5EF4-FFF2-40B4-BE49-F238E27FC236}">
                <a16:creationId xmlns:a16="http://schemas.microsoft.com/office/drawing/2014/main" id="{067E864E-957C-D3E7-6263-181C454635BB}"/>
              </a:ext>
            </a:extLst>
          </p:cNvPr>
          <p:cNvSpPr txBox="1">
            <a:spLocks noChangeArrowheads="1"/>
          </p:cNvSpPr>
          <p:nvPr/>
        </p:nvSpPr>
        <p:spPr bwMode="auto">
          <a:xfrm>
            <a:off x="1046079" y="1534545"/>
            <a:ext cx="7190071" cy="3600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small" spc="0" normalizeH="0" baseline="0" noProof="0" dirty="0">
              <a:ln>
                <a:noFill/>
              </a:ln>
              <a:solidFill>
                <a:prstClr val="black"/>
              </a:solidFill>
              <a:effectLst/>
              <a:uLnTx/>
              <a:uFillTx/>
              <a:latin typeface="Calibri"/>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it-IT" sz="2000" b="1" i="0" u="none" strike="noStrike" kern="1200" cap="small" spc="0" normalizeH="0" baseline="0" noProof="0" dirty="0">
                <a:ln>
                  <a:noFill/>
                </a:ln>
                <a:solidFill>
                  <a:srgbClr val="C00000"/>
                </a:solidFill>
                <a:effectLst/>
                <a:uLnTx/>
                <a:uFillTx/>
                <a:latin typeface="Calibri"/>
                <a:cs typeface="Calibri" panose="020F0502020204030204" pitchFamily="34" charset="0"/>
              </a:rPr>
              <a:t>Practical test for verifying whether the company’s recovery is reasonably viable </a:t>
            </a:r>
          </a:p>
          <a:p>
            <a:pPr marL="0" marR="0" lvl="0" indent="0" algn="ctr" defTabSz="457200" rtl="0" eaLnBrk="1" fontAlgn="auto" latinLnBrk="0" hangingPunct="1">
              <a:lnSpc>
                <a:spcPct val="100000"/>
              </a:lnSpc>
              <a:spcBef>
                <a:spcPts val="0"/>
              </a:spcBef>
              <a:spcAft>
                <a:spcPts val="0"/>
              </a:spcAft>
              <a:buClrTx/>
              <a:buSzTx/>
              <a:buFontTx/>
              <a:buNone/>
              <a:tabLst/>
              <a:defRPr/>
            </a:pPr>
            <a:endParaRPr lang="en-US" sz="2000" b="1" cap="small" dirty="0">
              <a:solidFill>
                <a:srgbClr val="C00000"/>
              </a:solidFill>
              <a:latin typeface="Calibri"/>
              <a:cs typeface="Calibri" panose="020F0502020204030204"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en-US" b="1" cap="small" dirty="0">
                <a:solidFill>
                  <a:srgbClr val="0070C0"/>
                </a:solidFill>
                <a:latin typeface="+mn-lt"/>
                <a:cs typeface="Calibri" panose="020F0502020204030204" pitchFamily="34" charset="0"/>
              </a:rPr>
              <a:t>It consists in calculating the recovery time, i.e. the number of years necessary for the company to recover from the debt identified as requiring restructuring and regain its economic, equity and financial balance</a:t>
            </a:r>
            <a:r>
              <a:rPr lang="it-IT" b="1" cap="small" dirty="0">
                <a:solidFill>
                  <a:srgbClr val="0070C0"/>
                </a:solidFill>
                <a:latin typeface="+mn-lt"/>
                <a:cs typeface="Calibri" panose="020F0502020204030204" pitchFamily="34" charset="0"/>
              </a:rPr>
              <a:t>.</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small" spc="0" normalizeH="0" baseline="0" noProof="0" dirty="0">
              <a:ln>
                <a:noFill/>
              </a:ln>
              <a:solidFill>
                <a:prstClr val="black"/>
              </a:solidFill>
              <a:effectLst/>
              <a:uLnTx/>
              <a:uFillTx/>
              <a:latin typeface="Calibri"/>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it-IT" sz="1400" i="0" u="none" strike="noStrike" kern="1200" cap="small" spc="0" normalizeH="0" baseline="0" noProof="0" dirty="0">
                <a:ln>
                  <a:noFill/>
                </a:ln>
                <a:solidFill>
                  <a:prstClr val="black"/>
                </a:solidFill>
                <a:effectLst/>
                <a:uLnTx/>
                <a:uFillTx/>
                <a:latin typeface="Calibri"/>
              </a:rPr>
              <a:t>Ratio:</a:t>
            </a: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i="0" u="none" strike="noStrike" kern="1200" cap="small" spc="0" normalizeH="0" baseline="0" noProof="0" dirty="0">
                <a:ln>
                  <a:noFill/>
                </a:ln>
                <a:solidFill>
                  <a:srgbClr val="C00000"/>
                </a:solidFill>
                <a:effectLst/>
                <a:uLnTx/>
                <a:uFillTx/>
                <a:latin typeface="Calibri"/>
              </a:rPr>
              <a:t>numerator</a:t>
            </a:r>
            <a:r>
              <a:rPr kumimoji="0" lang="en-US" sz="1400" i="0" u="none" strike="noStrike" kern="1200" cap="small" spc="0" normalizeH="0" baseline="0" noProof="0" dirty="0">
                <a:ln>
                  <a:noFill/>
                </a:ln>
                <a:solidFill>
                  <a:prstClr val="black"/>
                </a:solidFill>
                <a:effectLst/>
                <a:uLnTx/>
                <a:uFillTx/>
                <a:latin typeface="Calibri"/>
              </a:rPr>
              <a:t> is the </a:t>
            </a:r>
            <a:r>
              <a:rPr kumimoji="0" lang="en-US" sz="1400" i="0" u="none" strike="noStrike" kern="1200" cap="small" spc="0" normalizeH="0" baseline="0" noProof="0" dirty="0">
                <a:ln>
                  <a:noFill/>
                </a:ln>
                <a:solidFill>
                  <a:srgbClr val="0070C0"/>
                </a:solidFill>
                <a:effectLst/>
                <a:uLnTx/>
                <a:uFillTx/>
                <a:latin typeface="Calibri"/>
              </a:rPr>
              <a:t>amount of debt to be restructured </a:t>
            </a:r>
            <a:r>
              <a:rPr kumimoji="0" lang="en-US" sz="1400" i="0" u="none" strike="noStrike" kern="1200" cap="small" spc="0" normalizeH="0" baseline="0" noProof="0" dirty="0">
                <a:ln>
                  <a:noFill/>
                </a:ln>
                <a:solidFill>
                  <a:srgbClr val="C00000"/>
                </a:solidFill>
                <a:effectLst/>
                <a:uLnTx/>
                <a:uFillTx/>
                <a:latin typeface="Calibri"/>
              </a:rPr>
              <a:t>[A] </a:t>
            </a:r>
            <a:endParaRPr kumimoji="0" lang="it-IT" sz="1400" i="0" u="none" strike="noStrike" kern="1200" cap="small" spc="0" normalizeH="0" baseline="0" noProof="0" dirty="0">
              <a:ln>
                <a:noFill/>
              </a:ln>
              <a:solidFill>
                <a:srgbClr val="C00000"/>
              </a:solidFill>
              <a:effectLst/>
              <a:uLnTx/>
              <a:uFillTx/>
              <a:latin typeface="Calibri"/>
            </a:endParaRP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i="0" u="none" strike="noStrike" kern="1200" cap="small" spc="0" normalizeH="0" baseline="0" noProof="0" dirty="0">
                <a:ln>
                  <a:noFill/>
                </a:ln>
                <a:solidFill>
                  <a:srgbClr val="C00000"/>
                </a:solidFill>
                <a:effectLst/>
                <a:uLnTx/>
                <a:uFillTx/>
                <a:latin typeface="Calibri"/>
              </a:rPr>
              <a:t>denominator</a:t>
            </a:r>
            <a:r>
              <a:rPr kumimoji="0" lang="en-US" sz="1400" i="0" u="none" strike="noStrike" kern="1200" cap="small" spc="0" normalizeH="0" baseline="0" noProof="0" dirty="0">
                <a:ln>
                  <a:noFill/>
                </a:ln>
                <a:solidFill>
                  <a:prstClr val="black"/>
                </a:solidFill>
                <a:effectLst/>
                <a:uLnTx/>
                <a:uFillTx/>
                <a:latin typeface="Calibri"/>
              </a:rPr>
              <a:t> is the </a:t>
            </a:r>
            <a:r>
              <a:rPr kumimoji="0" lang="en-US" sz="1400" i="0" u="none" strike="noStrike" kern="1200" cap="small" spc="0" normalizeH="0" baseline="0" noProof="0" dirty="0">
                <a:ln>
                  <a:noFill/>
                </a:ln>
                <a:solidFill>
                  <a:srgbClr val="0070C0"/>
                </a:solidFill>
                <a:effectLst/>
                <a:uLnTx/>
                <a:uFillTx/>
                <a:latin typeface="Calibri"/>
              </a:rPr>
              <a:t>future free cash flows that company operations on average are capable of generating under normal conditions</a:t>
            </a:r>
            <a:r>
              <a:rPr kumimoji="0" lang="en-US" sz="1400" i="0" u="none" strike="noStrike" kern="1200" cap="small" spc="0" normalizeH="0" baseline="0" noProof="0" dirty="0">
                <a:ln>
                  <a:noFill/>
                </a:ln>
                <a:solidFill>
                  <a:prstClr val="black"/>
                </a:solidFill>
                <a:effectLst/>
                <a:uLnTx/>
                <a:uFillTx/>
                <a:latin typeface="Calibri"/>
              </a:rPr>
              <a:t>, regardless of any industrial initiatives, and that can be used to repay such debt in future financial years </a:t>
            </a:r>
            <a:r>
              <a:rPr kumimoji="0" lang="en-US" sz="1400" i="0" u="none" strike="noStrike" kern="1200" cap="small" spc="0" normalizeH="0" baseline="0" noProof="0" dirty="0">
                <a:ln>
                  <a:noFill/>
                </a:ln>
                <a:solidFill>
                  <a:srgbClr val="C00000"/>
                </a:solidFill>
                <a:effectLst/>
                <a:uLnTx/>
                <a:uFillTx/>
                <a:latin typeface="Calibri"/>
              </a:rPr>
              <a:t>[B] </a:t>
            </a:r>
            <a:endParaRPr lang="en-US" altLang="it-IT" sz="2400" cap="small" dirty="0">
              <a:solidFill>
                <a:srgbClr val="C00000"/>
              </a:solidFill>
              <a:latin typeface="+mn-lt"/>
              <a:cs typeface="Calibri" panose="020F0502020204030204" pitchFamily="34" charset="0"/>
            </a:endParaRPr>
          </a:p>
          <a:p>
            <a:pPr algn="just"/>
            <a:endParaRPr lang="en-US" altLang="it-IT" sz="2000" b="1" cap="small" dirty="0">
              <a:solidFill>
                <a:srgbClr val="C00000"/>
              </a:solidFill>
              <a:latin typeface="+mn-lt"/>
              <a:cs typeface="Calibri" panose="020F0502020204030204" pitchFamily="34" charset="0"/>
            </a:endParaRPr>
          </a:p>
        </p:txBody>
      </p:sp>
      <p:sp>
        <p:nvSpPr>
          <p:cNvPr id="5" name="CasellaDiTesto 3">
            <a:extLst>
              <a:ext uri="{FF2B5EF4-FFF2-40B4-BE49-F238E27FC236}">
                <a16:creationId xmlns:a16="http://schemas.microsoft.com/office/drawing/2014/main" id="{DE130AA7-D9EB-F784-2CE1-22D57E27B0FF}"/>
              </a:ext>
            </a:extLst>
          </p:cNvPr>
          <p:cNvSpPr txBox="1">
            <a:spLocks noChangeArrowheads="1"/>
          </p:cNvSpPr>
          <p:nvPr/>
        </p:nvSpPr>
        <p:spPr bwMode="auto">
          <a:xfrm>
            <a:off x="262790" y="1134435"/>
            <a:ext cx="89630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a:r>
              <a:rPr lang="it-IT" altLang="it-IT" sz="2000" b="1" dirty="0">
                <a:solidFill>
                  <a:srgbClr val="C00000"/>
                </a:solidFill>
              </a:rPr>
              <a:t>THE </a:t>
            </a:r>
            <a:r>
              <a:rPr lang="it-IT" altLang="it-IT" sz="2000" b="1" i="1" dirty="0">
                <a:solidFill>
                  <a:srgbClr val="C00000"/>
                </a:solidFill>
              </a:rPr>
              <a:t>FORWARD LOOKING </a:t>
            </a:r>
            <a:r>
              <a:rPr lang="it-IT" altLang="it-IT" sz="2000" b="1" dirty="0">
                <a:solidFill>
                  <a:srgbClr val="C00000"/>
                </a:solidFill>
              </a:rPr>
              <a:t>APPROACH OF THE IC CODE</a:t>
            </a:r>
          </a:p>
        </p:txBody>
      </p:sp>
    </p:spTree>
    <p:extLst>
      <p:ext uri="{BB962C8B-B14F-4D97-AF65-F5344CB8AC3E}">
        <p14:creationId xmlns:p14="http://schemas.microsoft.com/office/powerpoint/2010/main" val="38566709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Connettore 1 3">
            <a:extLst>
              <a:ext uri="{FF2B5EF4-FFF2-40B4-BE49-F238E27FC236}">
                <a16:creationId xmlns:a16="http://schemas.microsoft.com/office/drawing/2014/main" id="{942297E4-9272-3EF2-2E06-4696664FAFB1}"/>
              </a:ext>
            </a:extLst>
          </p:cNvPr>
          <p:cNvCxnSpPr/>
          <p:nvPr/>
        </p:nvCxnSpPr>
        <p:spPr>
          <a:xfrm>
            <a:off x="77788" y="1582672"/>
            <a:ext cx="8963025" cy="0"/>
          </a:xfrm>
          <a:prstGeom prst="line">
            <a:avLst/>
          </a:prstGeom>
        </p:spPr>
        <p:style>
          <a:lnRef idx="2">
            <a:schemeClr val="accent1"/>
          </a:lnRef>
          <a:fillRef idx="0">
            <a:schemeClr val="accent1"/>
          </a:fillRef>
          <a:effectRef idx="1">
            <a:schemeClr val="accent1"/>
          </a:effectRef>
          <a:fontRef idx="minor">
            <a:schemeClr val="tx1"/>
          </a:fontRef>
        </p:style>
      </p:cxnSp>
      <p:sp>
        <p:nvSpPr>
          <p:cNvPr id="4" name="CasellaDiTesto 6">
            <a:extLst>
              <a:ext uri="{FF2B5EF4-FFF2-40B4-BE49-F238E27FC236}">
                <a16:creationId xmlns:a16="http://schemas.microsoft.com/office/drawing/2014/main" id="{067E864E-957C-D3E7-6263-181C454635BB}"/>
              </a:ext>
            </a:extLst>
          </p:cNvPr>
          <p:cNvSpPr txBox="1">
            <a:spLocks noChangeArrowheads="1"/>
          </p:cNvSpPr>
          <p:nvPr/>
        </p:nvSpPr>
        <p:spPr bwMode="auto">
          <a:xfrm>
            <a:off x="1510213" y="1764858"/>
            <a:ext cx="6545179" cy="3462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a:r>
              <a:rPr lang="en-US" altLang="it-IT" sz="2000" b="1" cap="small" dirty="0">
                <a:solidFill>
                  <a:srgbClr val="C00000"/>
                </a:solidFill>
                <a:latin typeface="+mn-lt"/>
                <a:cs typeface="Calibri" panose="020F0502020204030204" pitchFamily="34" charset="0"/>
              </a:rPr>
              <a:t>Checklist</a:t>
            </a:r>
          </a:p>
          <a:p>
            <a:pPr algn="ctr"/>
            <a:endParaRPr lang="en-US" altLang="it-IT" sz="1100" b="1" cap="small" dirty="0">
              <a:solidFill>
                <a:srgbClr val="C00000"/>
              </a:solidFill>
              <a:latin typeface="+mn-lt"/>
              <a:cs typeface="Calibri" panose="020F0502020204030204" pitchFamily="34" charset="0"/>
            </a:endParaRPr>
          </a:p>
          <a:p>
            <a:pPr algn="ctr">
              <a:defRPr/>
            </a:pPr>
            <a:r>
              <a:rPr lang="en-US" altLang="it-IT" b="1" cap="small" dirty="0">
                <a:solidFill>
                  <a:srgbClr val="0070C0"/>
                </a:solidFill>
                <a:latin typeface="+mn-lt"/>
                <a:cs typeface="Calibri" panose="020F0502020204030204" pitchFamily="34" charset="0"/>
              </a:rPr>
              <a:t>It consists of a series of questions that will be useful for the company’s managers to reflect on the </a:t>
            </a:r>
            <a:r>
              <a:rPr lang="en-US" altLang="it-IT" b="1" cap="small" dirty="0">
                <a:solidFill>
                  <a:srgbClr val="C00000"/>
                </a:solidFill>
                <a:latin typeface="+mn-lt"/>
                <a:cs typeface="Calibri" panose="020F0502020204030204" pitchFamily="34" charset="0"/>
              </a:rPr>
              <a:t>design and robustness of the company’s organizational, accounting and administrative structure </a:t>
            </a:r>
            <a:r>
              <a:rPr lang="en-US" altLang="it-IT" b="1" cap="small" dirty="0">
                <a:solidFill>
                  <a:srgbClr val="0070C0"/>
                </a:solidFill>
                <a:latin typeface="+mn-lt"/>
                <a:cs typeface="Calibri" panose="020F0502020204030204" pitchFamily="34" charset="0"/>
              </a:rPr>
              <a:t>as implemented and on any weaknesses</a:t>
            </a:r>
          </a:p>
          <a:p>
            <a:pPr algn="ctr">
              <a:defRPr/>
            </a:pPr>
            <a:endParaRPr lang="en-US" altLang="it-IT" b="1" cap="small" dirty="0">
              <a:solidFill>
                <a:srgbClr val="0070C0"/>
              </a:solidFill>
              <a:latin typeface="+mn-lt"/>
              <a:cs typeface="Calibri" panose="020F0502020204030204" pitchFamily="34" charset="0"/>
            </a:endParaRPr>
          </a:p>
          <a:p>
            <a:pPr algn="just"/>
            <a:r>
              <a:rPr lang="en-US" altLang="it-IT" sz="1400" cap="small" dirty="0">
                <a:solidFill>
                  <a:srgbClr val="C00000"/>
                </a:solidFill>
                <a:latin typeface="Calibri"/>
              </a:rPr>
              <a:t>Five stages </a:t>
            </a:r>
            <a:r>
              <a:rPr lang="en-US" altLang="it-IT" sz="1400" cap="small" dirty="0">
                <a:solidFill>
                  <a:prstClr val="black"/>
                </a:solidFill>
                <a:latin typeface="Calibri"/>
              </a:rPr>
              <a:t>for drafting the plan:</a:t>
            </a:r>
          </a:p>
          <a:p>
            <a:pPr algn="just"/>
            <a:r>
              <a:rPr lang="en-US" altLang="it-IT" sz="1400" cap="small" dirty="0">
                <a:solidFill>
                  <a:prstClr val="black"/>
                </a:solidFill>
                <a:latin typeface="Calibri"/>
              </a:rPr>
              <a:t>- company’s self-assessment regarding </a:t>
            </a:r>
            <a:r>
              <a:rPr lang="en-US" altLang="it-IT" sz="1400" cap="small" dirty="0">
                <a:solidFill>
                  <a:srgbClr val="0070C0"/>
                </a:solidFill>
                <a:latin typeface="Calibri"/>
              </a:rPr>
              <a:t>internal organization requirements </a:t>
            </a:r>
            <a:r>
              <a:rPr lang="en-US" altLang="it-IT" sz="1400" cap="small" dirty="0">
                <a:solidFill>
                  <a:prstClr val="black"/>
                </a:solidFill>
                <a:latin typeface="Calibri"/>
              </a:rPr>
              <a:t>to be met;</a:t>
            </a:r>
          </a:p>
          <a:p>
            <a:pPr algn="just"/>
            <a:r>
              <a:rPr lang="en-US" altLang="it-IT" sz="1400" cap="small" dirty="0">
                <a:solidFill>
                  <a:prstClr val="black"/>
                </a:solidFill>
                <a:latin typeface="Calibri"/>
              </a:rPr>
              <a:t>- </a:t>
            </a:r>
            <a:r>
              <a:rPr lang="en-US" altLang="it-IT" sz="1400" cap="small" dirty="0">
                <a:solidFill>
                  <a:srgbClr val="0070C0"/>
                </a:solidFill>
                <a:latin typeface="Calibri"/>
              </a:rPr>
              <a:t>recording of the accounting situation </a:t>
            </a:r>
            <a:r>
              <a:rPr lang="en-US" altLang="it-IT" sz="1400" cap="small" dirty="0">
                <a:solidFill>
                  <a:prstClr val="black"/>
                </a:solidFill>
                <a:latin typeface="Calibri"/>
              </a:rPr>
              <a:t>and current performance;</a:t>
            </a:r>
          </a:p>
          <a:p>
            <a:pPr algn="just"/>
            <a:r>
              <a:rPr lang="en-US" altLang="it-IT" sz="1400" cap="small" dirty="0">
                <a:solidFill>
                  <a:prstClr val="black"/>
                </a:solidFill>
                <a:latin typeface="Calibri"/>
              </a:rPr>
              <a:t>- identification of strategies for </a:t>
            </a:r>
            <a:r>
              <a:rPr lang="en-US" altLang="it-IT" sz="1400" cap="small" dirty="0">
                <a:solidFill>
                  <a:srgbClr val="0070C0"/>
                </a:solidFill>
                <a:latin typeface="Calibri"/>
              </a:rPr>
              <a:t>action aimed at removing the causes of the crisis</a:t>
            </a:r>
            <a:r>
              <a:rPr lang="en-US" altLang="it-IT" sz="1400" cap="small" dirty="0">
                <a:solidFill>
                  <a:prstClr val="black"/>
                </a:solidFill>
                <a:latin typeface="Calibri"/>
              </a:rPr>
              <a:t>;</a:t>
            </a:r>
          </a:p>
          <a:p>
            <a:pPr algn="just"/>
            <a:r>
              <a:rPr lang="en-US" altLang="it-IT" sz="1400" cap="small" dirty="0">
                <a:solidFill>
                  <a:prstClr val="black"/>
                </a:solidFill>
                <a:latin typeface="Calibri"/>
              </a:rPr>
              <a:t>- </a:t>
            </a:r>
            <a:r>
              <a:rPr lang="en-US" altLang="it-IT" sz="1400" cap="small" dirty="0">
                <a:solidFill>
                  <a:srgbClr val="0070C0"/>
                </a:solidFill>
                <a:latin typeface="Calibri"/>
              </a:rPr>
              <a:t>financial flow </a:t>
            </a:r>
            <a:r>
              <a:rPr lang="en-US" altLang="it-IT" sz="1400" cap="small" dirty="0">
                <a:solidFill>
                  <a:prstClr val="black"/>
                </a:solidFill>
                <a:latin typeface="Calibri"/>
              </a:rPr>
              <a:t>projections;</a:t>
            </a:r>
          </a:p>
          <a:p>
            <a:pPr algn="just"/>
            <a:r>
              <a:rPr lang="en-US" altLang="it-IT" sz="1400" cap="small" dirty="0">
                <a:solidFill>
                  <a:prstClr val="black"/>
                </a:solidFill>
                <a:latin typeface="Calibri"/>
              </a:rPr>
              <a:t>- </a:t>
            </a:r>
            <a:r>
              <a:rPr lang="en-US" altLang="it-IT" sz="1400" cap="small" dirty="0">
                <a:solidFill>
                  <a:srgbClr val="0070C0"/>
                </a:solidFill>
                <a:latin typeface="Calibri"/>
              </a:rPr>
              <a:t>debt restructuring</a:t>
            </a:r>
            <a:r>
              <a:rPr lang="en-US" altLang="it-IT" sz="1400" cap="small" dirty="0">
                <a:solidFill>
                  <a:prstClr val="black"/>
                </a:solidFill>
                <a:latin typeface="Calibri"/>
              </a:rPr>
              <a:t>.</a:t>
            </a:r>
          </a:p>
          <a:p>
            <a:pPr algn="just"/>
            <a:endParaRPr lang="en-US" altLang="it-IT" sz="1400" b="1" cap="small" dirty="0">
              <a:solidFill>
                <a:prstClr val="black"/>
              </a:solidFill>
              <a:latin typeface="Calibri"/>
            </a:endParaRPr>
          </a:p>
        </p:txBody>
      </p:sp>
      <p:sp>
        <p:nvSpPr>
          <p:cNvPr id="5" name="CasellaDiTesto 3">
            <a:extLst>
              <a:ext uri="{FF2B5EF4-FFF2-40B4-BE49-F238E27FC236}">
                <a16:creationId xmlns:a16="http://schemas.microsoft.com/office/drawing/2014/main" id="{DE130AA7-D9EB-F784-2CE1-22D57E27B0FF}"/>
              </a:ext>
            </a:extLst>
          </p:cNvPr>
          <p:cNvSpPr txBox="1">
            <a:spLocks noChangeArrowheads="1"/>
          </p:cNvSpPr>
          <p:nvPr/>
        </p:nvSpPr>
        <p:spPr bwMode="auto">
          <a:xfrm>
            <a:off x="224289" y="1169532"/>
            <a:ext cx="89630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a:r>
              <a:rPr lang="it-IT" altLang="it-IT" sz="2000" b="1" cap="small" dirty="0">
                <a:solidFill>
                  <a:srgbClr val="C00000"/>
                </a:solidFill>
              </a:rPr>
              <a:t>THE </a:t>
            </a:r>
            <a:r>
              <a:rPr lang="it-IT" altLang="it-IT" sz="2000" b="1" i="1" cap="small" dirty="0">
                <a:solidFill>
                  <a:srgbClr val="C00000"/>
                </a:solidFill>
              </a:rPr>
              <a:t>FORWARD LOOKING </a:t>
            </a:r>
            <a:r>
              <a:rPr lang="it-IT" altLang="it-IT" sz="2000" b="1" cap="small" dirty="0">
                <a:solidFill>
                  <a:srgbClr val="C00000"/>
                </a:solidFill>
              </a:rPr>
              <a:t>APPROACH OF THE IC CODE</a:t>
            </a:r>
          </a:p>
        </p:txBody>
      </p:sp>
    </p:spTree>
    <p:extLst>
      <p:ext uri="{BB962C8B-B14F-4D97-AF65-F5344CB8AC3E}">
        <p14:creationId xmlns:p14="http://schemas.microsoft.com/office/powerpoint/2010/main" val="116362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6">
            <a:extLst>
              <a:ext uri="{FF2B5EF4-FFF2-40B4-BE49-F238E27FC236}">
                <a16:creationId xmlns:a16="http://schemas.microsoft.com/office/drawing/2014/main" id="{3D838DC9-69CC-5FA1-93DB-F46FDFF7BEE2}"/>
              </a:ext>
            </a:extLst>
          </p:cNvPr>
          <p:cNvSpPr txBox="1">
            <a:spLocks noChangeArrowheads="1"/>
          </p:cNvSpPr>
          <p:nvPr/>
        </p:nvSpPr>
        <p:spPr bwMode="auto">
          <a:xfrm>
            <a:off x="392112" y="2080491"/>
            <a:ext cx="8359775"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a:r>
              <a:rPr lang="en-US" altLang="it-IT" sz="4000" b="1" cap="small" dirty="0">
                <a:solidFill>
                  <a:srgbClr val="C00000"/>
                </a:solidFill>
              </a:rPr>
              <a:t>Identifying </a:t>
            </a:r>
          </a:p>
          <a:p>
            <a:pPr algn="ctr"/>
            <a:r>
              <a:rPr lang="en-US" altLang="it-IT" sz="4000" b="1" cap="small" dirty="0">
                <a:solidFill>
                  <a:srgbClr val="C00000"/>
                </a:solidFill>
              </a:rPr>
              <a:t>ESG Non-financial Information</a:t>
            </a:r>
            <a:r>
              <a:rPr lang="it-IT" altLang="it-IT" sz="4000" cap="small" dirty="0">
                <a:solidFill>
                  <a:srgbClr val="C00000"/>
                </a:solidFill>
              </a:rPr>
              <a:t> </a:t>
            </a:r>
          </a:p>
        </p:txBody>
      </p:sp>
    </p:spTree>
    <p:extLst>
      <p:ext uri="{BB962C8B-B14F-4D97-AF65-F5344CB8AC3E}">
        <p14:creationId xmlns:p14="http://schemas.microsoft.com/office/powerpoint/2010/main" val="15924905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6">
            <a:extLst>
              <a:ext uri="{FF2B5EF4-FFF2-40B4-BE49-F238E27FC236}">
                <a16:creationId xmlns:a16="http://schemas.microsoft.com/office/drawing/2014/main" id="{8F1E5378-C363-F596-5A2D-83842A6C5D17}"/>
              </a:ext>
            </a:extLst>
          </p:cNvPr>
          <p:cNvSpPr txBox="1">
            <a:spLocks noChangeArrowheads="1"/>
          </p:cNvSpPr>
          <p:nvPr/>
        </p:nvSpPr>
        <p:spPr bwMode="auto">
          <a:xfrm>
            <a:off x="360363" y="1453745"/>
            <a:ext cx="8326437"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a:r>
              <a:rPr lang="it-IT" altLang="it-IT" b="1" cap="small" dirty="0">
                <a:solidFill>
                  <a:srgbClr val="FF0000"/>
                </a:solidFill>
              </a:rPr>
              <a:t>ESG NON-FINANCIAL INFORMATION </a:t>
            </a:r>
            <a:endParaRPr lang="it-IT" altLang="it-IT" cap="small" dirty="0"/>
          </a:p>
          <a:p>
            <a:pPr algn="just"/>
            <a:endParaRPr lang="it-IT" altLang="it-IT" cap="small" dirty="0"/>
          </a:p>
          <a:p>
            <a:pPr algn="just"/>
            <a:endParaRPr lang="it-IT" altLang="it-IT" cap="small" dirty="0"/>
          </a:p>
          <a:p>
            <a:pPr algn="just"/>
            <a:endParaRPr lang="it-IT" altLang="it-IT" cap="small" dirty="0"/>
          </a:p>
          <a:p>
            <a:pPr algn="just"/>
            <a:endParaRPr lang="it-IT" altLang="it-IT" cap="small" dirty="0"/>
          </a:p>
          <a:p>
            <a:pPr algn="just"/>
            <a:endParaRPr lang="it-IT" altLang="it-IT" cap="small" dirty="0"/>
          </a:p>
          <a:p>
            <a:pPr algn="just"/>
            <a:endParaRPr lang="it-IT" altLang="it-IT" cap="small" dirty="0"/>
          </a:p>
          <a:p>
            <a:pPr algn="just"/>
            <a:endParaRPr lang="it-IT" altLang="it-IT" cap="small" dirty="0"/>
          </a:p>
          <a:p>
            <a:pPr algn="just"/>
            <a:endParaRPr lang="it-IT" altLang="it-IT" cap="small" dirty="0"/>
          </a:p>
          <a:p>
            <a:pPr algn="just"/>
            <a:endParaRPr lang="it-IT" altLang="it-IT" cap="small" dirty="0"/>
          </a:p>
          <a:p>
            <a:pPr algn="just"/>
            <a:endParaRPr lang="it-IT" altLang="it-IT" cap="small" dirty="0"/>
          </a:p>
        </p:txBody>
      </p:sp>
      <p:sp>
        <p:nvSpPr>
          <p:cNvPr id="3" name="CasellaDiTesto 2">
            <a:extLst>
              <a:ext uri="{FF2B5EF4-FFF2-40B4-BE49-F238E27FC236}">
                <a16:creationId xmlns:a16="http://schemas.microsoft.com/office/drawing/2014/main" id="{65DAA5A0-4C8D-DF71-D54F-4D06D284A949}"/>
              </a:ext>
            </a:extLst>
          </p:cNvPr>
          <p:cNvSpPr txBox="1"/>
          <p:nvPr/>
        </p:nvSpPr>
        <p:spPr>
          <a:xfrm>
            <a:off x="4559300" y="2171295"/>
            <a:ext cx="4127500" cy="64611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spAutoFit/>
          </a:bodyPr>
          <a:lstStyle/>
          <a:p>
            <a:pPr>
              <a:defRPr/>
            </a:pPr>
            <a:r>
              <a:rPr lang="en-US" altLang="it-IT" b="1" cap="small" dirty="0"/>
              <a:t>They are future-oriented and have a high predictive value</a:t>
            </a:r>
            <a:endParaRPr lang="it-IT" altLang="it-IT" b="1" cap="small" dirty="0"/>
          </a:p>
        </p:txBody>
      </p:sp>
      <p:sp>
        <p:nvSpPr>
          <p:cNvPr id="4" name="CasellaDiTesto 3">
            <a:extLst>
              <a:ext uri="{FF2B5EF4-FFF2-40B4-BE49-F238E27FC236}">
                <a16:creationId xmlns:a16="http://schemas.microsoft.com/office/drawing/2014/main" id="{5E3294E9-FF7D-ACF9-1BA9-7DC80A858587}"/>
              </a:ext>
            </a:extLst>
          </p:cNvPr>
          <p:cNvSpPr txBox="1"/>
          <p:nvPr/>
        </p:nvSpPr>
        <p:spPr>
          <a:xfrm>
            <a:off x="360363" y="2171295"/>
            <a:ext cx="3271837" cy="64611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spAutoFit/>
          </a:bodyPr>
          <a:lstStyle/>
          <a:p>
            <a:pPr>
              <a:defRPr/>
            </a:pPr>
            <a:r>
              <a:rPr lang="en-US" altLang="it-IT" b="1" cap="small" dirty="0"/>
              <a:t>They distance themselves from financial balance logic</a:t>
            </a:r>
            <a:endParaRPr lang="it-IT" altLang="it-IT" b="1" cap="small" dirty="0"/>
          </a:p>
        </p:txBody>
      </p:sp>
      <p:sp>
        <p:nvSpPr>
          <p:cNvPr id="5" name="CasellaDiTesto 4">
            <a:extLst>
              <a:ext uri="{FF2B5EF4-FFF2-40B4-BE49-F238E27FC236}">
                <a16:creationId xmlns:a16="http://schemas.microsoft.com/office/drawing/2014/main" id="{2F2336FC-C4B2-FE65-94DD-FD32E82966A4}"/>
              </a:ext>
            </a:extLst>
          </p:cNvPr>
          <p:cNvSpPr txBox="1"/>
          <p:nvPr/>
        </p:nvSpPr>
        <p:spPr>
          <a:xfrm>
            <a:off x="360363" y="3393670"/>
            <a:ext cx="3271837" cy="922338"/>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a:spAutoFit/>
          </a:bodyPr>
          <a:lstStyle/>
          <a:p>
            <a:pPr algn="just">
              <a:defRPr/>
            </a:pPr>
            <a:r>
              <a:rPr lang="en-US" altLang="it-IT" b="1" cap="small" dirty="0"/>
              <a:t>It is not easy to identify the appropriate ESG non-financial indicators</a:t>
            </a:r>
            <a:endParaRPr lang="it-IT" altLang="it-IT" b="1" cap="small" dirty="0"/>
          </a:p>
        </p:txBody>
      </p:sp>
      <p:sp>
        <p:nvSpPr>
          <p:cNvPr id="6" name="CasellaDiTesto 5">
            <a:extLst>
              <a:ext uri="{FF2B5EF4-FFF2-40B4-BE49-F238E27FC236}">
                <a16:creationId xmlns:a16="http://schemas.microsoft.com/office/drawing/2014/main" id="{CC1B20E9-A3C6-96F7-C7A5-582EC4D45911}"/>
              </a:ext>
            </a:extLst>
          </p:cNvPr>
          <p:cNvSpPr txBox="1"/>
          <p:nvPr/>
        </p:nvSpPr>
        <p:spPr>
          <a:xfrm>
            <a:off x="4559300" y="3238095"/>
            <a:ext cx="4127500" cy="120015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a:spAutoFit/>
          </a:bodyPr>
          <a:lstStyle/>
          <a:p>
            <a:pPr algn="just">
              <a:defRPr/>
            </a:pPr>
            <a:r>
              <a:rPr lang="en-US" altLang="it-IT" b="1" cap="small" dirty="0"/>
              <a:t>It is necessary to have a timely and complete knowledge of the activity and management facts, being able to identify the critical success factors</a:t>
            </a:r>
            <a:endParaRPr lang="it-IT" altLang="it-IT" b="1" cap="small" dirty="0"/>
          </a:p>
        </p:txBody>
      </p:sp>
      <p:sp>
        <p:nvSpPr>
          <p:cNvPr id="7" name="Freccia a destra 6">
            <a:extLst>
              <a:ext uri="{FF2B5EF4-FFF2-40B4-BE49-F238E27FC236}">
                <a16:creationId xmlns:a16="http://schemas.microsoft.com/office/drawing/2014/main" id="{E0C7CDA0-5E3A-AA97-0CC9-638A56B2B185}"/>
              </a:ext>
            </a:extLst>
          </p:cNvPr>
          <p:cNvSpPr/>
          <p:nvPr/>
        </p:nvSpPr>
        <p:spPr>
          <a:xfrm>
            <a:off x="3836988" y="2333220"/>
            <a:ext cx="477837" cy="323850"/>
          </a:xfrm>
          <a:prstGeom prst="rightArrow">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it-IT" cap="small"/>
          </a:p>
        </p:txBody>
      </p:sp>
      <p:sp>
        <p:nvSpPr>
          <p:cNvPr id="8" name="Freccia a destra 7">
            <a:extLst>
              <a:ext uri="{FF2B5EF4-FFF2-40B4-BE49-F238E27FC236}">
                <a16:creationId xmlns:a16="http://schemas.microsoft.com/office/drawing/2014/main" id="{BD703F16-AA73-6585-2F5B-70965BFE9DC3}"/>
              </a:ext>
            </a:extLst>
          </p:cNvPr>
          <p:cNvSpPr/>
          <p:nvPr/>
        </p:nvSpPr>
        <p:spPr>
          <a:xfrm>
            <a:off x="3876675" y="3693708"/>
            <a:ext cx="476250" cy="322262"/>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it-IT" cap="small"/>
          </a:p>
        </p:txBody>
      </p:sp>
    </p:spTree>
    <p:extLst>
      <p:ext uri="{BB962C8B-B14F-4D97-AF65-F5344CB8AC3E}">
        <p14:creationId xmlns:p14="http://schemas.microsoft.com/office/powerpoint/2010/main" val="7391363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asellaDiTesto 6">
            <a:extLst>
              <a:ext uri="{FF2B5EF4-FFF2-40B4-BE49-F238E27FC236}">
                <a16:creationId xmlns:a16="http://schemas.microsoft.com/office/drawing/2014/main" id="{C933B912-05F0-0B36-F8E4-7BDC823D919C}"/>
              </a:ext>
            </a:extLst>
          </p:cNvPr>
          <p:cNvSpPr txBox="1">
            <a:spLocks noChangeArrowheads="1"/>
          </p:cNvSpPr>
          <p:nvPr/>
        </p:nvSpPr>
        <p:spPr bwMode="auto">
          <a:xfrm>
            <a:off x="875899" y="1474125"/>
            <a:ext cx="6910939"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just"/>
            <a:r>
              <a:rPr lang="en-US" altLang="it-IT" sz="2000" b="1" cap="small" dirty="0">
                <a:solidFill>
                  <a:srgbClr val="C00000"/>
                </a:solidFill>
              </a:rPr>
              <a:t>NON-FINANCIAL INDICATORS ARE SPECIAL TO THE INDIVIDUAL COMPANY</a:t>
            </a:r>
            <a:r>
              <a:rPr lang="en-US" altLang="it-IT" sz="2000" b="1" cap="small" dirty="0"/>
              <a:t>, </a:t>
            </a:r>
            <a:r>
              <a:rPr lang="en-US" altLang="it-IT" sz="2000" b="1" cap="small" dirty="0">
                <a:solidFill>
                  <a:srgbClr val="0070C0"/>
                </a:solidFill>
              </a:rPr>
              <a:t>therefore they should be developed </a:t>
            </a:r>
            <a:r>
              <a:rPr lang="en-US" altLang="it-IT" sz="2000" b="1" cap="small" dirty="0">
                <a:solidFill>
                  <a:srgbClr val="C00000"/>
                </a:solidFill>
              </a:rPr>
              <a:t>AD HOC</a:t>
            </a:r>
            <a:r>
              <a:rPr lang="en-US" altLang="it-IT" sz="2000" b="1" cap="small" dirty="0">
                <a:solidFill>
                  <a:srgbClr val="0070C0"/>
                </a:solidFill>
              </a:rPr>
              <a:t>, taking into consideration the size, structure and nature of the company. </a:t>
            </a:r>
          </a:p>
          <a:p>
            <a:pPr algn="just"/>
            <a:endParaRPr lang="en-US" altLang="it-IT" sz="2000" b="1" cap="small" dirty="0"/>
          </a:p>
          <a:p>
            <a:pPr algn="just"/>
            <a:r>
              <a:rPr lang="en-US" altLang="it-IT" sz="2000" b="1" cap="small" dirty="0">
                <a:solidFill>
                  <a:srgbClr val="0070C0"/>
                </a:solidFill>
              </a:rPr>
              <a:t>There is no real </a:t>
            </a:r>
            <a:r>
              <a:rPr lang="en-US" altLang="it-IT" sz="2000" b="1" cap="small" dirty="0">
                <a:solidFill>
                  <a:srgbClr val="C00000"/>
                </a:solidFill>
              </a:rPr>
              <a:t>DUE PROCESS </a:t>
            </a:r>
            <a:r>
              <a:rPr lang="en-US" altLang="it-IT" sz="2000" b="1" cap="small" dirty="0">
                <a:solidFill>
                  <a:srgbClr val="0070C0"/>
                </a:solidFill>
              </a:rPr>
              <a:t>for the definition of these indicators. Consequently, each company can build them according to the </a:t>
            </a:r>
            <a:r>
              <a:rPr lang="en-US" altLang="it-IT" sz="2000" b="1" cap="small" dirty="0">
                <a:solidFill>
                  <a:srgbClr val="C00000"/>
                </a:solidFill>
              </a:rPr>
              <a:t>criteria it considers most appropriate to represent its own company situation</a:t>
            </a:r>
            <a:r>
              <a:rPr lang="en-US" altLang="it-IT" sz="2000" b="1" cap="small" dirty="0">
                <a:solidFill>
                  <a:srgbClr val="0070C0"/>
                </a:solidFill>
              </a:rPr>
              <a:t>, or to predict a future state of crisis.</a:t>
            </a:r>
            <a:endParaRPr lang="it-IT" altLang="it-IT" sz="2000" b="1" cap="small" dirty="0">
              <a:solidFill>
                <a:srgbClr val="0070C0"/>
              </a:solidFill>
            </a:endParaRPr>
          </a:p>
        </p:txBody>
      </p:sp>
      <p:cxnSp>
        <p:nvCxnSpPr>
          <p:cNvPr id="7" name="Connettore 1 4">
            <a:extLst>
              <a:ext uri="{FF2B5EF4-FFF2-40B4-BE49-F238E27FC236}">
                <a16:creationId xmlns:a16="http://schemas.microsoft.com/office/drawing/2014/main" id="{68C611FB-548E-FC05-8CFD-0CE6436C26D2}"/>
              </a:ext>
            </a:extLst>
          </p:cNvPr>
          <p:cNvCxnSpPr/>
          <p:nvPr/>
        </p:nvCxnSpPr>
        <p:spPr>
          <a:xfrm>
            <a:off x="3051208" y="2751397"/>
            <a:ext cx="1401584" cy="308880"/>
          </a:xfrm>
          <a:prstGeom prst="line">
            <a:avLst/>
          </a:prstGeom>
          <a:ln>
            <a:solidFill>
              <a:srgbClr val="7030A0"/>
            </a:solidFill>
          </a:ln>
        </p:spPr>
        <p:style>
          <a:lnRef idx="2">
            <a:schemeClr val="accent1"/>
          </a:lnRef>
          <a:fillRef idx="0">
            <a:schemeClr val="accent1"/>
          </a:fillRef>
          <a:effectRef idx="1">
            <a:schemeClr val="accent1"/>
          </a:effectRef>
          <a:fontRef idx="minor">
            <a:schemeClr val="tx1"/>
          </a:fontRef>
        </p:style>
      </p:cxnSp>
      <p:cxnSp>
        <p:nvCxnSpPr>
          <p:cNvPr id="8" name="Connettore 1 7">
            <a:extLst>
              <a:ext uri="{FF2B5EF4-FFF2-40B4-BE49-F238E27FC236}">
                <a16:creationId xmlns:a16="http://schemas.microsoft.com/office/drawing/2014/main" id="{E5E5C1CF-F840-8DC5-8AFD-C1395C84B690}"/>
              </a:ext>
            </a:extLst>
          </p:cNvPr>
          <p:cNvCxnSpPr/>
          <p:nvPr/>
        </p:nvCxnSpPr>
        <p:spPr>
          <a:xfrm flipV="1">
            <a:off x="2909509" y="2751397"/>
            <a:ext cx="1673225" cy="308881"/>
          </a:xfrm>
          <a:prstGeom prst="line">
            <a:avLst/>
          </a:prstGeom>
          <a:ln>
            <a:solidFill>
              <a:srgbClr val="7030A0"/>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243082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3">
            <a:extLst>
              <a:ext uri="{FF2B5EF4-FFF2-40B4-BE49-F238E27FC236}">
                <a16:creationId xmlns:a16="http://schemas.microsoft.com/office/drawing/2014/main" id="{5E50B9AE-501F-EFD3-5C24-AE13C82DD3AC}"/>
              </a:ext>
            </a:extLst>
          </p:cNvPr>
          <p:cNvSpPr txBox="1">
            <a:spLocks noChangeArrowheads="1"/>
          </p:cNvSpPr>
          <p:nvPr/>
        </p:nvSpPr>
        <p:spPr bwMode="auto">
          <a:xfrm>
            <a:off x="1595230" y="1159630"/>
            <a:ext cx="6038022" cy="646331"/>
          </a:xfrm>
          <a:prstGeom prst="rect">
            <a:avLst/>
          </a:prstGeom>
          <a:noFill/>
          <a:ln w="9525">
            <a:noFill/>
            <a:miter lim="800000"/>
            <a:headEnd/>
            <a:tailEnd/>
          </a:ln>
        </p:spPr>
        <p:txBody>
          <a:bodyPr wrap="square">
            <a:spAutoFit/>
          </a:bodyPr>
          <a:lstStyle/>
          <a:p>
            <a:pPr>
              <a:defRPr/>
            </a:pPr>
            <a:r>
              <a:rPr lang="en-US" altLang="it-IT" b="1" dirty="0">
                <a:solidFill>
                  <a:srgbClr val="C00000"/>
                </a:solidFill>
              </a:rPr>
              <a:t>OIBR  2022 -  GDL </a:t>
            </a:r>
            <a:r>
              <a:rPr lang="it-IT" b="1" cap="small" dirty="0">
                <a:solidFill>
                  <a:srgbClr val="C00000"/>
                </a:solidFill>
              </a:rPr>
              <a:t>“</a:t>
            </a:r>
            <a:r>
              <a:rPr lang="en-US" b="1" cap="small" dirty="0">
                <a:solidFill>
                  <a:srgbClr val="C00000"/>
                </a:solidFill>
              </a:rPr>
              <a:t>Non-Financial Information for the adequate structures and for the prediction of crises in SMEs</a:t>
            </a:r>
            <a:r>
              <a:rPr lang="it-IT" b="1" cap="small" dirty="0">
                <a:solidFill>
                  <a:srgbClr val="C00000"/>
                </a:solidFill>
              </a:rPr>
              <a:t>”</a:t>
            </a:r>
            <a:endParaRPr lang="it-IT" altLang="it-IT" b="1" dirty="0">
              <a:solidFill>
                <a:srgbClr val="C00000"/>
              </a:solidFill>
            </a:endParaRPr>
          </a:p>
        </p:txBody>
      </p:sp>
      <p:cxnSp>
        <p:nvCxnSpPr>
          <p:cNvPr id="3" name="Connettore 1 3">
            <a:extLst>
              <a:ext uri="{FF2B5EF4-FFF2-40B4-BE49-F238E27FC236}">
                <a16:creationId xmlns:a16="http://schemas.microsoft.com/office/drawing/2014/main" id="{4F8298FA-200A-63DE-3E16-90729F10DF53}"/>
              </a:ext>
            </a:extLst>
          </p:cNvPr>
          <p:cNvCxnSpPr/>
          <p:nvPr/>
        </p:nvCxnSpPr>
        <p:spPr>
          <a:xfrm>
            <a:off x="77788" y="1855788"/>
            <a:ext cx="8963025" cy="0"/>
          </a:xfrm>
          <a:prstGeom prst="line">
            <a:avLst/>
          </a:prstGeom>
        </p:spPr>
        <p:style>
          <a:lnRef idx="2">
            <a:schemeClr val="accent1"/>
          </a:lnRef>
          <a:fillRef idx="0">
            <a:schemeClr val="accent1"/>
          </a:fillRef>
          <a:effectRef idx="1">
            <a:schemeClr val="accent1"/>
          </a:effectRef>
          <a:fontRef idx="minor">
            <a:schemeClr val="tx1"/>
          </a:fontRef>
        </p:style>
      </p:cxnSp>
      <p:sp>
        <p:nvSpPr>
          <p:cNvPr id="4" name="CasellaDiTesto 6">
            <a:extLst>
              <a:ext uri="{FF2B5EF4-FFF2-40B4-BE49-F238E27FC236}">
                <a16:creationId xmlns:a16="http://schemas.microsoft.com/office/drawing/2014/main" id="{808ABCDA-196E-1FD2-8112-9F88B50C0441}"/>
              </a:ext>
            </a:extLst>
          </p:cNvPr>
          <p:cNvSpPr txBox="1">
            <a:spLocks noChangeArrowheads="1"/>
          </p:cNvSpPr>
          <p:nvPr/>
        </p:nvSpPr>
        <p:spPr bwMode="auto">
          <a:xfrm>
            <a:off x="430212" y="2022750"/>
            <a:ext cx="8283575"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just">
              <a:spcBef>
                <a:spcPct val="20000"/>
              </a:spcBef>
              <a:buFont typeface="Arial" panose="020B0604020202020204" pitchFamily="34" charset="0"/>
              <a:buNone/>
            </a:pPr>
            <a:r>
              <a:rPr lang="en-US" altLang="it-IT" sz="2400" b="1" cap="small" dirty="0">
                <a:solidFill>
                  <a:srgbClr val="0070C0"/>
                </a:solidFill>
              </a:rPr>
              <a:t>It </a:t>
            </a:r>
            <a:r>
              <a:rPr lang="en-US" altLang="it-IT" sz="2400" b="1" cap="small" dirty="0">
                <a:solidFill>
                  <a:srgbClr val="C00000"/>
                </a:solidFill>
              </a:rPr>
              <a:t>is not possible </a:t>
            </a:r>
            <a:r>
              <a:rPr lang="en-US" altLang="it-IT" sz="2400" b="1" cap="small" dirty="0">
                <a:solidFill>
                  <a:srgbClr val="0070C0"/>
                </a:solidFill>
              </a:rPr>
              <a:t>to define a </a:t>
            </a:r>
            <a:r>
              <a:rPr lang="en-US" altLang="it-IT" sz="2400" b="1" cap="small" dirty="0">
                <a:solidFill>
                  <a:srgbClr val="C00000"/>
                </a:solidFill>
              </a:rPr>
              <a:t>pre-established set of information </a:t>
            </a:r>
            <a:r>
              <a:rPr lang="en-US" altLang="it-IT" sz="2400" b="1" cap="small" dirty="0">
                <a:solidFill>
                  <a:srgbClr val="0070C0"/>
                </a:solidFill>
              </a:rPr>
              <a:t>that can be applied uncritically by companies</a:t>
            </a:r>
          </a:p>
          <a:p>
            <a:pPr algn="just">
              <a:spcBef>
                <a:spcPct val="20000"/>
              </a:spcBef>
              <a:buFont typeface="Arial" panose="020B0604020202020204" pitchFamily="34" charset="0"/>
              <a:buNone/>
            </a:pPr>
            <a:endParaRPr lang="en-US" altLang="it-IT" sz="2400" b="1" cap="small" dirty="0">
              <a:solidFill>
                <a:srgbClr val="0070C0"/>
              </a:solidFill>
            </a:endParaRPr>
          </a:p>
          <a:p>
            <a:pPr algn="just">
              <a:spcBef>
                <a:spcPct val="20000"/>
              </a:spcBef>
              <a:buFont typeface="Arial" panose="020B0604020202020204" pitchFamily="34" charset="0"/>
              <a:buNone/>
            </a:pPr>
            <a:endParaRPr lang="en-US" altLang="it-IT" sz="2400" b="1" cap="small" dirty="0">
              <a:solidFill>
                <a:srgbClr val="0070C0"/>
              </a:solidFill>
            </a:endParaRPr>
          </a:p>
          <a:p>
            <a:pPr algn="just">
              <a:spcBef>
                <a:spcPct val="20000"/>
              </a:spcBef>
              <a:buFont typeface="Arial" panose="020B0604020202020204" pitchFamily="34" charset="0"/>
              <a:buNone/>
            </a:pPr>
            <a:r>
              <a:rPr lang="en-US" altLang="it-IT" sz="2400" b="1" cap="small" dirty="0">
                <a:solidFill>
                  <a:srgbClr val="0070C0"/>
                </a:solidFill>
              </a:rPr>
              <a:t>It </a:t>
            </a:r>
            <a:r>
              <a:rPr lang="en-US" altLang="it-IT" sz="2400" b="1" cap="small" dirty="0">
                <a:solidFill>
                  <a:srgbClr val="C00000"/>
                </a:solidFill>
              </a:rPr>
              <a:t>is possible</a:t>
            </a:r>
            <a:r>
              <a:rPr lang="en-US" altLang="it-IT" sz="2400" b="1" cap="small" dirty="0">
                <a:solidFill>
                  <a:srgbClr val="0070C0"/>
                </a:solidFill>
              </a:rPr>
              <a:t> to define </a:t>
            </a:r>
            <a:r>
              <a:rPr lang="en-US" altLang="it-IT" sz="2400" b="1" cap="small" dirty="0">
                <a:solidFill>
                  <a:srgbClr val="C00000"/>
                </a:solidFill>
              </a:rPr>
              <a:t>methodological approach models </a:t>
            </a:r>
            <a:r>
              <a:rPr lang="en-US" altLang="it-IT" sz="2400" b="1" cap="small" dirty="0">
                <a:solidFill>
                  <a:srgbClr val="0070C0"/>
                </a:solidFill>
              </a:rPr>
              <a:t>functional to the identification of non-financial indicators </a:t>
            </a:r>
          </a:p>
          <a:p>
            <a:pPr algn="just">
              <a:spcBef>
                <a:spcPct val="20000"/>
              </a:spcBef>
              <a:buFont typeface="Arial" panose="020B0604020202020204" pitchFamily="34" charset="0"/>
              <a:buNone/>
            </a:pPr>
            <a:endParaRPr lang="en-US" altLang="it-IT" b="1" cap="small" dirty="0">
              <a:solidFill>
                <a:srgbClr val="0070C0"/>
              </a:solidFill>
            </a:endParaRPr>
          </a:p>
        </p:txBody>
      </p:sp>
      <p:sp>
        <p:nvSpPr>
          <p:cNvPr id="7" name="Freccia in giù 6">
            <a:extLst>
              <a:ext uri="{FF2B5EF4-FFF2-40B4-BE49-F238E27FC236}">
                <a16:creationId xmlns:a16="http://schemas.microsoft.com/office/drawing/2014/main" id="{1059674C-A53C-8FDF-39A1-7A2525E946DF}"/>
              </a:ext>
            </a:extLst>
          </p:cNvPr>
          <p:cNvSpPr/>
          <p:nvPr/>
        </p:nvSpPr>
        <p:spPr>
          <a:xfrm>
            <a:off x="3915928" y="3087776"/>
            <a:ext cx="1312144" cy="366135"/>
          </a:xfrm>
          <a:prstGeom prst="downArrow">
            <a:avLst/>
          </a:prstGeom>
          <a:solidFill>
            <a:schemeClr val="accent2"/>
          </a:solidFill>
          <a:ln>
            <a:solidFill>
              <a:srgbClr val="7030A0"/>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sz="1400"/>
          </a:p>
        </p:txBody>
      </p:sp>
    </p:spTree>
    <p:extLst>
      <p:ext uri="{BB962C8B-B14F-4D97-AF65-F5344CB8AC3E}">
        <p14:creationId xmlns:p14="http://schemas.microsoft.com/office/powerpoint/2010/main" val="11297064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tangolo 2">
            <a:extLst>
              <a:ext uri="{FF2B5EF4-FFF2-40B4-BE49-F238E27FC236}">
                <a16:creationId xmlns:a16="http://schemas.microsoft.com/office/drawing/2014/main" id="{B9223C9A-E196-A65A-6FC5-25AEB3D9132E}"/>
              </a:ext>
            </a:extLst>
          </p:cNvPr>
          <p:cNvSpPr>
            <a:spLocks noChangeArrowheads="1"/>
          </p:cNvSpPr>
          <p:nvPr/>
        </p:nvSpPr>
        <p:spPr bwMode="auto">
          <a:xfrm>
            <a:off x="848647" y="1368458"/>
            <a:ext cx="7360078" cy="3200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a:r>
              <a:rPr lang="it-IT" altLang="it-IT" sz="2800" b="1" cap="small" dirty="0" err="1">
                <a:solidFill>
                  <a:srgbClr val="C00000"/>
                </a:solidFill>
              </a:rPr>
              <a:t>Principle</a:t>
            </a:r>
            <a:r>
              <a:rPr lang="it-IT" altLang="it-IT" sz="2800" b="1" cap="small" dirty="0">
                <a:solidFill>
                  <a:srgbClr val="C00000"/>
                </a:solidFill>
              </a:rPr>
              <a:t> of </a:t>
            </a:r>
            <a:r>
              <a:rPr lang="it-IT" altLang="it-IT" sz="2800" b="1" cap="small" dirty="0" err="1">
                <a:solidFill>
                  <a:srgbClr val="C00000"/>
                </a:solidFill>
              </a:rPr>
              <a:t>materiality</a:t>
            </a:r>
            <a:endParaRPr lang="it-IT" altLang="it-IT" sz="2800" b="1" cap="small" dirty="0">
              <a:solidFill>
                <a:srgbClr val="C00000"/>
              </a:solidFill>
            </a:endParaRPr>
          </a:p>
          <a:p>
            <a:pPr algn="ctr"/>
            <a:endParaRPr lang="it-IT" altLang="it-IT" sz="1600" cap="small" dirty="0"/>
          </a:p>
          <a:p>
            <a:pPr algn="just"/>
            <a:r>
              <a:rPr lang="en-US" altLang="it-IT" sz="2400" b="1" cap="small" dirty="0">
                <a:solidFill>
                  <a:srgbClr val="0070C0"/>
                </a:solidFill>
              </a:rPr>
              <a:t>Organizations are required to carry out a </a:t>
            </a:r>
            <a:r>
              <a:rPr lang="en-US" altLang="it-IT" sz="2400" b="1" cap="small" dirty="0">
                <a:solidFill>
                  <a:srgbClr val="C00000"/>
                </a:solidFill>
              </a:rPr>
              <a:t>materiality analysis </a:t>
            </a:r>
            <a:r>
              <a:rPr lang="en-US" altLang="it-IT" sz="2400" b="1" cap="small" dirty="0">
                <a:solidFill>
                  <a:srgbClr val="0070C0"/>
                </a:solidFill>
              </a:rPr>
              <a:t>that leads to the identification of </a:t>
            </a:r>
            <a:r>
              <a:rPr lang="en-US" altLang="it-IT" sz="2400" b="1" cap="small" dirty="0">
                <a:solidFill>
                  <a:srgbClr val="C00000"/>
                </a:solidFill>
              </a:rPr>
              <a:t>issues</a:t>
            </a:r>
            <a:r>
              <a:rPr lang="en-US" altLang="it-IT" sz="2400" b="1" cap="small" dirty="0">
                <a:solidFill>
                  <a:srgbClr val="0070C0"/>
                </a:solidFill>
              </a:rPr>
              <a:t> that can reasonably be considered important to reflect the </a:t>
            </a:r>
            <a:r>
              <a:rPr lang="en-US" altLang="it-IT" sz="2400" b="1" cap="small" dirty="0">
                <a:solidFill>
                  <a:srgbClr val="C00000"/>
                </a:solidFill>
              </a:rPr>
              <a:t>economic, environmental and social impacts of the organization</a:t>
            </a:r>
            <a:r>
              <a:rPr lang="en-US" altLang="it-IT" sz="2400" b="1" cap="small" dirty="0">
                <a:solidFill>
                  <a:srgbClr val="0070C0"/>
                </a:solidFill>
              </a:rPr>
              <a:t>, or to </a:t>
            </a:r>
            <a:r>
              <a:rPr lang="en-US" altLang="it-IT" sz="2400" b="1" cap="small" dirty="0">
                <a:solidFill>
                  <a:srgbClr val="C00000"/>
                </a:solidFill>
              </a:rPr>
              <a:t>influence the decisions of stakeholders</a:t>
            </a:r>
            <a:r>
              <a:rPr lang="it-IT" altLang="it-IT" sz="2400" b="1" cap="small" dirty="0">
                <a:solidFill>
                  <a:srgbClr val="C00000"/>
                </a:solidFill>
              </a:rPr>
              <a:t>.</a:t>
            </a:r>
          </a:p>
          <a:p>
            <a:pPr algn="just"/>
            <a:endParaRPr lang="it-IT" altLang="it-IT" sz="1600" cap="small" dirty="0"/>
          </a:p>
        </p:txBody>
      </p:sp>
    </p:spTree>
    <p:extLst>
      <p:ext uri="{BB962C8B-B14F-4D97-AF65-F5344CB8AC3E}">
        <p14:creationId xmlns:p14="http://schemas.microsoft.com/office/powerpoint/2010/main" val="38414960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ella 5">
            <a:extLst>
              <a:ext uri="{FF2B5EF4-FFF2-40B4-BE49-F238E27FC236}">
                <a16:creationId xmlns:a16="http://schemas.microsoft.com/office/drawing/2014/main" id="{670EE762-2287-1D76-9B80-05B264122108}"/>
              </a:ext>
            </a:extLst>
          </p:cNvPr>
          <p:cNvGraphicFramePr>
            <a:graphicFrameLocks noGrp="1"/>
          </p:cNvGraphicFramePr>
          <p:nvPr>
            <p:extLst>
              <p:ext uri="{D42A27DB-BD31-4B8C-83A1-F6EECF244321}">
                <p14:modId xmlns:p14="http://schemas.microsoft.com/office/powerpoint/2010/main" val="653461172"/>
              </p:ext>
            </p:extLst>
          </p:nvPr>
        </p:nvGraphicFramePr>
        <p:xfrm>
          <a:off x="2142173" y="1896232"/>
          <a:ext cx="4937442" cy="2926080"/>
        </p:xfrm>
        <a:graphic>
          <a:graphicData uri="http://schemas.openxmlformats.org/drawingml/2006/table">
            <a:tbl>
              <a:tblPr firstRow="1" firstCol="1" bandRow="1"/>
              <a:tblGrid>
                <a:gridCol w="4937442">
                  <a:extLst>
                    <a:ext uri="{9D8B030D-6E8A-4147-A177-3AD203B41FA5}">
                      <a16:colId xmlns:a16="http://schemas.microsoft.com/office/drawing/2014/main" val="20000"/>
                    </a:ext>
                  </a:extLst>
                </a:gridCol>
              </a:tblGrid>
              <a:tr h="157922">
                <a:tc>
                  <a:txBody>
                    <a:bodyPr/>
                    <a:lstStyle/>
                    <a:p>
                      <a:pPr algn="just">
                        <a:spcAft>
                          <a:spcPts val="0"/>
                        </a:spcAft>
                      </a:pPr>
                      <a:r>
                        <a:rPr lang="it-IT" sz="1200" b="1" dirty="0">
                          <a:effectLst/>
                          <a:latin typeface="Times New Roman" panose="02020603050405020304" pitchFamily="18" charset="0"/>
                          <a:ea typeface="Calibri" panose="020F0502020204030204" pitchFamily="34" charset="0"/>
                          <a:cs typeface="Times New Roman" panose="02020603050405020304" pitchFamily="18" charset="0"/>
                        </a:rPr>
                        <a:t>Organizational </a:t>
                      </a:r>
                      <a:r>
                        <a:rPr lang="it-IT" sz="1200" b="1" dirty="0" err="1">
                          <a:effectLst/>
                          <a:latin typeface="Times New Roman" panose="02020603050405020304" pitchFamily="18" charset="0"/>
                          <a:ea typeface="Calibri" panose="020F0502020204030204" pitchFamily="34" charset="0"/>
                          <a:cs typeface="Times New Roman" panose="02020603050405020304" pitchFamily="18" charset="0"/>
                        </a:rPr>
                        <a:t>structure</a:t>
                      </a:r>
                      <a:endParaRPr lang="it-IT" sz="1200" dirty="0">
                        <a:effectLst/>
                        <a:latin typeface="Times New Roman" panose="02020603050405020304" pitchFamily="18" charset="0"/>
                        <a:ea typeface="Calibri" panose="020F0502020204030204" pitchFamily="34" charset="0"/>
                        <a:cs typeface="Arial" panose="020B0604020202020204" pitchFamily="34" charset="0"/>
                      </a:endParaRPr>
                    </a:p>
                  </a:txBody>
                  <a:tcPr marL="68582" marR="68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57922">
                <a:tc>
                  <a:txBody>
                    <a:bodyPr/>
                    <a:lstStyle/>
                    <a:p>
                      <a:pPr marL="342900" lvl="0" indent="-342900" algn="just" defTabSz="342900" rtl="0" eaLnBrk="1" latinLnBrk="0" hangingPunct="1">
                        <a:spcBef>
                          <a:spcPts val="600"/>
                        </a:spcBef>
                        <a:spcAft>
                          <a:spcPts val="0"/>
                        </a:spcAft>
                        <a:buFont typeface="Times New Roman" panose="02020603050405020304" pitchFamily="18" charset="0"/>
                        <a:buChar char="-"/>
                      </a:pPr>
                      <a:r>
                        <a:rPr lang="en-GB" sz="1200" kern="1200" dirty="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rPr>
                        <a:t>Administration </a:t>
                      </a:r>
                      <a:endParaRPr lang="it-IT" sz="1200" kern="1200" dirty="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60117">
                <a:tc>
                  <a:txBody>
                    <a:bodyPr/>
                    <a:lstStyle/>
                    <a:p>
                      <a:pPr marL="342900" lvl="0" indent="-342900" algn="just" defTabSz="342900" rtl="0" eaLnBrk="1" latinLnBrk="0" hangingPunct="1">
                        <a:spcBef>
                          <a:spcPts val="600"/>
                        </a:spcBef>
                        <a:spcAft>
                          <a:spcPts val="0"/>
                        </a:spcAft>
                        <a:buFont typeface="Times New Roman" panose="02020603050405020304" pitchFamily="18" charset="0"/>
                        <a:buChar char="-"/>
                      </a:pPr>
                      <a:r>
                        <a:rPr lang="en-GB" sz="1200" kern="120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rPr>
                        <a:t>Supervision</a:t>
                      </a:r>
                      <a:endParaRPr lang="it-IT" sz="1200" kern="120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157922">
                <a:tc>
                  <a:txBody>
                    <a:bodyPr/>
                    <a:lstStyle/>
                    <a:p>
                      <a:pPr marL="342900" lvl="0" indent="-342900" algn="just" defTabSz="342900" rtl="0" eaLnBrk="1" latinLnBrk="0" hangingPunct="1">
                        <a:spcBef>
                          <a:spcPts val="600"/>
                        </a:spcBef>
                        <a:spcAft>
                          <a:spcPts val="0"/>
                        </a:spcAft>
                        <a:buFont typeface="Times New Roman" panose="02020603050405020304" pitchFamily="18" charset="0"/>
                        <a:buChar char="-"/>
                      </a:pPr>
                      <a:r>
                        <a:rPr lang="en-GB" sz="1200" kern="120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rPr>
                        <a:t>Internal control</a:t>
                      </a:r>
                      <a:endParaRPr lang="it-IT" sz="1200" kern="120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157922">
                <a:tc>
                  <a:txBody>
                    <a:bodyPr/>
                    <a:lstStyle/>
                    <a:p>
                      <a:pPr marL="342900" lvl="0" indent="-342900" algn="just" defTabSz="342900" rtl="0" eaLnBrk="1" latinLnBrk="0" hangingPunct="1">
                        <a:spcBef>
                          <a:spcPts val="600"/>
                        </a:spcBef>
                        <a:spcAft>
                          <a:spcPts val="0"/>
                        </a:spcAft>
                        <a:buFont typeface="Times New Roman" panose="02020603050405020304" pitchFamily="18" charset="0"/>
                        <a:buChar char="-"/>
                      </a:pPr>
                      <a:r>
                        <a:rPr lang="en-GB" sz="1200" kern="1200" dirty="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rPr>
                        <a:t>Audit</a:t>
                      </a:r>
                      <a:endParaRPr lang="it-IT" sz="1200" kern="1200" dirty="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157922">
                <a:tc>
                  <a:txBody>
                    <a:bodyPr/>
                    <a:lstStyle/>
                    <a:p>
                      <a:pPr algn="just">
                        <a:spcAft>
                          <a:spcPts val="0"/>
                        </a:spcAft>
                      </a:pPr>
                      <a:r>
                        <a:rPr lang="it-IT" sz="1200" b="1" dirty="0">
                          <a:effectLst/>
                          <a:latin typeface="Times New Roman" panose="02020603050405020304" pitchFamily="18" charset="0"/>
                          <a:ea typeface="Calibri" panose="020F0502020204030204" pitchFamily="34" charset="0"/>
                          <a:cs typeface="Times New Roman" panose="02020603050405020304" pitchFamily="18" charset="0"/>
                        </a:rPr>
                        <a:t>Administrative </a:t>
                      </a:r>
                      <a:r>
                        <a:rPr lang="it-IT" sz="1200" b="1" dirty="0" err="1">
                          <a:effectLst/>
                          <a:latin typeface="Times New Roman" panose="02020603050405020304" pitchFamily="18" charset="0"/>
                          <a:ea typeface="Calibri" panose="020F0502020204030204" pitchFamily="34" charset="0"/>
                          <a:cs typeface="Times New Roman" panose="02020603050405020304" pitchFamily="18" charset="0"/>
                        </a:rPr>
                        <a:t>structure</a:t>
                      </a:r>
                      <a:endParaRPr lang="it-IT" sz="1200" dirty="0">
                        <a:effectLst/>
                        <a:latin typeface="Times New Roman" panose="02020603050405020304" pitchFamily="18" charset="0"/>
                        <a:ea typeface="Calibri" panose="020F0502020204030204" pitchFamily="34" charset="0"/>
                        <a:cs typeface="Arial" panose="020B0604020202020204" pitchFamily="34" charset="0"/>
                      </a:endParaRPr>
                    </a:p>
                  </a:txBody>
                  <a:tcPr marL="68582" marR="68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157922">
                <a:tc>
                  <a:txBody>
                    <a:bodyPr/>
                    <a:lstStyle/>
                    <a:p>
                      <a:pPr marL="342900" lvl="0" indent="-342900" algn="just" defTabSz="342900" rtl="0" eaLnBrk="1" latinLnBrk="0" hangingPunct="1">
                        <a:spcBef>
                          <a:spcPts val="600"/>
                        </a:spcBef>
                        <a:spcAft>
                          <a:spcPts val="0"/>
                        </a:spcAft>
                        <a:buFont typeface="Times New Roman" panose="02020603050405020304" pitchFamily="18" charset="0"/>
                        <a:buChar char="-"/>
                      </a:pPr>
                      <a:r>
                        <a:rPr lang="en-GB" sz="1200" kern="120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rPr>
                        <a:t>Business performance</a:t>
                      </a:r>
                      <a:endParaRPr lang="it-IT" sz="1200" kern="120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157922">
                <a:tc>
                  <a:txBody>
                    <a:bodyPr/>
                    <a:lstStyle/>
                    <a:p>
                      <a:pPr marL="342900" lvl="0" indent="-342900" algn="just" defTabSz="342900" rtl="0" eaLnBrk="1" latinLnBrk="0" hangingPunct="1">
                        <a:spcBef>
                          <a:spcPts val="600"/>
                        </a:spcBef>
                        <a:spcAft>
                          <a:spcPts val="0"/>
                        </a:spcAft>
                        <a:buFont typeface="Times New Roman" panose="02020603050405020304" pitchFamily="18" charset="0"/>
                        <a:buChar char="-"/>
                      </a:pPr>
                      <a:r>
                        <a:rPr lang="en-GB" sz="1200" kern="120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rPr>
                        <a:t>Customers</a:t>
                      </a:r>
                      <a:endParaRPr lang="it-IT" sz="1200" kern="120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157922">
                <a:tc>
                  <a:txBody>
                    <a:bodyPr/>
                    <a:lstStyle/>
                    <a:p>
                      <a:pPr marL="342900" lvl="0" indent="-342900" algn="just" defTabSz="342900" rtl="0" eaLnBrk="1" latinLnBrk="0" hangingPunct="1">
                        <a:spcBef>
                          <a:spcPts val="600"/>
                        </a:spcBef>
                        <a:spcAft>
                          <a:spcPts val="0"/>
                        </a:spcAft>
                        <a:buFont typeface="Times New Roman" panose="02020603050405020304" pitchFamily="18" charset="0"/>
                        <a:buChar char="-"/>
                      </a:pPr>
                      <a:r>
                        <a:rPr lang="en-GB" sz="1200" kern="1200" dirty="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rPr>
                        <a:t>Products/services</a:t>
                      </a:r>
                      <a:endParaRPr lang="it-IT" sz="1200" kern="1200" dirty="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157922">
                <a:tc>
                  <a:txBody>
                    <a:bodyPr/>
                    <a:lstStyle/>
                    <a:p>
                      <a:pPr marL="342900" lvl="0" indent="-342900" algn="just" defTabSz="342900" rtl="0" eaLnBrk="1" latinLnBrk="0" hangingPunct="1">
                        <a:spcBef>
                          <a:spcPts val="600"/>
                        </a:spcBef>
                        <a:spcAft>
                          <a:spcPts val="0"/>
                        </a:spcAft>
                        <a:buFont typeface="Times New Roman" panose="02020603050405020304" pitchFamily="18" charset="0"/>
                        <a:buChar char="-"/>
                      </a:pPr>
                      <a:r>
                        <a:rPr lang="en-GB" sz="1200" kern="120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rPr>
                        <a:t>Personnel</a:t>
                      </a:r>
                      <a:endParaRPr lang="it-IT" sz="1200" kern="120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r h="157922">
                <a:tc>
                  <a:txBody>
                    <a:bodyPr/>
                    <a:lstStyle/>
                    <a:p>
                      <a:pPr marL="342900" lvl="0" indent="-342900" algn="just" defTabSz="342900" rtl="0" eaLnBrk="1" latinLnBrk="0" hangingPunct="1">
                        <a:spcBef>
                          <a:spcPts val="600"/>
                        </a:spcBef>
                        <a:spcAft>
                          <a:spcPts val="0"/>
                        </a:spcAft>
                        <a:buFont typeface="Times New Roman" panose="02020603050405020304" pitchFamily="18" charset="0"/>
                        <a:buChar char="-"/>
                      </a:pPr>
                      <a:r>
                        <a:rPr lang="en-GB" sz="1200" kern="1200" dirty="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rPr>
                        <a:t>Offices and infrastructure</a:t>
                      </a:r>
                      <a:endParaRPr lang="it-IT" sz="1200" kern="1200" dirty="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r h="157922">
                <a:tc>
                  <a:txBody>
                    <a:bodyPr/>
                    <a:lstStyle/>
                    <a:p>
                      <a:pPr algn="just">
                        <a:spcAft>
                          <a:spcPts val="0"/>
                        </a:spcAft>
                      </a:pPr>
                      <a:r>
                        <a:rPr lang="it-IT" sz="1200" b="1" dirty="0">
                          <a:effectLst/>
                          <a:latin typeface="Times New Roman" panose="02020603050405020304" pitchFamily="18" charset="0"/>
                          <a:ea typeface="Calibri" panose="020F0502020204030204" pitchFamily="34" charset="0"/>
                          <a:cs typeface="Times New Roman" panose="02020603050405020304" pitchFamily="18" charset="0"/>
                        </a:rPr>
                        <a:t>Accounting </a:t>
                      </a:r>
                      <a:r>
                        <a:rPr lang="it-IT" sz="1200" b="1" dirty="0" err="1">
                          <a:effectLst/>
                          <a:latin typeface="Times New Roman" panose="02020603050405020304" pitchFamily="18" charset="0"/>
                          <a:ea typeface="Calibri" panose="020F0502020204030204" pitchFamily="34" charset="0"/>
                          <a:cs typeface="Times New Roman" panose="02020603050405020304" pitchFamily="18" charset="0"/>
                        </a:rPr>
                        <a:t>structure</a:t>
                      </a:r>
                      <a:endParaRPr lang="it-IT" sz="1200" dirty="0">
                        <a:effectLst/>
                        <a:latin typeface="Times New Roman" panose="02020603050405020304" pitchFamily="18" charset="0"/>
                        <a:ea typeface="Calibri" panose="020F0502020204030204" pitchFamily="34" charset="0"/>
                        <a:cs typeface="Arial" panose="020B0604020202020204" pitchFamily="34" charset="0"/>
                      </a:endParaRPr>
                    </a:p>
                  </a:txBody>
                  <a:tcPr marL="68582" marR="68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1"/>
                  </a:ext>
                </a:extLst>
              </a:tr>
              <a:tr h="157922">
                <a:tc>
                  <a:txBody>
                    <a:bodyPr/>
                    <a:lstStyle/>
                    <a:p>
                      <a:pPr marL="342900" lvl="0" indent="-342900" algn="just" defTabSz="342900" rtl="0" eaLnBrk="1" latinLnBrk="0" hangingPunct="1">
                        <a:spcBef>
                          <a:spcPts val="600"/>
                        </a:spcBef>
                        <a:spcAft>
                          <a:spcPts val="0"/>
                        </a:spcAft>
                        <a:buFont typeface="Times New Roman" panose="02020603050405020304" pitchFamily="18" charset="0"/>
                        <a:buChar char="-"/>
                      </a:pPr>
                      <a:r>
                        <a:rPr lang="en-GB" sz="1200" kern="1200" dirty="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rPr>
                        <a:t>Reference regulatory framework</a:t>
                      </a:r>
                      <a:endParaRPr lang="it-IT" sz="1200" kern="1200" dirty="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2"/>
                  </a:ext>
                </a:extLst>
              </a:tr>
              <a:tr h="157922">
                <a:tc>
                  <a:txBody>
                    <a:bodyPr/>
                    <a:lstStyle/>
                    <a:p>
                      <a:pPr marL="342900" lvl="0" indent="-342900" algn="just" defTabSz="342900" rtl="0" eaLnBrk="1" latinLnBrk="0" hangingPunct="1">
                        <a:spcBef>
                          <a:spcPts val="600"/>
                        </a:spcBef>
                        <a:spcAft>
                          <a:spcPts val="0"/>
                        </a:spcAft>
                        <a:buFont typeface="Times New Roman" panose="02020603050405020304" pitchFamily="18" charset="0"/>
                        <a:buChar char="-"/>
                      </a:pPr>
                      <a:r>
                        <a:rPr lang="en-GB" sz="1200" kern="1200" dirty="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rPr>
                        <a:t>General accounting system</a:t>
                      </a:r>
                      <a:endParaRPr lang="it-IT" sz="1200" kern="1200" dirty="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3"/>
                  </a:ext>
                </a:extLst>
              </a:tr>
              <a:tr h="157922">
                <a:tc>
                  <a:txBody>
                    <a:bodyPr/>
                    <a:lstStyle/>
                    <a:p>
                      <a:pPr marL="342900" lvl="0" indent="-342900" algn="just" defTabSz="342900" rtl="0" eaLnBrk="1" latinLnBrk="0" hangingPunct="1">
                        <a:spcBef>
                          <a:spcPts val="600"/>
                        </a:spcBef>
                        <a:spcAft>
                          <a:spcPts val="0"/>
                        </a:spcAft>
                        <a:buFont typeface="Times New Roman" panose="02020603050405020304" pitchFamily="18" charset="0"/>
                        <a:buChar char="-"/>
                      </a:pPr>
                      <a:r>
                        <a:rPr lang="en-GB" sz="1200" kern="1200" dirty="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rPr>
                        <a:t>Analytical accounting system</a:t>
                      </a:r>
                      <a:endParaRPr lang="it-IT" sz="1200" kern="1200" dirty="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4"/>
                  </a:ext>
                </a:extLst>
              </a:tr>
              <a:tr h="157922">
                <a:tc>
                  <a:txBody>
                    <a:bodyPr/>
                    <a:lstStyle/>
                    <a:p>
                      <a:pPr marL="342900" lvl="0" indent="-342900" algn="just" defTabSz="342900" rtl="0" eaLnBrk="1" latinLnBrk="0" hangingPunct="1">
                        <a:spcBef>
                          <a:spcPts val="600"/>
                        </a:spcBef>
                        <a:spcAft>
                          <a:spcPts val="0"/>
                        </a:spcAft>
                        <a:buFont typeface="Times New Roman" panose="02020603050405020304" pitchFamily="18" charset="0"/>
                        <a:buChar char="-"/>
                      </a:pPr>
                      <a:r>
                        <a:rPr lang="en-GB" sz="1200" kern="1200" dirty="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rPr>
                        <a:t>Software and information system</a:t>
                      </a:r>
                      <a:endParaRPr lang="it-IT" sz="1200" kern="1200" dirty="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5"/>
                  </a:ext>
                </a:extLst>
              </a:tr>
            </a:tbl>
          </a:graphicData>
        </a:graphic>
      </p:graphicFrame>
      <p:sp>
        <p:nvSpPr>
          <p:cNvPr id="7" name="Rettangolo 2">
            <a:extLst>
              <a:ext uri="{FF2B5EF4-FFF2-40B4-BE49-F238E27FC236}">
                <a16:creationId xmlns:a16="http://schemas.microsoft.com/office/drawing/2014/main" id="{0DFA4E18-801F-8093-DF4E-06728369C8FC}"/>
              </a:ext>
            </a:extLst>
          </p:cNvPr>
          <p:cNvSpPr>
            <a:spLocks noChangeArrowheads="1"/>
          </p:cNvSpPr>
          <p:nvPr/>
        </p:nvSpPr>
        <p:spPr bwMode="auto">
          <a:xfrm>
            <a:off x="1930417" y="1337953"/>
            <a:ext cx="56019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r>
              <a:rPr lang="it-IT" altLang="it-IT" b="1" i="1" cap="small" dirty="0">
                <a:solidFill>
                  <a:srgbClr val="C00000"/>
                </a:solidFill>
              </a:rPr>
              <a:t>ESG Non Financial Information for </a:t>
            </a:r>
            <a:r>
              <a:rPr lang="it-IT" altLang="it-IT" b="1" i="1" cap="small" dirty="0" err="1">
                <a:solidFill>
                  <a:srgbClr val="C00000"/>
                </a:solidFill>
              </a:rPr>
              <a:t>adequate</a:t>
            </a:r>
            <a:r>
              <a:rPr lang="it-IT" altLang="it-IT" b="1" i="1" cap="small" dirty="0">
                <a:solidFill>
                  <a:srgbClr val="C00000"/>
                </a:solidFill>
              </a:rPr>
              <a:t> </a:t>
            </a:r>
            <a:r>
              <a:rPr lang="it-IT" altLang="it-IT" b="1" i="1" cap="small" dirty="0" err="1">
                <a:solidFill>
                  <a:srgbClr val="C00000"/>
                </a:solidFill>
              </a:rPr>
              <a:t>structures</a:t>
            </a:r>
            <a:r>
              <a:rPr lang="it-IT" altLang="it-IT" b="1" i="1" cap="small" dirty="0">
                <a:solidFill>
                  <a:srgbClr val="C00000"/>
                </a:solidFill>
              </a:rPr>
              <a:t>… </a:t>
            </a:r>
          </a:p>
        </p:txBody>
      </p:sp>
    </p:spTree>
    <p:extLst>
      <p:ext uri="{BB962C8B-B14F-4D97-AF65-F5344CB8AC3E}">
        <p14:creationId xmlns:p14="http://schemas.microsoft.com/office/powerpoint/2010/main" val="25139082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la 3">
            <a:extLst>
              <a:ext uri="{FF2B5EF4-FFF2-40B4-BE49-F238E27FC236}">
                <a16:creationId xmlns:a16="http://schemas.microsoft.com/office/drawing/2014/main" id="{323DC8AE-7441-64A7-04F1-1B6A45E2CE89}"/>
              </a:ext>
            </a:extLst>
          </p:cNvPr>
          <p:cNvGraphicFramePr>
            <a:graphicFrameLocks noGrp="1"/>
          </p:cNvGraphicFramePr>
          <p:nvPr>
            <p:extLst>
              <p:ext uri="{D42A27DB-BD31-4B8C-83A1-F6EECF244321}">
                <p14:modId xmlns:p14="http://schemas.microsoft.com/office/powerpoint/2010/main" val="3770665336"/>
              </p:ext>
            </p:extLst>
          </p:nvPr>
        </p:nvGraphicFramePr>
        <p:xfrm>
          <a:off x="1838199" y="2030592"/>
          <a:ext cx="5248401" cy="2575176"/>
        </p:xfrm>
        <a:graphic>
          <a:graphicData uri="http://schemas.openxmlformats.org/drawingml/2006/table">
            <a:tbl>
              <a:tblPr firstRow="1" firstCol="1" bandRow="1"/>
              <a:tblGrid>
                <a:gridCol w="5248401">
                  <a:extLst>
                    <a:ext uri="{9D8B030D-6E8A-4147-A177-3AD203B41FA5}">
                      <a16:colId xmlns:a16="http://schemas.microsoft.com/office/drawing/2014/main" val="20000"/>
                    </a:ext>
                  </a:extLst>
                </a:gridCol>
              </a:tblGrid>
              <a:tr h="214598">
                <a:tc>
                  <a:txBody>
                    <a:bodyPr/>
                    <a:lstStyle/>
                    <a:p>
                      <a:pPr algn="just">
                        <a:spcAft>
                          <a:spcPts val="0"/>
                        </a:spcAft>
                      </a:pPr>
                      <a:r>
                        <a:rPr lang="it-IT" sz="1200" b="1" dirty="0">
                          <a:effectLst/>
                          <a:latin typeface="Times New Roman" panose="02020603050405020304" pitchFamily="18" charset="0"/>
                          <a:ea typeface="Calibri" panose="020F0502020204030204" pitchFamily="34" charset="0"/>
                          <a:cs typeface="Times New Roman" panose="02020603050405020304" pitchFamily="18" charset="0"/>
                        </a:rPr>
                        <a:t>External relations</a:t>
                      </a:r>
                      <a:endParaRPr lang="it-IT" sz="1200" dirty="0">
                        <a:effectLst/>
                        <a:latin typeface="Times New Roman" panose="02020603050405020304" pitchFamily="18" charset="0"/>
                        <a:ea typeface="Calibri" panose="020F0502020204030204" pitchFamily="34" charset="0"/>
                        <a:cs typeface="Arial" panose="020B0604020202020204" pitchFamily="34" charset="0"/>
                      </a:endParaRPr>
                    </a:p>
                  </a:txBody>
                  <a:tcPr marL="68582" marR="68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14598">
                <a:tc>
                  <a:txBody>
                    <a:bodyPr/>
                    <a:lstStyle/>
                    <a:p>
                      <a:pPr marL="342900" lvl="0" indent="-342900" algn="just" defTabSz="457200" rtl="0" eaLnBrk="1" latinLnBrk="0" hangingPunct="1">
                        <a:spcBef>
                          <a:spcPts val="600"/>
                        </a:spcBef>
                        <a:spcAft>
                          <a:spcPts val="0"/>
                        </a:spcAft>
                        <a:buFont typeface="Times New Roman" panose="02020603050405020304" pitchFamily="18" charset="0"/>
                        <a:buChar char="-"/>
                      </a:pPr>
                      <a:r>
                        <a:rPr lang="en-GB" sz="1200" kern="1200" dirty="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rPr>
                        <a:t>Corporate context </a:t>
                      </a:r>
                      <a:endParaRPr lang="it-IT" sz="1200" kern="1200" dirty="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214598">
                <a:tc>
                  <a:txBody>
                    <a:bodyPr/>
                    <a:lstStyle/>
                    <a:p>
                      <a:pPr marL="342900" lvl="0" indent="-342900" algn="just" defTabSz="457200" rtl="0" eaLnBrk="1" latinLnBrk="0" hangingPunct="1">
                        <a:spcBef>
                          <a:spcPts val="600"/>
                        </a:spcBef>
                        <a:spcAft>
                          <a:spcPts val="0"/>
                        </a:spcAft>
                        <a:buFont typeface="Times New Roman" panose="02020603050405020304" pitchFamily="18" charset="0"/>
                        <a:buChar char="-"/>
                      </a:pPr>
                      <a:r>
                        <a:rPr lang="en-GB" sz="1200" kern="1200" dirty="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rPr>
                        <a:t>Corporate reputation</a:t>
                      </a:r>
                      <a:endParaRPr lang="it-IT" sz="1200" kern="1200" dirty="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214598">
                <a:tc>
                  <a:txBody>
                    <a:bodyPr/>
                    <a:lstStyle/>
                    <a:p>
                      <a:pPr marL="342900" lvl="0" indent="-342900" algn="just" defTabSz="457200" rtl="0" eaLnBrk="1" latinLnBrk="0" hangingPunct="1">
                        <a:spcBef>
                          <a:spcPts val="600"/>
                        </a:spcBef>
                        <a:spcAft>
                          <a:spcPts val="0"/>
                        </a:spcAft>
                        <a:buFont typeface="Times New Roman" panose="02020603050405020304" pitchFamily="18" charset="0"/>
                        <a:buChar char="-"/>
                      </a:pPr>
                      <a:r>
                        <a:rPr lang="en-GB" sz="1200" kern="1200" dirty="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rPr>
                        <a:t>Financial institutions</a:t>
                      </a:r>
                      <a:endParaRPr lang="it-IT" sz="1200" kern="1200" dirty="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214598">
                <a:tc>
                  <a:txBody>
                    <a:bodyPr/>
                    <a:lstStyle/>
                    <a:p>
                      <a:pPr marL="342900" lvl="0" indent="-342900" algn="just" defTabSz="457200" rtl="0" eaLnBrk="1" latinLnBrk="0" hangingPunct="1">
                        <a:spcBef>
                          <a:spcPts val="600"/>
                        </a:spcBef>
                        <a:spcAft>
                          <a:spcPts val="0"/>
                        </a:spcAft>
                        <a:buFont typeface="Times New Roman" panose="02020603050405020304" pitchFamily="18" charset="0"/>
                        <a:buChar char="-"/>
                      </a:pPr>
                      <a:r>
                        <a:rPr lang="en-GB" sz="1200" kern="1200" dirty="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rPr>
                        <a:t>Customers</a:t>
                      </a:r>
                      <a:endParaRPr lang="it-IT" sz="1200" kern="1200" dirty="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214598">
                <a:tc>
                  <a:txBody>
                    <a:bodyPr/>
                    <a:lstStyle/>
                    <a:p>
                      <a:pPr marL="342900" lvl="0" indent="-342900" algn="just" defTabSz="457200" rtl="0" eaLnBrk="1" latinLnBrk="0" hangingPunct="1">
                        <a:spcBef>
                          <a:spcPts val="600"/>
                        </a:spcBef>
                        <a:spcAft>
                          <a:spcPts val="0"/>
                        </a:spcAft>
                        <a:buFont typeface="Times New Roman" panose="02020603050405020304" pitchFamily="18" charset="0"/>
                        <a:buChar char="-"/>
                      </a:pPr>
                      <a:r>
                        <a:rPr lang="en-GB" sz="1200" kern="1200" dirty="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rPr>
                        <a:t>Suppliers</a:t>
                      </a:r>
                      <a:endParaRPr lang="it-IT" sz="1200" kern="1200" dirty="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214598">
                <a:tc>
                  <a:txBody>
                    <a:bodyPr/>
                    <a:lstStyle/>
                    <a:p>
                      <a:pPr marL="0" lvl="0" indent="0" algn="just" defTabSz="457200" rtl="0" eaLnBrk="1" latinLnBrk="0" hangingPunct="1">
                        <a:spcAft>
                          <a:spcPts val="0"/>
                        </a:spcAft>
                        <a:buFont typeface="Times New Roman" panose="02020603050405020304" pitchFamily="18" charset="0"/>
                        <a:buNone/>
                      </a:pPr>
                      <a:r>
                        <a:rPr lang="it-IT" sz="1200" b="1"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Internal relations</a:t>
                      </a:r>
                    </a:p>
                  </a:txBody>
                  <a:tcPr marL="68582" marR="68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214598">
                <a:tc>
                  <a:txBody>
                    <a:bodyPr/>
                    <a:lstStyle/>
                    <a:p>
                      <a:pPr marL="342900" lvl="0" indent="-342900" algn="just" defTabSz="457200" rtl="0" eaLnBrk="1" latinLnBrk="0" hangingPunct="1">
                        <a:spcBef>
                          <a:spcPts val="600"/>
                        </a:spcBef>
                        <a:spcAft>
                          <a:spcPts val="0"/>
                        </a:spcAft>
                        <a:buFont typeface="Times New Roman" panose="02020603050405020304" pitchFamily="18" charset="0"/>
                        <a:buChar char="-"/>
                      </a:pPr>
                      <a:r>
                        <a:rPr lang="en-GB" sz="1200" kern="1200" dirty="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rPr>
                        <a:t>Product</a:t>
                      </a:r>
                      <a:endParaRPr lang="it-IT" sz="1200" kern="1200" dirty="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214598">
                <a:tc>
                  <a:txBody>
                    <a:bodyPr/>
                    <a:lstStyle/>
                    <a:p>
                      <a:pPr marL="342900" lvl="0" indent="-342900" algn="just" defTabSz="457200" rtl="0" eaLnBrk="1" latinLnBrk="0" hangingPunct="1">
                        <a:spcBef>
                          <a:spcPts val="600"/>
                        </a:spcBef>
                        <a:spcAft>
                          <a:spcPts val="0"/>
                        </a:spcAft>
                        <a:buFont typeface="Times New Roman" panose="02020603050405020304" pitchFamily="18" charset="0"/>
                        <a:buChar char="-"/>
                      </a:pPr>
                      <a:r>
                        <a:rPr lang="en-GB" sz="1200" kern="120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rPr>
                        <a:t>Organizational structure</a:t>
                      </a:r>
                      <a:endParaRPr lang="it-IT" sz="1200" kern="120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214598">
                <a:tc>
                  <a:txBody>
                    <a:bodyPr/>
                    <a:lstStyle/>
                    <a:p>
                      <a:pPr marL="342900" lvl="0" indent="-342900" algn="just" defTabSz="457200" rtl="0" eaLnBrk="1" latinLnBrk="0" hangingPunct="1">
                        <a:spcBef>
                          <a:spcPts val="600"/>
                        </a:spcBef>
                        <a:spcAft>
                          <a:spcPts val="0"/>
                        </a:spcAft>
                        <a:buFont typeface="Times New Roman" panose="02020603050405020304" pitchFamily="18" charset="0"/>
                        <a:buChar char="-"/>
                      </a:pPr>
                      <a:r>
                        <a:rPr lang="en-GB" sz="1200" kern="1200" dirty="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rPr>
                        <a:t>Internal processes</a:t>
                      </a:r>
                      <a:endParaRPr lang="it-IT" sz="1200" kern="1200" dirty="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r h="214598">
                <a:tc>
                  <a:txBody>
                    <a:bodyPr/>
                    <a:lstStyle/>
                    <a:p>
                      <a:pPr marL="342900" lvl="0" indent="-342900" algn="just" defTabSz="457200" rtl="0" eaLnBrk="1" latinLnBrk="0" hangingPunct="1">
                        <a:spcBef>
                          <a:spcPts val="600"/>
                        </a:spcBef>
                        <a:spcAft>
                          <a:spcPts val="0"/>
                        </a:spcAft>
                        <a:buFont typeface="Times New Roman" panose="02020603050405020304" pitchFamily="18" charset="0"/>
                        <a:buChar char="-"/>
                      </a:pPr>
                      <a:r>
                        <a:rPr lang="en-GB" sz="1200" kern="1200" dirty="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rPr>
                        <a:t>Cost structure</a:t>
                      </a:r>
                      <a:endParaRPr lang="it-IT" sz="1200" kern="1200" dirty="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r h="214598">
                <a:tc>
                  <a:txBody>
                    <a:bodyPr/>
                    <a:lstStyle/>
                    <a:p>
                      <a:pPr marL="0" lvl="0" indent="0" algn="just">
                        <a:spcAft>
                          <a:spcPts val="0"/>
                        </a:spcAft>
                        <a:buFont typeface="Times New Roman" panose="02020603050405020304" pitchFamily="18" charset="0"/>
                        <a:buNone/>
                      </a:pPr>
                      <a:endParaRPr lang="it-IT" sz="1200" dirty="0">
                        <a:effectLst/>
                        <a:latin typeface="Times New Roman" panose="02020603050405020304" pitchFamily="18" charset="0"/>
                        <a:ea typeface="Calibri" panose="020F0502020204030204" pitchFamily="34" charset="0"/>
                        <a:cs typeface="Arial" panose="020B0604020202020204" pitchFamily="34" charset="0"/>
                      </a:endParaRPr>
                    </a:p>
                  </a:txBody>
                  <a:tcPr marL="68582" marR="6858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0011"/>
                  </a:ext>
                </a:extLst>
              </a:tr>
            </a:tbl>
          </a:graphicData>
        </a:graphic>
      </p:graphicFrame>
      <p:sp>
        <p:nvSpPr>
          <p:cNvPr id="5" name="Rettangolo 6">
            <a:extLst>
              <a:ext uri="{FF2B5EF4-FFF2-40B4-BE49-F238E27FC236}">
                <a16:creationId xmlns:a16="http://schemas.microsoft.com/office/drawing/2014/main" id="{7CAF7B86-7E97-F0B1-1919-40167F1275DF}"/>
              </a:ext>
            </a:extLst>
          </p:cNvPr>
          <p:cNvSpPr>
            <a:spLocks noChangeArrowheads="1"/>
          </p:cNvSpPr>
          <p:nvPr/>
        </p:nvSpPr>
        <p:spPr bwMode="auto">
          <a:xfrm>
            <a:off x="2057902" y="1356826"/>
            <a:ext cx="448699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r>
              <a:rPr lang="it-IT" altLang="it-IT" sz="2000" b="1" i="1" cap="small" dirty="0">
                <a:solidFill>
                  <a:srgbClr val="C00000"/>
                </a:solidFill>
              </a:rPr>
              <a:t>… and </a:t>
            </a:r>
            <a:r>
              <a:rPr lang="en-US" altLang="it-IT" sz="2000" b="1" i="1" cap="small" dirty="0">
                <a:solidFill>
                  <a:srgbClr val="C00000"/>
                </a:solidFill>
              </a:rPr>
              <a:t>for the prediction of crises in SMEs</a:t>
            </a:r>
            <a:endParaRPr lang="it-IT" altLang="it-IT" sz="2000" b="1" i="1" cap="small" dirty="0">
              <a:solidFill>
                <a:srgbClr val="C00000"/>
              </a:solidFill>
            </a:endParaRPr>
          </a:p>
        </p:txBody>
      </p:sp>
    </p:spTree>
    <p:extLst>
      <p:ext uri="{BB962C8B-B14F-4D97-AF65-F5344CB8AC3E}">
        <p14:creationId xmlns:p14="http://schemas.microsoft.com/office/powerpoint/2010/main" val="151080941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a:extLst>
              <a:ext uri="{FF2B5EF4-FFF2-40B4-BE49-F238E27FC236}">
                <a16:creationId xmlns:a16="http://schemas.microsoft.com/office/drawing/2014/main" id="{4DA0E8BE-AC49-1EE3-0F3D-BBA7E38826EF}"/>
              </a:ext>
            </a:extLst>
          </p:cNvPr>
          <p:cNvGraphicFramePr>
            <a:graphicFrameLocks noGrp="1"/>
          </p:cNvGraphicFramePr>
          <p:nvPr>
            <p:extLst>
              <p:ext uri="{D42A27DB-BD31-4B8C-83A1-F6EECF244321}">
                <p14:modId xmlns:p14="http://schemas.microsoft.com/office/powerpoint/2010/main" val="3857529183"/>
              </p:ext>
            </p:extLst>
          </p:nvPr>
        </p:nvGraphicFramePr>
        <p:xfrm>
          <a:off x="260350" y="1207008"/>
          <a:ext cx="8474575" cy="3500913"/>
        </p:xfrm>
        <a:graphic>
          <a:graphicData uri="http://schemas.openxmlformats.org/drawingml/2006/table">
            <a:tbl>
              <a:tblPr/>
              <a:tblGrid>
                <a:gridCol w="1498685">
                  <a:extLst>
                    <a:ext uri="{9D8B030D-6E8A-4147-A177-3AD203B41FA5}">
                      <a16:colId xmlns:a16="http://schemas.microsoft.com/office/drawing/2014/main" val="20000"/>
                    </a:ext>
                  </a:extLst>
                </a:gridCol>
                <a:gridCol w="700823">
                  <a:extLst>
                    <a:ext uri="{9D8B030D-6E8A-4147-A177-3AD203B41FA5}">
                      <a16:colId xmlns:a16="http://schemas.microsoft.com/office/drawing/2014/main" val="20001"/>
                    </a:ext>
                  </a:extLst>
                </a:gridCol>
                <a:gridCol w="765515">
                  <a:extLst>
                    <a:ext uri="{9D8B030D-6E8A-4147-A177-3AD203B41FA5}">
                      <a16:colId xmlns:a16="http://schemas.microsoft.com/office/drawing/2014/main" val="20002"/>
                    </a:ext>
                  </a:extLst>
                </a:gridCol>
                <a:gridCol w="495968">
                  <a:extLst>
                    <a:ext uri="{9D8B030D-6E8A-4147-A177-3AD203B41FA5}">
                      <a16:colId xmlns:a16="http://schemas.microsoft.com/office/drawing/2014/main" val="20003"/>
                    </a:ext>
                  </a:extLst>
                </a:gridCol>
                <a:gridCol w="506749">
                  <a:extLst>
                    <a:ext uri="{9D8B030D-6E8A-4147-A177-3AD203B41FA5}">
                      <a16:colId xmlns:a16="http://schemas.microsoft.com/office/drawing/2014/main" val="20004"/>
                    </a:ext>
                  </a:extLst>
                </a:gridCol>
                <a:gridCol w="657697">
                  <a:extLst>
                    <a:ext uri="{9D8B030D-6E8A-4147-A177-3AD203B41FA5}">
                      <a16:colId xmlns:a16="http://schemas.microsoft.com/office/drawing/2014/main" val="20005"/>
                    </a:ext>
                  </a:extLst>
                </a:gridCol>
                <a:gridCol w="668478">
                  <a:extLst>
                    <a:ext uri="{9D8B030D-6E8A-4147-A177-3AD203B41FA5}">
                      <a16:colId xmlns:a16="http://schemas.microsoft.com/office/drawing/2014/main" val="20006"/>
                    </a:ext>
                  </a:extLst>
                </a:gridCol>
                <a:gridCol w="377367">
                  <a:extLst>
                    <a:ext uri="{9D8B030D-6E8A-4147-A177-3AD203B41FA5}">
                      <a16:colId xmlns:a16="http://schemas.microsoft.com/office/drawing/2014/main" val="20007"/>
                    </a:ext>
                  </a:extLst>
                </a:gridCol>
                <a:gridCol w="485185">
                  <a:extLst>
                    <a:ext uri="{9D8B030D-6E8A-4147-A177-3AD203B41FA5}">
                      <a16:colId xmlns:a16="http://schemas.microsoft.com/office/drawing/2014/main" val="20008"/>
                    </a:ext>
                  </a:extLst>
                </a:gridCol>
                <a:gridCol w="485185">
                  <a:extLst>
                    <a:ext uri="{9D8B030D-6E8A-4147-A177-3AD203B41FA5}">
                      <a16:colId xmlns:a16="http://schemas.microsoft.com/office/drawing/2014/main" val="20009"/>
                    </a:ext>
                  </a:extLst>
                </a:gridCol>
                <a:gridCol w="700823">
                  <a:extLst>
                    <a:ext uri="{9D8B030D-6E8A-4147-A177-3AD203B41FA5}">
                      <a16:colId xmlns:a16="http://schemas.microsoft.com/office/drawing/2014/main" val="20010"/>
                    </a:ext>
                  </a:extLst>
                </a:gridCol>
                <a:gridCol w="474403">
                  <a:extLst>
                    <a:ext uri="{9D8B030D-6E8A-4147-A177-3AD203B41FA5}">
                      <a16:colId xmlns:a16="http://schemas.microsoft.com/office/drawing/2014/main" val="20011"/>
                    </a:ext>
                  </a:extLst>
                </a:gridCol>
                <a:gridCol w="657697">
                  <a:extLst>
                    <a:ext uri="{9D8B030D-6E8A-4147-A177-3AD203B41FA5}">
                      <a16:colId xmlns:a16="http://schemas.microsoft.com/office/drawing/2014/main" val="20012"/>
                    </a:ext>
                  </a:extLst>
                </a:gridCol>
              </a:tblGrid>
              <a:tr h="330960">
                <a:tc>
                  <a:txBody>
                    <a:bodyPr/>
                    <a:lstStyle/>
                    <a:p>
                      <a:pPr algn="l" fontAlgn="ctr"/>
                      <a:r>
                        <a:rPr lang="it-IT" sz="800" b="0" i="0" u="none" strike="noStrike" dirty="0">
                          <a:solidFill>
                            <a:srgbClr val="000000"/>
                          </a:solidFill>
                          <a:effectLst/>
                          <a:latin typeface="Times New Roman" panose="02020603050405020304" pitchFamily="18" charset="0"/>
                        </a:rPr>
                        <a:t> </a:t>
                      </a:r>
                    </a:p>
                  </a:txBody>
                  <a:tcPr marL="5235" marR="5235" marT="5234" marB="0" anchor="ctr">
                    <a:lnL>
                      <a:noFill/>
                    </a:lnL>
                    <a:lnR w="6350" cap="flat" cmpd="sng" algn="ctr">
                      <a:solidFill>
                        <a:srgbClr val="000000"/>
                      </a:solidFill>
                      <a:prstDash val="dot"/>
                      <a:round/>
                      <a:headEnd type="none" w="med" len="med"/>
                      <a:tailEnd type="none" w="med" len="med"/>
                    </a:lnR>
                    <a:lnT>
                      <a:noFill/>
                    </a:lnT>
                    <a:lnB>
                      <a:noFill/>
                    </a:lnB>
                    <a:solidFill>
                      <a:srgbClr val="FFFFFF"/>
                    </a:solidFill>
                  </a:tcPr>
                </a:tc>
                <a:tc gridSpan="3">
                  <a:txBody>
                    <a:bodyPr/>
                    <a:lstStyle/>
                    <a:p>
                      <a:pPr algn="ctr" fontAlgn="ctr"/>
                      <a:r>
                        <a:rPr lang="it-IT" sz="800" b="0" i="0" u="none" strike="noStrike" dirty="0">
                          <a:solidFill>
                            <a:srgbClr val="000000"/>
                          </a:solidFill>
                          <a:effectLst/>
                          <a:latin typeface="Times New Roman" panose="02020603050405020304" pitchFamily="18" charset="0"/>
                        </a:rPr>
                        <a:t>ESG Non Financial Information </a:t>
                      </a:r>
                    </a:p>
                    <a:p>
                      <a:pPr algn="ctr" fontAlgn="ctr"/>
                      <a:r>
                        <a:rPr lang="it-IT" sz="800" b="0" i="0" u="none" strike="noStrike" dirty="0">
                          <a:solidFill>
                            <a:srgbClr val="000000"/>
                          </a:solidFill>
                          <a:effectLst/>
                          <a:latin typeface="Times New Roman" panose="02020603050405020304" pitchFamily="18" charset="0"/>
                        </a:rPr>
                        <a:t>for </a:t>
                      </a:r>
                      <a:r>
                        <a:rPr lang="it-IT" sz="800" b="0" i="0" u="none" strike="noStrike" dirty="0" err="1">
                          <a:solidFill>
                            <a:srgbClr val="000000"/>
                          </a:solidFill>
                          <a:effectLst/>
                          <a:latin typeface="Times New Roman" panose="02020603050405020304" pitchFamily="18" charset="0"/>
                        </a:rPr>
                        <a:t>adequate</a:t>
                      </a:r>
                      <a:r>
                        <a:rPr lang="it-IT" sz="800" b="0" i="0" u="none" strike="noStrike" dirty="0">
                          <a:solidFill>
                            <a:srgbClr val="000000"/>
                          </a:solidFill>
                          <a:effectLst/>
                          <a:latin typeface="Times New Roman" panose="02020603050405020304" pitchFamily="18" charset="0"/>
                        </a:rPr>
                        <a:t> </a:t>
                      </a:r>
                      <a:r>
                        <a:rPr lang="it-IT" sz="800" b="0" i="0" u="none" strike="noStrike" dirty="0" err="1">
                          <a:solidFill>
                            <a:srgbClr val="000000"/>
                          </a:solidFill>
                          <a:effectLst/>
                          <a:latin typeface="Times New Roman" panose="02020603050405020304" pitchFamily="18" charset="0"/>
                        </a:rPr>
                        <a:t>structures</a:t>
                      </a:r>
                      <a:endParaRPr lang="it-IT" sz="800" b="0"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hMerge="1">
                  <a:txBody>
                    <a:bodyPr/>
                    <a:lstStyle/>
                    <a:p>
                      <a:endParaRPr lang="it-IT"/>
                    </a:p>
                  </a:txBody>
                  <a:tcPr/>
                </a:tc>
                <a:tc hMerge="1">
                  <a:txBody>
                    <a:bodyPr/>
                    <a:lstStyle/>
                    <a:p>
                      <a:endParaRPr lang="it-IT"/>
                    </a:p>
                  </a:txBody>
                  <a:tcPr/>
                </a:tc>
                <a:tc gridSpan="9">
                  <a:txBody>
                    <a:bodyPr/>
                    <a:lstStyle/>
                    <a:p>
                      <a:pPr algn="ctr" fontAlgn="ctr"/>
                      <a:r>
                        <a:rPr lang="it-IT" sz="800" b="0" i="0" u="none" strike="noStrike" dirty="0">
                          <a:solidFill>
                            <a:srgbClr val="000000"/>
                          </a:solidFill>
                          <a:effectLst/>
                          <a:latin typeface="Times New Roman" panose="02020603050405020304" pitchFamily="18" charset="0"/>
                        </a:rPr>
                        <a:t>ESG Non Financial Information </a:t>
                      </a:r>
                    </a:p>
                    <a:p>
                      <a:pPr algn="ctr" fontAlgn="ctr"/>
                      <a:r>
                        <a:rPr lang="en-US" sz="800" b="0" i="0" u="none" strike="noStrike" dirty="0">
                          <a:solidFill>
                            <a:srgbClr val="000000"/>
                          </a:solidFill>
                          <a:effectLst/>
                          <a:latin typeface="Times New Roman" panose="02020603050405020304" pitchFamily="18" charset="0"/>
                        </a:rPr>
                        <a:t>for the prediction of crises in SMEs</a:t>
                      </a:r>
                      <a:endParaRPr lang="it-IT" sz="800" b="0"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10000"/>
                  </a:ext>
                </a:extLst>
              </a:tr>
              <a:tr h="180290">
                <a:tc>
                  <a:txBody>
                    <a:bodyPr/>
                    <a:lstStyle/>
                    <a:p>
                      <a:pPr algn="l" fontAlgn="ctr"/>
                      <a:r>
                        <a:rPr lang="it-IT" sz="800" b="0" i="0" u="none" strike="noStrike">
                          <a:solidFill>
                            <a:srgbClr val="000000"/>
                          </a:solidFill>
                          <a:effectLst/>
                          <a:latin typeface="Times New Roman" panose="02020603050405020304" pitchFamily="18" charset="0"/>
                        </a:rPr>
                        <a:t> </a:t>
                      </a:r>
                    </a:p>
                  </a:txBody>
                  <a:tcPr marL="5235" marR="5235" marT="5234" marB="0" anchor="ctr">
                    <a:lnL>
                      <a:noFill/>
                    </a:lnL>
                    <a:lnR>
                      <a:noFill/>
                    </a:lnR>
                    <a:lnT>
                      <a:noFill/>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it-IT" sz="800" b="0" i="0" u="none" strike="noStrike">
                          <a:solidFill>
                            <a:srgbClr val="000000"/>
                          </a:solidFill>
                          <a:effectLst/>
                          <a:latin typeface="Times New Roman" panose="02020603050405020304" pitchFamily="18" charset="0"/>
                        </a:rPr>
                        <a:t> </a:t>
                      </a:r>
                    </a:p>
                  </a:txBody>
                  <a:tcPr marL="5235" marR="5235" marT="5234"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it-IT" sz="800" b="0" i="0" u="none" strike="noStrike">
                          <a:solidFill>
                            <a:srgbClr val="000000"/>
                          </a:solidFill>
                          <a:effectLst/>
                          <a:latin typeface="Times New Roman" panose="02020603050405020304" pitchFamily="18" charset="0"/>
                        </a:rPr>
                        <a:t> </a:t>
                      </a:r>
                    </a:p>
                  </a:txBody>
                  <a:tcPr marL="5235" marR="5235" marT="5234"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it-IT" sz="800" b="0" i="0" u="none" strike="noStrike">
                          <a:solidFill>
                            <a:srgbClr val="000000"/>
                          </a:solidFill>
                          <a:effectLst/>
                          <a:latin typeface="Times New Roman" panose="02020603050405020304" pitchFamily="18" charset="0"/>
                        </a:rPr>
                        <a:t> </a:t>
                      </a:r>
                    </a:p>
                  </a:txBody>
                  <a:tcPr marL="5235" marR="5235" marT="5234" marB="0" anchor="b">
                    <a:lnL>
                      <a:noFill/>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gridSpan="5">
                  <a:txBody>
                    <a:bodyPr/>
                    <a:lstStyle/>
                    <a:p>
                      <a:pPr algn="ctr" fontAlgn="ctr"/>
                      <a:r>
                        <a:rPr lang="it-IT" sz="800" b="0" i="0" u="none" strike="noStrike" dirty="0">
                          <a:solidFill>
                            <a:srgbClr val="000000"/>
                          </a:solidFill>
                          <a:effectLst/>
                          <a:latin typeface="Times New Roman" panose="02020603050405020304" pitchFamily="18" charset="0"/>
                        </a:rPr>
                        <a:t>External relations</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gridSpan="4">
                  <a:txBody>
                    <a:bodyPr/>
                    <a:lstStyle/>
                    <a:p>
                      <a:pPr algn="ctr" fontAlgn="ctr"/>
                      <a:r>
                        <a:rPr lang="it-IT" sz="800" b="0" i="0" u="none" strike="noStrike" dirty="0">
                          <a:solidFill>
                            <a:srgbClr val="000000"/>
                          </a:solidFill>
                          <a:effectLst/>
                          <a:latin typeface="Times New Roman" panose="02020603050405020304" pitchFamily="18" charset="0"/>
                        </a:rPr>
                        <a:t>Internal relations</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10001"/>
                  </a:ext>
                </a:extLst>
              </a:tr>
              <a:tr h="330960">
                <a:tc>
                  <a:txBody>
                    <a:bodyPr/>
                    <a:lstStyle/>
                    <a:p>
                      <a:pPr algn="ctr" fontAlgn="ctr"/>
                      <a:r>
                        <a:rPr lang="it-IT" sz="800" b="1" i="0" u="none" strike="noStrike" dirty="0" err="1">
                          <a:solidFill>
                            <a:srgbClr val="000000"/>
                          </a:solidFill>
                          <a:effectLst/>
                          <a:latin typeface="Times New Roman" panose="02020603050405020304" pitchFamily="18" charset="0"/>
                        </a:rPr>
                        <a:t>Indicators</a:t>
                      </a:r>
                      <a:endParaRPr lang="it-IT" sz="800" b="1"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0" i="0" u="none" strike="noStrike" dirty="0">
                          <a:solidFill>
                            <a:srgbClr val="000000"/>
                          </a:solidFill>
                          <a:effectLst/>
                          <a:latin typeface="Times New Roman" panose="02020603050405020304" pitchFamily="18" charset="0"/>
                        </a:rPr>
                        <a:t>Organizational </a:t>
                      </a:r>
                      <a:r>
                        <a:rPr lang="it-IT" sz="800" b="0" i="0" u="none" strike="noStrike" dirty="0" err="1">
                          <a:solidFill>
                            <a:srgbClr val="000000"/>
                          </a:solidFill>
                          <a:effectLst/>
                          <a:latin typeface="Times New Roman" panose="02020603050405020304" pitchFamily="18" charset="0"/>
                        </a:rPr>
                        <a:t>structure</a:t>
                      </a:r>
                      <a:endParaRPr lang="it-IT" sz="800" b="0"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0" i="0" u="none" strike="noStrike" dirty="0">
                          <a:solidFill>
                            <a:srgbClr val="000000"/>
                          </a:solidFill>
                          <a:effectLst/>
                          <a:latin typeface="Times New Roman" panose="02020603050405020304" pitchFamily="18" charset="0"/>
                        </a:rPr>
                        <a:t>Administrative </a:t>
                      </a:r>
                      <a:r>
                        <a:rPr lang="it-IT" sz="800" b="0" i="0" u="none" strike="noStrike" dirty="0" err="1">
                          <a:solidFill>
                            <a:srgbClr val="000000"/>
                          </a:solidFill>
                          <a:effectLst/>
                          <a:latin typeface="Times New Roman" panose="02020603050405020304" pitchFamily="18" charset="0"/>
                        </a:rPr>
                        <a:t>structure</a:t>
                      </a:r>
                      <a:endParaRPr lang="it-IT" sz="800" b="0"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0" i="0" u="none" strike="noStrike" dirty="0">
                          <a:solidFill>
                            <a:srgbClr val="000000"/>
                          </a:solidFill>
                          <a:effectLst/>
                          <a:latin typeface="Times New Roman" panose="02020603050405020304" pitchFamily="18" charset="0"/>
                        </a:rPr>
                        <a:t>Accounting </a:t>
                      </a:r>
                      <a:r>
                        <a:rPr lang="it-IT" sz="800" b="0" i="0" u="none" strike="noStrike" dirty="0" err="1">
                          <a:solidFill>
                            <a:srgbClr val="000000"/>
                          </a:solidFill>
                          <a:effectLst/>
                          <a:latin typeface="Times New Roman" panose="02020603050405020304" pitchFamily="18" charset="0"/>
                        </a:rPr>
                        <a:t>structure</a:t>
                      </a:r>
                      <a:endParaRPr lang="it-IT" sz="800" b="0"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0" i="0" u="none" strike="noStrike" dirty="0">
                          <a:solidFill>
                            <a:srgbClr val="000000"/>
                          </a:solidFill>
                          <a:effectLst/>
                          <a:latin typeface="Times New Roman" panose="02020603050405020304" pitchFamily="18" charset="0"/>
                        </a:rPr>
                        <a:t>Corporate </a:t>
                      </a:r>
                      <a:r>
                        <a:rPr lang="it-IT" sz="800" b="0" i="0" u="none" strike="noStrike" dirty="0" err="1">
                          <a:solidFill>
                            <a:srgbClr val="000000"/>
                          </a:solidFill>
                          <a:effectLst/>
                          <a:latin typeface="Times New Roman" panose="02020603050405020304" pitchFamily="18" charset="0"/>
                        </a:rPr>
                        <a:t>context</a:t>
                      </a:r>
                      <a:r>
                        <a:rPr lang="it-IT" sz="800" b="0" i="0" u="none" strike="noStrike" dirty="0">
                          <a:solidFill>
                            <a:srgbClr val="000000"/>
                          </a:solidFill>
                          <a:effectLst/>
                          <a:latin typeface="Times New Roman" panose="02020603050405020304" pitchFamily="18"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0" i="0" u="none" strike="noStrike" dirty="0">
                          <a:solidFill>
                            <a:srgbClr val="000000"/>
                          </a:solidFill>
                          <a:effectLst/>
                          <a:latin typeface="Times New Roman" panose="02020603050405020304" pitchFamily="18" charset="0"/>
                        </a:rPr>
                        <a:t>Corporate </a:t>
                      </a:r>
                      <a:r>
                        <a:rPr lang="it-IT" sz="800" b="0" i="0" u="none" strike="noStrike" dirty="0" err="1">
                          <a:solidFill>
                            <a:srgbClr val="000000"/>
                          </a:solidFill>
                          <a:effectLst/>
                          <a:latin typeface="Times New Roman" panose="02020603050405020304" pitchFamily="18" charset="0"/>
                        </a:rPr>
                        <a:t>reputation</a:t>
                      </a:r>
                      <a:endParaRPr lang="it-IT" sz="800" b="0"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0" i="0" u="none" strike="noStrike" dirty="0">
                          <a:solidFill>
                            <a:srgbClr val="000000"/>
                          </a:solidFill>
                          <a:effectLst/>
                          <a:latin typeface="Times New Roman" panose="02020603050405020304" pitchFamily="18" charset="0"/>
                        </a:rPr>
                        <a:t>Financial institutions</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0" i="0" u="none" strike="noStrike" dirty="0">
                          <a:solidFill>
                            <a:srgbClr val="000000"/>
                          </a:solidFill>
                          <a:effectLst/>
                          <a:latin typeface="Times New Roman" panose="02020603050405020304" pitchFamily="18" charset="0"/>
                        </a:rPr>
                        <a:t>Customers</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0" i="0" u="none" strike="noStrike" dirty="0">
                          <a:solidFill>
                            <a:srgbClr val="000000"/>
                          </a:solidFill>
                          <a:effectLst/>
                          <a:latin typeface="Times New Roman" panose="02020603050405020304" pitchFamily="18" charset="0"/>
                        </a:rPr>
                        <a:t>Suppliers</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0" i="0" u="none" strike="noStrike" dirty="0">
                          <a:solidFill>
                            <a:srgbClr val="000000"/>
                          </a:solidFill>
                          <a:effectLst/>
                          <a:latin typeface="Times New Roman" panose="02020603050405020304" pitchFamily="18" charset="0"/>
                        </a:rPr>
                        <a:t>Product</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0" i="0" u="none" strike="noStrike" dirty="0">
                          <a:solidFill>
                            <a:srgbClr val="000000"/>
                          </a:solidFill>
                          <a:effectLst/>
                          <a:latin typeface="Times New Roman" panose="02020603050405020304" pitchFamily="18" charset="0"/>
                        </a:rPr>
                        <a:t>Organizational </a:t>
                      </a:r>
                      <a:r>
                        <a:rPr lang="it-IT" sz="800" b="0" i="0" u="none" strike="noStrike" dirty="0" err="1">
                          <a:solidFill>
                            <a:srgbClr val="000000"/>
                          </a:solidFill>
                          <a:effectLst/>
                          <a:latin typeface="Times New Roman" panose="02020603050405020304" pitchFamily="18" charset="0"/>
                        </a:rPr>
                        <a:t>structure</a:t>
                      </a:r>
                      <a:endParaRPr lang="it-IT" sz="800" b="0"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0" i="0" u="none" strike="noStrike" dirty="0">
                          <a:solidFill>
                            <a:srgbClr val="000000"/>
                          </a:solidFill>
                          <a:effectLst/>
                          <a:latin typeface="Times New Roman" panose="02020603050405020304" pitchFamily="18" charset="0"/>
                        </a:rPr>
                        <a:t>Internal </a:t>
                      </a:r>
                      <a:r>
                        <a:rPr lang="it-IT" sz="800" b="0" i="0" u="none" strike="noStrike" dirty="0" err="1">
                          <a:solidFill>
                            <a:srgbClr val="000000"/>
                          </a:solidFill>
                          <a:effectLst/>
                          <a:latin typeface="Times New Roman" panose="02020603050405020304" pitchFamily="18" charset="0"/>
                        </a:rPr>
                        <a:t>processes</a:t>
                      </a:r>
                      <a:endParaRPr lang="it-IT" sz="800" b="0"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0" i="0" u="none" strike="noStrike" dirty="0">
                          <a:solidFill>
                            <a:srgbClr val="000000"/>
                          </a:solidFill>
                          <a:effectLst/>
                          <a:latin typeface="Times New Roman" panose="02020603050405020304" pitchFamily="18" charset="0"/>
                        </a:rPr>
                        <a:t>Cost </a:t>
                      </a:r>
                      <a:r>
                        <a:rPr lang="it-IT" sz="800" b="0" i="0" u="none" strike="noStrike" dirty="0" err="1">
                          <a:solidFill>
                            <a:srgbClr val="000000"/>
                          </a:solidFill>
                          <a:effectLst/>
                          <a:latin typeface="Times New Roman" panose="02020603050405020304" pitchFamily="18" charset="0"/>
                        </a:rPr>
                        <a:t>structure</a:t>
                      </a:r>
                      <a:endParaRPr lang="it-IT" sz="800" b="0"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10002"/>
                  </a:ext>
                </a:extLst>
              </a:tr>
              <a:tr h="240387">
                <a:tc>
                  <a:txBody>
                    <a:bodyPr/>
                    <a:lstStyle/>
                    <a:p>
                      <a:pPr algn="l" fontAlgn="ctr"/>
                      <a:r>
                        <a:rPr lang="it-IT" sz="800" b="0" i="0" u="none" strike="noStrike" dirty="0">
                          <a:solidFill>
                            <a:srgbClr val="000000"/>
                          </a:solidFill>
                          <a:effectLst/>
                          <a:latin typeface="Times New Roman" panose="02020603050405020304" pitchFamily="18" charset="0"/>
                        </a:rPr>
                        <a:t>Brand </a:t>
                      </a:r>
                      <a:r>
                        <a:rPr lang="it-IT" sz="800" b="0" i="0" u="none" strike="noStrike" dirty="0" err="1">
                          <a:solidFill>
                            <a:srgbClr val="000000"/>
                          </a:solidFill>
                          <a:effectLst/>
                          <a:latin typeface="Times New Roman" panose="02020603050405020304" pitchFamily="18" charset="0"/>
                        </a:rPr>
                        <a:t>awareness</a:t>
                      </a:r>
                      <a:r>
                        <a:rPr lang="it-IT" sz="800" b="0" i="0" u="none" strike="noStrike" dirty="0">
                          <a:solidFill>
                            <a:srgbClr val="000000"/>
                          </a:solidFill>
                          <a:effectLst/>
                          <a:latin typeface="Times New Roman" panose="02020603050405020304" pitchFamily="18" charset="0"/>
                        </a:rPr>
                        <a:t>/brand </a:t>
                      </a:r>
                      <a:r>
                        <a:rPr lang="it-IT" sz="800" b="0" i="0" u="none" strike="noStrike" dirty="0" err="1">
                          <a:solidFill>
                            <a:srgbClr val="000000"/>
                          </a:solidFill>
                          <a:effectLst/>
                          <a:latin typeface="Times New Roman" panose="02020603050405020304" pitchFamily="18" charset="0"/>
                        </a:rPr>
                        <a:t>strength</a:t>
                      </a:r>
                      <a:endParaRPr lang="it-IT" sz="800" b="0"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endParaRPr lang="it-IT" sz="800" b="1" i="0" u="none" strike="noStrike" dirty="0">
                        <a:solidFill>
                          <a:srgbClr val="000000"/>
                        </a:solidFill>
                        <a:effectLst/>
                        <a:latin typeface="Calibri" panose="020F0502020204030204" pitchFamily="34"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10003"/>
                  </a:ext>
                </a:extLst>
              </a:tr>
              <a:tr h="240387">
                <a:tc>
                  <a:txBody>
                    <a:bodyPr/>
                    <a:lstStyle/>
                    <a:p>
                      <a:pPr algn="l" fontAlgn="ctr"/>
                      <a:r>
                        <a:rPr lang="en-US" sz="800" b="0" i="0" u="none" strike="noStrike" dirty="0">
                          <a:solidFill>
                            <a:srgbClr val="000000"/>
                          </a:solidFill>
                          <a:effectLst/>
                          <a:latin typeface="Times New Roman" panose="02020603050405020304" pitchFamily="18" charset="0"/>
                        </a:rPr>
                        <a:t>% of inefficiency of the production system</a:t>
                      </a:r>
                      <a:endParaRPr lang="it-IT" sz="800" b="0"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endParaRPr lang="it-IT" sz="800" b="1" i="0" u="none" strike="noStrike" dirty="0">
                        <a:solidFill>
                          <a:srgbClr val="000000"/>
                        </a:solidFill>
                        <a:effectLst/>
                        <a:latin typeface="Calibri" panose="020F0502020204030204" pitchFamily="34"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dirty="0">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endParaRPr lang="it-IT" sz="800" b="1" i="0" u="none" strike="noStrike" dirty="0">
                        <a:solidFill>
                          <a:srgbClr val="000000"/>
                        </a:solidFill>
                        <a:effectLst/>
                        <a:latin typeface="Calibri" panose="020F0502020204030204" pitchFamily="34"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dirty="0">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10004"/>
                  </a:ext>
                </a:extLst>
              </a:tr>
              <a:tr h="330960">
                <a:tc>
                  <a:txBody>
                    <a:bodyPr/>
                    <a:lstStyle/>
                    <a:p>
                      <a:pPr algn="l" fontAlgn="ctr"/>
                      <a:r>
                        <a:rPr lang="en-US" sz="800" b="0" i="0" u="none" strike="noStrike" dirty="0">
                          <a:solidFill>
                            <a:srgbClr val="000000"/>
                          </a:solidFill>
                          <a:effectLst/>
                          <a:latin typeface="Times New Roman" panose="02020603050405020304" pitchFamily="18" charset="0"/>
                        </a:rPr>
                        <a:t>Functions of Risk Control and Sustainability Committee</a:t>
                      </a:r>
                      <a:endParaRPr lang="it-IT" sz="800" b="0"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fontAlgn="ctr"/>
                      <a:endParaRPr lang="it-IT" sz="800" b="1" i="0" u="none" strike="noStrike" dirty="0">
                        <a:solidFill>
                          <a:srgbClr val="000000"/>
                        </a:solidFill>
                        <a:effectLst/>
                        <a:latin typeface="Calibri" panose="020F0502020204030204" pitchFamily="34"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dirty="0">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10005"/>
                  </a:ext>
                </a:extLst>
              </a:tr>
              <a:tr h="240387">
                <a:tc>
                  <a:txBody>
                    <a:bodyPr/>
                    <a:lstStyle/>
                    <a:p>
                      <a:pPr algn="l" fontAlgn="ctr"/>
                      <a:r>
                        <a:rPr lang="en-US" sz="800" b="0" i="0" u="none" strike="noStrike" dirty="0">
                          <a:solidFill>
                            <a:srgbClr val="000000"/>
                          </a:solidFill>
                          <a:effectLst/>
                          <a:latin typeface="Times New Roman" panose="02020603050405020304" pitchFamily="18" charset="0"/>
                        </a:rPr>
                        <a:t>Number of non-conformities detected by the quality system</a:t>
                      </a:r>
                      <a:endParaRPr lang="it-IT" sz="800" b="0"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endParaRPr lang="it-IT" sz="800" b="1" i="0" u="none" strike="noStrike" dirty="0">
                        <a:solidFill>
                          <a:srgbClr val="000000"/>
                        </a:solidFill>
                        <a:effectLst/>
                        <a:latin typeface="Calibri" panose="020F0502020204030204" pitchFamily="34"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endParaRPr lang="it-IT" sz="800" b="1" i="0" u="none" strike="noStrike" dirty="0">
                        <a:solidFill>
                          <a:srgbClr val="000000"/>
                        </a:solidFill>
                        <a:effectLst/>
                        <a:latin typeface="Calibri" panose="020F0502020204030204" pitchFamily="34"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10006"/>
                  </a:ext>
                </a:extLst>
              </a:tr>
              <a:tr h="240387">
                <a:tc>
                  <a:txBody>
                    <a:bodyPr/>
                    <a:lstStyle/>
                    <a:p>
                      <a:pPr algn="l" fontAlgn="ctr"/>
                      <a:r>
                        <a:rPr lang="it-IT" sz="800" b="0" i="0" u="none" strike="noStrike" dirty="0">
                          <a:solidFill>
                            <a:srgbClr val="000000"/>
                          </a:solidFill>
                          <a:effectLst/>
                          <a:latin typeface="Times New Roman" panose="02020603050405020304" pitchFamily="18" charset="0"/>
                        </a:rPr>
                        <a:t>% use of </a:t>
                      </a:r>
                      <a:r>
                        <a:rPr lang="it-IT" sz="800" b="0" i="0" u="none" strike="noStrike" dirty="0" err="1">
                          <a:solidFill>
                            <a:srgbClr val="000000"/>
                          </a:solidFill>
                          <a:effectLst/>
                          <a:latin typeface="Times New Roman" panose="02020603050405020304" pitchFamily="18" charset="0"/>
                        </a:rPr>
                        <a:t>external</a:t>
                      </a:r>
                      <a:r>
                        <a:rPr lang="it-IT" sz="800" b="0" i="0" u="none" strike="noStrike" dirty="0">
                          <a:solidFill>
                            <a:srgbClr val="000000"/>
                          </a:solidFill>
                          <a:effectLst/>
                          <a:latin typeface="Times New Roman" panose="02020603050405020304" pitchFamily="18" charset="0"/>
                        </a:rPr>
                        <a:t> </a:t>
                      </a:r>
                      <a:r>
                        <a:rPr lang="it-IT" sz="800" b="0" i="0" u="none" strike="noStrike" dirty="0" err="1">
                          <a:solidFill>
                            <a:srgbClr val="000000"/>
                          </a:solidFill>
                          <a:effectLst/>
                          <a:latin typeface="Times New Roman" panose="02020603050405020304" pitchFamily="18" charset="0"/>
                        </a:rPr>
                        <a:t>resources</a:t>
                      </a:r>
                      <a:endParaRPr lang="it-IT" sz="800" b="0"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endParaRPr lang="it-IT" sz="800" b="1" i="0" u="none" strike="noStrike" dirty="0">
                        <a:solidFill>
                          <a:srgbClr val="000000"/>
                        </a:solidFill>
                        <a:effectLst/>
                        <a:latin typeface="Calibri" panose="020F0502020204030204" pitchFamily="34"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dirty="0">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endParaRPr lang="it-IT" sz="800" b="1" i="0" u="none" strike="noStrike" dirty="0">
                        <a:solidFill>
                          <a:srgbClr val="000000"/>
                        </a:solidFill>
                        <a:effectLst/>
                        <a:latin typeface="Calibri" panose="020F0502020204030204" pitchFamily="34"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10007"/>
                  </a:ext>
                </a:extLst>
              </a:tr>
              <a:tr h="330960">
                <a:tc>
                  <a:txBody>
                    <a:bodyPr/>
                    <a:lstStyle/>
                    <a:p>
                      <a:pPr algn="l" fontAlgn="ctr"/>
                      <a:r>
                        <a:rPr lang="en-US" sz="800" b="0" i="0" u="none" strike="noStrike" dirty="0">
                          <a:solidFill>
                            <a:srgbClr val="000000"/>
                          </a:solidFill>
                          <a:effectLst/>
                          <a:latin typeface="Times New Roman" panose="02020603050405020304" pitchFamily="18" charset="0"/>
                        </a:rPr>
                        <a:t>Number of members of the internal audit function</a:t>
                      </a:r>
                      <a:endParaRPr lang="it-IT" sz="800" b="0"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fontAlgn="ctr"/>
                      <a:endParaRPr lang="it-IT" sz="800" b="1" i="0" u="none" strike="noStrike" dirty="0">
                        <a:solidFill>
                          <a:srgbClr val="000000"/>
                        </a:solidFill>
                        <a:effectLst/>
                        <a:latin typeface="Calibri" panose="020F0502020204030204" pitchFamily="34"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10008"/>
                  </a:ext>
                </a:extLst>
              </a:tr>
              <a:tr h="124485">
                <a:tc>
                  <a:txBody>
                    <a:bodyPr/>
                    <a:lstStyle/>
                    <a:p>
                      <a:pPr algn="l" fontAlgn="ctr"/>
                      <a:r>
                        <a:rPr lang="it-IT" sz="800" b="0" i="0" u="none" strike="noStrike" dirty="0">
                          <a:solidFill>
                            <a:srgbClr val="000000"/>
                          </a:solidFill>
                          <a:effectLst/>
                          <a:latin typeface="Times New Roman" panose="02020603050405020304" pitchFamily="18" charset="0"/>
                        </a:rPr>
                        <a:t>Applied accounting </a:t>
                      </a:r>
                      <a:r>
                        <a:rPr lang="it-IT" sz="800" b="0" i="0" u="none" strike="noStrike" dirty="0" err="1">
                          <a:solidFill>
                            <a:srgbClr val="000000"/>
                          </a:solidFill>
                          <a:effectLst/>
                          <a:latin typeface="Times New Roman" panose="02020603050405020304" pitchFamily="18" charset="0"/>
                        </a:rPr>
                        <a:t>principles</a:t>
                      </a:r>
                      <a:endParaRPr lang="it-IT" sz="800" b="0"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endParaRPr lang="it-IT" sz="800" b="1" i="0" u="none" strike="noStrike" dirty="0">
                        <a:solidFill>
                          <a:srgbClr val="000000"/>
                        </a:solidFill>
                        <a:effectLst/>
                        <a:latin typeface="Calibri" panose="020F0502020204030204" pitchFamily="34"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10009"/>
                  </a:ext>
                </a:extLst>
              </a:tr>
              <a:tr h="121031">
                <a:tc>
                  <a:txBody>
                    <a:bodyPr/>
                    <a:lstStyle/>
                    <a:p>
                      <a:pPr algn="l" fontAlgn="ctr"/>
                      <a:r>
                        <a:rPr lang="it-IT" sz="800" b="0" i="0" u="none" strike="noStrike" dirty="0">
                          <a:solidFill>
                            <a:srgbClr val="000000"/>
                          </a:solidFill>
                          <a:effectLst/>
                          <a:latin typeface="Times New Roman" panose="02020603050405020304" pitchFamily="18" charset="0"/>
                        </a:rPr>
                        <a:t>Energy </a:t>
                      </a:r>
                      <a:r>
                        <a:rPr lang="it-IT" sz="800" b="0" i="0" u="none" strike="noStrike" dirty="0" err="1">
                          <a:solidFill>
                            <a:srgbClr val="000000"/>
                          </a:solidFill>
                          <a:effectLst/>
                          <a:latin typeface="Times New Roman" panose="02020603050405020304" pitchFamily="18" charset="0"/>
                        </a:rPr>
                        <a:t>Consumption</a:t>
                      </a:r>
                      <a:endParaRPr lang="it-IT" sz="800" b="0"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fontAlgn="ctr"/>
                      <a:r>
                        <a:rPr lang="it-IT" sz="800" b="1" i="0" u="none" strike="noStrike" dirty="0">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endParaRPr lang="it-IT" sz="800" b="1" i="0" u="none" strike="noStrike" dirty="0">
                        <a:solidFill>
                          <a:srgbClr val="000000"/>
                        </a:solidFill>
                        <a:effectLst/>
                        <a:latin typeface="Calibri" panose="020F0502020204030204" pitchFamily="34"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dirty="0">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dirty="0">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dirty="0">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dirty="0">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dirty="0">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dirty="0">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dirty="0">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dirty="0">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dirty="0">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10010"/>
                  </a:ext>
                </a:extLst>
              </a:tr>
              <a:tr h="240387">
                <a:tc>
                  <a:txBody>
                    <a:bodyPr/>
                    <a:lstStyle/>
                    <a:p>
                      <a:pPr algn="l" fontAlgn="ctr"/>
                      <a:r>
                        <a:rPr lang="en-US" sz="800" b="0" i="0" u="none" strike="noStrike" dirty="0">
                          <a:solidFill>
                            <a:srgbClr val="000000"/>
                          </a:solidFill>
                          <a:effectLst/>
                          <a:latin typeface="Times New Roman" panose="02020603050405020304" pitchFamily="18" charset="0"/>
                        </a:rPr>
                        <a:t>Presence/absence of statutory auditors</a:t>
                      </a:r>
                      <a:endParaRPr lang="it-IT" sz="800" b="0"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fontAlgn="ctr"/>
                      <a:endParaRPr lang="it-IT" sz="800" b="1" i="0" u="none" strike="noStrike" dirty="0">
                        <a:solidFill>
                          <a:srgbClr val="000000"/>
                        </a:solidFill>
                        <a:effectLst/>
                        <a:latin typeface="Calibri" panose="020F0502020204030204" pitchFamily="34"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10011"/>
                  </a:ext>
                </a:extLst>
              </a:tr>
              <a:tr h="274092">
                <a:tc>
                  <a:txBody>
                    <a:bodyPr/>
                    <a:lstStyle/>
                    <a:p>
                      <a:pPr algn="l" fontAlgn="ctr"/>
                      <a:r>
                        <a:rPr lang="en-US" sz="800" b="0" i="0" u="none" strike="noStrike" dirty="0">
                          <a:solidFill>
                            <a:srgbClr val="000000"/>
                          </a:solidFill>
                          <a:effectLst/>
                          <a:latin typeface="Times New Roman" panose="02020603050405020304" pitchFamily="18" charset="0"/>
                        </a:rPr>
                        <a:t>Full application of balance simplifications (short form balance)</a:t>
                      </a:r>
                      <a:endParaRPr lang="it-IT" sz="800" b="0"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endParaRPr lang="it-IT" sz="800" b="1" i="0" u="none" strike="noStrike" dirty="0">
                        <a:solidFill>
                          <a:srgbClr val="000000"/>
                        </a:solidFill>
                        <a:effectLst/>
                        <a:latin typeface="Calibri" panose="020F0502020204030204" pitchFamily="34"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10012"/>
                  </a:ext>
                </a:extLst>
              </a:tr>
              <a:tr h="240387">
                <a:tc>
                  <a:txBody>
                    <a:bodyPr/>
                    <a:lstStyle/>
                    <a:p>
                      <a:pPr algn="l" fontAlgn="ctr"/>
                      <a:r>
                        <a:rPr lang="it-IT" sz="800" b="0" i="0" u="none" strike="noStrike" dirty="0">
                          <a:solidFill>
                            <a:srgbClr val="000000"/>
                          </a:solidFill>
                          <a:effectLst/>
                          <a:latin typeface="Times New Roman" panose="02020603050405020304" pitchFamily="18" charset="0"/>
                        </a:rPr>
                        <a:t>Market price monitoring</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endParaRPr lang="it-IT" sz="800" b="1" i="0" u="none" strike="noStrike" dirty="0">
                        <a:solidFill>
                          <a:srgbClr val="000000"/>
                        </a:solidFill>
                        <a:effectLst/>
                        <a:latin typeface="Calibri" panose="020F0502020204030204" pitchFamily="34"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dirty="0">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endParaRPr lang="it-IT" sz="800" b="1" i="0" u="none" strike="noStrike" dirty="0">
                        <a:solidFill>
                          <a:srgbClr val="000000"/>
                        </a:solidFill>
                        <a:effectLst/>
                        <a:latin typeface="Calibri" panose="020F0502020204030204" pitchFamily="34"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endParaRPr lang="it-IT" sz="800" b="1" i="0" u="none" strike="noStrike" dirty="0">
                        <a:solidFill>
                          <a:srgbClr val="000000"/>
                        </a:solidFill>
                        <a:effectLst/>
                        <a:latin typeface="Calibri" panose="020F0502020204030204" pitchFamily="34"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dirty="0">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1" i="0" u="none" strike="noStrike" dirty="0">
                          <a:solidFill>
                            <a:srgbClr val="000000"/>
                          </a:solidFill>
                          <a:effectLst/>
                          <a:latin typeface="Calibri" panose="020F0502020204030204" pitchFamily="34"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10013"/>
                  </a:ext>
                </a:extLst>
              </a:tr>
            </a:tbl>
          </a:graphicData>
        </a:graphic>
      </p:graphicFrame>
    </p:spTree>
    <p:extLst>
      <p:ext uri="{BB962C8B-B14F-4D97-AF65-F5344CB8AC3E}">
        <p14:creationId xmlns:p14="http://schemas.microsoft.com/office/powerpoint/2010/main" val="37718277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a:extLst>
              <a:ext uri="{FF2B5EF4-FFF2-40B4-BE49-F238E27FC236}">
                <a16:creationId xmlns:a16="http://schemas.microsoft.com/office/drawing/2014/main" id="{61E82626-031F-80A9-45F2-88F177C4501D}"/>
              </a:ext>
            </a:extLst>
          </p:cNvPr>
          <p:cNvGraphicFramePr>
            <a:graphicFrameLocks noGrp="1"/>
          </p:cNvGraphicFramePr>
          <p:nvPr>
            <p:extLst>
              <p:ext uri="{D42A27DB-BD31-4B8C-83A1-F6EECF244321}">
                <p14:modId xmlns:p14="http://schemas.microsoft.com/office/powerpoint/2010/main" val="1334843420"/>
              </p:ext>
            </p:extLst>
          </p:nvPr>
        </p:nvGraphicFramePr>
        <p:xfrm>
          <a:off x="260350" y="1170432"/>
          <a:ext cx="8569326" cy="3509256"/>
        </p:xfrm>
        <a:graphic>
          <a:graphicData uri="http://schemas.openxmlformats.org/drawingml/2006/table">
            <a:tbl>
              <a:tblPr/>
              <a:tblGrid>
                <a:gridCol w="1515441">
                  <a:extLst>
                    <a:ext uri="{9D8B030D-6E8A-4147-A177-3AD203B41FA5}">
                      <a16:colId xmlns:a16="http://schemas.microsoft.com/office/drawing/2014/main" val="20000"/>
                    </a:ext>
                  </a:extLst>
                </a:gridCol>
                <a:gridCol w="708659">
                  <a:extLst>
                    <a:ext uri="{9D8B030D-6E8A-4147-A177-3AD203B41FA5}">
                      <a16:colId xmlns:a16="http://schemas.microsoft.com/office/drawing/2014/main" val="20001"/>
                    </a:ext>
                  </a:extLst>
                </a:gridCol>
                <a:gridCol w="774074">
                  <a:extLst>
                    <a:ext uri="{9D8B030D-6E8A-4147-A177-3AD203B41FA5}">
                      <a16:colId xmlns:a16="http://schemas.microsoft.com/office/drawing/2014/main" val="20002"/>
                    </a:ext>
                  </a:extLst>
                </a:gridCol>
                <a:gridCol w="501513">
                  <a:extLst>
                    <a:ext uri="{9D8B030D-6E8A-4147-A177-3AD203B41FA5}">
                      <a16:colId xmlns:a16="http://schemas.microsoft.com/office/drawing/2014/main" val="20003"/>
                    </a:ext>
                  </a:extLst>
                </a:gridCol>
                <a:gridCol w="512415">
                  <a:extLst>
                    <a:ext uri="{9D8B030D-6E8A-4147-A177-3AD203B41FA5}">
                      <a16:colId xmlns:a16="http://schemas.microsoft.com/office/drawing/2014/main" val="20004"/>
                    </a:ext>
                  </a:extLst>
                </a:gridCol>
                <a:gridCol w="665050">
                  <a:extLst>
                    <a:ext uri="{9D8B030D-6E8A-4147-A177-3AD203B41FA5}">
                      <a16:colId xmlns:a16="http://schemas.microsoft.com/office/drawing/2014/main" val="20005"/>
                    </a:ext>
                  </a:extLst>
                </a:gridCol>
                <a:gridCol w="675952">
                  <a:extLst>
                    <a:ext uri="{9D8B030D-6E8A-4147-A177-3AD203B41FA5}">
                      <a16:colId xmlns:a16="http://schemas.microsoft.com/office/drawing/2014/main" val="20006"/>
                    </a:ext>
                  </a:extLst>
                </a:gridCol>
                <a:gridCol w="381586">
                  <a:extLst>
                    <a:ext uri="{9D8B030D-6E8A-4147-A177-3AD203B41FA5}">
                      <a16:colId xmlns:a16="http://schemas.microsoft.com/office/drawing/2014/main" val="20007"/>
                    </a:ext>
                  </a:extLst>
                </a:gridCol>
                <a:gridCol w="490610">
                  <a:extLst>
                    <a:ext uri="{9D8B030D-6E8A-4147-A177-3AD203B41FA5}">
                      <a16:colId xmlns:a16="http://schemas.microsoft.com/office/drawing/2014/main" val="20008"/>
                    </a:ext>
                  </a:extLst>
                </a:gridCol>
                <a:gridCol w="490610">
                  <a:extLst>
                    <a:ext uri="{9D8B030D-6E8A-4147-A177-3AD203B41FA5}">
                      <a16:colId xmlns:a16="http://schemas.microsoft.com/office/drawing/2014/main" val="20009"/>
                    </a:ext>
                  </a:extLst>
                </a:gridCol>
                <a:gridCol w="708659">
                  <a:extLst>
                    <a:ext uri="{9D8B030D-6E8A-4147-A177-3AD203B41FA5}">
                      <a16:colId xmlns:a16="http://schemas.microsoft.com/office/drawing/2014/main" val="20010"/>
                    </a:ext>
                  </a:extLst>
                </a:gridCol>
                <a:gridCol w="479707">
                  <a:extLst>
                    <a:ext uri="{9D8B030D-6E8A-4147-A177-3AD203B41FA5}">
                      <a16:colId xmlns:a16="http://schemas.microsoft.com/office/drawing/2014/main" val="20011"/>
                    </a:ext>
                  </a:extLst>
                </a:gridCol>
                <a:gridCol w="665050">
                  <a:extLst>
                    <a:ext uri="{9D8B030D-6E8A-4147-A177-3AD203B41FA5}">
                      <a16:colId xmlns:a16="http://schemas.microsoft.com/office/drawing/2014/main" val="20012"/>
                    </a:ext>
                  </a:extLst>
                </a:gridCol>
              </a:tblGrid>
              <a:tr h="318088">
                <a:tc>
                  <a:txBody>
                    <a:bodyPr/>
                    <a:lstStyle/>
                    <a:p>
                      <a:pPr algn="l" fontAlgn="ctr"/>
                      <a:r>
                        <a:rPr lang="it-IT" sz="1000" b="0" i="0" u="none" strike="noStrike" dirty="0">
                          <a:solidFill>
                            <a:srgbClr val="000000"/>
                          </a:solidFill>
                          <a:effectLst/>
                          <a:latin typeface="Times New Roman" panose="02020603050405020304" pitchFamily="18" charset="0"/>
                        </a:rPr>
                        <a:t> </a:t>
                      </a:r>
                    </a:p>
                  </a:txBody>
                  <a:tcPr marL="5235" marR="5235" marT="5235" marB="0" anchor="ctr">
                    <a:lnL>
                      <a:noFill/>
                    </a:lnL>
                    <a:lnR w="6350" cap="flat" cmpd="sng" algn="ctr">
                      <a:solidFill>
                        <a:srgbClr val="000000"/>
                      </a:solidFill>
                      <a:prstDash val="dot"/>
                      <a:round/>
                      <a:headEnd type="none" w="med" len="med"/>
                      <a:tailEnd type="none" w="med" len="med"/>
                    </a:lnR>
                    <a:lnT>
                      <a:noFill/>
                    </a:lnT>
                    <a:lnB>
                      <a:noFill/>
                    </a:lnB>
                    <a:solidFill>
                      <a:srgbClr val="FFFFFF"/>
                    </a:solidFill>
                  </a:tcPr>
                </a:tc>
                <a:tc gridSpan="3">
                  <a:txBody>
                    <a:bodyPr/>
                    <a:lstStyle/>
                    <a:p>
                      <a:pPr algn="ctr" fontAlgn="ctr"/>
                      <a:r>
                        <a:rPr lang="it-IT" sz="800" b="0" i="0" u="none" strike="noStrike" dirty="0">
                          <a:solidFill>
                            <a:srgbClr val="000000"/>
                          </a:solidFill>
                          <a:effectLst/>
                          <a:latin typeface="Times New Roman" panose="02020603050405020304" pitchFamily="18" charset="0"/>
                        </a:rPr>
                        <a:t>ESG Non Financial Information </a:t>
                      </a:r>
                    </a:p>
                    <a:p>
                      <a:pPr algn="ctr" fontAlgn="ctr"/>
                      <a:r>
                        <a:rPr lang="it-IT" sz="800" b="0" i="0" u="none" strike="noStrike" dirty="0">
                          <a:solidFill>
                            <a:srgbClr val="000000"/>
                          </a:solidFill>
                          <a:effectLst/>
                          <a:latin typeface="Times New Roman" panose="02020603050405020304" pitchFamily="18" charset="0"/>
                        </a:rPr>
                        <a:t>for </a:t>
                      </a:r>
                      <a:r>
                        <a:rPr lang="it-IT" sz="800" b="0" i="0" u="none" strike="noStrike" dirty="0" err="1">
                          <a:solidFill>
                            <a:srgbClr val="000000"/>
                          </a:solidFill>
                          <a:effectLst/>
                          <a:latin typeface="Times New Roman" panose="02020603050405020304" pitchFamily="18" charset="0"/>
                        </a:rPr>
                        <a:t>adequate</a:t>
                      </a:r>
                      <a:r>
                        <a:rPr lang="it-IT" sz="800" b="0" i="0" u="none" strike="noStrike" dirty="0">
                          <a:solidFill>
                            <a:srgbClr val="000000"/>
                          </a:solidFill>
                          <a:effectLst/>
                          <a:latin typeface="Times New Roman" panose="02020603050405020304" pitchFamily="18" charset="0"/>
                        </a:rPr>
                        <a:t> </a:t>
                      </a:r>
                      <a:r>
                        <a:rPr lang="it-IT" sz="800" b="0" i="0" u="none" strike="noStrike" dirty="0" err="1">
                          <a:solidFill>
                            <a:srgbClr val="000000"/>
                          </a:solidFill>
                          <a:effectLst/>
                          <a:latin typeface="Times New Roman" panose="02020603050405020304" pitchFamily="18" charset="0"/>
                        </a:rPr>
                        <a:t>structures</a:t>
                      </a:r>
                      <a:endParaRPr lang="it-IT" sz="800" b="0"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hMerge="1">
                  <a:txBody>
                    <a:bodyPr/>
                    <a:lstStyle/>
                    <a:p>
                      <a:endParaRPr lang="it-IT"/>
                    </a:p>
                  </a:txBody>
                  <a:tcPr/>
                </a:tc>
                <a:tc hMerge="1">
                  <a:txBody>
                    <a:bodyPr/>
                    <a:lstStyle/>
                    <a:p>
                      <a:endParaRPr lang="it-IT"/>
                    </a:p>
                  </a:txBody>
                  <a:tcPr/>
                </a:tc>
                <a:tc gridSpan="9">
                  <a:txBody>
                    <a:bodyPr/>
                    <a:lstStyle/>
                    <a:p>
                      <a:pPr algn="ctr" fontAlgn="ctr"/>
                      <a:r>
                        <a:rPr lang="it-IT" sz="800" b="0" i="0" u="none" strike="noStrike" dirty="0">
                          <a:solidFill>
                            <a:srgbClr val="000000"/>
                          </a:solidFill>
                          <a:effectLst/>
                          <a:latin typeface="Times New Roman" panose="02020603050405020304" pitchFamily="18" charset="0"/>
                        </a:rPr>
                        <a:t>ESG Non Financial Information </a:t>
                      </a:r>
                    </a:p>
                    <a:p>
                      <a:pPr algn="ctr" fontAlgn="ctr"/>
                      <a:r>
                        <a:rPr lang="en-US" sz="800" b="0" i="0" u="none" strike="noStrike" dirty="0">
                          <a:solidFill>
                            <a:srgbClr val="000000"/>
                          </a:solidFill>
                          <a:effectLst/>
                          <a:latin typeface="Times New Roman" panose="02020603050405020304" pitchFamily="18" charset="0"/>
                        </a:rPr>
                        <a:t>for the prediction of crises in SMEs</a:t>
                      </a:r>
                      <a:endParaRPr lang="it-IT" sz="800" b="0"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10000"/>
                  </a:ext>
                </a:extLst>
              </a:tr>
              <a:tr h="165511">
                <a:tc>
                  <a:txBody>
                    <a:bodyPr/>
                    <a:lstStyle/>
                    <a:p>
                      <a:pPr algn="l" fontAlgn="ctr"/>
                      <a:r>
                        <a:rPr lang="it-IT" sz="1000" b="0" i="0" u="none" strike="noStrike">
                          <a:solidFill>
                            <a:srgbClr val="000000"/>
                          </a:solidFill>
                          <a:effectLst/>
                          <a:latin typeface="Times New Roman" panose="02020603050405020304" pitchFamily="18" charset="0"/>
                        </a:rPr>
                        <a:t> </a:t>
                      </a:r>
                    </a:p>
                  </a:txBody>
                  <a:tcPr marL="5235" marR="5235" marT="5235" marB="0" anchor="ctr">
                    <a:lnL>
                      <a:noFill/>
                    </a:lnL>
                    <a:lnR>
                      <a:noFill/>
                    </a:lnR>
                    <a:lnT>
                      <a:noFill/>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it-IT" sz="800" b="0" i="0" u="none" strike="noStrike">
                          <a:solidFill>
                            <a:srgbClr val="000000"/>
                          </a:solidFill>
                          <a:effectLst/>
                          <a:latin typeface="Times New Roman" panose="02020603050405020304" pitchFamily="18" charset="0"/>
                        </a:rPr>
                        <a:t> </a:t>
                      </a:r>
                    </a:p>
                  </a:txBody>
                  <a:tcPr marL="5235" marR="5235" marT="5235"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it-IT" sz="800" b="0" i="0" u="none" strike="noStrike">
                          <a:solidFill>
                            <a:srgbClr val="000000"/>
                          </a:solidFill>
                          <a:effectLst/>
                          <a:latin typeface="Times New Roman" panose="02020603050405020304" pitchFamily="18" charset="0"/>
                        </a:rPr>
                        <a:t> </a:t>
                      </a:r>
                    </a:p>
                  </a:txBody>
                  <a:tcPr marL="5235" marR="5235" marT="5235"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it-IT" sz="800" b="0" i="0" u="none" strike="noStrike" dirty="0">
                          <a:solidFill>
                            <a:srgbClr val="000000"/>
                          </a:solidFill>
                          <a:effectLst/>
                          <a:latin typeface="Times New Roman" panose="02020603050405020304" pitchFamily="18" charset="0"/>
                        </a:rPr>
                        <a:t> </a:t>
                      </a:r>
                    </a:p>
                  </a:txBody>
                  <a:tcPr marL="5235" marR="5235" marT="5235" marB="0" anchor="b">
                    <a:lnL>
                      <a:noFill/>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gridSpan="5">
                  <a:txBody>
                    <a:bodyPr/>
                    <a:lstStyle/>
                    <a:p>
                      <a:pPr algn="ctr" fontAlgn="ctr"/>
                      <a:r>
                        <a:rPr lang="it-IT" sz="800" b="0" i="0" u="none" strike="noStrike" dirty="0">
                          <a:solidFill>
                            <a:srgbClr val="000000"/>
                          </a:solidFill>
                          <a:effectLst/>
                          <a:latin typeface="Times New Roman" panose="02020603050405020304" pitchFamily="18" charset="0"/>
                        </a:rPr>
                        <a:t>External relations</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gridSpan="4">
                  <a:txBody>
                    <a:bodyPr/>
                    <a:lstStyle/>
                    <a:p>
                      <a:pPr algn="ctr" fontAlgn="ctr"/>
                      <a:r>
                        <a:rPr lang="it-IT" sz="800" b="0" i="0" u="none" strike="noStrike" dirty="0">
                          <a:solidFill>
                            <a:srgbClr val="000000"/>
                          </a:solidFill>
                          <a:effectLst/>
                          <a:latin typeface="Times New Roman" panose="02020603050405020304" pitchFamily="18" charset="0"/>
                        </a:rPr>
                        <a:t>Internal relations</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10001"/>
                  </a:ext>
                </a:extLst>
              </a:tr>
              <a:tr h="318088">
                <a:tc>
                  <a:txBody>
                    <a:bodyPr/>
                    <a:lstStyle/>
                    <a:p>
                      <a:pPr algn="ctr" fontAlgn="ctr"/>
                      <a:r>
                        <a:rPr lang="it-IT" sz="800" b="1" i="0" u="none" strike="noStrike" dirty="0" err="1">
                          <a:solidFill>
                            <a:srgbClr val="000000"/>
                          </a:solidFill>
                          <a:effectLst/>
                          <a:latin typeface="Times New Roman" panose="02020603050405020304" pitchFamily="18" charset="0"/>
                        </a:rPr>
                        <a:t>Indicators</a:t>
                      </a:r>
                      <a:endParaRPr lang="it-IT" sz="800" b="1"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0" i="0" u="none" strike="noStrike" dirty="0">
                          <a:solidFill>
                            <a:srgbClr val="000000"/>
                          </a:solidFill>
                          <a:effectLst/>
                          <a:latin typeface="Times New Roman" panose="02020603050405020304" pitchFamily="18" charset="0"/>
                        </a:rPr>
                        <a:t>Organizational </a:t>
                      </a:r>
                      <a:r>
                        <a:rPr lang="it-IT" sz="800" b="0" i="0" u="none" strike="noStrike" dirty="0" err="1">
                          <a:solidFill>
                            <a:srgbClr val="000000"/>
                          </a:solidFill>
                          <a:effectLst/>
                          <a:latin typeface="Times New Roman" panose="02020603050405020304" pitchFamily="18" charset="0"/>
                        </a:rPr>
                        <a:t>structure</a:t>
                      </a:r>
                      <a:endParaRPr lang="it-IT" sz="800" b="0"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0" i="0" u="none" strike="noStrike" dirty="0">
                          <a:solidFill>
                            <a:srgbClr val="000000"/>
                          </a:solidFill>
                          <a:effectLst/>
                          <a:latin typeface="Times New Roman" panose="02020603050405020304" pitchFamily="18" charset="0"/>
                        </a:rPr>
                        <a:t>Administrative </a:t>
                      </a:r>
                      <a:r>
                        <a:rPr lang="it-IT" sz="800" b="0" i="0" u="none" strike="noStrike" dirty="0" err="1">
                          <a:solidFill>
                            <a:srgbClr val="000000"/>
                          </a:solidFill>
                          <a:effectLst/>
                          <a:latin typeface="Times New Roman" panose="02020603050405020304" pitchFamily="18" charset="0"/>
                        </a:rPr>
                        <a:t>structure</a:t>
                      </a:r>
                      <a:endParaRPr lang="it-IT" sz="800" b="0"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0" i="0" u="none" strike="noStrike" dirty="0">
                          <a:solidFill>
                            <a:srgbClr val="000000"/>
                          </a:solidFill>
                          <a:effectLst/>
                          <a:latin typeface="Times New Roman" panose="02020603050405020304" pitchFamily="18" charset="0"/>
                        </a:rPr>
                        <a:t>Accounting </a:t>
                      </a:r>
                      <a:r>
                        <a:rPr lang="it-IT" sz="800" b="0" i="0" u="none" strike="noStrike" dirty="0" err="1">
                          <a:solidFill>
                            <a:srgbClr val="000000"/>
                          </a:solidFill>
                          <a:effectLst/>
                          <a:latin typeface="Times New Roman" panose="02020603050405020304" pitchFamily="18" charset="0"/>
                        </a:rPr>
                        <a:t>structure</a:t>
                      </a:r>
                      <a:endParaRPr lang="it-IT" sz="800" b="0"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0" i="0" u="none" strike="noStrike" dirty="0">
                          <a:solidFill>
                            <a:srgbClr val="000000"/>
                          </a:solidFill>
                          <a:effectLst/>
                          <a:latin typeface="Times New Roman" panose="02020603050405020304" pitchFamily="18" charset="0"/>
                        </a:rPr>
                        <a:t>Corporate </a:t>
                      </a:r>
                      <a:r>
                        <a:rPr lang="it-IT" sz="800" b="0" i="0" u="none" strike="noStrike" dirty="0" err="1">
                          <a:solidFill>
                            <a:srgbClr val="000000"/>
                          </a:solidFill>
                          <a:effectLst/>
                          <a:latin typeface="Times New Roman" panose="02020603050405020304" pitchFamily="18" charset="0"/>
                        </a:rPr>
                        <a:t>context</a:t>
                      </a:r>
                      <a:r>
                        <a:rPr lang="it-IT" sz="800" b="0" i="0" u="none" strike="noStrike" dirty="0">
                          <a:solidFill>
                            <a:srgbClr val="000000"/>
                          </a:solidFill>
                          <a:effectLst/>
                          <a:latin typeface="Times New Roman" panose="02020603050405020304" pitchFamily="18" charset="0"/>
                        </a:rPr>
                        <a:t> </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0" i="0" u="none" strike="noStrike" dirty="0">
                          <a:solidFill>
                            <a:srgbClr val="000000"/>
                          </a:solidFill>
                          <a:effectLst/>
                          <a:latin typeface="Times New Roman" panose="02020603050405020304" pitchFamily="18" charset="0"/>
                        </a:rPr>
                        <a:t>Corporate </a:t>
                      </a:r>
                      <a:r>
                        <a:rPr lang="it-IT" sz="800" b="0" i="0" u="none" strike="noStrike" dirty="0" err="1">
                          <a:solidFill>
                            <a:srgbClr val="000000"/>
                          </a:solidFill>
                          <a:effectLst/>
                          <a:latin typeface="Times New Roman" panose="02020603050405020304" pitchFamily="18" charset="0"/>
                        </a:rPr>
                        <a:t>reputation</a:t>
                      </a:r>
                      <a:endParaRPr lang="it-IT" sz="800" b="0"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0" i="0" u="none" strike="noStrike" dirty="0">
                          <a:solidFill>
                            <a:srgbClr val="000000"/>
                          </a:solidFill>
                          <a:effectLst/>
                          <a:latin typeface="Times New Roman" panose="02020603050405020304" pitchFamily="18" charset="0"/>
                        </a:rPr>
                        <a:t>Financial institutions</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0" i="0" u="none" strike="noStrike" dirty="0">
                          <a:solidFill>
                            <a:srgbClr val="000000"/>
                          </a:solidFill>
                          <a:effectLst/>
                          <a:latin typeface="Times New Roman" panose="02020603050405020304" pitchFamily="18" charset="0"/>
                        </a:rPr>
                        <a:t>Customers</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0" i="0" u="none" strike="noStrike" dirty="0">
                          <a:solidFill>
                            <a:srgbClr val="000000"/>
                          </a:solidFill>
                          <a:effectLst/>
                          <a:latin typeface="Times New Roman" panose="02020603050405020304" pitchFamily="18" charset="0"/>
                        </a:rPr>
                        <a:t>Suppliers</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0" i="0" u="none" strike="noStrike" dirty="0">
                          <a:solidFill>
                            <a:srgbClr val="000000"/>
                          </a:solidFill>
                          <a:effectLst/>
                          <a:latin typeface="Times New Roman" panose="02020603050405020304" pitchFamily="18" charset="0"/>
                        </a:rPr>
                        <a:t>Product</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0" i="0" u="none" strike="noStrike" dirty="0">
                          <a:solidFill>
                            <a:srgbClr val="000000"/>
                          </a:solidFill>
                          <a:effectLst/>
                          <a:latin typeface="Times New Roman" panose="02020603050405020304" pitchFamily="18" charset="0"/>
                        </a:rPr>
                        <a:t>Organizational </a:t>
                      </a:r>
                      <a:r>
                        <a:rPr lang="it-IT" sz="800" b="0" i="0" u="none" strike="noStrike" dirty="0" err="1">
                          <a:solidFill>
                            <a:srgbClr val="000000"/>
                          </a:solidFill>
                          <a:effectLst/>
                          <a:latin typeface="Times New Roman" panose="02020603050405020304" pitchFamily="18" charset="0"/>
                        </a:rPr>
                        <a:t>structure</a:t>
                      </a:r>
                      <a:endParaRPr lang="it-IT" sz="800" b="0"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0" i="0" u="none" strike="noStrike" dirty="0">
                          <a:solidFill>
                            <a:srgbClr val="000000"/>
                          </a:solidFill>
                          <a:effectLst/>
                          <a:latin typeface="Times New Roman" panose="02020603050405020304" pitchFamily="18" charset="0"/>
                        </a:rPr>
                        <a:t>Internal </a:t>
                      </a:r>
                      <a:r>
                        <a:rPr lang="it-IT" sz="800" b="0" i="0" u="none" strike="noStrike" dirty="0" err="1">
                          <a:solidFill>
                            <a:srgbClr val="000000"/>
                          </a:solidFill>
                          <a:effectLst/>
                          <a:latin typeface="Times New Roman" panose="02020603050405020304" pitchFamily="18" charset="0"/>
                        </a:rPr>
                        <a:t>processes</a:t>
                      </a:r>
                      <a:endParaRPr lang="it-IT" sz="800" b="0"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800" b="0" i="0" u="none" strike="noStrike" dirty="0">
                          <a:solidFill>
                            <a:srgbClr val="000000"/>
                          </a:solidFill>
                          <a:effectLst/>
                          <a:latin typeface="Times New Roman" panose="02020603050405020304" pitchFamily="18" charset="0"/>
                        </a:rPr>
                        <a:t>Cost </a:t>
                      </a:r>
                      <a:r>
                        <a:rPr lang="it-IT" sz="800" b="0" i="0" u="none" strike="noStrike" dirty="0" err="1">
                          <a:solidFill>
                            <a:srgbClr val="000000"/>
                          </a:solidFill>
                          <a:effectLst/>
                          <a:latin typeface="Times New Roman" panose="02020603050405020304" pitchFamily="18" charset="0"/>
                        </a:rPr>
                        <a:t>structure</a:t>
                      </a:r>
                      <a:endParaRPr lang="it-IT" sz="800" b="0"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10002"/>
                  </a:ext>
                </a:extLst>
              </a:tr>
              <a:tr h="220681">
                <a:tc>
                  <a:txBody>
                    <a:bodyPr/>
                    <a:lstStyle/>
                    <a:p>
                      <a:pPr algn="l" fontAlgn="ctr"/>
                      <a:r>
                        <a:rPr lang="it-IT" sz="800" b="0" i="0" u="none" strike="noStrike" dirty="0">
                          <a:solidFill>
                            <a:srgbClr val="000000"/>
                          </a:solidFill>
                          <a:effectLst/>
                          <a:latin typeface="Times New Roman" panose="02020603050405020304" pitchFamily="18" charset="0"/>
                        </a:rPr>
                        <a:t>Brand </a:t>
                      </a:r>
                      <a:r>
                        <a:rPr lang="it-IT" sz="800" b="0" i="0" u="none" strike="noStrike" dirty="0" err="1">
                          <a:solidFill>
                            <a:srgbClr val="000000"/>
                          </a:solidFill>
                          <a:effectLst/>
                          <a:latin typeface="Times New Roman" panose="02020603050405020304" pitchFamily="18" charset="0"/>
                        </a:rPr>
                        <a:t>awareness</a:t>
                      </a:r>
                      <a:r>
                        <a:rPr lang="it-IT" sz="800" b="0" i="0" u="none" strike="noStrike" dirty="0">
                          <a:solidFill>
                            <a:srgbClr val="000000"/>
                          </a:solidFill>
                          <a:effectLst/>
                          <a:latin typeface="Times New Roman" panose="02020603050405020304" pitchFamily="18" charset="0"/>
                        </a:rPr>
                        <a:t>/brand </a:t>
                      </a:r>
                      <a:r>
                        <a:rPr lang="it-IT" sz="800" b="0" i="0" u="none" strike="noStrike" dirty="0" err="1">
                          <a:solidFill>
                            <a:srgbClr val="000000"/>
                          </a:solidFill>
                          <a:effectLst/>
                          <a:latin typeface="Times New Roman" panose="02020603050405020304" pitchFamily="18" charset="0"/>
                        </a:rPr>
                        <a:t>strength</a:t>
                      </a:r>
                      <a:endParaRPr lang="it-IT" sz="800" b="0"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dirty="0">
                          <a:solidFill>
                            <a:srgbClr val="000000"/>
                          </a:solidFill>
                          <a:effectLst/>
                          <a:latin typeface="Calibri" panose="020F0502020204030204" pitchFamily="34" charset="0"/>
                        </a:rPr>
                        <a:t>x</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dirty="0">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dirty="0">
                          <a:solidFill>
                            <a:srgbClr val="000000"/>
                          </a:solidFill>
                          <a:effectLst/>
                          <a:latin typeface="Calibri" panose="020F0502020204030204" pitchFamily="34" charset="0"/>
                        </a:rPr>
                        <a:t>x</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endParaRPr lang="it-IT" sz="1000" b="1" i="0" u="none" strike="noStrike" dirty="0">
                        <a:solidFill>
                          <a:srgbClr val="000000"/>
                        </a:solidFill>
                        <a:effectLst/>
                        <a:latin typeface="Calibri" panose="020F0502020204030204" pitchFamily="34" charset="0"/>
                      </a:endParaRP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10003"/>
                  </a:ext>
                </a:extLst>
              </a:tr>
              <a:tr h="236239">
                <a:tc>
                  <a:txBody>
                    <a:bodyPr/>
                    <a:lstStyle/>
                    <a:p>
                      <a:pPr algn="l" fontAlgn="ctr"/>
                      <a:r>
                        <a:rPr lang="en-US" sz="800" b="0" i="0" u="none" strike="noStrike" dirty="0">
                          <a:solidFill>
                            <a:srgbClr val="000000"/>
                          </a:solidFill>
                          <a:effectLst/>
                          <a:latin typeface="Times New Roman" panose="02020603050405020304" pitchFamily="18" charset="0"/>
                        </a:rPr>
                        <a:t>% of inefficiency of the production system</a:t>
                      </a:r>
                      <a:endParaRPr lang="it-IT" sz="800" b="0"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endParaRPr lang="it-IT" sz="1000" b="1" i="0" u="none" strike="noStrike" dirty="0">
                        <a:solidFill>
                          <a:srgbClr val="000000"/>
                        </a:solidFill>
                        <a:effectLst/>
                        <a:latin typeface="Calibri" panose="020F0502020204030204" pitchFamily="34" charset="0"/>
                      </a:endParaRP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endParaRPr lang="it-IT" sz="1000" b="1" i="0" u="none" strike="noStrike" dirty="0">
                        <a:solidFill>
                          <a:srgbClr val="000000"/>
                        </a:solidFill>
                        <a:effectLst/>
                        <a:latin typeface="Calibri" panose="020F0502020204030204" pitchFamily="34" charset="0"/>
                      </a:endParaRP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dirty="0">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dirty="0">
                          <a:solidFill>
                            <a:srgbClr val="000000"/>
                          </a:solidFill>
                          <a:effectLst/>
                          <a:latin typeface="Calibri" panose="020F0502020204030204" pitchFamily="34" charset="0"/>
                        </a:rPr>
                        <a:t>x</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10004"/>
                  </a:ext>
                </a:extLst>
              </a:tr>
              <a:tr h="318088">
                <a:tc>
                  <a:txBody>
                    <a:bodyPr/>
                    <a:lstStyle/>
                    <a:p>
                      <a:pPr algn="l" fontAlgn="ctr"/>
                      <a:r>
                        <a:rPr lang="en-US" sz="800" b="0" i="0" u="none" strike="noStrike" dirty="0">
                          <a:solidFill>
                            <a:srgbClr val="000000"/>
                          </a:solidFill>
                          <a:effectLst/>
                          <a:latin typeface="Times New Roman" panose="02020603050405020304" pitchFamily="18" charset="0"/>
                        </a:rPr>
                        <a:t>Functions of Risk Control and Sustainability Committee</a:t>
                      </a:r>
                      <a:endParaRPr lang="it-IT" sz="800" b="0"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fontAlgn="ctr"/>
                      <a:r>
                        <a:rPr lang="it-IT" sz="1000" b="1" i="0" u="none" strike="noStrike">
                          <a:solidFill>
                            <a:srgbClr val="000000"/>
                          </a:solidFill>
                          <a:effectLst/>
                          <a:latin typeface="Calibri" panose="020F0502020204030204" pitchFamily="34" charset="0"/>
                        </a:rPr>
                        <a:t>x</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dirty="0">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dirty="0">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10005"/>
                  </a:ext>
                </a:extLst>
              </a:tr>
              <a:tr h="236239">
                <a:tc>
                  <a:txBody>
                    <a:bodyPr/>
                    <a:lstStyle/>
                    <a:p>
                      <a:pPr algn="l" fontAlgn="ctr"/>
                      <a:r>
                        <a:rPr lang="en-US" sz="800" b="0" i="0" u="none" strike="noStrike" dirty="0">
                          <a:solidFill>
                            <a:srgbClr val="000000"/>
                          </a:solidFill>
                          <a:effectLst/>
                          <a:latin typeface="Times New Roman" panose="02020603050405020304" pitchFamily="18" charset="0"/>
                        </a:rPr>
                        <a:t>Number of non-conformities detected by the quality system</a:t>
                      </a:r>
                      <a:endParaRPr lang="it-IT" sz="800" b="0"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dirty="0">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x</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x</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10006"/>
                  </a:ext>
                </a:extLst>
              </a:tr>
              <a:tr h="220681">
                <a:tc>
                  <a:txBody>
                    <a:bodyPr/>
                    <a:lstStyle/>
                    <a:p>
                      <a:pPr algn="l" fontAlgn="ctr"/>
                      <a:r>
                        <a:rPr lang="it-IT" sz="800" b="0" i="0" u="none" strike="noStrike" dirty="0">
                          <a:solidFill>
                            <a:srgbClr val="000000"/>
                          </a:solidFill>
                          <a:effectLst/>
                          <a:latin typeface="Times New Roman" panose="02020603050405020304" pitchFamily="18" charset="0"/>
                        </a:rPr>
                        <a:t>% use of </a:t>
                      </a:r>
                      <a:r>
                        <a:rPr lang="it-IT" sz="800" b="0" i="0" u="none" strike="noStrike" dirty="0" err="1">
                          <a:solidFill>
                            <a:srgbClr val="000000"/>
                          </a:solidFill>
                          <a:effectLst/>
                          <a:latin typeface="Times New Roman" panose="02020603050405020304" pitchFamily="18" charset="0"/>
                        </a:rPr>
                        <a:t>external</a:t>
                      </a:r>
                      <a:r>
                        <a:rPr lang="it-IT" sz="800" b="0" i="0" u="none" strike="noStrike" dirty="0">
                          <a:solidFill>
                            <a:srgbClr val="000000"/>
                          </a:solidFill>
                          <a:effectLst/>
                          <a:latin typeface="Times New Roman" panose="02020603050405020304" pitchFamily="18" charset="0"/>
                        </a:rPr>
                        <a:t> </a:t>
                      </a:r>
                      <a:r>
                        <a:rPr lang="it-IT" sz="800" b="0" i="0" u="none" strike="noStrike" dirty="0" err="1">
                          <a:solidFill>
                            <a:srgbClr val="000000"/>
                          </a:solidFill>
                          <a:effectLst/>
                          <a:latin typeface="Times New Roman" panose="02020603050405020304" pitchFamily="18" charset="0"/>
                        </a:rPr>
                        <a:t>resources</a:t>
                      </a:r>
                      <a:endParaRPr lang="it-IT" sz="800" b="0"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x</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dirty="0">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x</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10007"/>
                  </a:ext>
                </a:extLst>
              </a:tr>
              <a:tr h="318088">
                <a:tc>
                  <a:txBody>
                    <a:bodyPr/>
                    <a:lstStyle/>
                    <a:p>
                      <a:pPr algn="l" fontAlgn="ctr"/>
                      <a:r>
                        <a:rPr lang="en-US" sz="800" b="0" i="0" u="none" strike="noStrike" dirty="0">
                          <a:solidFill>
                            <a:srgbClr val="000000"/>
                          </a:solidFill>
                          <a:effectLst/>
                          <a:latin typeface="Times New Roman" panose="02020603050405020304" pitchFamily="18" charset="0"/>
                        </a:rPr>
                        <a:t>Number of members of the internal audit function</a:t>
                      </a:r>
                      <a:endParaRPr lang="it-IT" sz="800" b="0"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fontAlgn="ctr"/>
                      <a:r>
                        <a:rPr lang="it-IT" sz="1000" b="1" i="0" u="none" strike="noStrike">
                          <a:solidFill>
                            <a:srgbClr val="000000"/>
                          </a:solidFill>
                          <a:effectLst/>
                          <a:latin typeface="Calibri" panose="020F0502020204030204" pitchFamily="34" charset="0"/>
                        </a:rPr>
                        <a:t>x</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10008"/>
                  </a:ext>
                </a:extLst>
              </a:tr>
              <a:tr h="149512">
                <a:tc>
                  <a:txBody>
                    <a:bodyPr/>
                    <a:lstStyle/>
                    <a:p>
                      <a:pPr algn="l" fontAlgn="ctr"/>
                      <a:r>
                        <a:rPr lang="it-IT" sz="800" b="0" i="0" u="none" strike="noStrike" dirty="0">
                          <a:solidFill>
                            <a:srgbClr val="000000"/>
                          </a:solidFill>
                          <a:effectLst/>
                          <a:latin typeface="Times New Roman" panose="02020603050405020304" pitchFamily="18" charset="0"/>
                        </a:rPr>
                        <a:t>Applied accounting </a:t>
                      </a:r>
                      <a:r>
                        <a:rPr lang="it-IT" sz="800" b="0" i="0" u="none" strike="noStrike" dirty="0" err="1">
                          <a:solidFill>
                            <a:srgbClr val="000000"/>
                          </a:solidFill>
                          <a:effectLst/>
                          <a:latin typeface="Times New Roman" panose="02020603050405020304" pitchFamily="18" charset="0"/>
                        </a:rPr>
                        <a:t>principles</a:t>
                      </a:r>
                      <a:endParaRPr lang="it-IT" sz="800" b="0"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x</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10009"/>
                  </a:ext>
                </a:extLst>
              </a:tr>
              <a:tr h="149512">
                <a:tc>
                  <a:txBody>
                    <a:bodyPr/>
                    <a:lstStyle/>
                    <a:p>
                      <a:pPr algn="l" fontAlgn="ctr"/>
                      <a:r>
                        <a:rPr lang="it-IT" sz="800" b="0" i="0" u="none" strike="noStrike" dirty="0">
                          <a:solidFill>
                            <a:srgbClr val="000000"/>
                          </a:solidFill>
                          <a:effectLst/>
                          <a:latin typeface="Times New Roman" panose="02020603050405020304" pitchFamily="18" charset="0"/>
                        </a:rPr>
                        <a:t>Energy </a:t>
                      </a:r>
                      <a:r>
                        <a:rPr lang="it-IT" sz="800" b="0" i="0" u="none" strike="noStrike" dirty="0" err="1">
                          <a:solidFill>
                            <a:srgbClr val="000000"/>
                          </a:solidFill>
                          <a:effectLst/>
                          <a:latin typeface="Times New Roman" panose="02020603050405020304" pitchFamily="18" charset="0"/>
                        </a:rPr>
                        <a:t>Consumption</a:t>
                      </a:r>
                      <a:endParaRPr lang="it-IT" sz="800" b="0"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dirty="0">
                          <a:solidFill>
                            <a:srgbClr val="000000"/>
                          </a:solidFill>
                          <a:effectLst/>
                          <a:latin typeface="Calibri" panose="020F0502020204030204" pitchFamily="34" charset="0"/>
                        </a:rPr>
                        <a:t>x</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dirty="0">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dirty="0">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10010"/>
                  </a:ext>
                </a:extLst>
              </a:tr>
              <a:tr h="236239">
                <a:tc>
                  <a:txBody>
                    <a:bodyPr/>
                    <a:lstStyle/>
                    <a:p>
                      <a:pPr algn="l" fontAlgn="ctr"/>
                      <a:r>
                        <a:rPr lang="en-US" sz="800" b="0" i="0" u="none" strike="noStrike" dirty="0">
                          <a:solidFill>
                            <a:srgbClr val="000000"/>
                          </a:solidFill>
                          <a:effectLst/>
                          <a:latin typeface="Times New Roman" panose="02020603050405020304" pitchFamily="18" charset="0"/>
                        </a:rPr>
                        <a:t>Presence/absence of statutory auditors</a:t>
                      </a:r>
                      <a:endParaRPr lang="it-IT" sz="800" b="0"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fontAlgn="ctr"/>
                      <a:r>
                        <a:rPr lang="it-IT" sz="1000" b="1" i="0" u="none" strike="noStrike" dirty="0">
                          <a:solidFill>
                            <a:srgbClr val="000000"/>
                          </a:solidFill>
                          <a:effectLst/>
                          <a:latin typeface="Calibri" panose="020F0502020204030204" pitchFamily="34" charset="0"/>
                        </a:rPr>
                        <a:t>x</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dirty="0">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10011"/>
                  </a:ext>
                </a:extLst>
              </a:tr>
              <a:tr h="346858">
                <a:tc>
                  <a:txBody>
                    <a:bodyPr/>
                    <a:lstStyle/>
                    <a:p>
                      <a:pPr algn="l" fontAlgn="ctr"/>
                      <a:r>
                        <a:rPr lang="en-US" sz="800" b="0" i="0" u="none" strike="noStrike" dirty="0">
                          <a:solidFill>
                            <a:srgbClr val="000000"/>
                          </a:solidFill>
                          <a:effectLst/>
                          <a:latin typeface="Times New Roman" panose="02020603050405020304" pitchFamily="18" charset="0"/>
                        </a:rPr>
                        <a:t>Full application of balance simplifications (short form balance)</a:t>
                      </a:r>
                      <a:endParaRPr lang="it-IT" sz="800" b="0" i="0" u="none" strike="noStrike" dirty="0">
                        <a:solidFill>
                          <a:srgbClr val="000000"/>
                        </a:solidFill>
                        <a:effectLst/>
                        <a:latin typeface="Times New Roman" panose="02020603050405020304" pitchFamily="18" charset="0"/>
                      </a:endParaRP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dirty="0">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x</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dirty="0">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10012"/>
                  </a:ext>
                </a:extLst>
              </a:tr>
              <a:tr h="220681">
                <a:tc>
                  <a:txBody>
                    <a:bodyPr/>
                    <a:lstStyle/>
                    <a:p>
                      <a:pPr algn="l" fontAlgn="ctr"/>
                      <a:r>
                        <a:rPr lang="it-IT" sz="800" b="0" i="0" u="none" strike="noStrike" dirty="0">
                          <a:solidFill>
                            <a:srgbClr val="000000"/>
                          </a:solidFill>
                          <a:effectLst/>
                          <a:latin typeface="Times New Roman" panose="02020603050405020304" pitchFamily="18" charset="0"/>
                        </a:rPr>
                        <a:t>Market price monitoring</a:t>
                      </a:r>
                    </a:p>
                  </a:txBody>
                  <a:tcPr marL="5235" marR="5235" marT="5234"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x</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dirty="0">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x</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x</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it-IT" sz="1000" b="1" i="0" u="none" strike="noStrike" dirty="0">
                          <a:solidFill>
                            <a:srgbClr val="000000"/>
                          </a:solidFill>
                          <a:effectLst/>
                          <a:latin typeface="Calibri" panose="020F0502020204030204" pitchFamily="34" charset="0"/>
                        </a:rPr>
                        <a:t> </a:t>
                      </a:r>
                    </a:p>
                  </a:txBody>
                  <a:tcPr marL="5235" marR="5235" marT="523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10013"/>
                  </a:ext>
                </a:extLst>
              </a:tr>
            </a:tbl>
          </a:graphicData>
        </a:graphic>
      </p:graphicFrame>
    </p:spTree>
    <p:extLst>
      <p:ext uri="{BB962C8B-B14F-4D97-AF65-F5344CB8AC3E}">
        <p14:creationId xmlns:p14="http://schemas.microsoft.com/office/powerpoint/2010/main" val="5434386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sellaDiTesto 6">
            <a:extLst>
              <a:ext uri="{FF2B5EF4-FFF2-40B4-BE49-F238E27FC236}">
                <a16:creationId xmlns:a16="http://schemas.microsoft.com/office/drawing/2014/main" id="{067E864E-957C-D3E7-6263-181C454635BB}"/>
              </a:ext>
            </a:extLst>
          </p:cNvPr>
          <p:cNvSpPr txBox="1">
            <a:spLocks noChangeArrowheads="1"/>
          </p:cNvSpPr>
          <p:nvPr/>
        </p:nvSpPr>
        <p:spPr bwMode="auto">
          <a:xfrm>
            <a:off x="223837" y="3817026"/>
            <a:ext cx="8696325" cy="707886"/>
          </a:xfrm>
          <a:prstGeom prst="rect">
            <a:avLst/>
          </a:prstGeom>
          <a:ln/>
        </p:spPr>
        <p:style>
          <a:lnRef idx="2">
            <a:schemeClr val="accent2"/>
          </a:lnRef>
          <a:fillRef idx="1">
            <a:schemeClr val="lt1"/>
          </a:fillRef>
          <a:effectRef idx="0">
            <a:schemeClr val="accent2"/>
          </a:effectRef>
          <a:fontRef idx="minor">
            <a:schemeClr val="dk1"/>
          </a:fontRef>
        </p:style>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a:r>
              <a:rPr lang="en-US" altLang="it-IT" sz="2000" b="1" cap="small" dirty="0">
                <a:solidFill>
                  <a:srgbClr val="0070C0"/>
                </a:solidFill>
                <a:latin typeface="+mn-lt"/>
                <a:cs typeface="Calibri" panose="020F0502020204030204" pitchFamily="34" charset="0"/>
              </a:rPr>
              <a:t>it becomes essential to </a:t>
            </a:r>
            <a:r>
              <a:rPr lang="en-US" altLang="it-IT" sz="2000" b="1" cap="small" dirty="0">
                <a:solidFill>
                  <a:srgbClr val="C00000"/>
                </a:solidFill>
                <a:latin typeface="+mn-lt"/>
                <a:cs typeface="Calibri" panose="020F0502020204030204" pitchFamily="34" charset="0"/>
              </a:rPr>
              <a:t>integrate the management, planning and reporting dashboard with material ESG non-financial information</a:t>
            </a:r>
            <a:endParaRPr lang="en-US" altLang="it-IT" sz="2000" b="1" cap="small" dirty="0">
              <a:solidFill>
                <a:srgbClr val="0070C0"/>
              </a:solidFill>
              <a:latin typeface="+mn-lt"/>
              <a:cs typeface="Calibri" panose="020F0502020204030204" pitchFamily="34" charset="0"/>
            </a:endParaRPr>
          </a:p>
        </p:txBody>
      </p:sp>
      <p:sp>
        <p:nvSpPr>
          <p:cNvPr id="2" name="Freccia in giù 1">
            <a:extLst>
              <a:ext uri="{FF2B5EF4-FFF2-40B4-BE49-F238E27FC236}">
                <a16:creationId xmlns:a16="http://schemas.microsoft.com/office/drawing/2014/main" id="{398351B9-D6EF-DF49-7AC0-BADBA99C9EB5}"/>
              </a:ext>
            </a:extLst>
          </p:cNvPr>
          <p:cNvSpPr/>
          <p:nvPr/>
        </p:nvSpPr>
        <p:spPr>
          <a:xfrm>
            <a:off x="3518986" y="3168099"/>
            <a:ext cx="1772071" cy="339876"/>
          </a:xfrm>
          <a:prstGeom prst="downArrow">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it-IT" dirty="0"/>
          </a:p>
        </p:txBody>
      </p:sp>
      <p:sp>
        <p:nvSpPr>
          <p:cNvPr id="3" name="CasellaDiTesto 6">
            <a:extLst>
              <a:ext uri="{FF2B5EF4-FFF2-40B4-BE49-F238E27FC236}">
                <a16:creationId xmlns:a16="http://schemas.microsoft.com/office/drawing/2014/main" id="{7908873E-C8F6-0A5F-148C-724DF28C41E2}"/>
              </a:ext>
            </a:extLst>
          </p:cNvPr>
          <p:cNvSpPr txBox="1">
            <a:spLocks noChangeArrowheads="1"/>
          </p:cNvSpPr>
          <p:nvPr/>
        </p:nvSpPr>
        <p:spPr bwMode="auto">
          <a:xfrm>
            <a:off x="857766" y="1533344"/>
            <a:ext cx="3292420" cy="1323439"/>
          </a:xfrm>
          <a:prstGeom prst="rect">
            <a:avLst/>
          </a:prstGeom>
          <a:ln/>
        </p:spPr>
        <p:style>
          <a:lnRef idx="2">
            <a:schemeClr val="accent1"/>
          </a:lnRef>
          <a:fillRef idx="1">
            <a:schemeClr val="lt1"/>
          </a:fillRef>
          <a:effectRef idx="0">
            <a:schemeClr val="accent1"/>
          </a:effectRef>
          <a:fontRef idx="minor">
            <a:schemeClr val="dk1"/>
          </a:fontRef>
        </p:style>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a:r>
              <a:rPr lang="en-US" altLang="it-IT" sz="2000" b="1" cap="small" dirty="0">
                <a:solidFill>
                  <a:srgbClr val="0070C0"/>
                </a:solidFill>
                <a:latin typeface="+mn-lt"/>
                <a:cs typeface="Calibri" panose="020F0502020204030204" pitchFamily="34" charset="0"/>
              </a:rPr>
              <a:t>On the one hand, ESG factors can therefore represent a </a:t>
            </a:r>
            <a:r>
              <a:rPr lang="en-US" altLang="it-IT" sz="2000" b="1" cap="small" dirty="0">
                <a:solidFill>
                  <a:srgbClr val="C00000"/>
                </a:solidFill>
                <a:latin typeface="+mn-lt"/>
                <a:cs typeface="Calibri" panose="020F0502020204030204" pitchFamily="34" charset="0"/>
              </a:rPr>
              <a:t>useful element for forecasting a business crisis</a:t>
            </a:r>
            <a:endParaRPr lang="en-US" altLang="it-IT" sz="2000" b="1" cap="small" dirty="0">
              <a:solidFill>
                <a:srgbClr val="0070C0"/>
              </a:solidFill>
              <a:latin typeface="+mn-lt"/>
              <a:cs typeface="Calibri" panose="020F0502020204030204" pitchFamily="34" charset="0"/>
            </a:endParaRPr>
          </a:p>
        </p:txBody>
      </p:sp>
      <p:sp>
        <p:nvSpPr>
          <p:cNvPr id="5" name="CasellaDiTesto 6">
            <a:extLst>
              <a:ext uri="{FF2B5EF4-FFF2-40B4-BE49-F238E27FC236}">
                <a16:creationId xmlns:a16="http://schemas.microsoft.com/office/drawing/2014/main" id="{17425CC9-1860-D423-1F26-477FD436A547}"/>
              </a:ext>
            </a:extLst>
          </p:cNvPr>
          <p:cNvSpPr txBox="1">
            <a:spLocks noChangeArrowheads="1"/>
          </p:cNvSpPr>
          <p:nvPr/>
        </p:nvSpPr>
        <p:spPr bwMode="auto">
          <a:xfrm>
            <a:off x="4688701" y="1535609"/>
            <a:ext cx="3692946" cy="1323439"/>
          </a:xfrm>
          <a:prstGeom prst="rect">
            <a:avLst/>
          </a:prstGeom>
          <a:ln/>
        </p:spPr>
        <p:style>
          <a:lnRef idx="2">
            <a:schemeClr val="accent1"/>
          </a:lnRef>
          <a:fillRef idx="1">
            <a:schemeClr val="lt1"/>
          </a:fillRef>
          <a:effectRef idx="0">
            <a:schemeClr val="accent1"/>
          </a:effectRef>
          <a:fontRef idx="minor">
            <a:schemeClr val="dk1"/>
          </a:fontRef>
        </p:style>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a:r>
              <a:rPr lang="en-US" altLang="it-IT" sz="2000" b="1" cap="small" dirty="0">
                <a:solidFill>
                  <a:srgbClr val="0070C0"/>
                </a:solidFill>
                <a:latin typeface="+mn-lt"/>
                <a:cs typeface="Calibri" panose="020F0502020204030204" pitchFamily="34" charset="0"/>
              </a:rPr>
              <a:t>On the other hand, ESG factors may constitute </a:t>
            </a:r>
            <a:r>
              <a:rPr lang="en-US" altLang="it-IT" sz="2000" b="1" cap="small" dirty="0">
                <a:solidFill>
                  <a:srgbClr val="C00000"/>
                </a:solidFill>
                <a:latin typeface="+mn-lt"/>
                <a:cs typeface="Calibri" panose="020F0502020204030204" pitchFamily="34" charset="0"/>
              </a:rPr>
              <a:t>issues leading to a business crisis</a:t>
            </a:r>
            <a:r>
              <a:rPr lang="en-US" altLang="it-IT" sz="2000" b="1" cap="small" dirty="0">
                <a:solidFill>
                  <a:srgbClr val="0070C0"/>
                </a:solidFill>
                <a:latin typeface="+mn-lt"/>
                <a:cs typeface="Calibri" panose="020F0502020204030204" pitchFamily="34" charset="0"/>
              </a:rPr>
              <a:t>, unless adequately addressed and managed</a:t>
            </a:r>
          </a:p>
        </p:txBody>
      </p:sp>
    </p:spTree>
    <p:extLst>
      <p:ext uri="{BB962C8B-B14F-4D97-AF65-F5344CB8AC3E}">
        <p14:creationId xmlns:p14="http://schemas.microsoft.com/office/powerpoint/2010/main" val="32298634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sellaDiTesto 6">
            <a:extLst>
              <a:ext uri="{FF2B5EF4-FFF2-40B4-BE49-F238E27FC236}">
                <a16:creationId xmlns:a16="http://schemas.microsoft.com/office/drawing/2014/main" id="{067E864E-957C-D3E7-6263-181C454635BB}"/>
              </a:ext>
            </a:extLst>
          </p:cNvPr>
          <p:cNvSpPr txBox="1">
            <a:spLocks noChangeArrowheads="1"/>
          </p:cNvSpPr>
          <p:nvPr/>
        </p:nvSpPr>
        <p:spPr bwMode="auto">
          <a:xfrm>
            <a:off x="1256097" y="1273343"/>
            <a:ext cx="6304547" cy="37548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just"/>
            <a:r>
              <a:rPr lang="en-US" altLang="it-IT" sz="2000" b="1" cap="small" dirty="0">
                <a:solidFill>
                  <a:srgbClr val="0070C0"/>
                </a:solidFill>
                <a:latin typeface="+mn-lt"/>
                <a:cs typeface="Calibri" panose="020F0502020204030204" pitchFamily="34" charset="0"/>
              </a:rPr>
              <a:t>This </a:t>
            </a:r>
            <a:r>
              <a:rPr lang="en-US" altLang="it-IT" sz="2000" b="1" cap="small" dirty="0" err="1">
                <a:solidFill>
                  <a:srgbClr val="0070C0"/>
                </a:solidFill>
                <a:latin typeface="+mn-lt"/>
                <a:cs typeface="Calibri" panose="020F0502020204030204" pitchFamily="34" charset="0"/>
              </a:rPr>
              <a:t>behaviour</a:t>
            </a:r>
            <a:r>
              <a:rPr lang="en-US" altLang="it-IT" sz="2000" b="1" cap="small" dirty="0">
                <a:solidFill>
                  <a:srgbClr val="0070C0"/>
                </a:solidFill>
                <a:latin typeface="+mn-lt"/>
                <a:cs typeface="Calibri" panose="020F0502020204030204" pitchFamily="34" charset="0"/>
              </a:rPr>
              <a:t> should no longer be interpreted as a simple </a:t>
            </a:r>
            <a:r>
              <a:rPr lang="en-US" altLang="it-IT" sz="2000" b="1" cap="small" dirty="0">
                <a:solidFill>
                  <a:srgbClr val="C00000"/>
                </a:solidFill>
                <a:latin typeface="+mn-lt"/>
                <a:cs typeface="Calibri" panose="020F0502020204030204" pitchFamily="34" charset="0"/>
              </a:rPr>
              <a:t>“nice-to-have” …</a:t>
            </a:r>
          </a:p>
          <a:p>
            <a:pPr algn="just"/>
            <a:endParaRPr lang="en-US" altLang="it-IT" sz="2000" b="1" cap="small" dirty="0">
              <a:solidFill>
                <a:srgbClr val="C00000"/>
              </a:solidFill>
              <a:latin typeface="+mn-lt"/>
              <a:cs typeface="Calibri" panose="020F0502020204030204" pitchFamily="34" charset="0"/>
            </a:endParaRPr>
          </a:p>
          <a:p>
            <a:pPr algn="just"/>
            <a:r>
              <a:rPr lang="en-US" altLang="it-IT" sz="2000" b="1" cap="small" dirty="0">
                <a:solidFill>
                  <a:srgbClr val="0070C0"/>
                </a:solidFill>
                <a:latin typeface="+mn-lt"/>
                <a:cs typeface="Calibri" panose="020F0502020204030204" pitchFamily="34" charset="0"/>
              </a:rPr>
              <a:t>but should constitute a </a:t>
            </a:r>
            <a:r>
              <a:rPr lang="en-US" altLang="it-IT" sz="2000" b="1" u="sng" cap="small" dirty="0">
                <a:solidFill>
                  <a:srgbClr val="C00000"/>
                </a:solidFill>
                <a:latin typeface="+mn-lt"/>
                <a:cs typeface="Calibri" panose="020F0502020204030204" pitchFamily="34" charset="0"/>
              </a:rPr>
              <a:t>“must-have”</a:t>
            </a:r>
            <a:r>
              <a:rPr lang="en-US" altLang="it-IT" sz="2000" b="1" cap="small" dirty="0">
                <a:solidFill>
                  <a:srgbClr val="C00000"/>
                </a:solidFill>
                <a:latin typeface="+mn-lt"/>
                <a:cs typeface="Calibri" panose="020F0502020204030204" pitchFamily="34" charset="0"/>
              </a:rPr>
              <a:t> not only </a:t>
            </a:r>
            <a:r>
              <a:rPr lang="en-US" altLang="it-IT" sz="2000" b="1" cap="small" dirty="0">
                <a:solidFill>
                  <a:srgbClr val="0070C0"/>
                </a:solidFill>
                <a:latin typeface="+mn-lt"/>
                <a:cs typeface="Calibri" panose="020F0502020204030204" pitchFamily="34" charset="0"/>
              </a:rPr>
              <a:t>in order to be compliant with </a:t>
            </a:r>
            <a:r>
              <a:rPr lang="en-US" altLang="it-IT" sz="2000" b="1" cap="small" dirty="0">
                <a:solidFill>
                  <a:srgbClr val="C00000"/>
                </a:solidFill>
                <a:latin typeface="+mn-lt"/>
                <a:cs typeface="Calibri" panose="020F0502020204030204" pitchFamily="34" charset="0"/>
              </a:rPr>
              <a:t>regulatory obligation </a:t>
            </a:r>
            <a:r>
              <a:rPr lang="en-US" altLang="it-IT" sz="2000" b="1" cap="small" dirty="0">
                <a:solidFill>
                  <a:srgbClr val="0070C0"/>
                </a:solidFill>
                <a:latin typeface="+mn-lt"/>
                <a:cs typeface="Calibri" panose="020F0502020204030204" pitchFamily="34" charset="0"/>
              </a:rPr>
              <a:t>…</a:t>
            </a:r>
          </a:p>
          <a:p>
            <a:pPr algn="just"/>
            <a:endParaRPr lang="en-US" altLang="it-IT" sz="2000" b="1" cap="small" dirty="0">
              <a:solidFill>
                <a:srgbClr val="C00000"/>
              </a:solidFill>
              <a:latin typeface="+mn-lt"/>
              <a:cs typeface="Calibri" panose="020F0502020204030204" pitchFamily="34" charset="0"/>
            </a:endParaRPr>
          </a:p>
          <a:p>
            <a:pPr algn="just"/>
            <a:r>
              <a:rPr lang="en-US" altLang="it-IT" sz="2000" b="1" cap="small" dirty="0">
                <a:solidFill>
                  <a:srgbClr val="0070C0"/>
                </a:solidFill>
                <a:latin typeface="+mn-lt"/>
                <a:cs typeface="Calibri" panose="020F0502020204030204" pitchFamily="34" charset="0"/>
              </a:rPr>
              <a:t>… </a:t>
            </a:r>
            <a:r>
              <a:rPr lang="en-US" altLang="it-IT" sz="2000" b="1" cap="small" dirty="0">
                <a:solidFill>
                  <a:srgbClr val="C00000"/>
                </a:solidFill>
                <a:latin typeface="+mn-lt"/>
                <a:cs typeface="Calibri" panose="020F0502020204030204" pitchFamily="34" charset="0"/>
              </a:rPr>
              <a:t>but also </a:t>
            </a:r>
            <a:r>
              <a:rPr lang="en-US" altLang="it-IT" sz="2000" b="1" cap="small" dirty="0">
                <a:solidFill>
                  <a:srgbClr val="0070C0"/>
                </a:solidFill>
                <a:latin typeface="+mn-lt"/>
                <a:cs typeface="Calibri" panose="020F0502020204030204" pitchFamily="34" charset="0"/>
              </a:rPr>
              <a:t>to be able to contribute to addressing and overcoming </a:t>
            </a:r>
            <a:r>
              <a:rPr lang="en-US" altLang="it-IT" sz="2000" b="1" cap="small" dirty="0">
                <a:solidFill>
                  <a:srgbClr val="C00000"/>
                </a:solidFill>
                <a:latin typeface="+mn-lt"/>
                <a:cs typeface="Calibri" panose="020F0502020204030204" pitchFamily="34" charset="0"/>
              </a:rPr>
              <a:t>global environmental and social challenges</a:t>
            </a:r>
          </a:p>
          <a:p>
            <a:pPr algn="just"/>
            <a:endParaRPr lang="en-US" altLang="it-IT" sz="2400" b="1" cap="small" dirty="0">
              <a:solidFill>
                <a:srgbClr val="0070C0"/>
              </a:solidFill>
              <a:latin typeface="+mn-lt"/>
              <a:cs typeface="Calibri" panose="020F0502020204030204" pitchFamily="34" charset="0"/>
            </a:endParaRPr>
          </a:p>
          <a:p>
            <a:pPr algn="ctr"/>
            <a:r>
              <a:rPr lang="en-US" altLang="it-IT" b="1" cap="small" dirty="0">
                <a:solidFill>
                  <a:srgbClr val="C00000"/>
                </a:solidFill>
                <a:latin typeface="+mn-lt"/>
                <a:cs typeface="Calibri" panose="020F0502020204030204" pitchFamily="34" charset="0"/>
                <a:hlinkClick r:id="rId3"/>
              </a:rPr>
              <a:t>https://www.youtube.com/watch?v=QNv9PRDIhes</a:t>
            </a:r>
            <a:endParaRPr lang="en-US" altLang="it-IT" b="1" cap="small" dirty="0">
              <a:solidFill>
                <a:srgbClr val="C00000"/>
              </a:solidFill>
              <a:latin typeface="+mn-lt"/>
              <a:cs typeface="Calibri" panose="020F0502020204030204" pitchFamily="34" charset="0"/>
            </a:endParaRPr>
          </a:p>
          <a:p>
            <a:pPr algn="just"/>
            <a:endParaRPr lang="en-US" altLang="it-IT" b="1" cap="small" dirty="0">
              <a:solidFill>
                <a:srgbClr val="C00000"/>
              </a:solidFill>
              <a:latin typeface="+mn-lt"/>
              <a:cs typeface="Calibri" panose="020F0502020204030204" pitchFamily="34" charset="0"/>
            </a:endParaRPr>
          </a:p>
          <a:p>
            <a:pPr algn="just"/>
            <a:endParaRPr lang="en-US" altLang="it-IT" b="1" cap="small" dirty="0">
              <a:solidFill>
                <a:srgbClr val="C00000"/>
              </a:solidFill>
              <a:latin typeface="+mn-lt"/>
              <a:cs typeface="Calibri" panose="020F0502020204030204" pitchFamily="34" charset="0"/>
            </a:endParaRPr>
          </a:p>
        </p:txBody>
      </p:sp>
    </p:spTree>
    <p:extLst>
      <p:ext uri="{BB962C8B-B14F-4D97-AF65-F5344CB8AC3E}">
        <p14:creationId xmlns:p14="http://schemas.microsoft.com/office/powerpoint/2010/main" val="2299016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672</TotalTime>
  <Words>2135</Words>
  <Application>Microsoft Office PowerPoint</Application>
  <PresentationFormat>Presentazione su schermo (16:9)</PresentationFormat>
  <Paragraphs>526</Paragraphs>
  <Slides>35</Slides>
  <Notes>34</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35</vt:i4>
      </vt:variant>
    </vt:vector>
  </HeadingPairs>
  <TitlesOfParts>
    <vt:vector size="40" baseType="lpstr">
      <vt:lpstr>Arial</vt:lpstr>
      <vt:lpstr>Calibri</vt:lpstr>
      <vt:lpstr>Times New Roman</vt:lpstr>
      <vt:lpstr>Wingdings</vt:lpstr>
      <vt:lpstr>Office Theme</vt:lpstr>
      <vt:lpstr>ESG NON-FINANCIAL INFORMATION FOR EARLY WARNING AND PREVENTIVE RESTRUCTURING. THE ITALIAN CASE.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ONCE MORE … THE MAIN PRINCIPLE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PNDesign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Header here</dc:title>
  <dc:creator>Patrizia Riva</dc:creator>
  <cp:lastModifiedBy>Simone Accettura</cp:lastModifiedBy>
  <cp:revision>59</cp:revision>
  <cp:lastPrinted>2012-12-11T14:08:32Z</cp:lastPrinted>
  <dcterms:created xsi:type="dcterms:W3CDTF">2012-03-12T16:08:15Z</dcterms:created>
  <dcterms:modified xsi:type="dcterms:W3CDTF">2024-09-23T11:52:42Z</dcterms:modified>
</cp:coreProperties>
</file>