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officeDocument/2006/relationships/officeDocument" Target="ppt/presentation.xml" Id="rId1" /><Relationship Type="http://schemas.openxmlformats.org/officeDocument/2006/relationships/extended-properties" Target="docProps/app.xml" Id="rId4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4" r:id="rId2"/>
    <p:sldId id="275" r:id="rId3"/>
    <p:sldId id="277" r:id="rId4"/>
    <p:sldId id="278" r:id="rId5"/>
    <p:sldId id="279" r:id="rId6"/>
    <p:sldId id="280" r:id="rId7"/>
    <p:sldId id="281" r:id="rId8"/>
    <p:sldId id="283" r:id="rId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CA5B4-6A25-9649-B2AD-10B561C831E9}" v="1" dt="2024-04-12T09:53:49.3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9"/>
    <p:restoredTop sz="73235" autoAdjust="0"/>
  </p:normalViewPr>
  <p:slideViewPr>
    <p:cSldViewPr snapToGrid="0" snapToObjects="1">
      <p:cViewPr varScale="1">
        <p:scale>
          <a:sx n="158" d="100"/>
          <a:sy n="158" d="100"/>
        </p:scale>
        <p:origin x="1188" y="2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viewProps" Target="viewProps.xml" Id="rId13" /><Relationship Type="http://schemas.microsoft.com/office/2015/10/relationships/revisionInfo" Target="revisionInfo.xml" Id="rId1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presProps" Target="presProps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handoutMaster" Target="handoutMasters/handoutMaster1.xml" Id="rId11" /><Relationship Type="http://schemas.openxmlformats.org/officeDocument/2006/relationships/slide" Target="slides/slide4.xml" Id="rId5" /><Relationship Type="http://schemas.openxmlformats.org/officeDocument/2006/relationships/tableStyles" Target="tableStyles.xml" Id="rId15" /><Relationship Type="http://schemas.openxmlformats.org/officeDocument/2006/relationships/notesMaster" Target="notesMasters/notesMaster1.xml" Id="rId10" /><Relationship Type="http://schemas.microsoft.com/office/2016/11/relationships/changesInfo" Target="changesInfos/changesInfo1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theme" Target="theme/theme1.xml" Id="rId14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Newson" userId="32da3c3e-ee74-41f2-9b74-650ae755bc4b" providerId="ADAL" clId="{542CA5B4-6A25-9649-B2AD-10B561C831E9}"/>
    <pc:docChg chg="custSel modMainMaster">
      <pc:chgData name="Paul Newson" userId="32da3c3e-ee74-41f2-9b74-650ae755bc4b" providerId="ADAL" clId="{542CA5B4-6A25-9649-B2AD-10B561C831E9}" dt="2024-04-12T09:54:05.042" v="5" actId="1440"/>
      <pc:docMkLst>
        <pc:docMk/>
      </pc:docMkLst>
      <pc:sldMasterChg chg="addSp delSp modSp mod">
        <pc:chgData name="Paul Newson" userId="32da3c3e-ee74-41f2-9b74-650ae755bc4b" providerId="ADAL" clId="{542CA5B4-6A25-9649-B2AD-10B561C831E9}" dt="2024-04-12T09:54:05.042" v="5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542CA5B4-6A25-9649-B2AD-10B561C831E9}" dt="2024-04-12T09:54:05.042" v="5" actId="1440"/>
          <ac:picMkLst>
            <pc:docMk/>
            <pc:sldMasterMk cId="0" sldId="2147483648"/>
            <ac:picMk id="5" creationId="{57163F8B-DDF5-CA5C-4ED0-6F4F9A61EAF8}"/>
          </ac:picMkLst>
        </pc:picChg>
        <pc:picChg chg="del">
          <ac:chgData name="Paul Newson" userId="32da3c3e-ee74-41f2-9b74-650ae755bc4b" providerId="ADAL" clId="{542CA5B4-6A25-9649-B2AD-10B561C831E9}" dt="2024-04-12T09:53:32.003" v="0" actId="478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3D4D0DD3-5208-C64D-A81B-35314E6AA972}"/>
    <pc:docChg chg="custSel modMainMaster">
      <pc:chgData name="Paul Newson" userId="32da3c3e-ee74-41f2-9b74-650ae755bc4b" providerId="ADAL" clId="{3D4D0DD3-5208-C64D-A81B-35314E6AA972}" dt="2023-05-09T09:50:19.200" v="5" actId="1440"/>
      <pc:docMkLst>
        <pc:docMk/>
      </pc:docMkLst>
      <pc:sldMasterChg chg="addSp delSp modSp mod">
        <pc:chgData name="Paul Newson" userId="32da3c3e-ee74-41f2-9b74-650ae755bc4b" providerId="ADAL" clId="{3D4D0DD3-5208-C64D-A81B-35314E6AA972}" dt="2023-05-09T09:50:19.200" v="5" actId="1440"/>
        <pc:sldMasterMkLst>
          <pc:docMk/>
          <pc:sldMasterMk cId="0" sldId="2147483648"/>
        </pc:sldMasterMkLst>
        <pc:picChg chg="del">
          <ac:chgData name="Paul Newson" userId="32da3c3e-ee74-41f2-9b74-650ae755bc4b" providerId="ADAL" clId="{3D4D0DD3-5208-C64D-A81B-35314E6AA972}" dt="2023-05-09T09:49:49.544" v="0" actId="478"/>
          <ac:picMkLst>
            <pc:docMk/>
            <pc:sldMasterMk cId="0" sldId="2147483648"/>
            <ac:picMk id="5" creationId="{2AD8DF84-E1D3-1A35-D8E7-D1DF27BEBF30}"/>
          </ac:picMkLst>
        </pc:picChg>
        <pc:picChg chg="add mod">
          <ac:chgData name="Paul Newson" userId="32da3c3e-ee74-41f2-9b74-650ae755bc4b" providerId="ADAL" clId="{3D4D0DD3-5208-C64D-A81B-35314E6AA972}" dt="2023-05-09T09:50:19.200" v="5" actId="1440"/>
          <ac:picMkLst>
            <pc:docMk/>
            <pc:sldMasterMk cId="0" sldId="2147483648"/>
            <ac:picMk id="6" creationId="{00685DEA-5D92-EC73-24DA-D0D839C68BD7}"/>
          </ac:picMkLst>
        </pc:picChg>
      </pc:sldMasterChg>
    </pc:docChg>
  </pc:docChgLst>
  <pc:docChgLst>
    <pc:chgData name="Paul Newson" userId="32da3c3e-ee74-41f2-9b74-650ae755bc4b" providerId="ADAL" clId="{4B5D8039-9923-514B-9CE3-A16EC6C0519D}"/>
    <pc:docChg chg="custSel modMainMaster">
      <pc:chgData name="Paul Newson" userId="32da3c3e-ee74-41f2-9b74-650ae755bc4b" providerId="ADAL" clId="{4B5D8039-9923-514B-9CE3-A16EC6C0519D}" dt="2023-05-09T09:42:27.722" v="4" actId="1440"/>
      <pc:docMkLst>
        <pc:docMk/>
      </pc:docMkLst>
      <pc:sldMasterChg chg="addSp delSp modSp mod">
        <pc:chgData name="Paul Newson" userId="32da3c3e-ee74-41f2-9b74-650ae755bc4b" providerId="ADAL" clId="{4B5D8039-9923-514B-9CE3-A16EC6C0519D}" dt="2023-05-09T09:42:27.722" v="4" actId="1440"/>
        <pc:sldMasterMkLst>
          <pc:docMk/>
          <pc:sldMasterMk cId="0" sldId="2147483648"/>
        </pc:sldMasterMkLst>
        <pc:picChg chg="add mod">
          <ac:chgData name="Paul Newson" userId="32da3c3e-ee74-41f2-9b74-650ae755bc4b" providerId="ADAL" clId="{4B5D8039-9923-514B-9CE3-A16EC6C0519D}" dt="2023-05-09T09:42:27.722" v="4" actId="1440"/>
          <ac:picMkLst>
            <pc:docMk/>
            <pc:sldMasterMk cId="0" sldId="2147483648"/>
            <ac:picMk id="5" creationId="{2AD8DF84-E1D3-1A35-D8E7-D1DF27BEBF30}"/>
          </ac:picMkLst>
        </pc:picChg>
        <pc:picChg chg="del">
          <ac:chgData name="Paul Newson" userId="32da3c3e-ee74-41f2-9b74-650ae755bc4b" providerId="ADAL" clId="{4B5D8039-9923-514B-9CE3-A16EC6C0519D}" dt="2023-05-09T09:41:50.945" v="0" actId="478"/>
          <ac:picMkLst>
            <pc:docMk/>
            <pc:sldMasterMk cId="0" sldId="2147483648"/>
            <ac:picMk id="6" creationId="{00000000-0000-0000-0000-000000000000}"/>
          </ac:picMkLst>
        </pc:pic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Tx/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8744867"/>
      </p:ext>
    </p:extLst>
  </p:cSld>
  <p:clrMapOvr>
    <a:masterClrMapping/>
  </p:clrMapOvr>
</p:notes>
</file>

<file path=ppt/notesSlides/notesSlide3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1691853"/>
      </p:ext>
    </p:extLst>
  </p:cSld>
  <p:clrMapOvr>
    <a:masterClrMapping/>
  </p:clrMapOvr>
</p:notes>
</file>

<file path=ppt/notesSlides/notesSlide4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2060917"/>
      </p:ext>
    </p:extLst>
  </p:cSld>
  <p:clrMapOvr>
    <a:masterClrMapping/>
  </p:clrMapOvr>
</p:notes>
</file>

<file path=ppt/notesSlides/notesSlide5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endParaRPr lang="en-GB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299130"/>
      </p:ext>
    </p:extLst>
  </p:cSld>
  <p:clrMapOvr>
    <a:masterClrMapping/>
  </p:clrMapOvr>
</p:notes>
</file>

<file path=ppt/notesSlides/notesSlide6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0920495"/>
      </p:ext>
    </p:extLst>
  </p:cSld>
  <p:clrMapOvr>
    <a:masterClrMapping/>
  </p:clrMapOvr>
</p:notes>
</file>

<file path=ppt/notesSlides/notesSlide7.xml><?xml version="1.0" encoding="utf-8"?>
<p:notes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873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16="http://schemas.microsoft.com/office/drawing/2014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 descr="" title=""/>
          <p:cNvSpPr>
            <a:spLocks noGrp="1"/>
          </p:cNvSpPr>
          <p:nvPr>
            <p:ph type="ctrTitle"/>
          </p:nvPr>
        </p:nvSpPr>
        <p:spPr>
          <a:xfrm>
            <a:off x="1611954" y="1632657"/>
            <a:ext cx="5829300" cy="1102519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Recognising Climate Change as Insolvency Risk</a:t>
            </a:r>
            <a:endParaRPr lang="en-US" b="1" dirty="0"/>
          </a:p>
        </p:txBody>
      </p:sp>
      <p:sp>
        <p:nvSpPr>
          <p:cNvPr id="3" name="Subtitle 2" descr="" title=""/>
          <p:cNvSpPr>
            <a:spLocks noGrp="1"/>
          </p:cNvSpPr>
          <p:nvPr>
            <p:ph type="subTitle" idx="1"/>
          </p:nvPr>
        </p:nvSpPr>
        <p:spPr>
          <a:xfrm>
            <a:off x="1332310" y="291675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Eva Müller</a:t>
            </a:r>
            <a:br>
              <a:rPr lang="en-US" sz="2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Attorney-at-law, LL.M.</a:t>
            </a:r>
          </a:p>
          <a:p>
            <a:pPr>
              <a:defRPr/>
            </a:pP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Lenz &amp; Staehelin, Zurich</a:t>
            </a:r>
          </a:p>
          <a:p>
            <a:pPr>
              <a:defRPr/>
            </a:pP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248655" y="1283367"/>
            <a:ext cx="7202903" cy="3737812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Climate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change-related risks can become insolvency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risks</a:t>
            </a:r>
          </a:p>
          <a:p>
            <a:pPr lvl="1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"Climate change poses the biggest long-term risk to the global economy."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800" dirty="0" err="1">
                <a:latin typeface="Arial" panose="020B0604020202020204" pitchFamily="34" charset="0"/>
                <a:cs typeface="Arial" panose="020B0604020202020204" pitchFamily="34" charset="0"/>
              </a:rPr>
              <a:t>SwissRe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</a:rPr>
              <a:t>, 2021)</a:t>
            </a:r>
          </a:p>
          <a:p>
            <a:pPr lvl="1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 company's exposure to climate change correlates with its risk of bankruptcy, i.e. the greater a company's exposure to climate change, the greater its risk of bankruptcy.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GB" sz="8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(Fan Feng et al., Climate Change Exposure and Bankruptcy Risk, British Journal of Management (2024</a:t>
            </a:r>
            <a:r>
              <a:rPr lang="en-GB" sz="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)</a:t>
            </a:r>
          </a:p>
          <a:p>
            <a:pPr lvl="1"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5 risk categories</a:t>
            </a:r>
            <a:endParaRPr lang="en-GB" sz="1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spcAft>
                <a:spcPts val="900"/>
              </a:spcAft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Physical risks</a:t>
            </a:r>
          </a:p>
          <a:p>
            <a:pPr lvl="2">
              <a:spcAft>
                <a:spcPts val="900"/>
              </a:spcAft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Transition risks</a:t>
            </a:r>
          </a:p>
          <a:p>
            <a:pPr lvl="2">
              <a:spcAft>
                <a:spcPts val="900"/>
              </a:spcAft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Litigation risks</a:t>
            </a:r>
          </a:p>
          <a:p>
            <a:pPr lvl="2">
              <a:spcAft>
                <a:spcPts val="900"/>
              </a:spcAft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Market risks</a:t>
            </a:r>
          </a:p>
          <a:p>
            <a:pPr lvl="2">
              <a:spcAft>
                <a:spcPts val="900"/>
              </a:spcAft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Insurance </a:t>
            </a:r>
            <a:r>
              <a:rPr lang="en-GB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risks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insolvency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laws could be amended to take climate change-related risks into account</a:t>
            </a: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900"/>
              </a:spcAft>
              <a:buFont typeface="+mj-lt"/>
              <a:buAutoNum type="arabicPeriod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10966" y="1535010"/>
            <a:ext cx="3519009" cy="2219810"/>
          </a:xfrm>
        </p:spPr>
        <p:txBody>
          <a:bodyPr>
            <a:normAutofit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Physical Risks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= risks of acute or chronic physical impacts of climate change, e.g. heat waves, droughts, floods, sea level rise, reduced freshwater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supply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hteck 6" descr="" title=""/>
          <p:cNvSpPr/>
          <p:nvPr/>
        </p:nvSpPr>
        <p:spPr>
          <a:xfrm>
            <a:off x="5548267" y="4597511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 min, 30 </a:t>
            </a:r>
            <a:r>
              <a:rPr lang="de-CH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July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2024) </a:t>
            </a:r>
            <a:endParaRPr lang="de-CH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 descr="" titl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37981">
            <a:off x="137791" y="3389111"/>
            <a:ext cx="4449166" cy="979912"/>
          </a:xfrm>
          <a:prstGeom prst="rect">
            <a:avLst/>
          </a:prstGeom>
        </p:spPr>
      </p:pic>
      <p:sp>
        <p:nvSpPr>
          <p:cNvPr id="8" name="Rechteck 7" descr="" title=""/>
          <p:cNvSpPr/>
          <p:nvPr/>
        </p:nvSpPr>
        <p:spPr>
          <a:xfrm rot="20872716">
            <a:off x="1350113" y="4300413"/>
            <a:ext cx="285913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Financial Times, 23 </a:t>
            </a:r>
            <a:r>
              <a:rPr lang="de-CH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July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2024) </a:t>
            </a:r>
            <a:endParaRPr lang="de-CH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afik 8" descr="" title=""/>
          <p:cNvPicPr>
            <a:picLocks noChangeAspect="1"/>
          </p:cNvPicPr>
          <p:nvPr/>
        </p:nvPicPr>
        <p:blipFill rotWithShape="1">
          <a:blip r:embed="rId4"/>
          <a:srcRect l="1016" t="1187" b="-1"/>
          <a:stretch/>
        </p:blipFill>
        <p:spPr>
          <a:xfrm>
            <a:off x="4809366" y="2366211"/>
            <a:ext cx="3872826" cy="2171697"/>
          </a:xfrm>
          <a:prstGeom prst="rect">
            <a:avLst/>
          </a:prstGeom>
        </p:spPr>
      </p:pic>
      <p:pic>
        <p:nvPicPr>
          <p:cNvPr id="10" name="Grafik 9" descr="" title="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4105" y="1522380"/>
            <a:ext cx="5154259" cy="718906"/>
          </a:xfrm>
          <a:prstGeom prst="rect">
            <a:avLst/>
          </a:prstGeom>
        </p:spPr>
      </p:pic>
      <p:sp>
        <p:nvSpPr>
          <p:cNvPr id="11" name="Rechteck 10" descr="" title=""/>
          <p:cNvSpPr/>
          <p:nvPr/>
        </p:nvSpPr>
        <p:spPr>
          <a:xfrm>
            <a:off x="6441725" y="196428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1200" dirty="0"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Pomona, 2 </a:t>
            </a:r>
            <a:r>
              <a:rPr lang="de-CH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July</a:t>
            </a:r>
            <a:r>
              <a:rPr lang="de-CH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2024) </a:t>
            </a:r>
            <a:endParaRPr lang="de-CH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687380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35145" y="1559835"/>
            <a:ext cx="6982056" cy="2629543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Transition Risks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= adverse ancillary impacts of regulations and policies implemented by governments and regulators to mitigate the physical risks of climate change and to transition to a low-carbon economy (e.g. carbon taxes, carbon emission reduction and renewable energy targets)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lead to disruptive financial losses, macroeconomic challenges and corporate uncertainty.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600" u="sng" dirty="0">
                <a:latin typeface="Arial" panose="020B0604020202020204" pitchFamily="34" charset="0"/>
                <a:cs typeface="Arial" panose="020B0604020202020204" pitchFamily="34" charset="0"/>
              </a:rPr>
              <a:t>Stranded assets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= investment that loses its value earlier than expected because of the impact of changing regulations</a:t>
            </a:r>
          </a:p>
        </p:txBody>
      </p:sp>
    </p:spTree>
    <p:extLst>
      <p:ext uri="{BB962C8B-B14F-4D97-AF65-F5344CB8AC3E}">
        <p14:creationId xmlns:p14="http://schemas.microsoft.com/office/powerpoint/2010/main" val="2528429047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04867" y="1475957"/>
            <a:ext cx="7137698" cy="2960283"/>
          </a:xfrm>
        </p:spPr>
        <p:txBody>
          <a:bodyPr>
            <a:noAutofit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Litigation Risks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= risks related to lawsuits against companies emitting greenhouse gases or (allegedly) committing greenwashing, including risk of shareholder lawsuits</a:t>
            </a:r>
          </a:p>
          <a:p>
            <a:pPr>
              <a:spcAft>
                <a:spcPts val="9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Legal grounds vary: tort, environmental or climate laws, corporate law, deceptive advertising or unfair competition laws etc. </a:t>
            </a:r>
          </a:p>
          <a:p>
            <a:pPr>
              <a:spcAft>
                <a:spcPts val="9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As of December 2023, over 2'500 climate change lawsuits were filed in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54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jurisdictions; expected to become more frequent and successful.</a:t>
            </a:r>
          </a:p>
          <a:p>
            <a:pPr>
              <a:spcAft>
                <a:spcPts val="90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Scholars warn that existing climate risk assessments do not account for risks associated with litigation and regulatory enforcement, even though legal action amplifies transition risks and accelerates their manifestation. </a:t>
            </a:r>
          </a:p>
        </p:txBody>
      </p:sp>
    </p:spTree>
    <p:extLst>
      <p:ext uri="{BB962C8B-B14F-4D97-AF65-F5344CB8AC3E}">
        <p14:creationId xmlns:p14="http://schemas.microsoft.com/office/powerpoint/2010/main" val="2204890722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36905" y="1514439"/>
            <a:ext cx="7403589" cy="3303995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Market Risks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= as consumer preferences, investment concerns, and stakeholder demands for sustainable and environmentally responsible operations shift, markets are being reshaped 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Companies that fail to adapt to these changing dynamics risk losing competitiveness, market share, and revenue streams.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After Paris Agreement was signed in 2015, credit ratings of companies exposed to transition risks deteriorated, and today, credit rating agencies factor carbon risk and climate change into credit ratings.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In 2023, Fitch warned that 20% of global companies could face climate-related downgrades in the next decade. 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52758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62804" y="1512249"/>
            <a:ext cx="4225886" cy="3174292"/>
          </a:xfrm>
        </p:spPr>
        <p:txBody>
          <a:bodyPr>
            <a:normAutofit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Insurance Risks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= while insurance plays a critical role in mitigating the economic impact of physical climate risks materialising, the so-called "climate insurance gap" is estimated at 65%, i.e. only 35 % of economic losses caused by extreme weather and climate-related disasters in Europe are insured. 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Additionally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only about 20% are covered by reinsurance (so-called reinsurance gap).</a:t>
            </a:r>
          </a:p>
        </p:txBody>
      </p:sp>
      <p:sp>
        <p:nvSpPr>
          <p:cNvPr id="4" name="Textfeld 3" descr="" title=""/>
          <p:cNvSpPr txBox="1"/>
          <p:nvPr/>
        </p:nvSpPr>
        <p:spPr>
          <a:xfrm>
            <a:off x="5714401" y="4747097"/>
            <a:ext cx="315176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(Source</a:t>
            </a:r>
            <a:r>
              <a:rPr lang="de-CH" sz="9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: </a:t>
            </a:r>
            <a:r>
              <a:rPr lang="de-CH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European Environment Agency)</a:t>
            </a:r>
            <a:endParaRPr lang="de-CH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fik 4" descr="" title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1936" y="1301670"/>
            <a:ext cx="3111128" cy="344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7909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 descr="" titl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 descr="" title=""/>
          <p:cNvSpPr>
            <a:spLocks noGrp="1"/>
          </p:cNvSpPr>
          <p:nvPr>
            <p:ph idx="1"/>
          </p:nvPr>
        </p:nvSpPr>
        <p:spPr>
          <a:xfrm>
            <a:off x="404480" y="1417162"/>
            <a:ext cx="7844575" cy="3388302"/>
          </a:xfrm>
        </p:spPr>
        <p:txBody>
          <a:bodyPr>
            <a:normAutofit fontScale="925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How insolvency laws could be amended to recognise climate change-related risks</a:t>
            </a:r>
          </a:p>
          <a:p>
            <a:pPr marL="342900" indent="-342900">
              <a:spcAft>
                <a:spcPts val="900"/>
              </a:spcAft>
              <a:buFont typeface="+mj-lt"/>
              <a:buAutoNum type="alphaLcParenR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"Green plan" or "green chapter" in restructuring plan; could require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appointed administrator and/or the board members to specifically consider climate change-related risks of the restructured company</a:t>
            </a:r>
          </a:p>
          <a:p>
            <a:pPr marL="342900" indent="-342900">
              <a:spcAft>
                <a:spcPts val="900"/>
              </a:spcAft>
              <a:buFont typeface="+mj-lt"/>
              <a:buAutoNum type="alphaLcParenR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Extension of disclosure obligations to insolvency proceedings (and SMEs)</a:t>
            </a:r>
          </a:p>
          <a:p>
            <a:pPr marL="342900" indent="-342900">
              <a:spcAft>
                <a:spcPts val="900"/>
              </a:spcAft>
              <a:buFont typeface="+mj-lt"/>
              <a:buAutoNum type="alphaLcParenR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Clear regulation of treatment of environmental/climate liabilities in insolvency proceedings</a:t>
            </a:r>
          </a:p>
          <a:p>
            <a:pPr marL="342900" indent="-342900">
              <a:spcAft>
                <a:spcPts val="900"/>
              </a:spcAft>
              <a:buFont typeface="+mj-lt"/>
              <a:buAutoNum type="alphaLcParenR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Climate/environmental officer in insolvency proceedings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Benefit: Greater transparency for creditors, investors, lenders, and other stakeholders; could make restructuring more robust 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endParaRPr lang="en-GB" sz="1650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36570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/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lastPrinted>1899-12-31T23:00:00.0000000Z</lastPrinted>
  <dcterms:created xsi:type="dcterms:W3CDTF">1899-12-31T23:00:00.0000000Z</dcterms:created>
  <dcterms:modified xsi:type="dcterms:W3CDTF">1899-12-31T23:00:00.0000000Z</dcterms:modified>
</coreProperties>
</file>