
<file path=[Content_Types].xml><?xml version="1.0" encoding="utf-8"?>
<Types xmlns="http://schemas.openxmlformats.org/package/2006/content-types">
  <Default Extension="emf" ContentType="image/x-emf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74" r:id="rId2"/>
    <p:sldId id="280" r:id="rId3"/>
    <p:sldId id="281" r:id="rId4"/>
    <p:sldId id="279" r:id="rId5"/>
    <p:sldId id="277" r:id="rId6"/>
    <p:sldId id="283" r:id="rId7"/>
    <p:sldId id="286" r:id="rId8"/>
    <p:sldId id="284" r:id="rId9"/>
    <p:sldId id="285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9"/>
    <p:restoredTop sz="94694"/>
  </p:normalViewPr>
  <p:slideViewPr>
    <p:cSldViewPr snapToGrid="0" snapToObjects="1">
      <p:cViewPr varScale="1">
        <p:scale>
          <a:sx n="79" d="100"/>
          <a:sy n="79" d="100"/>
        </p:scale>
        <p:origin x="896" y="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43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15397-3E6C-4046-9906-54676D7966B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477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/>
          <a:lstStyle/>
          <a:p>
            <a:pPr eaLnBrk="1" hangingPunct="1"/>
            <a:r>
              <a:rPr lang="en-US" b="1" dirty="0"/>
              <a:t>Environmental Claims in Insolvency Law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Laura Knöpfel</a:t>
            </a:r>
            <a:br>
              <a:rPr lang="en-US" sz="2700" b="1" dirty="0"/>
            </a:br>
            <a:r>
              <a:rPr lang="en-US" sz="2700" dirty="0"/>
              <a:t>Dr., attorney-at-law </a:t>
            </a:r>
          </a:p>
          <a:p>
            <a:pPr>
              <a:defRPr/>
            </a:pPr>
            <a:r>
              <a:rPr lang="en-US" sz="2700" dirty="0"/>
              <a:t>University of Lucerne, Switzerland</a:t>
            </a: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nhaltsplatzhalter 4" descr="Ein Bild, das draußen, Berg, Wohnlage, Dorf enthält.&#10;&#10;Automatisch generierte Beschreibung">
            <a:extLst>
              <a:ext uri="{FF2B5EF4-FFF2-40B4-BE49-F238E27FC236}">
                <a16:creationId xmlns:a16="http://schemas.microsoft.com/office/drawing/2014/main" id="{318AF6DE-E05F-AC11-C76A-D54FC55086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0768" y="2273859"/>
            <a:ext cx="4823120" cy="2396393"/>
          </a:xfrm>
          <a:prstGeom prst="rect">
            <a:avLst/>
          </a:prstGeom>
        </p:spPr>
      </p:pic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94188161-8B3C-7C2B-133B-0E71B5FE4C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0768" y="4674203"/>
            <a:ext cx="6749023" cy="545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1200" dirty="0"/>
              <a:t>Source: Tagesanzeiger, 26th </a:t>
            </a:r>
            <a:r>
              <a:rPr lang="de-CH" sz="1200" dirty="0" err="1"/>
              <a:t>December</a:t>
            </a:r>
            <a:r>
              <a:rPr lang="de-CH" sz="1200" dirty="0"/>
              <a:t> 2023, </a:t>
            </a:r>
            <a:r>
              <a:rPr lang="de-CH" sz="1200" dirty="0" err="1"/>
              <a:t>available</a:t>
            </a:r>
            <a:r>
              <a:rPr lang="de-CH" sz="1200" dirty="0"/>
              <a:t> </a:t>
            </a:r>
            <a:r>
              <a:rPr lang="de-CH" sz="1200" dirty="0" err="1"/>
              <a:t>under</a:t>
            </a:r>
            <a:r>
              <a:rPr lang="de-CH" sz="1200" dirty="0"/>
              <a:t>: https://www.tagesanzeiger.ch/skigebiet-entdecker-dieser-mann-findet-lost-places-303552299077</a:t>
            </a:r>
          </a:p>
        </p:txBody>
      </p:sp>
    </p:spTree>
    <p:extLst>
      <p:ext uri="{BB962C8B-B14F-4D97-AF65-F5344CB8AC3E}">
        <p14:creationId xmlns:p14="http://schemas.microsoft.com/office/powerpoint/2010/main" val="1690364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Skilift, Transport, draußen, Himmel enthält.&#10;&#10;Automatisch generierte Beschreibung">
            <a:extLst>
              <a:ext uri="{FF2B5EF4-FFF2-40B4-BE49-F238E27FC236}">
                <a16:creationId xmlns:a16="http://schemas.microsoft.com/office/drawing/2014/main" id="{FA622C2E-CB25-F769-6B4D-A502AB0772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812" y="2273859"/>
            <a:ext cx="4370315" cy="2447376"/>
          </a:xfrm>
          <a:prstGeom prst="rect">
            <a:avLst/>
          </a:prstGeom>
        </p:spPr>
      </p:pic>
      <p:sp>
        <p:nvSpPr>
          <p:cNvPr id="2" name="Inhaltsplatzhalter 2">
            <a:extLst>
              <a:ext uri="{FF2B5EF4-FFF2-40B4-BE49-F238E27FC236}">
                <a16:creationId xmlns:a16="http://schemas.microsoft.com/office/drawing/2014/main" id="{88281510-2A91-C3D7-D3ED-836144F9F1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1160" y="4721235"/>
            <a:ext cx="6749023" cy="545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CH" sz="1200" dirty="0"/>
              <a:t>Source: SRF, 16th </a:t>
            </a:r>
            <a:r>
              <a:rPr lang="de-CH" sz="1200" dirty="0" err="1"/>
              <a:t>December</a:t>
            </a:r>
            <a:r>
              <a:rPr lang="de-CH" sz="1200" dirty="0"/>
              <a:t> 2022, </a:t>
            </a:r>
            <a:r>
              <a:rPr lang="de-CH" sz="1200" dirty="0" err="1"/>
              <a:t>available</a:t>
            </a:r>
            <a:r>
              <a:rPr lang="de-CH" sz="1200" dirty="0"/>
              <a:t> </a:t>
            </a:r>
            <a:r>
              <a:rPr lang="de-CH" sz="1200" dirty="0" err="1"/>
              <a:t>under</a:t>
            </a:r>
            <a:r>
              <a:rPr lang="de-CH" sz="1200" dirty="0"/>
              <a:t>: https://www.srf.ch/news/schweiz/lost-ski-area-projekt-das-ende-des-skibooms-und-vieler-skigebiete-hat-laengst-begonnen</a:t>
            </a:r>
          </a:p>
        </p:txBody>
      </p:sp>
    </p:spTree>
    <p:extLst>
      <p:ext uri="{BB962C8B-B14F-4D97-AF65-F5344CB8AC3E}">
        <p14:creationId xmlns:p14="http://schemas.microsoft.com/office/powerpoint/2010/main" val="4232755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draußen, Landschaft, Berg, Gras enthält.&#10;&#10;Automatisch generierte Beschreibung">
            <a:extLst>
              <a:ext uri="{FF2B5EF4-FFF2-40B4-BE49-F238E27FC236}">
                <a16:creationId xmlns:a16="http://schemas.microsoft.com/office/drawing/2014/main" id="{D01B0220-D587-A589-6EA4-001AC69A7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86843" y="2273858"/>
            <a:ext cx="4370314" cy="2447376"/>
          </a:xfrm>
          <a:prstGeom prst="rect">
            <a:avLst/>
          </a:prstGeom>
        </p:spPr>
      </p:pic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FAD47892-66AB-B2B0-0FCF-C2A6A27993E5}"/>
              </a:ext>
            </a:extLst>
          </p:cNvPr>
          <p:cNvSpPr txBox="1">
            <a:spLocks/>
          </p:cNvSpPr>
          <p:nvPr/>
        </p:nvSpPr>
        <p:spPr>
          <a:xfrm>
            <a:off x="2386843" y="4721234"/>
            <a:ext cx="6749023" cy="545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75" indent="-257175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342900" rtl="0" eaLnBrk="1" latinLnBrk="0" hangingPunct="1">
              <a:spcBef>
                <a:spcPct val="20000"/>
              </a:spcBef>
              <a:buFont typeface="Arial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342900" rtl="0" eaLnBrk="1" latinLnBrk="0" hangingPunct="1">
              <a:spcBef>
                <a:spcPct val="20000"/>
              </a:spcBef>
              <a:buFont typeface="Arial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342900" rtl="0" eaLnBrk="1" latinLnBrk="0" hangingPunct="1">
              <a:spcBef>
                <a:spcPct val="20000"/>
              </a:spcBef>
              <a:buFont typeface="Arial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de-CH" sz="1200" dirty="0"/>
              <a:t>Source: Beobachter, 24th November 2021, </a:t>
            </a:r>
            <a:r>
              <a:rPr lang="de-CH" sz="1200" dirty="0" err="1"/>
              <a:t>available</a:t>
            </a:r>
            <a:r>
              <a:rPr lang="de-CH" sz="1200" dirty="0"/>
              <a:t> </a:t>
            </a:r>
            <a:r>
              <a:rPr lang="de-CH" sz="1200" dirty="0" err="1"/>
              <a:t>under</a:t>
            </a:r>
            <a:r>
              <a:rPr lang="de-CH" sz="1200" dirty="0"/>
              <a:t>: https://www.beobachter.ch/geld/wirtschaft/die-spur-der-toten-lifte-354029</a:t>
            </a:r>
          </a:p>
        </p:txBody>
      </p:sp>
    </p:spTree>
    <p:extLst>
      <p:ext uri="{BB962C8B-B14F-4D97-AF65-F5344CB8AC3E}">
        <p14:creationId xmlns:p14="http://schemas.microsoft.com/office/powerpoint/2010/main" val="4010035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386D23-765D-86A9-292D-1DACF8063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An </a:t>
            </a:r>
            <a:r>
              <a:rPr lang="de-CH" dirty="0" err="1"/>
              <a:t>empirical</a:t>
            </a:r>
            <a:r>
              <a:rPr lang="de-CH" dirty="0"/>
              <a:t>, tangible </a:t>
            </a:r>
            <a:r>
              <a:rPr lang="de-CH" dirty="0" err="1"/>
              <a:t>problem</a:t>
            </a:r>
            <a:endParaRPr lang="de-CH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31D3738-8A1A-960E-A323-82696FA3C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CH" dirty="0"/>
              <a:t>A </a:t>
            </a:r>
            <a:r>
              <a:rPr lang="de-CH" dirty="0" err="1"/>
              <a:t>question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</a:t>
            </a:r>
            <a:r>
              <a:rPr lang="de-CH" dirty="0" err="1"/>
              <a:t>the</a:t>
            </a:r>
            <a:r>
              <a:rPr lang="de-CH" dirty="0"/>
              <a:t> </a:t>
            </a:r>
            <a:r>
              <a:rPr lang="de-CH" dirty="0" err="1"/>
              <a:t>law</a:t>
            </a:r>
            <a:r>
              <a:rPr lang="de-CH" dirty="0"/>
              <a:t> in </a:t>
            </a:r>
            <a:r>
              <a:rPr lang="de-CH" dirty="0" err="1"/>
              <a:t>books</a:t>
            </a:r>
            <a:r>
              <a:rPr lang="de-CH" dirty="0"/>
              <a:t> </a:t>
            </a:r>
            <a:r>
              <a:rPr lang="de-CH" dirty="0" err="1"/>
              <a:t>or</a:t>
            </a:r>
            <a:r>
              <a:rPr lang="de-CH" dirty="0"/>
              <a:t> </a:t>
            </a:r>
            <a:r>
              <a:rPr lang="de-CH" dirty="0" err="1"/>
              <a:t>law</a:t>
            </a:r>
            <a:r>
              <a:rPr lang="de-CH" dirty="0"/>
              <a:t> in </a:t>
            </a:r>
            <a:r>
              <a:rPr lang="de-CH" dirty="0" err="1"/>
              <a:t>action</a:t>
            </a:r>
            <a:r>
              <a:rPr lang="de-CH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61357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386D23-765D-86A9-292D-1DACF8063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An </a:t>
            </a:r>
            <a:r>
              <a:rPr lang="de-CH" dirty="0" err="1"/>
              <a:t>empirical</a:t>
            </a:r>
            <a:r>
              <a:rPr lang="de-CH" dirty="0"/>
              <a:t>, tangible </a:t>
            </a:r>
            <a:r>
              <a:rPr lang="de-CH" dirty="0" err="1"/>
              <a:t>problem</a:t>
            </a:r>
            <a:endParaRPr lang="de-CH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1A6213E-DFB5-C638-697E-0D91F27E733C}"/>
              </a:ext>
            </a:extLst>
          </p:cNvPr>
          <p:cNvSpPr/>
          <p:nvPr/>
        </p:nvSpPr>
        <p:spPr>
          <a:xfrm>
            <a:off x="1877352" y="2486882"/>
            <a:ext cx="2824120" cy="1727499"/>
          </a:xfrm>
          <a:prstGeom prst="ellipse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CA307D9E-3294-A635-3BC5-5223085B462C}"/>
              </a:ext>
            </a:extLst>
          </p:cNvPr>
          <p:cNvSpPr/>
          <p:nvPr/>
        </p:nvSpPr>
        <p:spPr>
          <a:xfrm>
            <a:off x="4319799" y="2481523"/>
            <a:ext cx="2946849" cy="1799164"/>
          </a:xfrm>
          <a:prstGeom prst="ellipse">
            <a:avLst/>
          </a:prstGeom>
          <a:noFill/>
          <a:ln w="1905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C00000"/>
              </a:solidFill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8E19DA0F-7D90-25C3-D562-A14051241D79}"/>
              </a:ext>
            </a:extLst>
          </p:cNvPr>
          <p:cNvSpPr/>
          <p:nvPr/>
        </p:nvSpPr>
        <p:spPr>
          <a:xfrm>
            <a:off x="267037" y="1116701"/>
            <a:ext cx="8419763" cy="3859901"/>
          </a:xfrm>
          <a:prstGeom prst="ellipse">
            <a:avLst/>
          </a:prstGeom>
          <a:noFill/>
          <a:ln w="19050">
            <a:solidFill>
              <a:srgbClr val="92D050"/>
            </a:solidFill>
            <a:prstDash val="sys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3C83AEE-F7A7-358B-CBED-84F0B0AEB691}"/>
              </a:ext>
            </a:extLst>
          </p:cNvPr>
          <p:cNvSpPr txBox="1"/>
          <p:nvPr/>
        </p:nvSpPr>
        <p:spPr>
          <a:xfrm>
            <a:off x="2281953" y="2829751"/>
            <a:ext cx="20378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/>
              <a:t>Nature</a:t>
            </a:r>
          </a:p>
          <a:p>
            <a:endParaRPr lang="de-CH" dirty="0"/>
          </a:p>
          <a:p>
            <a:r>
              <a:rPr lang="de-CH" dirty="0"/>
              <a:t>Environmental </a:t>
            </a:r>
            <a:r>
              <a:rPr lang="de-CH" dirty="0" err="1"/>
              <a:t>law</a:t>
            </a:r>
            <a:endParaRPr lang="de-CH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E07A04C-0C4A-4E24-5BDC-FC1F9004C501}"/>
              </a:ext>
            </a:extLst>
          </p:cNvPr>
          <p:cNvSpPr txBox="1"/>
          <p:nvPr/>
        </p:nvSpPr>
        <p:spPr>
          <a:xfrm>
            <a:off x="5111468" y="2829751"/>
            <a:ext cx="20378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 err="1"/>
              <a:t>Creditors</a:t>
            </a:r>
            <a:r>
              <a:rPr lang="de-CH" dirty="0"/>
              <a:t> </a:t>
            </a:r>
          </a:p>
          <a:p>
            <a:endParaRPr lang="de-CH" dirty="0"/>
          </a:p>
          <a:p>
            <a:r>
              <a:rPr lang="de-CH" dirty="0" err="1"/>
              <a:t>Insolvency</a:t>
            </a:r>
            <a:r>
              <a:rPr lang="de-CH" dirty="0"/>
              <a:t> </a:t>
            </a:r>
            <a:r>
              <a:rPr lang="de-CH" dirty="0" err="1"/>
              <a:t>law</a:t>
            </a:r>
            <a:endParaRPr lang="de-CH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3796A474-10B5-6E44-CB65-9C60F99100AF}"/>
              </a:ext>
            </a:extLst>
          </p:cNvPr>
          <p:cNvSpPr txBox="1"/>
          <p:nvPr/>
        </p:nvSpPr>
        <p:spPr>
          <a:xfrm>
            <a:off x="6933523" y="4363137"/>
            <a:ext cx="20378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CH" dirty="0">
                <a:solidFill>
                  <a:srgbClr val="92D050"/>
                </a:solidFill>
              </a:rPr>
              <a:t>Environmental </a:t>
            </a:r>
            <a:r>
              <a:rPr lang="de-CH" dirty="0" err="1">
                <a:solidFill>
                  <a:srgbClr val="92D050"/>
                </a:solidFill>
              </a:rPr>
              <a:t>system</a:t>
            </a:r>
            <a:endParaRPr lang="de-CH" dirty="0">
              <a:solidFill>
                <a:srgbClr val="92D050"/>
              </a:solidFill>
            </a:endParaRP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87A6D27-FB14-1528-1D31-80CD1E9CD4B1}"/>
              </a:ext>
            </a:extLst>
          </p:cNvPr>
          <p:cNvSpPr txBox="1"/>
          <p:nvPr/>
        </p:nvSpPr>
        <p:spPr>
          <a:xfrm>
            <a:off x="-561723" y="1116701"/>
            <a:ext cx="20378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CH" dirty="0">
                <a:solidFill>
                  <a:srgbClr val="92D050"/>
                </a:solidFill>
              </a:rPr>
              <a:t>Planetary </a:t>
            </a:r>
            <a:r>
              <a:rPr lang="de-CH" dirty="0" err="1">
                <a:solidFill>
                  <a:srgbClr val="92D050"/>
                </a:solidFill>
              </a:rPr>
              <a:t>boundaries</a:t>
            </a:r>
            <a:endParaRPr lang="de-CH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62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5B51D1-4F08-CE9F-FD94-D9FA5E6A5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CH" dirty="0"/>
              <a:t>Environmental </a:t>
            </a:r>
            <a:r>
              <a:rPr lang="de-CH" dirty="0" err="1"/>
              <a:t>claims</a:t>
            </a:r>
            <a:r>
              <a:rPr lang="de-CH" dirty="0"/>
              <a:t> in </a:t>
            </a:r>
            <a:r>
              <a:rPr lang="de-CH" dirty="0" err="1"/>
              <a:t>bankruptcy</a:t>
            </a:r>
            <a:r>
              <a:rPr lang="de-CH" dirty="0"/>
              <a:t> and </a:t>
            </a:r>
            <a:r>
              <a:rPr lang="de-CH" dirty="0" err="1"/>
              <a:t>composition</a:t>
            </a:r>
            <a:r>
              <a:rPr lang="de-CH" dirty="0"/>
              <a:t> </a:t>
            </a:r>
            <a:r>
              <a:rPr lang="de-CH" dirty="0" err="1"/>
              <a:t>proceedings</a:t>
            </a:r>
            <a:r>
              <a:rPr lang="de-CH" dirty="0"/>
              <a:t> de lege lata 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E38A98C-C9D2-DE3A-16DC-2D380BE594B5}"/>
              </a:ext>
            </a:extLst>
          </p:cNvPr>
          <p:cNvSpPr txBox="1"/>
          <p:nvPr/>
        </p:nvSpPr>
        <p:spPr>
          <a:xfrm>
            <a:off x="295361" y="3302887"/>
            <a:ext cx="28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/>
              <a:t>Public environmental </a:t>
            </a:r>
            <a:r>
              <a:rPr lang="de-CH" dirty="0" err="1"/>
              <a:t>claims</a:t>
            </a:r>
            <a:endParaRPr lang="de-CH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118C3BFF-04B4-E110-42DA-910191EC2B61}"/>
              </a:ext>
            </a:extLst>
          </p:cNvPr>
          <p:cNvSpPr/>
          <p:nvPr/>
        </p:nvSpPr>
        <p:spPr>
          <a:xfrm>
            <a:off x="295361" y="2283140"/>
            <a:ext cx="2946849" cy="2613726"/>
          </a:xfrm>
          <a:prstGeom prst="ellipse">
            <a:avLst/>
          </a:prstGeom>
          <a:noFill/>
          <a:ln w="1905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C00000"/>
              </a:solidFill>
            </a:endParaRP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D0E3B6C-3DF0-C6CA-39CA-0727F92A4F11}"/>
              </a:ext>
            </a:extLst>
          </p:cNvPr>
          <p:cNvSpPr txBox="1"/>
          <p:nvPr/>
        </p:nvSpPr>
        <p:spPr>
          <a:xfrm>
            <a:off x="5803339" y="3375504"/>
            <a:ext cx="28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/>
              <a:t>Private environmental </a:t>
            </a:r>
            <a:r>
              <a:rPr lang="de-CH" dirty="0" err="1"/>
              <a:t>claims</a:t>
            </a:r>
            <a:endParaRPr lang="de-CH" dirty="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5DB5A2E6-2BA7-0424-A584-71940C80C665}"/>
              </a:ext>
            </a:extLst>
          </p:cNvPr>
          <p:cNvSpPr/>
          <p:nvPr/>
        </p:nvSpPr>
        <p:spPr>
          <a:xfrm>
            <a:off x="2960338" y="2388740"/>
            <a:ext cx="3084411" cy="1040220"/>
          </a:xfrm>
          <a:prstGeom prst="ellipse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7751D87A-3CCB-3422-997D-2F6A36FE1B15}"/>
              </a:ext>
            </a:extLst>
          </p:cNvPr>
          <p:cNvSpPr txBox="1"/>
          <p:nvPr/>
        </p:nvSpPr>
        <p:spPr>
          <a:xfrm>
            <a:off x="776500" y="2473462"/>
            <a:ext cx="2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 err="1"/>
              <a:t>Remediation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</a:t>
            </a:r>
            <a:r>
              <a:rPr lang="de-CH" dirty="0" err="1"/>
              <a:t>polluted</a:t>
            </a:r>
            <a:r>
              <a:rPr lang="de-CH" dirty="0"/>
              <a:t> </a:t>
            </a:r>
            <a:r>
              <a:rPr lang="de-CH" dirty="0" err="1"/>
              <a:t>sites</a:t>
            </a:r>
            <a:endParaRPr lang="de-CH" dirty="0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B088F75A-BFEC-E99E-64C2-7490B465B87E}"/>
              </a:ext>
            </a:extLst>
          </p:cNvPr>
          <p:cNvSpPr/>
          <p:nvPr/>
        </p:nvSpPr>
        <p:spPr>
          <a:xfrm>
            <a:off x="5739951" y="2283140"/>
            <a:ext cx="2946849" cy="2613726"/>
          </a:xfrm>
          <a:prstGeom prst="ellipse">
            <a:avLst/>
          </a:prstGeom>
          <a:noFill/>
          <a:ln w="1905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C00000"/>
              </a:solidFill>
            </a:endParaRP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01832762-C660-1409-4C56-37BA5A666A86}"/>
              </a:ext>
            </a:extLst>
          </p:cNvPr>
          <p:cNvSpPr/>
          <p:nvPr/>
        </p:nvSpPr>
        <p:spPr>
          <a:xfrm>
            <a:off x="623761" y="2323600"/>
            <a:ext cx="2031101" cy="1040220"/>
          </a:xfrm>
          <a:prstGeom prst="ellipse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F082493E-4D68-A0B3-9398-B132DBE10FA1}"/>
              </a:ext>
            </a:extLst>
          </p:cNvPr>
          <p:cNvSpPr txBox="1"/>
          <p:nvPr/>
        </p:nvSpPr>
        <p:spPr>
          <a:xfrm>
            <a:off x="3113076" y="2644656"/>
            <a:ext cx="28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/>
              <a:t>Future environmental </a:t>
            </a:r>
            <a:r>
              <a:rPr lang="de-CH" dirty="0" err="1"/>
              <a:t>claims</a:t>
            </a:r>
            <a:endParaRPr lang="de-CH" dirty="0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B2A8EBBC-6FAD-BB66-3992-D0FF44BCCF7E}"/>
              </a:ext>
            </a:extLst>
          </p:cNvPr>
          <p:cNvSpPr/>
          <p:nvPr/>
        </p:nvSpPr>
        <p:spPr>
          <a:xfrm>
            <a:off x="2960338" y="3744836"/>
            <a:ext cx="3084411" cy="1040220"/>
          </a:xfrm>
          <a:prstGeom prst="ellipse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4A193061-55A9-D24E-8E01-3E507E492A5F}"/>
              </a:ext>
            </a:extLst>
          </p:cNvPr>
          <p:cNvSpPr txBox="1"/>
          <p:nvPr/>
        </p:nvSpPr>
        <p:spPr>
          <a:xfrm>
            <a:off x="3113076" y="4000752"/>
            <a:ext cx="2883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CH" dirty="0" err="1"/>
              <a:t>Creditors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762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0" grpId="0"/>
      <p:bldP spid="11" grpId="0" animBg="1"/>
      <p:bldP spid="12" grpId="0"/>
      <p:bldP spid="13" grpId="0" animBg="1"/>
      <p:bldP spid="14" grpId="0" animBg="1"/>
      <p:bldP spid="15" grpId="0"/>
      <p:bldP spid="16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826E01-79F1-3BD8-F670-D376F33E0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‘Greening’ </a:t>
            </a:r>
            <a:r>
              <a:rPr lang="de-CH" dirty="0" err="1"/>
              <a:t>insolvency</a:t>
            </a:r>
            <a:r>
              <a:rPr lang="de-CH" dirty="0"/>
              <a:t> </a:t>
            </a:r>
            <a:r>
              <a:rPr lang="de-CH" dirty="0" err="1"/>
              <a:t>law</a:t>
            </a:r>
            <a:endParaRPr lang="de-CH" dirty="0"/>
          </a:p>
        </p:txBody>
      </p:sp>
      <p:sp>
        <p:nvSpPr>
          <p:cNvPr id="4" name="Ellipse 3">
            <a:extLst>
              <a:ext uri="{FF2B5EF4-FFF2-40B4-BE49-F238E27FC236}">
                <a16:creationId xmlns:a16="http://schemas.microsoft.com/office/drawing/2014/main" id="{B0710FCB-2A60-4A49-07FF-36878A5ECA10}"/>
              </a:ext>
            </a:extLst>
          </p:cNvPr>
          <p:cNvSpPr/>
          <p:nvPr/>
        </p:nvSpPr>
        <p:spPr>
          <a:xfrm>
            <a:off x="193964" y="2247555"/>
            <a:ext cx="4560916" cy="2650026"/>
          </a:xfrm>
          <a:prstGeom prst="ellipse">
            <a:avLst/>
          </a:prstGeom>
          <a:noFill/>
          <a:ln w="19050">
            <a:solidFill>
              <a:srgbClr val="C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C00000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5708F4C-E4CC-9800-10D8-7191C753C639}"/>
              </a:ext>
            </a:extLst>
          </p:cNvPr>
          <p:cNvSpPr txBox="1"/>
          <p:nvPr/>
        </p:nvSpPr>
        <p:spPr>
          <a:xfrm>
            <a:off x="515627" y="2856901"/>
            <a:ext cx="40879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dirty="0" err="1"/>
              <a:t>Statutory</a:t>
            </a:r>
            <a:r>
              <a:rPr lang="de-CH" dirty="0"/>
              <a:t> </a:t>
            </a:r>
            <a:r>
              <a:rPr lang="de-CH" dirty="0" err="1"/>
              <a:t>preference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environmental </a:t>
            </a:r>
            <a:r>
              <a:rPr lang="de-CH" dirty="0" err="1"/>
              <a:t>claims</a:t>
            </a: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dirty="0" err="1"/>
              <a:t>Widening</a:t>
            </a:r>
            <a:r>
              <a:rPr lang="de-CH" dirty="0"/>
              <a:t> </a:t>
            </a:r>
            <a:r>
              <a:rPr lang="de-CH" dirty="0" err="1"/>
              <a:t>of</a:t>
            </a:r>
            <a:r>
              <a:rPr lang="de-CH" dirty="0"/>
              <a:t> </a:t>
            </a:r>
            <a:r>
              <a:rPr lang="de-CH" dirty="0" err="1"/>
              <a:t>actors</a:t>
            </a:r>
            <a:r>
              <a:rPr lang="de-CH" dirty="0"/>
              <a:t> </a:t>
            </a:r>
            <a:r>
              <a:rPr lang="de-CH" dirty="0" err="1"/>
              <a:t>with</a:t>
            </a:r>
            <a:r>
              <a:rPr lang="de-CH" dirty="0"/>
              <a:t> </a:t>
            </a:r>
            <a:r>
              <a:rPr lang="de-CH" dirty="0" err="1"/>
              <a:t>standing</a:t>
            </a:r>
            <a:r>
              <a:rPr lang="de-CH" dirty="0"/>
              <a:t> («</a:t>
            </a:r>
            <a:r>
              <a:rPr lang="de-CH" dirty="0" err="1"/>
              <a:t>nature</a:t>
            </a:r>
            <a:r>
              <a:rPr lang="de-CH" dirty="0"/>
              <a:t> </a:t>
            </a:r>
            <a:r>
              <a:rPr lang="de-CH" dirty="0" err="1"/>
              <a:t>as</a:t>
            </a:r>
            <a:r>
              <a:rPr lang="de-CH" dirty="0"/>
              <a:t> </a:t>
            </a:r>
            <a:r>
              <a:rPr lang="de-CH" dirty="0" err="1"/>
              <a:t>creditor</a:t>
            </a:r>
            <a:r>
              <a:rPr lang="de-CH" dirty="0"/>
              <a:t>»)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Environmental sustainability as a prerequisite for restructuring</a:t>
            </a: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5B4C099A-A971-8AE3-CC6C-149366BF1AAD}"/>
              </a:ext>
            </a:extLst>
          </p:cNvPr>
          <p:cNvSpPr txBox="1"/>
          <p:nvPr/>
        </p:nvSpPr>
        <p:spPr>
          <a:xfrm>
            <a:off x="4894791" y="1255884"/>
            <a:ext cx="40879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5240B333-7205-F0C6-2763-0FABE5EBD57A}"/>
              </a:ext>
            </a:extLst>
          </p:cNvPr>
          <p:cNvSpPr/>
          <p:nvPr/>
        </p:nvSpPr>
        <p:spPr>
          <a:xfrm>
            <a:off x="-7909" y="1178003"/>
            <a:ext cx="8548130" cy="4332673"/>
          </a:xfrm>
          <a:prstGeom prst="ellipse">
            <a:avLst/>
          </a:prstGeom>
          <a:noFill/>
          <a:ln w="19050">
            <a:solidFill>
              <a:srgbClr val="92D050"/>
            </a:solidFill>
            <a:prstDash val="sys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>
              <a:solidFill>
                <a:srgbClr val="00B050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00DAEC0-5373-2047-E5B3-968B881A774B}"/>
              </a:ext>
            </a:extLst>
          </p:cNvPr>
          <p:cNvSpPr txBox="1"/>
          <p:nvPr/>
        </p:nvSpPr>
        <p:spPr>
          <a:xfrm>
            <a:off x="5337310" y="3774502"/>
            <a:ext cx="4087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dirty="0"/>
              <a:t>Security/</a:t>
            </a:r>
            <a:r>
              <a:rPr lang="de-CH" dirty="0" err="1"/>
              <a:t>collateral</a:t>
            </a: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Director liability</a:t>
            </a: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CC1622F4-4A1E-EAF1-1026-83B28142D4C6}"/>
              </a:ext>
            </a:extLst>
          </p:cNvPr>
          <p:cNvSpPr txBox="1"/>
          <p:nvPr/>
        </p:nvSpPr>
        <p:spPr>
          <a:xfrm>
            <a:off x="970342" y="2550080"/>
            <a:ext cx="2696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 err="1"/>
              <a:t>Insolvency</a:t>
            </a:r>
            <a:r>
              <a:rPr lang="de-CH" b="1" dirty="0"/>
              <a:t> </a:t>
            </a:r>
            <a:r>
              <a:rPr lang="de-CH" b="1" dirty="0" err="1"/>
              <a:t>law</a:t>
            </a:r>
            <a:endParaRPr lang="de-CH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25405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CE21913-6AC3-614D-80BE-8AFDF7DCA2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de-CH" b="1" dirty="0" err="1"/>
              <a:t>Thank</a:t>
            </a:r>
            <a:r>
              <a:rPr lang="de-CH" b="1" dirty="0"/>
              <a:t> </a:t>
            </a:r>
            <a:r>
              <a:rPr lang="de-CH" b="1" dirty="0" err="1"/>
              <a:t>you</a:t>
            </a:r>
            <a:r>
              <a:rPr lang="de-CH" b="1" dirty="0"/>
              <a:t> </a:t>
            </a:r>
            <a:r>
              <a:rPr lang="de-CH" b="1" dirty="0" err="1"/>
              <a:t>very</a:t>
            </a:r>
            <a:r>
              <a:rPr lang="de-CH" b="1" dirty="0"/>
              <a:t> </a:t>
            </a:r>
            <a:r>
              <a:rPr lang="de-CH" b="1" dirty="0" err="1"/>
              <a:t>much</a:t>
            </a:r>
            <a:r>
              <a:rPr lang="de-CH" b="1" dirty="0"/>
              <a:t> </a:t>
            </a:r>
            <a:r>
              <a:rPr lang="de-CH" b="1" dirty="0" err="1"/>
              <a:t>for</a:t>
            </a:r>
            <a:r>
              <a:rPr lang="de-CH" b="1" dirty="0"/>
              <a:t> </a:t>
            </a:r>
            <a:r>
              <a:rPr lang="de-CH" b="1" dirty="0" err="1"/>
              <a:t>your</a:t>
            </a:r>
            <a:r>
              <a:rPr lang="de-CH" b="1" dirty="0"/>
              <a:t> </a:t>
            </a:r>
            <a:r>
              <a:rPr lang="de-CH" b="1" dirty="0" err="1"/>
              <a:t>attention</a:t>
            </a:r>
            <a:r>
              <a:rPr lang="de-CH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61181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</Words>
  <Application>Microsoft Office PowerPoint</Application>
  <PresentationFormat>Bildschirmpräsentation (16:9)</PresentationFormat>
  <Paragraphs>33</Paragraphs>
  <Slides>9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Environmental Claims in Insolvency Law</vt:lpstr>
      <vt:lpstr>PowerPoint-Präsentation</vt:lpstr>
      <vt:lpstr>PowerPoint-Präsentation</vt:lpstr>
      <vt:lpstr>PowerPoint-Präsentation</vt:lpstr>
      <vt:lpstr>An empirical, tangible problem</vt:lpstr>
      <vt:lpstr>An empirical, tangible problem</vt:lpstr>
      <vt:lpstr>Environmental claims in bankruptcy and composition proceedings de lege lata </vt:lpstr>
      <vt:lpstr>‘Greening’ insolvency law</vt:lpstr>
      <vt:lpstr>PowerPoint-Präsentation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Knöpfel Laura</cp:lastModifiedBy>
  <cp:revision>53</cp:revision>
  <cp:lastPrinted>2012-12-11T14:08:32Z</cp:lastPrinted>
  <dcterms:created xsi:type="dcterms:W3CDTF">2012-03-12T16:08:15Z</dcterms:created>
  <dcterms:modified xsi:type="dcterms:W3CDTF">2024-09-19T14:36:16Z</dcterms:modified>
</cp:coreProperties>
</file>