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handoutMasterIdLst>
    <p:handoutMasterId r:id="rId14"/>
  </p:handoutMasterIdLst>
  <p:sldIdLst>
    <p:sldId id="274" r:id="rId2"/>
    <p:sldId id="275" r:id="rId3"/>
    <p:sldId id="276" r:id="rId4"/>
    <p:sldId id="277" r:id="rId5"/>
    <p:sldId id="278" r:id="rId6"/>
    <p:sldId id="279" r:id="rId7"/>
    <p:sldId id="280" r:id="rId8"/>
    <p:sldId id="281" r:id="rId9"/>
    <p:sldId id="282" r:id="rId10"/>
    <p:sldId id="283" r:id="rId11"/>
    <p:sldId id="284" r:id="rId12"/>
  </p:sldIdLst>
  <p:sldSz cx="9144000" cy="5143500" type="screen16x9"/>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89"/>
    <p:restoredTop sz="94694"/>
  </p:normalViewPr>
  <p:slideViewPr>
    <p:cSldViewPr snapToGrid="0" snapToObjects="1">
      <p:cViewPr varScale="1">
        <p:scale>
          <a:sx n="103" d="100"/>
          <a:sy n="103" d="100"/>
        </p:scale>
        <p:origin x="931" y="91"/>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50443" y="0"/>
            <a:ext cx="2945659" cy="495348"/>
          </a:xfrm>
          <a:prstGeom prst="rect">
            <a:avLst/>
          </a:prstGeom>
        </p:spPr>
        <p:txBody>
          <a:bodyPr vert="horz" lIns="91440" tIns="45720" rIns="91440" bIns="45720" rtlCol="0"/>
          <a:lstStyle>
            <a:lvl1pPr algn="r">
              <a:defRPr sz="1200"/>
            </a:lvl1pPr>
          </a:lstStyle>
          <a:p>
            <a:fld id="{651AB248-2CEB-AD48-80DA-822B1162A6AD}" type="datetimeFigureOut">
              <a:rPr lang="en-US" smtClean="0"/>
              <a:t>9/20/2024</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9377317"/>
            <a:ext cx="2945659" cy="49534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50443" y="9377317"/>
            <a:ext cx="2945659" cy="495347"/>
          </a:xfrm>
          <a:prstGeom prst="rect">
            <a:avLst/>
          </a:prstGeom>
        </p:spPr>
        <p:txBody>
          <a:bodyPr vert="horz" lIns="91440" tIns="45720" rIns="91440" bIns="45720" rtlCol="0" anchor="b"/>
          <a:lstStyle>
            <a:lvl1pPr algn="r">
              <a:defRPr sz="1200"/>
            </a:lvl1pPr>
          </a:lstStyle>
          <a:p>
            <a:fld id="{C9672A51-9A26-6A48-A661-EFFD0C459C0B}" type="slidenum">
              <a:rPr lang="en-US" smtClean="0"/>
              <a:t>‹#›</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63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3633"/>
          </a:xfrm>
          <a:prstGeom prst="rect">
            <a:avLst/>
          </a:prstGeom>
        </p:spPr>
        <p:txBody>
          <a:bodyPr vert="horz" lIns="91440" tIns="45720" rIns="91440" bIns="45720" rtlCol="0"/>
          <a:lstStyle>
            <a:lvl1pPr algn="r">
              <a:defRPr sz="1200"/>
            </a:lvl1pPr>
          </a:lstStyle>
          <a:p>
            <a:fld id="{376D5425-8C25-404D-9482-1FAAD43087EF}" type="datetimeFigureOut">
              <a:rPr lang="en-US" smtClean="0"/>
              <a:t>9/20/2024</a:t>
            </a:fld>
            <a:endParaRPr lang="en-US"/>
          </a:p>
        </p:txBody>
      </p:sp>
      <p:sp>
        <p:nvSpPr>
          <p:cNvPr id="4" name="Slide Image Placeholder 3"/>
          <p:cNvSpPr>
            <a:spLocks noGrp="1" noRot="1" noChangeAspect="1"/>
          </p:cNvSpPr>
          <p:nvPr>
            <p:ph type="sldImg" idx="2"/>
          </p:nvPr>
        </p:nvSpPr>
        <p:spPr>
          <a:xfrm>
            <a:off x="107950" y="739775"/>
            <a:ext cx="6581775" cy="37036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689515"/>
            <a:ext cx="5438140" cy="444269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377316"/>
            <a:ext cx="2945659" cy="49363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377316"/>
            <a:ext cx="2945659" cy="493633"/>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78609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05488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12256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58024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60103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57186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684293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90907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7950" y="739775"/>
            <a:ext cx="6581775" cy="3703638"/>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38582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a:extLst>
              <a:ext uri="{FF2B5EF4-FFF2-40B4-BE49-F238E27FC236}">
                <a16:creationId xmlns:a16="http://schemas.microsoft.com/office/drawing/2014/main" id="{FC0C66FA-BEFD-752F-2A7C-B74FEEFC8476}"/>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921223" y="1201003"/>
            <a:ext cx="7233313" cy="1719618"/>
          </a:xfrm>
        </p:spPr>
        <p:txBody>
          <a:bodyPr>
            <a:normAutofit/>
          </a:bodyPr>
          <a:lstStyle/>
          <a:p>
            <a:pPr>
              <a:lnSpc>
                <a:spcPct val="115000"/>
              </a:lnSpc>
              <a:spcAft>
                <a:spcPts val="800"/>
              </a:spcAft>
            </a:pPr>
            <a:r>
              <a:rPr lang="ro-RO" sz="2800" b="1" dirty="0">
                <a:effectLst/>
                <a:latin typeface="Cambria" panose="02040503050406030204" pitchFamily="18" charset="0"/>
                <a:ea typeface="Cambria" panose="02040503050406030204" pitchFamily="18" charset="0"/>
                <a:cs typeface="Arial" panose="020B0604020202020204" pitchFamily="34" charset="0"/>
              </a:rPr>
              <a:t>A MISSING PIECE IN THE INSOLVENCY HARMONIZATION PUZZLE: THE ENVIRONMENTAL CLAIMS</a:t>
            </a:r>
            <a:endParaRPr lang="en-US" sz="2800" b="1" dirty="0">
              <a:latin typeface="Cambria" panose="02040503050406030204" pitchFamily="18" charset="0"/>
              <a:ea typeface="Cambria" panose="02040503050406030204" pitchFamily="18" charset="0"/>
            </a:endParaRPr>
          </a:p>
        </p:txBody>
      </p:sp>
      <p:sp>
        <p:nvSpPr>
          <p:cNvPr id="3" name="Subtitle 2"/>
          <p:cNvSpPr>
            <a:spLocks noGrp="1"/>
          </p:cNvSpPr>
          <p:nvPr>
            <p:ph type="subTitle" idx="1"/>
          </p:nvPr>
        </p:nvSpPr>
        <p:spPr>
          <a:xfrm>
            <a:off x="1160060" y="3077570"/>
            <a:ext cx="6704498" cy="1808329"/>
          </a:xfrm>
        </p:spPr>
        <p:txBody>
          <a:bodyPr rtlCol="0">
            <a:noAutofit/>
          </a:bodyPr>
          <a:lstStyle/>
          <a:p>
            <a:pPr>
              <a:defRPr/>
            </a:pPr>
            <a:r>
              <a:rPr lang="ro-RO" sz="1800" b="1" dirty="0">
                <a:solidFill>
                  <a:schemeClr val="tx1"/>
                </a:solidFill>
                <a:effectLst/>
                <a:latin typeface="Cambria" panose="02040503050406030204" pitchFamily="18" charset="0"/>
                <a:ea typeface="Cambria" panose="02040503050406030204" pitchFamily="18" charset="0"/>
                <a:cs typeface="Aptos" panose="020B0004020202020204" pitchFamily="34" charset="0"/>
              </a:rPr>
              <a:t>Andreea Del</a:t>
            </a:r>
            <a:r>
              <a:rPr lang="en-GB" sz="1800" b="1" dirty="0" err="1">
                <a:solidFill>
                  <a:schemeClr val="tx1"/>
                </a:solidFill>
                <a:effectLst/>
                <a:latin typeface="Cambria" panose="02040503050406030204" pitchFamily="18" charset="0"/>
                <a:ea typeface="Cambria" panose="02040503050406030204" pitchFamily="18" charset="0"/>
                <a:cs typeface="Aptos" panose="020B0004020202020204" pitchFamily="34" charset="0"/>
              </a:rPr>
              <a:t>i</a:t>
            </a:r>
            <a:endParaRPr lang="ro-RO" sz="1800" b="1" dirty="0">
              <a:solidFill>
                <a:schemeClr val="tx1"/>
              </a:solidFill>
              <a:effectLst/>
              <a:latin typeface="Cambria" panose="02040503050406030204" pitchFamily="18" charset="0"/>
              <a:ea typeface="Cambria" panose="02040503050406030204" pitchFamily="18" charset="0"/>
              <a:cs typeface="Aptos" panose="020B0004020202020204" pitchFamily="34" charset="0"/>
            </a:endParaRPr>
          </a:p>
          <a:p>
            <a:pPr>
              <a:defRPr/>
            </a:pPr>
            <a:r>
              <a:rPr lang="ro-RO" sz="1800" dirty="0">
                <a:solidFill>
                  <a:schemeClr val="tx1"/>
                </a:solidFill>
                <a:effectLst/>
                <a:latin typeface="Cambria" panose="02040503050406030204" pitchFamily="18" charset="0"/>
                <a:ea typeface="Cambria" panose="02040503050406030204" pitchFamily="18" charset="0"/>
                <a:cs typeface="Aptos" panose="020B0004020202020204" pitchFamily="34" charset="0"/>
              </a:rPr>
              <a:t>National Institute For Training the Insolvency Practitioners, PhD.</a:t>
            </a:r>
            <a:br>
              <a:rPr lang="en-US" sz="2700" b="1" dirty="0">
                <a:solidFill>
                  <a:schemeClr val="tx1"/>
                </a:solidFill>
                <a:latin typeface="Cambria" panose="02040503050406030204" pitchFamily="18" charset="0"/>
                <a:ea typeface="Cambria" panose="02040503050406030204" pitchFamily="18" charset="0"/>
              </a:rPr>
            </a:br>
            <a:endParaRPr lang="en-US" sz="2700" b="1" dirty="0">
              <a:solidFill>
                <a:schemeClr val="tx1"/>
              </a:solidFill>
              <a:latin typeface="Cambria" panose="02040503050406030204" pitchFamily="18" charset="0"/>
              <a:ea typeface="Cambria" panose="02040503050406030204" pitchFamily="18" charset="0"/>
            </a:endParaRPr>
          </a:p>
          <a:p>
            <a:pPr>
              <a:defRPr/>
            </a:pPr>
            <a:r>
              <a:rPr lang="ro-RO" sz="1800" b="1" dirty="0">
                <a:solidFill>
                  <a:schemeClr val="tx1"/>
                </a:solidFill>
                <a:effectLst/>
                <a:latin typeface="Cambria" panose="02040503050406030204" pitchFamily="18" charset="0"/>
                <a:ea typeface="Cambria" panose="02040503050406030204" pitchFamily="18" charset="0"/>
              </a:rPr>
              <a:t>Flavius-Iancu Moțu</a:t>
            </a:r>
          </a:p>
          <a:p>
            <a:pPr>
              <a:defRPr/>
            </a:pPr>
            <a:r>
              <a:rPr lang="ro-RO" sz="1800" dirty="0">
                <a:solidFill>
                  <a:schemeClr val="tx1"/>
                </a:solidFill>
                <a:effectLst/>
                <a:latin typeface="Cambria" panose="02040503050406030204" pitchFamily="18" charset="0"/>
                <a:ea typeface="Cambria" panose="02040503050406030204" pitchFamily="18" charset="0"/>
              </a:rPr>
              <a:t>Judge, The Specialized Court of Cluj, PhD.</a:t>
            </a:r>
            <a:endParaRPr lang="en-US" sz="2700" dirty="0">
              <a:solidFill>
                <a:schemeClr val="tx1"/>
              </a:solidFill>
              <a:latin typeface="Cambria" panose="02040503050406030204" pitchFamily="18" charset="0"/>
              <a:ea typeface="Cambria" panose="02040503050406030204" pitchFamily="18" charset="0"/>
            </a:endParaRPr>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7892" y="1180531"/>
            <a:ext cx="8857398" cy="3962969"/>
          </a:xfrm>
        </p:spPr>
        <p:txBody>
          <a:bodyPr>
            <a:noAutofit/>
          </a:bodyPr>
          <a:lstStyle/>
          <a:p>
            <a:pPr marL="0" indent="0" algn="ctr">
              <a:spcAft>
                <a:spcPts val="900"/>
              </a:spcAft>
              <a:buNone/>
            </a:pPr>
            <a:r>
              <a:rPr lang="en-US" sz="1500" b="1" dirty="0">
                <a:effectLst/>
                <a:latin typeface="Cambria" panose="02040503050406030204" pitchFamily="18" charset="0"/>
                <a:ea typeface="Cambria" panose="02040503050406030204" pitchFamily="18" charset="0"/>
                <a:cs typeface="Arial" panose="020B0604020202020204" pitchFamily="34" charset="0"/>
              </a:rPr>
              <a:t>Introduction</a:t>
            </a:r>
            <a:endParaRPr lang="en-US" sz="1500" dirty="0">
              <a:effectLst/>
              <a:latin typeface="Cambria" panose="02040503050406030204" pitchFamily="18" charset="0"/>
              <a:ea typeface="Cambria" panose="02040503050406030204" pitchFamily="18" charset="0"/>
              <a:cs typeface="Arial" panose="020B0604020202020204" pitchFamily="34" charset="0"/>
            </a:endParaRPr>
          </a:p>
          <a:p>
            <a:pPr>
              <a:spcAft>
                <a:spcPts val="900"/>
              </a:spcAft>
              <a:buFont typeface="Wingdings" panose="05000000000000000000" pitchFamily="2" charset="2"/>
              <a:buChar char="q"/>
            </a:pPr>
            <a:r>
              <a:rPr lang="en-US" sz="1500" b="1" dirty="0">
                <a:effectLst/>
                <a:latin typeface="Cambria" panose="02040503050406030204" pitchFamily="18" charset="0"/>
                <a:ea typeface="Cambria" panose="02040503050406030204" pitchFamily="18" charset="0"/>
                <a:cs typeface="Tahoma" panose="020B0604030504040204" pitchFamily="34" charset="0"/>
              </a:rPr>
              <a:t>Keyword = </a:t>
            </a:r>
            <a:r>
              <a:rPr lang="en-US" sz="1500" b="1" i="1" dirty="0">
                <a:effectLst/>
                <a:latin typeface="Cambria" panose="02040503050406030204" pitchFamily="18" charset="0"/>
                <a:ea typeface="Cambria" panose="02040503050406030204" pitchFamily="18" charset="0"/>
                <a:cs typeface="Tahoma" panose="020B0604030504040204" pitchFamily="34" charset="0"/>
              </a:rPr>
              <a:t>ranking of claims</a:t>
            </a:r>
            <a:endParaRPr lang="en-US" sz="1500" b="1" i="1" dirty="0">
              <a:latin typeface="Cambria" panose="02040503050406030204" pitchFamily="18" charset="0"/>
              <a:ea typeface="Cambria" panose="02040503050406030204" pitchFamily="18" charset="0"/>
              <a:cs typeface="Tahoma" panose="020B0604030504040204" pitchFamily="34" charset="0"/>
            </a:endParaRPr>
          </a:p>
          <a:p>
            <a:pPr>
              <a:spcAft>
                <a:spcPts val="900"/>
              </a:spcAft>
            </a:pPr>
            <a:r>
              <a:rPr lang="en-US" sz="1500" dirty="0">
                <a:latin typeface="Cambria" panose="02040503050406030204" pitchFamily="18" charset="0"/>
                <a:ea typeface="Cambria" panose="02040503050406030204" pitchFamily="18" charset="0"/>
                <a:cs typeface="Tahoma" panose="020B0604030504040204" pitchFamily="34" charset="0"/>
              </a:rPr>
              <a:t>Economic, social and equity considerations;</a:t>
            </a:r>
            <a:endParaRPr lang="en-US" sz="1500" dirty="0">
              <a:effectLst/>
              <a:latin typeface="Cambria" panose="02040503050406030204" pitchFamily="18" charset="0"/>
              <a:ea typeface="Cambria" panose="02040503050406030204" pitchFamily="18" charset="0"/>
              <a:cs typeface="Tahoma" panose="020B0604030504040204" pitchFamily="34" charset="0"/>
            </a:endParaRPr>
          </a:p>
          <a:p>
            <a:pPr>
              <a:spcAft>
                <a:spcPts val="900"/>
              </a:spcAft>
            </a:pPr>
            <a:r>
              <a:rPr lang="en-US" sz="1500" dirty="0">
                <a:latin typeface="Cambria" panose="02040503050406030204" pitchFamily="18" charset="0"/>
                <a:ea typeface="Cambria" panose="02040503050406030204" pitchFamily="18" charset="0"/>
                <a:cs typeface="Tahoma" panose="020B0604030504040204" pitchFamily="34" charset="0"/>
              </a:rPr>
              <a:t>The ‘emergence’ of environmental obligations in the insolvency landscape complicates the framework of ranking priorities</a:t>
            </a:r>
            <a:r>
              <a:rPr lang="en-US" sz="1500" dirty="0">
                <a:effectLst/>
                <a:latin typeface="Cambria" panose="02040503050406030204" pitchFamily="18" charset="0"/>
                <a:ea typeface="Cambria" panose="02040503050406030204" pitchFamily="18" charset="0"/>
                <a:cs typeface="Tahoma" panose="020B0604030504040204" pitchFamily="34" charset="0"/>
              </a:rPr>
              <a:t>; </a:t>
            </a:r>
          </a:p>
          <a:p>
            <a:pPr>
              <a:spcAft>
                <a:spcPts val="900"/>
              </a:spcAft>
              <a:buFont typeface="Wingdings" panose="05000000000000000000" pitchFamily="2" charset="2"/>
              <a:buChar char="q"/>
            </a:pPr>
            <a:r>
              <a:rPr lang="en-US" sz="1500" b="1" dirty="0">
                <a:latin typeface="Cambria" panose="02040503050406030204" pitchFamily="18" charset="0"/>
                <a:ea typeface="Cambria" panose="02040503050406030204" pitchFamily="18" charset="0"/>
                <a:cs typeface="Tahoma" panose="020B0604030504040204" pitchFamily="34" charset="0"/>
              </a:rPr>
              <a:t>The principle of “discharge of debts” for an honest debtor</a:t>
            </a:r>
          </a:p>
          <a:p>
            <a:pPr>
              <a:spcAft>
                <a:spcPts val="900"/>
              </a:spcAft>
            </a:pPr>
            <a:r>
              <a:rPr lang="en-US" sz="1500" dirty="0">
                <a:latin typeface="Cambria" panose="02040503050406030204" pitchFamily="18" charset="0"/>
                <a:ea typeface="Cambria" panose="02040503050406030204" pitchFamily="18" charset="0"/>
                <a:cs typeface="Tahoma" panose="020B0604030504040204" pitchFamily="34" charset="0"/>
              </a:rPr>
              <a:t>Environmental obligations (</a:t>
            </a:r>
            <a:r>
              <a:rPr lang="en-US" sz="1500" i="1" dirty="0">
                <a:latin typeface="Cambria" panose="02040503050406030204" pitchFamily="18" charset="0"/>
                <a:ea typeface="Cambria" panose="02040503050406030204" pitchFamily="18" charset="0"/>
                <a:cs typeface="Tahoma" panose="020B0604030504040204" pitchFamily="34" charset="0"/>
              </a:rPr>
              <a:t>propter rem</a:t>
            </a:r>
            <a:r>
              <a:rPr lang="en-US" sz="1500" dirty="0">
                <a:latin typeface="Cambria" panose="02040503050406030204" pitchFamily="18" charset="0"/>
                <a:ea typeface="Cambria" panose="02040503050406030204" pitchFamily="18" charset="0"/>
                <a:cs typeface="Tahoma" panose="020B0604030504040204" pitchFamily="34" charset="0"/>
              </a:rPr>
              <a:t>): (</a:t>
            </a:r>
            <a:r>
              <a:rPr lang="en-US" sz="1500" dirty="0" err="1">
                <a:latin typeface="Cambria" panose="02040503050406030204" pitchFamily="18" charset="0"/>
                <a:ea typeface="Cambria" panose="02040503050406030204" pitchFamily="18" charset="0"/>
                <a:cs typeface="Tahoma" panose="020B0604030504040204" pitchFamily="34" charset="0"/>
              </a:rPr>
              <a:t>i</a:t>
            </a:r>
            <a:r>
              <a:rPr lang="en-US" sz="1500" dirty="0">
                <a:latin typeface="Cambria" panose="02040503050406030204" pitchFamily="18" charset="0"/>
                <a:ea typeface="Cambria" panose="02040503050406030204" pitchFamily="18" charset="0"/>
                <a:cs typeface="Tahoma" panose="020B0604030504040204" pitchFamily="34" charset="0"/>
              </a:rPr>
              <a:t>) can survive the closing of the proceedings or</a:t>
            </a:r>
            <a:r>
              <a:rPr lang="en-US" sz="1500" b="1" dirty="0">
                <a:solidFill>
                  <a:srgbClr val="FF0000"/>
                </a:solidFill>
                <a:latin typeface="Cambria" panose="02040503050406030204" pitchFamily="18" charset="0"/>
                <a:ea typeface="Cambria" panose="02040503050406030204" pitchFamily="18" charset="0"/>
                <a:cs typeface="Tahoma" panose="020B0604030504040204" pitchFamily="34" charset="0"/>
              </a:rPr>
              <a:t> </a:t>
            </a:r>
            <a:r>
              <a:rPr lang="en-US" sz="1500" dirty="0">
                <a:latin typeface="Cambria" panose="02040503050406030204" pitchFamily="18" charset="0"/>
                <a:ea typeface="Cambria" panose="02040503050406030204" pitchFamily="18" charset="0"/>
                <a:cs typeface="Tahoma" panose="020B0604030504040204" pitchFamily="34" charset="0"/>
              </a:rPr>
              <a:t>(ii) are necessarily transferred simultaneously with the asset in relation to which they arose</a:t>
            </a:r>
          </a:p>
          <a:p>
            <a:pPr>
              <a:spcAft>
                <a:spcPts val="900"/>
              </a:spcAft>
              <a:buFont typeface="Wingdings" panose="05000000000000000000" pitchFamily="2" charset="2"/>
              <a:buChar char="q"/>
            </a:pPr>
            <a:r>
              <a:rPr lang="en-US" sz="1500" b="1" dirty="0">
                <a:latin typeface="Cambria" panose="02040503050406030204" pitchFamily="18" charset="0"/>
                <a:ea typeface="Cambria" panose="02040503050406030204" pitchFamily="18" charset="0"/>
                <a:cs typeface="Tahoma" panose="020B0604030504040204" pitchFamily="34" charset="0"/>
              </a:rPr>
              <a:t>Both preventive and remedial environmental obligations have shaped a complex system of social accountability</a:t>
            </a:r>
          </a:p>
          <a:p>
            <a:pPr>
              <a:spcAft>
                <a:spcPts val="900"/>
              </a:spcAft>
              <a:buFont typeface="Arial" panose="020B0604020202020204" pitchFamily="34" charset="0"/>
              <a:buChar char="•"/>
            </a:pPr>
            <a:r>
              <a:rPr lang="en-US" sz="1500" dirty="0">
                <a:latin typeface="Cambria" panose="02040503050406030204" pitchFamily="18" charset="0"/>
                <a:ea typeface="Cambria" panose="02040503050406030204" pitchFamily="18" charset="0"/>
                <a:cs typeface="Tahoma" panose="020B0604030504040204" pitchFamily="34" charset="0"/>
              </a:rPr>
              <a:t>Otherwise, the </a:t>
            </a:r>
            <a:r>
              <a:rPr lang="en-US" sz="1500" i="1" dirty="0">
                <a:latin typeface="Cambria" panose="02040503050406030204" pitchFamily="18" charset="0"/>
                <a:ea typeface="Cambria" panose="02040503050406030204" pitchFamily="18" charset="0"/>
                <a:cs typeface="Tahoma" panose="020B0604030504040204" pitchFamily="34" charset="0"/>
              </a:rPr>
              <a:t>Selfish Gene </a:t>
            </a:r>
            <a:r>
              <a:rPr lang="en-US" sz="1500" dirty="0">
                <a:latin typeface="Cambria" panose="02040503050406030204" pitchFamily="18" charset="0"/>
                <a:ea typeface="Cambria" panose="02040503050406030204" pitchFamily="18" charset="0"/>
                <a:cs typeface="Tahoma" panose="020B0604030504040204" pitchFamily="34" charset="0"/>
              </a:rPr>
              <a:t>(Richard Dawkins) = the gene that allowed mankind to evolve, can no longer be passed on …</a:t>
            </a:r>
          </a:p>
        </p:txBody>
      </p:sp>
    </p:spTree>
    <p:extLst>
      <p:ext uri="{BB962C8B-B14F-4D97-AF65-F5344CB8AC3E}">
        <p14:creationId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3426" y="1221475"/>
            <a:ext cx="8714095" cy="3862316"/>
          </a:xfrm>
        </p:spPr>
        <p:txBody>
          <a:bodyPr>
            <a:noAutofit/>
          </a:bodyPr>
          <a:lstStyle/>
          <a:p>
            <a:pPr marL="0" indent="0" algn="ctr">
              <a:spcAft>
                <a:spcPts val="900"/>
              </a:spcAft>
              <a:buNone/>
            </a:pPr>
            <a:r>
              <a:rPr lang="en-US" sz="1500" b="1" dirty="0">
                <a:effectLst/>
                <a:latin typeface="Cambria" panose="02040503050406030204" pitchFamily="18" charset="0"/>
                <a:ea typeface="Cambria" panose="02040503050406030204" pitchFamily="18" charset="0"/>
                <a:cs typeface="Calibri" panose="020F0502020204030204" pitchFamily="34" charset="0"/>
              </a:rPr>
              <a:t>Governing Regulations</a:t>
            </a:r>
            <a:endParaRPr lang="en-US" sz="1500" b="1" dirty="0">
              <a:latin typeface="Cambria" panose="02040503050406030204" pitchFamily="18" charset="0"/>
              <a:ea typeface="Cambria" panose="02040503050406030204" pitchFamily="18" charset="0"/>
              <a:cs typeface="Calibri" panose="020F0502020204030204" pitchFamily="34" charset="0"/>
            </a:endParaRPr>
          </a:p>
          <a:p>
            <a:pPr algn="just">
              <a:spcAft>
                <a:spcPts val="900"/>
              </a:spcAft>
              <a:buFont typeface="Wingdings" panose="05000000000000000000" pitchFamily="2" charset="2"/>
              <a:buChar char="q"/>
            </a:pPr>
            <a:r>
              <a:rPr lang="en-US" sz="1500" b="1" dirty="0">
                <a:latin typeface="Cambria" panose="02040503050406030204" pitchFamily="18" charset="0"/>
                <a:ea typeface="Cambria" panose="02040503050406030204" pitchFamily="18" charset="0"/>
              </a:rPr>
              <a:t>Directive Proposal</a:t>
            </a:r>
            <a:r>
              <a:rPr lang="en-US" sz="1500" dirty="0">
                <a:latin typeface="Cambria" panose="02040503050406030204" pitchFamily="18" charset="0"/>
                <a:ea typeface="Cambria" panose="02040503050406030204" pitchFamily="18" charset="0"/>
              </a:rPr>
              <a:t> – general reference:</a:t>
            </a:r>
          </a:p>
          <a:p>
            <a:pPr marL="0" indent="0" algn="just">
              <a:spcAft>
                <a:spcPts val="900"/>
              </a:spcAft>
              <a:buNone/>
            </a:pPr>
            <a:r>
              <a:rPr lang="en-US" sz="1500" b="1" dirty="0">
                <a:latin typeface="Cambria" panose="02040503050406030204" pitchFamily="18" charset="0"/>
                <a:ea typeface="Cambria" panose="02040503050406030204" pitchFamily="18" charset="0"/>
              </a:rPr>
              <a:t>‘</a:t>
            </a:r>
            <a:r>
              <a:rPr lang="en-US" sz="1500" i="1" dirty="0">
                <a:effectLst/>
                <a:latin typeface="Cambria" panose="02040503050406030204" pitchFamily="18" charset="0"/>
                <a:ea typeface="Cambria" panose="02040503050406030204" pitchFamily="18" charset="0"/>
              </a:rPr>
              <a:t>The proposal is also coherent with the Directive 2004/35/EC of the European Parliament and of the Council 15, which aims to limit the accumulation of environmental liabilities and to ensure compliance with the ‘polluter pays’ principle’</a:t>
            </a:r>
          </a:p>
          <a:p>
            <a:pPr algn="just">
              <a:spcAft>
                <a:spcPts val="900"/>
              </a:spcAft>
              <a:buFont typeface="Wingdings" panose="05000000000000000000" pitchFamily="2" charset="2"/>
              <a:buChar char="q"/>
            </a:pPr>
            <a:r>
              <a:rPr lang="en-US" sz="1500" b="1" dirty="0">
                <a:effectLst/>
                <a:latin typeface="Cambria" panose="02040503050406030204" pitchFamily="18" charset="0"/>
                <a:ea typeface="Cambria" panose="02040503050406030204" pitchFamily="18" charset="0"/>
              </a:rPr>
              <a:t>Directive 2004/35/EC</a:t>
            </a:r>
            <a:r>
              <a:rPr lang="en-US" sz="1500" b="1" dirty="0">
                <a:solidFill>
                  <a:srgbClr val="000000"/>
                </a:solidFill>
                <a:effectLst/>
                <a:latin typeface="Cambria" panose="02040503050406030204" pitchFamily="18" charset="0"/>
                <a:ea typeface="Cambria" panose="02040503050406030204" pitchFamily="18" charset="0"/>
              </a:rPr>
              <a:t> </a:t>
            </a:r>
            <a:r>
              <a:rPr lang="en-US" sz="1500" b="1" dirty="0">
                <a:effectLst/>
                <a:latin typeface="Cambria" panose="02040503050406030204" pitchFamily="18" charset="0"/>
                <a:ea typeface="Cambria" panose="02040503050406030204" pitchFamily="18" charset="0"/>
              </a:rPr>
              <a:t>on environmental liability</a:t>
            </a:r>
            <a:r>
              <a:rPr lang="en-US" sz="1500" dirty="0">
                <a:effectLst/>
                <a:latin typeface="Cambria" panose="02040503050406030204" pitchFamily="18" charset="0"/>
                <a:ea typeface="Cambria" panose="02040503050406030204" pitchFamily="18" charset="0"/>
              </a:rPr>
              <a:t> – it does not provide for an effective treatment: </a:t>
            </a:r>
          </a:p>
          <a:p>
            <a:pPr marL="0" indent="0" algn="just">
              <a:spcAft>
                <a:spcPts val="900"/>
              </a:spcAft>
              <a:buNone/>
            </a:pPr>
            <a:r>
              <a:rPr lang="en-US" sz="1500" dirty="0">
                <a:effectLst/>
                <a:latin typeface="Cambria" panose="02040503050406030204" pitchFamily="18" charset="0"/>
                <a:ea typeface="Cambria" panose="02040503050406030204" pitchFamily="18" charset="0"/>
                <a:cs typeface="Arial" panose="020B0604020202020204" pitchFamily="34" charset="0"/>
              </a:rPr>
              <a:t>Article 14, „</a:t>
            </a:r>
            <a:r>
              <a:rPr lang="en-US" sz="1500" i="1" dirty="0">
                <a:effectLst/>
                <a:latin typeface="Cambria" panose="02040503050406030204" pitchFamily="18" charset="0"/>
                <a:ea typeface="Cambria" panose="02040503050406030204" pitchFamily="18" charset="0"/>
                <a:cs typeface="Arial" panose="020B0604020202020204" pitchFamily="34" charset="0"/>
              </a:rPr>
              <a:t>Financial security: 1. Member States shall take measures to encourage the development of financial security instruments and markets by the appropriate economic and financial operators, including financial mechanisms in case of insolvency, with the aim of enabling operators to use financial guarantees to cover their responsibilities under this Directive</a:t>
            </a:r>
            <a:r>
              <a:rPr lang="en-US" sz="1500" dirty="0">
                <a:effectLst/>
                <a:latin typeface="Cambria" panose="02040503050406030204" pitchFamily="18" charset="0"/>
                <a:ea typeface="Cambria" panose="02040503050406030204" pitchFamily="18" charset="0"/>
                <a:cs typeface="Arial" panose="020B0604020202020204" pitchFamily="34" charset="0"/>
              </a:rPr>
              <a:t>.”</a:t>
            </a:r>
          </a:p>
          <a:p>
            <a:pPr algn="just">
              <a:spcAft>
                <a:spcPts val="900"/>
              </a:spcAft>
              <a:buFont typeface="Wingdings" panose="05000000000000000000" pitchFamily="2" charset="2"/>
              <a:buChar char="q"/>
            </a:pPr>
            <a:r>
              <a:rPr lang="en-US" sz="1500" dirty="0">
                <a:effectLst/>
                <a:latin typeface="Cambria" panose="02040503050406030204" pitchFamily="18" charset="0"/>
                <a:ea typeface="Cambria" panose="02040503050406030204" pitchFamily="18" charset="0"/>
              </a:rPr>
              <a:t>Transposition in national regulations has led to an irrelevant result: (</a:t>
            </a:r>
            <a:r>
              <a:rPr lang="en-US" sz="1500" dirty="0" err="1">
                <a:effectLst/>
                <a:latin typeface="Cambria" panose="02040503050406030204" pitchFamily="18" charset="0"/>
                <a:ea typeface="Cambria" panose="02040503050406030204" pitchFamily="18" charset="0"/>
              </a:rPr>
              <a:t>i</a:t>
            </a:r>
            <a:r>
              <a:rPr lang="en-US" sz="1500" dirty="0">
                <a:effectLst/>
                <a:latin typeface="Cambria" panose="02040503050406030204" pitchFamily="18" charset="0"/>
                <a:ea typeface="Cambria" panose="02040503050406030204" pitchFamily="18" charset="0"/>
              </a:rPr>
              <a:t>) the obligation to </a:t>
            </a:r>
            <a:r>
              <a:rPr lang="en-US" sz="1500" dirty="0">
                <a:latin typeface="Cambria" panose="02040503050406030204" pitchFamily="18" charset="0"/>
                <a:ea typeface="Cambria" panose="02040503050406030204" pitchFamily="18" charset="0"/>
              </a:rPr>
              <a:t>provide</a:t>
            </a:r>
            <a:r>
              <a:rPr lang="en-US" sz="1500" dirty="0">
                <a:effectLst/>
                <a:latin typeface="Cambria" panose="02040503050406030204" pitchFamily="18" charset="0"/>
                <a:ea typeface="Cambria" panose="02040503050406030204" pitchFamily="18" charset="0"/>
              </a:rPr>
              <a:t> such a financial guarantee before the waste disposal activity starts and (ii) its </a:t>
            </a:r>
            <a:r>
              <a:rPr lang="en-US" sz="1500" dirty="0">
                <a:latin typeface="Cambria" panose="02040503050406030204" pitchFamily="18" charset="0"/>
                <a:ea typeface="Cambria" panose="02040503050406030204" pitchFamily="18" charset="0"/>
              </a:rPr>
              <a:t>percentage (10% of the works contracts)</a:t>
            </a:r>
            <a:r>
              <a:rPr lang="en-US" sz="1500" dirty="0">
                <a:effectLst/>
                <a:latin typeface="Cambria" panose="02040503050406030204" pitchFamily="18" charset="0"/>
                <a:ea typeface="Cambria" panose="02040503050406030204" pitchFamily="18" charset="0"/>
              </a:rPr>
              <a:t>.</a:t>
            </a:r>
            <a:endParaRPr lang="en-US" sz="15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283378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302" y="1351128"/>
            <a:ext cx="8884692" cy="3719014"/>
          </a:xfrm>
        </p:spPr>
        <p:txBody>
          <a:bodyPr>
            <a:noAutofit/>
          </a:bodyPr>
          <a:lstStyle/>
          <a:p>
            <a:pPr marL="0" lvl="0" indent="0" algn="just">
              <a:lnSpc>
                <a:spcPct val="115000"/>
              </a:lnSpc>
              <a:spcAft>
                <a:spcPts val="800"/>
              </a:spcAft>
              <a:buNone/>
            </a:pPr>
            <a:r>
              <a:rPr lang="en-US" sz="1400" b="1" dirty="0">
                <a:effectLst/>
                <a:latin typeface="Cambria" panose="02040503050406030204" pitchFamily="18" charset="0"/>
                <a:ea typeface="Cambria" panose="02040503050406030204" pitchFamily="18" charset="0"/>
                <a:cs typeface="Arial" panose="020B0604020202020204" pitchFamily="34" charset="0"/>
              </a:rPr>
              <a:t>Non-compliance with the environmental statutory obligations indiscriminately affects </a:t>
            </a:r>
            <a:r>
              <a:rPr lang="en-US" sz="1400" b="1" i="1" dirty="0">
                <a:effectLst/>
                <a:latin typeface="Cambria" panose="02040503050406030204" pitchFamily="18" charset="0"/>
                <a:ea typeface="Cambria" panose="02040503050406030204" pitchFamily="18" charset="0"/>
                <a:cs typeface="Arial" panose="020B0604020202020204" pitchFamily="34" charset="0"/>
              </a:rPr>
              <a:t>life</a:t>
            </a:r>
            <a:r>
              <a:rPr lang="en-US" sz="1400" b="1" dirty="0">
                <a:effectLst/>
                <a:latin typeface="Cambria" panose="02040503050406030204" pitchFamily="18" charset="0"/>
                <a:ea typeface="Cambria" panose="02040503050406030204" pitchFamily="18" charset="0"/>
                <a:cs typeface="Arial" panose="020B0604020202020204" pitchFamily="34" charset="0"/>
              </a:rPr>
              <a:t>, wherever it exists and whichever form it may take. Environmental liability has a social dimension.</a:t>
            </a:r>
          </a:p>
          <a:p>
            <a:pPr algn="just">
              <a:spcAft>
                <a:spcPts val="900"/>
              </a:spcAft>
              <a:buFont typeface="Wingdings" panose="05000000000000000000" pitchFamily="2" charset="2"/>
              <a:buChar char="q"/>
            </a:pPr>
            <a:r>
              <a:rPr lang="en-US" sz="1400" dirty="0">
                <a:effectLst/>
                <a:latin typeface="Cambria" panose="02040503050406030204" pitchFamily="18" charset="0"/>
                <a:ea typeface="Cambria" panose="02040503050406030204" pitchFamily="18" charset="0"/>
                <a:cs typeface="Arial" panose="020B0604020202020204" pitchFamily="34" charset="0"/>
              </a:rPr>
              <a:t>Irrespective of the type of liability, failure to comply with certain environmental obligations does not, as a general rule, result in a </a:t>
            </a:r>
            <a:r>
              <a:rPr lang="en-US" sz="1400" i="1" dirty="0">
                <a:effectLst/>
                <a:latin typeface="Cambria" panose="02040503050406030204" pitchFamily="18" charset="0"/>
                <a:ea typeface="Cambria" panose="02040503050406030204" pitchFamily="18" charset="0"/>
                <a:cs typeface="Arial" panose="020B0604020202020204" pitchFamily="34" charset="0"/>
              </a:rPr>
              <a:t>specific</a:t>
            </a:r>
            <a:r>
              <a:rPr lang="en-US" sz="1400" dirty="0">
                <a:effectLst/>
                <a:latin typeface="Cambria" panose="02040503050406030204" pitchFamily="18" charset="0"/>
                <a:ea typeface="Cambria" panose="02040503050406030204" pitchFamily="18" charset="0"/>
                <a:cs typeface="Arial" panose="020B0604020202020204" pitchFamily="34" charset="0"/>
              </a:rPr>
              <a:t> subject of law being afflicted</a:t>
            </a:r>
            <a:r>
              <a:rPr lang="en-US" sz="1400" dirty="0">
                <a:latin typeface="Cambria" panose="02040503050406030204" pitchFamily="18" charset="0"/>
                <a:ea typeface="Cambria" panose="02040503050406030204" pitchFamily="18" charset="0"/>
                <a:cs typeface="Arial" panose="020B0604020202020204" pitchFamily="34" charset="0"/>
              </a:rPr>
              <a:t>; It afflicts: the inhabitants of an area, species or natural habitat. In the absence of available remedies, harmful effects spread over time;</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algn="just">
              <a:spcAft>
                <a:spcPts val="900"/>
              </a:spcAft>
              <a:buFont typeface="Wingdings" panose="05000000000000000000" pitchFamily="2" charset="2"/>
              <a:buChar char="q"/>
            </a:pPr>
            <a:r>
              <a:rPr lang="en-US" sz="1400" dirty="0">
                <a:latin typeface="Cambria" panose="02040503050406030204" pitchFamily="18" charset="0"/>
                <a:ea typeface="Cambria" panose="02040503050406030204" pitchFamily="18" charset="0"/>
                <a:cs typeface="Arial" panose="020B0604020202020204" pitchFamily="34" charset="0"/>
              </a:rPr>
              <a:t>‘</a:t>
            </a:r>
            <a:r>
              <a:rPr lang="en-US" sz="1400" i="1" dirty="0">
                <a:effectLst/>
                <a:latin typeface="Cambria" panose="02040503050406030204" pitchFamily="18" charset="0"/>
                <a:ea typeface="Cambria" panose="02040503050406030204" pitchFamily="18" charset="0"/>
              </a:rPr>
              <a:t>We are talking about many warehouses owned by companies that today are either in liquidation, insolvency, or in other situations that prevent them from providing the funds necessary for their greening</a:t>
            </a:r>
            <a:r>
              <a:rPr lang="en-US" sz="1400" dirty="0">
                <a:effectLst/>
                <a:latin typeface="Cambria" panose="02040503050406030204" pitchFamily="18" charset="0"/>
                <a:ea typeface="Cambria" panose="02040503050406030204" pitchFamily="18" charset="0"/>
              </a:rPr>
              <a:t>…</a:t>
            </a:r>
            <a:r>
              <a:rPr lang="en-US" sz="1400" dirty="0">
                <a:effectLst/>
                <a:latin typeface="Cambria" panose="02040503050406030204" pitchFamily="18" charset="0"/>
                <a:ea typeface="Cambria" panose="02040503050406030204" pitchFamily="18" charset="0"/>
                <a:cs typeface="Arial" panose="020B0604020202020204" pitchFamily="34" charset="0"/>
              </a:rPr>
              <a:t>" (position of the representative of the Ministry of the Environment, following the CJEU judgment given in C-301/17)’;</a:t>
            </a:r>
          </a:p>
          <a:p>
            <a:pPr algn="just">
              <a:spcAft>
                <a:spcPts val="900"/>
              </a:spcAft>
              <a:buFont typeface="Wingdings" panose="05000000000000000000" pitchFamily="2" charset="2"/>
              <a:buChar char="q"/>
            </a:pPr>
            <a:r>
              <a:rPr lang="en-US" sz="1400" dirty="0">
                <a:latin typeface="Cambria" panose="02040503050406030204" pitchFamily="18" charset="0"/>
                <a:ea typeface="Cambria" panose="02040503050406030204" pitchFamily="18" charset="0"/>
              </a:rPr>
              <a:t>A </a:t>
            </a:r>
            <a:r>
              <a:rPr lang="en-US" sz="1400" dirty="0">
                <a:effectLst/>
                <a:latin typeface="Cambria" panose="02040503050406030204" pitchFamily="18" charset="0"/>
                <a:ea typeface="Cambria" panose="02040503050406030204" pitchFamily="18" charset="0"/>
                <a:cs typeface="Arial" panose="020B0604020202020204" pitchFamily="34" charset="0"/>
              </a:rPr>
              <a:t>reserve fund has been created within the national organization of insolvency practitioners, which can be accessed to provide the financial resources necessary to meet the obligations related to ongoing proceedings; </a:t>
            </a:r>
            <a:r>
              <a:rPr lang="en-US" sz="1400" dirty="0">
                <a:effectLst/>
                <a:latin typeface="Cambria" panose="02040503050406030204" pitchFamily="18" charset="0"/>
                <a:ea typeface="Cambria" panose="02040503050406030204" pitchFamily="18" charset="0"/>
              </a:rPr>
              <a:t>However, the obligation to repay is </a:t>
            </a:r>
            <a:r>
              <a:rPr lang="en-US" sz="1400" i="1" dirty="0">
                <a:effectLst/>
                <a:latin typeface="Cambria" panose="02040503050406030204" pitchFamily="18" charset="0"/>
                <a:ea typeface="Cambria" panose="02040503050406030204" pitchFamily="18" charset="0"/>
              </a:rPr>
              <a:t>personal.</a:t>
            </a:r>
          </a:p>
          <a:p>
            <a:pPr algn="just">
              <a:buFont typeface="Wingdings" panose="05000000000000000000" pitchFamily="2" charset="2"/>
              <a:buChar char="q"/>
            </a:pPr>
            <a:r>
              <a:rPr lang="en-US" sz="1400" dirty="0">
                <a:latin typeface="Cambria" panose="02040503050406030204" pitchFamily="18" charset="0"/>
                <a:ea typeface="Cambria" panose="02040503050406030204" pitchFamily="18" charset="0"/>
              </a:rPr>
              <a:t>The standard of the environmental liability is high: strict liability, irrespective of fault, which, in specific circumstances, may take the form of criminal liability.</a:t>
            </a:r>
            <a:endParaRPr lang="en-US" sz="1400" dirty="0">
              <a:effectLst/>
              <a:latin typeface="Cambria" panose="020405030504060302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771425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182" y="1160059"/>
            <a:ext cx="8911988" cy="3903259"/>
          </a:xfrm>
        </p:spPr>
        <p:txBody>
          <a:bodyPr>
            <a:noAutofit/>
          </a:bodyPr>
          <a:lstStyle/>
          <a:p>
            <a:pPr marL="91440" indent="0" algn="ctr">
              <a:spcBef>
                <a:spcPts val="300"/>
              </a:spcBef>
              <a:spcAft>
                <a:spcPts val="600"/>
              </a:spcAft>
              <a:buNone/>
            </a:pPr>
            <a:r>
              <a:rPr lang="en-US" sz="1400" b="1" dirty="0">
                <a:effectLst/>
                <a:latin typeface="Cambria" panose="02040503050406030204" pitchFamily="18" charset="0"/>
                <a:ea typeface="Cambria" panose="02040503050406030204" pitchFamily="18" charset="0"/>
                <a:cs typeface="Arial" panose="020B0604020202020204" pitchFamily="34" charset="0"/>
              </a:rPr>
              <a:t>Rules applicable to environmental obligations of companies undergoing insolvency</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marL="91440" algn="just">
              <a:spcBef>
                <a:spcPts val="300"/>
              </a:spcBef>
              <a:spcAft>
                <a:spcPts val="600"/>
              </a:spcAft>
              <a:buFont typeface="Wingdings" panose="05000000000000000000" pitchFamily="2" charset="2"/>
              <a:buChar char="q"/>
            </a:pPr>
            <a:r>
              <a:rPr lang="en-US" sz="1400" b="1" dirty="0">
                <a:effectLst/>
                <a:latin typeface="Cambria" panose="02040503050406030204" pitchFamily="18" charset="0"/>
                <a:ea typeface="Cambria" panose="02040503050406030204" pitchFamily="18" charset="0"/>
                <a:cs typeface="Arial" panose="020B0604020202020204" pitchFamily="34" charset="0"/>
              </a:rPr>
              <a:t>Two types of claims: liquidated </a:t>
            </a:r>
            <a:r>
              <a:rPr lang="en-US" sz="1400" b="1" dirty="0">
                <a:effectLst/>
                <a:latin typeface="Cambria" panose="02040503050406030204" pitchFamily="18" charset="0"/>
                <a:ea typeface="Cambria" panose="02040503050406030204" pitchFamily="18" charset="0"/>
              </a:rPr>
              <a:t>(usually damages) </a:t>
            </a:r>
            <a:r>
              <a:rPr lang="en-US" sz="1400" b="1" dirty="0">
                <a:effectLst/>
                <a:latin typeface="Cambria" panose="02040503050406030204" pitchFamily="18" charset="0"/>
                <a:ea typeface="Cambria" panose="02040503050406030204" pitchFamily="18" charset="0"/>
                <a:cs typeface="Arial" panose="020B0604020202020204" pitchFamily="34" charset="0"/>
              </a:rPr>
              <a:t>vs. non-liquidated claims</a:t>
            </a:r>
            <a:r>
              <a:rPr lang="en-US" sz="1400" b="1" dirty="0">
                <a:latin typeface="Cambria" panose="02040503050406030204" pitchFamily="18" charset="0"/>
                <a:ea typeface="Cambria" panose="02040503050406030204" pitchFamily="18" charset="0"/>
                <a:cs typeface="Arial" panose="020B0604020202020204" pitchFamily="34" charset="0"/>
              </a:rPr>
              <a:t>;</a:t>
            </a:r>
          </a:p>
          <a:p>
            <a:pPr marL="91440" algn="just">
              <a:spcBef>
                <a:spcPts val="300"/>
              </a:spcBef>
              <a:spcAft>
                <a:spcPts val="600"/>
              </a:spcAft>
              <a:buFont typeface="Wingdings" panose="05000000000000000000" pitchFamily="2" charset="2"/>
              <a:buChar char="q"/>
            </a:pPr>
            <a:r>
              <a:rPr lang="en-US" sz="1400" b="1" dirty="0">
                <a:effectLst/>
                <a:latin typeface="Cambria" panose="02040503050406030204" pitchFamily="18" charset="0"/>
                <a:ea typeface="Cambria" panose="02040503050406030204" pitchFamily="18" charset="0"/>
                <a:cs typeface="Arial" panose="020B0604020202020204" pitchFamily="34" charset="0"/>
              </a:rPr>
              <a:t>The Romanian national legislation provides for an interesting mechanism – a statutory</a:t>
            </a:r>
            <a:r>
              <a:rPr lang="en-US" sz="1400" b="1" dirty="0">
                <a:latin typeface="Cambria" panose="02040503050406030204" pitchFamily="18" charset="0"/>
                <a:ea typeface="Cambria" panose="02040503050406030204" pitchFamily="18" charset="0"/>
                <a:cs typeface="Arial" panose="020B0604020202020204" pitchFamily="34" charset="0"/>
              </a:rPr>
              <a:t> lien</a:t>
            </a:r>
            <a:endParaRPr lang="en-US" sz="1400" b="1" dirty="0">
              <a:effectLst/>
              <a:latin typeface="Cambria" panose="02040503050406030204" pitchFamily="18" charset="0"/>
              <a:ea typeface="Cambria" panose="02040503050406030204" pitchFamily="18" charset="0"/>
              <a:cs typeface="Arial" panose="020B0604020202020204" pitchFamily="34" charset="0"/>
            </a:endParaRPr>
          </a:p>
          <a:p>
            <a:pPr marL="91440" algn="just">
              <a:spcBef>
                <a:spcPts val="300"/>
              </a:spcBef>
              <a:spcAft>
                <a:spcPts val="600"/>
              </a:spcAft>
              <a:buFont typeface="Arial" panose="020B0604020202020204" pitchFamily="34" charset="0"/>
              <a:buChar char="•"/>
            </a:pPr>
            <a:r>
              <a:rPr lang="en-US" sz="1400" dirty="0">
                <a:latin typeface="Cambria" panose="02040503050406030204" pitchFamily="18" charset="0"/>
                <a:ea typeface="Cambria" panose="02040503050406030204" pitchFamily="18" charset="0"/>
              </a:rPr>
              <a:t>Yet, if the insolvency proceedings are opened before the </a:t>
            </a:r>
            <a:r>
              <a:rPr lang="en-US" sz="1400" i="1" dirty="0">
                <a:latin typeface="Cambria" panose="02040503050406030204" pitchFamily="18" charset="0"/>
                <a:ea typeface="Cambria" panose="02040503050406030204" pitchFamily="18" charset="0"/>
              </a:rPr>
              <a:t>ex </a:t>
            </a:r>
            <a:r>
              <a:rPr lang="en-US" sz="1400" i="1" dirty="0" err="1">
                <a:latin typeface="Cambria" panose="02040503050406030204" pitchFamily="18" charset="0"/>
                <a:ea typeface="Cambria" panose="02040503050406030204" pitchFamily="18" charset="0"/>
              </a:rPr>
              <a:t>lege</a:t>
            </a:r>
            <a:r>
              <a:rPr lang="en-US" sz="1400" dirty="0">
                <a:latin typeface="Cambria" panose="02040503050406030204" pitchFamily="18" charset="0"/>
                <a:ea typeface="Cambria" panose="02040503050406030204" pitchFamily="18" charset="0"/>
              </a:rPr>
              <a:t> creation of the lien, the opening of the proceedings would prevent the perfection of the lien in relation to the insolvent company’s other creditors.</a:t>
            </a:r>
            <a:endParaRPr lang="en-US" sz="1400" dirty="0">
              <a:effectLst/>
              <a:latin typeface="Cambria" panose="02040503050406030204" pitchFamily="18" charset="0"/>
              <a:ea typeface="Cambria" panose="02040503050406030204" pitchFamily="18" charset="0"/>
            </a:endParaRPr>
          </a:p>
          <a:p>
            <a:pPr marL="91440" algn="just">
              <a:spcBef>
                <a:spcPts val="300"/>
              </a:spcBef>
              <a:spcAft>
                <a:spcPts val="600"/>
              </a:spcAft>
              <a:buFont typeface="Wingdings" panose="05000000000000000000" pitchFamily="2" charset="2"/>
              <a:buChar char="q"/>
            </a:pPr>
            <a:r>
              <a:rPr lang="en-US" sz="1400" b="1" dirty="0">
                <a:effectLst/>
                <a:latin typeface="Cambria" panose="02040503050406030204" pitchFamily="18" charset="0"/>
                <a:ea typeface="Cambria" panose="02040503050406030204" pitchFamily="18" charset="0"/>
                <a:cs typeface="Arial" panose="020B0604020202020204" pitchFamily="34" charset="0"/>
              </a:rPr>
              <a:t>How are environmental claims satisfied during the insolvency proceedings?</a:t>
            </a:r>
          </a:p>
          <a:p>
            <a:pPr marL="91440" lvl="0" indent="-342900" algn="just">
              <a:spcBef>
                <a:spcPts val="300"/>
              </a:spcBef>
              <a:spcAft>
                <a:spcPts val="600"/>
              </a:spcAft>
              <a:buFont typeface="Calibri" panose="020F0502020204030204" pitchFamily="34" charset="0"/>
              <a:buChar char="-"/>
            </a:pPr>
            <a:r>
              <a:rPr lang="en-US" sz="1400" i="1" dirty="0">
                <a:effectLst/>
                <a:latin typeface="Cambria" panose="02040503050406030204" pitchFamily="18" charset="0"/>
                <a:ea typeface="Cambria" panose="02040503050406030204" pitchFamily="18" charset="0"/>
                <a:cs typeface="Arial" panose="020B0604020202020204" pitchFamily="34" charset="0"/>
              </a:rPr>
              <a:t>Reorganization proceedings</a:t>
            </a:r>
            <a:r>
              <a:rPr lang="en-US" sz="1400" dirty="0">
                <a:effectLst/>
                <a:latin typeface="Cambria" panose="02040503050406030204" pitchFamily="18" charset="0"/>
                <a:ea typeface="Cambria" panose="02040503050406030204" pitchFamily="18" charset="0"/>
                <a:cs typeface="Arial" panose="020B0604020202020204" pitchFamily="34" charset="0"/>
              </a:rPr>
              <a:t> = the company continues its business-as-usual operations, either in full or in part</a:t>
            </a:r>
            <a:r>
              <a:rPr lang="en-US" sz="1400" dirty="0">
                <a:latin typeface="Cambria" panose="02040503050406030204" pitchFamily="18" charset="0"/>
                <a:ea typeface="Cambria" panose="02040503050406030204" pitchFamily="18" charset="0"/>
                <a:cs typeface="Arial" panose="020B0604020202020204" pitchFamily="34" charset="0"/>
              </a:rPr>
              <a:t>; the environmental obligations are necessarily taken over, along with the company’s assets, by the new/surviving entity</a:t>
            </a:r>
            <a:r>
              <a:rPr lang="en-US" sz="1400" dirty="0">
                <a:effectLst/>
                <a:latin typeface="Cambria" panose="02040503050406030204" pitchFamily="18" charset="0"/>
                <a:ea typeface="Cambria" panose="02040503050406030204" pitchFamily="18" charset="0"/>
                <a:cs typeface="Arial" panose="020B0604020202020204" pitchFamily="34" charset="0"/>
              </a:rPr>
              <a:t>;</a:t>
            </a:r>
          </a:p>
          <a:p>
            <a:pPr marL="91440" lvl="0" indent="-342900" algn="just">
              <a:spcBef>
                <a:spcPts val="300"/>
              </a:spcBef>
              <a:spcAft>
                <a:spcPts val="600"/>
              </a:spcAft>
              <a:buFont typeface="Calibri" panose="020F0502020204030204" pitchFamily="34" charset="0"/>
              <a:buChar char="-"/>
            </a:pPr>
            <a:r>
              <a:rPr lang="en-US" sz="1400" dirty="0">
                <a:latin typeface="Cambria" panose="02040503050406030204" pitchFamily="18" charset="0"/>
                <a:ea typeface="Cambria" panose="02040503050406030204" pitchFamily="18" charset="0"/>
                <a:cs typeface="Arial" panose="020B0604020202020204" pitchFamily="34" charset="0"/>
              </a:rPr>
              <a:t>No </a:t>
            </a:r>
            <a:r>
              <a:rPr lang="en-US" sz="1400" dirty="0">
                <a:effectLst/>
                <a:latin typeface="Cambria" panose="02040503050406030204" pitchFamily="18" charset="0"/>
                <a:ea typeface="Cambria" panose="02040503050406030204" pitchFamily="18" charset="0"/>
                <a:cs typeface="Arial" panose="020B0604020202020204" pitchFamily="34" charset="0"/>
              </a:rPr>
              <a:t>hair-cut may be </a:t>
            </a:r>
            <a:r>
              <a:rPr lang="en-US" sz="1400" dirty="0">
                <a:latin typeface="Cambria" panose="02040503050406030204" pitchFamily="18" charset="0"/>
                <a:ea typeface="Cambria" panose="02040503050406030204" pitchFamily="18" charset="0"/>
                <a:cs typeface="Arial" panose="020B0604020202020204" pitchFamily="34" charset="0"/>
              </a:rPr>
              <a:t>enforced</a:t>
            </a:r>
            <a:r>
              <a:rPr lang="en-US" sz="1400" dirty="0">
                <a:effectLst/>
                <a:latin typeface="Cambria" panose="02040503050406030204" pitchFamily="18" charset="0"/>
                <a:ea typeface="Cambria" panose="02040503050406030204" pitchFamily="18" charset="0"/>
                <a:cs typeface="Arial" panose="020B0604020202020204" pitchFamily="34" charset="0"/>
              </a:rPr>
              <a:t>: (</a:t>
            </a:r>
            <a:r>
              <a:rPr lang="en-US" sz="1400" dirty="0" err="1">
                <a:effectLst/>
                <a:latin typeface="Cambria" panose="02040503050406030204" pitchFamily="18" charset="0"/>
                <a:ea typeface="Cambria" panose="02040503050406030204" pitchFamily="18" charset="0"/>
                <a:cs typeface="Arial" panose="020B0604020202020204" pitchFamily="34" charset="0"/>
              </a:rPr>
              <a:t>i</a:t>
            </a:r>
            <a:r>
              <a:rPr lang="en-US" sz="1400" dirty="0">
                <a:effectLst/>
                <a:latin typeface="Cambria" panose="02040503050406030204" pitchFamily="18" charset="0"/>
                <a:ea typeface="Cambria" panose="02040503050406030204" pitchFamily="18" charset="0"/>
                <a:cs typeface="Arial" panose="020B0604020202020204" pitchFamily="34" charset="0"/>
              </a:rPr>
              <a:t>) as regards the non-liquidated claims: </a:t>
            </a:r>
            <a:r>
              <a:rPr lang="en-US" sz="1400" i="1" dirty="0" err="1">
                <a:effectLst/>
                <a:latin typeface="Cambria" panose="02040503050406030204" pitchFamily="18" charset="0"/>
                <a:ea typeface="Cambria" panose="02040503050406030204" pitchFamily="18" charset="0"/>
                <a:cs typeface="Arial" panose="020B0604020202020204" pitchFamily="34" charset="0"/>
              </a:rPr>
              <a:t>facere</a:t>
            </a:r>
            <a:r>
              <a:rPr lang="en-US" sz="1400" dirty="0">
                <a:effectLst/>
                <a:latin typeface="Cambria" panose="02040503050406030204" pitchFamily="18" charset="0"/>
                <a:ea typeface="Cambria" panose="02040503050406030204" pitchFamily="18" charset="0"/>
                <a:cs typeface="Arial" panose="020B0604020202020204" pitchFamily="34" charset="0"/>
              </a:rPr>
              <a:t> obligation; (ii) as regards the liquidated claims, they </a:t>
            </a:r>
            <a:r>
              <a:rPr lang="en-US" sz="1400" dirty="0">
                <a:latin typeface="Cambria" panose="02040503050406030204" pitchFamily="18" charset="0"/>
                <a:ea typeface="Cambria" panose="02040503050406030204" pitchFamily="18" charset="0"/>
                <a:cs typeface="Arial" panose="020B0604020202020204" pitchFamily="34" charset="0"/>
              </a:rPr>
              <a:t>‘</a:t>
            </a:r>
            <a:r>
              <a:rPr lang="en-US" sz="1400" dirty="0">
                <a:effectLst/>
                <a:latin typeface="Cambria" panose="02040503050406030204" pitchFamily="18" charset="0"/>
                <a:ea typeface="Cambria" panose="02040503050406030204" pitchFamily="18" charset="0"/>
                <a:cs typeface="Arial" panose="020B0604020202020204" pitchFamily="34" charset="0"/>
              </a:rPr>
              <a:t>survive’ as future </a:t>
            </a:r>
            <a:r>
              <a:rPr lang="en-US" sz="1400" i="1" dirty="0">
                <a:effectLst/>
                <a:latin typeface="Cambria" panose="02040503050406030204" pitchFamily="18" charset="0"/>
                <a:ea typeface="Cambria" panose="02040503050406030204" pitchFamily="18" charset="0"/>
                <a:cs typeface="Arial" panose="020B0604020202020204" pitchFamily="34" charset="0"/>
              </a:rPr>
              <a:t>propter rem </a:t>
            </a:r>
            <a:r>
              <a:rPr lang="en-US" sz="1400" dirty="0">
                <a:effectLst/>
                <a:latin typeface="Cambria" panose="02040503050406030204" pitchFamily="18" charset="0"/>
                <a:ea typeface="Cambria" panose="02040503050406030204" pitchFamily="18" charset="0"/>
                <a:cs typeface="Arial" panose="020B0604020202020204" pitchFamily="34" charset="0"/>
              </a:rPr>
              <a:t>obligation, if not paid in full during reorganization</a:t>
            </a:r>
            <a:r>
              <a:rPr lang="en-US" sz="1400" i="1" dirty="0">
                <a:latin typeface="Cambria" panose="02040503050406030204" pitchFamily="18" charset="0"/>
                <a:ea typeface="Cambria" panose="02040503050406030204" pitchFamily="18" charset="0"/>
                <a:cs typeface="Arial" panose="020B0604020202020204" pitchFamily="34" charset="0"/>
              </a:rPr>
              <a:t>;</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marL="91440" lvl="0" indent="-342900" algn="just">
              <a:spcBef>
                <a:spcPts val="300"/>
              </a:spcBef>
              <a:spcAft>
                <a:spcPts val="600"/>
              </a:spcAft>
              <a:buFont typeface="Calibri" panose="020F0502020204030204" pitchFamily="34" charset="0"/>
              <a:buChar char="-"/>
            </a:pPr>
            <a:r>
              <a:rPr lang="en-US" sz="1400" i="1" dirty="0">
                <a:effectLst/>
                <a:latin typeface="Cambria" panose="02040503050406030204" pitchFamily="18" charset="0"/>
                <a:ea typeface="Cambria" panose="02040503050406030204" pitchFamily="18" charset="0"/>
                <a:cs typeface="Arial" panose="020B0604020202020204" pitchFamily="34" charset="0"/>
              </a:rPr>
              <a:t>Liquidation proceedings</a:t>
            </a:r>
            <a:r>
              <a:rPr lang="en-US" sz="1400" dirty="0">
                <a:latin typeface="Cambria" panose="02040503050406030204" pitchFamily="18" charset="0"/>
                <a:ea typeface="Cambria" panose="02040503050406030204" pitchFamily="18" charset="0"/>
                <a:cs typeface="Arial" panose="020B0604020202020204" pitchFamily="34" charset="0"/>
              </a:rPr>
              <a:t> = </a:t>
            </a:r>
            <a:r>
              <a:rPr lang="en-US" sz="1400" dirty="0">
                <a:effectLst/>
                <a:latin typeface="Cambria" panose="02040503050406030204" pitchFamily="18" charset="0"/>
                <a:ea typeface="Cambria" panose="02040503050406030204" pitchFamily="18" charset="0"/>
                <a:cs typeface="Arial" panose="020B0604020202020204" pitchFamily="34" charset="0"/>
              </a:rPr>
              <a:t>non-liquidated claims are not comprised in the list of claims admitted in the insolvency proceedings and, thus, they cannot be paid out of the proceeds of the liquidation sales; liquidated environmental claims </a:t>
            </a:r>
            <a:r>
              <a:rPr lang="en-US" sz="1400" dirty="0">
                <a:latin typeface="Cambria" panose="02040503050406030204" pitchFamily="18" charset="0"/>
                <a:ea typeface="Cambria" panose="02040503050406030204" pitchFamily="18" charset="0"/>
                <a:cs typeface="Arial" panose="020B0604020202020204" pitchFamily="34" charset="0"/>
              </a:rPr>
              <a:t>= </a:t>
            </a:r>
            <a:r>
              <a:rPr lang="en-US" sz="1400" dirty="0">
                <a:effectLst/>
                <a:latin typeface="Cambria" panose="02040503050406030204" pitchFamily="18" charset="0"/>
                <a:ea typeface="Cambria" panose="02040503050406030204" pitchFamily="18" charset="0"/>
                <a:cs typeface="Arial" panose="020B0604020202020204" pitchFamily="34" charset="0"/>
              </a:rPr>
              <a:t> there is a high (if not 100%) chance that such claims will not be satisfied.</a:t>
            </a:r>
          </a:p>
        </p:txBody>
      </p:sp>
    </p:spTree>
    <p:extLst>
      <p:ext uri="{BB962C8B-B14F-4D97-AF65-F5344CB8AC3E}">
        <p14:creationId xmlns:p14="http://schemas.microsoft.com/office/powerpoint/2010/main" val="3221231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006" y="1125941"/>
            <a:ext cx="8946107" cy="3957850"/>
          </a:xfrm>
        </p:spPr>
        <p:txBody>
          <a:bodyPr>
            <a:noAutofit/>
          </a:bodyPr>
          <a:lstStyle/>
          <a:p>
            <a:pPr marL="0" lvl="0" indent="0" algn="just">
              <a:lnSpc>
                <a:spcPct val="115000"/>
              </a:lnSpc>
              <a:spcAft>
                <a:spcPts val="800"/>
              </a:spcAft>
              <a:buNone/>
            </a:pPr>
            <a:r>
              <a:rPr lang="en-US" sz="1400" b="1" dirty="0">
                <a:effectLst/>
                <a:latin typeface="Tahoma" panose="020B0604030504040204" pitchFamily="34" charset="0"/>
                <a:ea typeface="Calibri" panose="020F0502020204030204" pitchFamily="34" charset="0"/>
                <a:cs typeface="Arial" panose="020B0604020202020204" pitchFamily="34" charset="0"/>
              </a:rPr>
              <a:t>	Pros and cons to the ranking of the environmental claims. The ladder-like system of priorities in insolvency is designed for obligations that are paid off from the proceeds of the insolvency sales. The environmental obligations survive the closing of the insolvency proceedings.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
              <a:spcBef>
                <a:spcPts val="300"/>
              </a:spcBef>
              <a:spcAft>
                <a:spcPts val="600"/>
              </a:spcAft>
              <a:buFont typeface="Wingdings" panose="05000000000000000000" pitchFamily="2" charset="2"/>
              <a:buChar char="q"/>
            </a:pPr>
            <a:r>
              <a:rPr lang="en-GB" sz="1400" dirty="0">
                <a:latin typeface="Cambria" panose="02040503050406030204" pitchFamily="18" charset="0"/>
                <a:ea typeface="Cambria" panose="02040503050406030204" pitchFamily="18" charset="0"/>
                <a:cs typeface="Arial" panose="020B0604020202020204" pitchFamily="34" charset="0"/>
              </a:rPr>
              <a:t>The ‘battle for ranking’ in insolvency proceedings has always been a difficult negotiation;</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algn="just">
              <a:spcBef>
                <a:spcPts val="300"/>
              </a:spcBef>
              <a:spcAft>
                <a:spcPts val="600"/>
              </a:spcAft>
              <a:buFont typeface="Wingdings" panose="05000000000000000000" pitchFamily="2" charset="2"/>
              <a:buChar char="q"/>
            </a:pPr>
            <a:r>
              <a:rPr lang="en-US" sz="1400" dirty="0">
                <a:latin typeface="Cambria" panose="02040503050406030204" pitchFamily="18" charset="0"/>
                <a:ea typeface="Cambria" panose="02040503050406030204" pitchFamily="18" charset="0"/>
                <a:cs typeface="Arial" panose="020B0604020202020204" pitchFamily="34" charset="0"/>
              </a:rPr>
              <a:t>Arguments </a:t>
            </a:r>
            <a:r>
              <a:rPr lang="en-US" sz="1400" dirty="0">
                <a:effectLst/>
                <a:latin typeface="Cambria" panose="02040503050406030204" pitchFamily="18" charset="0"/>
                <a:ea typeface="Cambria" panose="02040503050406030204" pitchFamily="18" charset="0"/>
                <a:cs typeface="Arial" panose="020B0604020202020204" pitchFamily="34" charset="0"/>
              </a:rPr>
              <a:t>= the environmental obligations should be given </a:t>
            </a:r>
            <a:r>
              <a:rPr lang="en-US" sz="1400" dirty="0">
                <a:latin typeface="Cambria" panose="02040503050406030204" pitchFamily="18" charset="0"/>
                <a:ea typeface="Cambria" panose="02040503050406030204" pitchFamily="18" charset="0"/>
                <a:cs typeface="Arial" panose="020B0604020202020204" pitchFamily="34" charset="0"/>
              </a:rPr>
              <a:t>a privileged ranking and a different legal treatment;</a:t>
            </a:r>
          </a:p>
          <a:p>
            <a:pPr algn="just">
              <a:spcBef>
                <a:spcPts val="300"/>
              </a:spcBef>
              <a:spcAft>
                <a:spcPts val="600"/>
              </a:spcAft>
              <a:buFont typeface="Wingdings" panose="05000000000000000000" pitchFamily="2" charset="2"/>
              <a:buChar char="q"/>
            </a:pPr>
            <a:r>
              <a:rPr lang="en-GB" sz="1400" dirty="0">
                <a:effectLst/>
                <a:latin typeface="Cambria" panose="02040503050406030204" pitchFamily="18" charset="0"/>
                <a:ea typeface="Cambria" panose="02040503050406030204" pitchFamily="18" charset="0"/>
                <a:cs typeface="Arial" panose="020B0604020202020204" pitchFamily="34" charset="0"/>
              </a:rPr>
              <a:t>Environmental obligations are not just obligations towards the public budget. The ultimate recipients are not government agencies. The </a:t>
            </a:r>
            <a:r>
              <a:rPr lang="en-GB" sz="1400" dirty="0">
                <a:latin typeface="Cambria" panose="02040503050406030204" pitchFamily="18" charset="0"/>
                <a:ea typeface="Cambria" panose="02040503050406030204" pitchFamily="18" charset="0"/>
                <a:cs typeface="Arial" panose="020B0604020202020204" pitchFamily="34" charset="0"/>
              </a:rPr>
              <a:t>beneficiaries</a:t>
            </a:r>
            <a:r>
              <a:rPr lang="en-GB" sz="1400" dirty="0">
                <a:effectLst/>
                <a:latin typeface="Cambria" panose="02040503050406030204" pitchFamily="18" charset="0"/>
                <a:ea typeface="Cambria" panose="02040503050406030204" pitchFamily="18" charset="0"/>
                <a:cs typeface="Arial" panose="020B0604020202020204" pitchFamily="34" charset="0"/>
              </a:rPr>
              <a:t> are the people living near the polluted land</a:t>
            </a:r>
            <a:r>
              <a:rPr lang="en-GB" sz="1400" dirty="0">
                <a:latin typeface="Cambria" panose="02040503050406030204" pitchFamily="18" charset="0"/>
                <a:ea typeface="Cambria" panose="02040503050406030204" pitchFamily="18" charset="0"/>
                <a:cs typeface="Arial" panose="020B0604020202020204" pitchFamily="34" charset="0"/>
              </a:rPr>
              <a:t>s</a:t>
            </a:r>
            <a:r>
              <a:rPr lang="en-GB" sz="1400" dirty="0">
                <a:effectLst/>
                <a:latin typeface="Cambria" panose="02040503050406030204" pitchFamily="18" charset="0"/>
                <a:ea typeface="Cambria" panose="02040503050406030204" pitchFamily="18" charset="0"/>
                <a:cs typeface="Arial" panose="020B0604020202020204" pitchFamily="34" charset="0"/>
              </a:rPr>
              <a:t> or factories with harmful or potentially (imminent) harmful effect on the environment</a:t>
            </a:r>
            <a:r>
              <a:rPr lang="en-US" sz="1400" dirty="0">
                <a:effectLst/>
                <a:latin typeface="Cambria" panose="02040503050406030204" pitchFamily="18" charset="0"/>
                <a:ea typeface="Cambria" panose="02040503050406030204" pitchFamily="18" charset="0"/>
                <a:cs typeface="Arial" panose="020B0604020202020204" pitchFamily="34" charset="0"/>
              </a:rPr>
              <a:t> ;</a:t>
            </a:r>
          </a:p>
          <a:p>
            <a:pPr algn="just">
              <a:spcBef>
                <a:spcPts val="300"/>
              </a:spcBef>
              <a:spcAft>
                <a:spcPts val="600"/>
              </a:spcAft>
              <a:buFont typeface="Wingdings" panose="05000000000000000000" pitchFamily="2" charset="2"/>
              <a:buChar char="§"/>
            </a:pPr>
            <a:r>
              <a:rPr lang="en-US" sz="1400" dirty="0">
                <a:effectLst/>
                <a:latin typeface="Cambria" panose="02040503050406030204" pitchFamily="18" charset="0"/>
                <a:ea typeface="Cambria" panose="02040503050406030204" pitchFamily="18" charset="0"/>
                <a:cs typeface="Arial" panose="020B0604020202020204" pitchFamily="34" charset="0"/>
              </a:rPr>
              <a:t>Insolvency proceedings take time; environmental obligations survive insolvency;</a:t>
            </a:r>
            <a:endParaRPr lang="en-US" sz="1400" dirty="0">
              <a:latin typeface="Cambria" panose="02040503050406030204" pitchFamily="18" charset="0"/>
              <a:ea typeface="Cambria" panose="02040503050406030204" pitchFamily="18" charset="0"/>
              <a:cs typeface="Arial" panose="020B0604020202020204" pitchFamily="34" charset="0"/>
            </a:endParaRPr>
          </a:p>
          <a:p>
            <a:pPr algn="just">
              <a:spcBef>
                <a:spcPts val="300"/>
              </a:spcBef>
              <a:spcAft>
                <a:spcPts val="600"/>
              </a:spcAft>
              <a:buFont typeface="Wingdings" panose="05000000000000000000" pitchFamily="2" charset="2"/>
              <a:buChar char="§"/>
            </a:pPr>
            <a:r>
              <a:rPr lang="en-GB" sz="1400" dirty="0">
                <a:effectLst/>
                <a:latin typeface="Cambria" panose="02040503050406030204" pitchFamily="18" charset="0"/>
                <a:ea typeface="Cambria" panose="02040503050406030204" pitchFamily="18" charset="0"/>
                <a:cs typeface="Arial" panose="020B0604020202020204" pitchFamily="34" charset="0"/>
              </a:rPr>
              <a:t>If the debtor is insolvent, creditors decide on the course of the proceedings, because creditors are the recipients </a:t>
            </a:r>
            <a:r>
              <a:rPr lang="en-US" sz="1400" dirty="0">
                <a:effectLst/>
                <a:latin typeface="Cambria" panose="02040503050406030204" pitchFamily="18" charset="0"/>
                <a:ea typeface="Cambria" panose="02040503050406030204" pitchFamily="18" charset="0"/>
                <a:cs typeface="Arial" panose="020B0604020202020204" pitchFamily="34" charset="0"/>
              </a:rPr>
              <a:t>of the debtor’s available funds that the debtor would otherwise use to continue its business</a:t>
            </a:r>
            <a:r>
              <a:rPr lang="en-GB" sz="1400" dirty="0">
                <a:effectLst/>
                <a:latin typeface="Cambria" panose="02040503050406030204" pitchFamily="18" charset="0"/>
                <a:ea typeface="Cambria" panose="02040503050406030204" pitchFamily="18" charset="0"/>
                <a:cs typeface="Arial" panose="020B0604020202020204" pitchFamily="34" charset="0"/>
              </a:rPr>
              <a:t>.</a:t>
            </a:r>
            <a:endParaRPr lang="en-US" sz="1400" dirty="0">
              <a:latin typeface="Cambria" panose="02040503050406030204" pitchFamily="18" charset="0"/>
              <a:ea typeface="Cambria" panose="02040503050406030204" pitchFamily="18" charset="0"/>
              <a:cs typeface="Arial" panose="020B0604020202020204" pitchFamily="34" charset="0"/>
            </a:endParaRPr>
          </a:p>
          <a:p>
            <a:pPr algn="just">
              <a:spcBef>
                <a:spcPts val="300"/>
              </a:spcBef>
              <a:spcAft>
                <a:spcPts val="600"/>
              </a:spcAft>
              <a:buFont typeface="Wingdings" panose="05000000000000000000" pitchFamily="2" charset="2"/>
              <a:buChar char="§"/>
            </a:pPr>
            <a:r>
              <a:rPr lang="en-US" sz="1400" b="1" dirty="0">
                <a:latin typeface="Cambria" panose="02040503050406030204" pitchFamily="18" charset="0"/>
                <a:ea typeface="Cambria" panose="02040503050406030204" pitchFamily="18" charset="0"/>
                <a:cs typeface="Arial" panose="020B0604020202020204" pitchFamily="34" charset="0"/>
              </a:rPr>
              <a:t>Should the debtor have environmental obligations, the assets in its estate are purposed to satisfy the creditors’ claims if and only if the environmental obligations are fulfilled</a:t>
            </a:r>
            <a:r>
              <a:rPr lang="en-US" sz="1400" b="1" dirty="0">
                <a:effectLst/>
                <a:latin typeface="Cambria" panose="02040503050406030204" pitchFamily="18" charset="0"/>
                <a:ea typeface="Cambria" panose="02040503050406030204" pitchFamily="18" charset="0"/>
                <a:cs typeface="Arial" panose="020B0604020202020204" pitchFamily="34" charset="0"/>
              </a:rPr>
              <a:t>. More often than not, t</a:t>
            </a:r>
            <a:r>
              <a:rPr lang="en-GB" sz="1400" b="1" dirty="0">
                <a:effectLst/>
                <a:latin typeface="Cambria" panose="02040503050406030204" pitchFamily="18" charset="0"/>
                <a:ea typeface="Cambria" panose="02040503050406030204" pitchFamily="18" charset="0"/>
                <a:cs typeface="Arial" panose="020B0604020202020204" pitchFamily="34" charset="0"/>
              </a:rPr>
              <a:t>he </a:t>
            </a:r>
            <a:r>
              <a:rPr lang="en-GB" sz="1400" b="1" i="1" dirty="0">
                <a:effectLst/>
                <a:latin typeface="Cambria" panose="02040503050406030204" pitchFamily="18" charset="0"/>
                <a:ea typeface="Cambria" panose="02040503050406030204" pitchFamily="18" charset="0"/>
                <a:cs typeface="Arial" panose="020B0604020202020204" pitchFamily="34" charset="0"/>
              </a:rPr>
              <a:t>propter rem</a:t>
            </a:r>
            <a:r>
              <a:rPr lang="en-GB" sz="1400" b="1" dirty="0">
                <a:effectLst/>
                <a:latin typeface="Cambria" panose="02040503050406030204" pitchFamily="18" charset="0"/>
                <a:ea typeface="Cambria" panose="02040503050406030204" pitchFamily="18" charset="0"/>
                <a:cs typeface="Arial" panose="020B0604020202020204" pitchFamily="34" charset="0"/>
              </a:rPr>
              <a:t> burden on an asset consumes its economic value.</a:t>
            </a:r>
            <a:endParaRPr lang="en-US" sz="1400" b="1" dirty="0">
              <a:effectLst/>
              <a:latin typeface="Cambria" panose="020405030504060302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949226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830" y="1132763"/>
            <a:ext cx="8952931" cy="4010737"/>
          </a:xfrm>
        </p:spPr>
        <p:txBody>
          <a:bodyPr>
            <a:noAutofit/>
          </a:bodyPr>
          <a:lstStyle/>
          <a:p>
            <a:pPr marL="0" lvl="0" indent="0" algn="just">
              <a:spcBef>
                <a:spcPts val="300"/>
              </a:spcBef>
              <a:spcAft>
                <a:spcPts val="300"/>
              </a:spcAft>
              <a:buNone/>
            </a:pPr>
            <a:r>
              <a:rPr lang="en-US" sz="1400" b="1" dirty="0">
                <a:effectLst/>
                <a:latin typeface="Cambria" panose="02040503050406030204" pitchFamily="18" charset="0"/>
                <a:ea typeface="Cambria" panose="02040503050406030204" pitchFamily="18" charset="0"/>
                <a:cs typeface="Arial" panose="020B0604020202020204" pitchFamily="34" charset="0"/>
              </a:rPr>
              <a:t>	A possible mechanism to streamline the recovery of the environmental claims. An analogy with the </a:t>
            </a:r>
            <a:r>
              <a:rPr lang="en-US" sz="1400" b="1" i="1" dirty="0">
                <a:effectLst/>
                <a:latin typeface="Cambria" panose="02040503050406030204" pitchFamily="18" charset="0"/>
                <a:ea typeface="Cambria" panose="02040503050406030204" pitchFamily="18" charset="0"/>
                <a:cs typeface="Arial" panose="020B0604020202020204" pitchFamily="34" charset="0"/>
              </a:rPr>
              <a:t>state aid</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algn="just">
              <a:spcBef>
                <a:spcPts val="300"/>
              </a:spcBef>
              <a:spcAft>
                <a:spcPts val="300"/>
              </a:spcAft>
            </a:pPr>
            <a:r>
              <a:rPr lang="en-US" sz="1400" dirty="0">
                <a:effectLst/>
                <a:latin typeface="Cambria" panose="02040503050406030204" pitchFamily="18" charset="0"/>
                <a:ea typeface="Cambria" panose="02040503050406030204" pitchFamily="18" charset="0"/>
                <a:cs typeface="Arial" panose="020B0604020202020204" pitchFamily="34" charset="0"/>
              </a:rPr>
              <a:t>The claims resulting from granting unlawful state aid = the only claims that cannot be subjected to a haircut during restructuring / reorganization;</a:t>
            </a:r>
          </a:p>
          <a:p>
            <a:pPr algn="just">
              <a:spcBef>
                <a:spcPts val="300"/>
              </a:spcBef>
              <a:spcAft>
                <a:spcPts val="300"/>
              </a:spcAft>
            </a:pPr>
            <a:r>
              <a:rPr lang="en-GB" sz="1400" i="1" dirty="0">
                <a:latin typeface="Cambria" panose="02040503050406030204" pitchFamily="18" charset="0"/>
                <a:ea typeface="Cambria" panose="02040503050406030204" pitchFamily="18" charset="0"/>
                <a:cs typeface="Arial" panose="020B0604020202020204" pitchFamily="34" charset="0"/>
              </a:rPr>
              <a:t>‘</a:t>
            </a:r>
            <a:r>
              <a:rPr lang="en-GB" sz="1400" i="1" dirty="0">
                <a:latin typeface="Cambria" panose="02040503050406030204" pitchFamily="18" charset="0"/>
                <a:ea typeface="Cambria" panose="02040503050406030204" pitchFamily="18" charset="0"/>
              </a:rPr>
              <a:t>Nor is the obligation to recover the aid affected by the economic situation of the beneficiary. The fact that an undertaking is in financial difficulties or even insolvent does not constitute proof that recovery is impossible, unless it has been liquidated and no assets are recoverable. In addition, the aid is impossible to recover where the beneficiary has already ceased to exist, without any legal and economic successor</a:t>
            </a:r>
            <a:r>
              <a:rPr lang="en-GB" sz="1400" i="1" dirty="0">
                <a:latin typeface="Cambria" panose="02040503050406030204" pitchFamily="18" charset="0"/>
                <a:ea typeface="Cambria" panose="02040503050406030204" pitchFamily="18" charset="0"/>
                <a:cs typeface="Arial" panose="020B0604020202020204" pitchFamily="34" charset="0"/>
              </a:rPr>
              <a:t>’</a:t>
            </a:r>
            <a:r>
              <a:rPr lang="en-GB" sz="1400" dirty="0">
                <a:effectLst/>
                <a:latin typeface="Cambria" panose="02040503050406030204" pitchFamily="18" charset="0"/>
                <a:ea typeface="Cambria" panose="02040503050406030204" pitchFamily="18" charset="0"/>
                <a:cs typeface="Arial" panose="020B0604020202020204" pitchFamily="34" charset="0"/>
              </a:rPr>
              <a:t> (Commission Notice on the recovery of unlawful and incompatible State aid, 2019/C 247/01)</a:t>
            </a:r>
          </a:p>
          <a:p>
            <a:pPr algn="just">
              <a:spcBef>
                <a:spcPts val="300"/>
              </a:spcBef>
              <a:spcAft>
                <a:spcPts val="300"/>
              </a:spcAft>
            </a:pPr>
            <a:r>
              <a:rPr lang="en-US" sz="1400" dirty="0">
                <a:latin typeface="Cambria" panose="02040503050406030204" pitchFamily="18" charset="0"/>
                <a:ea typeface="Cambria" panose="02040503050406030204" pitchFamily="18" charset="0"/>
                <a:cs typeface="Arial" panose="020B0604020202020204" pitchFamily="34" charset="0"/>
              </a:rPr>
              <a:t>National legislation = ‘</a:t>
            </a:r>
            <a:r>
              <a:rPr lang="en-US" sz="1400" i="1" dirty="0">
                <a:effectLst/>
                <a:latin typeface="Cambria" panose="02040503050406030204" pitchFamily="18" charset="0"/>
                <a:ea typeface="Cambria" panose="02040503050406030204" pitchFamily="18" charset="0"/>
                <a:cs typeface="Arial" panose="020B0604020202020204" pitchFamily="34" charset="0"/>
              </a:rPr>
              <a:t>Without prejudice to the provisions of the Insolvency Law, the registration of a claim resultin</a:t>
            </a:r>
            <a:r>
              <a:rPr lang="en-US" sz="1400" i="1" dirty="0">
                <a:latin typeface="Cambria" panose="02040503050406030204" pitchFamily="18" charset="0"/>
                <a:ea typeface="Cambria" panose="02040503050406030204" pitchFamily="18" charset="0"/>
                <a:cs typeface="Arial" panose="020B0604020202020204" pitchFamily="34" charset="0"/>
              </a:rPr>
              <a:t>g from a decision to acknowledge the aid must be followed by the recovery of the </a:t>
            </a:r>
            <a:r>
              <a:rPr lang="en-US" sz="1400" i="1" u="sng" dirty="0">
                <a:latin typeface="Cambria" panose="02040503050406030204" pitchFamily="18" charset="0"/>
                <a:ea typeface="Cambria" panose="02040503050406030204" pitchFamily="18" charset="0"/>
                <a:cs typeface="Arial" panose="020B0604020202020204" pitchFamily="34" charset="0"/>
              </a:rPr>
              <a:t>full</a:t>
            </a:r>
            <a:r>
              <a:rPr lang="en-US" sz="1400" i="1" dirty="0">
                <a:latin typeface="Cambria" panose="02040503050406030204" pitchFamily="18" charset="0"/>
                <a:ea typeface="Cambria" panose="02040503050406030204" pitchFamily="18" charset="0"/>
                <a:cs typeface="Arial" panose="020B0604020202020204" pitchFamily="34" charset="0"/>
              </a:rPr>
              <a:t> amount of the aid or, where this is impossible, by the liquidation of the undertaking and the termination of its business activity for good’</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algn="just">
              <a:spcBef>
                <a:spcPts val="300"/>
              </a:spcBef>
              <a:spcAft>
                <a:spcPts val="300"/>
              </a:spcAft>
            </a:pPr>
            <a:r>
              <a:rPr lang="en-US" sz="1400" dirty="0">
                <a:latin typeface="Cambria" panose="02040503050406030204" pitchFamily="18" charset="0"/>
                <a:ea typeface="Cambria" panose="02040503050406030204" pitchFamily="18" charset="0"/>
                <a:cs typeface="Arial" panose="020B0604020202020204" pitchFamily="34" charset="0"/>
              </a:rPr>
              <a:t>T</a:t>
            </a:r>
            <a:r>
              <a:rPr lang="en-US" sz="1400" dirty="0">
                <a:effectLst/>
                <a:latin typeface="Cambria" panose="02040503050406030204" pitchFamily="18" charset="0"/>
                <a:ea typeface="Cambria" panose="02040503050406030204" pitchFamily="18" charset="0"/>
                <a:cs typeface="Arial" panose="020B0604020202020204" pitchFamily="34" charset="0"/>
              </a:rPr>
              <a:t>he concern to avoid offering financial advantages to the companies, likely to distort the competitional environment is at least as stringent as the obligation to prevent any damage to the physical environment in which the companies make profit, whoever those companies are. Furthermore, while the benefit of a financial advantage is temporary and volatile, the environmental damage may be persistent and severe.</a:t>
            </a:r>
          </a:p>
        </p:txBody>
      </p:sp>
    </p:spTree>
    <p:extLst>
      <p:ext uri="{BB962C8B-B14F-4D97-AF65-F5344CB8AC3E}">
        <p14:creationId xmlns:p14="http://schemas.microsoft.com/office/powerpoint/2010/main" val="2755814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15" y="1153235"/>
            <a:ext cx="9007522" cy="3923731"/>
          </a:xfrm>
        </p:spPr>
        <p:txBody>
          <a:bodyPr>
            <a:noAutofit/>
          </a:bodyPr>
          <a:lstStyle/>
          <a:p>
            <a:pPr marL="0" indent="0" algn="ctr">
              <a:lnSpc>
                <a:spcPct val="115000"/>
              </a:lnSpc>
              <a:spcAft>
                <a:spcPts val="800"/>
              </a:spcAft>
              <a:buNone/>
            </a:pPr>
            <a:r>
              <a:rPr lang="en-US" sz="1400" b="1" dirty="0">
                <a:effectLst/>
                <a:latin typeface="Cambria" panose="02040503050406030204" pitchFamily="18" charset="0"/>
                <a:ea typeface="Cambria" panose="02040503050406030204" pitchFamily="18" charset="0"/>
                <a:cs typeface="Arial" panose="020B0604020202020204" pitchFamily="34" charset="0"/>
              </a:rPr>
              <a:t>Another streamlining mechanism: the statutory lien accompanying the new and interim financing system</a:t>
            </a: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Directive (UE) 2019/1023 = a </a:t>
            </a:r>
            <a:r>
              <a:rPr lang="en-US" sz="1400" dirty="0">
                <a:latin typeface="Cambria" panose="02040503050406030204" pitchFamily="18" charset="0"/>
                <a:ea typeface="Cambria" panose="02040503050406030204" pitchFamily="18" charset="0"/>
                <a:cs typeface="Arial" panose="020B0604020202020204" pitchFamily="34" charset="0"/>
              </a:rPr>
              <a:t>great</a:t>
            </a:r>
            <a:r>
              <a:rPr lang="en-US" sz="1400" dirty="0">
                <a:effectLst/>
                <a:latin typeface="Cambria" panose="02040503050406030204" pitchFamily="18" charset="0"/>
                <a:ea typeface="Cambria" panose="02040503050406030204" pitchFamily="18" charset="0"/>
                <a:cs typeface="Arial" panose="020B0604020202020204" pitchFamily="34" charset="0"/>
              </a:rPr>
              <a:t> win: </a:t>
            </a:r>
            <a:r>
              <a:rPr lang="en-US" sz="1400" dirty="0">
                <a:latin typeface="Cambria" panose="02040503050406030204" pitchFamily="18" charset="0"/>
                <a:ea typeface="Cambria" panose="02040503050406030204" pitchFamily="18" charset="0"/>
                <a:cs typeface="Arial" panose="020B0604020202020204" pitchFamily="34" charset="0"/>
              </a:rPr>
              <a:t>‘</a:t>
            </a:r>
            <a:r>
              <a:rPr lang="en-US" sz="1400" dirty="0">
                <a:effectLst/>
                <a:latin typeface="Cambria" panose="02040503050406030204" pitchFamily="18" charset="0"/>
                <a:ea typeface="Cambria" panose="02040503050406030204" pitchFamily="18" charset="0"/>
                <a:cs typeface="Arial" panose="020B0604020202020204" pitchFamily="34" charset="0"/>
              </a:rPr>
              <a:t>[…] </a:t>
            </a:r>
            <a:r>
              <a:rPr lang="en-US" sz="1400" i="1" dirty="0">
                <a:effectLst/>
                <a:latin typeface="Cambria" panose="02040503050406030204" pitchFamily="18" charset="0"/>
                <a:ea typeface="Cambria" panose="02040503050406030204" pitchFamily="18" charset="0"/>
                <a:cs typeface="Arial" panose="020B0604020202020204" pitchFamily="34" charset="0"/>
              </a:rPr>
              <a:t>at least over unsecured claims in subsequent insolvency procedures.</a:t>
            </a:r>
            <a:r>
              <a:rPr lang="en-US" sz="1400" i="1" dirty="0">
                <a:latin typeface="Cambria" panose="02040503050406030204" pitchFamily="18" charset="0"/>
                <a:ea typeface="Cambria" panose="02040503050406030204" pitchFamily="18" charset="0"/>
                <a:cs typeface="Arial" panose="020B0604020202020204" pitchFamily="34" charset="0"/>
              </a:rPr>
              <a:t>’</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In the Romanian legal system, interim funds granted after the commencing </a:t>
            </a:r>
            <a:r>
              <a:rPr lang="en-GB" sz="1400" dirty="0">
                <a:effectLst/>
                <a:latin typeface="Cambria" panose="02040503050406030204" pitchFamily="18" charset="0"/>
                <a:ea typeface="Cambria" panose="02040503050406030204" pitchFamily="18" charset="0"/>
                <a:cs typeface="Arial" panose="020B0604020202020204" pitchFamily="34" charset="0"/>
              </a:rPr>
              <a:t>of the insolvency proceedings</a:t>
            </a:r>
            <a:r>
              <a:rPr lang="en-US" sz="1400" dirty="0">
                <a:effectLst/>
                <a:latin typeface="Cambria" panose="02040503050406030204" pitchFamily="18" charset="0"/>
                <a:ea typeface="Cambria" panose="02040503050406030204" pitchFamily="18" charset="0"/>
                <a:cs typeface="Arial" panose="020B0604020202020204" pitchFamily="34" charset="0"/>
              </a:rPr>
              <a:t> but before a reorganization plan is confirmed = a high standard of protection. The security interest thus created may rank even higher than the previously created and perfected security interests.</a:t>
            </a: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Motivation 1 = it is </a:t>
            </a:r>
            <a:r>
              <a:rPr lang="en-US" sz="1400" i="1" dirty="0">
                <a:effectLst/>
                <a:latin typeface="Cambria" panose="02040503050406030204" pitchFamily="18" charset="0"/>
                <a:ea typeface="Cambria" panose="02040503050406030204" pitchFamily="18" charset="0"/>
                <a:cs typeface="Arial" panose="020B0604020202020204" pitchFamily="34" charset="0"/>
              </a:rPr>
              <a:t>of the utmost importance</a:t>
            </a:r>
            <a:r>
              <a:rPr lang="en-US" sz="1400" dirty="0">
                <a:effectLst/>
                <a:latin typeface="Cambria" panose="02040503050406030204" pitchFamily="18" charset="0"/>
                <a:ea typeface="Cambria" panose="02040503050406030204" pitchFamily="18" charset="0"/>
                <a:cs typeface="Arial" panose="020B0604020202020204" pitchFamily="34" charset="0"/>
              </a:rPr>
              <a:t> to identify external funds providers in insolvency proceedings at a time when the business is most vulnerable</a:t>
            </a: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Motivation 2 = it is </a:t>
            </a:r>
            <a:r>
              <a:rPr lang="en-US" sz="1400" i="1" dirty="0">
                <a:effectLst/>
                <a:latin typeface="Cambria" panose="02040503050406030204" pitchFamily="18" charset="0"/>
                <a:ea typeface="Cambria" panose="02040503050406030204" pitchFamily="18" charset="0"/>
                <a:cs typeface="Arial" panose="020B0604020202020204" pitchFamily="34" charset="0"/>
              </a:rPr>
              <a:t>equally vital </a:t>
            </a:r>
            <a:r>
              <a:rPr lang="en-US" sz="1400" dirty="0">
                <a:effectLst/>
                <a:latin typeface="Cambria" panose="02040503050406030204" pitchFamily="18" charset="0"/>
                <a:ea typeface="Cambria" panose="02040503050406030204" pitchFamily="18" charset="0"/>
                <a:cs typeface="Arial" panose="020B0604020202020204" pitchFamily="34" charset="0"/>
              </a:rPr>
              <a:t>to preserve in the debtor’s estate the funds necessary to fulfil its environmental obligations</a:t>
            </a:r>
          </a:p>
          <a:p>
            <a:pPr algn="just">
              <a:lnSpc>
                <a:spcPct val="115000"/>
              </a:lnSpc>
              <a:spcAft>
                <a:spcPts val="800"/>
              </a:spcAft>
            </a:pPr>
            <a:r>
              <a:rPr lang="en-US" sz="1400" dirty="0">
                <a:latin typeface="Cambria" panose="02040503050406030204" pitchFamily="18" charset="0"/>
                <a:ea typeface="Cambria" panose="02040503050406030204" pitchFamily="18" charset="0"/>
                <a:cs typeface="Arial" panose="020B0604020202020204" pitchFamily="34" charset="0"/>
              </a:rPr>
              <a:t>Compared results = without fresh money, the business collapses/fails; however, if the debtor does not comply with its environmental obligations, the debtor’s assets can no longer be used to generate profit or, </a:t>
            </a:r>
            <a:r>
              <a:rPr lang="en-US" sz="1400" b="1" dirty="0">
                <a:latin typeface="Cambria" panose="02040503050406030204" pitchFamily="18" charset="0"/>
                <a:ea typeface="Cambria" panose="02040503050406030204" pitchFamily="18" charset="0"/>
                <a:cs typeface="Arial" panose="020B0604020202020204" pitchFamily="34" charset="0"/>
              </a:rPr>
              <a:t>even worse, their simple existence has adverse effects on third parties</a:t>
            </a:r>
            <a:r>
              <a:rPr lang="en-US" sz="1400" dirty="0">
                <a:latin typeface="Cambria" panose="02040503050406030204" pitchFamily="18" charset="0"/>
                <a:ea typeface="Cambria" panose="02040503050406030204" pitchFamily="18" charset="0"/>
                <a:cs typeface="Arial" panose="020B0604020202020204" pitchFamily="34" charset="0"/>
              </a:rPr>
              <a:t>.</a:t>
            </a:r>
            <a:endParaRPr lang="en-US" sz="1400" b="1" dirty="0">
              <a:effectLst/>
              <a:latin typeface="Cambria" panose="020405030504060302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492831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2358" y="1153235"/>
            <a:ext cx="8980227" cy="3937379"/>
          </a:xfrm>
        </p:spPr>
        <p:txBody>
          <a:bodyPr>
            <a:normAutofit lnSpcReduction="10000"/>
          </a:bodyPr>
          <a:lstStyle/>
          <a:p>
            <a:pPr marL="0" indent="0" algn="ctr">
              <a:lnSpc>
                <a:spcPct val="115000"/>
              </a:lnSpc>
              <a:spcAft>
                <a:spcPts val="800"/>
              </a:spcAft>
              <a:buNone/>
            </a:pPr>
            <a:endParaRPr lang="en-US" sz="1500" b="1" dirty="0">
              <a:effectLst/>
              <a:latin typeface="Cambria" panose="02040503050406030204" pitchFamily="18" charset="0"/>
              <a:ea typeface="Cambria" panose="02040503050406030204" pitchFamily="18" charset="0"/>
              <a:cs typeface="Arial" panose="020B0604020202020204" pitchFamily="34" charset="0"/>
            </a:endParaRPr>
          </a:p>
          <a:p>
            <a:pPr marL="0" indent="0" algn="ctr">
              <a:lnSpc>
                <a:spcPct val="115000"/>
              </a:lnSpc>
              <a:spcAft>
                <a:spcPts val="800"/>
              </a:spcAft>
              <a:buNone/>
            </a:pPr>
            <a:r>
              <a:rPr lang="en-US" sz="1500" b="1" dirty="0">
                <a:effectLst/>
                <a:latin typeface="Cambria" panose="02040503050406030204" pitchFamily="18" charset="0"/>
                <a:ea typeface="Cambria" panose="02040503050406030204" pitchFamily="18" charset="0"/>
                <a:cs typeface="Arial" panose="020B0604020202020204" pitchFamily="34" charset="0"/>
              </a:rPr>
              <a:t>For any of these mechanisms to work, the non-liquidated environmental obligations should be crystallized from the outset of the insolvency proceedings. The conversion of the </a:t>
            </a:r>
            <a:r>
              <a:rPr lang="en-US" sz="1500" b="1" i="1" dirty="0" err="1">
                <a:effectLst/>
                <a:latin typeface="Cambria" panose="02040503050406030204" pitchFamily="18" charset="0"/>
                <a:ea typeface="Cambria" panose="02040503050406030204" pitchFamily="18" charset="0"/>
                <a:cs typeface="Arial" panose="020B0604020202020204" pitchFamily="34" charset="0"/>
              </a:rPr>
              <a:t>facere</a:t>
            </a:r>
            <a:r>
              <a:rPr lang="en-US" sz="1500" b="1" dirty="0">
                <a:effectLst/>
                <a:latin typeface="Cambria" panose="02040503050406030204" pitchFamily="18" charset="0"/>
                <a:ea typeface="Cambria" panose="02040503050406030204" pitchFamily="18" charset="0"/>
                <a:cs typeface="Arial" panose="020B0604020202020204" pitchFamily="34" charset="0"/>
              </a:rPr>
              <a:t> obligation into a </a:t>
            </a:r>
            <a:r>
              <a:rPr lang="en-US" sz="1500" b="1" i="1" dirty="0">
                <a:effectLst/>
                <a:latin typeface="Cambria" panose="02040503050406030204" pitchFamily="18" charset="0"/>
                <a:ea typeface="Cambria" panose="02040503050406030204" pitchFamily="18" charset="0"/>
                <a:cs typeface="Arial" panose="020B0604020202020204" pitchFamily="34" charset="0"/>
              </a:rPr>
              <a:t>dare</a:t>
            </a:r>
            <a:r>
              <a:rPr lang="en-US" sz="1500" b="1" dirty="0">
                <a:effectLst/>
                <a:latin typeface="Cambria" panose="02040503050406030204" pitchFamily="18" charset="0"/>
                <a:ea typeface="Cambria" panose="02040503050406030204" pitchFamily="18" charset="0"/>
                <a:cs typeface="Arial" panose="020B0604020202020204" pitchFamily="34" charset="0"/>
              </a:rPr>
              <a:t> obligation.</a:t>
            </a:r>
          </a:p>
          <a:p>
            <a:pPr algn="just">
              <a:lnSpc>
                <a:spcPct val="115000"/>
              </a:lnSpc>
              <a:spcAft>
                <a:spcPts val="800"/>
              </a:spcAft>
            </a:pPr>
            <a:endParaRPr lang="en-US" sz="1500" dirty="0">
              <a:latin typeface="Cambria" panose="02040503050406030204" pitchFamily="18" charset="0"/>
              <a:ea typeface="Cambria" panose="02040503050406030204" pitchFamily="18" charset="0"/>
              <a:cs typeface="Arial" panose="020B0604020202020204" pitchFamily="34" charset="0"/>
            </a:endParaRPr>
          </a:p>
          <a:p>
            <a:pPr algn="just">
              <a:lnSpc>
                <a:spcPct val="115000"/>
              </a:lnSpc>
              <a:spcAft>
                <a:spcPts val="800"/>
              </a:spcAft>
            </a:pPr>
            <a:r>
              <a:rPr lang="en-US" sz="1500" dirty="0">
                <a:latin typeface="Cambria" panose="02040503050406030204" pitchFamily="18" charset="0"/>
                <a:ea typeface="Cambria" panose="02040503050406030204" pitchFamily="18" charset="0"/>
                <a:cs typeface="Arial" panose="020B0604020202020204" pitchFamily="34" charset="0"/>
              </a:rPr>
              <a:t>To put a money value on them, the non-liquidated environmental obligations should be turned into liquidated claims. </a:t>
            </a:r>
          </a:p>
          <a:p>
            <a:pPr algn="just">
              <a:lnSpc>
                <a:spcPct val="115000"/>
              </a:lnSpc>
              <a:spcAft>
                <a:spcPts val="800"/>
              </a:spcAft>
            </a:pPr>
            <a:r>
              <a:rPr lang="en-US" sz="1500" dirty="0">
                <a:latin typeface="Cambria" panose="02040503050406030204" pitchFamily="18" charset="0"/>
                <a:ea typeface="Cambria" panose="02040503050406030204" pitchFamily="18" charset="0"/>
                <a:cs typeface="Arial" panose="020B0604020202020204" pitchFamily="34" charset="0"/>
              </a:rPr>
              <a:t>All participants to the insolvency proceedings should have a real image of the debtor’s total liabilities. The Directive proposal advances a principle of transparency for creditors in terms of the rules that govern the ranking of claims.</a:t>
            </a:r>
          </a:p>
          <a:p>
            <a:pPr algn="just">
              <a:lnSpc>
                <a:spcPct val="115000"/>
              </a:lnSpc>
              <a:spcAft>
                <a:spcPts val="800"/>
              </a:spcAft>
            </a:pPr>
            <a:endParaRPr lang="en-US" sz="1500" dirty="0">
              <a:latin typeface="Cambria" panose="02040503050406030204" pitchFamily="18" charset="0"/>
              <a:ea typeface="Cambria" panose="02040503050406030204" pitchFamily="18" charset="0"/>
              <a:cs typeface="Arial" panose="020B0604020202020204" pitchFamily="34" charset="0"/>
            </a:endParaRPr>
          </a:p>
          <a:p>
            <a:pPr algn="just">
              <a:lnSpc>
                <a:spcPct val="115000"/>
              </a:lnSpc>
              <a:spcAft>
                <a:spcPts val="800"/>
              </a:spcAft>
            </a:pPr>
            <a:r>
              <a:rPr lang="en-US" sz="1500" dirty="0">
                <a:latin typeface="Cambria" panose="02040503050406030204" pitchFamily="18" charset="0"/>
                <a:ea typeface="Cambria" panose="02040503050406030204" pitchFamily="18" charset="0"/>
                <a:cs typeface="Arial" panose="020B0604020202020204" pitchFamily="34" charset="0"/>
              </a:rPr>
              <a:t>The insolvency practitioner should perform that conversion. </a:t>
            </a:r>
            <a:r>
              <a:rPr lang="en-US" sz="1500" i="1" dirty="0">
                <a:latin typeface="Cambria" panose="02040503050406030204" pitchFamily="18" charset="0"/>
                <a:ea typeface="Cambria" panose="02040503050406030204" pitchFamily="18" charset="0"/>
                <a:cs typeface="Arial" panose="020B0604020202020204" pitchFamily="34" charset="0"/>
              </a:rPr>
              <a:t>Ex officio </a:t>
            </a:r>
            <a:r>
              <a:rPr lang="en-US" sz="1500" dirty="0">
                <a:latin typeface="Cambria" panose="02040503050406030204" pitchFamily="18" charset="0"/>
                <a:ea typeface="Cambria" panose="02040503050406030204" pitchFamily="18" charset="0"/>
                <a:cs typeface="Arial" panose="020B0604020202020204" pitchFamily="34" charset="0"/>
              </a:rPr>
              <a:t>(of its own motion) ?</a:t>
            </a:r>
          </a:p>
        </p:txBody>
      </p:sp>
    </p:spTree>
    <p:extLst>
      <p:ext uri="{BB962C8B-B14F-4D97-AF65-F5344CB8AC3E}">
        <p14:creationId xmlns:p14="http://schemas.microsoft.com/office/powerpoint/2010/main" val="2919799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478" y="1166884"/>
            <a:ext cx="8891516" cy="3976616"/>
          </a:xfrm>
        </p:spPr>
        <p:txBody>
          <a:bodyPr>
            <a:noAutofit/>
          </a:bodyPr>
          <a:lstStyle/>
          <a:p>
            <a:pPr marL="0" indent="0" algn="ctr">
              <a:lnSpc>
                <a:spcPct val="115000"/>
              </a:lnSpc>
              <a:spcAft>
                <a:spcPts val="800"/>
              </a:spcAft>
              <a:buNone/>
            </a:pPr>
            <a:r>
              <a:rPr lang="en-US" sz="1400" b="1" dirty="0">
                <a:effectLst/>
                <a:latin typeface="Cambria" panose="02040503050406030204" pitchFamily="18" charset="0"/>
                <a:ea typeface="Cambria" panose="02040503050406030204" pitchFamily="18" charset="0"/>
                <a:cs typeface="Arial" panose="020B0604020202020204" pitchFamily="34" charset="0"/>
              </a:rPr>
              <a:t>Liability for environmental obligations</a:t>
            </a:r>
            <a:endParaRPr lang="en-US" sz="1400" dirty="0">
              <a:effectLst/>
              <a:latin typeface="Cambria" panose="02040503050406030204" pitchFamily="18" charset="0"/>
              <a:ea typeface="Cambria" panose="02040503050406030204" pitchFamily="18" charset="0"/>
              <a:cs typeface="Arial" panose="020B0604020202020204" pitchFamily="34" charset="0"/>
            </a:endParaRP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Assuming the insolvency proceedings are opened but the debtor does not go straight into liquidation, there is an interim period. Who is liable for the debtor’s non-fulfilment of its environmental obligations in this interim period?</a:t>
            </a: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In principle, the decision-maker is the one who must bear such a liability. Thus, as long as the debtor is in possession, its directors remain liable for such non-compliance.</a:t>
            </a: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As soon as the IP takes over the management of the debtor company, the IP is responsible, also, for the debtor company’s compliance with the environmental regulations.</a:t>
            </a:r>
          </a:p>
          <a:p>
            <a:pPr algn="just">
              <a:lnSpc>
                <a:spcPct val="115000"/>
              </a:lnSpc>
              <a:spcAft>
                <a:spcPts val="800"/>
              </a:spcAft>
            </a:pPr>
            <a:r>
              <a:rPr lang="en-US" sz="1400" dirty="0">
                <a:effectLst/>
                <a:latin typeface="Cambria" panose="02040503050406030204" pitchFamily="18" charset="0"/>
                <a:ea typeface="Cambria" panose="02040503050406030204" pitchFamily="18" charset="0"/>
                <a:cs typeface="Arial" panose="020B0604020202020204" pitchFamily="34" charset="0"/>
              </a:rPr>
              <a:t>What happens, though, if the creditors’ meeting votes against spending the existing money in the debtor’s estate necessary to cover the non-liquidated environmental obligations?</a:t>
            </a:r>
          </a:p>
          <a:p>
            <a:pPr algn="just">
              <a:lnSpc>
                <a:spcPct val="115000"/>
              </a:lnSpc>
              <a:spcAft>
                <a:spcPts val="800"/>
              </a:spcAft>
            </a:pPr>
            <a:r>
              <a:rPr lang="en-US" sz="1400" dirty="0">
                <a:latin typeface="Cambria" panose="02040503050406030204" pitchFamily="18" charset="0"/>
                <a:ea typeface="Cambria" panose="02040503050406030204" pitchFamily="18" charset="0"/>
                <a:cs typeface="Arial" panose="020B0604020202020204" pitchFamily="34" charset="0"/>
              </a:rPr>
              <a:t>I</a:t>
            </a:r>
            <a:r>
              <a:rPr lang="en-US" sz="1400" dirty="0">
                <a:effectLst/>
                <a:latin typeface="Cambria" panose="02040503050406030204" pitchFamily="18" charset="0"/>
                <a:ea typeface="Cambria" panose="02040503050406030204" pitchFamily="18" charset="0"/>
                <a:cs typeface="Arial" panose="020B0604020202020204" pitchFamily="34" charset="0"/>
              </a:rPr>
              <a:t>n case the debtor company’s business as usual is carried on in a manner detrimental to the environment, the person in charge (the debtor in possession / the insolvency practitioner), the approving creditors and the financier should have shared liability.</a:t>
            </a:r>
          </a:p>
        </p:txBody>
      </p:sp>
    </p:spTree>
    <p:extLst>
      <p:ext uri="{BB962C8B-B14F-4D97-AF65-F5344CB8AC3E}">
        <p14:creationId xmlns:p14="http://schemas.microsoft.com/office/powerpoint/2010/main" val="323256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830" y="1125939"/>
            <a:ext cx="8959755" cy="3964675"/>
          </a:xfrm>
        </p:spPr>
        <p:txBody>
          <a:bodyPr>
            <a:noAutofit/>
          </a:bodyPr>
          <a:lstStyle/>
          <a:p>
            <a:pPr marL="0" indent="0" algn="ctr">
              <a:lnSpc>
                <a:spcPct val="115000"/>
              </a:lnSpc>
              <a:spcAft>
                <a:spcPts val="800"/>
              </a:spcAft>
              <a:buNone/>
            </a:pPr>
            <a:r>
              <a:rPr lang="en-US" sz="2500" b="1" dirty="0">
                <a:effectLst/>
                <a:latin typeface="Cambria" panose="02040503050406030204" pitchFamily="18" charset="0"/>
                <a:ea typeface="Cambria" panose="02040503050406030204" pitchFamily="18" charset="0"/>
                <a:cs typeface="Arial" panose="020B0604020202020204" pitchFamily="34" charset="0"/>
              </a:rPr>
              <a:t>CONCLUSIONS</a:t>
            </a:r>
          </a:p>
          <a:p>
            <a:pPr algn="just">
              <a:lnSpc>
                <a:spcPct val="115000"/>
              </a:lnSpc>
              <a:spcAft>
                <a:spcPts val="800"/>
              </a:spcAft>
            </a:pPr>
            <a:r>
              <a:rPr lang="en-US" sz="1500" dirty="0">
                <a:effectLst/>
                <a:latin typeface="Cambria" panose="02040503050406030204" pitchFamily="18" charset="0"/>
                <a:ea typeface="Cambria" panose="02040503050406030204" pitchFamily="18" charset="0"/>
                <a:cs typeface="Arial" panose="020B0604020202020204" pitchFamily="34" charset="0"/>
              </a:rPr>
              <a:t>The environmental obligations have a specific behavior in insolvency proceedings; </a:t>
            </a:r>
            <a:r>
              <a:rPr lang="en-US" sz="1500" i="1" dirty="0">
                <a:effectLst/>
                <a:latin typeface="Cambria" panose="02040503050406030204" pitchFamily="18" charset="0"/>
                <a:ea typeface="Cambria" panose="02040503050406030204" pitchFamily="18" charset="0"/>
                <a:cs typeface="Arial" panose="020B0604020202020204" pitchFamily="34" charset="0"/>
              </a:rPr>
              <a:t>propter rem</a:t>
            </a:r>
            <a:r>
              <a:rPr lang="en-US" sz="1500" dirty="0">
                <a:effectLst/>
                <a:latin typeface="Cambria" panose="02040503050406030204" pitchFamily="18" charset="0"/>
                <a:ea typeface="Cambria" panose="02040503050406030204" pitchFamily="18" charset="0"/>
                <a:cs typeface="Arial" panose="020B0604020202020204" pitchFamily="34" charset="0"/>
              </a:rPr>
              <a:t> =&gt; they survive the the closing of the insolvency proceedings, </a:t>
            </a:r>
            <a:r>
              <a:rPr lang="en-US" sz="1500" i="1" dirty="0">
                <a:effectLst/>
                <a:latin typeface="Cambria" panose="02040503050406030204" pitchFamily="18" charset="0"/>
                <a:ea typeface="Cambria" panose="02040503050406030204" pitchFamily="18" charset="0"/>
                <a:cs typeface="Arial" panose="020B0604020202020204" pitchFamily="34" charset="0"/>
              </a:rPr>
              <a:t>i.e.</a:t>
            </a:r>
            <a:r>
              <a:rPr lang="en-US" sz="1500" dirty="0">
                <a:effectLst/>
                <a:latin typeface="Cambria" panose="02040503050406030204" pitchFamily="18" charset="0"/>
                <a:ea typeface="Cambria" panose="02040503050406030204" pitchFamily="18" charset="0"/>
                <a:cs typeface="Arial" panose="020B0604020202020204" pitchFamily="34" charset="0"/>
              </a:rPr>
              <a:t> the activity that generated them may very well disappear, but its consequences may be persistent;</a:t>
            </a:r>
          </a:p>
          <a:p>
            <a:pPr lvl="0" algn="just">
              <a:lnSpc>
                <a:spcPct val="115000"/>
              </a:lnSpc>
              <a:buFont typeface="Arial" panose="020B0604020202020204" pitchFamily="34" charset="0"/>
              <a:buChar char="•"/>
            </a:pPr>
            <a:r>
              <a:rPr lang="en-US" sz="1500" dirty="0">
                <a:latin typeface="Cambria" panose="02040503050406030204" pitchFamily="18" charset="0"/>
                <a:ea typeface="Cambria" panose="02040503050406030204" pitchFamily="18" charset="0"/>
                <a:cs typeface="Arial" panose="020B0604020202020204" pitchFamily="34" charset="0"/>
              </a:rPr>
              <a:t>Ranking priority </a:t>
            </a:r>
            <a:r>
              <a:rPr lang="en-US" sz="1500" dirty="0">
                <a:effectLst/>
                <a:latin typeface="Cambria" panose="02040503050406030204" pitchFamily="18" charset="0"/>
                <a:ea typeface="Cambria" panose="02040503050406030204" pitchFamily="18" charset="0"/>
                <a:cs typeface="Arial" panose="020B0604020202020204" pitchFamily="34" charset="0"/>
              </a:rPr>
              <a:t>vs. remedial priority</a:t>
            </a:r>
            <a:r>
              <a:rPr lang="en-US" sz="1500" dirty="0">
                <a:latin typeface="Cambria" panose="02040503050406030204" pitchFamily="18" charset="0"/>
                <a:ea typeface="Cambria" panose="02040503050406030204" pitchFamily="18" charset="0"/>
                <a:cs typeface="Arial" panose="020B0604020202020204" pitchFamily="34" charset="0"/>
              </a:rPr>
              <a:t>;</a:t>
            </a:r>
            <a:endParaRPr lang="en-US" sz="1500" dirty="0">
              <a:effectLst/>
              <a:latin typeface="Cambria" panose="02040503050406030204" pitchFamily="18" charset="0"/>
              <a:ea typeface="Cambria" panose="02040503050406030204" pitchFamily="18" charset="0"/>
              <a:cs typeface="Arial" panose="020B0604020202020204" pitchFamily="34" charset="0"/>
            </a:endParaRPr>
          </a:p>
          <a:p>
            <a:pPr lvl="0" algn="just">
              <a:lnSpc>
                <a:spcPct val="115000"/>
              </a:lnSpc>
              <a:buFont typeface="Arial" panose="020B0604020202020204" pitchFamily="34" charset="0"/>
              <a:buChar char="•"/>
            </a:pPr>
            <a:r>
              <a:rPr lang="en-US" sz="1500" dirty="0">
                <a:latin typeface="Cambria" panose="02040503050406030204" pitchFamily="18" charset="0"/>
                <a:ea typeface="Cambria" panose="02040503050406030204" pitchFamily="18" charset="0"/>
                <a:cs typeface="Arial" panose="020B0604020202020204" pitchFamily="34" charset="0"/>
              </a:rPr>
              <a:t>Ultimate recipients = the largest collectivity that can be imagined, </a:t>
            </a:r>
            <a:r>
              <a:rPr lang="en-US" sz="1500" i="1" dirty="0">
                <a:latin typeface="Cambria" panose="02040503050406030204" pitchFamily="18" charset="0"/>
                <a:ea typeface="Cambria" panose="02040503050406030204" pitchFamily="18" charset="0"/>
                <a:cs typeface="Arial" panose="020B0604020202020204" pitchFamily="34" charset="0"/>
              </a:rPr>
              <a:t>i.e.</a:t>
            </a:r>
            <a:r>
              <a:rPr lang="en-US" sz="1500" dirty="0">
                <a:latin typeface="Cambria" panose="02040503050406030204" pitchFamily="18" charset="0"/>
                <a:ea typeface="Cambria" panose="02040503050406030204" pitchFamily="18" charset="0"/>
                <a:cs typeface="Arial" panose="020B0604020202020204" pitchFamily="34" charset="0"/>
              </a:rPr>
              <a:t> the </a:t>
            </a:r>
            <a:r>
              <a:rPr lang="en-US" sz="1500" i="1" dirty="0">
                <a:latin typeface="Cambria" panose="02040503050406030204" pitchFamily="18" charset="0"/>
                <a:ea typeface="Cambria" panose="02040503050406030204" pitchFamily="18" charset="0"/>
                <a:cs typeface="Arial" panose="020B0604020202020204" pitchFamily="34" charset="0"/>
              </a:rPr>
              <a:t>society;</a:t>
            </a:r>
            <a:endParaRPr lang="en-US" sz="1500" dirty="0">
              <a:latin typeface="Cambria" panose="02040503050406030204" pitchFamily="18" charset="0"/>
              <a:ea typeface="Cambria" panose="02040503050406030204" pitchFamily="18" charset="0"/>
              <a:cs typeface="Arial" panose="020B0604020202020204" pitchFamily="34" charset="0"/>
            </a:endParaRPr>
          </a:p>
          <a:p>
            <a:pPr lvl="0" algn="just">
              <a:lnSpc>
                <a:spcPct val="115000"/>
              </a:lnSpc>
              <a:buFont typeface="Arial" panose="020B0604020202020204" pitchFamily="34" charset="0"/>
              <a:buChar char="•"/>
            </a:pPr>
            <a:r>
              <a:rPr lang="en-US" sz="1500" dirty="0">
                <a:effectLst/>
                <a:latin typeface="Cambria" panose="02040503050406030204" pitchFamily="18" charset="0"/>
                <a:ea typeface="Cambria" panose="02040503050406030204" pitchFamily="18" charset="0"/>
                <a:cs typeface="Arial" panose="020B0604020202020204" pitchFamily="34" charset="0"/>
              </a:rPr>
              <a:t>Given the need to fulfil the environmental obligations prior to satisfying the other creditors’ claims, </a:t>
            </a:r>
            <a:r>
              <a:rPr lang="en-US" sz="1500" b="1" dirty="0">
                <a:effectLst/>
                <a:latin typeface="Cambria" panose="02040503050406030204" pitchFamily="18" charset="0"/>
                <a:ea typeface="Cambria" panose="02040503050406030204" pitchFamily="18" charset="0"/>
                <a:cs typeface="Arial" panose="020B0604020202020204" pitchFamily="34" charset="0"/>
              </a:rPr>
              <a:t>creditors should not be able to oppose to the satisfaction of the environmental claim</a:t>
            </a:r>
            <a:r>
              <a:rPr lang="en-US" sz="1500" dirty="0">
                <a:effectLst/>
                <a:latin typeface="Cambria" panose="02040503050406030204" pitchFamily="18" charset="0"/>
                <a:ea typeface="Cambria" panose="02040503050406030204" pitchFamily="18" charset="0"/>
                <a:cs typeface="Arial" panose="020B0604020202020204" pitchFamily="34" charset="0"/>
              </a:rPr>
              <a:t>; otherwise </a:t>
            </a:r>
            <a:r>
              <a:rPr lang="en-US" sz="1500">
                <a:effectLst/>
                <a:latin typeface="Cambria" panose="02040503050406030204" pitchFamily="18" charset="0"/>
                <a:ea typeface="Cambria" panose="02040503050406030204" pitchFamily="18" charset="0"/>
                <a:cs typeface="Arial" panose="020B0604020202020204" pitchFamily="34" charset="0"/>
              </a:rPr>
              <a:t>⇒ liability;</a:t>
            </a:r>
            <a:endParaRPr lang="en-US" sz="1500" dirty="0">
              <a:latin typeface="Cambria" panose="02040503050406030204" pitchFamily="18" charset="0"/>
              <a:ea typeface="Cambria" panose="02040503050406030204" pitchFamily="18" charset="0"/>
              <a:cs typeface="Arial" panose="020B0604020202020204" pitchFamily="34" charset="0"/>
            </a:endParaRPr>
          </a:p>
          <a:p>
            <a:pPr lvl="0" algn="just">
              <a:lnSpc>
                <a:spcPct val="115000"/>
              </a:lnSpc>
              <a:buFont typeface="Arial" panose="020B0604020202020204" pitchFamily="34" charset="0"/>
              <a:buChar char="•"/>
            </a:pPr>
            <a:r>
              <a:rPr lang="en-US" sz="1500" dirty="0">
                <a:effectLst/>
                <a:latin typeface="Cambria" panose="02040503050406030204" pitchFamily="18" charset="0"/>
                <a:ea typeface="Cambria" panose="02040503050406030204" pitchFamily="18" charset="0"/>
              </a:rPr>
              <a:t>The main purpose of the law is not to punish, but to offer remedies and to ensure voluntary compliance.</a:t>
            </a:r>
            <a:endParaRPr lang="en-US" sz="1500" dirty="0">
              <a:effectLst/>
              <a:latin typeface="Cambria" panose="020405030504060302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661720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1841</Words>
  <Application>Microsoft Office PowerPoint</Application>
  <PresentationFormat>On-screen Show (16:9)</PresentationFormat>
  <Paragraphs>69</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Cambria</vt:lpstr>
      <vt:lpstr>Tahoma</vt:lpstr>
      <vt:lpstr>Wingdings</vt:lpstr>
      <vt:lpstr>Office Theme</vt:lpstr>
      <vt:lpstr>A MISSING PIECE IN THE INSOLVENCY HARMONIZATION PUZZLE: THE ENVIRONMENTAL CLAIMS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Andreea Deli</cp:lastModifiedBy>
  <cp:revision>74</cp:revision>
  <cp:lastPrinted>2024-09-03T07:37:00Z</cp:lastPrinted>
  <dcterms:created xsi:type="dcterms:W3CDTF">2012-03-12T16:08:15Z</dcterms:created>
  <dcterms:modified xsi:type="dcterms:W3CDTF">2024-09-20T13:44:49Z</dcterms:modified>
</cp:coreProperties>
</file>