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2ff4d141877_0_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g2ff4d141877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g2ff4d141877_0_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2ff4d141877_0_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" name="Google Shape;34;g2ff4d14187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g2ff4d141877_0_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00ffaebcc9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" name="Google Shape;41;g300ffaeb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" name="Google Shape;42;g300ffaebcc9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00ffaebcc9_0_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00ffaebcc9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g300ffaebcc9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00ffaebcc9_0_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300ffaebc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g300ffaebcc9_0_3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00ffaebcc9_0_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00ffaebcc9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g300ffaebcc9_0_4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00ffaebcc9_0_5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00ffaebcc9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g300ffaebcc9_0_5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00ffaebcc9_0_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00ffaebcc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g300ffaebcc9_0_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00ffaebcc9_0_7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00ffaebcc9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g300ffaebcc9_0_7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00ffaebcc9_0_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00ffaebcc9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g300ffaebcc9_0_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00ffaebcc9_0_5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00ffaebcc9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g300ffaebcc9_0_5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00ffaebcc9_0_6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00ffaebcc9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g300ffaebcc9_0_6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/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420"/>
              </a:spcBef>
              <a:spcAft>
                <a:spcPts val="0"/>
              </a:spcAft>
              <a:buClr>
                <a:srgbClr val="888888"/>
              </a:buClr>
              <a:buSzPts val="21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/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6195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23850" lvl="4" marL="22860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23850" lvl="5" marL="27432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23850" lvl="6" marL="32004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23850" lvl="7" marL="36576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23850" lvl="8" marL="41148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id="12" name="Google Shape;12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107950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eur-lex.europa.eu/legal-content/EN/AUTO/?uri=ecli:ECLI%3AEU%3AC%3A2014%3A2145&amp;locale=en" TargetMode="External"/><Relationship Id="rId4" Type="http://schemas.openxmlformats.org/officeDocument/2006/relationships/hyperlink" Target="https://eur-lex.europa.eu/legal-content/redirect/?urn=ecli:ECLI%3AEU%3AC%3A2014%3A2145&amp;lang=EN&amp;format=html&amp;target=CourtTab&amp;anchor=#point27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 txBox="1"/>
          <p:nvPr>
            <p:ph type="ctrTitle"/>
          </p:nvPr>
        </p:nvSpPr>
        <p:spPr>
          <a:xfrm>
            <a:off x="1657350" y="1383507"/>
            <a:ext cx="5829300" cy="11025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b="1" lang="en-US"/>
              <a:t>The scope </a:t>
            </a:r>
            <a:r>
              <a:rPr b="1" i="1" lang="en-US"/>
              <a:t>rationae</a:t>
            </a:r>
            <a:r>
              <a:rPr b="1" i="1" lang="en-US"/>
              <a:t> materiae </a:t>
            </a:r>
            <a:r>
              <a:rPr b="1" lang="en-US"/>
              <a:t>of the </a:t>
            </a:r>
            <a:r>
              <a:rPr b="1" i="1" lang="en-US"/>
              <a:t>forum concursus</a:t>
            </a:r>
            <a:endParaRPr i="1"/>
          </a:p>
        </p:txBody>
      </p:sp>
      <p:sp>
        <p:nvSpPr>
          <p:cNvPr id="24" name="Google Shape;24;p4"/>
          <p:cNvSpPr txBox="1"/>
          <p:nvPr>
            <p:ph idx="1" type="subTitle"/>
          </p:nvPr>
        </p:nvSpPr>
        <p:spPr>
          <a:xfrm>
            <a:off x="1332310" y="2598989"/>
            <a:ext cx="6485334" cy="131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700"/>
              <a:buNone/>
            </a:pPr>
            <a:r>
              <a:rPr b="1" lang="en-US" sz="2700"/>
              <a:t>Augustin Gridel</a:t>
            </a:r>
            <a:br>
              <a:rPr b="1" lang="en-US" sz="2700"/>
            </a:br>
            <a:r>
              <a:rPr lang="en-US" sz="2700"/>
              <a:t>Associate professor at the Faculty of Law of Nancy (Univ. Lorraine, France)</a:t>
            </a:r>
            <a:endParaRPr/>
          </a:p>
          <a:p>
            <a:pPr indent="0" lvl="0" marL="0" rtl="0" algn="ctr">
              <a:spcBef>
                <a:spcPts val="540"/>
              </a:spcBef>
              <a:spcAft>
                <a:spcPts val="0"/>
              </a:spcAft>
              <a:buClr>
                <a:srgbClr val="888888"/>
              </a:buClr>
              <a:buSzPts val="2700"/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540"/>
              </a:spcBef>
              <a:spcAft>
                <a:spcPts val="0"/>
              </a:spcAft>
              <a:buClr>
                <a:srgbClr val="888888"/>
              </a:buClr>
              <a:buSzPts val="2700"/>
              <a:buNone/>
            </a:pPr>
            <a:r>
              <a:t/>
            </a:r>
            <a:endParaRPr sz="27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Why is there a special forum in charge of insolvency in domestic law?</a:t>
            </a:r>
            <a:endParaRPr/>
          </a:p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Most countries dedicate a special forum to Insolvency, and this is not a recent innovation;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Historical reasons: </a:t>
            </a:r>
            <a:r>
              <a:rPr lang="en-US"/>
              <a:t>merchants</a:t>
            </a:r>
            <a:r>
              <a:rPr lang="en-US"/>
              <a:t> were often in charge to judge the one who broke their commun trust by becoming insolvent;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Contemporary reasons: original function of the jurisdiction, specificity of the applicable law, urgency;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1445800"/>
            <a:ext cx="8229600" cy="893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3333"/>
              <a:buFont typeface="Arial"/>
              <a:buNone/>
            </a:pPr>
            <a:r>
              <a:rPr lang="en-US"/>
              <a:t>Why is there a special forum in charge of insolvency in private international law?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2270875"/>
            <a:ext cx="8229600" cy="2434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First : for the same reasons that in domestic law;</a:t>
            </a:r>
            <a:endParaRPr/>
          </a:p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Second : “ordre public” is proeminent in insolvency law, explaining why there is a frequent correlation of forum and jus;</a:t>
            </a:r>
            <a:endParaRPr/>
          </a:p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What is at stakes?</a:t>
            </a:r>
            <a:endParaRPr/>
          </a:p>
        </p:txBody>
      </p:sp>
      <p:sp>
        <p:nvSpPr>
          <p:cNvPr id="45" name="Google Shape;45;p7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Concentration of the dispute at the domicile of the insolvent person;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Allowing the dispute to be judged according to the Brussels I Regulation/the national law of international </a:t>
            </a:r>
            <a:r>
              <a:rPr lang="en-US"/>
              <a:t>jurisdiction.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 to depart Brussels I litigation from Insolvency Regulation? (</a:t>
            </a:r>
            <a:r>
              <a:rPr lang="en-US"/>
              <a:t>1/3</a:t>
            </a:r>
            <a:r>
              <a:rPr lang="en-US"/>
              <a:t>)</a:t>
            </a:r>
            <a:endParaRPr/>
          </a:p>
        </p:txBody>
      </p:sp>
      <p:sp>
        <p:nvSpPr>
          <p:cNvPr id="52" name="Google Shape;52;p8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85000"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25755" lvl="0" marL="457200" rtl="0" algn="l">
              <a:spcBef>
                <a:spcPts val="360"/>
              </a:spcBef>
              <a:spcAft>
                <a:spcPts val="0"/>
              </a:spcAft>
              <a:buSzPct val="76595"/>
              <a:buChar char="-"/>
            </a:pPr>
            <a:r>
              <a:rPr lang="en-US"/>
              <a:t>Recital 6 of Regulation 1346/2000 : that regulation </a:t>
            </a:r>
            <a:r>
              <a:rPr lang="en-US" sz="2350">
                <a:highlight>
                  <a:srgbClr val="FFFFFF"/>
                </a:highlight>
              </a:rPr>
              <a:t>is confined to ‘provisions governing jurisdiction for opening insolvency proceedings and judgments which are delivered </a:t>
            </a:r>
            <a:r>
              <a:rPr b="1" lang="en-US" sz="2350">
                <a:highlight>
                  <a:srgbClr val="FFFFFF"/>
                </a:highlight>
              </a:rPr>
              <a:t>directly on the basis of the insolvency proceedings</a:t>
            </a:r>
            <a:r>
              <a:rPr lang="en-US" sz="2350">
                <a:highlight>
                  <a:srgbClr val="FFFFFF"/>
                </a:highlight>
              </a:rPr>
              <a:t> and are </a:t>
            </a:r>
            <a:r>
              <a:rPr b="1" lang="en-US" sz="2350">
                <a:highlight>
                  <a:srgbClr val="FFFFFF"/>
                </a:highlight>
              </a:rPr>
              <a:t>closely connected with such proceedings</a:t>
            </a:r>
            <a:r>
              <a:rPr lang="en-US" sz="2350">
                <a:highlight>
                  <a:srgbClr val="FFFFFF"/>
                </a:highlight>
              </a:rPr>
              <a:t>’.</a:t>
            </a:r>
            <a:endParaRPr sz="2350">
              <a:highlight>
                <a:srgbClr val="FFFFFF"/>
              </a:highlight>
            </a:endParaRPr>
          </a:p>
          <a:p>
            <a:pPr indent="-355441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-US" sz="2350">
                <a:highlight>
                  <a:srgbClr val="FFFFFF"/>
                </a:highlight>
              </a:rPr>
              <a:t>What does not fall explicitly within the Insolvency Regulation - and this should interpreted strictly - is subject to the Brussel I Regulation;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3333"/>
              <a:buFont typeface="Arial"/>
              <a:buNone/>
            </a:pPr>
            <a:r>
              <a:rPr lang="en-US"/>
              <a:t>How to depart Brussels I litigation from Insolvency Regulation? (2/3)</a:t>
            </a:r>
            <a:endParaRPr/>
          </a:p>
        </p:txBody>
      </p:sp>
      <p:sp>
        <p:nvSpPr>
          <p:cNvPr id="59" name="Google Shape;59;p9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 First criteria </a:t>
            </a:r>
            <a:r>
              <a:rPr i="1" lang="en-US"/>
              <a:t>“Delivered directly on the basis of the insolvency proceedings”</a:t>
            </a:r>
            <a:r>
              <a:rPr lang="en-US"/>
              <a:t> </a:t>
            </a:r>
            <a:r>
              <a:rPr lang="en-US"/>
              <a:t>:</a:t>
            </a:r>
            <a:r>
              <a:rPr lang="en-US"/>
              <a:t> </a:t>
            </a:r>
            <a:endParaRPr/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“</a:t>
            </a:r>
            <a:r>
              <a:rPr lang="en-US">
                <a:highlight>
                  <a:srgbClr val="FFFFFF"/>
                </a:highlight>
              </a:rPr>
              <a:t>the decisive criterion [...] is not the procedural context of which that action is part, </a:t>
            </a:r>
            <a:r>
              <a:rPr b="1" lang="en-US">
                <a:highlight>
                  <a:srgbClr val="FFFFFF"/>
                </a:highlight>
              </a:rPr>
              <a:t>but the legal basis thereof</a:t>
            </a:r>
            <a:r>
              <a:rPr lang="en-US">
                <a:highlight>
                  <a:srgbClr val="FFFFFF"/>
                </a:highlight>
              </a:rPr>
              <a:t>. It must be determined whether the right or the obligation which forms the basis of the action has its source in the ordinary rules of civil and commercial law or </a:t>
            </a:r>
            <a:r>
              <a:rPr b="1" lang="en-US">
                <a:highlight>
                  <a:srgbClr val="FFFFFF"/>
                </a:highlight>
              </a:rPr>
              <a:t>in derogating rules specific to insolvency proceedings</a:t>
            </a:r>
            <a:r>
              <a:rPr lang="en-US">
                <a:highlight>
                  <a:srgbClr val="FFFFFF"/>
                </a:highlight>
              </a:rPr>
              <a:t>”</a:t>
            </a:r>
            <a:endParaRPr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 sz="1200"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ECJ, 4 September 2014, Nickel &amp; Goeldner Spedition, </a:t>
            </a:r>
            <a:r>
              <a:rPr lang="en-US" sz="1200">
                <a:highlight>
                  <a:srgbClr val="FFFFFF"/>
                </a:highlight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C‑157/13</a:t>
            </a:r>
            <a:r>
              <a:rPr lang="en-US" sz="1200"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paragraph </a:t>
            </a:r>
            <a:r>
              <a:rPr lang="en-US" sz="1200">
                <a:highlight>
                  <a:srgbClr val="FFFFFF"/>
                </a:highlight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27</a:t>
            </a:r>
            <a:endParaRPr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3333"/>
              <a:buFont typeface="Arial"/>
              <a:buNone/>
            </a:pPr>
            <a:r>
              <a:rPr lang="en-US"/>
              <a:t>How to depart Brussels I litigation from Insolvency Regulation? (2/3)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0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 sz="2350">
                <a:highlight>
                  <a:srgbClr val="FFFFFF"/>
                </a:highlight>
              </a:rPr>
              <a:t>Second criteria, “</a:t>
            </a:r>
            <a:r>
              <a:rPr i="1" lang="en-US" sz="2350">
                <a:highlight>
                  <a:srgbClr val="FFFFFF"/>
                </a:highlight>
              </a:rPr>
              <a:t>closely connected with such proceedings” </a:t>
            </a:r>
            <a:r>
              <a:rPr lang="en-US" sz="2350">
                <a:highlight>
                  <a:srgbClr val="FFFFFF"/>
                </a:highlight>
              </a:rPr>
              <a:t>: no specific methodology, casuistic.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/>
          <p:nvPr>
            <p:ph idx="1" type="body"/>
          </p:nvPr>
        </p:nvSpPr>
        <p:spPr>
          <a:xfrm>
            <a:off x="457200" y="1629802"/>
            <a:ext cx="8229600" cy="3004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334327" lvl="0" marL="457200" rtl="0" algn="l">
              <a:spcBef>
                <a:spcPts val="360"/>
              </a:spcBef>
              <a:spcAft>
                <a:spcPts val="0"/>
              </a:spcAft>
              <a:buSzPct val="75000"/>
              <a:buChar char="-"/>
            </a:pPr>
            <a:r>
              <a:rPr lang="en-US"/>
              <a:t>In other words, the mere fact that insolvency law is applicable does not mean the issue should fall within the scope of the forum concursus;</a:t>
            </a:r>
            <a:endParaRPr/>
          </a:p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4327" lvl="0" marL="457200" rtl="0" algn="l">
              <a:spcBef>
                <a:spcPts val="360"/>
              </a:spcBef>
              <a:spcAft>
                <a:spcPts val="0"/>
              </a:spcAft>
              <a:buSzPct val="75000"/>
              <a:buChar char="-"/>
            </a:pPr>
            <a:r>
              <a:rPr lang="en-US"/>
              <a:t>Those criteria does not always lead to clear result : there is a significant amount of litigation before the ECJ;</a:t>
            </a:r>
            <a:endParaRPr/>
          </a:p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4327" lvl="0" marL="457200" rtl="0" algn="l">
              <a:spcBef>
                <a:spcPts val="360"/>
              </a:spcBef>
              <a:spcAft>
                <a:spcPts val="0"/>
              </a:spcAft>
              <a:buSzPct val="75000"/>
              <a:buChar char="-"/>
            </a:pPr>
            <a:r>
              <a:rPr lang="en-US"/>
              <a:t>The better question if rather : why do legislators and judges feel there is a necessary proper scope, </a:t>
            </a:r>
            <a:r>
              <a:rPr i="1" lang="en-US"/>
              <a:t>material scope</a:t>
            </a:r>
            <a:r>
              <a:rPr lang="en-US"/>
              <a:t>, that should belong to the forum concursus?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2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Insolvency law as a legal order</a:t>
            </a:r>
            <a:endParaRPr/>
          </a:p>
        </p:txBody>
      </p:sp>
      <p:sp>
        <p:nvSpPr>
          <p:cNvPr id="79" name="Google Shape;79;p12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Another way of looking at the issue is to observe that, fundamentally insolvency law creates an </a:t>
            </a:r>
            <a:r>
              <a:rPr i="1" lang="en-US"/>
              <a:t>organisation</a:t>
            </a:r>
            <a:r>
              <a:rPr lang="en-US"/>
              <a:t>, a form of </a:t>
            </a:r>
            <a:r>
              <a:rPr i="1" lang="en-US"/>
              <a:t>legal order </a:t>
            </a:r>
            <a:r>
              <a:rPr lang="en-US"/>
              <a:t>(“ordre juridique”), which includes :</a:t>
            </a:r>
            <a:endParaRPr/>
          </a:p>
          <a:p>
            <a:pPr indent="45720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- A legal system</a:t>
            </a:r>
            <a:r>
              <a:rPr lang="en-US"/>
              <a:t>;</a:t>
            </a:r>
            <a:endParaRPr/>
          </a:p>
          <a:p>
            <a:pPr indent="45720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- Institutions, including a forum. </a:t>
            </a:r>
            <a:endParaRPr/>
          </a:p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3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My thesis here is that, to understand the scope </a:t>
            </a:r>
            <a:r>
              <a:rPr i="1" lang="en-US"/>
              <a:t>rationae</a:t>
            </a:r>
            <a:r>
              <a:rPr i="1" lang="en-US"/>
              <a:t> materiae </a:t>
            </a:r>
            <a:r>
              <a:rPr lang="en-US"/>
              <a:t>of the insolvency tribunal, one needs to take the point of view of the insolvency organisation;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As every organisation, it is quite common to distinguish between the internal order and the external order of the organisation;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Internal order of the procedure (</a:t>
            </a:r>
            <a:r>
              <a:rPr lang="en-US"/>
              <a:t>1/2</a:t>
            </a:r>
            <a:r>
              <a:rPr lang="en-US"/>
              <a:t>)</a:t>
            </a:r>
            <a:endParaRPr/>
          </a:p>
        </p:txBody>
      </p:sp>
      <p:sp>
        <p:nvSpPr>
          <p:cNvPr id="93" name="Google Shape;93;p14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 sz="1800"/>
              <a:t>With those lenses, it becomes quite clear that only disputes regarding the internal order of the organisation of the insolvency falls within the necessary scope of the forum concursus:</a:t>
            </a:r>
            <a:endParaRPr sz="1800"/>
          </a:p>
          <a:p>
            <a:pPr indent="-342900" lvl="1" marL="9144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 sz="1800"/>
              <a:t>How the proceeds from the sale of the debtor’s asset are allocated belongs to the forum concursus (ECJ, 19th april 2012 C-213/10);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 sz="1800"/>
              <a:t>Liability of an organ instituted by the insolvency procedure, such as a comity of creditors, belongs inevitably to the forum concursus (</a:t>
            </a:r>
            <a:r>
              <a:rPr lang="en-US" sz="1800"/>
              <a:t>ECJ, 11 june 2015, C-649/13)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3333"/>
              <a:buFont typeface="Arial"/>
              <a:buNone/>
            </a:pPr>
            <a:r>
              <a:rPr lang="en-US"/>
              <a:t>Internal order of the procedure (2/2)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5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This perception also explains why the scope </a:t>
            </a:r>
            <a:r>
              <a:rPr i="1" lang="en-US"/>
              <a:t>rationae</a:t>
            </a:r>
            <a:r>
              <a:rPr i="1" lang="en-US"/>
              <a:t> materiae</a:t>
            </a:r>
            <a:r>
              <a:rPr lang="en-US"/>
              <a:t> of the forum concursus extends towards two directions :</a:t>
            </a:r>
            <a:endParaRPr/>
          </a:p>
          <a:p>
            <a:pPr indent="-342900" lvl="0" marL="4572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Relationships between organs of the procedure and creditors;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Relationships between organs of the procedure and organs of the debtor a legal person.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/>
          <p:nvPr>
            <p:ph type="title"/>
          </p:nvPr>
        </p:nvSpPr>
        <p:spPr>
          <a:xfrm>
            <a:off x="457200" y="1276696"/>
            <a:ext cx="8229600" cy="8574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External order of the procedure </a:t>
            </a:r>
            <a:endParaRPr/>
          </a:p>
        </p:txBody>
      </p:sp>
      <p:sp>
        <p:nvSpPr>
          <p:cNvPr id="107" name="Google Shape;107;p16"/>
          <p:cNvSpPr txBox="1"/>
          <p:nvPr>
            <p:ph idx="1" type="body"/>
          </p:nvPr>
        </p:nvSpPr>
        <p:spPr>
          <a:xfrm>
            <a:off x="457200" y="2270868"/>
            <a:ext cx="8229600" cy="2363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457200" rtl="0" algn="l">
              <a:spcBef>
                <a:spcPts val="360"/>
              </a:spcBef>
              <a:spcAft>
                <a:spcPts val="0"/>
              </a:spcAft>
              <a:buNone/>
            </a:pPr>
            <a:r>
              <a:rPr lang="en-US"/>
              <a:t>Actions from an organ of the procedure towards a third party belongs to the Brussel I Regulation :</a:t>
            </a:r>
            <a:endParaRPr/>
          </a:p>
          <a:p>
            <a:pPr indent="-342900" lvl="1" marL="914400" rtl="0" algn="l">
              <a:spcBef>
                <a:spcPts val="36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A claim in tort towards a third party (ECJ, 6 feb 2019, C-535/17);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A claim based on unfair competition towards a third party (ECJ, 9 nov. 2017, C-641/16) ;</a:t>
            </a:r>
            <a:endParaRPr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en-US"/>
              <a:t>A claim against an assignee (ECJ, 19 april 2012, C-213/10).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