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4" r:id="rId2"/>
    <p:sldId id="278" r:id="rId3"/>
    <p:sldId id="276" r:id="rId4"/>
    <p:sldId id="279" r:id="rId5"/>
    <p:sldId id="277" r:id="rId6"/>
    <p:sldId id="280" r:id="rId7"/>
    <p:sldId id="281" r:id="rId8"/>
    <p:sldId id="282" r:id="rId9"/>
    <p:sldId id="283" r:id="rId10"/>
    <p:sldId id="287" r:id="rId11"/>
    <p:sldId id="285" r:id="rId12"/>
    <p:sldId id="284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2D78"/>
    <a:srgbClr val="2E3191"/>
    <a:srgbClr val="5FB6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4" autoAdjust="0"/>
    <p:restoredTop sz="94729"/>
  </p:normalViewPr>
  <p:slideViewPr>
    <p:cSldViewPr snapToGrid="0" snapToObjects="1">
      <p:cViewPr varScale="1">
        <p:scale>
          <a:sx n="106" d="100"/>
          <a:sy n="106" d="100"/>
        </p:scale>
        <p:origin x="101" y="139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22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B9EC84-B2C7-4A27-B449-10B3416847E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C946B7F1-0EAF-4122-8FCD-2FA6E6FA7173}">
      <dgm:prSet phldrT="[Text]" custT="1"/>
      <dgm:spPr>
        <a:solidFill>
          <a:srgbClr val="004F96"/>
        </a:solidFill>
      </dgm:spPr>
      <dgm:t>
        <a:bodyPr/>
        <a:lstStyle/>
        <a:p>
          <a:r>
            <a:rPr lang="en-US" sz="1300" b="0" noProof="0" dirty="0"/>
            <a:t>Negotiation over the extension of credit</a:t>
          </a:r>
        </a:p>
      </dgm:t>
    </dgm:pt>
    <dgm:pt modelId="{9A6704A7-7525-484B-8F44-67D3645C058C}" type="parTrans" cxnId="{B47A812B-7819-49B3-9B06-F37A428A098E}">
      <dgm:prSet/>
      <dgm:spPr/>
      <dgm:t>
        <a:bodyPr/>
        <a:lstStyle/>
        <a:p>
          <a:endParaRPr lang="en-US" sz="1300" b="0" noProof="0" dirty="0"/>
        </a:p>
      </dgm:t>
    </dgm:pt>
    <dgm:pt modelId="{F595CB40-896C-419B-B756-A02D1CBC7058}" type="sibTrans" cxnId="{B47A812B-7819-49B3-9B06-F37A428A098E}">
      <dgm:prSet/>
      <dgm:spPr/>
      <dgm:t>
        <a:bodyPr/>
        <a:lstStyle/>
        <a:p>
          <a:endParaRPr lang="en-US" sz="1300" b="0" noProof="0" dirty="0"/>
        </a:p>
      </dgm:t>
    </dgm:pt>
    <dgm:pt modelId="{05F6AF94-B124-4151-A4AB-D1F33EAFE10B}">
      <dgm:prSet phldrT="[Text]" custT="1"/>
      <dgm:spPr>
        <a:solidFill>
          <a:srgbClr val="3372AB"/>
        </a:solidFill>
      </dgm:spPr>
      <dgm:t>
        <a:bodyPr/>
        <a:lstStyle/>
        <a:p>
          <a:r>
            <a:rPr lang="en-US" sz="1300" b="0" noProof="0" dirty="0"/>
            <a:t>Conclusion of debt instrument and forwarding funds</a:t>
          </a:r>
        </a:p>
      </dgm:t>
    </dgm:pt>
    <dgm:pt modelId="{D8F7C02E-EB08-44C0-82E2-F370A58F7B34}" type="parTrans" cxnId="{CC3BEDC9-50A3-476D-BF3A-A04DB74C952D}">
      <dgm:prSet/>
      <dgm:spPr/>
      <dgm:t>
        <a:bodyPr/>
        <a:lstStyle/>
        <a:p>
          <a:endParaRPr lang="en-US" sz="1300" b="0" noProof="0" dirty="0"/>
        </a:p>
      </dgm:t>
    </dgm:pt>
    <dgm:pt modelId="{17EEF292-46D8-4659-B02C-65FDD547F8D8}" type="sibTrans" cxnId="{CC3BEDC9-50A3-476D-BF3A-A04DB74C952D}">
      <dgm:prSet/>
      <dgm:spPr/>
      <dgm:t>
        <a:bodyPr/>
        <a:lstStyle/>
        <a:p>
          <a:endParaRPr lang="en-US" sz="1300" b="0" noProof="0" dirty="0"/>
        </a:p>
      </dgm:t>
    </dgm:pt>
    <dgm:pt modelId="{D8AF6EC2-3481-4366-9DE1-8AF46B6EE163}">
      <dgm:prSet phldrT="[Text]" custT="1"/>
      <dgm:spPr>
        <a:solidFill>
          <a:srgbClr val="5F90BD"/>
        </a:solidFill>
      </dgm:spPr>
      <dgm:t>
        <a:bodyPr/>
        <a:lstStyle/>
        <a:p>
          <a:r>
            <a:rPr lang="en-US" sz="1300" b="0" noProof="0" dirty="0"/>
            <a:t>Company obtaining additional financing from other creditor</a:t>
          </a:r>
        </a:p>
      </dgm:t>
    </dgm:pt>
    <dgm:pt modelId="{4823539F-E98E-4BBF-9E36-EDB371BCE690}" type="parTrans" cxnId="{5E2E57E3-4EC3-484B-9767-14FA47DCB392}">
      <dgm:prSet/>
      <dgm:spPr/>
      <dgm:t>
        <a:bodyPr/>
        <a:lstStyle/>
        <a:p>
          <a:endParaRPr lang="en-US" sz="1300" b="0" noProof="0" dirty="0"/>
        </a:p>
      </dgm:t>
    </dgm:pt>
    <dgm:pt modelId="{FEA97CFE-40EC-43BF-8DE8-FE1D49FE60CF}" type="sibTrans" cxnId="{5E2E57E3-4EC3-484B-9767-14FA47DCB392}">
      <dgm:prSet/>
      <dgm:spPr/>
      <dgm:t>
        <a:bodyPr/>
        <a:lstStyle/>
        <a:p>
          <a:endParaRPr lang="en-US" sz="1300" b="0" noProof="0" dirty="0"/>
        </a:p>
      </dgm:t>
    </dgm:pt>
    <dgm:pt modelId="{505B7C42-A27B-4DD2-92A2-5478017346B0}">
      <dgm:prSet custT="1"/>
      <dgm:spPr>
        <a:solidFill>
          <a:srgbClr val="94B4D3"/>
        </a:solidFill>
      </dgm:spPr>
      <dgm:t>
        <a:bodyPr/>
        <a:lstStyle/>
        <a:p>
          <a:r>
            <a:rPr lang="en-US" sz="1300" b="0" noProof="0" dirty="0"/>
            <a:t>Company is </a:t>
          </a:r>
          <a:br>
            <a:rPr lang="en-US" sz="1300" b="0" noProof="0" dirty="0"/>
          </a:br>
          <a:r>
            <a:rPr lang="en-US" sz="1300" b="0" noProof="0" dirty="0"/>
            <a:t>unable to obtain further credit</a:t>
          </a:r>
        </a:p>
      </dgm:t>
    </dgm:pt>
    <dgm:pt modelId="{CEF3F8D8-93B2-441A-93DC-D605DD41BAA3}" type="parTrans" cxnId="{31D1F15A-BD4F-40FD-8F7A-7D3373CF6965}">
      <dgm:prSet/>
      <dgm:spPr/>
      <dgm:t>
        <a:bodyPr/>
        <a:lstStyle/>
        <a:p>
          <a:endParaRPr lang="en-US" sz="1300" b="0" noProof="0" dirty="0"/>
        </a:p>
      </dgm:t>
    </dgm:pt>
    <dgm:pt modelId="{1DCCA38E-80FD-4538-ACCF-337A4D0B532A}" type="sibTrans" cxnId="{31D1F15A-BD4F-40FD-8F7A-7D3373CF6965}">
      <dgm:prSet/>
      <dgm:spPr/>
      <dgm:t>
        <a:bodyPr/>
        <a:lstStyle/>
        <a:p>
          <a:endParaRPr lang="en-US" sz="1300" b="0" noProof="0" dirty="0"/>
        </a:p>
      </dgm:t>
    </dgm:pt>
    <dgm:pt modelId="{A829F380-6528-4D83-87CF-85F8A0B00A4B}" type="pres">
      <dgm:prSet presAssocID="{DAB9EC84-B2C7-4A27-B449-10B3416847E8}" presName="Name0" presStyleCnt="0">
        <dgm:presLayoutVars>
          <dgm:dir/>
          <dgm:animLvl val="lvl"/>
          <dgm:resizeHandles val="exact"/>
        </dgm:presLayoutVars>
      </dgm:prSet>
      <dgm:spPr/>
    </dgm:pt>
    <dgm:pt modelId="{1B26BAFA-5986-4684-8C53-1FF0415336E9}" type="pres">
      <dgm:prSet presAssocID="{C946B7F1-0EAF-4122-8FCD-2FA6E6FA7173}" presName="parTxOnly" presStyleLbl="node1" presStyleIdx="0" presStyleCnt="4" custLinFactNeighborX="-62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9C86C2E-7A62-48CF-9680-0B252B41CD1B}" type="pres">
      <dgm:prSet presAssocID="{F595CB40-896C-419B-B756-A02D1CBC7058}" presName="parTxOnlySpace" presStyleCnt="0"/>
      <dgm:spPr/>
    </dgm:pt>
    <dgm:pt modelId="{869B12E2-452D-421E-B0FD-80587E9BA2E1}" type="pres">
      <dgm:prSet presAssocID="{05F6AF94-B124-4151-A4AB-D1F33EAFE10B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67EDFFC3-2DAA-441F-BF0B-DC13FBF5D950}" type="pres">
      <dgm:prSet presAssocID="{17EEF292-46D8-4659-B02C-65FDD547F8D8}" presName="parTxOnlySpace" presStyleCnt="0"/>
      <dgm:spPr/>
    </dgm:pt>
    <dgm:pt modelId="{D3CEDB31-F301-4CB5-86FA-02A9A99C3843}" type="pres">
      <dgm:prSet presAssocID="{D8AF6EC2-3481-4366-9DE1-8AF46B6EE163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62336E2D-3570-4D5F-A2B9-89DF1F8FADAA}" type="pres">
      <dgm:prSet presAssocID="{FEA97CFE-40EC-43BF-8DE8-FE1D49FE60CF}" presName="parTxOnlySpace" presStyleCnt="0"/>
      <dgm:spPr/>
    </dgm:pt>
    <dgm:pt modelId="{9E09D86D-BDF1-4928-9F9F-937EE58F4ED2}" type="pres">
      <dgm:prSet presAssocID="{505B7C42-A27B-4DD2-92A2-5478017346B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0A1A664-D3AF-4A36-BA7E-F7E4ADC0C055}" type="presOf" srcId="{505B7C42-A27B-4DD2-92A2-5478017346B0}" destId="{9E09D86D-BDF1-4928-9F9F-937EE58F4ED2}" srcOrd="0" destOrd="0" presId="urn:microsoft.com/office/officeart/2005/8/layout/chevron1"/>
    <dgm:cxn modelId="{8EF82A31-6F17-44FD-BCC9-69F8C03BB79F}" type="presOf" srcId="{05F6AF94-B124-4151-A4AB-D1F33EAFE10B}" destId="{869B12E2-452D-421E-B0FD-80587E9BA2E1}" srcOrd="0" destOrd="0" presId="urn:microsoft.com/office/officeart/2005/8/layout/chevron1"/>
    <dgm:cxn modelId="{5E2E57E3-4EC3-484B-9767-14FA47DCB392}" srcId="{DAB9EC84-B2C7-4A27-B449-10B3416847E8}" destId="{D8AF6EC2-3481-4366-9DE1-8AF46B6EE163}" srcOrd="2" destOrd="0" parTransId="{4823539F-E98E-4BBF-9E36-EDB371BCE690}" sibTransId="{FEA97CFE-40EC-43BF-8DE8-FE1D49FE60CF}"/>
    <dgm:cxn modelId="{F0EA47F3-FC5F-431E-9780-2A5BCF5631B2}" type="presOf" srcId="{C946B7F1-0EAF-4122-8FCD-2FA6E6FA7173}" destId="{1B26BAFA-5986-4684-8C53-1FF0415336E9}" srcOrd="0" destOrd="0" presId="urn:microsoft.com/office/officeart/2005/8/layout/chevron1"/>
    <dgm:cxn modelId="{31D1F15A-BD4F-40FD-8F7A-7D3373CF6965}" srcId="{DAB9EC84-B2C7-4A27-B449-10B3416847E8}" destId="{505B7C42-A27B-4DD2-92A2-5478017346B0}" srcOrd="3" destOrd="0" parTransId="{CEF3F8D8-93B2-441A-93DC-D605DD41BAA3}" sibTransId="{1DCCA38E-80FD-4538-ACCF-337A4D0B532A}"/>
    <dgm:cxn modelId="{B47A812B-7819-49B3-9B06-F37A428A098E}" srcId="{DAB9EC84-B2C7-4A27-B449-10B3416847E8}" destId="{C946B7F1-0EAF-4122-8FCD-2FA6E6FA7173}" srcOrd="0" destOrd="0" parTransId="{9A6704A7-7525-484B-8F44-67D3645C058C}" sibTransId="{F595CB40-896C-419B-B756-A02D1CBC7058}"/>
    <dgm:cxn modelId="{C4FB118F-145D-4054-BC0B-6E4A4DB92CB2}" type="presOf" srcId="{D8AF6EC2-3481-4366-9DE1-8AF46B6EE163}" destId="{D3CEDB31-F301-4CB5-86FA-02A9A99C3843}" srcOrd="0" destOrd="0" presId="urn:microsoft.com/office/officeart/2005/8/layout/chevron1"/>
    <dgm:cxn modelId="{81CBE0B5-875E-4AE8-A453-C6097CC2B342}" type="presOf" srcId="{DAB9EC84-B2C7-4A27-B449-10B3416847E8}" destId="{A829F380-6528-4D83-87CF-85F8A0B00A4B}" srcOrd="0" destOrd="0" presId="urn:microsoft.com/office/officeart/2005/8/layout/chevron1"/>
    <dgm:cxn modelId="{CC3BEDC9-50A3-476D-BF3A-A04DB74C952D}" srcId="{DAB9EC84-B2C7-4A27-B449-10B3416847E8}" destId="{05F6AF94-B124-4151-A4AB-D1F33EAFE10B}" srcOrd="1" destOrd="0" parTransId="{D8F7C02E-EB08-44C0-82E2-F370A58F7B34}" sibTransId="{17EEF292-46D8-4659-B02C-65FDD547F8D8}"/>
    <dgm:cxn modelId="{DC12576D-1337-40F4-8229-D30E4163C2AD}" type="presParOf" srcId="{A829F380-6528-4D83-87CF-85F8A0B00A4B}" destId="{1B26BAFA-5986-4684-8C53-1FF0415336E9}" srcOrd="0" destOrd="0" presId="urn:microsoft.com/office/officeart/2005/8/layout/chevron1"/>
    <dgm:cxn modelId="{6858B0D9-34EB-42F5-935C-C87899406581}" type="presParOf" srcId="{A829F380-6528-4D83-87CF-85F8A0B00A4B}" destId="{99C86C2E-7A62-48CF-9680-0B252B41CD1B}" srcOrd="1" destOrd="0" presId="urn:microsoft.com/office/officeart/2005/8/layout/chevron1"/>
    <dgm:cxn modelId="{374CF5AF-6FA3-455E-8026-56692D8D70B6}" type="presParOf" srcId="{A829F380-6528-4D83-87CF-85F8A0B00A4B}" destId="{869B12E2-452D-421E-B0FD-80587E9BA2E1}" srcOrd="2" destOrd="0" presId="urn:microsoft.com/office/officeart/2005/8/layout/chevron1"/>
    <dgm:cxn modelId="{8890DFA1-07F6-4AF6-9854-28740746D11D}" type="presParOf" srcId="{A829F380-6528-4D83-87CF-85F8A0B00A4B}" destId="{67EDFFC3-2DAA-441F-BF0B-DC13FBF5D950}" srcOrd="3" destOrd="0" presId="urn:microsoft.com/office/officeart/2005/8/layout/chevron1"/>
    <dgm:cxn modelId="{ECD3B3C3-3E64-40D4-AAF8-0E6060AF16B8}" type="presParOf" srcId="{A829F380-6528-4D83-87CF-85F8A0B00A4B}" destId="{D3CEDB31-F301-4CB5-86FA-02A9A99C3843}" srcOrd="4" destOrd="0" presId="urn:microsoft.com/office/officeart/2005/8/layout/chevron1"/>
    <dgm:cxn modelId="{5A8F3532-6601-4B81-B08E-DA354F0A93A6}" type="presParOf" srcId="{A829F380-6528-4D83-87CF-85F8A0B00A4B}" destId="{62336E2D-3570-4D5F-A2B9-89DF1F8FADAA}" srcOrd="5" destOrd="0" presId="urn:microsoft.com/office/officeart/2005/8/layout/chevron1"/>
    <dgm:cxn modelId="{D02C0B1D-95F1-4241-B53F-9C49D152B052}" type="presParOf" srcId="{A829F380-6528-4D83-87CF-85F8A0B00A4B}" destId="{9E09D86D-BDF1-4928-9F9F-937EE58F4ED2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06CD9A-8318-46A0-AD4E-8C9880B79D78}" type="doc">
      <dgm:prSet loTypeId="urn:microsoft.com/office/officeart/2005/8/layout/chevron2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de-DE"/>
        </a:p>
      </dgm:t>
    </dgm:pt>
    <dgm:pt modelId="{5DCF8DCA-23B6-4B48-95B7-DF186D9123D3}">
      <dgm:prSet phldrT="[Text]" custT="1"/>
      <dgm:spPr>
        <a:xfrm rot="5400000">
          <a:off x="5173541" y="-4462125"/>
          <a:ext cx="657247" cy="9588720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ct val="100000"/>
            </a:lnSpc>
          </a:pPr>
          <a:r>
            <a:rPr lang="en-US" sz="14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Founders choose the applicable insolvency law in their charter (to be published)</a:t>
          </a:r>
        </a:p>
      </dgm:t>
    </dgm:pt>
    <dgm:pt modelId="{F9EA9E69-2C25-44A0-868F-31FDE05DFBA9}" type="parTrans" cxnId="{BBCA0D5C-621C-47ED-A41C-D4DD51F25A16}">
      <dgm:prSet/>
      <dgm:spPr/>
      <dgm:t>
        <a:bodyPr/>
        <a:lstStyle/>
        <a:p>
          <a:endParaRPr lang="en-US" sz="1400" noProof="0" dirty="0"/>
        </a:p>
      </dgm:t>
    </dgm:pt>
    <dgm:pt modelId="{EEA3DEDF-A1EE-4D42-9CA2-4E5D032B5C47}" type="sibTrans" cxnId="{BBCA0D5C-621C-47ED-A41C-D4DD51F25A16}">
      <dgm:prSet/>
      <dgm:spPr/>
      <dgm:t>
        <a:bodyPr/>
        <a:lstStyle/>
        <a:p>
          <a:endParaRPr lang="en-US" sz="1400" noProof="0" dirty="0"/>
        </a:p>
      </dgm:t>
    </dgm:pt>
    <dgm:pt modelId="{193E3281-7557-41D5-B86B-2994FC4E688F}">
      <dgm:prSet phldrT="[Text]" custT="1"/>
      <dgm:spPr>
        <a:xfrm rot="5400000">
          <a:off x="5173541" y="-3568955"/>
          <a:ext cx="657247" cy="9588720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150738"/>
              <a:satOff val="-9754"/>
              <a:lumOff val="8906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en-US" sz="14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Company needs to obtain credit from adjusting creditors</a:t>
          </a:r>
        </a:p>
      </dgm:t>
    </dgm:pt>
    <dgm:pt modelId="{078F8522-B868-42C8-8BDA-71C1DC36B362}" type="parTrans" cxnId="{D0B09B13-C2AE-4B5C-A1F3-8DEA0265466D}">
      <dgm:prSet/>
      <dgm:spPr/>
      <dgm:t>
        <a:bodyPr/>
        <a:lstStyle/>
        <a:p>
          <a:endParaRPr lang="en-US" sz="1400" noProof="0" dirty="0"/>
        </a:p>
      </dgm:t>
    </dgm:pt>
    <dgm:pt modelId="{7216BBDB-8BAF-4F59-8EE1-45C369BE3D18}" type="sibTrans" cxnId="{D0B09B13-C2AE-4B5C-A1F3-8DEA0265466D}">
      <dgm:prSet/>
      <dgm:spPr/>
      <dgm:t>
        <a:bodyPr/>
        <a:lstStyle/>
        <a:p>
          <a:endParaRPr lang="en-US" sz="1400" noProof="0" dirty="0"/>
        </a:p>
      </dgm:t>
    </dgm:pt>
    <dgm:pt modelId="{61AB92FD-60E9-44B8-80DF-071BA9115890}">
      <dgm:prSet phldrT="[Text]" custT="1"/>
      <dgm:spPr>
        <a:xfrm rot="5400000">
          <a:off x="5173541" y="-2675786"/>
          <a:ext cx="657247" cy="9588720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301476"/>
              <a:satOff val="-19508"/>
              <a:lumOff val="17811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ct val="100000"/>
            </a:lnSpc>
          </a:pPr>
          <a:r>
            <a:rPr lang="en-US" sz="14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(Semi-)Professional creditors will evaluate the applicable insolvency regime and adjust the conditions of the investment accordingly (interest/securities/covenants)</a:t>
          </a:r>
        </a:p>
      </dgm:t>
    </dgm:pt>
    <dgm:pt modelId="{B8F6B7E8-BC75-4F06-A4B6-FD696B754337}" type="parTrans" cxnId="{651C0332-1B2B-4E91-8F35-F176C6275310}">
      <dgm:prSet/>
      <dgm:spPr/>
      <dgm:t>
        <a:bodyPr/>
        <a:lstStyle/>
        <a:p>
          <a:endParaRPr lang="en-US" sz="1400" noProof="0" dirty="0"/>
        </a:p>
      </dgm:t>
    </dgm:pt>
    <dgm:pt modelId="{5417A53E-AEC8-4D73-A84D-2614601B63D1}" type="sibTrans" cxnId="{651C0332-1B2B-4E91-8F35-F176C6275310}">
      <dgm:prSet/>
      <dgm:spPr/>
      <dgm:t>
        <a:bodyPr/>
        <a:lstStyle/>
        <a:p>
          <a:endParaRPr lang="en-US" sz="1400" noProof="0" dirty="0"/>
        </a:p>
      </dgm:t>
    </dgm:pt>
    <dgm:pt modelId="{2D47E60F-74B4-475D-BD9A-867DFDAF13AA}">
      <dgm:prSet phldrT="[Text]" custT="1"/>
      <dgm:spPr>
        <a:xfrm rot="5400000">
          <a:off x="5173541" y="-1782616"/>
          <a:ext cx="657247" cy="9588720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452214"/>
              <a:satOff val="-29262"/>
              <a:lumOff val="26717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en-US" sz="14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Inefficient choice of applicable insolvency law will lead to higher costs of credit</a:t>
          </a:r>
        </a:p>
      </dgm:t>
    </dgm:pt>
    <dgm:pt modelId="{5FFF4FF0-FE06-4A5A-AA43-35CAF1B22F9C}" type="parTrans" cxnId="{AC4B9B41-0948-4E74-A778-FF7DC4885BD5}">
      <dgm:prSet/>
      <dgm:spPr/>
      <dgm:t>
        <a:bodyPr/>
        <a:lstStyle/>
        <a:p>
          <a:endParaRPr lang="en-US" sz="1400" noProof="0" dirty="0"/>
        </a:p>
      </dgm:t>
    </dgm:pt>
    <dgm:pt modelId="{0237E2A3-7A80-4B5C-86AE-5BB46EEF869A}" type="sibTrans" cxnId="{AC4B9B41-0948-4E74-A778-FF7DC4885BD5}">
      <dgm:prSet/>
      <dgm:spPr/>
      <dgm:t>
        <a:bodyPr/>
        <a:lstStyle/>
        <a:p>
          <a:endParaRPr lang="en-US" sz="1400" noProof="0" dirty="0"/>
        </a:p>
      </dgm:t>
    </dgm:pt>
    <dgm:pt modelId="{727F912C-8091-4237-AEF6-ACC6D4976965}">
      <dgm:prSet phldrT="[Text]" custT="1"/>
      <dgm:spPr>
        <a:xfrm rot="5400000">
          <a:off x="5173541" y="-889446"/>
          <a:ext cx="657247" cy="9588720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602952"/>
              <a:satOff val="-39016"/>
              <a:lumOff val="35622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ct val="100000"/>
            </a:lnSpc>
          </a:pPr>
          <a:r>
            <a:rPr lang="en-US" sz="14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(Future) Founders will reconsider their choice of the applicable insolvency law in order to choose the most efficient regime, and legislators will make „their“ law more efficient</a:t>
          </a:r>
        </a:p>
      </dgm:t>
    </dgm:pt>
    <dgm:pt modelId="{F4492878-FE23-4F47-AF42-38C1049D2A0B}" type="parTrans" cxnId="{861B1F0F-EE57-4CCF-A353-F2B5024AAB9D}">
      <dgm:prSet/>
      <dgm:spPr/>
      <dgm:t>
        <a:bodyPr/>
        <a:lstStyle/>
        <a:p>
          <a:endParaRPr lang="en-US" sz="1400" noProof="0" dirty="0"/>
        </a:p>
      </dgm:t>
    </dgm:pt>
    <dgm:pt modelId="{4AABF9B1-1538-49C4-A3D5-3D58D8B2AB15}" type="sibTrans" cxnId="{861B1F0F-EE57-4CCF-A353-F2B5024AAB9D}">
      <dgm:prSet/>
      <dgm:spPr/>
      <dgm:t>
        <a:bodyPr/>
        <a:lstStyle/>
        <a:p>
          <a:endParaRPr lang="en-US" sz="1400" noProof="0" dirty="0"/>
        </a:p>
      </dgm:t>
    </dgm:pt>
    <dgm:pt modelId="{9426D5DD-75E2-48FA-B2E2-8F3F6769B6C9}">
      <dgm:prSet phldrT="[Text]" custT="1"/>
      <dgm:spPr>
        <a:xfrm rot="5400000">
          <a:off x="-151672" y="155283"/>
          <a:ext cx="1011149" cy="707804"/>
        </a:xfrm>
        <a:prstGeom prst="chevron">
          <a:avLst/>
        </a:prstGeom>
        <a:solidFill>
          <a:srgbClr val="009DD9">
            <a:shade val="8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009DD9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US" sz="14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gm:t>
    </dgm:pt>
    <dgm:pt modelId="{DEF02393-B7FE-4DC8-944B-E5A2262C63CD}" type="parTrans" cxnId="{241FDB6B-26FE-4987-85A3-C153FCC3938C}">
      <dgm:prSet/>
      <dgm:spPr/>
      <dgm:t>
        <a:bodyPr/>
        <a:lstStyle/>
        <a:p>
          <a:endParaRPr lang="en-US" sz="1400" noProof="0" dirty="0"/>
        </a:p>
      </dgm:t>
    </dgm:pt>
    <dgm:pt modelId="{C204EA89-2206-484E-80D2-F7FAEA74A616}" type="sibTrans" cxnId="{241FDB6B-26FE-4987-85A3-C153FCC3938C}">
      <dgm:prSet/>
      <dgm:spPr/>
      <dgm:t>
        <a:bodyPr/>
        <a:lstStyle/>
        <a:p>
          <a:endParaRPr lang="en-US" sz="1400" noProof="0" dirty="0"/>
        </a:p>
      </dgm:t>
    </dgm:pt>
    <dgm:pt modelId="{3BB5997A-67FC-4C55-B9E5-79CDA467A885}">
      <dgm:prSet phldrT="[Text]" custT="1"/>
      <dgm:spPr>
        <a:xfrm rot="5400000">
          <a:off x="-151672" y="1048452"/>
          <a:ext cx="1011149" cy="707804"/>
        </a:xfrm>
        <a:prstGeom prst="chevron">
          <a:avLst/>
        </a:prstGeom>
        <a:solidFill>
          <a:srgbClr val="009DD9">
            <a:shade val="80000"/>
            <a:hueOff val="150738"/>
            <a:satOff val="-9754"/>
            <a:lumOff val="8906"/>
            <a:alphaOff val="0"/>
          </a:srgbClr>
        </a:solidFill>
        <a:ln w="12700" cap="flat" cmpd="sng" algn="ctr">
          <a:solidFill>
            <a:srgbClr val="009DD9">
              <a:shade val="80000"/>
              <a:hueOff val="150738"/>
              <a:satOff val="-9754"/>
              <a:lumOff val="8906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US" sz="14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gm:t>
    </dgm:pt>
    <dgm:pt modelId="{6AEB5FE3-643E-4E17-889A-394B3D351FD4}" type="parTrans" cxnId="{C03AAF34-6113-4EFB-B85B-02494262798C}">
      <dgm:prSet/>
      <dgm:spPr/>
      <dgm:t>
        <a:bodyPr/>
        <a:lstStyle/>
        <a:p>
          <a:endParaRPr lang="en-US" sz="1400" noProof="0" dirty="0"/>
        </a:p>
      </dgm:t>
    </dgm:pt>
    <dgm:pt modelId="{401E8AE8-D9FC-4210-8745-7923B7683AD6}" type="sibTrans" cxnId="{C03AAF34-6113-4EFB-B85B-02494262798C}">
      <dgm:prSet/>
      <dgm:spPr/>
      <dgm:t>
        <a:bodyPr/>
        <a:lstStyle/>
        <a:p>
          <a:endParaRPr lang="en-US" sz="1400" noProof="0" dirty="0"/>
        </a:p>
      </dgm:t>
    </dgm:pt>
    <dgm:pt modelId="{82EBD37C-01B7-47F7-A025-88059E76849C}">
      <dgm:prSet phldrT="[Text]" custT="1"/>
      <dgm:spPr>
        <a:xfrm rot="5400000">
          <a:off x="-151672" y="1941622"/>
          <a:ext cx="1011149" cy="707804"/>
        </a:xfrm>
        <a:prstGeom prst="chevron">
          <a:avLst/>
        </a:prstGeom>
        <a:solidFill>
          <a:srgbClr val="009DD9">
            <a:shade val="80000"/>
            <a:hueOff val="301476"/>
            <a:satOff val="-19508"/>
            <a:lumOff val="17811"/>
            <a:alphaOff val="0"/>
          </a:srgbClr>
        </a:solidFill>
        <a:ln w="12700" cap="flat" cmpd="sng" algn="ctr">
          <a:solidFill>
            <a:srgbClr val="009DD9">
              <a:shade val="80000"/>
              <a:hueOff val="301476"/>
              <a:satOff val="-19508"/>
              <a:lumOff val="17811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US" sz="14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gm:t>
    </dgm:pt>
    <dgm:pt modelId="{22195AEF-D425-4AB7-BD32-5C53E9060608}" type="parTrans" cxnId="{191BC54F-69DE-44A1-ADCE-9803EB9A8D75}">
      <dgm:prSet/>
      <dgm:spPr/>
      <dgm:t>
        <a:bodyPr/>
        <a:lstStyle/>
        <a:p>
          <a:endParaRPr lang="en-US" sz="1400" noProof="0" dirty="0"/>
        </a:p>
      </dgm:t>
    </dgm:pt>
    <dgm:pt modelId="{F9EE6336-1887-460A-846F-62CB55979271}" type="sibTrans" cxnId="{191BC54F-69DE-44A1-ADCE-9803EB9A8D75}">
      <dgm:prSet/>
      <dgm:spPr/>
      <dgm:t>
        <a:bodyPr/>
        <a:lstStyle/>
        <a:p>
          <a:endParaRPr lang="en-US" sz="1400" noProof="0" dirty="0"/>
        </a:p>
      </dgm:t>
    </dgm:pt>
    <dgm:pt modelId="{8DAB900B-098A-4D2A-81C3-B1464C96E42C}">
      <dgm:prSet phldrT="[Text]" custT="1"/>
      <dgm:spPr>
        <a:xfrm rot="5400000">
          <a:off x="-151672" y="2834792"/>
          <a:ext cx="1011149" cy="707804"/>
        </a:xfrm>
        <a:prstGeom prst="chevron">
          <a:avLst/>
        </a:prstGeom>
        <a:solidFill>
          <a:srgbClr val="009DD9">
            <a:shade val="80000"/>
            <a:hueOff val="452214"/>
            <a:satOff val="-29262"/>
            <a:lumOff val="26717"/>
            <a:alphaOff val="0"/>
          </a:srgbClr>
        </a:solidFill>
        <a:ln w="12700" cap="flat" cmpd="sng" algn="ctr">
          <a:solidFill>
            <a:srgbClr val="009DD9">
              <a:shade val="80000"/>
              <a:hueOff val="452214"/>
              <a:satOff val="-29262"/>
              <a:lumOff val="26717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US" sz="14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gm:t>
    </dgm:pt>
    <dgm:pt modelId="{CF19826C-0EFC-4016-8324-A83C8191C55B}" type="parTrans" cxnId="{F53BD6F7-8136-4A5E-9431-A967445A970E}">
      <dgm:prSet/>
      <dgm:spPr/>
      <dgm:t>
        <a:bodyPr/>
        <a:lstStyle/>
        <a:p>
          <a:endParaRPr lang="en-US" sz="1400" noProof="0" dirty="0"/>
        </a:p>
      </dgm:t>
    </dgm:pt>
    <dgm:pt modelId="{20D0C9A1-BD9F-4E58-909B-F59F258E4414}" type="sibTrans" cxnId="{F53BD6F7-8136-4A5E-9431-A967445A970E}">
      <dgm:prSet/>
      <dgm:spPr/>
      <dgm:t>
        <a:bodyPr/>
        <a:lstStyle/>
        <a:p>
          <a:endParaRPr lang="en-US" sz="1400" noProof="0" dirty="0"/>
        </a:p>
      </dgm:t>
    </dgm:pt>
    <dgm:pt modelId="{75D17E7F-4F6C-4A0B-B1F1-238FC31E4FBA}">
      <dgm:prSet phldrT="[Text]" custT="1"/>
      <dgm:spPr>
        <a:xfrm rot="5400000">
          <a:off x="-151672" y="3727961"/>
          <a:ext cx="1011149" cy="707804"/>
        </a:xfrm>
        <a:prstGeom prst="chevron">
          <a:avLst/>
        </a:prstGeom>
        <a:solidFill>
          <a:srgbClr val="009DD9">
            <a:shade val="80000"/>
            <a:hueOff val="602952"/>
            <a:satOff val="-39016"/>
            <a:lumOff val="35622"/>
            <a:alphaOff val="0"/>
          </a:srgbClr>
        </a:solidFill>
        <a:ln w="12700" cap="flat" cmpd="sng" algn="ctr">
          <a:solidFill>
            <a:srgbClr val="009DD9">
              <a:shade val="80000"/>
              <a:hueOff val="602952"/>
              <a:satOff val="-39016"/>
              <a:lumOff val="35622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US" sz="14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gm:t>
    </dgm:pt>
    <dgm:pt modelId="{8947ED9F-CE8F-4B1E-BB03-E33EFAE3E40B}" type="parTrans" cxnId="{CE389548-43D7-4100-8F03-7C70EC54C102}">
      <dgm:prSet/>
      <dgm:spPr/>
      <dgm:t>
        <a:bodyPr/>
        <a:lstStyle/>
        <a:p>
          <a:endParaRPr lang="en-US" sz="1400" noProof="0" dirty="0"/>
        </a:p>
      </dgm:t>
    </dgm:pt>
    <dgm:pt modelId="{355A9255-3AF3-4A4A-B519-4DEAF31C6F4A}" type="sibTrans" cxnId="{CE389548-43D7-4100-8F03-7C70EC54C102}">
      <dgm:prSet/>
      <dgm:spPr/>
      <dgm:t>
        <a:bodyPr/>
        <a:lstStyle/>
        <a:p>
          <a:endParaRPr lang="en-US" sz="1400" noProof="0" dirty="0"/>
        </a:p>
      </dgm:t>
    </dgm:pt>
    <dgm:pt modelId="{5DED8D8A-7091-47ED-81A8-5D37E71B15CD}" type="pres">
      <dgm:prSet presAssocID="{3306CD9A-8318-46A0-AD4E-8C9880B79D7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47147DDB-754C-48BB-AFA9-4F085149947F}" type="pres">
      <dgm:prSet presAssocID="{9426D5DD-75E2-48FA-B2E2-8F3F6769B6C9}" presName="composite" presStyleCnt="0"/>
      <dgm:spPr/>
    </dgm:pt>
    <dgm:pt modelId="{51C07AD5-5667-419E-968D-725B831A3359}" type="pres">
      <dgm:prSet presAssocID="{9426D5DD-75E2-48FA-B2E2-8F3F6769B6C9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66E10D50-7F22-4A5F-B6EE-25B76DE83EF2}" type="pres">
      <dgm:prSet presAssocID="{9426D5DD-75E2-48FA-B2E2-8F3F6769B6C9}" presName="descendantText" presStyleLbl="alignAcc1" presStyleIdx="0" presStyleCnt="5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de-DE"/>
        </a:p>
      </dgm:t>
    </dgm:pt>
    <dgm:pt modelId="{CC1BB498-B8C7-4410-99DA-96A71A95E9F3}" type="pres">
      <dgm:prSet presAssocID="{C204EA89-2206-484E-80D2-F7FAEA74A616}" presName="sp" presStyleCnt="0"/>
      <dgm:spPr/>
    </dgm:pt>
    <dgm:pt modelId="{2F53F6DA-007D-4783-8251-7872718F9E99}" type="pres">
      <dgm:prSet presAssocID="{3BB5997A-67FC-4C55-B9E5-79CDA467A885}" presName="composite" presStyleCnt="0"/>
      <dgm:spPr/>
    </dgm:pt>
    <dgm:pt modelId="{4E2F72B1-9FE9-4B4A-AF0C-94FDB2948186}" type="pres">
      <dgm:prSet presAssocID="{3BB5997A-67FC-4C55-B9E5-79CDA467A88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C8B3761F-716F-48B8-B275-168D44B25128}" type="pres">
      <dgm:prSet presAssocID="{3BB5997A-67FC-4C55-B9E5-79CDA467A88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1A5D694-4184-45E0-ABAA-6903451BF214}" type="pres">
      <dgm:prSet presAssocID="{401E8AE8-D9FC-4210-8745-7923B7683AD6}" presName="sp" presStyleCnt="0"/>
      <dgm:spPr/>
    </dgm:pt>
    <dgm:pt modelId="{85B679B8-952E-4AF4-84DB-5D086471E33E}" type="pres">
      <dgm:prSet presAssocID="{82EBD37C-01B7-47F7-A025-88059E76849C}" presName="composite" presStyleCnt="0"/>
      <dgm:spPr/>
    </dgm:pt>
    <dgm:pt modelId="{C8D787BA-5904-4442-9908-B13C074CF3E0}" type="pres">
      <dgm:prSet presAssocID="{82EBD37C-01B7-47F7-A025-88059E76849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5D9B284-8B8B-4315-A1FF-A01BEE3CB120}" type="pres">
      <dgm:prSet presAssocID="{82EBD37C-01B7-47F7-A025-88059E76849C}" presName="descendantText" presStyleLbl="alignAcc1" presStyleIdx="2" presStyleCnt="5" custLinFactNeighborX="0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B3D4770-B092-4C89-8219-4B6A16D5F87D}" type="pres">
      <dgm:prSet presAssocID="{F9EE6336-1887-460A-846F-62CB55979271}" presName="sp" presStyleCnt="0"/>
      <dgm:spPr/>
    </dgm:pt>
    <dgm:pt modelId="{4897405E-A80D-4AB2-A979-5649F71B824A}" type="pres">
      <dgm:prSet presAssocID="{8DAB900B-098A-4D2A-81C3-B1464C96E42C}" presName="composite" presStyleCnt="0"/>
      <dgm:spPr/>
    </dgm:pt>
    <dgm:pt modelId="{00AB6E8C-845A-44B4-BEE9-CB790A7BDF53}" type="pres">
      <dgm:prSet presAssocID="{8DAB900B-098A-4D2A-81C3-B1464C96E42C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9CF092C-7F71-45A8-8FAD-532E20109417}" type="pres">
      <dgm:prSet presAssocID="{8DAB900B-098A-4D2A-81C3-B1464C96E42C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0FF2734-585F-4B2B-81F1-63C8D524BBB9}" type="pres">
      <dgm:prSet presAssocID="{20D0C9A1-BD9F-4E58-909B-F59F258E4414}" presName="sp" presStyleCnt="0"/>
      <dgm:spPr/>
    </dgm:pt>
    <dgm:pt modelId="{826CDC55-338C-4EB6-9F62-117E098394DF}" type="pres">
      <dgm:prSet presAssocID="{75D17E7F-4F6C-4A0B-B1F1-238FC31E4FBA}" presName="composite" presStyleCnt="0"/>
      <dgm:spPr/>
    </dgm:pt>
    <dgm:pt modelId="{C8FCEBFC-9D87-415E-8DA3-8EFCFC4F3931}" type="pres">
      <dgm:prSet presAssocID="{75D17E7F-4F6C-4A0B-B1F1-238FC31E4FB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1D8B28C-0F03-4E66-934B-81F6D47F9761}" type="pres">
      <dgm:prSet presAssocID="{75D17E7F-4F6C-4A0B-B1F1-238FC31E4FBA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AC4B9B41-0948-4E74-A778-FF7DC4885BD5}" srcId="{8DAB900B-098A-4D2A-81C3-B1464C96E42C}" destId="{2D47E60F-74B4-475D-BD9A-867DFDAF13AA}" srcOrd="0" destOrd="0" parTransId="{5FFF4FF0-FE06-4A5A-AA43-35CAF1B22F9C}" sibTransId="{0237E2A3-7A80-4B5C-86AE-5BB46EEF869A}"/>
    <dgm:cxn modelId="{21D0CA14-8AEF-4E8D-BB14-527C07541323}" type="presOf" srcId="{2D47E60F-74B4-475D-BD9A-867DFDAF13AA}" destId="{99CF092C-7F71-45A8-8FAD-532E20109417}" srcOrd="0" destOrd="0" presId="urn:microsoft.com/office/officeart/2005/8/layout/chevron2"/>
    <dgm:cxn modelId="{58C25AFC-BB76-41ED-BD57-01B28E1A68CA}" type="presOf" srcId="{75D17E7F-4F6C-4A0B-B1F1-238FC31E4FBA}" destId="{C8FCEBFC-9D87-415E-8DA3-8EFCFC4F3931}" srcOrd="0" destOrd="0" presId="urn:microsoft.com/office/officeart/2005/8/layout/chevron2"/>
    <dgm:cxn modelId="{668C6F16-0642-4353-916A-DF2183192D50}" type="presOf" srcId="{3306CD9A-8318-46A0-AD4E-8C9880B79D78}" destId="{5DED8D8A-7091-47ED-81A8-5D37E71B15CD}" srcOrd="0" destOrd="0" presId="urn:microsoft.com/office/officeart/2005/8/layout/chevron2"/>
    <dgm:cxn modelId="{29F40922-81A9-45F2-839D-DB127CAB592D}" type="presOf" srcId="{61AB92FD-60E9-44B8-80DF-071BA9115890}" destId="{45D9B284-8B8B-4315-A1FF-A01BEE3CB120}" srcOrd="0" destOrd="0" presId="urn:microsoft.com/office/officeart/2005/8/layout/chevron2"/>
    <dgm:cxn modelId="{89C17F27-EA73-4BF9-A831-0050B578C581}" type="presOf" srcId="{727F912C-8091-4237-AEF6-ACC6D4976965}" destId="{41D8B28C-0F03-4E66-934B-81F6D47F9761}" srcOrd="0" destOrd="0" presId="urn:microsoft.com/office/officeart/2005/8/layout/chevron2"/>
    <dgm:cxn modelId="{241FDB6B-26FE-4987-85A3-C153FCC3938C}" srcId="{3306CD9A-8318-46A0-AD4E-8C9880B79D78}" destId="{9426D5DD-75E2-48FA-B2E2-8F3F6769B6C9}" srcOrd="0" destOrd="0" parTransId="{DEF02393-B7FE-4DC8-944B-E5A2262C63CD}" sibTransId="{C204EA89-2206-484E-80D2-F7FAEA74A616}"/>
    <dgm:cxn modelId="{861B1F0F-EE57-4CCF-A353-F2B5024AAB9D}" srcId="{75D17E7F-4F6C-4A0B-B1F1-238FC31E4FBA}" destId="{727F912C-8091-4237-AEF6-ACC6D4976965}" srcOrd="0" destOrd="0" parTransId="{F4492878-FE23-4F47-AF42-38C1049D2A0B}" sibTransId="{4AABF9B1-1538-49C4-A3D5-3D58D8B2AB15}"/>
    <dgm:cxn modelId="{BBCA0D5C-621C-47ED-A41C-D4DD51F25A16}" srcId="{9426D5DD-75E2-48FA-B2E2-8F3F6769B6C9}" destId="{5DCF8DCA-23B6-4B48-95B7-DF186D9123D3}" srcOrd="0" destOrd="0" parTransId="{F9EA9E69-2C25-44A0-868F-31FDE05DFBA9}" sibTransId="{EEA3DEDF-A1EE-4D42-9CA2-4E5D032B5C47}"/>
    <dgm:cxn modelId="{191BC54F-69DE-44A1-ADCE-9803EB9A8D75}" srcId="{3306CD9A-8318-46A0-AD4E-8C9880B79D78}" destId="{82EBD37C-01B7-47F7-A025-88059E76849C}" srcOrd="2" destOrd="0" parTransId="{22195AEF-D425-4AB7-BD32-5C53E9060608}" sibTransId="{F9EE6336-1887-460A-846F-62CB55979271}"/>
    <dgm:cxn modelId="{CE389548-43D7-4100-8F03-7C70EC54C102}" srcId="{3306CD9A-8318-46A0-AD4E-8C9880B79D78}" destId="{75D17E7F-4F6C-4A0B-B1F1-238FC31E4FBA}" srcOrd="4" destOrd="0" parTransId="{8947ED9F-CE8F-4B1E-BB03-E33EFAE3E40B}" sibTransId="{355A9255-3AF3-4A4A-B519-4DEAF31C6F4A}"/>
    <dgm:cxn modelId="{860149A7-5AB7-44BF-9E5F-22C000E730C3}" type="presOf" srcId="{9426D5DD-75E2-48FA-B2E2-8F3F6769B6C9}" destId="{51C07AD5-5667-419E-968D-725B831A3359}" srcOrd="0" destOrd="0" presId="urn:microsoft.com/office/officeart/2005/8/layout/chevron2"/>
    <dgm:cxn modelId="{F53BD6F7-8136-4A5E-9431-A967445A970E}" srcId="{3306CD9A-8318-46A0-AD4E-8C9880B79D78}" destId="{8DAB900B-098A-4D2A-81C3-B1464C96E42C}" srcOrd="3" destOrd="0" parTransId="{CF19826C-0EFC-4016-8324-A83C8191C55B}" sibTransId="{20D0C9A1-BD9F-4E58-909B-F59F258E4414}"/>
    <dgm:cxn modelId="{C03AAF34-6113-4EFB-B85B-02494262798C}" srcId="{3306CD9A-8318-46A0-AD4E-8C9880B79D78}" destId="{3BB5997A-67FC-4C55-B9E5-79CDA467A885}" srcOrd="1" destOrd="0" parTransId="{6AEB5FE3-643E-4E17-889A-394B3D351FD4}" sibTransId="{401E8AE8-D9FC-4210-8745-7923B7683AD6}"/>
    <dgm:cxn modelId="{F1495373-8637-412D-B4EB-697B9CEC648B}" type="presOf" srcId="{82EBD37C-01B7-47F7-A025-88059E76849C}" destId="{C8D787BA-5904-4442-9908-B13C074CF3E0}" srcOrd="0" destOrd="0" presId="urn:microsoft.com/office/officeart/2005/8/layout/chevron2"/>
    <dgm:cxn modelId="{651C0332-1B2B-4E91-8F35-F176C6275310}" srcId="{82EBD37C-01B7-47F7-A025-88059E76849C}" destId="{61AB92FD-60E9-44B8-80DF-071BA9115890}" srcOrd="0" destOrd="0" parTransId="{B8F6B7E8-BC75-4F06-A4B6-FD696B754337}" sibTransId="{5417A53E-AEC8-4D73-A84D-2614601B63D1}"/>
    <dgm:cxn modelId="{D78AF10B-227A-4A12-A989-6D092A795186}" type="presOf" srcId="{5DCF8DCA-23B6-4B48-95B7-DF186D9123D3}" destId="{66E10D50-7F22-4A5F-B6EE-25B76DE83EF2}" srcOrd="0" destOrd="0" presId="urn:microsoft.com/office/officeart/2005/8/layout/chevron2"/>
    <dgm:cxn modelId="{BC834FE6-956C-4B01-B15E-69EB340DA01A}" type="presOf" srcId="{193E3281-7557-41D5-B86B-2994FC4E688F}" destId="{C8B3761F-716F-48B8-B275-168D44B25128}" srcOrd="0" destOrd="0" presId="urn:microsoft.com/office/officeart/2005/8/layout/chevron2"/>
    <dgm:cxn modelId="{D0B09B13-C2AE-4B5C-A1F3-8DEA0265466D}" srcId="{3BB5997A-67FC-4C55-B9E5-79CDA467A885}" destId="{193E3281-7557-41D5-B86B-2994FC4E688F}" srcOrd="0" destOrd="0" parTransId="{078F8522-B868-42C8-8BDA-71C1DC36B362}" sibTransId="{7216BBDB-8BAF-4F59-8EE1-45C369BE3D18}"/>
    <dgm:cxn modelId="{C64733ED-D02A-4BE3-B8DB-9E7F4BF0A7C8}" type="presOf" srcId="{8DAB900B-098A-4D2A-81C3-B1464C96E42C}" destId="{00AB6E8C-845A-44B4-BEE9-CB790A7BDF53}" srcOrd="0" destOrd="0" presId="urn:microsoft.com/office/officeart/2005/8/layout/chevron2"/>
    <dgm:cxn modelId="{9461782B-E87F-467B-AF42-53BE120CCA11}" type="presOf" srcId="{3BB5997A-67FC-4C55-B9E5-79CDA467A885}" destId="{4E2F72B1-9FE9-4B4A-AF0C-94FDB2948186}" srcOrd="0" destOrd="0" presId="urn:microsoft.com/office/officeart/2005/8/layout/chevron2"/>
    <dgm:cxn modelId="{DC860ACA-3BF4-4E14-9C6F-707ECE87975E}" type="presParOf" srcId="{5DED8D8A-7091-47ED-81A8-5D37E71B15CD}" destId="{47147DDB-754C-48BB-AFA9-4F085149947F}" srcOrd="0" destOrd="0" presId="urn:microsoft.com/office/officeart/2005/8/layout/chevron2"/>
    <dgm:cxn modelId="{C230A1CE-F83B-41B8-80A4-5F52B2DF81C5}" type="presParOf" srcId="{47147DDB-754C-48BB-AFA9-4F085149947F}" destId="{51C07AD5-5667-419E-968D-725B831A3359}" srcOrd="0" destOrd="0" presId="urn:microsoft.com/office/officeart/2005/8/layout/chevron2"/>
    <dgm:cxn modelId="{EFAE096C-ACD9-4C0E-87F9-21375B15D59B}" type="presParOf" srcId="{47147DDB-754C-48BB-AFA9-4F085149947F}" destId="{66E10D50-7F22-4A5F-B6EE-25B76DE83EF2}" srcOrd="1" destOrd="0" presId="urn:microsoft.com/office/officeart/2005/8/layout/chevron2"/>
    <dgm:cxn modelId="{4D9DC026-B525-47A2-A1FD-8F6A442393F6}" type="presParOf" srcId="{5DED8D8A-7091-47ED-81A8-5D37E71B15CD}" destId="{CC1BB498-B8C7-4410-99DA-96A71A95E9F3}" srcOrd="1" destOrd="0" presId="urn:microsoft.com/office/officeart/2005/8/layout/chevron2"/>
    <dgm:cxn modelId="{026D70F1-E961-44AE-8C3D-9C25A2E49186}" type="presParOf" srcId="{5DED8D8A-7091-47ED-81A8-5D37E71B15CD}" destId="{2F53F6DA-007D-4783-8251-7872718F9E99}" srcOrd="2" destOrd="0" presId="urn:microsoft.com/office/officeart/2005/8/layout/chevron2"/>
    <dgm:cxn modelId="{ADB9717C-3C29-46D0-9C28-F2A82D2254A1}" type="presParOf" srcId="{2F53F6DA-007D-4783-8251-7872718F9E99}" destId="{4E2F72B1-9FE9-4B4A-AF0C-94FDB2948186}" srcOrd="0" destOrd="0" presId="urn:microsoft.com/office/officeart/2005/8/layout/chevron2"/>
    <dgm:cxn modelId="{57C42BC4-C182-4F43-93D9-74CEB738B93D}" type="presParOf" srcId="{2F53F6DA-007D-4783-8251-7872718F9E99}" destId="{C8B3761F-716F-48B8-B275-168D44B25128}" srcOrd="1" destOrd="0" presId="urn:microsoft.com/office/officeart/2005/8/layout/chevron2"/>
    <dgm:cxn modelId="{FC0207AE-7B99-4191-8ABB-3F62453B51B7}" type="presParOf" srcId="{5DED8D8A-7091-47ED-81A8-5D37E71B15CD}" destId="{51A5D694-4184-45E0-ABAA-6903451BF214}" srcOrd="3" destOrd="0" presId="urn:microsoft.com/office/officeart/2005/8/layout/chevron2"/>
    <dgm:cxn modelId="{F71E4CBA-D010-4066-8D49-6EB6180DEE1C}" type="presParOf" srcId="{5DED8D8A-7091-47ED-81A8-5D37E71B15CD}" destId="{85B679B8-952E-4AF4-84DB-5D086471E33E}" srcOrd="4" destOrd="0" presId="urn:microsoft.com/office/officeart/2005/8/layout/chevron2"/>
    <dgm:cxn modelId="{490CFC79-8558-4C16-9050-4A9E268C64C1}" type="presParOf" srcId="{85B679B8-952E-4AF4-84DB-5D086471E33E}" destId="{C8D787BA-5904-4442-9908-B13C074CF3E0}" srcOrd="0" destOrd="0" presId="urn:microsoft.com/office/officeart/2005/8/layout/chevron2"/>
    <dgm:cxn modelId="{A06360C6-CB3B-4DB9-87EF-20D639C2A028}" type="presParOf" srcId="{85B679B8-952E-4AF4-84DB-5D086471E33E}" destId="{45D9B284-8B8B-4315-A1FF-A01BEE3CB120}" srcOrd="1" destOrd="0" presId="urn:microsoft.com/office/officeart/2005/8/layout/chevron2"/>
    <dgm:cxn modelId="{913747E5-66BE-4A82-A188-40AD30C676AC}" type="presParOf" srcId="{5DED8D8A-7091-47ED-81A8-5D37E71B15CD}" destId="{2B3D4770-B092-4C89-8219-4B6A16D5F87D}" srcOrd="5" destOrd="0" presId="urn:microsoft.com/office/officeart/2005/8/layout/chevron2"/>
    <dgm:cxn modelId="{483C38E5-23F2-4947-A520-5C38A500F04A}" type="presParOf" srcId="{5DED8D8A-7091-47ED-81A8-5D37E71B15CD}" destId="{4897405E-A80D-4AB2-A979-5649F71B824A}" srcOrd="6" destOrd="0" presId="urn:microsoft.com/office/officeart/2005/8/layout/chevron2"/>
    <dgm:cxn modelId="{AD3BA41A-592B-4990-9CD3-24EA144C1096}" type="presParOf" srcId="{4897405E-A80D-4AB2-A979-5649F71B824A}" destId="{00AB6E8C-845A-44B4-BEE9-CB790A7BDF53}" srcOrd="0" destOrd="0" presId="urn:microsoft.com/office/officeart/2005/8/layout/chevron2"/>
    <dgm:cxn modelId="{ABAC393E-ED6C-4B49-9700-843F2441355B}" type="presParOf" srcId="{4897405E-A80D-4AB2-A979-5649F71B824A}" destId="{99CF092C-7F71-45A8-8FAD-532E20109417}" srcOrd="1" destOrd="0" presId="urn:microsoft.com/office/officeart/2005/8/layout/chevron2"/>
    <dgm:cxn modelId="{4EF2700A-E620-433E-8F8F-635D9C2914EE}" type="presParOf" srcId="{5DED8D8A-7091-47ED-81A8-5D37E71B15CD}" destId="{70FF2734-585F-4B2B-81F1-63C8D524BBB9}" srcOrd="7" destOrd="0" presId="urn:microsoft.com/office/officeart/2005/8/layout/chevron2"/>
    <dgm:cxn modelId="{71D6DC31-5256-4AA5-99B7-3746579F69D2}" type="presParOf" srcId="{5DED8D8A-7091-47ED-81A8-5D37E71B15CD}" destId="{826CDC55-338C-4EB6-9F62-117E098394DF}" srcOrd="8" destOrd="0" presId="urn:microsoft.com/office/officeart/2005/8/layout/chevron2"/>
    <dgm:cxn modelId="{6F5A70EA-74ED-4552-87DA-C836403D00E4}" type="presParOf" srcId="{826CDC55-338C-4EB6-9F62-117E098394DF}" destId="{C8FCEBFC-9D87-415E-8DA3-8EFCFC4F3931}" srcOrd="0" destOrd="0" presId="urn:microsoft.com/office/officeart/2005/8/layout/chevron2"/>
    <dgm:cxn modelId="{FB8FC338-3C7B-4DBD-95D1-ECD81F8477B6}" type="presParOf" srcId="{826CDC55-338C-4EB6-9F62-117E098394DF}" destId="{41D8B28C-0F03-4E66-934B-81F6D47F976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26BAFA-5986-4684-8C53-1FF0415336E9}">
      <dsp:nvSpPr>
        <dsp:cNvPr id="0" name=""/>
        <dsp:cNvSpPr/>
      </dsp:nvSpPr>
      <dsp:spPr>
        <a:xfrm>
          <a:off x="0" y="0"/>
          <a:ext cx="2293106" cy="611460"/>
        </a:xfrm>
        <a:prstGeom prst="chevron">
          <a:avLst/>
        </a:prstGeom>
        <a:solidFill>
          <a:srgbClr val="004F9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kern="1200" noProof="0" dirty="0"/>
            <a:t>Negotiation over the extension of credit</a:t>
          </a:r>
        </a:p>
      </dsp:txBody>
      <dsp:txXfrm>
        <a:off x="305730" y="0"/>
        <a:ext cx="1681646" cy="611460"/>
      </dsp:txXfrm>
    </dsp:sp>
    <dsp:sp modelId="{869B12E2-452D-421E-B0FD-80587E9BA2E1}">
      <dsp:nvSpPr>
        <dsp:cNvPr id="0" name=""/>
        <dsp:cNvSpPr/>
      </dsp:nvSpPr>
      <dsp:spPr>
        <a:xfrm>
          <a:off x="2067734" y="0"/>
          <a:ext cx="2293106" cy="611460"/>
        </a:xfrm>
        <a:prstGeom prst="chevron">
          <a:avLst/>
        </a:prstGeom>
        <a:solidFill>
          <a:srgbClr val="3372A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kern="1200" noProof="0" dirty="0"/>
            <a:t>Conclusion of debt instrument and forwarding funds</a:t>
          </a:r>
        </a:p>
      </dsp:txBody>
      <dsp:txXfrm>
        <a:off x="2373464" y="0"/>
        <a:ext cx="1681646" cy="611460"/>
      </dsp:txXfrm>
    </dsp:sp>
    <dsp:sp modelId="{D3CEDB31-F301-4CB5-86FA-02A9A99C3843}">
      <dsp:nvSpPr>
        <dsp:cNvPr id="0" name=""/>
        <dsp:cNvSpPr/>
      </dsp:nvSpPr>
      <dsp:spPr>
        <a:xfrm>
          <a:off x="4131530" y="0"/>
          <a:ext cx="2293106" cy="611460"/>
        </a:xfrm>
        <a:prstGeom prst="chevron">
          <a:avLst/>
        </a:prstGeom>
        <a:solidFill>
          <a:srgbClr val="5F90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kern="1200" noProof="0" dirty="0"/>
            <a:t>Company obtaining additional financing from other creditor</a:t>
          </a:r>
        </a:p>
      </dsp:txBody>
      <dsp:txXfrm>
        <a:off x="4437260" y="0"/>
        <a:ext cx="1681646" cy="611460"/>
      </dsp:txXfrm>
    </dsp:sp>
    <dsp:sp modelId="{9E09D86D-BDF1-4928-9F9F-937EE58F4ED2}">
      <dsp:nvSpPr>
        <dsp:cNvPr id="0" name=""/>
        <dsp:cNvSpPr/>
      </dsp:nvSpPr>
      <dsp:spPr>
        <a:xfrm>
          <a:off x="6195325" y="0"/>
          <a:ext cx="2293106" cy="611460"/>
        </a:xfrm>
        <a:prstGeom prst="chevron">
          <a:avLst/>
        </a:prstGeom>
        <a:solidFill>
          <a:srgbClr val="94B4D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kern="1200" noProof="0" dirty="0"/>
            <a:t>Company is </a:t>
          </a:r>
          <a:br>
            <a:rPr lang="en-US" sz="1300" b="0" kern="1200" noProof="0" dirty="0"/>
          </a:br>
          <a:r>
            <a:rPr lang="en-US" sz="1300" b="0" kern="1200" noProof="0" dirty="0"/>
            <a:t>unable to obtain further credit</a:t>
          </a:r>
        </a:p>
      </dsp:txBody>
      <dsp:txXfrm>
        <a:off x="6501055" y="0"/>
        <a:ext cx="1681646" cy="6114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C07AD5-5667-419E-968D-725B831A3359}">
      <dsp:nvSpPr>
        <dsp:cNvPr id="0" name=""/>
        <dsp:cNvSpPr/>
      </dsp:nvSpPr>
      <dsp:spPr>
        <a:xfrm rot="5400000">
          <a:off x="-112275" y="113263"/>
          <a:ext cx="748506" cy="523954"/>
        </a:xfrm>
        <a:prstGeom prst="chevron">
          <a:avLst/>
        </a:prstGeom>
        <a:solidFill>
          <a:srgbClr val="009DD9">
            <a:shade val="8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009DD9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sp:txBody>
      <dsp:txXfrm rot="-5400000">
        <a:off x="1" y="262964"/>
        <a:ext cx="523954" cy="224552"/>
      </dsp:txXfrm>
    </dsp:sp>
    <dsp:sp modelId="{66E10D50-7F22-4A5F-B6EE-25B76DE83EF2}">
      <dsp:nvSpPr>
        <dsp:cNvPr id="0" name=""/>
        <dsp:cNvSpPr/>
      </dsp:nvSpPr>
      <dsp:spPr>
        <a:xfrm rot="5400000">
          <a:off x="4017228" y="-3492285"/>
          <a:ext cx="486529" cy="7473076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Founders choose the applicable insolvency law in their charter (to be published)</a:t>
          </a:r>
        </a:p>
      </dsp:txBody>
      <dsp:txXfrm rot="-5400000">
        <a:off x="523955" y="24738"/>
        <a:ext cx="7449326" cy="439029"/>
      </dsp:txXfrm>
    </dsp:sp>
    <dsp:sp modelId="{4E2F72B1-9FE9-4B4A-AF0C-94FDB2948186}">
      <dsp:nvSpPr>
        <dsp:cNvPr id="0" name=""/>
        <dsp:cNvSpPr/>
      </dsp:nvSpPr>
      <dsp:spPr>
        <a:xfrm rot="5400000">
          <a:off x="-112275" y="738443"/>
          <a:ext cx="748506" cy="523954"/>
        </a:xfrm>
        <a:prstGeom prst="chevron">
          <a:avLst/>
        </a:prstGeom>
        <a:solidFill>
          <a:srgbClr val="009DD9">
            <a:shade val="80000"/>
            <a:hueOff val="150738"/>
            <a:satOff val="-9754"/>
            <a:lumOff val="8906"/>
            <a:alphaOff val="0"/>
          </a:srgbClr>
        </a:solidFill>
        <a:ln w="12700" cap="flat" cmpd="sng" algn="ctr">
          <a:solidFill>
            <a:srgbClr val="009DD9">
              <a:shade val="80000"/>
              <a:hueOff val="150738"/>
              <a:satOff val="-9754"/>
              <a:lumOff val="8906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sp:txBody>
      <dsp:txXfrm rot="-5400000">
        <a:off x="1" y="888144"/>
        <a:ext cx="523954" cy="224552"/>
      </dsp:txXfrm>
    </dsp:sp>
    <dsp:sp modelId="{C8B3761F-716F-48B8-B275-168D44B25128}">
      <dsp:nvSpPr>
        <dsp:cNvPr id="0" name=""/>
        <dsp:cNvSpPr/>
      </dsp:nvSpPr>
      <dsp:spPr>
        <a:xfrm rot="5400000">
          <a:off x="4017228" y="-2867106"/>
          <a:ext cx="486529" cy="7473076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150738"/>
              <a:satOff val="-9754"/>
              <a:lumOff val="8906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Company needs to obtain credit from adjusting creditors</a:t>
          </a:r>
        </a:p>
      </dsp:txBody>
      <dsp:txXfrm rot="-5400000">
        <a:off x="523955" y="649917"/>
        <a:ext cx="7449326" cy="439029"/>
      </dsp:txXfrm>
    </dsp:sp>
    <dsp:sp modelId="{C8D787BA-5904-4442-9908-B13C074CF3E0}">
      <dsp:nvSpPr>
        <dsp:cNvPr id="0" name=""/>
        <dsp:cNvSpPr/>
      </dsp:nvSpPr>
      <dsp:spPr>
        <a:xfrm rot="5400000">
          <a:off x="-112275" y="1363622"/>
          <a:ext cx="748506" cy="523954"/>
        </a:xfrm>
        <a:prstGeom prst="chevron">
          <a:avLst/>
        </a:prstGeom>
        <a:solidFill>
          <a:srgbClr val="009DD9">
            <a:shade val="80000"/>
            <a:hueOff val="301476"/>
            <a:satOff val="-19508"/>
            <a:lumOff val="17811"/>
            <a:alphaOff val="0"/>
          </a:srgbClr>
        </a:solidFill>
        <a:ln w="12700" cap="flat" cmpd="sng" algn="ctr">
          <a:solidFill>
            <a:srgbClr val="009DD9">
              <a:shade val="80000"/>
              <a:hueOff val="301476"/>
              <a:satOff val="-19508"/>
              <a:lumOff val="17811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sp:txBody>
      <dsp:txXfrm rot="-5400000">
        <a:off x="1" y="1513323"/>
        <a:ext cx="523954" cy="224552"/>
      </dsp:txXfrm>
    </dsp:sp>
    <dsp:sp modelId="{45D9B284-8B8B-4315-A1FF-A01BEE3CB120}">
      <dsp:nvSpPr>
        <dsp:cNvPr id="0" name=""/>
        <dsp:cNvSpPr/>
      </dsp:nvSpPr>
      <dsp:spPr>
        <a:xfrm rot="5400000">
          <a:off x="4017228" y="-2241926"/>
          <a:ext cx="486529" cy="7473076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301476"/>
              <a:satOff val="-19508"/>
              <a:lumOff val="17811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(Semi-)Professional creditors will evaluate the applicable insolvency regime and adjust the conditions of the investment accordingly (interest/securities/covenants)</a:t>
          </a:r>
        </a:p>
      </dsp:txBody>
      <dsp:txXfrm rot="-5400000">
        <a:off x="523955" y="1275097"/>
        <a:ext cx="7449326" cy="439029"/>
      </dsp:txXfrm>
    </dsp:sp>
    <dsp:sp modelId="{00AB6E8C-845A-44B4-BEE9-CB790A7BDF53}">
      <dsp:nvSpPr>
        <dsp:cNvPr id="0" name=""/>
        <dsp:cNvSpPr/>
      </dsp:nvSpPr>
      <dsp:spPr>
        <a:xfrm rot="5400000">
          <a:off x="-112275" y="1988802"/>
          <a:ext cx="748506" cy="523954"/>
        </a:xfrm>
        <a:prstGeom prst="chevron">
          <a:avLst/>
        </a:prstGeom>
        <a:solidFill>
          <a:srgbClr val="009DD9">
            <a:shade val="80000"/>
            <a:hueOff val="452214"/>
            <a:satOff val="-29262"/>
            <a:lumOff val="26717"/>
            <a:alphaOff val="0"/>
          </a:srgbClr>
        </a:solidFill>
        <a:ln w="12700" cap="flat" cmpd="sng" algn="ctr">
          <a:solidFill>
            <a:srgbClr val="009DD9">
              <a:shade val="80000"/>
              <a:hueOff val="452214"/>
              <a:satOff val="-29262"/>
              <a:lumOff val="26717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sp:txBody>
      <dsp:txXfrm rot="-5400000">
        <a:off x="1" y="2138503"/>
        <a:ext cx="523954" cy="224552"/>
      </dsp:txXfrm>
    </dsp:sp>
    <dsp:sp modelId="{99CF092C-7F71-45A8-8FAD-532E20109417}">
      <dsp:nvSpPr>
        <dsp:cNvPr id="0" name=""/>
        <dsp:cNvSpPr/>
      </dsp:nvSpPr>
      <dsp:spPr>
        <a:xfrm rot="5400000">
          <a:off x="4017228" y="-1616747"/>
          <a:ext cx="486529" cy="7473076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452214"/>
              <a:satOff val="-29262"/>
              <a:lumOff val="26717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Inefficient choice of applicable insolvency law will lead to higher costs of credit</a:t>
          </a:r>
        </a:p>
      </dsp:txBody>
      <dsp:txXfrm rot="-5400000">
        <a:off x="523955" y="1900276"/>
        <a:ext cx="7449326" cy="439029"/>
      </dsp:txXfrm>
    </dsp:sp>
    <dsp:sp modelId="{C8FCEBFC-9D87-415E-8DA3-8EFCFC4F3931}">
      <dsp:nvSpPr>
        <dsp:cNvPr id="0" name=""/>
        <dsp:cNvSpPr/>
      </dsp:nvSpPr>
      <dsp:spPr>
        <a:xfrm rot="5400000">
          <a:off x="-112275" y="2613981"/>
          <a:ext cx="748506" cy="523954"/>
        </a:xfrm>
        <a:prstGeom prst="chevron">
          <a:avLst/>
        </a:prstGeom>
        <a:solidFill>
          <a:srgbClr val="009DD9">
            <a:shade val="80000"/>
            <a:hueOff val="602952"/>
            <a:satOff val="-39016"/>
            <a:lumOff val="35622"/>
            <a:alphaOff val="0"/>
          </a:srgbClr>
        </a:solidFill>
        <a:ln w="12700" cap="flat" cmpd="sng" algn="ctr">
          <a:solidFill>
            <a:srgbClr val="009DD9">
              <a:shade val="80000"/>
              <a:hueOff val="602952"/>
              <a:satOff val="-39016"/>
              <a:lumOff val="35622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noProof="0" dirty="0">
            <a:solidFill>
              <a:sysClr val="window" lastClr="FFFFFF"/>
            </a:solidFill>
            <a:latin typeface="Arial" panose="020B0604020202020204"/>
            <a:ea typeface="+mn-ea"/>
            <a:cs typeface="+mn-cs"/>
          </a:endParaRPr>
        </a:p>
      </dsp:txBody>
      <dsp:txXfrm rot="-5400000">
        <a:off x="1" y="2763682"/>
        <a:ext cx="523954" cy="224552"/>
      </dsp:txXfrm>
    </dsp:sp>
    <dsp:sp modelId="{41D8B28C-0F03-4E66-934B-81F6D47F9761}">
      <dsp:nvSpPr>
        <dsp:cNvPr id="0" name=""/>
        <dsp:cNvSpPr/>
      </dsp:nvSpPr>
      <dsp:spPr>
        <a:xfrm rot="5400000">
          <a:off x="4017228" y="-991567"/>
          <a:ext cx="486529" cy="7473076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09DD9">
              <a:shade val="80000"/>
              <a:hueOff val="602952"/>
              <a:satOff val="-39016"/>
              <a:lumOff val="35622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noProof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(Future) Founders will reconsider their choice of the applicable insolvency law in order to choose the most efficient regime, and legislators will make „their“ law more efficient</a:t>
          </a:r>
        </a:p>
      </dsp:txBody>
      <dsp:txXfrm rot="-5400000">
        <a:off x="523955" y="2525456"/>
        <a:ext cx="7449326" cy="4390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017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33976"/>
            <a:ext cx="8229600" cy="698024"/>
          </a:xfrm>
        </p:spPr>
        <p:txBody>
          <a:bodyPr>
            <a:noAutofit/>
          </a:bodyPr>
          <a:lstStyle>
            <a:lvl1pPr>
              <a:defRPr sz="2400" b="0" baseline="0">
                <a:solidFill>
                  <a:srgbClr val="2E319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0000"/>
            <a:ext cx="8229600" cy="3276000"/>
          </a:xfrm>
        </p:spPr>
        <p:txBody>
          <a:bodyPr>
            <a:normAutofit/>
          </a:bodyPr>
          <a:lstStyle>
            <a:lvl1pPr marL="72000">
              <a:spcBef>
                <a:spcPts val="600"/>
              </a:spcBef>
              <a:buClr>
                <a:srgbClr val="5FB6DF"/>
              </a:buClr>
              <a:buSzPct val="90000"/>
              <a:defRPr sz="2000" baseline="0">
                <a:solidFill>
                  <a:srgbClr val="2E3191"/>
                </a:solidFill>
              </a:defRPr>
            </a:lvl1pPr>
            <a:lvl2pPr>
              <a:spcBef>
                <a:spcPts val="0"/>
              </a:spcBef>
              <a:buClr>
                <a:srgbClr val="5FB6DF"/>
              </a:buClr>
              <a:buSzPct val="90000"/>
              <a:defRPr sz="1800" baseline="0">
                <a:solidFill>
                  <a:srgbClr val="2E3191"/>
                </a:solidFill>
              </a:defRPr>
            </a:lvl2pPr>
            <a:lvl3pPr marL="857250" indent="-171450">
              <a:spcBef>
                <a:spcPts val="200"/>
              </a:spcBef>
              <a:buClr>
                <a:srgbClr val="5FB6DF"/>
              </a:buClr>
              <a:buSzPct val="90000"/>
              <a:buFont typeface="Wingdings" panose="05000000000000000000" pitchFamily="2" charset="2"/>
              <a:buChar char="§"/>
              <a:defRPr sz="1600" baseline="0">
                <a:solidFill>
                  <a:srgbClr val="2E3191"/>
                </a:solidFill>
              </a:defRPr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8844"/>
            <a:ext cx="8229600" cy="5707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Rechteck 4"/>
          <p:cNvSpPr/>
          <p:nvPr userDrawn="1"/>
        </p:nvSpPr>
        <p:spPr>
          <a:xfrm>
            <a:off x="0" y="0"/>
            <a:ext cx="9144000" cy="361320"/>
          </a:xfrm>
          <a:prstGeom prst="rect">
            <a:avLst/>
          </a:prstGeom>
          <a:solidFill>
            <a:srgbClr val="5FB6D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6" r="62308"/>
          <a:stretch/>
        </p:blipFill>
        <p:spPr>
          <a:xfrm>
            <a:off x="411394" y="2671"/>
            <a:ext cx="1113023" cy="34864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82522" t="18242" r="32" b="13363"/>
          <a:stretch/>
        </p:blipFill>
        <p:spPr>
          <a:xfrm>
            <a:off x="8035663" y="0"/>
            <a:ext cx="779718" cy="36085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40787" t="11096" r="18922" b="64433"/>
          <a:stretch/>
        </p:blipFill>
        <p:spPr>
          <a:xfrm>
            <a:off x="1514051" y="14994"/>
            <a:ext cx="4518183" cy="32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40489" t="34559" r="17925" b="10398"/>
          <a:stretch/>
        </p:blipFill>
        <p:spPr>
          <a:xfrm>
            <a:off x="6046522" y="54931"/>
            <a:ext cx="1818003" cy="284063"/>
          </a:xfrm>
          <a:prstGeom prst="rect">
            <a:avLst/>
          </a:prstGeom>
          <a:ln>
            <a:noFill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660598"/>
            <a:ext cx="5829300" cy="1102519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solidFill>
                  <a:srgbClr val="282D78"/>
                </a:solidFill>
              </a:rPr>
              <a:t>COMI under attack – European perspectives on a global debate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4617" y="3072794"/>
            <a:ext cx="5374765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000" b="1" dirty="0"/>
              <a:t>Dr. Fabian Kratzlmeier, LL.M. (Chicago)</a:t>
            </a:r>
            <a:br>
              <a:rPr lang="en-US" sz="2000" b="1" dirty="0"/>
            </a:br>
            <a:r>
              <a:rPr lang="en-US" sz="1600" dirty="0"/>
              <a:t>Senior Research Fellow, Department for Business and Tax Law, Max-Planck-Institute for Tax Law and Public Finance, Munich</a:t>
            </a:r>
            <a:endParaRPr lang="en-US" sz="2000" dirty="0"/>
          </a:p>
          <a:p>
            <a:pPr>
              <a:defRPr/>
            </a:pPr>
            <a:endParaRPr lang="en-US" sz="2000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" r="42"/>
          <a:stretch/>
        </p:blipFill>
        <p:spPr>
          <a:xfrm>
            <a:off x="0" y="0"/>
            <a:ext cx="9144000" cy="1079952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200" b="1" dirty="0" err="1"/>
              <a:t>Let‘s</a:t>
            </a:r>
            <a:r>
              <a:rPr lang="de-DE" sz="2200" b="1" dirty="0"/>
              <a:t> </a:t>
            </a:r>
            <a:r>
              <a:rPr lang="de-DE" sz="2200" b="1" dirty="0" err="1"/>
              <a:t>start</a:t>
            </a:r>
            <a:r>
              <a:rPr lang="de-DE" sz="2200" b="1" dirty="0"/>
              <a:t> </a:t>
            </a:r>
            <a:r>
              <a:rPr lang="de-DE" sz="2200" b="1" dirty="0" err="1"/>
              <a:t>where</a:t>
            </a:r>
            <a:r>
              <a:rPr lang="de-DE" sz="2200" b="1" dirty="0"/>
              <a:t> San Diego </a:t>
            </a:r>
            <a:r>
              <a:rPr lang="de-DE" sz="2200" b="1" dirty="0" err="1"/>
              <a:t>left</a:t>
            </a:r>
            <a:r>
              <a:rPr lang="de-DE" sz="2200" b="1" dirty="0"/>
              <a:t> off:</a:t>
            </a:r>
            <a:r>
              <a:rPr lang="de-DE" sz="2200" dirty="0"/>
              <a:t/>
            </a:r>
            <a:br>
              <a:rPr lang="de-DE" sz="2200" dirty="0"/>
            </a:br>
            <a:r>
              <a:rPr lang="en-US" sz="2200" dirty="0"/>
              <a:t>Should the concept of COMI be revisited?</a:t>
            </a: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09" b="167"/>
          <a:stretch/>
        </p:blipFill>
        <p:spPr>
          <a:xfrm>
            <a:off x="1010256" y="1463468"/>
            <a:ext cx="7123488" cy="3132000"/>
          </a:xfrm>
        </p:spPr>
      </p:pic>
      <p:sp>
        <p:nvSpPr>
          <p:cNvPr id="5" name="Textfeld 4"/>
          <p:cNvSpPr txBox="1"/>
          <p:nvPr/>
        </p:nvSpPr>
        <p:spPr>
          <a:xfrm>
            <a:off x="1010256" y="4579654"/>
            <a:ext cx="5556144" cy="35060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ts val="1000"/>
              </a:lnSpc>
            </a:pPr>
            <a:r>
              <a:rPr lang="de-DE" sz="1000" dirty="0"/>
              <a:t>Professors Rasmussen </a:t>
            </a:r>
            <a:r>
              <a:rPr lang="de-DE" sz="1000" dirty="0" err="1"/>
              <a:t>and</a:t>
            </a:r>
            <a:r>
              <a:rPr lang="de-DE" sz="1000" dirty="0"/>
              <a:t> </a:t>
            </a:r>
            <a:r>
              <a:rPr lang="de-DE" sz="1000" dirty="0" err="1"/>
              <a:t>Westbrook</a:t>
            </a:r>
            <a:r>
              <a:rPr lang="de-DE" sz="1000" dirty="0"/>
              <a:t> </a:t>
            </a:r>
            <a:r>
              <a:rPr lang="de-DE" sz="1000" dirty="0" err="1"/>
              <a:t>discussing</a:t>
            </a:r>
            <a:r>
              <a:rPr lang="de-DE" sz="1000" dirty="0"/>
              <a:t> </a:t>
            </a:r>
            <a:r>
              <a:rPr lang="de-DE" sz="1000" dirty="0" err="1"/>
              <a:t>the</a:t>
            </a:r>
            <a:r>
              <a:rPr lang="de-DE" sz="1000" dirty="0"/>
              <a:t> </a:t>
            </a:r>
            <a:r>
              <a:rPr lang="de-DE" sz="1000" dirty="0" err="1"/>
              <a:t>proposal</a:t>
            </a:r>
            <a:r>
              <a:rPr lang="de-DE" sz="1000" dirty="0"/>
              <a:t> </a:t>
            </a:r>
            <a:r>
              <a:rPr lang="de-DE" sz="1000" dirty="0" err="1"/>
              <a:t>by</a:t>
            </a:r>
            <a:r>
              <a:rPr lang="de-DE" sz="1000" dirty="0"/>
              <a:t> Casey, Rasmussen, </a:t>
            </a:r>
          </a:p>
          <a:p>
            <a:pPr>
              <a:lnSpc>
                <a:spcPts val="1000"/>
              </a:lnSpc>
            </a:pPr>
            <a:r>
              <a:rPr lang="de-DE" sz="1000" dirty="0" err="1"/>
              <a:t>and</a:t>
            </a:r>
            <a:r>
              <a:rPr lang="de-DE" sz="1000" dirty="0"/>
              <a:t> </a:t>
            </a:r>
            <a:r>
              <a:rPr lang="de-DE" sz="1000" dirty="0" err="1"/>
              <a:t>Gurrea</a:t>
            </a:r>
            <a:r>
              <a:rPr lang="de-DE" sz="1000" dirty="0"/>
              <a:t>-Martínez on </a:t>
            </a:r>
            <a:r>
              <a:rPr lang="de-DE" sz="1000" dirty="0" err="1"/>
              <a:t>reforming</a:t>
            </a:r>
            <a:r>
              <a:rPr lang="de-DE" sz="1000" dirty="0"/>
              <a:t> international </a:t>
            </a:r>
            <a:r>
              <a:rPr lang="de-DE" sz="1000" dirty="0" err="1"/>
              <a:t>jurisdiction</a:t>
            </a:r>
            <a:endParaRPr lang="en-US" sz="1000" dirty="0"/>
          </a:p>
        </p:txBody>
      </p:sp>
      <p:sp>
        <p:nvSpPr>
          <p:cNvPr id="6" name="Textfeld 5"/>
          <p:cNvSpPr txBox="1"/>
          <p:nvPr/>
        </p:nvSpPr>
        <p:spPr>
          <a:xfrm>
            <a:off x="5299200" y="4579654"/>
            <a:ext cx="2834544" cy="35060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>
              <a:lnSpc>
                <a:spcPts val="1000"/>
              </a:lnSpc>
            </a:pPr>
            <a:r>
              <a:rPr lang="de-DE" sz="1000" dirty="0"/>
              <a:t>2024, INSOL International</a:t>
            </a:r>
          </a:p>
          <a:p>
            <a:pPr algn="r">
              <a:lnSpc>
                <a:spcPts val="1000"/>
              </a:lnSpc>
            </a:pPr>
            <a:r>
              <a:rPr lang="en-US" sz="1000" dirty="0"/>
              <a:t>eu.eventscloud.com/website/11659/ancillary-gallery/</a:t>
            </a:r>
          </a:p>
        </p:txBody>
      </p:sp>
    </p:spTree>
    <p:extLst>
      <p:ext uri="{BB962C8B-B14F-4D97-AF65-F5344CB8AC3E}">
        <p14:creationId xmlns:p14="http://schemas.microsoft.com/office/powerpoint/2010/main" val="561691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/>
              <a:t>The COMI Principle:</a:t>
            </a:r>
            <a:br>
              <a:rPr lang="en-US" b="1"/>
            </a:br>
            <a:r>
              <a:rPr lang="en-US" b="1"/>
              <a:t> </a:t>
            </a:r>
            <a:r>
              <a:rPr lang="en-US"/>
              <a:t>A cornerstone of the international insolvency law architecture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Under the UNCITRAL-Model Law</a:t>
            </a:r>
          </a:p>
          <a:p>
            <a:pPr lvl="1"/>
            <a:r>
              <a:rPr lang="en-US"/>
              <a:t>Distinction between main and non-main proceedings</a:t>
            </a:r>
          </a:p>
          <a:p>
            <a:pPr lvl="1"/>
            <a:r>
              <a:rPr lang="en-US"/>
              <a:t>Impacts ease of cross-border recognition </a:t>
            </a:r>
          </a:p>
          <a:p>
            <a:r>
              <a:rPr lang="en-US"/>
              <a:t>Under European Insolvency Regulation (EIR)</a:t>
            </a:r>
          </a:p>
          <a:p>
            <a:pPr lvl="1"/>
            <a:r>
              <a:rPr lang="en-US"/>
              <a:t>Distinction between main and non-main proceedings</a:t>
            </a:r>
          </a:p>
          <a:p>
            <a:pPr lvl="1"/>
            <a:r>
              <a:rPr lang="en-US"/>
              <a:t>Limitation on the courts‘ competence to open (main) proceedings</a:t>
            </a:r>
          </a:p>
          <a:p>
            <a:pPr lvl="1"/>
            <a:r>
              <a:rPr lang="en-US"/>
              <a:t>Determines the territorial scope of proceedings 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Rechteck 3"/>
          <p:cNvSpPr/>
          <p:nvPr/>
        </p:nvSpPr>
        <p:spPr>
          <a:xfrm>
            <a:off x="0" y="0"/>
            <a:ext cx="9144000" cy="361320"/>
          </a:xfrm>
          <a:prstGeom prst="rect">
            <a:avLst/>
          </a:prstGeom>
          <a:solidFill>
            <a:srgbClr val="5FB6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" r="62308"/>
          <a:stretch/>
        </p:blipFill>
        <p:spPr>
          <a:xfrm>
            <a:off x="411394" y="2671"/>
            <a:ext cx="1113023" cy="34864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522" t="18242" r="32" b="13363"/>
          <a:stretch/>
        </p:blipFill>
        <p:spPr>
          <a:xfrm>
            <a:off x="8035663" y="0"/>
            <a:ext cx="779718" cy="36085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87" t="11096" r="18922" b="64433"/>
          <a:stretch/>
        </p:blipFill>
        <p:spPr>
          <a:xfrm>
            <a:off x="1514051" y="14994"/>
            <a:ext cx="4518183" cy="32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89" t="34559" r="17925" b="10398"/>
          <a:stretch/>
        </p:blipFill>
        <p:spPr>
          <a:xfrm>
            <a:off x="6046522" y="54931"/>
            <a:ext cx="1818003" cy="284063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3607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COMI‘s shortcomings: </a:t>
            </a:r>
            <a:r>
              <a:rPr lang="en-US"/>
              <a:t/>
            </a:r>
            <a:br>
              <a:rPr lang="en-US"/>
            </a:br>
            <a:r>
              <a:rPr lang="en-US"/>
              <a:t>Too flexible and too unflexible at the same time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COMI is overly flexible</a:t>
            </a:r>
          </a:p>
          <a:p>
            <a:pPr lvl="1"/>
            <a:r>
              <a:rPr lang="en-US"/>
              <a:t>COMI may be manipulated to benefit managers and/or shareholders</a:t>
            </a:r>
          </a:p>
          <a:p>
            <a:pPr lvl="1"/>
            <a:r>
              <a:rPr lang="en-US"/>
              <a:t>Creditors might be confronted with a new (unfavorable) insolvency law</a:t>
            </a:r>
          </a:p>
          <a:p>
            <a:pPr lvl="1"/>
            <a:r>
              <a:rPr lang="en-US"/>
              <a:t>This may result in opportunistic („bad“) forum shopping</a:t>
            </a:r>
          </a:p>
          <a:p>
            <a:r>
              <a:rPr lang="en-US"/>
              <a:t>COMI is not flexible enough</a:t>
            </a:r>
          </a:p>
          <a:p>
            <a:pPr lvl="1"/>
            <a:r>
              <a:rPr lang="en-US"/>
              <a:t>Shifting COMI is burdensome and expensive</a:t>
            </a:r>
          </a:p>
          <a:p>
            <a:pPr lvl="1"/>
            <a:r>
              <a:rPr lang="en-US"/>
              <a:t>A debtor (and its creditors) may be stuck with a non-optimal insolvency law</a:t>
            </a:r>
          </a:p>
          <a:p>
            <a:pPr lvl="1"/>
            <a:r>
              <a:rPr lang="en-US"/>
              <a:t>This impedes efficient („good“) forum shopping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03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b="1"/>
              <a:t>Debtor‘s choice in insolvency law:</a:t>
            </a:r>
            <a:br>
              <a:rPr lang="en-US" sz="2200" b="1"/>
            </a:br>
            <a:r>
              <a:rPr lang="en-US" sz="2200"/>
              <a:t>Because timing matters</a:t>
            </a:r>
          </a:p>
        </p:txBody>
      </p:sp>
      <p:graphicFrame>
        <p:nvGraphicFramePr>
          <p:cNvPr id="4" name="Inhaltsplatzhalt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82420537"/>
              </p:ext>
            </p:extLst>
          </p:nvPr>
        </p:nvGraphicFramePr>
        <p:xfrm>
          <a:off x="379486" y="2207941"/>
          <a:ext cx="8492371" cy="6114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fi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468" y="1710740"/>
            <a:ext cx="453667" cy="4639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156" y="1684275"/>
            <a:ext cx="472065" cy="482713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914" y="1627837"/>
            <a:ext cx="564053" cy="576776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383" y="1668561"/>
            <a:ext cx="502798" cy="514139"/>
          </a:xfrm>
          <a:prstGeom prst="rect">
            <a:avLst/>
          </a:prstGeom>
        </p:spPr>
      </p:pic>
      <p:sp>
        <p:nvSpPr>
          <p:cNvPr id="9" name="Rechteck 8"/>
          <p:cNvSpPr/>
          <p:nvPr/>
        </p:nvSpPr>
        <p:spPr>
          <a:xfrm>
            <a:off x="392186" y="2874812"/>
            <a:ext cx="1948243" cy="1712428"/>
          </a:xfrm>
          <a:prstGeom prst="rect">
            <a:avLst/>
          </a:prstGeom>
          <a:gradFill>
            <a:gsLst>
              <a:gs pos="19000">
                <a:schemeClr val="bg1"/>
              </a:gs>
              <a:gs pos="94000">
                <a:schemeClr val="bg1">
                  <a:lumMod val="85000"/>
                </a:schemeClr>
              </a:gs>
            </a:gsLst>
            <a:lin ang="16200000" scaled="0"/>
          </a:gradFill>
          <a:ln w="19050" cmpd="sng">
            <a:noFill/>
            <a:prstDash val="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144000" tIns="108000" rIns="144000" bIns="144000" rtlCol="0" anchor="t" anchorCtr="0"/>
          <a:lstStyle/>
          <a:p>
            <a:pPr algn="l">
              <a:lnSpc>
                <a:spcPts val="1000"/>
              </a:lnSpc>
              <a:spcBef>
                <a:spcPts val="600"/>
              </a:spcBef>
              <a:buClr>
                <a:srgbClr val="116656"/>
              </a:buClr>
              <a:buSzPct val="120000"/>
            </a:pPr>
            <a:r>
              <a:rPr lang="en-US" sz="1100" b="1" dirty="0"/>
              <a:t>Full control</a:t>
            </a:r>
          </a:p>
          <a:p>
            <a:pPr marL="252000" indent="-25200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Analyzing the adequacy of the applicable insolvency law</a:t>
            </a:r>
          </a:p>
          <a:p>
            <a:pPr marL="252000" indent="-25200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Demanding personal and/or real securities</a:t>
            </a:r>
          </a:p>
          <a:p>
            <a:pPr marL="252000" indent="-25200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Adjusting price of credit</a:t>
            </a:r>
          </a:p>
          <a:p>
            <a:pPr marL="252000" indent="-25200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Rejecting the deal</a:t>
            </a:r>
          </a:p>
        </p:txBody>
      </p:sp>
      <p:sp>
        <p:nvSpPr>
          <p:cNvPr id="10" name="Rechteck 9"/>
          <p:cNvSpPr/>
          <p:nvPr/>
        </p:nvSpPr>
        <p:spPr>
          <a:xfrm>
            <a:off x="2480772" y="2874812"/>
            <a:ext cx="1906204" cy="1712428"/>
          </a:xfrm>
          <a:prstGeom prst="rect">
            <a:avLst/>
          </a:prstGeom>
          <a:gradFill>
            <a:gsLst>
              <a:gs pos="19000">
                <a:schemeClr val="bg1"/>
              </a:gs>
              <a:gs pos="94000">
                <a:schemeClr val="bg1">
                  <a:lumMod val="85000"/>
                </a:schemeClr>
              </a:gs>
            </a:gsLst>
            <a:lin ang="16200000" scaled="0"/>
          </a:gradFill>
          <a:ln w="19050" cmpd="sng">
            <a:noFill/>
            <a:prstDash val="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144000" tIns="108000" rIns="144000" bIns="144000" rtlCol="0" anchor="t" anchorCtr="0"/>
          <a:lstStyle/>
          <a:p>
            <a:pPr algn="l">
              <a:lnSpc>
                <a:spcPts val="1000"/>
              </a:lnSpc>
              <a:spcBef>
                <a:spcPts val="600"/>
              </a:spcBef>
              <a:buClr>
                <a:srgbClr val="116656"/>
              </a:buClr>
              <a:buSzPct val="120000"/>
            </a:pPr>
            <a:r>
              <a:rPr lang="en-US" sz="1100" b="1" dirty="0"/>
              <a:t>Bargained-for control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Creditor is stuck with what (s)he negotiated for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Covenants, right to accelerate/terminate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Pre-effects of the applicable insolvency law</a:t>
            </a:r>
          </a:p>
        </p:txBody>
      </p:sp>
      <p:sp>
        <p:nvSpPr>
          <p:cNvPr id="11" name="Rechteck 10"/>
          <p:cNvSpPr/>
          <p:nvPr/>
        </p:nvSpPr>
        <p:spPr>
          <a:xfrm>
            <a:off x="4527319" y="2874812"/>
            <a:ext cx="1936101" cy="1712428"/>
          </a:xfrm>
          <a:prstGeom prst="rect">
            <a:avLst/>
          </a:prstGeom>
          <a:gradFill>
            <a:gsLst>
              <a:gs pos="19000">
                <a:schemeClr val="bg1"/>
              </a:gs>
              <a:gs pos="94000">
                <a:schemeClr val="bg1">
                  <a:lumMod val="85000"/>
                </a:schemeClr>
              </a:gs>
            </a:gsLst>
            <a:lin ang="16200000" scaled="0"/>
          </a:gradFill>
          <a:ln w="19050" cmpd="sng">
            <a:noFill/>
            <a:prstDash val="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144000" tIns="108000" rIns="144000" bIns="144000" rtlCol="0" anchor="t" anchorCtr="0"/>
          <a:lstStyle/>
          <a:p>
            <a:pPr algn="l">
              <a:lnSpc>
                <a:spcPts val="1000"/>
              </a:lnSpc>
              <a:spcBef>
                <a:spcPts val="600"/>
              </a:spcBef>
              <a:buClr>
                <a:srgbClr val="116656"/>
              </a:buClr>
              <a:buSzPct val="120000"/>
            </a:pPr>
            <a:r>
              <a:rPr lang="en-US" sz="1100" b="1" dirty="0"/>
              <a:t>Indirect protection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Debtor is still trying to obtain credit at optimal conditions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Debtor has an incentive to optimal behavior (i.e. choosing the most efficient law)</a:t>
            </a:r>
          </a:p>
        </p:txBody>
      </p:sp>
      <p:sp>
        <p:nvSpPr>
          <p:cNvPr id="12" name="Rechteck 11"/>
          <p:cNvSpPr/>
          <p:nvPr/>
        </p:nvSpPr>
        <p:spPr>
          <a:xfrm>
            <a:off x="6602507" y="2864962"/>
            <a:ext cx="1948243" cy="1722278"/>
          </a:xfrm>
          <a:prstGeom prst="rect">
            <a:avLst/>
          </a:prstGeom>
          <a:gradFill>
            <a:gsLst>
              <a:gs pos="19000">
                <a:schemeClr val="bg1"/>
              </a:gs>
              <a:gs pos="94000">
                <a:schemeClr val="bg1">
                  <a:lumMod val="85000"/>
                </a:schemeClr>
              </a:gs>
            </a:gsLst>
            <a:lin ang="16200000" scaled="0"/>
          </a:gradFill>
          <a:ln w="19050" cmpd="sng">
            <a:noFill/>
            <a:prstDash val="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144000" tIns="108000" rIns="144000" bIns="144000" rtlCol="0" anchor="t" anchorCtr="0"/>
          <a:lstStyle/>
          <a:p>
            <a:pPr algn="l">
              <a:lnSpc>
                <a:spcPts val="1000"/>
              </a:lnSpc>
              <a:spcBef>
                <a:spcPts val="600"/>
              </a:spcBef>
              <a:buClr>
                <a:srgbClr val="116656"/>
              </a:buClr>
              <a:buSzPct val="120000"/>
            </a:pPr>
            <a:r>
              <a:rPr lang="en-US" sz="1100" b="1" dirty="0"/>
              <a:t>Indirect protection ceases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Debtor exits the market for credit (involuntarily)</a:t>
            </a:r>
          </a:p>
          <a:p>
            <a:pPr marL="285750" indent="-285750" algn="l">
              <a:lnSpc>
                <a:spcPts val="1000"/>
              </a:lnSpc>
              <a:spcBef>
                <a:spcPts val="600"/>
              </a:spcBef>
              <a:buClr>
                <a:srgbClr val="2E319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100" dirty="0"/>
              <a:t>Debtor has no incentive to „optimal“ behavior, because other market participants won‘t react anyways</a:t>
            </a:r>
          </a:p>
        </p:txBody>
      </p:sp>
      <p:sp>
        <p:nvSpPr>
          <p:cNvPr id="19" name="Pfeil nach oben 18"/>
          <p:cNvSpPr/>
          <p:nvPr/>
        </p:nvSpPr>
        <p:spPr>
          <a:xfrm>
            <a:off x="547157" y="4433101"/>
            <a:ext cx="1638300" cy="419100"/>
          </a:xfrm>
          <a:prstGeom prst="upArrow">
            <a:avLst>
              <a:gd name="adj1" fmla="val 78978"/>
              <a:gd name="adj2" fmla="val 50000"/>
            </a:avLst>
          </a:prstGeom>
          <a:gradFill>
            <a:gsLst>
              <a:gs pos="88000">
                <a:schemeClr val="accent6">
                  <a:tint val="100000"/>
                  <a:shade val="100000"/>
                  <a:satMod val="130000"/>
                </a:schemeClr>
              </a:gs>
              <a:gs pos="0">
                <a:schemeClr val="accent6">
                  <a:lumMod val="75000"/>
                </a:schemeClr>
              </a:gs>
            </a:gsLst>
          </a:gradFill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err="1">
                <a:solidFill>
                  <a:schemeClr val="tx1"/>
                </a:solidFill>
              </a:rPr>
              <a:t>commitment</a:t>
            </a:r>
            <a:r>
              <a:rPr lang="de-DE" sz="1200" b="1" dirty="0">
                <a:solidFill>
                  <a:schemeClr val="tx1"/>
                </a:solidFill>
              </a:rPr>
              <a:t> </a:t>
            </a:r>
            <a:r>
              <a:rPr lang="de-DE" sz="1200" b="1" dirty="0" err="1">
                <a:solidFill>
                  <a:schemeClr val="tx1"/>
                </a:solidFill>
              </a:rPr>
              <a:t>rule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0" name="Pfeil nach oben 19"/>
          <p:cNvSpPr/>
          <p:nvPr/>
        </p:nvSpPr>
        <p:spPr>
          <a:xfrm>
            <a:off x="6757478" y="4433101"/>
            <a:ext cx="1638300" cy="419100"/>
          </a:xfrm>
          <a:prstGeom prst="upArrow">
            <a:avLst>
              <a:gd name="adj1" fmla="val 78978"/>
              <a:gd name="adj2" fmla="val 50000"/>
            </a:avLst>
          </a:prstGeom>
          <a:gradFill>
            <a:gsLst>
              <a:gs pos="88000">
                <a:schemeClr val="accent6">
                  <a:tint val="100000"/>
                  <a:shade val="100000"/>
                  <a:satMod val="130000"/>
                </a:schemeClr>
              </a:gs>
              <a:gs pos="0">
                <a:schemeClr val="accent6">
                  <a:lumMod val="75000"/>
                </a:schemeClr>
              </a:gs>
            </a:gsLst>
          </a:gradFill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tx1"/>
                </a:solidFill>
              </a:rPr>
              <a:t>COMI </a:t>
            </a:r>
            <a:r>
              <a:rPr lang="de-DE" sz="1200" b="1" dirty="0" err="1">
                <a:solidFill>
                  <a:schemeClr val="tx1"/>
                </a:solidFill>
              </a:rPr>
              <a:t>rule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13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26BAFA-5986-4684-8C53-1FF0415336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"/>
                                        <p:tgtEl>
                                          <p:spTgt spid="4">
                                            <p:graphicEl>
                                              <a:dgm id="{1B26BAFA-5986-4684-8C53-1FF0415336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9B12E2-452D-421E-B0FD-80587E9BA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00"/>
                                        <p:tgtEl>
                                          <p:spTgt spid="4">
                                            <p:graphicEl>
                                              <a:dgm id="{869B12E2-452D-421E-B0FD-80587E9BA2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CEDB31-F301-4CB5-86FA-02A9A99C38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00"/>
                                        <p:tgtEl>
                                          <p:spTgt spid="4">
                                            <p:graphicEl>
                                              <a:dgm id="{D3CEDB31-F301-4CB5-86FA-02A9A99C38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09D86D-BDF1-4928-9F9F-937EE58F4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00"/>
                                        <p:tgtEl>
                                          <p:spTgt spid="4">
                                            <p:graphicEl>
                                              <a:dgm id="{9E09D86D-BDF1-4928-9F9F-937EE58F4E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9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9" grpId="0" uiExpand="1" animBg="1"/>
      <p:bldP spid="10" grpId="0" uiExpand="1" animBg="1"/>
      <p:bldP spid="11" grpId="0" uiExpand="1" animBg="1"/>
      <p:bldP spid="12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457200" y="633976"/>
            <a:ext cx="8229600" cy="698024"/>
          </a:xfrm>
        </p:spPr>
        <p:txBody>
          <a:bodyPr/>
          <a:lstStyle/>
          <a:p>
            <a:r>
              <a:rPr lang="en-US" sz="2200" b="1"/>
              <a:t>Debtor‘s choice in insolvency law:</a:t>
            </a:r>
            <a:br>
              <a:rPr lang="en-US" sz="2200" b="1"/>
            </a:br>
            <a:r>
              <a:rPr lang="en-US" sz="2200"/>
              <a:t>Adjusting creditors, optimal choice, and the race to the top</a:t>
            </a:r>
          </a:p>
        </p:txBody>
      </p:sp>
      <p:graphicFrame>
        <p:nvGraphicFramePr>
          <p:cNvPr id="5" name="Inhaltsplatzhalt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4806481"/>
              </p:ext>
            </p:extLst>
          </p:nvPr>
        </p:nvGraphicFramePr>
        <p:xfrm>
          <a:off x="573484" y="1587500"/>
          <a:ext cx="7997031" cy="325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9674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C07AD5-5667-419E-968D-725B831A33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>
                                            <p:graphicEl>
                                              <a:dgm id="{51C07AD5-5667-419E-968D-725B831A33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5">
                                            <p:graphicEl>
                                              <a:dgm id="{51C07AD5-5667-419E-968D-725B831A33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5">
                                            <p:graphicEl>
                                              <a:dgm id="{51C07AD5-5667-419E-968D-725B831A33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E10D50-7F22-4A5F-B6EE-25B76DE83E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dgm id="{66E10D50-7F22-4A5F-B6EE-25B76DE83E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2F72B1-9FE9-4B4A-AF0C-94FDB2948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"/>
                                        <p:tgtEl>
                                          <p:spTgt spid="5">
                                            <p:graphicEl>
                                              <a:dgm id="{4E2F72B1-9FE9-4B4A-AF0C-94FDB2948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5">
                                            <p:graphicEl>
                                              <a:dgm id="{4E2F72B1-9FE9-4B4A-AF0C-94FDB2948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5">
                                            <p:graphicEl>
                                              <a:dgm id="{4E2F72B1-9FE9-4B4A-AF0C-94FDB2948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B3761F-716F-48B8-B275-168D44B25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C8B3761F-716F-48B8-B275-168D44B251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D787BA-5904-4442-9908-B13C074CF3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"/>
                                        <p:tgtEl>
                                          <p:spTgt spid="5">
                                            <p:graphicEl>
                                              <a:dgm id="{C8D787BA-5904-4442-9908-B13C074CF3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00" fill="hold"/>
                                        <p:tgtEl>
                                          <p:spTgt spid="5">
                                            <p:graphicEl>
                                              <a:dgm id="{C8D787BA-5904-4442-9908-B13C074CF3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" fill="hold"/>
                                        <p:tgtEl>
                                          <p:spTgt spid="5">
                                            <p:graphicEl>
                                              <a:dgm id="{C8D787BA-5904-4442-9908-B13C074CF3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D9B284-8B8B-4315-A1FF-A01BEE3CB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graphicEl>
                                              <a:dgm id="{45D9B284-8B8B-4315-A1FF-A01BEE3CB1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AB6E8C-845A-44B4-BEE9-CB790A7BDF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00"/>
                                        <p:tgtEl>
                                          <p:spTgt spid="5">
                                            <p:graphicEl>
                                              <a:dgm id="{00AB6E8C-845A-44B4-BEE9-CB790A7BDF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5">
                                            <p:graphicEl>
                                              <a:dgm id="{00AB6E8C-845A-44B4-BEE9-CB790A7BDF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5">
                                            <p:graphicEl>
                                              <a:dgm id="{00AB6E8C-845A-44B4-BEE9-CB790A7BDF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CF092C-7F71-45A8-8FAD-532E201094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graphicEl>
                                              <a:dgm id="{99CF092C-7F71-45A8-8FAD-532E201094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FCEBFC-9D87-415E-8DA3-8EFCFC4F3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00"/>
                                        <p:tgtEl>
                                          <p:spTgt spid="5">
                                            <p:graphicEl>
                                              <a:dgm id="{C8FCEBFC-9D87-415E-8DA3-8EFCFC4F39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5">
                                            <p:graphicEl>
                                              <a:dgm id="{C8FCEBFC-9D87-415E-8DA3-8EFCFC4F3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5">
                                            <p:graphicEl>
                                              <a:dgm id="{C8FCEBFC-9D87-415E-8DA3-8EFCFC4F3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D8B28C-0F03-4E66-934B-81F6D47F97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>
                                            <p:graphicEl>
                                              <a:dgm id="{41D8B28C-0F03-4E66-934B-81F6D47F97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US"/>
              <a:t>Debtor‘s choice has worked in European corporate law (or has it?)</a:t>
            </a:r>
          </a:p>
          <a:p>
            <a:pPr marL="285750" indent="-285750"/>
            <a:r>
              <a:rPr lang="en-US"/>
              <a:t>What about opportunistic choices – at the expense of non-adjusting creditors?</a:t>
            </a:r>
          </a:p>
          <a:p>
            <a:pPr marL="285750" indent="-285750"/>
            <a:r>
              <a:rPr lang="en-US"/>
              <a:t>Could the public policy exception serve as a general safeguard?</a:t>
            </a:r>
          </a:p>
          <a:p>
            <a:pPr marL="285750" indent="-285750"/>
            <a:r>
              <a:rPr lang="en-US"/>
              <a:t>And how about harmonized areas of substantive law with implementation options for Member States like the relative priority rule?</a:t>
            </a:r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457200" y="633976"/>
            <a:ext cx="8229600" cy="698024"/>
          </a:xfrm>
        </p:spPr>
        <p:txBody>
          <a:bodyPr/>
          <a:lstStyle/>
          <a:p>
            <a:r>
              <a:rPr lang="en-US" sz="2200" b="1"/>
              <a:t>The European perspective:</a:t>
            </a:r>
            <a:br>
              <a:rPr lang="en-US" sz="2200" b="1"/>
            </a:br>
            <a:r>
              <a:rPr lang="en-US" sz="2200"/>
              <a:t>Imagining debtor‘s choice implemented in the EIR</a:t>
            </a:r>
          </a:p>
        </p:txBody>
      </p:sp>
    </p:spTree>
    <p:extLst>
      <p:ext uri="{BB962C8B-B14F-4D97-AF65-F5344CB8AC3E}">
        <p14:creationId xmlns:p14="http://schemas.microsoft.com/office/powerpoint/2010/main" val="257420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b="1"/>
              <a:t>Inspirations from European corporate law</a:t>
            </a:r>
            <a:br>
              <a:rPr lang="en-US" sz="2200" b="1"/>
            </a:br>
            <a:r>
              <a:rPr lang="en-US" sz="2200"/>
              <a:t>(other than debtor‘s choice)</a:t>
            </a:r>
          </a:p>
        </p:txBody>
      </p:sp>
      <p:graphicFrame>
        <p:nvGraphicFramePr>
          <p:cNvPr id="4" name="Inhaltsplatzhalter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67548463"/>
              </p:ext>
            </p:extLst>
          </p:nvPr>
        </p:nvGraphicFramePr>
        <p:xfrm>
          <a:off x="533400" y="1527178"/>
          <a:ext cx="8077200" cy="30647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083803">
                  <a:extLst>
                    <a:ext uri="{9D8B030D-6E8A-4147-A177-3AD203B41FA5}">
                      <a16:colId xmlns:a16="http://schemas.microsoft.com/office/drawing/2014/main" val="2568704481"/>
                    </a:ext>
                  </a:extLst>
                </a:gridCol>
                <a:gridCol w="3993397">
                  <a:extLst>
                    <a:ext uri="{9D8B030D-6E8A-4147-A177-3AD203B41FA5}">
                      <a16:colId xmlns:a16="http://schemas.microsoft.com/office/drawing/2014/main" val="3722616126"/>
                    </a:ext>
                  </a:extLst>
                </a:gridCol>
              </a:tblGrid>
              <a:tr h="385761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solidFill>
                            <a:srgbClr val="2E3191"/>
                          </a:solidFill>
                        </a:rPr>
                        <a:t>Cross-border transfer of statutory seat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solidFill>
                            <a:srgbClr val="2E3191"/>
                          </a:solidFill>
                        </a:rPr>
                        <a:t>Cross-border transfer of COMI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844840"/>
                  </a:ext>
                </a:extLst>
              </a:tr>
              <a:tr h="787400">
                <a:tc>
                  <a:txBody>
                    <a:bodyPr/>
                    <a:lstStyle/>
                    <a:p>
                      <a:pPr marL="0" indent="0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noProof="0" dirty="0"/>
                        <a:t>Ex-ante disclosure</a:t>
                      </a:r>
                      <a:r>
                        <a:rPr lang="en-US" sz="1200" b="1" baseline="30000" noProof="0" dirty="0"/>
                        <a:t>*</a:t>
                      </a:r>
                      <a:r>
                        <a:rPr lang="en-US" sz="1200" b="1" baseline="0" noProof="0" dirty="0"/>
                        <a:t>: 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the charter/register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 business documents</a:t>
                      </a:r>
                    </a:p>
                  </a:txBody>
                  <a:tcPr>
                    <a:solidFill>
                      <a:srgbClr val="FBFCFE">
                        <a:alpha val="6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Ex-ante</a:t>
                      </a:r>
                      <a:r>
                        <a:rPr lang="en-US" sz="1200" b="1" kern="1200" baseline="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disclosure</a:t>
                      </a: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Facts are only relevant if ascertainable by third parties</a:t>
                      </a:r>
                    </a:p>
                  </a:txBody>
                  <a:tcPr>
                    <a:solidFill>
                      <a:srgbClr val="FBFCFE">
                        <a:alpha val="6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921506"/>
                  </a:ext>
                </a:extLst>
              </a:tr>
              <a:tr h="977900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Safeguards for subsequent modification</a:t>
                      </a:r>
                      <a:r>
                        <a:rPr lang="en-US" sz="1200" b="1" kern="1200" baseline="300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Preservation of general jurisdiction for 2 years</a:t>
                      </a:r>
                    </a:p>
                    <a:p>
                      <a:pPr marL="216000" marR="0" lvl="0" indent="-216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Pct val="70000"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Optional: managers’ declaration on solvency</a:t>
                      </a:r>
                    </a:p>
                    <a:p>
                      <a:pPr marL="216000" marR="0" lvl="0" indent="-216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Claim for collateral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Safeguards for subsequent modification: </a:t>
                      </a:r>
                      <a:endParaRPr lang="en-US" sz="1200" kern="1200" noProof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None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984833"/>
                  </a:ext>
                </a:extLst>
              </a:tr>
              <a:tr h="890799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Enforcement: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 ante control (by the registry)</a:t>
                      </a:r>
                      <a:r>
                        <a:rPr lang="en-US" sz="1200" b="1" kern="1200" baseline="300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Deterrence/liability</a:t>
                      </a:r>
                      <a:r>
                        <a:rPr lang="en-US" sz="1200" kern="1200" baseline="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kern="1200" noProof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9FBFD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Enforcement: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 post control (by the bankruptcy</a:t>
                      </a:r>
                      <a:r>
                        <a:rPr lang="en-US" sz="1200" kern="1200" baseline="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court)</a:t>
                      </a:r>
                      <a:endParaRPr lang="en-US" sz="1200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9FBFD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894984"/>
                  </a:ext>
                </a:extLst>
              </a:tr>
            </a:tbl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457200" y="4599508"/>
            <a:ext cx="53721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*</a:t>
            </a:r>
            <a:r>
              <a:rPr lang="de-DE" sz="900" dirty="0" err="1"/>
              <a:t>Directive</a:t>
            </a:r>
            <a:r>
              <a:rPr lang="de-DE" sz="900" dirty="0"/>
              <a:t> </a:t>
            </a:r>
            <a:r>
              <a:rPr lang="en-US" sz="900" dirty="0"/>
              <a:t>(EU) 2017/1132 Art. 14, 26, 86j, 86m</a:t>
            </a:r>
          </a:p>
        </p:txBody>
      </p:sp>
    </p:spTree>
    <p:extLst>
      <p:ext uri="{BB962C8B-B14F-4D97-AF65-F5344CB8AC3E}">
        <p14:creationId xmlns:p14="http://schemas.microsoft.com/office/powerpoint/2010/main" val="416300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b="1"/>
              <a:t>Inspirations from European corporate law</a:t>
            </a:r>
            <a:br>
              <a:rPr lang="en-US" sz="2200" b="1"/>
            </a:br>
            <a:r>
              <a:rPr lang="en-US" sz="2200"/>
              <a:t>(other than debtor‘s choice)</a:t>
            </a:r>
          </a:p>
        </p:txBody>
      </p:sp>
      <p:graphicFrame>
        <p:nvGraphicFramePr>
          <p:cNvPr id="5" name="Inhaltsplatzhalt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7999983"/>
              </p:ext>
            </p:extLst>
          </p:nvPr>
        </p:nvGraphicFramePr>
        <p:xfrm>
          <a:off x="533400" y="1527178"/>
          <a:ext cx="8077200" cy="30647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083803">
                  <a:extLst>
                    <a:ext uri="{9D8B030D-6E8A-4147-A177-3AD203B41FA5}">
                      <a16:colId xmlns:a16="http://schemas.microsoft.com/office/drawing/2014/main" val="2568704481"/>
                    </a:ext>
                  </a:extLst>
                </a:gridCol>
                <a:gridCol w="3993397">
                  <a:extLst>
                    <a:ext uri="{9D8B030D-6E8A-4147-A177-3AD203B41FA5}">
                      <a16:colId xmlns:a16="http://schemas.microsoft.com/office/drawing/2014/main" val="3722616126"/>
                    </a:ext>
                  </a:extLst>
                </a:gridCol>
              </a:tblGrid>
              <a:tr h="385761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solidFill>
                            <a:srgbClr val="2E3191"/>
                          </a:solidFill>
                        </a:rPr>
                        <a:t>Cross-border transfer of statutory seat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solidFill>
                            <a:srgbClr val="2E3191"/>
                          </a:solidFill>
                        </a:rPr>
                        <a:t>Cross-border transfer of COMI (registered)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844840"/>
                  </a:ext>
                </a:extLst>
              </a:tr>
              <a:tr h="787400">
                <a:tc>
                  <a:txBody>
                    <a:bodyPr/>
                    <a:lstStyle/>
                    <a:p>
                      <a:pPr marL="0" indent="0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noProof="0" dirty="0"/>
                        <a:t>Ex-ante disclosure</a:t>
                      </a:r>
                      <a:r>
                        <a:rPr lang="en-US" sz="1200" b="1" baseline="30000" noProof="0" dirty="0"/>
                        <a:t>*</a:t>
                      </a:r>
                      <a:r>
                        <a:rPr lang="en-US" sz="1200" b="1" baseline="0" noProof="0" dirty="0"/>
                        <a:t>: 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the charter/register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 business documents</a:t>
                      </a:r>
                    </a:p>
                  </a:txBody>
                  <a:tcPr>
                    <a:solidFill>
                      <a:srgbClr val="FBFCFE">
                        <a:alpha val="6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Ex-ante</a:t>
                      </a:r>
                      <a:r>
                        <a:rPr lang="en-US" sz="1200" b="1" kern="1200" baseline="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disclosure</a:t>
                      </a: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</a:t>
                      </a:r>
                      <a:r>
                        <a:rPr lang="en-US" sz="1200" kern="1200" baseline="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the register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BFCFE">
                        <a:alpha val="6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921506"/>
                  </a:ext>
                </a:extLst>
              </a:tr>
              <a:tr h="977900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Safeguards for subsequent modification</a:t>
                      </a:r>
                      <a:r>
                        <a:rPr lang="en-US" sz="1200" b="1" kern="1200" baseline="300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Preservation of general jurisdiction for 2 years</a:t>
                      </a:r>
                    </a:p>
                    <a:p>
                      <a:pPr marL="216000" marR="0" lvl="0" indent="-216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Pct val="70000"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Optional: managers’ declaration on solvency</a:t>
                      </a:r>
                    </a:p>
                    <a:p>
                      <a:pPr marL="216000" marR="0" lvl="0" indent="-216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Claim for collateral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200" b="1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Safeguards for subsequent modification: </a:t>
                      </a:r>
                      <a:endParaRPr lang="en-US" sz="1200" kern="1200" noProof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Preservation of “old” forum for 2 years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Optional: managers‘ declaration on solvency</a:t>
                      </a:r>
                    </a:p>
                    <a:p>
                      <a:pPr marL="216000" marR="0" lvl="0" indent="-216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Claim for collateral</a:t>
                      </a:r>
                    </a:p>
                  </a:txBody>
                  <a:tcPr>
                    <a:solidFill>
                      <a:srgbClr val="FFFFFF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984833"/>
                  </a:ext>
                </a:extLst>
              </a:tr>
              <a:tr h="890799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Enforcement: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 ante control (by the registry)</a:t>
                      </a:r>
                      <a:r>
                        <a:rPr lang="en-US" sz="1200" kern="1200" baseline="300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Deterrence/liability</a:t>
                      </a:r>
                      <a:r>
                        <a:rPr lang="en-US" sz="1200" kern="1200" baseline="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9FBFD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Pct val="7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2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Enforcement: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16000" indent="-216000" algn="l" defTabSz="914400" rtl="0" eaLnBrk="1" latinLnBrk="0" hangingPunct="1">
                        <a:spcAft>
                          <a:spcPts val="4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 ante control (by registry – on a cursory basis)</a:t>
                      </a:r>
                    </a:p>
                    <a:p>
                      <a:pPr marL="216000" indent="-216000" algn="l" defTabSz="914400" rtl="0" eaLnBrk="1" latinLnBrk="0" hangingPunct="1">
                        <a:spcAft>
                          <a:spcPts val="600"/>
                        </a:spcAft>
                        <a:buSzPct val="70000"/>
                        <a:buFont typeface="Wingdings" panose="05000000000000000000" pitchFamily="2" charset="2"/>
                        <a:buChar char="Ø"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Deterrence/liability </a:t>
                      </a:r>
                      <a:endParaRPr lang="en-US" sz="1200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9FBFD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894984"/>
                  </a:ext>
                </a:extLst>
              </a:tr>
            </a:tbl>
          </a:graphicData>
        </a:graphic>
      </p:graphicFrame>
      <p:sp>
        <p:nvSpPr>
          <p:cNvPr id="3" name="Textfeld 4">
            <a:extLst>
              <a:ext uri="{FF2B5EF4-FFF2-40B4-BE49-F238E27FC236}">
                <a16:creationId xmlns:a16="http://schemas.microsoft.com/office/drawing/2014/main" id="{7EC4F022-4F8E-9253-E4D8-EB48F5BF29E8}"/>
              </a:ext>
            </a:extLst>
          </p:cNvPr>
          <p:cNvSpPr txBox="1"/>
          <p:nvPr/>
        </p:nvSpPr>
        <p:spPr>
          <a:xfrm>
            <a:off x="457200" y="4599508"/>
            <a:ext cx="53721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*</a:t>
            </a:r>
            <a:r>
              <a:rPr lang="de-DE" sz="900" dirty="0" err="1"/>
              <a:t>Directive</a:t>
            </a:r>
            <a:r>
              <a:rPr lang="de-DE" sz="900" dirty="0"/>
              <a:t> </a:t>
            </a:r>
            <a:r>
              <a:rPr lang="en-US" sz="900" dirty="0"/>
              <a:t>(EU) 2017/1132 Art. 14, 26, 86j, 86m</a:t>
            </a:r>
          </a:p>
        </p:txBody>
      </p:sp>
    </p:spTree>
    <p:extLst>
      <p:ext uri="{BB962C8B-B14F-4D97-AF65-F5344CB8AC3E}">
        <p14:creationId xmlns:p14="http://schemas.microsoft.com/office/powerpoint/2010/main" val="101782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30FBC-29EC-EDC0-6B3B-A1D6D9F8F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DE" sz="2200" b="1" dirty="0"/>
              <a:t>Towards a coherent body of European company law:</a:t>
            </a:r>
            <a:r>
              <a:rPr lang="en-DE" sz="2200" dirty="0"/>
              <a:t/>
            </a:r>
            <a:br>
              <a:rPr lang="en-DE" sz="2200" dirty="0"/>
            </a:br>
            <a:r>
              <a:rPr lang="en-DE" sz="2200" dirty="0"/>
              <a:t>Current developments and trends in EU company law legislation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CCDE3-CF8E-F25A-7C7C-119103C05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Strengthening mandatory disclosure</a:t>
            </a:r>
          </a:p>
          <a:p>
            <a:pPr lvl="2"/>
            <a:r>
              <a:rPr lang="en-US" dirty="0"/>
              <a:t>Proposal for a Directive further expanding and upgrading the use of digital tools and processes in company law</a:t>
            </a:r>
            <a:r>
              <a:rPr lang="en-DE" dirty="0"/>
              <a:t>, Art. 2 (15)(b)</a:t>
            </a:r>
          </a:p>
          <a:p>
            <a:pPr lvl="2"/>
            <a:r>
              <a:rPr lang="en-US" dirty="0"/>
              <a:t>Extends disclosure to the place of central administration and the principal place of business if it is not in the Member State of the registered office</a:t>
            </a:r>
            <a:endParaRPr lang="en-DE" dirty="0"/>
          </a:p>
          <a:p>
            <a:r>
              <a:rPr lang="en-DE" dirty="0"/>
              <a:t>Expanding ex ante review by registry</a:t>
            </a:r>
          </a:p>
          <a:p>
            <a:pPr lvl="2"/>
            <a:r>
              <a:rPr lang="en-DE" dirty="0"/>
              <a:t>For online-incorporations: Directive 2017/1132 Art. 13g</a:t>
            </a:r>
          </a:p>
          <a:p>
            <a:pPr lvl="2"/>
            <a:r>
              <a:rPr lang="en-DE" dirty="0"/>
              <a:t>Expansion through </a:t>
            </a:r>
            <a:r>
              <a:rPr lang="en-US" dirty="0"/>
              <a:t>Proposal for a Directive further expanding and upgrading the use of digital tools and processes in company law</a:t>
            </a:r>
            <a:r>
              <a:rPr lang="en-DE" dirty="0"/>
              <a:t>, Art. 2 (5) and (14)(c)</a:t>
            </a:r>
          </a:p>
          <a:p>
            <a:r>
              <a:rPr lang="en-US" dirty="0" smtClean="0"/>
              <a:t>Holding m</a:t>
            </a:r>
            <a:r>
              <a:rPr lang="en-US" dirty="0" smtClean="0"/>
              <a:t>anagers liable for failure to </a:t>
            </a:r>
            <a:r>
              <a:rPr lang="en-US" dirty="0"/>
              <a:t>fulfil mandatory filing duties</a:t>
            </a:r>
          </a:p>
          <a:p>
            <a:pPr lvl="2"/>
            <a:r>
              <a:rPr lang="en-US" dirty="0"/>
              <a:t>Proposal for a Directive harmonizing certain aspects of insolvency law, Art. 37</a:t>
            </a:r>
          </a:p>
          <a:p>
            <a:pPr lvl="1"/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66037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Conclusions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20000"/>
            <a:ext cx="8229600" cy="3523500"/>
          </a:xfrm>
        </p:spPr>
        <p:txBody>
          <a:bodyPr>
            <a:normAutofit/>
          </a:bodyPr>
          <a:lstStyle/>
          <a:p>
            <a:pPr marL="288000" indent="-288000" algn="just">
              <a:lnSpc>
                <a:spcPts val="19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dirty="0"/>
              <a:t>In an ever-more digitalized and decentralized economy, the COMI principle invites manipulative and opportunistic practices, so (some) reform is needed</a:t>
            </a:r>
          </a:p>
          <a:p>
            <a:pPr marL="288000" indent="-288000" algn="just">
              <a:lnSpc>
                <a:spcPts val="19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dirty="0"/>
              <a:t>This is even more true for confidential restructurings, for </a:t>
            </a:r>
            <a:r>
              <a:rPr lang="en-US" sz="1800" dirty="0" smtClean="0"/>
              <a:t>which, under the current regime, </a:t>
            </a:r>
            <a:r>
              <a:rPr lang="en-US" sz="1800" dirty="0"/>
              <a:t>no inferences can be drawn ex ante regarding the competent jurisdiction</a:t>
            </a:r>
          </a:p>
          <a:p>
            <a:pPr marL="288000" indent="-288000" algn="just">
              <a:lnSpc>
                <a:spcPts val="19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dirty="0"/>
              <a:t>Free choice for debtors (even if made ex ante) may be detrimental to non-adjusting creditors, and the solution proposed to combat such one-sided choice is ill-suited for a common judicial area built upon mutual trust and bound to diverging </a:t>
            </a:r>
            <a:r>
              <a:rPr lang="en-US" sz="1800" dirty="0" err="1"/>
              <a:t>distribu-tional</a:t>
            </a:r>
            <a:r>
              <a:rPr lang="en-US" sz="1800" dirty="0"/>
              <a:t> systems signed off under substantial harmonization</a:t>
            </a:r>
          </a:p>
          <a:p>
            <a:pPr marL="288000" indent="-288000" algn="just">
              <a:lnSpc>
                <a:spcPts val="19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dirty="0"/>
              <a:t>Disclosing COMI in the company‘s register, and subjecting any subsequent change to rules similar to those applicable to cross-border conversions would strike a proper balance – and fit nicely within the existing EU company law framework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91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" r="42"/>
          <a:stretch/>
        </p:blipFill>
        <p:spPr>
          <a:xfrm>
            <a:off x="0" y="0"/>
            <a:ext cx="9144000" cy="1079952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0" y="3248906"/>
            <a:ext cx="4559300" cy="232425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de-DE" b="1" dirty="0"/>
              <a:t>Dr. Fabian Kratzlmeier, LL.M. (Chicago)</a:t>
            </a:r>
          </a:p>
          <a:p>
            <a:pPr marL="0" indent="0">
              <a:lnSpc>
                <a:spcPts val="1400"/>
              </a:lnSpc>
              <a:spcBef>
                <a:spcPts val="0"/>
              </a:spcBef>
              <a:buNone/>
            </a:pPr>
            <a:r>
              <a:rPr lang="de-DE" sz="1800" cap="small" dirty="0"/>
              <a:t>Senior Research Fellow</a:t>
            </a:r>
          </a:p>
          <a:p>
            <a:pPr marL="0" indent="0">
              <a:lnSpc>
                <a:spcPts val="1400"/>
              </a:lnSpc>
              <a:buNone/>
            </a:pPr>
            <a:r>
              <a:rPr lang="de-DE" sz="1600" dirty="0"/>
              <a:t>Department </a:t>
            </a:r>
            <a:r>
              <a:rPr lang="de-DE" sz="1600" dirty="0" err="1"/>
              <a:t>for</a:t>
            </a:r>
            <a:r>
              <a:rPr lang="de-DE" sz="1600" dirty="0"/>
              <a:t> Business </a:t>
            </a:r>
            <a:r>
              <a:rPr lang="de-DE" sz="1600" dirty="0" err="1"/>
              <a:t>and</a:t>
            </a:r>
            <a:r>
              <a:rPr lang="de-DE" sz="1600" dirty="0"/>
              <a:t> </a:t>
            </a:r>
            <a:r>
              <a:rPr lang="de-DE" sz="1600" dirty="0" err="1"/>
              <a:t>Tax</a:t>
            </a:r>
            <a:r>
              <a:rPr lang="de-DE" sz="1600" dirty="0"/>
              <a:t> Law</a:t>
            </a:r>
          </a:p>
          <a:p>
            <a:pPr marL="0" indent="0">
              <a:lnSpc>
                <a:spcPts val="1400"/>
              </a:lnSpc>
              <a:spcBef>
                <a:spcPts val="0"/>
              </a:spcBef>
              <a:buNone/>
            </a:pPr>
            <a:r>
              <a:rPr lang="de-DE" sz="1600" dirty="0"/>
              <a:t>Max-Planck-Institute </a:t>
            </a:r>
            <a:r>
              <a:rPr lang="de-DE" sz="1600" dirty="0" err="1"/>
              <a:t>for</a:t>
            </a:r>
            <a:r>
              <a:rPr lang="de-DE" sz="1600" dirty="0"/>
              <a:t> </a:t>
            </a:r>
            <a:r>
              <a:rPr lang="de-DE" sz="1600" dirty="0" err="1"/>
              <a:t>Tax</a:t>
            </a:r>
            <a:r>
              <a:rPr lang="de-DE" sz="1600" dirty="0"/>
              <a:t> Law </a:t>
            </a:r>
            <a:r>
              <a:rPr lang="de-DE" sz="1600" dirty="0" err="1"/>
              <a:t>and</a:t>
            </a:r>
            <a:r>
              <a:rPr lang="de-DE" sz="1600" dirty="0"/>
              <a:t> Public </a:t>
            </a:r>
            <a:r>
              <a:rPr lang="de-DE" sz="1600" dirty="0" err="1"/>
              <a:t>Finance</a:t>
            </a:r>
            <a:endParaRPr lang="de-DE" sz="1600" dirty="0"/>
          </a:p>
          <a:p>
            <a:pPr marL="0" indent="0">
              <a:lnSpc>
                <a:spcPts val="1400"/>
              </a:lnSpc>
              <a:buNone/>
            </a:pPr>
            <a:r>
              <a:rPr lang="de-DE" sz="1600" dirty="0"/>
              <a:t>fabian.kratzlmeier@tax.mpg.de</a:t>
            </a:r>
          </a:p>
          <a:p>
            <a:pPr marL="0" indent="0">
              <a:lnSpc>
                <a:spcPts val="1400"/>
              </a:lnSpc>
              <a:spcBef>
                <a:spcPts val="0"/>
              </a:spcBef>
              <a:buNone/>
            </a:pPr>
            <a:r>
              <a:rPr lang="de-DE" sz="1600" dirty="0"/>
              <a:t>Marstallplatz 1</a:t>
            </a:r>
          </a:p>
          <a:p>
            <a:pPr marL="0" indent="0">
              <a:lnSpc>
                <a:spcPts val="1400"/>
              </a:lnSpc>
              <a:spcBef>
                <a:spcPts val="0"/>
              </a:spcBef>
              <a:buNone/>
            </a:pPr>
            <a:r>
              <a:rPr lang="de-DE" sz="1600" dirty="0"/>
              <a:t>D-80539 </a:t>
            </a:r>
            <a:r>
              <a:rPr lang="de-DE" sz="1600" dirty="0" err="1"/>
              <a:t>Munich</a:t>
            </a:r>
            <a:endParaRPr lang="de-DE" sz="16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2412" y="648152"/>
            <a:ext cx="7812588" cy="652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3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1093</Words>
  <Application>Microsoft Office PowerPoint</Application>
  <PresentationFormat>Bildschirmpräsentation (16:9)</PresentationFormat>
  <Paragraphs>122</Paragraphs>
  <Slides>12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COMI under attack – European perspectives on a global debate</vt:lpstr>
      <vt:lpstr>Let‘s start where San Diego left off: Should the concept of COMI be revisited?</vt:lpstr>
      <vt:lpstr>The COMI Principle:  A cornerstone of the international insolvency law architecture</vt:lpstr>
      <vt:lpstr>COMI‘s shortcomings:  Too flexible and too unflexible at the same time</vt:lpstr>
      <vt:lpstr>Debtor‘s choice in insolvency law: Because timing matters</vt:lpstr>
      <vt:lpstr>Debtor‘s choice in insolvency law: Adjusting creditors, optimal choice, and the race to the top</vt:lpstr>
      <vt:lpstr>The European perspective: Imagining debtor‘s choice implemented in the EIR</vt:lpstr>
      <vt:lpstr>Inspirations from European corporate law (other than debtor‘s choice)</vt:lpstr>
      <vt:lpstr>Inspirations from European corporate law (other than debtor‘s choice)</vt:lpstr>
      <vt:lpstr>Towards a coherent body of European company law: Current developments and trends in EU company law legislation</vt:lpstr>
      <vt:lpstr>Conclusions</vt:lpstr>
      <vt:lpstr>PowerPoint-Präsentation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Kratzlmeier, Fabian</cp:lastModifiedBy>
  <cp:revision>65</cp:revision>
  <cp:lastPrinted>2012-12-11T14:08:32Z</cp:lastPrinted>
  <dcterms:created xsi:type="dcterms:W3CDTF">2012-03-12T16:08:15Z</dcterms:created>
  <dcterms:modified xsi:type="dcterms:W3CDTF">2024-09-23T09:35:43Z</dcterms:modified>
</cp:coreProperties>
</file>