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74" r:id="rId2"/>
    <p:sldId id="290" r:id="rId3"/>
    <p:sldId id="277" r:id="rId4"/>
    <p:sldId id="276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2CA5B4-6A25-9649-B2AD-10B561C831E9}" v="1" dt="2024-04-12T09:53:49.3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89"/>
    <p:restoredTop sz="94694"/>
  </p:normalViewPr>
  <p:slideViewPr>
    <p:cSldViewPr snapToGrid="0" snapToObjects="1">
      <p:cViewPr varScale="1">
        <p:scale>
          <a:sx n="100" d="100"/>
          <a:sy n="100" d="100"/>
        </p:scale>
        <p:origin x="348" y="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 Newson" userId="32da3c3e-ee74-41f2-9b74-650ae755bc4b" providerId="ADAL" clId="{542CA5B4-6A25-9649-B2AD-10B561C831E9}"/>
    <pc:docChg chg="custSel modMainMaster">
      <pc:chgData name="Paul Newson" userId="32da3c3e-ee74-41f2-9b74-650ae755bc4b" providerId="ADAL" clId="{542CA5B4-6A25-9649-B2AD-10B561C831E9}" dt="2024-04-12T09:54:05.042" v="5" actId="1440"/>
      <pc:docMkLst>
        <pc:docMk/>
      </pc:docMkLst>
      <pc:sldMasterChg chg="addSp delSp modSp mod">
        <pc:chgData name="Paul Newson" userId="32da3c3e-ee74-41f2-9b74-650ae755bc4b" providerId="ADAL" clId="{542CA5B4-6A25-9649-B2AD-10B561C831E9}" dt="2024-04-12T09:54:05.042" v="5" actId="1440"/>
        <pc:sldMasterMkLst>
          <pc:docMk/>
          <pc:sldMasterMk cId="0" sldId="2147483648"/>
        </pc:sldMasterMkLst>
        <pc:picChg chg="add mod">
          <ac:chgData name="Paul Newson" userId="32da3c3e-ee74-41f2-9b74-650ae755bc4b" providerId="ADAL" clId="{542CA5B4-6A25-9649-B2AD-10B561C831E9}" dt="2024-04-12T09:54:05.042" v="5" actId="1440"/>
          <ac:picMkLst>
            <pc:docMk/>
            <pc:sldMasterMk cId="0" sldId="2147483648"/>
            <ac:picMk id="5" creationId="{57163F8B-DDF5-CA5C-4ED0-6F4F9A61EAF8}"/>
          </ac:picMkLst>
        </pc:picChg>
        <pc:picChg chg="del">
          <ac:chgData name="Paul Newson" userId="32da3c3e-ee74-41f2-9b74-650ae755bc4b" providerId="ADAL" clId="{542CA5B4-6A25-9649-B2AD-10B561C831E9}" dt="2024-04-12T09:53:32.003" v="0" actId="478"/>
          <ac:picMkLst>
            <pc:docMk/>
            <pc:sldMasterMk cId="0" sldId="2147483648"/>
            <ac:picMk id="6" creationId="{00685DEA-5D92-EC73-24DA-D0D839C68BD7}"/>
          </ac:picMkLst>
        </pc:picChg>
      </pc:sldMasterChg>
    </pc:docChg>
  </pc:docChgLst>
  <pc:docChgLst>
    <pc:chgData name="Paul Newson" userId="32da3c3e-ee74-41f2-9b74-650ae755bc4b" providerId="ADAL" clId="{3D4D0DD3-5208-C64D-A81B-35314E6AA972}"/>
    <pc:docChg chg="custSel modMainMaster">
      <pc:chgData name="Paul Newson" userId="32da3c3e-ee74-41f2-9b74-650ae755bc4b" providerId="ADAL" clId="{3D4D0DD3-5208-C64D-A81B-35314E6AA972}" dt="2023-05-09T09:50:19.200" v="5" actId="1440"/>
      <pc:docMkLst>
        <pc:docMk/>
      </pc:docMkLst>
      <pc:sldMasterChg chg="addSp delSp modSp mod">
        <pc:chgData name="Paul Newson" userId="32da3c3e-ee74-41f2-9b74-650ae755bc4b" providerId="ADAL" clId="{3D4D0DD3-5208-C64D-A81B-35314E6AA972}" dt="2023-05-09T09:50:19.200" v="5" actId="1440"/>
        <pc:sldMasterMkLst>
          <pc:docMk/>
          <pc:sldMasterMk cId="0" sldId="2147483648"/>
        </pc:sldMasterMkLst>
        <pc:picChg chg="del">
          <ac:chgData name="Paul Newson" userId="32da3c3e-ee74-41f2-9b74-650ae755bc4b" providerId="ADAL" clId="{3D4D0DD3-5208-C64D-A81B-35314E6AA972}" dt="2023-05-09T09:49:49.544" v="0" actId="478"/>
          <ac:picMkLst>
            <pc:docMk/>
            <pc:sldMasterMk cId="0" sldId="2147483648"/>
            <ac:picMk id="5" creationId="{2AD8DF84-E1D3-1A35-D8E7-D1DF27BEBF30}"/>
          </ac:picMkLst>
        </pc:picChg>
        <pc:picChg chg="add mod">
          <ac:chgData name="Paul Newson" userId="32da3c3e-ee74-41f2-9b74-650ae755bc4b" providerId="ADAL" clId="{3D4D0DD3-5208-C64D-A81B-35314E6AA972}" dt="2023-05-09T09:50:19.200" v="5" actId="1440"/>
          <ac:picMkLst>
            <pc:docMk/>
            <pc:sldMasterMk cId="0" sldId="2147483648"/>
            <ac:picMk id="6" creationId="{00685DEA-5D92-EC73-24DA-D0D839C68BD7}"/>
          </ac:picMkLst>
        </pc:picChg>
      </pc:sldMasterChg>
    </pc:docChg>
  </pc:docChgLst>
  <pc:docChgLst>
    <pc:chgData name="Paul Newson" userId="32da3c3e-ee74-41f2-9b74-650ae755bc4b" providerId="ADAL" clId="{4B5D8039-9923-514B-9CE3-A16EC6C0519D}"/>
    <pc:docChg chg="custSel modMainMaster">
      <pc:chgData name="Paul Newson" userId="32da3c3e-ee74-41f2-9b74-650ae755bc4b" providerId="ADAL" clId="{4B5D8039-9923-514B-9CE3-A16EC6C0519D}" dt="2023-05-09T09:42:27.722" v="4" actId="1440"/>
      <pc:docMkLst>
        <pc:docMk/>
      </pc:docMkLst>
      <pc:sldMasterChg chg="addSp delSp modSp mod">
        <pc:chgData name="Paul Newson" userId="32da3c3e-ee74-41f2-9b74-650ae755bc4b" providerId="ADAL" clId="{4B5D8039-9923-514B-9CE3-A16EC6C0519D}" dt="2023-05-09T09:42:27.722" v="4" actId="1440"/>
        <pc:sldMasterMkLst>
          <pc:docMk/>
          <pc:sldMasterMk cId="0" sldId="2147483648"/>
        </pc:sldMasterMkLst>
        <pc:picChg chg="add mod">
          <ac:chgData name="Paul Newson" userId="32da3c3e-ee74-41f2-9b74-650ae755bc4b" providerId="ADAL" clId="{4B5D8039-9923-514B-9CE3-A16EC6C0519D}" dt="2023-05-09T09:42:27.722" v="4" actId="1440"/>
          <ac:picMkLst>
            <pc:docMk/>
            <pc:sldMasterMk cId="0" sldId="2147483648"/>
            <ac:picMk id="5" creationId="{2AD8DF84-E1D3-1A35-D8E7-D1DF27BEBF30}"/>
          </ac:picMkLst>
        </pc:picChg>
        <pc:picChg chg="del">
          <ac:chgData name="Paul Newson" userId="32da3c3e-ee74-41f2-9b74-650ae755bc4b" providerId="ADAL" clId="{4B5D8039-9923-514B-9CE3-A16EC6C0519D}" dt="2023-05-09T09:41:50.945" v="0" actId="478"/>
          <ac:picMkLst>
            <pc:docMk/>
            <pc:sldMasterMk cId="0" sldId="2147483648"/>
            <ac:picMk id="6" creationId="{00000000-0000-0000-0000-000000000000}"/>
          </ac:picMkLst>
        </pc:pic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056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383507"/>
            <a:ext cx="5829300" cy="1102519"/>
          </a:xfrm>
        </p:spPr>
        <p:txBody>
          <a:bodyPr>
            <a:normAutofit/>
          </a:bodyPr>
          <a:lstStyle/>
          <a:p>
            <a:r>
              <a:rPr lang="en-US" sz="3600" dirty="0"/>
              <a:t>Gerard McCormack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700" b="1" dirty="0"/>
              <a:t/>
            </a:r>
            <a:br>
              <a:rPr lang="en-US" sz="2700" b="1" dirty="0"/>
            </a:br>
            <a:r>
              <a:rPr lang="en-US" sz="2700" dirty="0" smtClean="0"/>
              <a:t>Transaction Avoidance and International Insolvencies</a:t>
            </a: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Section 423 UK Insolvency Act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spcAft>
                <a:spcPts val="900"/>
              </a:spcAft>
            </a:pPr>
            <a:r>
              <a:rPr lang="en-GB" dirty="0" smtClean="0"/>
              <a:t>Wide-ranging </a:t>
            </a:r>
            <a:r>
              <a:rPr lang="en-GB" dirty="0"/>
              <a:t>provision designed to protect actual and potential creditors where a debtor takes steps for the purpose of putting assets beyond their reach or otherwise prejudicing their </a:t>
            </a:r>
            <a:r>
              <a:rPr lang="en-GB" dirty="0" smtClean="0"/>
              <a:t>interests </a:t>
            </a:r>
          </a:p>
          <a:p>
            <a:pPr>
              <a:spcAft>
                <a:spcPts val="900"/>
              </a:spcAft>
            </a:pPr>
            <a:r>
              <a:rPr lang="en-GB" dirty="0" smtClean="0"/>
              <a:t>Proceedings </a:t>
            </a:r>
            <a:r>
              <a:rPr lang="en-GB" dirty="0"/>
              <a:t>under it are not confined to formal insolvency proceedings but may be brought at any time by any actual or potential creditor who claims to have been </a:t>
            </a:r>
            <a:r>
              <a:rPr lang="en-GB" dirty="0" smtClean="0"/>
              <a:t>prejudiced</a:t>
            </a:r>
          </a:p>
          <a:p>
            <a:pPr>
              <a:spcAft>
                <a:spcPts val="900"/>
              </a:spcAft>
            </a:pPr>
            <a:r>
              <a:rPr lang="en-GB" dirty="0" smtClean="0"/>
              <a:t>Only </a:t>
            </a:r>
            <a:r>
              <a:rPr lang="en-GB" dirty="0"/>
              <a:t>covers transactions at an undervalue</a:t>
            </a:r>
          </a:p>
          <a:p>
            <a:pPr>
              <a:spcAft>
                <a:spcPts val="900"/>
              </a:spcAft>
            </a:pPr>
            <a:r>
              <a:rPr lang="en-GB" dirty="0"/>
              <a:t>Roots - </a:t>
            </a:r>
            <a:r>
              <a:rPr lang="en-GB" i="1" dirty="0" err="1"/>
              <a:t>actio</a:t>
            </a:r>
            <a:r>
              <a:rPr lang="en-GB" i="1" dirty="0"/>
              <a:t> </a:t>
            </a:r>
            <a:r>
              <a:rPr lang="en-GB" i="1" dirty="0" err="1"/>
              <a:t>pauliana</a:t>
            </a:r>
            <a:r>
              <a:rPr lang="en-GB" dirty="0"/>
              <a:t> in Roman law and Statute of Elizabeth </a:t>
            </a:r>
            <a:r>
              <a:rPr lang="en-GB" dirty="0" smtClean="0"/>
              <a:t>in </a:t>
            </a:r>
            <a:r>
              <a:rPr lang="en-GB" dirty="0"/>
              <a:t>English law</a:t>
            </a:r>
            <a:endParaRPr lang="en-GB" sz="1650" dirty="0"/>
          </a:p>
        </p:txBody>
      </p:sp>
    </p:spTree>
    <p:extLst>
      <p:ext uri="{BB962C8B-B14F-4D97-AF65-F5344CB8AC3E}">
        <p14:creationId xmlns:p14="http://schemas.microsoft.com/office/powerpoint/2010/main" val="2274098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Consequences of s 423 breach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Court has discretion </a:t>
            </a:r>
            <a:r>
              <a:rPr lang="en-GB" dirty="0"/>
              <a:t>of apparently unlimited width to redress the consequences of a </a:t>
            </a:r>
            <a:r>
              <a:rPr lang="en-GB" dirty="0" smtClean="0"/>
              <a:t>breach</a:t>
            </a:r>
          </a:p>
          <a:p>
            <a:r>
              <a:rPr lang="en-GB" dirty="0"/>
              <a:t>M</a:t>
            </a:r>
            <a:r>
              <a:rPr lang="en-GB" dirty="0" smtClean="0"/>
              <a:t>ay </a:t>
            </a:r>
            <a:r>
              <a:rPr lang="en-GB" dirty="0"/>
              <a:t>transfer or vest property in another person, discharge security obligations, release guarantor obligations or order that money be </a:t>
            </a:r>
            <a:r>
              <a:rPr lang="en-GB" dirty="0" smtClean="0"/>
              <a:t>paid</a:t>
            </a:r>
          </a:p>
          <a:p>
            <a:r>
              <a:rPr lang="en-GB" dirty="0" smtClean="0"/>
              <a:t>Includes </a:t>
            </a:r>
            <a:r>
              <a:rPr lang="en-GB" dirty="0"/>
              <a:t>making </a:t>
            </a:r>
            <a:r>
              <a:rPr lang="en-GB" dirty="0" smtClean="0"/>
              <a:t>order </a:t>
            </a:r>
            <a:r>
              <a:rPr lang="en-GB" dirty="0"/>
              <a:t>against parties </a:t>
            </a:r>
            <a:r>
              <a:rPr lang="en-GB" dirty="0" smtClean="0"/>
              <a:t>not </a:t>
            </a:r>
            <a:r>
              <a:rPr lang="en-GB" dirty="0"/>
              <a:t>the original recipient in the transaction, provided </a:t>
            </a:r>
            <a:r>
              <a:rPr lang="en-GB" dirty="0" smtClean="0"/>
              <a:t>3rd </a:t>
            </a:r>
            <a:r>
              <a:rPr lang="en-GB" dirty="0"/>
              <a:t>party was </a:t>
            </a:r>
            <a:r>
              <a:rPr lang="en-GB" dirty="0" smtClean="0"/>
              <a:t>acting </a:t>
            </a:r>
            <a:r>
              <a:rPr lang="en-GB" dirty="0"/>
              <a:t>in good </a:t>
            </a:r>
            <a:r>
              <a:rPr lang="en-GB" dirty="0" smtClean="0"/>
              <a:t>faith and without </a:t>
            </a:r>
            <a:r>
              <a:rPr lang="en-GB" dirty="0"/>
              <a:t>notice of the relevant </a:t>
            </a:r>
            <a:r>
              <a:rPr lang="en-GB" dirty="0" smtClean="0"/>
              <a:t>circumstances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9153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UK transaction avoidance provisions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 238 </a:t>
            </a:r>
            <a:r>
              <a:rPr lang="en-GB" dirty="0" smtClean="0"/>
              <a:t>- transactions </a:t>
            </a:r>
            <a:r>
              <a:rPr lang="en-GB" dirty="0"/>
              <a:t>at an </a:t>
            </a:r>
            <a:r>
              <a:rPr lang="en-GB" dirty="0" smtClean="0"/>
              <a:t>undervalue - defined </a:t>
            </a:r>
            <a:r>
              <a:rPr lang="en-GB" dirty="0"/>
              <a:t>as one where there is a total absence of any consideration passing to </a:t>
            </a:r>
            <a:r>
              <a:rPr lang="en-GB" dirty="0" smtClean="0"/>
              <a:t>recipient or where </a:t>
            </a:r>
            <a:r>
              <a:rPr lang="en-GB" dirty="0"/>
              <a:t>there is some mutual consideration but significantly differing in amounts</a:t>
            </a:r>
            <a:endParaRPr lang="en-GB" dirty="0"/>
          </a:p>
          <a:p>
            <a:r>
              <a:rPr lang="en-GB" dirty="0" smtClean="0"/>
              <a:t>s </a:t>
            </a:r>
            <a:r>
              <a:rPr lang="en-GB" dirty="0"/>
              <a:t>239 </a:t>
            </a:r>
            <a:r>
              <a:rPr lang="en-GB" dirty="0" smtClean="0"/>
              <a:t>- preferential transactions - </a:t>
            </a:r>
            <a:r>
              <a:rPr lang="en-GB" dirty="0"/>
              <a:t>transactions that favour one creditor of a debtor </a:t>
            </a:r>
            <a:r>
              <a:rPr lang="en-GB" dirty="0" smtClean="0"/>
              <a:t>over </a:t>
            </a:r>
            <a:r>
              <a:rPr lang="en-GB" dirty="0"/>
              <a:t>the </a:t>
            </a:r>
            <a:r>
              <a:rPr lang="en-GB" dirty="0" smtClean="0"/>
              <a:t>others - </a:t>
            </a:r>
            <a:r>
              <a:rPr lang="en-GB" dirty="0"/>
              <a:t>subjective element </a:t>
            </a:r>
            <a:r>
              <a:rPr lang="en-GB" dirty="0" smtClean="0"/>
              <a:t>required as insolvent </a:t>
            </a:r>
            <a:r>
              <a:rPr lang="en-GB" dirty="0"/>
              <a:t>debtor must have been influence by </a:t>
            </a:r>
            <a:r>
              <a:rPr lang="en-GB" dirty="0" smtClean="0"/>
              <a:t>desire </a:t>
            </a:r>
            <a:r>
              <a:rPr lang="en-GB" dirty="0"/>
              <a:t>to give preference to </a:t>
            </a:r>
            <a:r>
              <a:rPr lang="en-GB" dirty="0" smtClean="0"/>
              <a:t>recipient </a:t>
            </a:r>
            <a:r>
              <a:rPr lang="en-GB" dirty="0"/>
              <a:t>of such benefit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8599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Avoidance periods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T</a:t>
            </a:r>
            <a:r>
              <a:rPr lang="en-GB" dirty="0" smtClean="0"/>
              <a:t>ransactions </a:t>
            </a:r>
            <a:r>
              <a:rPr lang="en-GB" dirty="0"/>
              <a:t>at an undervalue and </a:t>
            </a:r>
            <a:r>
              <a:rPr lang="en-GB" dirty="0" smtClean="0"/>
              <a:t>preferences - debtor </a:t>
            </a:r>
            <a:r>
              <a:rPr lang="en-GB" dirty="0"/>
              <a:t>must have been insolvent at </a:t>
            </a:r>
            <a:r>
              <a:rPr lang="en-GB" dirty="0" smtClean="0"/>
              <a:t>time transaction </a:t>
            </a:r>
            <a:r>
              <a:rPr lang="en-GB" dirty="0"/>
              <a:t>was entered into or become insolvent </a:t>
            </a:r>
            <a:r>
              <a:rPr lang="en-GB" dirty="0" smtClean="0"/>
              <a:t>in consequence </a:t>
            </a:r>
          </a:p>
          <a:p>
            <a:r>
              <a:rPr lang="en-GB" dirty="0" smtClean="0"/>
              <a:t>Relevant </a:t>
            </a:r>
            <a:r>
              <a:rPr lang="en-GB" dirty="0"/>
              <a:t>time</a:t>
            </a:r>
            <a:r>
              <a:rPr lang="en-GB" dirty="0" smtClean="0"/>
              <a:t>’ - 6 </a:t>
            </a:r>
            <a:r>
              <a:rPr lang="en-GB" dirty="0"/>
              <a:t>months before </a:t>
            </a:r>
            <a:r>
              <a:rPr lang="en-GB" dirty="0" smtClean="0"/>
              <a:t>commencement </a:t>
            </a:r>
            <a:r>
              <a:rPr lang="en-GB" dirty="0"/>
              <a:t>of </a:t>
            </a:r>
            <a:r>
              <a:rPr lang="en-GB" dirty="0" smtClean="0"/>
              <a:t>particular </a:t>
            </a:r>
            <a:r>
              <a:rPr lang="en-GB" dirty="0"/>
              <a:t>insolvency proceedings. </a:t>
            </a:r>
            <a:r>
              <a:rPr lang="en-GB" dirty="0" smtClean="0"/>
              <a:t> Transactions </a:t>
            </a:r>
            <a:r>
              <a:rPr lang="en-GB" dirty="0"/>
              <a:t>in favour of connected persons, </a:t>
            </a:r>
            <a:r>
              <a:rPr lang="en-GB" dirty="0" smtClean="0"/>
              <a:t>relevant </a:t>
            </a:r>
            <a:r>
              <a:rPr lang="en-GB" dirty="0"/>
              <a:t>time </a:t>
            </a:r>
            <a:r>
              <a:rPr lang="en-GB" dirty="0" smtClean="0"/>
              <a:t>extended to 2 years</a:t>
            </a:r>
            <a:r>
              <a:rPr lang="en-GB" dirty="0"/>
              <a:t>. </a:t>
            </a:r>
            <a:r>
              <a:rPr lang="en-GB" dirty="0" smtClean="0"/>
              <a:t>Reversal </a:t>
            </a:r>
            <a:r>
              <a:rPr lang="en-GB" dirty="0"/>
              <a:t>of </a:t>
            </a:r>
            <a:r>
              <a:rPr lang="en-GB" dirty="0" smtClean="0"/>
              <a:t>burden </a:t>
            </a:r>
            <a:r>
              <a:rPr lang="en-GB" dirty="0"/>
              <a:t>of proof in relation to </a:t>
            </a:r>
            <a:r>
              <a:rPr lang="en-GB" dirty="0" smtClean="0"/>
              <a:t>‘</a:t>
            </a:r>
            <a:r>
              <a:rPr lang="en-GB" dirty="0"/>
              <a:t>inability to pay debts’ requirement. </a:t>
            </a:r>
            <a:r>
              <a:rPr lang="en-GB" dirty="0" smtClean="0"/>
              <a:t>Payer deemed </a:t>
            </a:r>
            <a:r>
              <a:rPr lang="en-GB" dirty="0"/>
              <a:t>to have been unable to pay its debts unless </a:t>
            </a:r>
            <a:r>
              <a:rPr lang="en-GB" dirty="0" smtClean="0"/>
              <a:t> </a:t>
            </a:r>
            <a:r>
              <a:rPr lang="en-GB" dirty="0"/>
              <a:t>contrary is </a:t>
            </a:r>
            <a:r>
              <a:rPr lang="en-GB" dirty="0" smtClean="0"/>
              <a:t>shown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9765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G</a:t>
            </a:r>
            <a:r>
              <a:rPr lang="en-GB" dirty="0" smtClean="0"/>
              <a:t>eneral </a:t>
            </a:r>
            <a:r>
              <a:rPr lang="en-GB" dirty="0"/>
              <a:t>principles behind </a:t>
            </a:r>
            <a:r>
              <a:rPr lang="en-GB" dirty="0" smtClean="0"/>
              <a:t>avoidance provisions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Addressed by UK </a:t>
            </a:r>
            <a:r>
              <a:rPr lang="en-GB" dirty="0"/>
              <a:t>Privy Council in</a:t>
            </a:r>
            <a:r>
              <a:rPr lang="en-GB" i="1" dirty="0"/>
              <a:t> </a:t>
            </a:r>
            <a:r>
              <a:rPr lang="en-GB" i="1" dirty="0" err="1" smtClean="0"/>
              <a:t>Skandinaviska</a:t>
            </a:r>
            <a:endParaRPr lang="en-GB" i="1" dirty="0" smtClean="0"/>
          </a:p>
          <a:p>
            <a:r>
              <a:rPr lang="en-GB" dirty="0" smtClean="0"/>
              <a:t>Protect statutory </a:t>
            </a:r>
            <a:r>
              <a:rPr lang="en-GB" dirty="0"/>
              <a:t>scheme for </a:t>
            </a:r>
            <a:r>
              <a:rPr lang="en-GB" dirty="0" smtClean="0"/>
              <a:t>distribution </a:t>
            </a:r>
            <a:r>
              <a:rPr lang="en-GB" dirty="0"/>
              <a:t>of a bankrupt’s </a:t>
            </a:r>
            <a:r>
              <a:rPr lang="en-GB" dirty="0" smtClean="0"/>
              <a:t>assets </a:t>
            </a:r>
            <a:r>
              <a:rPr lang="en-GB" dirty="0"/>
              <a:t>under which </a:t>
            </a:r>
            <a:r>
              <a:rPr lang="en-GB" dirty="0" smtClean="0"/>
              <a:t>ordinary </a:t>
            </a:r>
            <a:r>
              <a:rPr lang="en-GB" dirty="0"/>
              <a:t>creditors </a:t>
            </a:r>
            <a:r>
              <a:rPr lang="en-GB" dirty="0" smtClean="0"/>
              <a:t>receive </a:t>
            </a:r>
            <a:r>
              <a:rPr lang="en-GB" dirty="0"/>
              <a:t>equal </a:t>
            </a:r>
            <a:r>
              <a:rPr lang="en-GB" dirty="0" smtClean="0"/>
              <a:t>or statutorily prescribed treatment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6218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i="1" dirty="0" err="1"/>
              <a:t>Orexim</a:t>
            </a:r>
            <a:r>
              <a:rPr lang="en-GB" i="1" dirty="0"/>
              <a:t> Trading </a:t>
            </a:r>
            <a:r>
              <a:rPr lang="en-GB" i="1" dirty="0" smtClean="0"/>
              <a:t> </a:t>
            </a:r>
            <a:r>
              <a:rPr lang="en-GB" dirty="0" smtClean="0"/>
              <a:t>- transactions with an international element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C</a:t>
            </a:r>
            <a:r>
              <a:rPr lang="en-GB" dirty="0" smtClean="0"/>
              <a:t>ourt </a:t>
            </a:r>
            <a:r>
              <a:rPr lang="en-GB" dirty="0"/>
              <a:t>does have power to permit service of </a:t>
            </a:r>
            <a:r>
              <a:rPr lang="en-GB" dirty="0" smtClean="0"/>
              <a:t>s </a:t>
            </a:r>
            <a:r>
              <a:rPr lang="en-GB" dirty="0"/>
              <a:t>423 claim outside </a:t>
            </a:r>
            <a:r>
              <a:rPr lang="en-GB" dirty="0" smtClean="0"/>
              <a:t>UK under Civil Procedure rules</a:t>
            </a:r>
          </a:p>
          <a:p>
            <a:r>
              <a:rPr lang="en-GB" dirty="0" smtClean="0"/>
              <a:t>Court </a:t>
            </a:r>
            <a:r>
              <a:rPr lang="en-GB" dirty="0"/>
              <a:t>must consider whether </a:t>
            </a:r>
            <a:r>
              <a:rPr lang="en-GB" dirty="0" smtClean="0"/>
              <a:t>claim </a:t>
            </a:r>
            <a:r>
              <a:rPr lang="en-GB" dirty="0"/>
              <a:t>has a real prospect of success and whether </a:t>
            </a:r>
            <a:r>
              <a:rPr lang="en-GB" dirty="0" smtClean="0"/>
              <a:t>UK is </a:t>
            </a:r>
            <a:r>
              <a:rPr lang="en-GB" dirty="0"/>
              <a:t>‘the proper place’ to bring the </a:t>
            </a:r>
            <a:r>
              <a:rPr lang="en-GB" dirty="0" smtClean="0"/>
              <a:t>claim. In case </a:t>
            </a:r>
            <a:r>
              <a:rPr lang="en-GB" dirty="0"/>
              <a:t>of </a:t>
            </a:r>
            <a:r>
              <a:rPr lang="en-GB" dirty="0" smtClean="0"/>
              <a:t>s </a:t>
            </a:r>
            <a:r>
              <a:rPr lang="en-GB" dirty="0"/>
              <a:t>423 </a:t>
            </a:r>
            <a:r>
              <a:rPr lang="en-GB" dirty="0" smtClean="0"/>
              <a:t>claim with </a:t>
            </a:r>
            <a:r>
              <a:rPr lang="en-GB" dirty="0"/>
              <a:t>a foreign element there </a:t>
            </a:r>
            <a:r>
              <a:rPr lang="en-GB" dirty="0" smtClean="0"/>
              <a:t>must </a:t>
            </a:r>
            <a:r>
              <a:rPr lang="en-GB" dirty="0"/>
              <a:t>be a sufficient connection between </a:t>
            </a:r>
            <a:r>
              <a:rPr lang="en-GB" dirty="0" smtClean="0"/>
              <a:t>defendant </a:t>
            </a:r>
            <a:r>
              <a:rPr lang="en-GB" dirty="0"/>
              <a:t>and </a:t>
            </a:r>
            <a:r>
              <a:rPr lang="en-GB" dirty="0" smtClean="0"/>
              <a:t>UK </a:t>
            </a:r>
          </a:p>
          <a:p>
            <a:r>
              <a:rPr lang="en-GB" dirty="0" smtClean="0"/>
              <a:t>But general </a:t>
            </a:r>
            <a:r>
              <a:rPr lang="en-GB" dirty="0"/>
              <a:t>principle of international law </a:t>
            </a:r>
            <a:r>
              <a:rPr lang="en-GB" dirty="0" smtClean="0"/>
              <a:t>that </a:t>
            </a:r>
            <a:r>
              <a:rPr lang="en-GB" dirty="0"/>
              <a:t>each sovereign </a:t>
            </a:r>
            <a:r>
              <a:rPr lang="en-GB" dirty="0" smtClean="0"/>
              <a:t>State </a:t>
            </a:r>
            <a:r>
              <a:rPr lang="en-GB" dirty="0"/>
              <a:t>makes laws which apply to its own territory and to no </a:t>
            </a:r>
            <a:r>
              <a:rPr lang="en-GB" dirty="0" smtClean="0"/>
              <a:t>other</a:t>
            </a:r>
          </a:p>
          <a:p>
            <a:r>
              <a:rPr lang="en-GB" dirty="0"/>
              <a:t>In </a:t>
            </a:r>
            <a:r>
              <a:rPr lang="en-GB" dirty="0" smtClean="0"/>
              <a:t>theory </a:t>
            </a:r>
            <a:r>
              <a:rPr lang="en-GB" dirty="0"/>
              <a:t>all </a:t>
            </a:r>
            <a:r>
              <a:rPr lang="en-GB" dirty="0" smtClean="0"/>
              <a:t>transactional </a:t>
            </a:r>
            <a:r>
              <a:rPr lang="en-GB" dirty="0"/>
              <a:t>avoidance provisions including s 423 </a:t>
            </a:r>
            <a:r>
              <a:rPr lang="en-GB" dirty="0" smtClean="0"/>
              <a:t>should </a:t>
            </a:r>
            <a:r>
              <a:rPr lang="en-GB" dirty="0"/>
              <a:t>apply to transactions with </a:t>
            </a:r>
            <a:r>
              <a:rPr lang="en-GB" dirty="0" smtClean="0"/>
              <a:t>cross-border </a:t>
            </a:r>
            <a:r>
              <a:rPr lang="en-GB" dirty="0"/>
              <a:t>element since </a:t>
            </a:r>
            <a:r>
              <a:rPr lang="en-GB" dirty="0" smtClean="0"/>
              <a:t>no </a:t>
            </a:r>
            <a:r>
              <a:rPr lang="en-GB" dirty="0"/>
              <a:t>territorial qualifications on </a:t>
            </a:r>
            <a:r>
              <a:rPr lang="en-GB" dirty="0" smtClean="0"/>
              <a:t>operation </a:t>
            </a:r>
            <a:r>
              <a:rPr lang="en-GB" dirty="0"/>
              <a:t>of the provisions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11064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/>
              <a:t>Re Paramount Airways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S</a:t>
            </a:r>
            <a:r>
              <a:rPr lang="en-GB" dirty="0" smtClean="0"/>
              <a:t>tatutory </a:t>
            </a:r>
            <a:r>
              <a:rPr lang="en-GB" dirty="0"/>
              <a:t>provisions were </a:t>
            </a:r>
            <a:r>
              <a:rPr lang="en-GB" dirty="0" smtClean="0"/>
              <a:t>sufficiently wide that court </a:t>
            </a:r>
            <a:r>
              <a:rPr lang="en-GB" dirty="0"/>
              <a:t>had </a:t>
            </a:r>
            <a:r>
              <a:rPr lang="en-GB" dirty="0" smtClean="0"/>
              <a:t>overall discretion to </a:t>
            </a:r>
            <a:r>
              <a:rPr lang="en-GB" dirty="0"/>
              <a:t>make </a:t>
            </a:r>
            <a:r>
              <a:rPr lang="en-GB" dirty="0" smtClean="0"/>
              <a:t>order </a:t>
            </a:r>
            <a:r>
              <a:rPr lang="en-GB" dirty="0"/>
              <a:t>against any other party to </a:t>
            </a:r>
            <a:r>
              <a:rPr lang="en-GB" dirty="0" smtClean="0"/>
              <a:t>impugned </a:t>
            </a:r>
            <a:r>
              <a:rPr lang="en-GB" dirty="0"/>
              <a:t>transaction, irrespective of location. </a:t>
            </a:r>
            <a:r>
              <a:rPr lang="en-GB" dirty="0" smtClean="0"/>
              <a:t>It </a:t>
            </a:r>
            <a:r>
              <a:rPr lang="en-GB" dirty="0"/>
              <a:t>would need to be satisfied that </a:t>
            </a:r>
            <a:r>
              <a:rPr lang="en-GB" dirty="0" smtClean="0"/>
              <a:t>party </a:t>
            </a:r>
            <a:r>
              <a:rPr lang="en-GB" dirty="0"/>
              <a:t>was sufficiently connected with </a:t>
            </a:r>
            <a:r>
              <a:rPr lang="en-GB" dirty="0" smtClean="0"/>
              <a:t>UK for </a:t>
            </a:r>
            <a:r>
              <a:rPr lang="en-GB" dirty="0"/>
              <a:t>it to be just and proper to make the order </a:t>
            </a:r>
            <a:r>
              <a:rPr lang="en-GB" dirty="0" smtClean="0"/>
              <a:t>despite foreign element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/>
              <a:t>all the </a:t>
            </a:r>
            <a:r>
              <a:rPr lang="en-GB" dirty="0" smtClean="0"/>
              <a:t>circumstances </a:t>
            </a:r>
            <a:r>
              <a:rPr lang="en-GB" dirty="0"/>
              <a:t>including </a:t>
            </a:r>
            <a:r>
              <a:rPr lang="en-GB" dirty="0" smtClean="0"/>
              <a:t>residence </a:t>
            </a:r>
            <a:r>
              <a:rPr lang="en-GB" dirty="0"/>
              <a:t>and place of business of </a:t>
            </a:r>
            <a:r>
              <a:rPr lang="en-GB" dirty="0" smtClean="0"/>
              <a:t>defendant</a:t>
            </a:r>
            <a:r>
              <a:rPr lang="en-GB" dirty="0"/>
              <a:t>, </a:t>
            </a:r>
            <a:r>
              <a:rPr lang="en-GB" dirty="0" smtClean="0"/>
              <a:t>its </a:t>
            </a:r>
            <a:r>
              <a:rPr lang="en-GB" dirty="0"/>
              <a:t>connection with </a:t>
            </a:r>
            <a:r>
              <a:rPr lang="en-GB" dirty="0" smtClean="0"/>
              <a:t> </a:t>
            </a:r>
            <a:r>
              <a:rPr lang="en-GB" dirty="0"/>
              <a:t>insolvent, </a:t>
            </a:r>
            <a:r>
              <a:rPr lang="en-GB" dirty="0" smtClean="0"/>
              <a:t>nature </a:t>
            </a:r>
            <a:r>
              <a:rPr lang="en-GB" dirty="0"/>
              <a:t>and purpose of </a:t>
            </a:r>
            <a:r>
              <a:rPr lang="en-GB" dirty="0" smtClean="0"/>
              <a:t>transaction </a:t>
            </a:r>
            <a:r>
              <a:rPr lang="en-GB" dirty="0"/>
              <a:t>being impugned, </a:t>
            </a:r>
            <a:r>
              <a:rPr lang="en-GB" dirty="0" smtClean="0"/>
              <a:t>nature </a:t>
            </a:r>
            <a:r>
              <a:rPr lang="en-GB" dirty="0"/>
              <a:t>and locality of </a:t>
            </a:r>
            <a:r>
              <a:rPr lang="en-GB" dirty="0" smtClean="0"/>
              <a:t>property </a:t>
            </a:r>
            <a:r>
              <a:rPr lang="en-GB" dirty="0"/>
              <a:t>involved, </a:t>
            </a:r>
            <a:r>
              <a:rPr lang="en-GB" dirty="0" smtClean="0"/>
              <a:t>circumstances </a:t>
            </a:r>
            <a:r>
              <a:rPr lang="en-GB" dirty="0"/>
              <a:t>in which </a:t>
            </a:r>
            <a:r>
              <a:rPr lang="en-GB" dirty="0" smtClean="0"/>
              <a:t>defendant </a:t>
            </a:r>
            <a:r>
              <a:rPr lang="en-GB" dirty="0"/>
              <a:t>became involved in the transaction or received a benefit from it or acquired </a:t>
            </a:r>
            <a:r>
              <a:rPr lang="en-GB" dirty="0" smtClean="0"/>
              <a:t>property, </a:t>
            </a:r>
            <a:r>
              <a:rPr lang="en-GB" dirty="0"/>
              <a:t>whether </a:t>
            </a:r>
            <a:r>
              <a:rPr lang="en-GB" dirty="0" smtClean="0"/>
              <a:t>defendant </a:t>
            </a:r>
            <a:r>
              <a:rPr lang="en-GB" dirty="0"/>
              <a:t>acted in good faith, and whether under any relevant foreign law </a:t>
            </a:r>
            <a:r>
              <a:rPr lang="en-GB" dirty="0" smtClean="0"/>
              <a:t>defendant </a:t>
            </a:r>
            <a:r>
              <a:rPr lang="en-GB" dirty="0"/>
              <a:t>acquired an unimpeachable title free from any claims even if the insolvent had been adjudged bankrupt or wound up locally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8327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Two caveats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Scepticism about sufficient connection test in connection with enforcement of foreign judgments – </a:t>
            </a:r>
            <a:r>
              <a:rPr lang="en-GB" dirty="0"/>
              <a:t>argued that </a:t>
            </a:r>
            <a:r>
              <a:rPr lang="en-GB" dirty="0" smtClean="0"/>
              <a:t>person </a:t>
            </a:r>
            <a:r>
              <a:rPr lang="en-GB" dirty="0"/>
              <a:t>who might have connections with a foreign territory that were only arguably ‘sufficient’ would have to actively defend foreign proceedings that could result in an </a:t>
            </a:r>
            <a:r>
              <a:rPr lang="en-GB" i="1" dirty="0"/>
              <a:t>in </a:t>
            </a:r>
            <a:r>
              <a:rPr lang="en-GB" i="1" dirty="0" err="1"/>
              <a:t>personam</a:t>
            </a:r>
            <a:r>
              <a:rPr lang="en-GB" dirty="0"/>
              <a:t> judgment </a:t>
            </a:r>
            <a:endParaRPr lang="en-GB" dirty="0" smtClean="0"/>
          </a:p>
          <a:p>
            <a:r>
              <a:rPr lang="en-GB" dirty="0"/>
              <a:t>C</a:t>
            </a:r>
            <a:r>
              <a:rPr lang="en-GB" dirty="0" smtClean="0"/>
              <a:t>ases not </a:t>
            </a:r>
            <a:r>
              <a:rPr lang="en-GB" dirty="0"/>
              <a:t>complicated by </a:t>
            </a:r>
            <a:r>
              <a:rPr lang="en-GB" dirty="0" smtClean="0"/>
              <a:t>presence </a:t>
            </a:r>
            <a:r>
              <a:rPr lang="en-GB" dirty="0"/>
              <a:t>of foreign insolvency </a:t>
            </a:r>
            <a:r>
              <a:rPr lang="en-GB" dirty="0" smtClean="0"/>
              <a:t>proceedings - did </a:t>
            </a:r>
            <a:r>
              <a:rPr lang="en-GB" dirty="0"/>
              <a:t>not have to consider </a:t>
            </a:r>
            <a:r>
              <a:rPr lang="en-GB" dirty="0" smtClean="0"/>
              <a:t>competing </a:t>
            </a:r>
            <a:r>
              <a:rPr lang="en-GB" dirty="0"/>
              <a:t>ideals of universalism or territorialism at the heart of </a:t>
            </a:r>
            <a:r>
              <a:rPr lang="en-GB" dirty="0" smtClean="0"/>
              <a:t>international insolvency </a:t>
            </a:r>
            <a:r>
              <a:rPr lang="en-GB" dirty="0"/>
              <a:t>law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3817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 bankruptcy code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Broadly equivalent - s 547 it is directed against preferences. S 548(1)(A) attacks intentionally fraudulent transactions whereas s 548(1)(B) is directed against what in US is referred to as constructively fraudulent transactions i.e. transactions at an undervalue</a:t>
            </a:r>
          </a:p>
          <a:p>
            <a:r>
              <a:rPr lang="en-GB" dirty="0" smtClean="0"/>
              <a:t>2 year avoidance period - actual intent to defraud and lack of reasonably equivalent value are alternatives rather than cumulative</a:t>
            </a:r>
            <a:r>
              <a:rPr lang="en-GB" dirty="0"/>
              <a:t> </a:t>
            </a:r>
            <a:endParaRPr lang="en-GB" dirty="0" smtClean="0"/>
          </a:p>
          <a:p>
            <a:r>
              <a:rPr lang="en-GB" dirty="0" smtClean="0"/>
              <a:t>US IPs have </a:t>
            </a:r>
            <a:r>
              <a:rPr lang="en-GB" dirty="0"/>
              <a:t>broader powers to set aside transfers that hinder, delay, or defraud creditors but </a:t>
            </a:r>
            <a:r>
              <a:rPr lang="en-GB" dirty="0" smtClean="0"/>
              <a:t>are </a:t>
            </a:r>
            <a:r>
              <a:rPr lang="en-GB" dirty="0"/>
              <a:t>not necessarily at an undervalue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329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US </a:t>
            </a:r>
            <a:r>
              <a:rPr lang="en-GB" dirty="0" smtClean="0"/>
              <a:t>law complicated </a:t>
            </a:r>
            <a:r>
              <a:rPr lang="en-GB" dirty="0"/>
              <a:t>by the Federal/State jurisdictional divide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voidable transaction provisions, under State </a:t>
            </a:r>
            <a:r>
              <a:rPr lang="en-GB" dirty="0" smtClean="0"/>
              <a:t>law applicable </a:t>
            </a:r>
            <a:r>
              <a:rPr lang="en-GB" dirty="0"/>
              <a:t>both within and without bankruptcy. </a:t>
            </a:r>
            <a:endParaRPr lang="en-GB" dirty="0" smtClean="0"/>
          </a:p>
          <a:p>
            <a:r>
              <a:rPr lang="en-GB" dirty="0" smtClean="0"/>
              <a:t>bankruptcy </a:t>
            </a:r>
            <a:r>
              <a:rPr lang="en-GB" dirty="0"/>
              <a:t>trustee is given by s 544(b) </a:t>
            </a:r>
            <a:r>
              <a:rPr lang="en-GB" dirty="0" smtClean="0"/>
              <a:t>power </a:t>
            </a:r>
            <a:r>
              <a:rPr lang="en-GB" dirty="0"/>
              <a:t>to use such avoidance powers for the benefit of the bankruptcy estate.  State law avoidance powers often come with a far longer time reach than </a:t>
            </a:r>
            <a:r>
              <a:rPr lang="en-GB" dirty="0" smtClean="0"/>
              <a:t>2 year </a:t>
            </a:r>
            <a:r>
              <a:rPr lang="en-GB" dirty="0"/>
              <a:t>period prescribed by s 548.</a:t>
            </a:r>
            <a:r>
              <a:rPr lang="en-GB" dirty="0"/>
              <a:t> </a:t>
            </a:r>
            <a:r>
              <a:rPr lang="en-GB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98251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US bankruptcy code </a:t>
            </a:r>
            <a:r>
              <a:rPr lang="en-GB" dirty="0" smtClean="0"/>
              <a:t>silent </a:t>
            </a:r>
            <a:r>
              <a:rPr lang="en-GB" dirty="0"/>
              <a:t>on </a:t>
            </a:r>
            <a:r>
              <a:rPr lang="en-GB" dirty="0" smtClean="0"/>
              <a:t>international jurisdiction and connecting </a:t>
            </a:r>
            <a:r>
              <a:rPr lang="en-GB" dirty="0" err="1" smtClean="0"/>
              <a:t>facours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US </a:t>
            </a:r>
            <a:r>
              <a:rPr lang="en-GB" dirty="0"/>
              <a:t>Supreme Court </a:t>
            </a:r>
            <a:r>
              <a:rPr lang="en-GB" dirty="0" smtClean="0"/>
              <a:t>not expressed </a:t>
            </a:r>
            <a:r>
              <a:rPr lang="en-GB" dirty="0"/>
              <a:t>itself on this matter while </a:t>
            </a:r>
            <a:r>
              <a:rPr lang="en-GB" dirty="0" smtClean="0"/>
              <a:t> </a:t>
            </a:r>
            <a:r>
              <a:rPr lang="en-GB" dirty="0"/>
              <a:t>lowers </a:t>
            </a:r>
            <a:r>
              <a:rPr lang="en-GB" dirty="0" smtClean="0"/>
              <a:t>court </a:t>
            </a:r>
            <a:r>
              <a:rPr lang="en-GB" dirty="0"/>
              <a:t>decisions present diverging </a:t>
            </a:r>
            <a:r>
              <a:rPr lang="en-GB" dirty="0" smtClean="0"/>
              <a:t>approaches</a:t>
            </a:r>
          </a:p>
          <a:p>
            <a:r>
              <a:rPr lang="en-GB" dirty="0" smtClean="0"/>
              <a:t>S 541(a</a:t>
            </a:r>
            <a:r>
              <a:rPr lang="en-GB" dirty="0"/>
              <a:t>) provides </a:t>
            </a:r>
            <a:r>
              <a:rPr lang="en-GB" dirty="0" smtClean="0"/>
              <a:t>commencement </a:t>
            </a:r>
            <a:r>
              <a:rPr lang="en-GB" dirty="0"/>
              <a:t>of a bankruptcy case creates an estate. </a:t>
            </a:r>
            <a:r>
              <a:rPr lang="en-GB" dirty="0" smtClean="0"/>
              <a:t>comprises property </a:t>
            </a:r>
            <a:r>
              <a:rPr lang="en-GB" dirty="0"/>
              <a:t>”wherever located and by whomsoever </a:t>
            </a:r>
            <a:r>
              <a:rPr lang="en-GB" dirty="0" smtClean="0"/>
              <a:t>held “</a:t>
            </a:r>
            <a:r>
              <a:rPr lang="en-GB" dirty="0"/>
              <a:t>all legal and equitable interests of the debtor in property as of the commencement of the estate.”</a:t>
            </a:r>
          </a:p>
          <a:p>
            <a:r>
              <a:rPr lang="en-GB" dirty="0" smtClean="0"/>
              <a:t>Automatic </a:t>
            </a:r>
            <a:r>
              <a:rPr lang="en-GB" dirty="0"/>
              <a:t>stay provision in s 362(a</a:t>
            </a:r>
            <a:r>
              <a:rPr lang="en-GB" dirty="0" smtClean="0"/>
              <a:t>) </a:t>
            </a:r>
            <a:r>
              <a:rPr lang="en-GB" dirty="0"/>
              <a:t>bars creditor collection efforts in respect of estate property located both within and outside </a:t>
            </a:r>
            <a:r>
              <a:rPr lang="en-GB" dirty="0" smtClean="0"/>
              <a:t>US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18923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Do transactional </a:t>
            </a:r>
            <a:r>
              <a:rPr lang="en-GB" dirty="0"/>
              <a:t>avoidance provisions of US bankruptcy law </a:t>
            </a:r>
            <a:r>
              <a:rPr lang="en-GB" dirty="0" smtClean="0"/>
              <a:t>operate </a:t>
            </a:r>
            <a:r>
              <a:rPr lang="en-GB" dirty="0"/>
              <a:t>extra </a:t>
            </a:r>
            <a:r>
              <a:rPr lang="en-GB" dirty="0" smtClean="0"/>
              <a:t>territorially?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G</a:t>
            </a:r>
            <a:r>
              <a:rPr lang="en-GB" dirty="0" smtClean="0"/>
              <a:t>eneral </a:t>
            </a:r>
            <a:r>
              <a:rPr lang="en-GB" dirty="0"/>
              <a:t>presumption against </a:t>
            </a:r>
            <a:r>
              <a:rPr lang="en-GB" dirty="0" smtClean="0"/>
              <a:t>extra-territoriality?</a:t>
            </a:r>
          </a:p>
          <a:p>
            <a:r>
              <a:rPr lang="en-GB" dirty="0"/>
              <a:t>US law governs domestically </a:t>
            </a:r>
            <a:r>
              <a:rPr lang="en-GB" dirty="0" smtClean="0"/>
              <a:t>but </a:t>
            </a:r>
            <a:r>
              <a:rPr lang="en-GB" dirty="0"/>
              <a:t>does not rule the </a:t>
            </a:r>
            <a:r>
              <a:rPr lang="en-GB" dirty="0" smtClean="0"/>
              <a:t>world</a:t>
            </a:r>
          </a:p>
          <a:p>
            <a:r>
              <a:rPr lang="en-GB" dirty="0" smtClean="0"/>
              <a:t>But what is </a:t>
            </a:r>
            <a:r>
              <a:rPr lang="en-GB" dirty="0"/>
              <a:t>an extra-territorial </a:t>
            </a:r>
            <a:r>
              <a:rPr lang="en-GB" dirty="0" smtClean="0"/>
              <a:t>transfer</a:t>
            </a:r>
          </a:p>
          <a:p>
            <a:r>
              <a:rPr lang="en-GB" dirty="0"/>
              <a:t>C</a:t>
            </a:r>
            <a:r>
              <a:rPr lang="en-GB" dirty="0" smtClean="0"/>
              <a:t>entre </a:t>
            </a:r>
            <a:r>
              <a:rPr lang="en-GB" dirty="0"/>
              <a:t>of </a:t>
            </a:r>
            <a:r>
              <a:rPr lang="en-GB" dirty="0" smtClean="0"/>
              <a:t>gravity test</a:t>
            </a:r>
          </a:p>
          <a:p>
            <a:r>
              <a:rPr lang="en-GB" dirty="0" smtClean="0"/>
              <a:t>But definition </a:t>
            </a:r>
            <a:r>
              <a:rPr lang="en-GB" dirty="0"/>
              <a:t>of “transfer” </a:t>
            </a:r>
            <a:r>
              <a:rPr lang="en-GB" dirty="0" smtClean="0"/>
              <a:t>appear </a:t>
            </a:r>
            <a:r>
              <a:rPr lang="en-GB" dirty="0"/>
              <a:t>to rules out localisation rules that are predicated on </a:t>
            </a:r>
            <a:r>
              <a:rPr lang="en-GB" dirty="0" smtClean="0"/>
              <a:t>location </a:t>
            </a:r>
            <a:r>
              <a:rPr lang="en-GB" dirty="0"/>
              <a:t>of a transferee, </a:t>
            </a:r>
            <a:r>
              <a:rPr lang="en-GB" dirty="0" smtClean="0"/>
              <a:t>purpose </a:t>
            </a:r>
            <a:r>
              <a:rPr lang="en-GB" dirty="0"/>
              <a:t>of a transfer, or a transfer’s broader context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99262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Sections 547 </a:t>
            </a:r>
            <a:r>
              <a:rPr lang="en-GB" dirty="0"/>
              <a:t>and 548 US Bankruptcy 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F</a:t>
            </a:r>
            <a:r>
              <a:rPr lang="en-GB" dirty="0" smtClean="0"/>
              <a:t>ocuses </a:t>
            </a:r>
            <a:r>
              <a:rPr lang="en-GB" dirty="0"/>
              <a:t>on “transfers” and “obligations” made or incurred within </a:t>
            </a:r>
            <a:r>
              <a:rPr lang="en-GB" dirty="0" smtClean="0"/>
              <a:t>US</a:t>
            </a:r>
          </a:p>
          <a:p>
            <a:r>
              <a:rPr lang="en-GB" dirty="0" smtClean="0"/>
              <a:t>Bank </a:t>
            </a:r>
            <a:r>
              <a:rPr lang="en-GB" dirty="0"/>
              <a:t>transfers occur within the US when they originate directly or indirectly from US bank accounts</a:t>
            </a:r>
            <a:r>
              <a:rPr lang="en-GB" dirty="0" smtClean="0"/>
              <a:t>.</a:t>
            </a:r>
          </a:p>
          <a:p>
            <a:r>
              <a:rPr lang="en-GB" dirty="0" smtClean="0"/>
              <a:t>Also need to consider distinction between Chapters 7 and 11 and 15 US Bankruptcy Code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7024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European Insolvency Regulation (EIR)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Article 6 </a:t>
            </a:r>
            <a:r>
              <a:rPr lang="en-GB" dirty="0" smtClean="0"/>
              <a:t>concentration </a:t>
            </a:r>
            <a:r>
              <a:rPr lang="en-GB" dirty="0"/>
              <a:t>of all debtor-related litigation to be brought in the courts of the country where the insolvency proceedings have been opened pursuant to Article 3 </a:t>
            </a:r>
            <a:r>
              <a:rPr lang="en-GB" dirty="0" smtClean="0"/>
              <a:t>EIR</a:t>
            </a:r>
          </a:p>
          <a:p>
            <a:r>
              <a:rPr lang="en-GB" dirty="0"/>
              <a:t>EIR also regulate </a:t>
            </a:r>
            <a:r>
              <a:rPr lang="en-GB" dirty="0" smtClean="0"/>
              <a:t>issue </a:t>
            </a:r>
            <a:r>
              <a:rPr lang="en-GB" dirty="0"/>
              <a:t>of applicable law though </a:t>
            </a:r>
            <a:r>
              <a:rPr lang="en-GB" dirty="0" smtClean="0"/>
              <a:t>rule-exception mechanism - law </a:t>
            </a:r>
            <a:r>
              <a:rPr lang="en-GB" dirty="0"/>
              <a:t>applicable to </a:t>
            </a:r>
            <a:r>
              <a:rPr lang="en-GB" dirty="0" smtClean="0"/>
              <a:t>insolvency </a:t>
            </a:r>
            <a:r>
              <a:rPr lang="en-GB" dirty="0"/>
              <a:t>proceedings also applies to avoidance </a:t>
            </a:r>
            <a:r>
              <a:rPr lang="en-GB" dirty="0" smtClean="0"/>
              <a:t>claims (Arts 6(1) and 7(2)(m) </a:t>
            </a:r>
            <a:r>
              <a:rPr lang="en-GB" dirty="0"/>
              <a:t>The exception allows the counterparty of the transaction to prove that the transaction is regulated under a different law and that originally applicable law does not allow the transaction to be set </a:t>
            </a:r>
            <a:r>
              <a:rPr lang="en-GB" dirty="0" smtClean="0"/>
              <a:t>aside (Art 16).</a:t>
            </a:r>
          </a:p>
          <a:p>
            <a:r>
              <a:rPr lang="en-GB" dirty="0" smtClean="0"/>
              <a:t>Effective rule of double avoidance - </a:t>
            </a:r>
            <a:r>
              <a:rPr lang="en-GB" dirty="0"/>
              <a:t>compromises </a:t>
            </a:r>
            <a:r>
              <a:rPr lang="en-GB" dirty="0" smtClean="0"/>
              <a:t>primacy </a:t>
            </a:r>
            <a:r>
              <a:rPr lang="en-GB" dirty="0"/>
              <a:t>of </a:t>
            </a:r>
            <a:r>
              <a:rPr lang="en-GB" dirty="0" smtClean="0"/>
              <a:t>forum </a:t>
            </a:r>
            <a:r>
              <a:rPr lang="en-GB" dirty="0"/>
              <a:t>S</a:t>
            </a:r>
            <a:r>
              <a:rPr lang="en-GB" dirty="0" smtClean="0"/>
              <a:t>tate </a:t>
            </a:r>
            <a:r>
              <a:rPr lang="en-GB" dirty="0"/>
              <a:t>and </a:t>
            </a:r>
            <a:r>
              <a:rPr lang="en-GB" dirty="0" smtClean="0"/>
              <a:t>undermines </a:t>
            </a:r>
            <a:r>
              <a:rPr lang="en-GB" dirty="0"/>
              <a:t>the goal of universality of insolvency proceedings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41502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Proposed Directive </a:t>
            </a:r>
            <a:r>
              <a:rPr lang="en-GB" dirty="0"/>
              <a:t>harmonising certain aspects of insolvency law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P</a:t>
            </a:r>
            <a:r>
              <a:rPr lang="en-GB" dirty="0" smtClean="0"/>
              <a:t>roposed </a:t>
            </a:r>
            <a:r>
              <a:rPr lang="en-GB" dirty="0"/>
              <a:t>Art 8 specifically targets legal acts intentionally detrimental to </a:t>
            </a:r>
            <a:r>
              <a:rPr lang="en-GB" dirty="0" smtClean="0"/>
              <a:t>creditors</a:t>
            </a:r>
          </a:p>
          <a:p>
            <a:r>
              <a:rPr lang="en-GB" dirty="0" smtClean="0"/>
              <a:t>No </a:t>
            </a:r>
            <a:r>
              <a:rPr lang="en-GB" dirty="0"/>
              <a:t>transaction at an undervalue </a:t>
            </a:r>
            <a:r>
              <a:rPr lang="en-GB" dirty="0" smtClean="0"/>
              <a:t>requirement</a:t>
            </a:r>
            <a:endParaRPr lang="en-GB" dirty="0"/>
          </a:p>
          <a:p>
            <a:r>
              <a:rPr lang="en-GB" dirty="0" smtClean="0"/>
              <a:t>4 year look back period</a:t>
            </a:r>
          </a:p>
          <a:p>
            <a:r>
              <a:rPr lang="en-GB" dirty="0" smtClean="0"/>
              <a:t>Counterparty knew </a:t>
            </a:r>
            <a:r>
              <a:rPr lang="en-GB" dirty="0"/>
              <a:t>or should have known of </a:t>
            </a:r>
            <a:r>
              <a:rPr lang="en-GB" dirty="0" smtClean="0"/>
              <a:t>debtor’s </a:t>
            </a:r>
            <a:r>
              <a:rPr lang="en-GB" dirty="0"/>
              <a:t>intent to cause a detriment to the general body of </a:t>
            </a:r>
            <a:r>
              <a:rPr lang="en-GB" dirty="0" smtClean="0"/>
              <a:t>creditors. Knowledge </a:t>
            </a:r>
            <a:r>
              <a:rPr lang="en-GB" dirty="0"/>
              <a:t>is presumed if </a:t>
            </a:r>
            <a:r>
              <a:rPr lang="en-GB" dirty="0" smtClean="0"/>
              <a:t>counterparty was closely </a:t>
            </a:r>
            <a:r>
              <a:rPr lang="en-GB" dirty="0"/>
              <a:t>related to the </a:t>
            </a:r>
            <a:r>
              <a:rPr lang="en-GB" dirty="0" smtClean="0"/>
              <a:t>debtor</a:t>
            </a:r>
          </a:p>
          <a:p>
            <a:r>
              <a:rPr lang="en-GB" dirty="0" smtClean="0"/>
              <a:t>Proposal limits </a:t>
            </a:r>
            <a:r>
              <a:rPr lang="en-GB" dirty="0"/>
              <a:t>the need of using conflict of law rules in avoidance actions across </a:t>
            </a:r>
            <a:r>
              <a:rPr lang="en-GB" dirty="0" smtClean="0"/>
              <a:t>EU </a:t>
            </a:r>
            <a:r>
              <a:rPr lang="en-GB" dirty="0"/>
              <a:t>as </a:t>
            </a:r>
            <a:r>
              <a:rPr lang="en-GB" dirty="0" smtClean="0"/>
              <a:t> </a:t>
            </a:r>
            <a:r>
              <a:rPr lang="en-GB" dirty="0"/>
              <a:t>national rules will be broadly </a:t>
            </a:r>
            <a:r>
              <a:rPr lang="en-GB" dirty="0" smtClean="0"/>
              <a:t>equivalent</a:t>
            </a:r>
          </a:p>
          <a:p>
            <a:r>
              <a:rPr lang="en-GB" dirty="0" smtClean="0"/>
              <a:t>Remains to be seen whether proposal will be enacted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32604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1266</Words>
  <Application>Microsoft Office PowerPoint</Application>
  <PresentationFormat>On-screen Show (16:9)</PresentationFormat>
  <Paragraphs>65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Gerard McCormack</vt:lpstr>
      <vt:lpstr>Section 423 UK Insolvency Act</vt:lpstr>
      <vt:lpstr>Consequences of s 423 breach</vt:lpstr>
      <vt:lpstr>Other UK transaction avoidance provisions</vt:lpstr>
      <vt:lpstr>Avoidance periods</vt:lpstr>
      <vt:lpstr>General principles behind avoidance provisions</vt:lpstr>
      <vt:lpstr>Orexim Trading  - transactions with an international element</vt:lpstr>
      <vt:lpstr>Re Paramount Airways</vt:lpstr>
      <vt:lpstr>Two caveats</vt:lpstr>
      <vt:lpstr>US bankruptcy code</vt:lpstr>
      <vt:lpstr>US law complicated by the Federal/State jurisdictional divide</vt:lpstr>
      <vt:lpstr>US bankruptcy code silent on international jurisdiction and connecting facours </vt:lpstr>
      <vt:lpstr>Do transactional avoidance provisions of US bankruptcy law operate extra territorially?</vt:lpstr>
      <vt:lpstr>Sections 547 and 548 US Bankruptcy Code</vt:lpstr>
      <vt:lpstr>European Insolvency Regulation (EIR)</vt:lpstr>
      <vt:lpstr>Proposed Directive harmonising certain aspects of insolvency law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Gerard McCormack</cp:lastModifiedBy>
  <cp:revision>55</cp:revision>
  <cp:lastPrinted>2012-12-11T14:08:32Z</cp:lastPrinted>
  <dcterms:created xsi:type="dcterms:W3CDTF">2012-03-12T16:08:15Z</dcterms:created>
  <dcterms:modified xsi:type="dcterms:W3CDTF">2024-08-29T14:56:27Z</dcterms:modified>
</cp:coreProperties>
</file>