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3"/>
  </p:notesMasterIdLst>
  <p:handoutMasterIdLst>
    <p:handoutMasterId r:id="rId14"/>
  </p:handoutMasterIdLst>
  <p:sldIdLst>
    <p:sldId id="274" r:id="rId2"/>
    <p:sldId id="275" r:id="rId3"/>
    <p:sldId id="276" r:id="rId4"/>
    <p:sldId id="277" r:id="rId5"/>
    <p:sldId id="278" r:id="rId6"/>
    <p:sldId id="279" r:id="rId7"/>
    <p:sldId id="281" r:id="rId8"/>
    <p:sldId id="284" r:id="rId9"/>
    <p:sldId id="282" r:id="rId10"/>
    <p:sldId id="283" r:id="rId11"/>
    <p:sldId id="285" r:id="rId12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42CA5B4-6A25-9649-B2AD-10B561C831E9}" v="1" dt="2024-04-12T09:53:49.33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389"/>
    <p:restoredTop sz="94694"/>
  </p:normalViewPr>
  <p:slideViewPr>
    <p:cSldViewPr snapToGrid="0" snapToObjects="1">
      <p:cViewPr varScale="1">
        <p:scale>
          <a:sx n="144" d="100"/>
          <a:sy n="144" d="100"/>
        </p:scale>
        <p:origin x="726" y="12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 snapToObjects="1">
      <p:cViewPr varScale="1">
        <p:scale>
          <a:sx n="97" d="100"/>
          <a:sy n="97" d="100"/>
        </p:scale>
        <p:origin x="4328" y="20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20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Paul Newson" userId="32da3c3e-ee74-41f2-9b74-650ae755bc4b" providerId="ADAL" clId="{542CA5B4-6A25-9649-B2AD-10B561C831E9}"/>
    <pc:docChg chg="custSel modMainMaster">
      <pc:chgData name="Paul Newson" userId="32da3c3e-ee74-41f2-9b74-650ae755bc4b" providerId="ADAL" clId="{542CA5B4-6A25-9649-B2AD-10B561C831E9}" dt="2024-04-12T09:54:05.042" v="5" actId="1440"/>
      <pc:docMkLst>
        <pc:docMk/>
      </pc:docMkLst>
      <pc:sldMasterChg chg="addSp delSp modSp mod">
        <pc:chgData name="Paul Newson" userId="32da3c3e-ee74-41f2-9b74-650ae755bc4b" providerId="ADAL" clId="{542CA5B4-6A25-9649-B2AD-10B561C831E9}" dt="2024-04-12T09:54:05.042" v="5" actId="1440"/>
        <pc:sldMasterMkLst>
          <pc:docMk/>
          <pc:sldMasterMk cId="0" sldId="2147483648"/>
        </pc:sldMasterMkLst>
        <pc:picChg chg="add mod">
          <ac:chgData name="Paul Newson" userId="32da3c3e-ee74-41f2-9b74-650ae755bc4b" providerId="ADAL" clId="{542CA5B4-6A25-9649-B2AD-10B561C831E9}" dt="2024-04-12T09:54:05.042" v="5" actId="1440"/>
          <ac:picMkLst>
            <pc:docMk/>
            <pc:sldMasterMk cId="0" sldId="2147483648"/>
            <ac:picMk id="5" creationId="{57163F8B-DDF5-CA5C-4ED0-6F4F9A61EAF8}"/>
          </ac:picMkLst>
        </pc:picChg>
        <pc:picChg chg="del">
          <ac:chgData name="Paul Newson" userId="32da3c3e-ee74-41f2-9b74-650ae755bc4b" providerId="ADAL" clId="{542CA5B4-6A25-9649-B2AD-10B561C831E9}" dt="2024-04-12T09:53:32.003" v="0" actId="478"/>
          <ac:picMkLst>
            <pc:docMk/>
            <pc:sldMasterMk cId="0" sldId="2147483648"/>
            <ac:picMk id="6" creationId="{00685DEA-5D92-EC73-24DA-D0D839C68BD7}"/>
          </ac:picMkLst>
        </pc:picChg>
      </pc:sldMasterChg>
    </pc:docChg>
  </pc:docChgLst>
  <pc:docChgLst>
    <pc:chgData name="Paul Newson" userId="32da3c3e-ee74-41f2-9b74-650ae755bc4b" providerId="ADAL" clId="{3D4D0DD3-5208-C64D-A81B-35314E6AA972}"/>
    <pc:docChg chg="custSel modMainMaster">
      <pc:chgData name="Paul Newson" userId="32da3c3e-ee74-41f2-9b74-650ae755bc4b" providerId="ADAL" clId="{3D4D0DD3-5208-C64D-A81B-35314E6AA972}" dt="2023-05-09T09:50:19.200" v="5" actId="1440"/>
      <pc:docMkLst>
        <pc:docMk/>
      </pc:docMkLst>
      <pc:sldMasterChg chg="addSp delSp modSp mod">
        <pc:chgData name="Paul Newson" userId="32da3c3e-ee74-41f2-9b74-650ae755bc4b" providerId="ADAL" clId="{3D4D0DD3-5208-C64D-A81B-35314E6AA972}" dt="2023-05-09T09:50:19.200" v="5" actId="1440"/>
        <pc:sldMasterMkLst>
          <pc:docMk/>
          <pc:sldMasterMk cId="0" sldId="2147483648"/>
        </pc:sldMasterMkLst>
        <pc:picChg chg="del">
          <ac:chgData name="Paul Newson" userId="32da3c3e-ee74-41f2-9b74-650ae755bc4b" providerId="ADAL" clId="{3D4D0DD3-5208-C64D-A81B-35314E6AA972}" dt="2023-05-09T09:49:49.544" v="0" actId="478"/>
          <ac:picMkLst>
            <pc:docMk/>
            <pc:sldMasterMk cId="0" sldId="2147483648"/>
            <ac:picMk id="5" creationId="{2AD8DF84-E1D3-1A35-D8E7-D1DF27BEBF30}"/>
          </ac:picMkLst>
        </pc:picChg>
        <pc:picChg chg="add mod">
          <ac:chgData name="Paul Newson" userId="32da3c3e-ee74-41f2-9b74-650ae755bc4b" providerId="ADAL" clId="{3D4D0DD3-5208-C64D-A81B-35314E6AA972}" dt="2023-05-09T09:50:19.200" v="5" actId="1440"/>
          <ac:picMkLst>
            <pc:docMk/>
            <pc:sldMasterMk cId="0" sldId="2147483648"/>
            <ac:picMk id="6" creationId="{00685DEA-5D92-EC73-24DA-D0D839C68BD7}"/>
          </ac:picMkLst>
        </pc:picChg>
      </pc:sldMasterChg>
    </pc:docChg>
  </pc:docChgLst>
  <pc:docChgLst>
    <pc:chgData name="Paul Newson" userId="32da3c3e-ee74-41f2-9b74-650ae755bc4b" providerId="ADAL" clId="{4B5D8039-9923-514B-9CE3-A16EC6C0519D}"/>
    <pc:docChg chg="custSel modMainMaster">
      <pc:chgData name="Paul Newson" userId="32da3c3e-ee74-41f2-9b74-650ae755bc4b" providerId="ADAL" clId="{4B5D8039-9923-514B-9CE3-A16EC6C0519D}" dt="2023-05-09T09:42:27.722" v="4" actId="1440"/>
      <pc:docMkLst>
        <pc:docMk/>
      </pc:docMkLst>
      <pc:sldMasterChg chg="addSp delSp modSp mod">
        <pc:chgData name="Paul Newson" userId="32da3c3e-ee74-41f2-9b74-650ae755bc4b" providerId="ADAL" clId="{4B5D8039-9923-514B-9CE3-A16EC6C0519D}" dt="2023-05-09T09:42:27.722" v="4" actId="1440"/>
        <pc:sldMasterMkLst>
          <pc:docMk/>
          <pc:sldMasterMk cId="0" sldId="2147483648"/>
        </pc:sldMasterMkLst>
        <pc:picChg chg="add mod">
          <ac:chgData name="Paul Newson" userId="32da3c3e-ee74-41f2-9b74-650ae755bc4b" providerId="ADAL" clId="{4B5D8039-9923-514B-9CE3-A16EC6C0519D}" dt="2023-05-09T09:42:27.722" v="4" actId="1440"/>
          <ac:picMkLst>
            <pc:docMk/>
            <pc:sldMasterMk cId="0" sldId="2147483648"/>
            <ac:picMk id="5" creationId="{2AD8DF84-E1D3-1A35-D8E7-D1DF27BEBF30}"/>
          </ac:picMkLst>
        </pc:picChg>
        <pc:picChg chg="del">
          <ac:chgData name="Paul Newson" userId="32da3c3e-ee74-41f2-9b74-650ae755bc4b" providerId="ADAL" clId="{4B5D8039-9923-514B-9CE3-A16EC6C0519D}" dt="2023-05-09T09:41:50.945" v="0" actId="478"/>
          <ac:picMkLst>
            <pc:docMk/>
            <pc:sldMasterMk cId="0" sldId="2147483648"/>
            <ac:picMk id="6" creationId="{00000000-0000-0000-0000-000000000000}"/>
          </ac:picMkLst>
        </pc:picChg>
      </pc:sldMaster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BF18BD36-7EE8-8A00-8B93-C1C7E83DC999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7F14E0F-667D-0CE8-14A6-71244714DCF9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51AB248-2CEB-AD48-80DA-822B1162A6AD}" type="datetimeFigureOut">
              <a:rPr lang="en-US" smtClean="0"/>
              <a:t>9/20/2024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17B3AC0-7A04-73D1-D8C2-FB389DA3378C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652D16E-D246-83D4-9DCD-D60164DA022C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672A51-9A26-6A48-A661-EFFD0C459C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026225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76D5425-8C25-404D-9482-1FAAD43087EF}" type="datetimeFigureOut">
              <a:rPr lang="en-US" smtClean="0"/>
              <a:t>9/20/2024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B915397-3E6C-4046-9906-54676D7966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56940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672792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em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276696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270868"/>
            <a:ext cx="8229600" cy="23635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C0C66FA-BEFD-752F-2A7C-B74FEEFC8476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10795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txStyles>
    <p:titleStyle>
      <a:lvl1pPr algn="ctr" defTabSz="342900" rtl="0" eaLnBrk="1" latinLnBrk="0" hangingPunct="1"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7175" indent="-257175" algn="l" defTabSz="3429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defTabSz="342900" rtl="0" eaLnBrk="1" latinLnBrk="0" hangingPunct="1">
        <a:spcBef>
          <a:spcPct val="20000"/>
        </a:spcBef>
        <a:buFont typeface="Arial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342900" rtl="0" eaLnBrk="1" latinLnBrk="0" hangingPunct="1">
        <a:spcBef>
          <a:spcPct val="200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342900" rtl="0" eaLnBrk="1" latinLnBrk="0" hangingPunct="1">
        <a:spcBef>
          <a:spcPct val="20000"/>
        </a:spcBef>
        <a:buFont typeface="Arial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342900" rtl="0" eaLnBrk="1" latinLnBrk="0" hangingPunct="1">
        <a:spcBef>
          <a:spcPct val="20000"/>
        </a:spcBef>
        <a:buFont typeface="Arial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Title 1"/>
          <p:cNvSpPr>
            <a:spLocks noGrp="1"/>
          </p:cNvSpPr>
          <p:nvPr>
            <p:ph type="ctrTitle"/>
          </p:nvPr>
        </p:nvSpPr>
        <p:spPr>
          <a:xfrm>
            <a:off x="755373" y="1383507"/>
            <a:ext cx="7719391" cy="1406076"/>
          </a:xfrm>
        </p:spPr>
        <p:txBody>
          <a:bodyPr>
            <a:normAutofit/>
          </a:bodyPr>
          <a:lstStyle/>
          <a:p>
            <a:r>
              <a:rPr lang="en-US" b="1" dirty="0"/>
              <a:t>The Changing Company Purpose and Directors' Duties in a Company in Crisis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2310" y="2789583"/>
            <a:ext cx="6485334" cy="1285460"/>
          </a:xfrm>
        </p:spPr>
        <p:txBody>
          <a:bodyPr rtlCol="0">
            <a:noAutofit/>
          </a:bodyPr>
          <a:lstStyle/>
          <a:p>
            <a:pPr>
              <a:defRPr/>
            </a:pPr>
            <a:r>
              <a:rPr lang="hr-HR" b="1" dirty="0"/>
              <a:t>Antun Bilić</a:t>
            </a:r>
            <a:r>
              <a:rPr lang="en-US" b="1" dirty="0"/>
              <a:t/>
            </a:r>
            <a:br>
              <a:rPr lang="en-US" b="1" dirty="0"/>
            </a:br>
            <a:r>
              <a:rPr lang="hr-HR" dirty="0" err="1"/>
              <a:t>Assoc</a:t>
            </a:r>
            <a:r>
              <a:rPr lang="hr-HR" dirty="0"/>
              <a:t>. Prof. University </a:t>
            </a:r>
            <a:r>
              <a:rPr lang="hr-HR" dirty="0" err="1"/>
              <a:t>of</a:t>
            </a:r>
            <a:r>
              <a:rPr lang="hr-HR" dirty="0"/>
              <a:t> Zagreb</a:t>
            </a:r>
            <a:endParaRPr lang="en-US" dirty="0"/>
          </a:p>
          <a:p>
            <a:pPr>
              <a:defRPr/>
            </a:pPr>
            <a:r>
              <a:rPr lang="hr-HR" b="1" dirty="0"/>
              <a:t>Marko Bratković</a:t>
            </a:r>
            <a:r>
              <a:rPr lang="en-US" b="1" dirty="0"/>
              <a:t/>
            </a:r>
            <a:br>
              <a:rPr lang="en-US" b="1" dirty="0"/>
            </a:br>
            <a:r>
              <a:rPr lang="hr-HR" dirty="0" err="1"/>
              <a:t>Assoc</a:t>
            </a:r>
            <a:r>
              <a:rPr lang="hr-HR" dirty="0"/>
              <a:t>. Prof. University </a:t>
            </a:r>
            <a:r>
              <a:rPr lang="hr-HR" dirty="0" err="1"/>
              <a:t>of</a:t>
            </a:r>
            <a:r>
              <a:rPr lang="hr-HR" dirty="0"/>
              <a:t> Zagreb</a:t>
            </a:r>
            <a:endParaRPr lang="en-US" dirty="0"/>
          </a:p>
          <a:p>
            <a:pPr>
              <a:defRPr/>
            </a:pPr>
            <a:endParaRPr lang="en-US" sz="2700" dirty="0"/>
          </a:p>
        </p:txBody>
      </p:sp>
    </p:spTree>
    <p:extLst>
      <p:ext uri="{BB962C8B-B14F-4D97-AF65-F5344CB8AC3E}">
        <p14:creationId xmlns:p14="http://schemas.microsoft.com/office/powerpoint/2010/main" val="364749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1756" y="1338470"/>
            <a:ext cx="8039269" cy="3531703"/>
          </a:xfrm>
        </p:spPr>
        <p:txBody>
          <a:bodyPr>
            <a:normAutofit/>
          </a:bodyPr>
          <a:lstStyle/>
          <a:p>
            <a:pPr marL="0" indent="0">
              <a:spcAft>
                <a:spcPts val="600"/>
              </a:spcAft>
              <a:buNone/>
            </a:pPr>
            <a:r>
              <a:rPr lang="hr-HR" sz="1800" b="1" dirty="0" smtClean="0"/>
              <a:t>Managing a company:</a:t>
            </a:r>
          </a:p>
          <a:p>
            <a:pPr marL="0" indent="0">
              <a:spcAft>
                <a:spcPts val="600"/>
              </a:spcAft>
              <a:buNone/>
            </a:pPr>
            <a:r>
              <a:rPr lang="en-GB" sz="1800" dirty="0" smtClean="0"/>
              <a:t>directors are</a:t>
            </a:r>
            <a:r>
              <a:rPr lang="hr-HR" sz="1800" dirty="0" smtClean="0"/>
              <a:t> fully</a:t>
            </a:r>
            <a:r>
              <a:rPr lang="en-GB" sz="1800" dirty="0" smtClean="0"/>
              <a:t> </a:t>
            </a:r>
            <a:r>
              <a:rPr lang="en-GB" sz="1800" dirty="0"/>
              <a:t>in charge, broad discretion to realise the company </a:t>
            </a:r>
            <a:r>
              <a:rPr lang="en-GB" sz="1800" dirty="0" smtClean="0"/>
              <a:t>purpose</a:t>
            </a:r>
            <a:r>
              <a:rPr lang="hr-HR" sz="1800" dirty="0" smtClean="0"/>
              <a:t>, </a:t>
            </a:r>
            <a:r>
              <a:rPr lang="hr-HR" sz="1800" dirty="0" err="1" smtClean="0"/>
              <a:t>fiduciary</a:t>
            </a:r>
            <a:r>
              <a:rPr lang="hr-HR" sz="1800" dirty="0" smtClean="0"/>
              <a:t> </a:t>
            </a:r>
            <a:r>
              <a:rPr lang="hr-HR" sz="1800" dirty="0" err="1" smtClean="0"/>
              <a:t>duties</a:t>
            </a:r>
            <a:r>
              <a:rPr lang="hr-HR" sz="1800" dirty="0" smtClean="0"/>
              <a:t>/</a:t>
            </a:r>
            <a:r>
              <a:rPr lang="hr-HR" sz="1800" dirty="0" err="1" smtClean="0"/>
              <a:t>duties</a:t>
            </a:r>
            <a:r>
              <a:rPr lang="hr-HR" sz="1800" dirty="0" smtClean="0"/>
              <a:t> to </a:t>
            </a:r>
            <a:r>
              <a:rPr lang="hr-HR" sz="1800" dirty="0" err="1" smtClean="0"/>
              <a:t>act</a:t>
            </a:r>
            <a:r>
              <a:rPr lang="hr-HR" sz="1800" dirty="0" smtClean="0"/>
              <a:t> as a </a:t>
            </a:r>
            <a:r>
              <a:rPr lang="hr-HR" sz="1800" dirty="0" err="1" smtClean="0"/>
              <a:t>prudent</a:t>
            </a:r>
            <a:r>
              <a:rPr lang="hr-HR" sz="1800" dirty="0" smtClean="0"/>
              <a:t> </a:t>
            </a:r>
            <a:r>
              <a:rPr lang="hr-HR" sz="1800" dirty="0" err="1" smtClean="0"/>
              <a:t>businessperson</a:t>
            </a:r>
            <a:endParaRPr lang="hr-HR" sz="1800" dirty="0" smtClean="0"/>
          </a:p>
          <a:p>
            <a:pPr marL="0" indent="0">
              <a:spcAft>
                <a:spcPts val="600"/>
              </a:spcAft>
              <a:buNone/>
            </a:pPr>
            <a:r>
              <a:rPr lang="hr-HR" sz="1800" dirty="0" smtClean="0"/>
              <a:t>vs</a:t>
            </a:r>
            <a:endParaRPr lang="hr-HR" sz="1800" dirty="0"/>
          </a:p>
          <a:p>
            <a:pPr marL="0" indent="0">
              <a:spcAft>
                <a:spcPts val="600"/>
              </a:spcAft>
              <a:buNone/>
            </a:pPr>
            <a:r>
              <a:rPr lang="hr-HR" sz="1800" b="1" dirty="0"/>
              <a:t>Managing a </a:t>
            </a:r>
            <a:r>
              <a:rPr lang="hr-HR" sz="1800" b="1" dirty="0" smtClean="0"/>
              <a:t>company </a:t>
            </a:r>
            <a:r>
              <a:rPr lang="hr-HR" sz="1800" b="1" dirty="0" err="1" smtClean="0"/>
              <a:t>in</a:t>
            </a:r>
            <a:r>
              <a:rPr lang="hr-HR" sz="1800" b="1" dirty="0" smtClean="0"/>
              <a:t> </a:t>
            </a:r>
            <a:r>
              <a:rPr lang="en-GB" sz="1800" b="1" dirty="0" smtClean="0"/>
              <a:t>the insolvency proceedings</a:t>
            </a:r>
            <a:r>
              <a:rPr lang="hr-HR" sz="1800" b="1" dirty="0" smtClean="0"/>
              <a:t>:</a:t>
            </a:r>
          </a:p>
          <a:p>
            <a:pPr marL="0" indent="0">
              <a:spcAft>
                <a:spcPts val="600"/>
              </a:spcAft>
              <a:buNone/>
            </a:pPr>
            <a:r>
              <a:rPr lang="en-GB" sz="1800" dirty="0" smtClean="0"/>
              <a:t>managing </a:t>
            </a:r>
            <a:r>
              <a:rPr lang="en-GB" sz="1800" dirty="0"/>
              <a:t>is entrusted to an external person, insolvency administrator, tasked with realising </a:t>
            </a:r>
            <a:r>
              <a:rPr lang="en-GB" sz="1800" dirty="0" smtClean="0"/>
              <a:t>the</a:t>
            </a:r>
            <a:r>
              <a:rPr lang="hr-HR" sz="1800" dirty="0" smtClean="0"/>
              <a:t> </a:t>
            </a:r>
            <a:r>
              <a:rPr lang="hr-HR" sz="1800" dirty="0" err="1" smtClean="0"/>
              <a:t>insolvency</a:t>
            </a:r>
            <a:r>
              <a:rPr lang="en-GB" sz="1800" dirty="0" smtClean="0"/>
              <a:t> goals</a:t>
            </a:r>
            <a:endParaRPr lang="hr-HR" sz="1800" dirty="0"/>
          </a:p>
          <a:p>
            <a:pPr marL="0" indent="0">
              <a:spcAft>
                <a:spcPts val="600"/>
              </a:spcAft>
              <a:buNone/>
            </a:pPr>
            <a:endParaRPr lang="hr-HR" sz="1800" dirty="0" smtClean="0"/>
          </a:p>
          <a:p>
            <a:pPr marL="0" indent="0">
              <a:spcAft>
                <a:spcPts val="600"/>
              </a:spcAft>
              <a:buNone/>
            </a:pPr>
            <a:r>
              <a:rPr lang="hr-HR" sz="1800" dirty="0" err="1" smtClean="0"/>
              <a:t>Separated</a:t>
            </a:r>
            <a:r>
              <a:rPr lang="hr-HR" sz="1800" dirty="0" smtClean="0"/>
              <a:t> </a:t>
            </a:r>
            <a:r>
              <a:rPr lang="hr-HR" sz="1800" dirty="0" err="1" smtClean="0"/>
              <a:t>by</a:t>
            </a:r>
            <a:r>
              <a:rPr lang="hr-HR" sz="1800" dirty="0" smtClean="0"/>
              <a:t> a </a:t>
            </a:r>
            <a:r>
              <a:rPr lang="hr-HR" sz="1800" dirty="0" err="1" smtClean="0"/>
              <a:t>precise</a:t>
            </a:r>
            <a:r>
              <a:rPr lang="hr-HR" sz="1800" dirty="0" smtClean="0"/>
              <a:t> </a:t>
            </a:r>
            <a:r>
              <a:rPr lang="hr-HR" sz="1800" dirty="0" err="1" smtClean="0"/>
              <a:t>point</a:t>
            </a:r>
            <a:r>
              <a:rPr lang="hr-HR" sz="1800" dirty="0" smtClean="0"/>
              <a:t> </a:t>
            </a:r>
            <a:r>
              <a:rPr lang="hr-HR" sz="1800" dirty="0" err="1" smtClean="0"/>
              <a:t>in</a:t>
            </a:r>
            <a:r>
              <a:rPr lang="hr-HR" sz="1800" dirty="0" smtClean="0"/>
              <a:t> time - </a:t>
            </a:r>
            <a:r>
              <a:rPr lang="en-GB" sz="1800" dirty="0" smtClean="0"/>
              <a:t>commencement </a:t>
            </a:r>
            <a:r>
              <a:rPr lang="en-GB" sz="1800" dirty="0"/>
              <a:t>of insolvency proceedings.</a:t>
            </a:r>
            <a:endParaRPr lang="en-US" sz="1800" dirty="0"/>
          </a:p>
          <a:p>
            <a:pPr marL="0" indent="0">
              <a:spcAft>
                <a:spcPts val="600"/>
              </a:spcAft>
              <a:buNone/>
            </a:pPr>
            <a:endParaRPr lang="en-GB" sz="1800" dirty="0"/>
          </a:p>
        </p:txBody>
      </p:sp>
    </p:spTree>
    <p:extLst>
      <p:ext uri="{BB962C8B-B14F-4D97-AF65-F5344CB8AC3E}">
        <p14:creationId xmlns:p14="http://schemas.microsoft.com/office/powerpoint/2010/main" val="6198183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72209"/>
            <a:ext cx="8229600" cy="3717234"/>
          </a:xfrm>
        </p:spPr>
        <p:txBody>
          <a:bodyPr>
            <a:normAutofit/>
          </a:bodyPr>
          <a:lstStyle/>
          <a:p>
            <a:pPr marL="0" indent="0">
              <a:spcAft>
                <a:spcPts val="600"/>
              </a:spcAft>
              <a:buNone/>
            </a:pPr>
            <a:r>
              <a:rPr lang="hr-HR" sz="1800" b="1" dirty="0" err="1" smtClean="0"/>
              <a:t>Need</a:t>
            </a:r>
            <a:r>
              <a:rPr lang="hr-HR" sz="1800" b="1" dirty="0" smtClean="0"/>
              <a:t> for a t</a:t>
            </a:r>
            <a:r>
              <a:rPr lang="en-GB" sz="1800" b="1" dirty="0" err="1" smtClean="0"/>
              <a:t>ransitional</a:t>
            </a:r>
            <a:r>
              <a:rPr lang="en-GB" sz="1800" b="1" dirty="0" smtClean="0"/>
              <a:t> </a:t>
            </a:r>
            <a:r>
              <a:rPr lang="en-GB" sz="1800" b="1" dirty="0"/>
              <a:t>period </a:t>
            </a:r>
            <a:endParaRPr lang="hr-HR" sz="1800" b="1" dirty="0" smtClean="0"/>
          </a:p>
          <a:p>
            <a:pPr marL="0" indent="0">
              <a:spcAft>
                <a:spcPts val="600"/>
              </a:spcAft>
              <a:buNone/>
            </a:pPr>
            <a:r>
              <a:rPr lang="en-GB" sz="1800" dirty="0" smtClean="0"/>
              <a:t>– </a:t>
            </a:r>
            <a:r>
              <a:rPr lang="en-GB" sz="1800" dirty="0"/>
              <a:t>time of crisis, vicinity of </a:t>
            </a:r>
            <a:r>
              <a:rPr lang="en-GB" sz="1800" dirty="0" smtClean="0"/>
              <a:t>insolvency</a:t>
            </a:r>
            <a:endParaRPr lang="hr-HR" sz="1800" dirty="0" smtClean="0"/>
          </a:p>
          <a:p>
            <a:pPr marL="0" indent="0">
              <a:spcAft>
                <a:spcPts val="600"/>
              </a:spcAft>
              <a:buNone/>
            </a:pPr>
            <a:r>
              <a:rPr lang="hr-HR" sz="1800" b="1" dirty="0"/>
              <a:t>Standard </a:t>
            </a:r>
            <a:r>
              <a:rPr lang="hr-HR" sz="1800" b="1" dirty="0" err="1"/>
              <a:t>response</a:t>
            </a:r>
            <a:r>
              <a:rPr lang="hr-HR" sz="1800" b="1" dirty="0"/>
              <a:t> – </a:t>
            </a:r>
            <a:r>
              <a:rPr lang="hr-HR" sz="1800" b="1" dirty="0" err="1" smtClean="0"/>
              <a:t>additional</a:t>
            </a:r>
            <a:r>
              <a:rPr lang="hr-HR" sz="1800" b="1" dirty="0" smtClean="0"/>
              <a:t> d</a:t>
            </a:r>
            <a:r>
              <a:rPr lang="en-US" sz="1800" b="1" dirty="0" err="1"/>
              <a:t>irectors</a:t>
            </a:r>
            <a:r>
              <a:rPr lang="en-US" sz="1800" b="1" dirty="0"/>
              <a:t>’ </a:t>
            </a:r>
            <a:r>
              <a:rPr lang="hr-HR" sz="1800" b="1" dirty="0" err="1" smtClean="0"/>
              <a:t>obligations</a:t>
            </a:r>
            <a:endParaRPr lang="hr-HR" sz="1800" b="1" dirty="0"/>
          </a:p>
          <a:p>
            <a:pPr marL="0" indent="0">
              <a:spcAft>
                <a:spcPts val="600"/>
              </a:spcAft>
              <a:buNone/>
            </a:pPr>
            <a:r>
              <a:rPr lang="hr-HR" sz="1800" dirty="0"/>
              <a:t>D</a:t>
            </a:r>
            <a:r>
              <a:rPr lang="en-US" sz="1800" dirty="0" err="1"/>
              <a:t>irectors</a:t>
            </a:r>
            <a:r>
              <a:rPr lang="en-US" sz="1800" dirty="0"/>
              <a:t>’ UNCITRAL Legislative Guide on Insolvency Law, Part four: Directors’ obligations in the period approaching </a:t>
            </a:r>
            <a:r>
              <a:rPr lang="en-US" sz="1800" dirty="0" smtClean="0"/>
              <a:t>insolvency</a:t>
            </a:r>
            <a:endParaRPr lang="hr-HR" sz="1800" dirty="0" smtClean="0"/>
          </a:p>
          <a:p>
            <a:pPr marL="0" indent="0">
              <a:spcAft>
                <a:spcPts val="600"/>
              </a:spcAft>
              <a:buNone/>
            </a:pPr>
            <a:r>
              <a:rPr lang="hr-HR" sz="1800" dirty="0" err="1" smtClean="0"/>
              <a:t>Many</a:t>
            </a:r>
            <a:r>
              <a:rPr lang="hr-HR" sz="1800" dirty="0" smtClean="0"/>
              <a:t> </a:t>
            </a:r>
            <a:r>
              <a:rPr lang="hr-HR" sz="1800" dirty="0" err="1" smtClean="0"/>
              <a:t>special</a:t>
            </a:r>
            <a:r>
              <a:rPr lang="hr-HR" sz="1800" dirty="0" smtClean="0"/>
              <a:t> </a:t>
            </a:r>
            <a:r>
              <a:rPr lang="hr-HR" sz="1800" dirty="0" err="1" smtClean="0"/>
              <a:t>provisons</a:t>
            </a:r>
            <a:r>
              <a:rPr lang="hr-HR" sz="1800" dirty="0" smtClean="0"/>
              <a:t> </a:t>
            </a:r>
            <a:r>
              <a:rPr lang="hr-HR" sz="1800" dirty="0" err="1" smtClean="0"/>
              <a:t>by</a:t>
            </a:r>
            <a:r>
              <a:rPr lang="hr-HR" sz="1800" dirty="0" smtClean="0"/>
              <a:t> </a:t>
            </a:r>
            <a:r>
              <a:rPr lang="hr-HR" sz="1800" dirty="0" err="1" smtClean="0"/>
              <a:t>national</a:t>
            </a:r>
            <a:r>
              <a:rPr lang="hr-HR" sz="1800" dirty="0" smtClean="0"/>
              <a:t> company </a:t>
            </a:r>
            <a:r>
              <a:rPr lang="hr-HR" sz="1800" dirty="0" err="1" smtClean="0"/>
              <a:t>and</a:t>
            </a:r>
            <a:r>
              <a:rPr lang="hr-HR" sz="1800" dirty="0" smtClean="0"/>
              <a:t> </a:t>
            </a:r>
            <a:r>
              <a:rPr lang="hr-HR" sz="1800" dirty="0" err="1" smtClean="0"/>
              <a:t>insolvency</a:t>
            </a:r>
            <a:r>
              <a:rPr lang="hr-HR" sz="1800" dirty="0" smtClean="0"/>
              <a:t> </a:t>
            </a:r>
            <a:r>
              <a:rPr lang="hr-HR" sz="1800" dirty="0" err="1" smtClean="0"/>
              <a:t>laws</a:t>
            </a:r>
            <a:r>
              <a:rPr lang="hr-HR" sz="1800" dirty="0" smtClean="0"/>
              <a:t>.</a:t>
            </a:r>
            <a:endParaRPr lang="en-US" sz="1800" dirty="0"/>
          </a:p>
          <a:p>
            <a:pPr marL="0" indent="0">
              <a:spcAft>
                <a:spcPts val="600"/>
              </a:spcAft>
              <a:buNone/>
            </a:pPr>
            <a:r>
              <a:rPr lang="en-GB" sz="1800" dirty="0" smtClean="0"/>
              <a:t> </a:t>
            </a:r>
            <a:endParaRPr lang="hr-HR" sz="1800" dirty="0"/>
          </a:p>
        </p:txBody>
      </p:sp>
    </p:spTree>
    <p:extLst>
      <p:ext uri="{BB962C8B-B14F-4D97-AF65-F5344CB8AC3E}">
        <p14:creationId xmlns:p14="http://schemas.microsoft.com/office/powerpoint/2010/main" val="277585206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92086"/>
            <a:ext cx="8229600" cy="3690731"/>
          </a:xfrm>
        </p:spPr>
        <p:txBody>
          <a:bodyPr>
            <a:normAutofit/>
          </a:bodyPr>
          <a:lstStyle/>
          <a:p>
            <a:pPr marL="0" indent="0">
              <a:spcAft>
                <a:spcPts val="600"/>
              </a:spcAft>
              <a:buNone/>
            </a:pPr>
            <a:r>
              <a:rPr lang="hr-HR" sz="1800" b="1" dirty="0" smtClean="0"/>
              <a:t>1) </a:t>
            </a:r>
            <a:r>
              <a:rPr lang="hr-HR" sz="1800" b="1" dirty="0" err="1" smtClean="0"/>
              <a:t>Specific</a:t>
            </a:r>
            <a:r>
              <a:rPr lang="hr-HR" sz="1800" b="1" dirty="0" smtClean="0"/>
              <a:t> </a:t>
            </a:r>
            <a:r>
              <a:rPr lang="hr-HR" sz="1800" b="1" dirty="0" err="1" smtClean="0"/>
              <a:t>obligations</a:t>
            </a:r>
            <a:r>
              <a:rPr lang="hr-HR" sz="1800" b="1" dirty="0" smtClean="0"/>
              <a:t>:</a:t>
            </a:r>
          </a:p>
          <a:p>
            <a:pPr marL="0" indent="0">
              <a:spcAft>
                <a:spcPts val="600"/>
              </a:spcAft>
              <a:buNone/>
            </a:pPr>
            <a:r>
              <a:rPr lang="hr-HR" sz="1800" dirty="0" err="1" smtClean="0"/>
              <a:t>E.g</a:t>
            </a:r>
            <a:r>
              <a:rPr lang="hr-HR" sz="1800" dirty="0" smtClean="0"/>
              <a:t>. </a:t>
            </a:r>
            <a:r>
              <a:rPr lang="hr-HR" sz="1800" dirty="0" err="1" smtClean="0"/>
              <a:t>Article</a:t>
            </a:r>
            <a:r>
              <a:rPr lang="hr-HR" sz="1800" dirty="0" smtClean="0"/>
              <a:t> 36 Harmonising </a:t>
            </a:r>
            <a:r>
              <a:rPr lang="hr-HR" sz="1800" dirty="0" err="1"/>
              <a:t>Insolvency</a:t>
            </a:r>
            <a:r>
              <a:rPr lang="hr-HR" sz="1800" dirty="0"/>
              <a:t> </a:t>
            </a:r>
            <a:r>
              <a:rPr lang="hr-HR" sz="1800" dirty="0" err="1" smtClean="0"/>
              <a:t>Directive</a:t>
            </a:r>
            <a:r>
              <a:rPr lang="hr-HR" sz="1800" dirty="0" smtClean="0"/>
              <a:t> (</a:t>
            </a:r>
            <a:r>
              <a:rPr lang="hr-HR" sz="1800" dirty="0" err="1" smtClean="0"/>
              <a:t>Proposal</a:t>
            </a:r>
            <a:r>
              <a:rPr lang="hr-HR" sz="1800" dirty="0" smtClean="0"/>
              <a:t>):</a:t>
            </a:r>
            <a:endParaRPr lang="en-US" sz="1800" dirty="0"/>
          </a:p>
          <a:p>
            <a:pPr marL="0" indent="0">
              <a:spcAft>
                <a:spcPts val="600"/>
              </a:spcAft>
              <a:buNone/>
            </a:pPr>
            <a:r>
              <a:rPr lang="en-US" sz="1800" dirty="0" smtClean="0"/>
              <a:t>Directors </a:t>
            </a:r>
            <a:r>
              <a:rPr lang="en-US" sz="1800" dirty="0"/>
              <a:t>are obliged to submit a request for the opening of insolvency proceedings </a:t>
            </a:r>
            <a:r>
              <a:rPr lang="en-US" sz="1800" dirty="0" smtClean="0"/>
              <a:t>no </a:t>
            </a:r>
            <a:r>
              <a:rPr lang="en-US" sz="1800" dirty="0"/>
              <a:t>later than three months after the directors became aware or can reasonably be expected to have been aware that the legal entity is insolvent. </a:t>
            </a:r>
            <a:endParaRPr lang="hr-HR" sz="1800" dirty="0" smtClean="0"/>
          </a:p>
          <a:p>
            <a:pPr marL="0" indent="0">
              <a:spcAft>
                <a:spcPts val="600"/>
              </a:spcAft>
              <a:buNone/>
            </a:pPr>
            <a:r>
              <a:rPr lang="en-US" sz="1800" dirty="0" smtClean="0"/>
              <a:t>Otherwise</a:t>
            </a:r>
            <a:r>
              <a:rPr lang="en-US" sz="1800" dirty="0"/>
              <a:t>, they are liable for damages incurred by creditors.</a:t>
            </a:r>
          </a:p>
          <a:p>
            <a:pPr marL="0" indent="0">
              <a:spcAft>
                <a:spcPts val="600"/>
              </a:spcAft>
              <a:buNone/>
            </a:pPr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277491457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85461"/>
            <a:ext cx="8229600" cy="35052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hr-HR" sz="1800" b="1" dirty="0"/>
              <a:t>2</a:t>
            </a:r>
            <a:r>
              <a:rPr lang="hr-HR" sz="1800" b="1" dirty="0" smtClean="0"/>
              <a:t>) Broad </a:t>
            </a:r>
            <a:r>
              <a:rPr lang="hr-HR" sz="1800" b="1" dirty="0" err="1" smtClean="0"/>
              <a:t>obligations</a:t>
            </a:r>
            <a:r>
              <a:rPr lang="hr-HR" sz="1800" b="1" dirty="0" smtClean="0"/>
              <a:t>:</a:t>
            </a:r>
          </a:p>
          <a:p>
            <a:pPr marL="0" indent="0">
              <a:buNone/>
            </a:pPr>
            <a:r>
              <a:rPr lang="hr-HR" sz="1800" dirty="0" err="1" smtClean="0"/>
              <a:t>E.g</a:t>
            </a:r>
            <a:r>
              <a:rPr lang="hr-HR" sz="1800" dirty="0" smtClean="0"/>
              <a:t>. </a:t>
            </a:r>
            <a:r>
              <a:rPr lang="hr-HR" sz="1800" dirty="0" err="1" smtClean="0"/>
              <a:t>Article</a:t>
            </a:r>
            <a:r>
              <a:rPr lang="hr-HR" sz="1800" dirty="0" smtClean="0"/>
              <a:t> 19, </a:t>
            </a:r>
            <a:r>
              <a:rPr lang="hr-HR" sz="1800" dirty="0" smtClean="0"/>
              <a:t>Preventive </a:t>
            </a:r>
            <a:r>
              <a:rPr lang="hr-HR" sz="1800" dirty="0" err="1"/>
              <a:t>Restructuring</a:t>
            </a:r>
            <a:r>
              <a:rPr lang="hr-HR" sz="1800" dirty="0"/>
              <a:t> </a:t>
            </a:r>
            <a:r>
              <a:rPr lang="hr-HR" sz="1800" dirty="0" err="1" smtClean="0"/>
              <a:t>Directive</a:t>
            </a:r>
            <a:endParaRPr lang="hr-HR" sz="1800" dirty="0" smtClean="0"/>
          </a:p>
          <a:p>
            <a:pPr marL="0" indent="0">
              <a:buNone/>
            </a:pPr>
            <a:r>
              <a:rPr lang="hr-HR" sz="1800" dirty="0" smtClean="0"/>
              <a:t>„</a:t>
            </a:r>
            <a:r>
              <a:rPr lang="en-US" sz="1800" i="1" dirty="0" smtClean="0"/>
              <a:t>Member </a:t>
            </a:r>
            <a:r>
              <a:rPr lang="en-US" sz="1800" i="1" dirty="0"/>
              <a:t>States shall ensure that, where there is a likelihood of insolvency, directors, have due regard, as a minimum, to the following: </a:t>
            </a:r>
            <a:endParaRPr lang="hr-HR" sz="1800" i="1" dirty="0" smtClean="0"/>
          </a:p>
          <a:p>
            <a:pPr marL="457200" indent="-457200">
              <a:buAutoNum type="alphaLcParenBoth"/>
            </a:pPr>
            <a:r>
              <a:rPr lang="en-US" sz="1800" i="1" dirty="0" smtClean="0"/>
              <a:t>the </a:t>
            </a:r>
            <a:r>
              <a:rPr lang="en-US" sz="1800" i="1" dirty="0"/>
              <a:t>interests of creditors, equity holders and other stakeholders; </a:t>
            </a:r>
            <a:endParaRPr lang="hr-HR" sz="1800" i="1" dirty="0" smtClean="0"/>
          </a:p>
          <a:p>
            <a:pPr marL="457200" indent="-457200">
              <a:buAutoNum type="alphaLcParenBoth"/>
            </a:pPr>
            <a:r>
              <a:rPr lang="en-US" sz="1800" i="1" dirty="0" smtClean="0"/>
              <a:t>the </a:t>
            </a:r>
            <a:r>
              <a:rPr lang="en-US" sz="1800" i="1" dirty="0"/>
              <a:t>need to take steps to avoid insolvency; and </a:t>
            </a:r>
            <a:endParaRPr lang="hr-HR" sz="1800" i="1" dirty="0" smtClean="0"/>
          </a:p>
          <a:p>
            <a:pPr marL="457200" indent="-457200">
              <a:buAutoNum type="alphaLcParenBoth"/>
            </a:pPr>
            <a:r>
              <a:rPr lang="en-US" sz="1800" i="1" dirty="0" smtClean="0"/>
              <a:t>the </a:t>
            </a:r>
            <a:r>
              <a:rPr lang="en-US" sz="1800" i="1" dirty="0"/>
              <a:t>need to avoid deliberate or grossly negligent conduct that threatens the viability of the business</a:t>
            </a:r>
            <a:r>
              <a:rPr lang="en-US" sz="1800" i="1" dirty="0" smtClean="0"/>
              <a:t>.</a:t>
            </a:r>
            <a:r>
              <a:rPr lang="hr-HR" sz="1800" dirty="0" smtClean="0"/>
              <a:t>”</a:t>
            </a:r>
            <a:endParaRPr lang="hr-HR" sz="1800" dirty="0" smtClean="0"/>
          </a:p>
          <a:p>
            <a:pPr marL="0" indent="0">
              <a:buNone/>
            </a:pPr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13404398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72209"/>
            <a:ext cx="8229600" cy="3637721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hr-HR" sz="1800" b="1" dirty="0" err="1" smtClean="0"/>
              <a:t>Potential</a:t>
            </a:r>
            <a:r>
              <a:rPr lang="hr-HR" sz="1800" b="1" dirty="0" smtClean="0"/>
              <a:t> </a:t>
            </a:r>
            <a:r>
              <a:rPr lang="hr-HR" sz="1800" b="1" dirty="0" err="1" smtClean="0"/>
              <a:t>problems</a:t>
            </a:r>
            <a:endParaRPr lang="hr-HR" sz="1800" b="1" dirty="0" smtClean="0"/>
          </a:p>
          <a:p>
            <a:pPr marL="0" indent="0">
              <a:buNone/>
            </a:pPr>
            <a:r>
              <a:rPr lang="hr-HR" sz="1800" b="1" dirty="0" err="1" smtClean="0"/>
              <a:t>When</a:t>
            </a:r>
            <a:r>
              <a:rPr lang="hr-HR" sz="1800" b="1" dirty="0" smtClean="0"/>
              <a:t> </a:t>
            </a:r>
            <a:r>
              <a:rPr lang="hr-HR" sz="1800" b="1" dirty="0" err="1" smtClean="0"/>
              <a:t>does</a:t>
            </a:r>
            <a:r>
              <a:rPr lang="hr-HR" sz="1800" b="1" dirty="0" smtClean="0"/>
              <a:t> </a:t>
            </a:r>
            <a:r>
              <a:rPr lang="hr-HR" sz="1800" b="1" dirty="0" err="1" smtClean="0"/>
              <a:t>this</a:t>
            </a:r>
            <a:r>
              <a:rPr lang="hr-HR" sz="1800" b="1" dirty="0" smtClean="0"/>
              <a:t> </a:t>
            </a:r>
            <a:r>
              <a:rPr lang="hr-HR" sz="1800" b="1" dirty="0" err="1" smtClean="0"/>
              <a:t>transitional</a:t>
            </a:r>
            <a:r>
              <a:rPr lang="hr-HR" sz="1800" b="1" dirty="0" smtClean="0"/>
              <a:t> period start?</a:t>
            </a:r>
          </a:p>
          <a:p>
            <a:pPr lvl="0">
              <a:spcAft>
                <a:spcPts val="600"/>
              </a:spcAft>
            </a:pPr>
            <a:r>
              <a:rPr lang="hr-HR" sz="1800" dirty="0" smtClean="0"/>
              <a:t>T</a:t>
            </a:r>
            <a:r>
              <a:rPr lang="en-GB" sz="1800" dirty="0"/>
              <a:t>he moment when the company becomes</a:t>
            </a:r>
            <a:r>
              <a:rPr lang="hr-HR" sz="1800" dirty="0"/>
              <a:t> factually</a:t>
            </a:r>
            <a:r>
              <a:rPr lang="en-GB" sz="1800" dirty="0"/>
              <a:t> insolvent</a:t>
            </a:r>
            <a:r>
              <a:rPr lang="hr-HR" sz="1800" dirty="0"/>
              <a:t>?</a:t>
            </a:r>
            <a:endParaRPr lang="en-US" sz="1800" dirty="0"/>
          </a:p>
          <a:p>
            <a:pPr lvl="0">
              <a:spcAft>
                <a:spcPts val="600"/>
              </a:spcAft>
            </a:pPr>
            <a:r>
              <a:rPr lang="hr-HR" sz="1800" dirty="0"/>
              <a:t>T</a:t>
            </a:r>
            <a:r>
              <a:rPr lang="en-GB" sz="1800" dirty="0"/>
              <a:t>he moment when the insolvency becomes imminent</a:t>
            </a:r>
            <a:r>
              <a:rPr lang="hr-HR" sz="1800" dirty="0"/>
              <a:t>?</a:t>
            </a:r>
            <a:endParaRPr lang="en-US" sz="1800" dirty="0"/>
          </a:p>
          <a:p>
            <a:pPr lvl="0">
              <a:spcAft>
                <a:spcPts val="600"/>
              </a:spcAft>
            </a:pPr>
            <a:r>
              <a:rPr lang="hr-HR" sz="1800" dirty="0"/>
              <a:t>T</a:t>
            </a:r>
            <a:r>
              <a:rPr lang="en-GB" sz="1800" dirty="0"/>
              <a:t>he moment when insolvency becomes (highly) likely</a:t>
            </a:r>
            <a:r>
              <a:rPr lang="hr-HR" sz="1800" dirty="0"/>
              <a:t>?</a:t>
            </a:r>
            <a:endParaRPr lang="en-US" sz="1800" dirty="0"/>
          </a:p>
          <a:p>
            <a:pPr lvl="0">
              <a:spcAft>
                <a:spcPts val="600"/>
              </a:spcAft>
            </a:pPr>
            <a:r>
              <a:rPr lang="hr-HR" sz="1800" dirty="0"/>
              <a:t>T</a:t>
            </a:r>
            <a:r>
              <a:rPr lang="en-GB" sz="1800" dirty="0"/>
              <a:t>he moment when there is a reasonable chance of insolvency</a:t>
            </a:r>
            <a:r>
              <a:rPr lang="hr-HR" sz="1800" dirty="0"/>
              <a:t>?</a:t>
            </a:r>
            <a:endParaRPr lang="en-US" sz="1800" dirty="0"/>
          </a:p>
          <a:p>
            <a:pPr lvl="0">
              <a:spcAft>
                <a:spcPts val="600"/>
              </a:spcAft>
            </a:pPr>
            <a:r>
              <a:rPr lang="hr-HR" sz="1800" dirty="0"/>
              <a:t>T</a:t>
            </a:r>
            <a:r>
              <a:rPr lang="en-GB" sz="1800" dirty="0"/>
              <a:t>he moment</a:t>
            </a:r>
            <a:r>
              <a:rPr lang="hr-HR" sz="1800" dirty="0"/>
              <a:t> </a:t>
            </a:r>
            <a:r>
              <a:rPr lang="hr-HR" sz="1800" dirty="0" err="1"/>
              <a:t>when</a:t>
            </a:r>
            <a:r>
              <a:rPr lang="en-GB" sz="1800" dirty="0"/>
              <a:t> it </a:t>
            </a:r>
            <a:r>
              <a:rPr lang="hr-HR" sz="1800" dirty="0" err="1"/>
              <a:t>seems</a:t>
            </a:r>
            <a:r>
              <a:rPr lang="en-GB" sz="1800" dirty="0"/>
              <a:t> possible that the company might become insolvent</a:t>
            </a:r>
            <a:r>
              <a:rPr lang="hr-HR" sz="1800" dirty="0" smtClean="0"/>
              <a:t>?</a:t>
            </a:r>
          </a:p>
          <a:p>
            <a:pPr marL="0" indent="0">
              <a:buNone/>
            </a:pPr>
            <a:r>
              <a:rPr lang="hr-HR" sz="1800" b="1" dirty="0"/>
              <a:t>How to interpret </a:t>
            </a:r>
            <a:r>
              <a:rPr lang="hr-HR" sz="1800" b="1" dirty="0" err="1"/>
              <a:t>certain</a:t>
            </a:r>
            <a:r>
              <a:rPr lang="hr-HR" sz="1800" b="1" dirty="0"/>
              <a:t> </a:t>
            </a:r>
            <a:r>
              <a:rPr lang="hr-HR" sz="1800" b="1" dirty="0" err="1"/>
              <a:t>duties</a:t>
            </a:r>
            <a:r>
              <a:rPr lang="hr-HR" sz="1800" b="1" dirty="0"/>
              <a:t>?</a:t>
            </a:r>
            <a:endParaRPr lang="hr-HR" sz="1800" dirty="0"/>
          </a:p>
          <a:p>
            <a:pPr marL="0" indent="0">
              <a:buNone/>
            </a:pPr>
            <a:r>
              <a:rPr lang="hr-HR" sz="1800" dirty="0" err="1"/>
              <a:t>E.g</a:t>
            </a:r>
            <a:r>
              <a:rPr lang="hr-HR" sz="1800" dirty="0"/>
              <a:t>. to </a:t>
            </a:r>
            <a:r>
              <a:rPr lang="hr-HR" sz="1800" dirty="0" err="1"/>
              <a:t>have</a:t>
            </a:r>
            <a:r>
              <a:rPr lang="hr-HR" sz="1800" dirty="0"/>
              <a:t> </a:t>
            </a:r>
            <a:r>
              <a:rPr lang="en-US" sz="1800" dirty="0"/>
              <a:t>due regard</a:t>
            </a:r>
            <a:r>
              <a:rPr lang="hr-HR" sz="1800" dirty="0"/>
              <a:t> </a:t>
            </a:r>
            <a:r>
              <a:rPr lang="en-US" sz="1800" dirty="0"/>
              <a:t>to the interests of creditors, equity holders and other stakeholders</a:t>
            </a:r>
            <a:r>
              <a:rPr lang="hr-HR" sz="1800" dirty="0"/>
              <a:t>.</a:t>
            </a:r>
            <a:endParaRPr lang="en-US" sz="1800" dirty="0"/>
          </a:p>
          <a:p>
            <a:pPr lvl="0">
              <a:spcAft>
                <a:spcPts val="600"/>
              </a:spcAft>
            </a:pPr>
            <a:endParaRPr lang="en-US" sz="1800" dirty="0"/>
          </a:p>
          <a:p>
            <a:pPr marL="0" indent="0">
              <a:buNone/>
            </a:pPr>
            <a:endParaRPr lang="hr-HR" sz="1800" dirty="0" smtClean="0"/>
          </a:p>
        </p:txBody>
      </p:sp>
    </p:spTree>
    <p:extLst>
      <p:ext uri="{BB962C8B-B14F-4D97-AF65-F5344CB8AC3E}">
        <p14:creationId xmlns:p14="http://schemas.microsoft.com/office/powerpoint/2010/main" val="111098869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71600"/>
            <a:ext cx="8229600" cy="326278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hr-HR" sz="1800" b="1" dirty="0" err="1" smtClean="0"/>
              <a:t>The</a:t>
            </a:r>
            <a:r>
              <a:rPr lang="hr-HR" sz="1800" b="1" dirty="0" smtClean="0"/>
              <a:t> company </a:t>
            </a:r>
            <a:r>
              <a:rPr lang="hr-HR" sz="1800" b="1" dirty="0" err="1" smtClean="0"/>
              <a:t>purpose</a:t>
            </a:r>
            <a:endParaRPr lang="hr-HR" sz="1800" b="1" dirty="0" smtClean="0"/>
          </a:p>
          <a:p>
            <a:pPr marL="0" indent="0">
              <a:buNone/>
            </a:pPr>
            <a:endParaRPr lang="hr-HR" sz="1800" b="1" dirty="0" smtClean="0"/>
          </a:p>
          <a:p>
            <a:pPr marL="0" indent="0">
              <a:buNone/>
            </a:pPr>
            <a:r>
              <a:rPr lang="hr-HR" sz="1800" dirty="0" err="1" smtClean="0"/>
              <a:t>What</a:t>
            </a:r>
            <a:r>
              <a:rPr lang="hr-HR" sz="1800" dirty="0" smtClean="0"/>
              <a:t> </a:t>
            </a:r>
            <a:r>
              <a:rPr lang="hr-HR" sz="1800" dirty="0" err="1" smtClean="0"/>
              <a:t>is</a:t>
            </a:r>
            <a:r>
              <a:rPr lang="hr-HR" sz="1800" dirty="0" smtClean="0"/>
              <a:t> </a:t>
            </a:r>
            <a:r>
              <a:rPr lang="hr-HR" sz="1800" dirty="0" err="1" smtClean="0"/>
              <a:t>it</a:t>
            </a:r>
            <a:r>
              <a:rPr lang="hr-HR" sz="1800" dirty="0" smtClean="0"/>
              <a:t>? </a:t>
            </a:r>
            <a:r>
              <a:rPr lang="hr-HR" sz="1800" dirty="0" err="1" smtClean="0"/>
              <a:t>Theoretical</a:t>
            </a:r>
            <a:r>
              <a:rPr lang="hr-HR" sz="1800" dirty="0" smtClean="0"/>
              <a:t> </a:t>
            </a:r>
            <a:r>
              <a:rPr lang="hr-HR" sz="1800" dirty="0" err="1" smtClean="0"/>
              <a:t>and</a:t>
            </a:r>
            <a:r>
              <a:rPr lang="hr-HR" sz="1800" dirty="0" smtClean="0"/>
              <a:t> </a:t>
            </a:r>
            <a:r>
              <a:rPr lang="hr-HR" sz="1800" dirty="0" err="1" smtClean="0"/>
              <a:t>contentious</a:t>
            </a:r>
            <a:r>
              <a:rPr lang="hr-HR" sz="1800" dirty="0" smtClean="0"/>
              <a:t> </a:t>
            </a:r>
            <a:r>
              <a:rPr lang="hr-HR" sz="1800" dirty="0" err="1" smtClean="0"/>
              <a:t>issue</a:t>
            </a:r>
            <a:r>
              <a:rPr lang="hr-HR" sz="1800" dirty="0" smtClean="0"/>
              <a:t>.</a:t>
            </a:r>
          </a:p>
          <a:p>
            <a:pPr marL="0" indent="0">
              <a:buNone/>
            </a:pPr>
            <a:endParaRPr lang="hr-HR" sz="1800" dirty="0" smtClean="0"/>
          </a:p>
          <a:p>
            <a:pPr marL="0" indent="0">
              <a:buNone/>
            </a:pPr>
            <a:r>
              <a:rPr lang="hr-HR" sz="1800" dirty="0" err="1" smtClean="0"/>
              <a:t>Often</a:t>
            </a:r>
            <a:r>
              <a:rPr lang="hr-HR" sz="1800" dirty="0" smtClean="0"/>
              <a:t> </a:t>
            </a:r>
            <a:r>
              <a:rPr lang="hr-HR" sz="1800" dirty="0" err="1" smtClean="0"/>
              <a:t>simplified</a:t>
            </a:r>
            <a:r>
              <a:rPr lang="hr-HR" sz="1800" dirty="0" smtClean="0"/>
              <a:t> as: </a:t>
            </a:r>
            <a:r>
              <a:rPr lang="hr-HR" sz="1800" dirty="0" err="1" smtClean="0"/>
              <a:t>shareholder</a:t>
            </a:r>
            <a:r>
              <a:rPr lang="hr-HR" sz="1800" dirty="0" smtClean="0"/>
              <a:t> vs </a:t>
            </a:r>
            <a:r>
              <a:rPr lang="hr-HR" sz="1800" dirty="0" err="1" smtClean="0"/>
              <a:t>stakeholder</a:t>
            </a:r>
            <a:r>
              <a:rPr lang="hr-HR" sz="1800" dirty="0" smtClean="0"/>
              <a:t> </a:t>
            </a:r>
            <a:r>
              <a:rPr lang="hr-HR" sz="1800" dirty="0" err="1" smtClean="0"/>
              <a:t>approach</a:t>
            </a:r>
            <a:endParaRPr lang="hr-HR" sz="1800" dirty="0" smtClean="0"/>
          </a:p>
          <a:p>
            <a:pPr marL="0" indent="0">
              <a:buNone/>
            </a:pPr>
            <a:endParaRPr lang="hr-HR" sz="1800" dirty="0" smtClean="0"/>
          </a:p>
          <a:p>
            <a:pPr marL="0" indent="0">
              <a:buNone/>
            </a:pPr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88487391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78226"/>
            <a:ext cx="8229600" cy="325615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hr-HR" sz="1800" b="1" dirty="0"/>
              <a:t>S</a:t>
            </a:r>
            <a:r>
              <a:rPr lang="en-GB" sz="1800" b="1" dirty="0" err="1"/>
              <a:t>hareholder</a:t>
            </a:r>
            <a:r>
              <a:rPr lang="en-GB" sz="1800" b="1" dirty="0"/>
              <a:t> approach</a:t>
            </a:r>
            <a:r>
              <a:rPr lang="hr-HR" sz="1800" b="1" dirty="0"/>
              <a:t> </a:t>
            </a:r>
            <a:r>
              <a:rPr lang="hr-HR" sz="1800" b="1" dirty="0" err="1"/>
              <a:t>is</a:t>
            </a:r>
            <a:r>
              <a:rPr lang="hr-HR" sz="1800" b="1" dirty="0"/>
              <a:t> more </a:t>
            </a:r>
            <a:r>
              <a:rPr lang="hr-HR" sz="1800" b="1" dirty="0" err="1" smtClean="0"/>
              <a:t>precise</a:t>
            </a:r>
            <a:endParaRPr lang="hr-HR" sz="1800" b="1" dirty="0"/>
          </a:p>
          <a:p>
            <a:pPr marL="0" indent="0">
              <a:buNone/>
            </a:pPr>
            <a:r>
              <a:rPr lang="hr-HR" sz="1800" dirty="0" smtClean="0"/>
              <a:t>1. </a:t>
            </a:r>
            <a:r>
              <a:rPr lang="hr-HR" sz="1800" dirty="0" err="1" smtClean="0"/>
              <a:t>Acknowledges</a:t>
            </a:r>
            <a:r>
              <a:rPr lang="hr-HR" sz="1800" dirty="0" smtClean="0"/>
              <a:t> </a:t>
            </a:r>
            <a:r>
              <a:rPr lang="hr-HR" sz="1800" dirty="0" err="1" smtClean="0"/>
              <a:t>differences</a:t>
            </a:r>
            <a:r>
              <a:rPr lang="hr-HR" sz="1800" dirty="0" smtClean="0"/>
              <a:t> </a:t>
            </a:r>
            <a:r>
              <a:rPr lang="hr-HR" sz="1800" dirty="0" err="1" smtClean="0"/>
              <a:t>in</a:t>
            </a:r>
            <a:r>
              <a:rPr lang="hr-HR" sz="1800" dirty="0" smtClean="0"/>
              <a:t> </a:t>
            </a:r>
            <a:r>
              <a:rPr lang="hr-HR" sz="1800" dirty="0" err="1" smtClean="0"/>
              <a:t>risk</a:t>
            </a:r>
            <a:r>
              <a:rPr lang="hr-HR" sz="1800" dirty="0" smtClean="0"/>
              <a:t> </a:t>
            </a:r>
            <a:r>
              <a:rPr lang="hr-HR" sz="1800" dirty="0" err="1"/>
              <a:t>allocation</a:t>
            </a:r>
            <a:r>
              <a:rPr lang="hr-HR" sz="1800" dirty="0"/>
              <a:t> </a:t>
            </a:r>
            <a:r>
              <a:rPr lang="hr-HR" sz="1800" dirty="0" err="1" smtClean="0"/>
              <a:t>between</a:t>
            </a:r>
            <a:r>
              <a:rPr lang="hr-HR" sz="1800" dirty="0" smtClean="0"/>
              <a:t> </a:t>
            </a:r>
            <a:r>
              <a:rPr lang="hr-HR" sz="1800" dirty="0" err="1"/>
              <a:t>shareholders</a:t>
            </a:r>
            <a:r>
              <a:rPr lang="hr-HR" sz="1800" dirty="0"/>
              <a:t> </a:t>
            </a:r>
            <a:r>
              <a:rPr lang="hr-HR" sz="1800" dirty="0" err="1"/>
              <a:t>and</a:t>
            </a:r>
            <a:r>
              <a:rPr lang="hr-HR" sz="1800" dirty="0"/>
              <a:t> </a:t>
            </a:r>
            <a:r>
              <a:rPr lang="hr-HR" sz="1800" dirty="0" err="1"/>
              <a:t>other</a:t>
            </a:r>
            <a:r>
              <a:rPr lang="hr-HR" sz="1800" dirty="0"/>
              <a:t> </a:t>
            </a:r>
            <a:r>
              <a:rPr lang="hr-HR" sz="1800" dirty="0" err="1" smtClean="0"/>
              <a:t>stakeholders</a:t>
            </a:r>
            <a:r>
              <a:rPr lang="hr-HR" sz="1800" dirty="0" smtClean="0"/>
              <a:t>.</a:t>
            </a:r>
          </a:p>
          <a:p>
            <a:pPr>
              <a:buFontTx/>
              <a:buChar char="-"/>
            </a:pPr>
            <a:r>
              <a:rPr lang="hr-HR" sz="1800" dirty="0" err="1" smtClean="0"/>
              <a:t>Shareholders</a:t>
            </a:r>
            <a:r>
              <a:rPr lang="hr-HR" sz="1800" dirty="0" smtClean="0"/>
              <a:t> </a:t>
            </a:r>
            <a:r>
              <a:rPr lang="hr-HR" sz="1800" dirty="0" err="1" smtClean="0"/>
              <a:t>bear</a:t>
            </a:r>
            <a:r>
              <a:rPr lang="hr-HR" sz="1800" dirty="0" smtClean="0"/>
              <a:t> </a:t>
            </a:r>
            <a:r>
              <a:rPr lang="hr-HR" sz="1800" dirty="0" err="1" smtClean="0"/>
              <a:t>the</a:t>
            </a:r>
            <a:r>
              <a:rPr lang="hr-HR" sz="1800" dirty="0" smtClean="0"/>
              <a:t> </a:t>
            </a:r>
            <a:r>
              <a:rPr lang="hr-HR" sz="1800" dirty="0" err="1" smtClean="0"/>
              <a:t>risk</a:t>
            </a:r>
            <a:r>
              <a:rPr lang="hr-HR" sz="1800" dirty="0" smtClean="0"/>
              <a:t> </a:t>
            </a:r>
            <a:r>
              <a:rPr lang="hr-HR" sz="1800" dirty="0" err="1" smtClean="0"/>
              <a:t>of</a:t>
            </a:r>
            <a:r>
              <a:rPr lang="hr-HR" sz="1800" dirty="0" smtClean="0"/>
              <a:t> </a:t>
            </a:r>
            <a:r>
              <a:rPr lang="hr-HR" sz="1800" dirty="0" err="1" smtClean="0"/>
              <a:t>the</a:t>
            </a:r>
            <a:r>
              <a:rPr lang="hr-HR" sz="1800" dirty="0" smtClean="0"/>
              <a:t> company </a:t>
            </a:r>
            <a:r>
              <a:rPr lang="hr-HR" sz="1800" dirty="0" err="1" smtClean="0"/>
              <a:t>profitability</a:t>
            </a:r>
            <a:r>
              <a:rPr lang="hr-HR" sz="1800" dirty="0" smtClean="0"/>
              <a:t>. </a:t>
            </a:r>
            <a:r>
              <a:rPr lang="hr-HR" sz="1800" dirty="0" err="1" smtClean="0"/>
              <a:t>Without</a:t>
            </a:r>
            <a:r>
              <a:rPr lang="hr-HR" sz="1800" dirty="0" smtClean="0"/>
              <a:t> profit </a:t>
            </a:r>
            <a:r>
              <a:rPr lang="hr-HR" sz="1800" dirty="0" err="1" smtClean="0"/>
              <a:t>there</a:t>
            </a:r>
            <a:r>
              <a:rPr lang="hr-HR" sz="1800" dirty="0" smtClean="0"/>
              <a:t> </a:t>
            </a:r>
            <a:r>
              <a:rPr lang="hr-HR" sz="1800" dirty="0" err="1" smtClean="0"/>
              <a:t>is</a:t>
            </a:r>
            <a:r>
              <a:rPr lang="hr-HR" sz="1800" dirty="0" smtClean="0"/>
              <a:t> no dividend, </a:t>
            </a:r>
            <a:r>
              <a:rPr lang="hr-HR" sz="1800" dirty="0" err="1" smtClean="0"/>
              <a:t>and</a:t>
            </a:r>
            <a:r>
              <a:rPr lang="hr-HR" sz="1800" dirty="0" smtClean="0"/>
              <a:t> </a:t>
            </a:r>
            <a:r>
              <a:rPr lang="hr-HR" sz="1800" dirty="0" err="1" smtClean="0"/>
              <a:t>the</a:t>
            </a:r>
            <a:r>
              <a:rPr lang="hr-HR" sz="1800" dirty="0" smtClean="0"/>
              <a:t> </a:t>
            </a:r>
            <a:r>
              <a:rPr lang="hr-HR" sz="1800" dirty="0" err="1" smtClean="0"/>
              <a:t>share</a:t>
            </a:r>
            <a:r>
              <a:rPr lang="hr-HR" sz="1800" dirty="0" smtClean="0"/>
              <a:t> </a:t>
            </a:r>
            <a:r>
              <a:rPr lang="hr-HR" sz="1800" dirty="0" err="1" smtClean="0"/>
              <a:t>value</a:t>
            </a:r>
            <a:r>
              <a:rPr lang="hr-HR" sz="1800" dirty="0" smtClean="0"/>
              <a:t> </a:t>
            </a:r>
            <a:r>
              <a:rPr lang="hr-HR" sz="1800" dirty="0" err="1" smtClean="0"/>
              <a:t>decreases</a:t>
            </a:r>
            <a:r>
              <a:rPr lang="hr-HR" sz="1800" dirty="0" smtClean="0"/>
              <a:t>.</a:t>
            </a:r>
          </a:p>
          <a:p>
            <a:pPr>
              <a:buFontTx/>
              <a:buChar char="-"/>
            </a:pPr>
            <a:r>
              <a:rPr lang="hr-HR" sz="1800" dirty="0" err="1" smtClean="0"/>
              <a:t>Creditors</a:t>
            </a:r>
            <a:r>
              <a:rPr lang="hr-HR" sz="1800" dirty="0" smtClean="0"/>
              <a:t> </a:t>
            </a:r>
            <a:r>
              <a:rPr lang="hr-HR" sz="1800" dirty="0" err="1" smtClean="0"/>
              <a:t>have</a:t>
            </a:r>
            <a:r>
              <a:rPr lang="hr-HR" sz="1800" dirty="0" smtClean="0"/>
              <a:t> a </a:t>
            </a:r>
            <a:r>
              <a:rPr lang="hr-HR" sz="1800" dirty="0" err="1" smtClean="0"/>
              <a:t>right</a:t>
            </a:r>
            <a:r>
              <a:rPr lang="hr-HR" sz="1800" dirty="0" smtClean="0"/>
              <a:t> to </a:t>
            </a:r>
            <a:r>
              <a:rPr lang="hr-HR" sz="1800" dirty="0" err="1" smtClean="0"/>
              <a:t>raise</a:t>
            </a:r>
            <a:r>
              <a:rPr lang="hr-HR" sz="1800" dirty="0" smtClean="0"/>
              <a:t> </a:t>
            </a:r>
            <a:r>
              <a:rPr lang="hr-HR" sz="1800" dirty="0" err="1" smtClean="0"/>
              <a:t>their</a:t>
            </a:r>
            <a:r>
              <a:rPr lang="hr-HR" sz="1800" dirty="0" smtClean="0"/>
              <a:t> </a:t>
            </a:r>
            <a:r>
              <a:rPr lang="hr-HR" sz="1800" dirty="0" err="1" smtClean="0"/>
              <a:t>claims</a:t>
            </a:r>
            <a:r>
              <a:rPr lang="hr-HR" sz="1800" dirty="0" smtClean="0"/>
              <a:t> </a:t>
            </a:r>
            <a:r>
              <a:rPr lang="hr-HR" sz="1800" dirty="0" err="1" smtClean="0"/>
              <a:t>even</a:t>
            </a:r>
            <a:r>
              <a:rPr lang="hr-HR" sz="1800" dirty="0" smtClean="0"/>
              <a:t> </a:t>
            </a:r>
            <a:r>
              <a:rPr lang="hr-HR" sz="1800" dirty="0" err="1" smtClean="0"/>
              <a:t>if</a:t>
            </a:r>
            <a:r>
              <a:rPr lang="hr-HR" sz="1800" dirty="0" smtClean="0"/>
              <a:t> </a:t>
            </a:r>
            <a:r>
              <a:rPr lang="hr-HR" sz="1800" dirty="0" err="1" smtClean="0"/>
              <a:t>the</a:t>
            </a:r>
            <a:r>
              <a:rPr lang="hr-HR" sz="1800" dirty="0" smtClean="0"/>
              <a:t> company </a:t>
            </a:r>
            <a:r>
              <a:rPr lang="hr-HR" sz="1800" dirty="0" err="1" smtClean="0"/>
              <a:t>is</a:t>
            </a:r>
            <a:r>
              <a:rPr lang="hr-HR" sz="1800" dirty="0" smtClean="0"/>
              <a:t> </a:t>
            </a:r>
            <a:r>
              <a:rPr lang="hr-HR" sz="1800" dirty="0" err="1" smtClean="0"/>
              <a:t>not</a:t>
            </a:r>
            <a:r>
              <a:rPr lang="hr-HR" sz="1800" dirty="0" smtClean="0"/>
              <a:t> </a:t>
            </a:r>
            <a:r>
              <a:rPr lang="hr-HR" sz="1800" dirty="0" err="1" smtClean="0"/>
              <a:t>profitable</a:t>
            </a:r>
            <a:r>
              <a:rPr lang="hr-HR" sz="1800" dirty="0" smtClean="0"/>
              <a:t>.</a:t>
            </a:r>
            <a:r>
              <a:rPr lang="hr-HR" sz="1800" dirty="0"/>
              <a:t> </a:t>
            </a:r>
            <a:r>
              <a:rPr lang="hr-HR" sz="1800" dirty="0" err="1" smtClean="0"/>
              <a:t>They</a:t>
            </a:r>
            <a:r>
              <a:rPr lang="hr-HR" sz="1800" dirty="0" smtClean="0"/>
              <a:t> </a:t>
            </a:r>
            <a:r>
              <a:rPr lang="hr-HR" sz="1800" dirty="0" err="1" smtClean="0"/>
              <a:t>only</a:t>
            </a:r>
            <a:r>
              <a:rPr lang="hr-HR" sz="1800" dirty="0" smtClean="0"/>
              <a:t> </a:t>
            </a:r>
            <a:r>
              <a:rPr lang="hr-HR" sz="1800" dirty="0" err="1"/>
              <a:t>bear</a:t>
            </a:r>
            <a:r>
              <a:rPr lang="hr-HR" sz="1800" dirty="0"/>
              <a:t> </a:t>
            </a:r>
            <a:r>
              <a:rPr lang="hr-HR" sz="1800" dirty="0" err="1"/>
              <a:t>the</a:t>
            </a:r>
            <a:r>
              <a:rPr lang="hr-HR" sz="1800" dirty="0"/>
              <a:t> </a:t>
            </a:r>
            <a:r>
              <a:rPr lang="hr-HR" sz="1800" dirty="0" err="1"/>
              <a:t>risk</a:t>
            </a:r>
            <a:r>
              <a:rPr lang="hr-HR" sz="1800" dirty="0"/>
              <a:t> </a:t>
            </a:r>
            <a:r>
              <a:rPr lang="hr-HR" sz="1800" dirty="0" err="1"/>
              <a:t>of</a:t>
            </a:r>
            <a:r>
              <a:rPr lang="hr-HR" sz="1800" dirty="0"/>
              <a:t> company </a:t>
            </a:r>
            <a:r>
              <a:rPr lang="hr-HR" sz="1800" dirty="0" err="1" smtClean="0"/>
              <a:t>solvency</a:t>
            </a:r>
            <a:r>
              <a:rPr lang="hr-HR" sz="1800" dirty="0" smtClean="0"/>
              <a:t>. </a:t>
            </a:r>
            <a:r>
              <a:rPr lang="hr-HR" sz="1800" dirty="0" err="1" smtClean="0"/>
              <a:t>Thus</a:t>
            </a:r>
            <a:r>
              <a:rPr lang="hr-HR" sz="1800" dirty="0" smtClean="0"/>
              <a:t>, </a:t>
            </a:r>
            <a:r>
              <a:rPr lang="hr-HR" sz="1800" dirty="0" err="1" smtClean="0"/>
              <a:t>they</a:t>
            </a:r>
            <a:r>
              <a:rPr lang="hr-HR" sz="1800" dirty="0" smtClean="0"/>
              <a:t> are </a:t>
            </a:r>
            <a:r>
              <a:rPr lang="hr-HR" sz="1800" dirty="0" err="1" smtClean="0"/>
              <a:t>external</a:t>
            </a:r>
            <a:r>
              <a:rPr lang="hr-HR" sz="1800" dirty="0" smtClean="0"/>
              <a:t> to </a:t>
            </a:r>
            <a:r>
              <a:rPr lang="hr-HR" sz="1800" dirty="0" err="1" smtClean="0"/>
              <a:t>the</a:t>
            </a:r>
            <a:r>
              <a:rPr lang="hr-HR" sz="1800" dirty="0" smtClean="0"/>
              <a:t> company – </a:t>
            </a:r>
            <a:r>
              <a:rPr lang="hr-HR" sz="1800" dirty="0" err="1" smtClean="0"/>
              <a:t>third</a:t>
            </a:r>
            <a:r>
              <a:rPr lang="hr-HR" sz="1800" dirty="0" smtClean="0"/>
              <a:t> </a:t>
            </a:r>
            <a:r>
              <a:rPr lang="hr-HR" sz="1800" dirty="0" err="1" smtClean="0"/>
              <a:t>persons</a:t>
            </a:r>
            <a:r>
              <a:rPr lang="hr-HR" sz="1800" dirty="0" smtClean="0"/>
              <a:t>.</a:t>
            </a:r>
          </a:p>
          <a:p>
            <a:pPr>
              <a:buFontTx/>
              <a:buChar char="-"/>
            </a:pPr>
            <a:endParaRPr lang="hr-HR" sz="1800" dirty="0" smtClean="0"/>
          </a:p>
          <a:p>
            <a:pPr marL="0" indent="0">
              <a:buNone/>
            </a:pPr>
            <a:r>
              <a:rPr lang="hr-HR" sz="1800" dirty="0" smtClean="0"/>
              <a:t>2. B</a:t>
            </a:r>
            <a:r>
              <a:rPr lang="en-GB" sz="1800" dirty="0" err="1" smtClean="0"/>
              <a:t>enchmark</a:t>
            </a:r>
            <a:r>
              <a:rPr lang="en-GB" sz="1800" dirty="0" smtClean="0"/>
              <a:t> </a:t>
            </a:r>
            <a:r>
              <a:rPr lang="hr-HR" sz="1800" dirty="0" smtClean="0"/>
              <a:t> </a:t>
            </a:r>
            <a:r>
              <a:rPr lang="hr-HR" sz="1800" dirty="0"/>
              <a:t>for </a:t>
            </a:r>
            <a:r>
              <a:rPr lang="hr-HR" sz="1800" dirty="0" err="1" smtClean="0"/>
              <a:t>measuring</a:t>
            </a:r>
            <a:r>
              <a:rPr lang="hr-HR" sz="1800" dirty="0" smtClean="0"/>
              <a:t> </a:t>
            </a:r>
            <a:r>
              <a:rPr lang="hr-HR" sz="1800" dirty="0"/>
              <a:t>d</a:t>
            </a:r>
            <a:r>
              <a:rPr lang="en-US" sz="1800" dirty="0" err="1"/>
              <a:t>irectors</a:t>
            </a:r>
            <a:r>
              <a:rPr lang="en-US" sz="1800" dirty="0"/>
              <a:t>’</a:t>
            </a:r>
            <a:r>
              <a:rPr lang="hr-HR" sz="1800" dirty="0"/>
              <a:t> </a:t>
            </a:r>
            <a:r>
              <a:rPr lang="hr-HR" sz="1800" dirty="0" err="1" smtClean="0"/>
              <a:t>performance</a:t>
            </a:r>
            <a:r>
              <a:rPr lang="hr-HR" sz="1800" dirty="0" smtClean="0"/>
              <a:t>.</a:t>
            </a:r>
            <a:endParaRPr lang="en-GB" sz="1800" dirty="0"/>
          </a:p>
          <a:p>
            <a:pPr marL="0" indent="0">
              <a:buNone/>
            </a:pPr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393901436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3339" y="1451113"/>
            <a:ext cx="8229600" cy="318327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hr-HR" sz="1800" b="1" dirty="0" err="1" smtClean="0"/>
              <a:t>The</a:t>
            </a:r>
            <a:r>
              <a:rPr lang="hr-HR" sz="1800" b="1" dirty="0" smtClean="0"/>
              <a:t> </a:t>
            </a:r>
            <a:r>
              <a:rPr lang="hr-HR" sz="1800" b="1" dirty="0" err="1" smtClean="0"/>
              <a:t>risk</a:t>
            </a:r>
            <a:r>
              <a:rPr lang="hr-HR" sz="1800" b="1" dirty="0" smtClean="0"/>
              <a:t> </a:t>
            </a:r>
            <a:r>
              <a:rPr lang="hr-HR" sz="1800" b="1" dirty="0" err="1" smtClean="0"/>
              <a:t>allocation</a:t>
            </a:r>
            <a:r>
              <a:rPr lang="hr-HR" sz="1800" b="1" dirty="0" smtClean="0"/>
              <a:t> </a:t>
            </a:r>
            <a:r>
              <a:rPr lang="hr-HR" sz="1800" b="1" dirty="0" err="1" smtClean="0"/>
              <a:t>shifts</a:t>
            </a:r>
            <a:r>
              <a:rPr lang="hr-HR" sz="1800" b="1" dirty="0" smtClean="0"/>
              <a:t> </a:t>
            </a:r>
            <a:r>
              <a:rPr lang="hr-HR" sz="1800" b="1" dirty="0" err="1" smtClean="0"/>
              <a:t>in</a:t>
            </a:r>
            <a:r>
              <a:rPr lang="hr-HR" sz="1800" b="1" dirty="0" smtClean="0"/>
              <a:t> </a:t>
            </a:r>
            <a:r>
              <a:rPr lang="hr-HR" sz="1800" b="1" dirty="0" err="1" smtClean="0"/>
              <a:t>times</a:t>
            </a:r>
            <a:r>
              <a:rPr lang="hr-HR" sz="1800" b="1" dirty="0" smtClean="0"/>
              <a:t> </a:t>
            </a:r>
            <a:r>
              <a:rPr lang="hr-HR" sz="1800" b="1" dirty="0" err="1" smtClean="0"/>
              <a:t>of</a:t>
            </a:r>
            <a:r>
              <a:rPr lang="hr-HR" sz="1800" b="1" dirty="0" smtClean="0"/>
              <a:t> company </a:t>
            </a:r>
            <a:r>
              <a:rPr lang="hr-HR" sz="1800" b="1" dirty="0" err="1" smtClean="0"/>
              <a:t>crisis</a:t>
            </a:r>
            <a:endParaRPr lang="hr-HR" sz="1800" b="1" dirty="0" smtClean="0"/>
          </a:p>
          <a:p>
            <a:pPr marL="0" indent="0">
              <a:buNone/>
            </a:pPr>
            <a:r>
              <a:rPr lang="hr-HR" sz="1800" dirty="0" err="1" smtClean="0"/>
              <a:t>If</a:t>
            </a:r>
            <a:r>
              <a:rPr lang="hr-HR" sz="1800" dirty="0" smtClean="0"/>
              <a:t> </a:t>
            </a:r>
            <a:r>
              <a:rPr lang="hr-HR" sz="1800" dirty="0" err="1" smtClean="0"/>
              <a:t>it</a:t>
            </a:r>
            <a:r>
              <a:rPr lang="hr-HR" sz="1800" dirty="0" smtClean="0"/>
              <a:t> </a:t>
            </a:r>
            <a:r>
              <a:rPr lang="hr-HR" sz="1800" dirty="0" err="1" smtClean="0"/>
              <a:t>is</a:t>
            </a:r>
            <a:r>
              <a:rPr lang="hr-HR" sz="1800" dirty="0" smtClean="0"/>
              <a:t> </a:t>
            </a:r>
            <a:r>
              <a:rPr lang="hr-HR" sz="1800" dirty="0" err="1" smtClean="0"/>
              <a:t>likely</a:t>
            </a:r>
            <a:r>
              <a:rPr lang="hr-HR" sz="1800" dirty="0" smtClean="0"/>
              <a:t> </a:t>
            </a:r>
            <a:r>
              <a:rPr lang="hr-HR" sz="1800" dirty="0" err="1" smtClean="0"/>
              <a:t>that</a:t>
            </a:r>
            <a:r>
              <a:rPr lang="hr-HR" sz="1800" dirty="0" smtClean="0"/>
              <a:t> company </a:t>
            </a:r>
            <a:r>
              <a:rPr lang="hr-HR" sz="1800" dirty="0" err="1" smtClean="0"/>
              <a:t>will</a:t>
            </a:r>
            <a:r>
              <a:rPr lang="hr-HR" sz="1800" dirty="0" smtClean="0"/>
              <a:t> </a:t>
            </a:r>
            <a:r>
              <a:rPr lang="hr-HR" sz="1800" dirty="0" err="1" smtClean="0"/>
              <a:t>not</a:t>
            </a:r>
            <a:r>
              <a:rPr lang="hr-HR" sz="1800" dirty="0" smtClean="0"/>
              <a:t> </a:t>
            </a:r>
            <a:r>
              <a:rPr lang="hr-HR" sz="1800" dirty="0" err="1" smtClean="0"/>
              <a:t>be</a:t>
            </a:r>
            <a:r>
              <a:rPr lang="hr-HR" sz="1800" dirty="0" smtClean="0"/>
              <a:t> </a:t>
            </a:r>
            <a:r>
              <a:rPr lang="hr-HR" sz="1800" dirty="0" err="1" smtClean="0"/>
              <a:t>able</a:t>
            </a:r>
            <a:r>
              <a:rPr lang="hr-HR" sz="1800" dirty="0" smtClean="0"/>
              <a:t> to </a:t>
            </a:r>
            <a:r>
              <a:rPr lang="hr-HR" sz="1800" dirty="0" err="1" smtClean="0"/>
              <a:t>meet</a:t>
            </a:r>
            <a:r>
              <a:rPr lang="hr-HR" sz="1800" dirty="0" smtClean="0"/>
              <a:t> </a:t>
            </a:r>
            <a:r>
              <a:rPr lang="hr-HR" sz="1800" dirty="0" err="1" smtClean="0"/>
              <a:t>its</a:t>
            </a:r>
            <a:r>
              <a:rPr lang="hr-HR" sz="1800" dirty="0" smtClean="0"/>
              <a:t> </a:t>
            </a:r>
            <a:r>
              <a:rPr lang="hr-HR" sz="1800" dirty="0" err="1" smtClean="0"/>
              <a:t>obligations</a:t>
            </a:r>
            <a:r>
              <a:rPr lang="hr-HR" sz="1800" dirty="0" smtClean="0"/>
              <a:t>, </a:t>
            </a:r>
            <a:r>
              <a:rPr lang="hr-HR" sz="1800" dirty="0" err="1" smtClean="0"/>
              <a:t>the</a:t>
            </a:r>
            <a:r>
              <a:rPr lang="hr-HR" sz="1800" dirty="0" smtClean="0"/>
              <a:t> nature </a:t>
            </a:r>
            <a:r>
              <a:rPr lang="hr-HR" sz="1800" dirty="0" err="1" smtClean="0"/>
              <a:t>of</a:t>
            </a:r>
            <a:r>
              <a:rPr lang="hr-HR" sz="1800" dirty="0" smtClean="0"/>
              <a:t> </a:t>
            </a:r>
            <a:r>
              <a:rPr lang="hr-HR" sz="1800" dirty="0" err="1" smtClean="0"/>
              <a:t>creditors</a:t>
            </a:r>
            <a:r>
              <a:rPr lang="en-US" sz="1800" dirty="0" smtClean="0"/>
              <a:t>’</a:t>
            </a:r>
            <a:r>
              <a:rPr lang="hr-HR" sz="1800" dirty="0" smtClean="0"/>
              <a:t> </a:t>
            </a:r>
            <a:r>
              <a:rPr lang="hr-HR" sz="1800" dirty="0" err="1" smtClean="0"/>
              <a:t>risk</a:t>
            </a:r>
            <a:r>
              <a:rPr lang="hr-HR" sz="1800" dirty="0" smtClean="0"/>
              <a:t> </a:t>
            </a:r>
            <a:r>
              <a:rPr lang="hr-HR" sz="1800" dirty="0" err="1" smtClean="0"/>
              <a:t>approaches</a:t>
            </a:r>
            <a:r>
              <a:rPr lang="hr-HR" sz="1800" dirty="0" smtClean="0"/>
              <a:t> </a:t>
            </a:r>
            <a:r>
              <a:rPr lang="hr-HR" sz="1800" dirty="0" err="1" smtClean="0"/>
              <a:t>the</a:t>
            </a:r>
            <a:r>
              <a:rPr lang="hr-HR" sz="1800" dirty="0" smtClean="0"/>
              <a:t> </a:t>
            </a:r>
            <a:r>
              <a:rPr lang="hr-HR" sz="1800" dirty="0" err="1" smtClean="0"/>
              <a:t>shareholders</a:t>
            </a:r>
            <a:r>
              <a:rPr lang="en-US" sz="1800" dirty="0" smtClean="0"/>
              <a:t>’</a:t>
            </a:r>
            <a:r>
              <a:rPr lang="hr-HR" sz="1800" dirty="0" smtClean="0"/>
              <a:t> </a:t>
            </a:r>
            <a:r>
              <a:rPr lang="hr-HR" sz="1800" dirty="0" err="1" smtClean="0"/>
              <a:t>risk</a:t>
            </a:r>
            <a:r>
              <a:rPr lang="hr-HR" sz="1800" dirty="0" smtClean="0"/>
              <a:t>.</a:t>
            </a:r>
          </a:p>
          <a:p>
            <a:pPr marL="0" indent="0">
              <a:buNone/>
            </a:pPr>
            <a:r>
              <a:rPr lang="hr-HR" sz="1800" dirty="0" err="1" smtClean="0"/>
              <a:t>The</a:t>
            </a:r>
            <a:r>
              <a:rPr lang="hr-HR" sz="1800" dirty="0" smtClean="0"/>
              <a:t> </a:t>
            </a:r>
            <a:r>
              <a:rPr lang="hr-HR" sz="1800" dirty="0" err="1" smtClean="0"/>
              <a:t>shift</a:t>
            </a:r>
            <a:r>
              <a:rPr lang="hr-HR" sz="1800" dirty="0" smtClean="0"/>
              <a:t> </a:t>
            </a:r>
            <a:r>
              <a:rPr lang="hr-HR" sz="1800" dirty="0" err="1" smtClean="0"/>
              <a:t>in</a:t>
            </a:r>
            <a:r>
              <a:rPr lang="hr-HR" sz="1800" dirty="0" smtClean="0"/>
              <a:t> </a:t>
            </a:r>
            <a:r>
              <a:rPr lang="hr-HR" sz="1800" dirty="0" err="1" smtClean="0"/>
              <a:t>the</a:t>
            </a:r>
            <a:r>
              <a:rPr lang="hr-HR" sz="1800" dirty="0" smtClean="0"/>
              <a:t> </a:t>
            </a:r>
            <a:r>
              <a:rPr lang="hr-HR" sz="1800" dirty="0" err="1" smtClean="0"/>
              <a:t>risk</a:t>
            </a:r>
            <a:r>
              <a:rPr lang="hr-HR" sz="1800" dirty="0" smtClean="0"/>
              <a:t> </a:t>
            </a:r>
            <a:r>
              <a:rPr lang="hr-HR" sz="1800" dirty="0" err="1" smtClean="0"/>
              <a:t>allocation</a:t>
            </a:r>
            <a:r>
              <a:rPr lang="hr-HR" sz="1800" dirty="0" smtClean="0"/>
              <a:t> </a:t>
            </a:r>
            <a:r>
              <a:rPr lang="hr-HR" sz="1800" dirty="0" err="1" smtClean="0"/>
              <a:t>should</a:t>
            </a:r>
            <a:r>
              <a:rPr lang="hr-HR" sz="1800" dirty="0" smtClean="0"/>
              <a:t> </a:t>
            </a:r>
            <a:r>
              <a:rPr lang="hr-HR" sz="1800" dirty="0" err="1" smtClean="0"/>
              <a:t>reflect</a:t>
            </a:r>
            <a:r>
              <a:rPr lang="hr-HR" sz="1800" dirty="0" smtClean="0"/>
              <a:t> on </a:t>
            </a:r>
            <a:r>
              <a:rPr lang="hr-HR" sz="1800" dirty="0" err="1" smtClean="0"/>
              <a:t>the</a:t>
            </a:r>
            <a:r>
              <a:rPr lang="hr-HR" sz="1800" dirty="0" smtClean="0"/>
              <a:t> company </a:t>
            </a:r>
            <a:r>
              <a:rPr lang="hr-HR" sz="1800" dirty="0" err="1" smtClean="0"/>
              <a:t>purpose</a:t>
            </a:r>
            <a:r>
              <a:rPr lang="hr-HR" sz="1800" dirty="0" smtClean="0"/>
              <a:t>. </a:t>
            </a:r>
            <a:r>
              <a:rPr lang="hr-HR" sz="1800" dirty="0" err="1" smtClean="0"/>
              <a:t>The</a:t>
            </a:r>
            <a:r>
              <a:rPr lang="hr-HR" sz="1800" dirty="0" smtClean="0"/>
              <a:t> company no </a:t>
            </a:r>
            <a:r>
              <a:rPr lang="hr-HR" sz="1800" dirty="0" err="1" smtClean="0"/>
              <a:t>longer</a:t>
            </a:r>
            <a:r>
              <a:rPr lang="hr-HR" sz="1800" dirty="0" smtClean="0"/>
              <a:t> </a:t>
            </a:r>
            <a:r>
              <a:rPr lang="hr-HR" sz="1800" dirty="0" err="1" smtClean="0"/>
              <a:t>serves</a:t>
            </a:r>
            <a:r>
              <a:rPr lang="hr-HR" sz="1800" dirty="0" smtClean="0"/>
              <a:t> (</a:t>
            </a:r>
            <a:r>
              <a:rPr lang="hr-HR" sz="1800" dirty="0" err="1" smtClean="0"/>
              <a:t>only</a:t>
            </a:r>
            <a:r>
              <a:rPr lang="hr-HR" sz="1800" dirty="0" smtClean="0"/>
              <a:t>) </a:t>
            </a:r>
            <a:r>
              <a:rPr lang="hr-HR" sz="1800" dirty="0" err="1" smtClean="0"/>
              <a:t>its</a:t>
            </a:r>
            <a:r>
              <a:rPr lang="hr-HR" sz="1800" dirty="0" smtClean="0"/>
              <a:t> </a:t>
            </a:r>
            <a:r>
              <a:rPr lang="hr-HR" sz="1800" dirty="0" err="1" smtClean="0"/>
              <a:t>shareholders</a:t>
            </a:r>
            <a:r>
              <a:rPr lang="hr-HR" sz="1800" dirty="0" smtClean="0"/>
              <a:t>, bu</a:t>
            </a:r>
            <a:r>
              <a:rPr lang="hr-HR" sz="1800" dirty="0" smtClean="0"/>
              <a:t>t </a:t>
            </a:r>
            <a:r>
              <a:rPr lang="hr-HR" sz="1800" dirty="0" err="1" smtClean="0"/>
              <a:t>also</a:t>
            </a:r>
            <a:r>
              <a:rPr lang="hr-HR" sz="1800" dirty="0" smtClean="0"/>
              <a:t> </a:t>
            </a:r>
            <a:r>
              <a:rPr lang="hr-HR" sz="1800" dirty="0" err="1" smtClean="0"/>
              <a:t>its</a:t>
            </a:r>
            <a:r>
              <a:rPr lang="hr-HR" sz="1800" dirty="0" smtClean="0"/>
              <a:t> </a:t>
            </a:r>
            <a:r>
              <a:rPr lang="hr-HR" sz="1800" dirty="0" err="1" smtClean="0"/>
              <a:t>creditors</a:t>
            </a:r>
            <a:r>
              <a:rPr lang="hr-HR" sz="1800" dirty="0" smtClean="0"/>
              <a:t>.</a:t>
            </a:r>
            <a:endParaRPr lang="en-GB" sz="1800" dirty="0"/>
          </a:p>
        </p:txBody>
      </p:sp>
    </p:spTree>
    <p:extLst>
      <p:ext uri="{BB962C8B-B14F-4D97-AF65-F5344CB8AC3E}">
        <p14:creationId xmlns:p14="http://schemas.microsoft.com/office/powerpoint/2010/main" val="232968431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64974"/>
            <a:ext cx="8229600" cy="326941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hr-HR" sz="1800" b="1" dirty="0" err="1" smtClean="0"/>
              <a:t>Practical</a:t>
            </a:r>
            <a:r>
              <a:rPr lang="hr-HR" sz="1800" b="1" dirty="0" smtClean="0"/>
              <a:t> </a:t>
            </a:r>
            <a:r>
              <a:rPr lang="hr-HR" sz="1800" b="1" dirty="0" err="1" smtClean="0"/>
              <a:t>considerations</a:t>
            </a:r>
            <a:r>
              <a:rPr lang="hr-HR" sz="1800" b="1" dirty="0" smtClean="0"/>
              <a:t> </a:t>
            </a:r>
          </a:p>
          <a:p>
            <a:pPr marL="0" indent="0">
              <a:buNone/>
            </a:pPr>
            <a:r>
              <a:rPr lang="hr-HR" sz="1800" dirty="0"/>
              <a:t>H</a:t>
            </a:r>
            <a:r>
              <a:rPr lang="hr-HR" sz="1800" dirty="0" smtClean="0"/>
              <a:t>ow </a:t>
            </a:r>
            <a:r>
              <a:rPr lang="hr-HR" sz="1800" dirty="0" err="1" smtClean="0"/>
              <a:t>does</a:t>
            </a:r>
            <a:r>
              <a:rPr lang="hr-HR" sz="1800" dirty="0" smtClean="0"/>
              <a:t> </a:t>
            </a:r>
            <a:r>
              <a:rPr lang="hr-HR" sz="1800" dirty="0" err="1" smtClean="0"/>
              <a:t>this</a:t>
            </a:r>
            <a:r>
              <a:rPr lang="hr-HR" sz="1800" dirty="0" smtClean="0"/>
              <a:t> </a:t>
            </a:r>
            <a:r>
              <a:rPr lang="hr-HR" sz="1800" dirty="0" err="1" smtClean="0"/>
              <a:t>reflect</a:t>
            </a:r>
            <a:r>
              <a:rPr lang="hr-HR" sz="1800" dirty="0" smtClean="0"/>
              <a:t> </a:t>
            </a:r>
            <a:r>
              <a:rPr lang="hr-HR" sz="1800" dirty="0" err="1" smtClean="0"/>
              <a:t>upon</a:t>
            </a:r>
            <a:r>
              <a:rPr lang="hr-HR" sz="1800" dirty="0" smtClean="0"/>
              <a:t> </a:t>
            </a:r>
            <a:r>
              <a:rPr lang="hr-HR" sz="1800" dirty="0" err="1" smtClean="0"/>
              <a:t>directors</a:t>
            </a:r>
            <a:r>
              <a:rPr lang="en-US" sz="1800" dirty="0" smtClean="0"/>
              <a:t>’</a:t>
            </a:r>
            <a:r>
              <a:rPr lang="hr-HR" sz="1800" dirty="0"/>
              <a:t> </a:t>
            </a:r>
            <a:r>
              <a:rPr lang="hr-HR" sz="1800" dirty="0" err="1" smtClean="0"/>
              <a:t>duties</a:t>
            </a:r>
            <a:r>
              <a:rPr lang="hr-HR" sz="1800" dirty="0" smtClean="0"/>
              <a:t>?</a:t>
            </a:r>
          </a:p>
          <a:p>
            <a:pPr marL="0" indent="0">
              <a:buNone/>
            </a:pPr>
            <a:r>
              <a:rPr lang="hr-HR" sz="1800" dirty="0" smtClean="0"/>
              <a:t>Some </a:t>
            </a:r>
            <a:r>
              <a:rPr lang="hr-HR" sz="1800" dirty="0" err="1" smtClean="0"/>
              <a:t>things</a:t>
            </a:r>
            <a:r>
              <a:rPr lang="hr-HR" sz="1800" dirty="0" smtClean="0"/>
              <a:t> do </a:t>
            </a:r>
            <a:r>
              <a:rPr lang="hr-HR" sz="1800" dirty="0" err="1" smtClean="0"/>
              <a:t>not</a:t>
            </a:r>
            <a:r>
              <a:rPr lang="hr-HR" sz="1800" dirty="0" smtClean="0"/>
              <a:t> </a:t>
            </a:r>
            <a:r>
              <a:rPr lang="hr-HR" sz="1800" dirty="0" err="1" smtClean="0"/>
              <a:t>change</a:t>
            </a:r>
            <a:r>
              <a:rPr lang="hr-HR" sz="1800" dirty="0" smtClean="0"/>
              <a:t> – </a:t>
            </a:r>
            <a:r>
              <a:rPr lang="hr-HR" sz="1800" dirty="0" err="1" smtClean="0"/>
              <a:t>directors</a:t>
            </a:r>
            <a:r>
              <a:rPr lang="hr-HR" sz="1800" dirty="0" smtClean="0"/>
              <a:t> </a:t>
            </a:r>
            <a:r>
              <a:rPr lang="hr-HR" sz="1800" dirty="0" err="1" smtClean="0"/>
              <a:t>should</a:t>
            </a:r>
            <a:r>
              <a:rPr lang="hr-HR" sz="1800" dirty="0" smtClean="0"/>
              <a:t> </a:t>
            </a:r>
            <a:r>
              <a:rPr lang="hr-HR" sz="1800" dirty="0" err="1" smtClean="0"/>
              <a:t>in</a:t>
            </a:r>
            <a:r>
              <a:rPr lang="hr-HR" sz="1800" dirty="0" smtClean="0"/>
              <a:t> </a:t>
            </a:r>
            <a:r>
              <a:rPr lang="hr-HR" sz="1800" dirty="0" err="1" smtClean="0"/>
              <a:t>principle</a:t>
            </a:r>
            <a:r>
              <a:rPr lang="hr-HR" sz="1800" dirty="0" smtClean="0"/>
              <a:t> </a:t>
            </a:r>
            <a:r>
              <a:rPr lang="hr-HR" sz="1800" dirty="0" err="1" smtClean="0"/>
              <a:t>strive</a:t>
            </a:r>
            <a:r>
              <a:rPr lang="hr-HR" sz="1800" dirty="0" smtClean="0"/>
              <a:t> to </a:t>
            </a:r>
            <a:r>
              <a:rPr lang="hr-HR" sz="1800" dirty="0" err="1" smtClean="0"/>
              <a:t>increase</a:t>
            </a:r>
            <a:r>
              <a:rPr lang="hr-HR" sz="1800" dirty="0" smtClean="0"/>
              <a:t> </a:t>
            </a:r>
            <a:r>
              <a:rPr lang="hr-HR" sz="1800" dirty="0" err="1" smtClean="0"/>
              <a:t>the</a:t>
            </a:r>
            <a:r>
              <a:rPr lang="hr-HR" sz="1800" dirty="0" smtClean="0"/>
              <a:t> </a:t>
            </a:r>
            <a:r>
              <a:rPr lang="hr-HR" sz="1800" dirty="0" err="1" smtClean="0"/>
              <a:t>value</a:t>
            </a:r>
            <a:r>
              <a:rPr lang="hr-HR" sz="1800" dirty="0" smtClean="0"/>
              <a:t> </a:t>
            </a:r>
            <a:r>
              <a:rPr lang="hr-HR" sz="1800" dirty="0" err="1" smtClean="0"/>
              <a:t>of</a:t>
            </a:r>
            <a:r>
              <a:rPr lang="hr-HR" sz="1800" dirty="0" smtClean="0"/>
              <a:t> company </a:t>
            </a:r>
            <a:r>
              <a:rPr lang="hr-HR" sz="1800" dirty="0" err="1" smtClean="0"/>
              <a:t>assets</a:t>
            </a:r>
            <a:r>
              <a:rPr lang="hr-HR" sz="1800" dirty="0" smtClean="0"/>
              <a:t>.</a:t>
            </a:r>
          </a:p>
          <a:p>
            <a:pPr marL="0" indent="0">
              <a:buNone/>
            </a:pPr>
            <a:r>
              <a:rPr lang="hr-HR" sz="1800" dirty="0" err="1" smtClean="0"/>
              <a:t>However</a:t>
            </a:r>
            <a:r>
              <a:rPr lang="hr-HR" sz="1800" dirty="0" smtClean="0"/>
              <a:t>, </a:t>
            </a:r>
            <a:r>
              <a:rPr lang="hr-HR" sz="1800" dirty="0" err="1" smtClean="0"/>
              <a:t>certain</a:t>
            </a:r>
            <a:r>
              <a:rPr lang="hr-HR" sz="1800" dirty="0" smtClean="0"/>
              <a:t> </a:t>
            </a:r>
            <a:r>
              <a:rPr lang="hr-HR" sz="1800" dirty="0" err="1" smtClean="0"/>
              <a:t>differences</a:t>
            </a:r>
            <a:r>
              <a:rPr lang="hr-HR" sz="1800" dirty="0" smtClean="0"/>
              <a:t>:</a:t>
            </a:r>
          </a:p>
          <a:p>
            <a:pPr marL="457200" indent="-457200">
              <a:buAutoNum type="alphaLcParenR"/>
            </a:pPr>
            <a:r>
              <a:rPr lang="hr-HR" sz="1800" dirty="0" smtClean="0"/>
              <a:t>Company </a:t>
            </a:r>
            <a:r>
              <a:rPr lang="hr-HR" sz="1800" dirty="0" err="1" smtClean="0"/>
              <a:t>purpose</a:t>
            </a:r>
            <a:r>
              <a:rPr lang="hr-HR" sz="1800" dirty="0" smtClean="0"/>
              <a:t> </a:t>
            </a:r>
            <a:r>
              <a:rPr lang="hr-HR" sz="1800" dirty="0" err="1" smtClean="0"/>
              <a:t>is</a:t>
            </a:r>
            <a:r>
              <a:rPr lang="hr-HR" sz="1800" dirty="0" smtClean="0"/>
              <a:t> </a:t>
            </a:r>
            <a:r>
              <a:rPr lang="hr-HR" sz="1800" dirty="0" err="1" smtClean="0"/>
              <a:t>mandatory</a:t>
            </a:r>
            <a:endParaRPr lang="hr-HR" sz="1800" dirty="0" smtClean="0"/>
          </a:p>
          <a:p>
            <a:pPr marL="457200" indent="-457200">
              <a:buAutoNum type="alphaLcParenR"/>
            </a:pPr>
            <a:r>
              <a:rPr lang="hr-HR" sz="1800" dirty="0" err="1" smtClean="0"/>
              <a:t>Risk</a:t>
            </a:r>
            <a:r>
              <a:rPr lang="hr-HR" sz="1800" dirty="0" smtClean="0"/>
              <a:t> </a:t>
            </a:r>
            <a:r>
              <a:rPr lang="hr-HR" sz="1800" dirty="0" err="1" smtClean="0"/>
              <a:t>taking</a:t>
            </a:r>
            <a:r>
              <a:rPr lang="hr-HR" sz="1800" dirty="0" smtClean="0"/>
              <a:t> </a:t>
            </a:r>
            <a:r>
              <a:rPr lang="hr-HR" sz="1800" dirty="0" err="1" smtClean="0"/>
              <a:t>has</a:t>
            </a:r>
            <a:r>
              <a:rPr lang="hr-HR" sz="1800" dirty="0" smtClean="0"/>
              <a:t> to </a:t>
            </a:r>
            <a:r>
              <a:rPr lang="hr-HR" sz="1800" dirty="0" err="1" smtClean="0"/>
              <a:t>be</a:t>
            </a:r>
            <a:r>
              <a:rPr lang="hr-HR" sz="1800" dirty="0" smtClean="0"/>
              <a:t> </a:t>
            </a:r>
            <a:r>
              <a:rPr lang="hr-HR" sz="1800" dirty="0" err="1" smtClean="0"/>
              <a:t>objectively</a:t>
            </a:r>
            <a:r>
              <a:rPr lang="hr-HR" sz="1800" dirty="0" smtClean="0"/>
              <a:t> </a:t>
            </a:r>
            <a:r>
              <a:rPr lang="hr-HR" sz="1800" dirty="0" err="1" smtClean="0"/>
              <a:t>rational</a:t>
            </a:r>
            <a:r>
              <a:rPr lang="hr-HR" sz="1800" dirty="0" smtClean="0"/>
              <a:t> (</a:t>
            </a:r>
            <a:r>
              <a:rPr lang="hr-HR" sz="1800" dirty="0" err="1" smtClean="0"/>
              <a:t>i.e</a:t>
            </a:r>
            <a:r>
              <a:rPr lang="hr-HR" sz="1800" dirty="0" smtClean="0"/>
              <a:t>. </a:t>
            </a:r>
            <a:r>
              <a:rPr lang="hr-HR" sz="1800" dirty="0" err="1" smtClean="0"/>
              <a:t>in</a:t>
            </a:r>
            <a:r>
              <a:rPr lang="hr-HR" sz="1800" dirty="0" smtClean="0"/>
              <a:t> </a:t>
            </a:r>
            <a:r>
              <a:rPr lang="hr-HR" sz="1800" dirty="0" err="1" smtClean="0"/>
              <a:t>proportion</a:t>
            </a:r>
            <a:r>
              <a:rPr lang="hr-HR" sz="1800" dirty="0" smtClean="0"/>
              <a:t> </a:t>
            </a:r>
            <a:r>
              <a:rPr lang="hr-HR" sz="1800" dirty="0" err="1" smtClean="0"/>
              <a:t>with</a:t>
            </a:r>
            <a:r>
              <a:rPr lang="hr-HR" sz="1800" dirty="0" smtClean="0"/>
              <a:t> </a:t>
            </a:r>
            <a:r>
              <a:rPr lang="hr-HR" sz="1800" dirty="0" err="1" smtClean="0"/>
              <a:t>the</a:t>
            </a:r>
            <a:r>
              <a:rPr lang="hr-HR" sz="1800" dirty="0" smtClean="0"/>
              <a:t> </a:t>
            </a:r>
            <a:r>
              <a:rPr lang="hr-HR" sz="1800" dirty="0" err="1" smtClean="0"/>
              <a:t>possible</a:t>
            </a:r>
            <a:r>
              <a:rPr lang="hr-HR" sz="1800" dirty="0" smtClean="0"/>
              <a:t> </a:t>
            </a:r>
            <a:r>
              <a:rPr lang="hr-HR" sz="1800" dirty="0" err="1" smtClean="0"/>
              <a:t>reward</a:t>
            </a:r>
            <a:endParaRPr lang="hr-HR" sz="1800" dirty="0" smtClean="0"/>
          </a:p>
          <a:p>
            <a:pPr marL="457200" indent="-457200">
              <a:buAutoNum type="alphaLcParenR"/>
            </a:pPr>
            <a:r>
              <a:rPr lang="hr-HR" sz="1800" dirty="0" smtClean="0"/>
              <a:t>Short-</a:t>
            </a:r>
            <a:r>
              <a:rPr lang="hr-HR" sz="1800" dirty="0" err="1" smtClean="0"/>
              <a:t>termism</a:t>
            </a:r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169136560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78226"/>
            <a:ext cx="8229600" cy="325615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hr-HR" sz="1800" b="1" dirty="0" err="1" smtClean="0"/>
              <a:t>Additional</a:t>
            </a:r>
            <a:r>
              <a:rPr lang="hr-HR" sz="1800" b="1" dirty="0" smtClean="0"/>
              <a:t> </a:t>
            </a:r>
            <a:r>
              <a:rPr lang="hr-HR" sz="1800" b="1" dirty="0" err="1" smtClean="0"/>
              <a:t>issues</a:t>
            </a:r>
            <a:r>
              <a:rPr lang="hr-HR" sz="1800" b="1" dirty="0" smtClean="0"/>
              <a:t>:</a:t>
            </a:r>
          </a:p>
          <a:p>
            <a:pPr marL="0" indent="0">
              <a:buNone/>
            </a:pPr>
            <a:r>
              <a:rPr lang="hr-HR" sz="1800" dirty="0" smtClean="0"/>
              <a:t>How </a:t>
            </a:r>
            <a:r>
              <a:rPr lang="hr-HR" sz="1800" dirty="0" err="1" smtClean="0"/>
              <a:t>does</a:t>
            </a:r>
            <a:r>
              <a:rPr lang="hr-HR" sz="1800" dirty="0" smtClean="0"/>
              <a:t> </a:t>
            </a:r>
            <a:r>
              <a:rPr lang="hr-HR" sz="1800" dirty="0" err="1" smtClean="0"/>
              <a:t>the</a:t>
            </a:r>
            <a:r>
              <a:rPr lang="hr-HR" sz="1800" dirty="0" smtClean="0"/>
              <a:t> </a:t>
            </a:r>
            <a:r>
              <a:rPr lang="hr-HR" sz="1800" dirty="0" err="1" smtClean="0"/>
              <a:t>shift</a:t>
            </a:r>
            <a:r>
              <a:rPr lang="hr-HR" sz="1800" dirty="0" smtClean="0"/>
              <a:t> </a:t>
            </a:r>
            <a:r>
              <a:rPr lang="hr-HR" sz="1800" dirty="0" err="1" smtClean="0"/>
              <a:t>in</a:t>
            </a:r>
            <a:r>
              <a:rPr lang="hr-HR" sz="1800" dirty="0" smtClean="0"/>
              <a:t> company </a:t>
            </a:r>
            <a:r>
              <a:rPr lang="hr-HR" sz="1800" dirty="0" err="1" smtClean="0"/>
              <a:t>purpose</a:t>
            </a:r>
            <a:r>
              <a:rPr lang="hr-HR" sz="1800" dirty="0" smtClean="0"/>
              <a:t> </a:t>
            </a:r>
            <a:r>
              <a:rPr lang="hr-HR" sz="1800" dirty="0" err="1" smtClean="0"/>
              <a:t>reflect</a:t>
            </a:r>
            <a:r>
              <a:rPr lang="hr-HR" sz="1800" dirty="0" smtClean="0"/>
              <a:t> on </a:t>
            </a:r>
            <a:r>
              <a:rPr lang="hr-HR" sz="1800" dirty="0" err="1" smtClean="0"/>
              <a:t>shareholders</a:t>
            </a:r>
            <a:r>
              <a:rPr lang="hr-HR" sz="1800" dirty="0" smtClean="0"/>
              <a:t>? </a:t>
            </a:r>
            <a:r>
              <a:rPr lang="hr-HR" sz="1800" dirty="0" err="1" smtClean="0"/>
              <a:t>Can</a:t>
            </a:r>
            <a:r>
              <a:rPr lang="hr-HR" sz="1800" dirty="0" smtClean="0"/>
              <a:t> </a:t>
            </a:r>
            <a:r>
              <a:rPr lang="hr-HR" sz="1800" dirty="0" err="1" smtClean="0"/>
              <a:t>they</a:t>
            </a:r>
            <a:r>
              <a:rPr lang="hr-HR" sz="1800" dirty="0" smtClean="0"/>
              <a:t> </a:t>
            </a:r>
            <a:r>
              <a:rPr lang="hr-HR" sz="1800" dirty="0" err="1" smtClean="0"/>
              <a:t>issue</a:t>
            </a:r>
            <a:r>
              <a:rPr lang="hr-HR" sz="1800" dirty="0" smtClean="0"/>
              <a:t> </a:t>
            </a:r>
            <a:r>
              <a:rPr lang="hr-HR" sz="1800" dirty="0" err="1" smtClean="0"/>
              <a:t>binding</a:t>
            </a:r>
            <a:r>
              <a:rPr lang="hr-HR" sz="1800" dirty="0" smtClean="0"/>
              <a:t> </a:t>
            </a:r>
            <a:r>
              <a:rPr lang="hr-HR" sz="1800" dirty="0" err="1" smtClean="0"/>
              <a:t>instructions</a:t>
            </a:r>
            <a:r>
              <a:rPr lang="hr-HR" sz="1800" dirty="0" smtClean="0"/>
              <a:t> </a:t>
            </a:r>
            <a:r>
              <a:rPr lang="hr-HR" sz="1800" dirty="0" err="1" smtClean="0"/>
              <a:t>regardless</a:t>
            </a:r>
            <a:r>
              <a:rPr lang="hr-HR" sz="1800" dirty="0" smtClean="0"/>
              <a:t> </a:t>
            </a:r>
            <a:r>
              <a:rPr lang="hr-HR" sz="1800" dirty="0" err="1" smtClean="0"/>
              <a:t>of</a:t>
            </a:r>
            <a:r>
              <a:rPr lang="hr-HR" sz="1800" dirty="0" smtClean="0"/>
              <a:t> </a:t>
            </a:r>
            <a:r>
              <a:rPr lang="hr-HR" sz="1800" dirty="0" err="1" smtClean="0"/>
              <a:t>the</a:t>
            </a:r>
            <a:r>
              <a:rPr lang="hr-HR" sz="1800" dirty="0" smtClean="0"/>
              <a:t> </a:t>
            </a:r>
            <a:r>
              <a:rPr lang="hr-HR" sz="1800" dirty="0" err="1" smtClean="0"/>
              <a:t>crisis</a:t>
            </a:r>
            <a:r>
              <a:rPr lang="hr-HR" sz="1800" dirty="0" smtClean="0"/>
              <a:t>? </a:t>
            </a:r>
            <a:r>
              <a:rPr lang="hr-HR" sz="1800" dirty="0" err="1" smtClean="0"/>
              <a:t>Is</a:t>
            </a:r>
            <a:r>
              <a:rPr lang="hr-HR" sz="1800" dirty="0" smtClean="0"/>
              <a:t> </a:t>
            </a:r>
            <a:r>
              <a:rPr lang="hr-HR" sz="1800" dirty="0" err="1" smtClean="0"/>
              <a:t>there</a:t>
            </a:r>
            <a:r>
              <a:rPr lang="hr-HR" sz="1800" dirty="0" smtClean="0"/>
              <a:t> a </a:t>
            </a:r>
            <a:r>
              <a:rPr lang="hr-HR" sz="1800" dirty="0" err="1" smtClean="0"/>
              <a:t>need</a:t>
            </a:r>
            <a:r>
              <a:rPr lang="hr-HR" sz="1800" dirty="0" smtClean="0"/>
              <a:t> for a legislative </a:t>
            </a:r>
            <a:r>
              <a:rPr lang="hr-HR" sz="1800" dirty="0" err="1" smtClean="0"/>
              <a:t>intervention</a:t>
            </a:r>
            <a:r>
              <a:rPr lang="hr-HR" sz="1800" dirty="0" smtClean="0"/>
              <a:t>?</a:t>
            </a:r>
          </a:p>
          <a:p>
            <a:pPr marL="0" indent="0">
              <a:buNone/>
            </a:pPr>
            <a:r>
              <a:rPr lang="hr-HR" sz="1800" dirty="0" err="1" smtClean="0"/>
              <a:t>Incentives</a:t>
            </a:r>
            <a:r>
              <a:rPr lang="hr-HR" sz="1800" dirty="0" smtClean="0"/>
              <a:t> </a:t>
            </a:r>
            <a:r>
              <a:rPr lang="hr-HR" sz="1800" dirty="0" err="1" smtClean="0"/>
              <a:t>fo</a:t>
            </a:r>
            <a:r>
              <a:rPr lang="hr-HR" sz="1800" dirty="0" smtClean="0"/>
              <a:t> </a:t>
            </a:r>
            <a:r>
              <a:rPr lang="hr-HR" sz="1800" dirty="0" err="1" smtClean="0"/>
              <a:t>directors</a:t>
            </a:r>
            <a:r>
              <a:rPr lang="hr-HR" sz="1800" dirty="0" smtClean="0"/>
              <a:t> to </a:t>
            </a:r>
            <a:r>
              <a:rPr lang="hr-HR" sz="1800" dirty="0" err="1" smtClean="0"/>
              <a:t>match</a:t>
            </a:r>
            <a:r>
              <a:rPr lang="hr-HR" sz="1800" dirty="0" smtClean="0"/>
              <a:t> </a:t>
            </a:r>
            <a:r>
              <a:rPr lang="hr-HR" sz="1800" dirty="0" err="1" smtClean="0"/>
              <a:t>liabilities</a:t>
            </a:r>
            <a:r>
              <a:rPr lang="hr-HR" sz="1800" dirty="0" smtClean="0"/>
              <a:t>? </a:t>
            </a:r>
            <a:r>
              <a:rPr lang="hr-HR" sz="1800" dirty="0" err="1" smtClean="0"/>
              <a:t>Success</a:t>
            </a:r>
            <a:r>
              <a:rPr lang="hr-HR" sz="1800" dirty="0" smtClean="0"/>
              <a:t> </a:t>
            </a:r>
            <a:r>
              <a:rPr lang="hr-HR" sz="1800" dirty="0" err="1" smtClean="0"/>
              <a:t>fee</a:t>
            </a:r>
            <a:r>
              <a:rPr lang="hr-HR" sz="1800" dirty="0" smtClean="0"/>
              <a:t>?</a:t>
            </a:r>
          </a:p>
          <a:p>
            <a:pPr marL="0" indent="0">
              <a:buNone/>
            </a:pPr>
            <a:endParaRPr lang="hr-HR" sz="1800" dirty="0"/>
          </a:p>
          <a:p>
            <a:pPr marL="0" indent="0">
              <a:buNone/>
            </a:pPr>
            <a:r>
              <a:rPr lang="hr-HR" sz="1800" b="1" dirty="0" err="1" smtClean="0"/>
              <a:t>Conclusion</a:t>
            </a:r>
            <a:endParaRPr lang="en-US" sz="1800" b="1" dirty="0"/>
          </a:p>
        </p:txBody>
      </p:sp>
    </p:spTree>
    <p:extLst>
      <p:ext uri="{BB962C8B-B14F-4D97-AF65-F5344CB8AC3E}">
        <p14:creationId xmlns:p14="http://schemas.microsoft.com/office/powerpoint/2010/main" val="5525410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459</TotalTime>
  <Words>661</Words>
  <Application>Microsoft Office PowerPoint</Application>
  <PresentationFormat>On-screen Show (16:9)</PresentationFormat>
  <Paragraphs>61</Paragraphs>
  <Slides>11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4" baseType="lpstr">
      <vt:lpstr>Arial</vt:lpstr>
      <vt:lpstr>Calibri</vt:lpstr>
      <vt:lpstr>Office Theme</vt:lpstr>
      <vt:lpstr>The Changing Company Purpose and Directors' Duties in a Company in Crisis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PNDesign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Header here</dc:title>
  <dc:creator>Paul Newson</dc:creator>
  <cp:lastModifiedBy>User</cp:lastModifiedBy>
  <cp:revision>47</cp:revision>
  <cp:lastPrinted>2012-12-11T14:08:32Z</cp:lastPrinted>
  <dcterms:created xsi:type="dcterms:W3CDTF">2012-03-12T16:08:15Z</dcterms:created>
  <dcterms:modified xsi:type="dcterms:W3CDTF">2024-09-20T13:34:31Z</dcterms:modified>
</cp:coreProperties>
</file>