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handoutMasterIdLst>
    <p:handoutMasterId r:id="rId13"/>
  </p:handoutMasterIdLst>
  <p:sldIdLst>
    <p:sldId id="274" r:id="rId2"/>
    <p:sldId id="278" r:id="rId3"/>
    <p:sldId id="277" r:id="rId4"/>
    <p:sldId id="279" r:id="rId5"/>
    <p:sldId id="280" r:id="rId6"/>
    <p:sldId id="281" r:id="rId7"/>
    <p:sldId id="282" r:id="rId8"/>
    <p:sldId id="283" r:id="rId9"/>
    <p:sldId id="285" r:id="rId10"/>
    <p:sldId id="284" r:id="rId11"/>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0C55C2-358D-4A95-B7F9-C4C2E3E9CAF8}" v="13" dt="2024-09-23T07:21:19.4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89"/>
    <p:restoredTop sz="94694"/>
  </p:normalViewPr>
  <p:slideViewPr>
    <p:cSldViewPr snapToGrid="0" snapToObjects="1">
      <p:cViewPr varScale="1">
        <p:scale>
          <a:sx n="140" d="100"/>
          <a:sy n="140" d="100"/>
        </p:scale>
        <p:origin x="846" y="114"/>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ederik Bruloot" userId="3a171a7ab740c8a7" providerId="LiveId" clId="{AF0C55C2-358D-4A95-B7F9-C4C2E3E9CAF8}"/>
    <pc:docChg chg="undo custSel addSld delSld modSld sldOrd">
      <pc:chgData name="Diederik Bruloot" userId="3a171a7ab740c8a7" providerId="LiveId" clId="{AF0C55C2-358D-4A95-B7F9-C4C2E3E9CAF8}" dt="2024-09-23T07:31:03.161" v="4909" actId="5793"/>
      <pc:docMkLst>
        <pc:docMk/>
      </pc:docMkLst>
      <pc:sldChg chg="modSp mod">
        <pc:chgData name="Diederik Bruloot" userId="3a171a7ab740c8a7" providerId="LiveId" clId="{AF0C55C2-358D-4A95-B7F9-C4C2E3E9CAF8}" dt="2024-09-23T07:25:27.796" v="4800" actId="404"/>
        <pc:sldMkLst>
          <pc:docMk/>
          <pc:sldMk cId="36474975" sldId="274"/>
        </pc:sldMkLst>
        <pc:spChg chg="mod">
          <ac:chgData name="Diederik Bruloot" userId="3a171a7ab740c8a7" providerId="LiveId" clId="{AF0C55C2-358D-4A95-B7F9-C4C2E3E9CAF8}" dt="2024-09-23T07:25:27.796" v="4800" actId="404"/>
          <ac:spMkLst>
            <pc:docMk/>
            <pc:sldMk cId="36474975" sldId="274"/>
            <ac:spMk id="3" creationId="{00000000-0000-0000-0000-000000000000}"/>
          </ac:spMkLst>
        </pc:spChg>
        <pc:spChg chg="mod">
          <ac:chgData name="Diederik Bruloot" userId="3a171a7ab740c8a7" providerId="LiveId" clId="{AF0C55C2-358D-4A95-B7F9-C4C2E3E9CAF8}" dt="2024-09-18T14:17:50.865" v="2" actId="6549"/>
          <ac:spMkLst>
            <pc:docMk/>
            <pc:sldMk cId="36474975" sldId="274"/>
            <ac:spMk id="7169" creationId="{00000000-0000-0000-0000-000000000000}"/>
          </ac:spMkLst>
        </pc:spChg>
      </pc:sldChg>
      <pc:sldChg chg="del">
        <pc:chgData name="Diederik Bruloot" userId="3a171a7ab740c8a7" providerId="LiveId" clId="{AF0C55C2-358D-4A95-B7F9-C4C2E3E9CAF8}" dt="2024-09-23T06:24:46.459" v="3895" actId="47"/>
        <pc:sldMkLst>
          <pc:docMk/>
          <pc:sldMk cId="619818341" sldId="275"/>
        </pc:sldMkLst>
      </pc:sldChg>
      <pc:sldChg chg="modSp new del mod ord">
        <pc:chgData name="Diederik Bruloot" userId="3a171a7ab740c8a7" providerId="LiveId" clId="{AF0C55C2-358D-4A95-B7F9-C4C2E3E9CAF8}" dt="2024-09-18T14:21:18.368" v="158" actId="47"/>
        <pc:sldMkLst>
          <pc:docMk/>
          <pc:sldMk cId="1757239295" sldId="276"/>
        </pc:sldMkLst>
        <pc:spChg chg="mod">
          <ac:chgData name="Diederik Bruloot" userId="3a171a7ab740c8a7" providerId="LiveId" clId="{AF0C55C2-358D-4A95-B7F9-C4C2E3E9CAF8}" dt="2024-09-18T14:20:03.645" v="134" actId="27636"/>
          <ac:spMkLst>
            <pc:docMk/>
            <pc:sldMk cId="1757239295" sldId="276"/>
            <ac:spMk id="2" creationId="{B8F8299A-4897-6076-33D0-0519BF4543EF}"/>
          </ac:spMkLst>
        </pc:spChg>
        <pc:spChg chg="mod">
          <ac:chgData name="Diederik Bruloot" userId="3a171a7ab740c8a7" providerId="LiveId" clId="{AF0C55C2-358D-4A95-B7F9-C4C2E3E9CAF8}" dt="2024-09-18T14:20:06.582" v="135" actId="14100"/>
          <ac:spMkLst>
            <pc:docMk/>
            <pc:sldMk cId="1757239295" sldId="276"/>
            <ac:spMk id="3" creationId="{FEFFE43F-1281-B5C6-738B-670B78F85903}"/>
          </ac:spMkLst>
        </pc:spChg>
      </pc:sldChg>
      <pc:sldChg chg="modSp new del mod">
        <pc:chgData name="Diederik Bruloot" userId="3a171a7ab740c8a7" providerId="LiveId" clId="{AF0C55C2-358D-4A95-B7F9-C4C2E3E9CAF8}" dt="2024-09-18T14:20:51.707" v="156" actId="680"/>
        <pc:sldMkLst>
          <pc:docMk/>
          <pc:sldMk cId="1186223873" sldId="277"/>
        </pc:sldMkLst>
        <pc:spChg chg="mod">
          <ac:chgData name="Diederik Bruloot" userId="3a171a7ab740c8a7" providerId="LiveId" clId="{AF0C55C2-358D-4A95-B7F9-C4C2E3E9CAF8}" dt="2024-09-18T14:20:51.160" v="155" actId="20577"/>
          <ac:spMkLst>
            <pc:docMk/>
            <pc:sldMk cId="1186223873" sldId="277"/>
            <ac:spMk id="2" creationId="{FA05F2A5-B823-3D90-7AC1-4E2FD96C76F1}"/>
          </ac:spMkLst>
        </pc:spChg>
      </pc:sldChg>
      <pc:sldChg chg="modSp mod">
        <pc:chgData name="Diederik Bruloot" userId="3a171a7ab740c8a7" providerId="LiveId" clId="{AF0C55C2-358D-4A95-B7F9-C4C2E3E9CAF8}" dt="2024-09-23T07:26:03.123" v="4804" actId="20577"/>
        <pc:sldMkLst>
          <pc:docMk/>
          <pc:sldMk cId="4013289748" sldId="277"/>
        </pc:sldMkLst>
        <pc:spChg chg="mod">
          <ac:chgData name="Diederik Bruloot" userId="3a171a7ab740c8a7" providerId="LiveId" clId="{AF0C55C2-358D-4A95-B7F9-C4C2E3E9CAF8}" dt="2024-09-23T07:24:09.040" v="4756" actId="20577"/>
          <ac:spMkLst>
            <pc:docMk/>
            <pc:sldMk cId="4013289748" sldId="277"/>
            <ac:spMk id="2" creationId="{B8F8299A-4897-6076-33D0-0519BF4543EF}"/>
          </ac:spMkLst>
        </pc:spChg>
        <pc:spChg chg="mod">
          <ac:chgData name="Diederik Bruloot" userId="3a171a7ab740c8a7" providerId="LiveId" clId="{AF0C55C2-358D-4A95-B7F9-C4C2E3E9CAF8}" dt="2024-09-23T07:26:03.123" v="4804" actId="20577"/>
          <ac:spMkLst>
            <pc:docMk/>
            <pc:sldMk cId="4013289748" sldId="277"/>
            <ac:spMk id="3" creationId="{FEFFE43F-1281-B5C6-738B-670B78F85903}"/>
          </ac:spMkLst>
        </pc:spChg>
      </pc:sldChg>
      <pc:sldChg chg="modSp mod">
        <pc:chgData name="Diederik Bruloot" userId="3a171a7ab740c8a7" providerId="LiveId" clId="{AF0C55C2-358D-4A95-B7F9-C4C2E3E9CAF8}" dt="2024-09-23T07:25:03.153" v="4797" actId="20577"/>
        <pc:sldMkLst>
          <pc:docMk/>
          <pc:sldMk cId="3174607300" sldId="278"/>
        </pc:sldMkLst>
        <pc:spChg chg="mod">
          <ac:chgData name="Diederik Bruloot" userId="3a171a7ab740c8a7" providerId="LiveId" clId="{AF0C55C2-358D-4A95-B7F9-C4C2E3E9CAF8}" dt="2024-09-19T07:22:01.889" v="1385" actId="113"/>
          <ac:spMkLst>
            <pc:docMk/>
            <pc:sldMk cId="3174607300" sldId="278"/>
            <ac:spMk id="2" creationId="{B8F8299A-4897-6076-33D0-0519BF4543EF}"/>
          </ac:spMkLst>
        </pc:spChg>
        <pc:spChg chg="mod">
          <ac:chgData name="Diederik Bruloot" userId="3a171a7ab740c8a7" providerId="LiveId" clId="{AF0C55C2-358D-4A95-B7F9-C4C2E3E9CAF8}" dt="2024-09-23T07:25:03.153" v="4797" actId="20577"/>
          <ac:spMkLst>
            <pc:docMk/>
            <pc:sldMk cId="3174607300" sldId="278"/>
            <ac:spMk id="3" creationId="{FEFFE43F-1281-B5C6-738B-670B78F85903}"/>
          </ac:spMkLst>
        </pc:spChg>
      </pc:sldChg>
      <pc:sldChg chg="addSp delSp modSp new mod">
        <pc:chgData name="Diederik Bruloot" userId="3a171a7ab740c8a7" providerId="LiveId" clId="{AF0C55C2-358D-4A95-B7F9-C4C2E3E9CAF8}" dt="2024-09-23T07:26:34.536" v="4805" actId="6549"/>
        <pc:sldMkLst>
          <pc:docMk/>
          <pc:sldMk cId="388289119" sldId="279"/>
        </pc:sldMkLst>
        <pc:spChg chg="mod">
          <ac:chgData name="Diederik Bruloot" userId="3a171a7ab740c8a7" providerId="LiveId" clId="{AF0C55C2-358D-4A95-B7F9-C4C2E3E9CAF8}" dt="2024-09-19T07:22:13.816" v="1386" actId="113"/>
          <ac:spMkLst>
            <pc:docMk/>
            <pc:sldMk cId="388289119" sldId="279"/>
            <ac:spMk id="2" creationId="{FA8B16A9-AA7B-7196-BC8D-90631B209CB4}"/>
          </ac:spMkLst>
        </pc:spChg>
        <pc:spChg chg="mod">
          <ac:chgData name="Diederik Bruloot" userId="3a171a7ab740c8a7" providerId="LiveId" clId="{AF0C55C2-358D-4A95-B7F9-C4C2E3E9CAF8}" dt="2024-09-23T04:37:50.380" v="2946" actId="790"/>
          <ac:spMkLst>
            <pc:docMk/>
            <pc:sldMk cId="388289119" sldId="279"/>
            <ac:spMk id="3" creationId="{2E693660-ED0B-5AA8-0166-1738BCB7145A}"/>
          </ac:spMkLst>
        </pc:spChg>
        <pc:spChg chg="add mod">
          <ac:chgData name="Diederik Bruloot" userId="3a171a7ab740c8a7" providerId="LiveId" clId="{AF0C55C2-358D-4A95-B7F9-C4C2E3E9CAF8}" dt="2024-09-19T07:15:54.972" v="1177" actId="114"/>
          <ac:spMkLst>
            <pc:docMk/>
            <pc:sldMk cId="388289119" sldId="279"/>
            <ac:spMk id="8" creationId="{DCB74925-FB72-0320-7BA0-D2E37C90FA31}"/>
          </ac:spMkLst>
        </pc:spChg>
        <pc:spChg chg="add del mod">
          <ac:chgData name="Diederik Bruloot" userId="3a171a7ab740c8a7" providerId="LiveId" clId="{AF0C55C2-358D-4A95-B7F9-C4C2E3E9CAF8}" dt="2024-09-19T07:20:06.935" v="1322"/>
          <ac:spMkLst>
            <pc:docMk/>
            <pc:sldMk cId="388289119" sldId="279"/>
            <ac:spMk id="9" creationId="{BE71764C-BB64-9F41-BB27-D2E64FCC242F}"/>
          </ac:spMkLst>
        </pc:spChg>
        <pc:spChg chg="add del mod">
          <ac:chgData name="Diederik Bruloot" userId="3a171a7ab740c8a7" providerId="LiveId" clId="{AF0C55C2-358D-4A95-B7F9-C4C2E3E9CAF8}" dt="2024-09-19T07:20:06.936" v="1324"/>
          <ac:spMkLst>
            <pc:docMk/>
            <pc:sldMk cId="388289119" sldId="279"/>
            <ac:spMk id="10" creationId="{10128C5B-F355-AFAE-34FA-C8A4EFD24C93}"/>
          </ac:spMkLst>
        </pc:spChg>
        <pc:spChg chg="add mod">
          <ac:chgData name="Diederik Bruloot" userId="3a171a7ab740c8a7" providerId="LiveId" clId="{AF0C55C2-358D-4A95-B7F9-C4C2E3E9CAF8}" dt="2024-09-23T07:26:34.536" v="4805" actId="6549"/>
          <ac:spMkLst>
            <pc:docMk/>
            <pc:sldMk cId="388289119" sldId="279"/>
            <ac:spMk id="11" creationId="{0ACF6244-5B26-DC10-26B0-8F7C154ACAE4}"/>
          </ac:spMkLst>
        </pc:spChg>
        <pc:picChg chg="add del mod">
          <ac:chgData name="Diederik Bruloot" userId="3a171a7ab740c8a7" providerId="LiveId" clId="{AF0C55C2-358D-4A95-B7F9-C4C2E3E9CAF8}" dt="2024-09-19T07:11:57.158" v="996" actId="22"/>
          <ac:picMkLst>
            <pc:docMk/>
            <pc:sldMk cId="388289119" sldId="279"/>
            <ac:picMk id="5" creationId="{AAA4394C-6A7E-2CA1-7EE5-1E5D7EE880E0}"/>
          </ac:picMkLst>
        </pc:picChg>
        <pc:picChg chg="add mod">
          <ac:chgData name="Diederik Bruloot" userId="3a171a7ab740c8a7" providerId="LiveId" clId="{AF0C55C2-358D-4A95-B7F9-C4C2E3E9CAF8}" dt="2024-09-19T07:13:50.066" v="1076" actId="1076"/>
          <ac:picMkLst>
            <pc:docMk/>
            <pc:sldMk cId="388289119" sldId="279"/>
            <ac:picMk id="7" creationId="{29CC5ACC-C540-D909-65B9-18AC877B8396}"/>
          </ac:picMkLst>
        </pc:picChg>
      </pc:sldChg>
      <pc:sldChg chg="modSp new mod">
        <pc:chgData name="Diederik Bruloot" userId="3a171a7ab740c8a7" providerId="LiveId" clId="{AF0C55C2-358D-4A95-B7F9-C4C2E3E9CAF8}" dt="2024-09-23T07:27:08.903" v="4807" actId="20577"/>
        <pc:sldMkLst>
          <pc:docMk/>
          <pc:sldMk cId="2734075509" sldId="280"/>
        </pc:sldMkLst>
        <pc:spChg chg="mod">
          <ac:chgData name="Diederik Bruloot" userId="3a171a7ab740c8a7" providerId="LiveId" clId="{AF0C55C2-358D-4A95-B7F9-C4C2E3E9CAF8}" dt="2024-09-23T07:26:57.726" v="4806" actId="790"/>
          <ac:spMkLst>
            <pc:docMk/>
            <pc:sldMk cId="2734075509" sldId="280"/>
            <ac:spMk id="2" creationId="{C926A34D-3633-80D5-0A46-D8530A178D90}"/>
          </ac:spMkLst>
        </pc:spChg>
        <pc:spChg chg="mod">
          <ac:chgData name="Diederik Bruloot" userId="3a171a7ab740c8a7" providerId="LiveId" clId="{AF0C55C2-358D-4A95-B7F9-C4C2E3E9CAF8}" dt="2024-09-23T07:27:08.903" v="4807" actId="20577"/>
          <ac:spMkLst>
            <pc:docMk/>
            <pc:sldMk cId="2734075509" sldId="280"/>
            <ac:spMk id="3" creationId="{8A9543D5-A8A3-7B0A-954A-2256EB6FDE65}"/>
          </ac:spMkLst>
        </pc:spChg>
      </pc:sldChg>
      <pc:sldChg chg="modSp new mod">
        <pc:chgData name="Diederik Bruloot" userId="3a171a7ab740c8a7" providerId="LiveId" clId="{AF0C55C2-358D-4A95-B7F9-C4C2E3E9CAF8}" dt="2024-09-23T07:24:22.018" v="4765" actId="20577"/>
        <pc:sldMkLst>
          <pc:docMk/>
          <pc:sldMk cId="1264637907" sldId="281"/>
        </pc:sldMkLst>
        <pc:spChg chg="mod">
          <ac:chgData name="Diederik Bruloot" userId="3a171a7ab740c8a7" providerId="LiveId" clId="{AF0C55C2-358D-4A95-B7F9-C4C2E3E9CAF8}" dt="2024-09-23T07:24:22.018" v="4765" actId="20577"/>
          <ac:spMkLst>
            <pc:docMk/>
            <pc:sldMk cId="1264637907" sldId="281"/>
            <ac:spMk id="2" creationId="{BFEB7743-957A-7354-8B17-8ACC4EBA1D5C}"/>
          </ac:spMkLst>
        </pc:spChg>
        <pc:spChg chg="mod">
          <ac:chgData name="Diederik Bruloot" userId="3a171a7ab740c8a7" providerId="LiveId" clId="{AF0C55C2-358D-4A95-B7F9-C4C2E3E9CAF8}" dt="2024-09-19T08:01:08.688" v="2925" actId="20577"/>
          <ac:spMkLst>
            <pc:docMk/>
            <pc:sldMk cId="1264637907" sldId="281"/>
            <ac:spMk id="3" creationId="{F195C351-DD14-FDA4-7CCA-FD9B220442D2}"/>
          </ac:spMkLst>
        </pc:spChg>
      </pc:sldChg>
      <pc:sldChg chg="modSp mod">
        <pc:chgData name="Diederik Bruloot" userId="3a171a7ab740c8a7" providerId="LiveId" clId="{AF0C55C2-358D-4A95-B7F9-C4C2E3E9CAF8}" dt="2024-09-23T07:28:14.712" v="4817" actId="20577"/>
        <pc:sldMkLst>
          <pc:docMk/>
          <pc:sldMk cId="3484130707" sldId="282"/>
        </pc:sldMkLst>
        <pc:spChg chg="mod">
          <ac:chgData name="Diederik Bruloot" userId="3a171a7ab740c8a7" providerId="LiveId" clId="{AF0C55C2-358D-4A95-B7F9-C4C2E3E9CAF8}" dt="2024-09-23T07:28:14.712" v="4817" actId="20577"/>
          <ac:spMkLst>
            <pc:docMk/>
            <pc:sldMk cId="3484130707" sldId="282"/>
            <ac:spMk id="3" creationId="{F195C351-DD14-FDA4-7CCA-FD9B220442D2}"/>
          </ac:spMkLst>
        </pc:spChg>
      </pc:sldChg>
      <pc:sldChg chg="modSp mod">
        <pc:chgData name="Diederik Bruloot" userId="3a171a7ab740c8a7" providerId="LiveId" clId="{AF0C55C2-358D-4A95-B7F9-C4C2E3E9CAF8}" dt="2024-09-23T07:29:20.247" v="4862" actId="20577"/>
        <pc:sldMkLst>
          <pc:docMk/>
          <pc:sldMk cId="2496227469" sldId="283"/>
        </pc:sldMkLst>
        <pc:spChg chg="mod">
          <ac:chgData name="Diederik Bruloot" userId="3a171a7ab740c8a7" providerId="LiveId" clId="{AF0C55C2-358D-4A95-B7F9-C4C2E3E9CAF8}" dt="2024-09-23T06:33:08.991" v="3952" actId="14100"/>
          <ac:spMkLst>
            <pc:docMk/>
            <pc:sldMk cId="2496227469" sldId="283"/>
            <ac:spMk id="2" creationId="{BFEB7743-957A-7354-8B17-8ACC4EBA1D5C}"/>
          </ac:spMkLst>
        </pc:spChg>
        <pc:spChg chg="mod">
          <ac:chgData name="Diederik Bruloot" userId="3a171a7ab740c8a7" providerId="LiveId" clId="{AF0C55C2-358D-4A95-B7F9-C4C2E3E9CAF8}" dt="2024-09-23T07:29:20.247" v="4862" actId="20577"/>
          <ac:spMkLst>
            <pc:docMk/>
            <pc:sldMk cId="2496227469" sldId="283"/>
            <ac:spMk id="3" creationId="{F195C351-DD14-FDA4-7CCA-FD9B220442D2}"/>
          </ac:spMkLst>
        </pc:spChg>
      </pc:sldChg>
      <pc:sldChg chg="modSp new mod">
        <pc:chgData name="Diederik Bruloot" userId="3a171a7ab740c8a7" providerId="LiveId" clId="{AF0C55C2-358D-4A95-B7F9-C4C2E3E9CAF8}" dt="2024-09-23T07:31:03.161" v="4909" actId="5793"/>
        <pc:sldMkLst>
          <pc:docMk/>
          <pc:sldMk cId="3370284139" sldId="284"/>
        </pc:sldMkLst>
        <pc:spChg chg="mod">
          <ac:chgData name="Diederik Bruloot" userId="3a171a7ab740c8a7" providerId="LiveId" clId="{AF0C55C2-358D-4A95-B7F9-C4C2E3E9CAF8}" dt="2024-09-23T07:24:35.992" v="4769" actId="20577"/>
          <ac:spMkLst>
            <pc:docMk/>
            <pc:sldMk cId="3370284139" sldId="284"/>
            <ac:spMk id="2" creationId="{8E313F09-4D9A-1B87-2ADD-D78F316E559B}"/>
          </ac:spMkLst>
        </pc:spChg>
        <pc:spChg chg="mod">
          <ac:chgData name="Diederik Bruloot" userId="3a171a7ab740c8a7" providerId="LiveId" clId="{AF0C55C2-358D-4A95-B7F9-C4C2E3E9CAF8}" dt="2024-09-23T07:31:03.161" v="4909" actId="5793"/>
          <ac:spMkLst>
            <pc:docMk/>
            <pc:sldMk cId="3370284139" sldId="284"/>
            <ac:spMk id="3" creationId="{726C0801-AF2E-6861-4AE8-5FD11B26C6FC}"/>
          </ac:spMkLst>
        </pc:spChg>
      </pc:sldChg>
      <pc:sldChg chg="modSp mod">
        <pc:chgData name="Diederik Bruloot" userId="3a171a7ab740c8a7" providerId="LiveId" clId="{AF0C55C2-358D-4A95-B7F9-C4C2E3E9CAF8}" dt="2024-09-23T07:30:04.493" v="4897" actId="20577"/>
        <pc:sldMkLst>
          <pc:docMk/>
          <pc:sldMk cId="2706873272" sldId="285"/>
        </pc:sldMkLst>
        <pc:spChg chg="mod">
          <ac:chgData name="Diederik Bruloot" userId="3a171a7ab740c8a7" providerId="LiveId" clId="{AF0C55C2-358D-4A95-B7F9-C4C2E3E9CAF8}" dt="2024-09-23T07:30:04.493" v="4897" actId="20577"/>
          <ac:spMkLst>
            <pc:docMk/>
            <pc:sldMk cId="2706873272" sldId="285"/>
            <ac:spMk id="3" creationId="{F195C351-DD14-FDA4-7CCA-FD9B220442D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9/23/2024</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‹nr.›</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9/23/2024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‹nr.›</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a:extLst>
              <a:ext uri="{FF2B5EF4-FFF2-40B4-BE49-F238E27FC236}">
                <a16:creationId xmlns:a16="http://schemas.microsoft.com/office/drawing/2014/main" id="{FC0C66FA-BEFD-752F-2A7C-B74FEEFC8476}"/>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83507"/>
            <a:ext cx="5829300" cy="1102519"/>
          </a:xfrm>
        </p:spPr>
        <p:txBody>
          <a:bodyPr>
            <a:normAutofit fontScale="90000"/>
          </a:bodyPr>
          <a:lstStyle/>
          <a:p>
            <a:pPr eaLnBrk="1" hangingPunct="1"/>
            <a:r>
              <a:rPr lang="en-GB" b="1" dirty="0"/>
              <a:t>Distributions to shareholders and avoidance actions in bankruptcy</a:t>
            </a:r>
            <a:endParaRPr lang="en-US" b="1" dirty="0"/>
          </a:p>
        </p:txBody>
      </p:sp>
      <p:sp>
        <p:nvSpPr>
          <p:cNvPr id="3" name="Subtitle 2"/>
          <p:cNvSpPr>
            <a:spLocks noGrp="1"/>
          </p:cNvSpPr>
          <p:nvPr>
            <p:ph type="subTitle" idx="1"/>
          </p:nvPr>
        </p:nvSpPr>
        <p:spPr>
          <a:xfrm>
            <a:off x="1332310" y="2598989"/>
            <a:ext cx="6485334" cy="1314450"/>
          </a:xfrm>
        </p:spPr>
        <p:txBody>
          <a:bodyPr rtlCol="0">
            <a:noAutofit/>
          </a:bodyPr>
          <a:lstStyle/>
          <a:p>
            <a:pPr>
              <a:defRPr/>
            </a:pPr>
            <a:r>
              <a:rPr lang="en-US" sz="2700" b="1" dirty="0"/>
              <a:t>Prof. dr. Diederik Bruloot</a:t>
            </a:r>
            <a:br>
              <a:rPr lang="en-US" sz="2700" b="1" dirty="0"/>
            </a:br>
            <a:r>
              <a:rPr lang="en-US" sz="2000" b="1" i="1" dirty="0"/>
              <a:t>Associate professor – Ghent University</a:t>
            </a:r>
          </a:p>
          <a:p>
            <a:pPr>
              <a:defRPr/>
            </a:pPr>
            <a:r>
              <a:rPr lang="en-US" sz="2000" b="1" i="1" dirty="0"/>
              <a:t>Counsel – DLA Piper (Brussels)</a:t>
            </a:r>
            <a:endParaRPr lang="en-US" sz="2000" i="1"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F8299A-4897-6076-33D0-0519BF4543EF}"/>
              </a:ext>
            </a:extLst>
          </p:cNvPr>
          <p:cNvSpPr>
            <a:spLocks noGrp="1"/>
          </p:cNvSpPr>
          <p:nvPr>
            <p:ph type="title"/>
          </p:nvPr>
        </p:nvSpPr>
        <p:spPr>
          <a:xfrm>
            <a:off x="457200" y="1276696"/>
            <a:ext cx="8229600" cy="470217"/>
          </a:xfrm>
        </p:spPr>
        <p:txBody>
          <a:bodyPr>
            <a:normAutofit fontScale="90000"/>
          </a:bodyPr>
          <a:lstStyle/>
          <a:p>
            <a:r>
              <a:rPr lang="en-GB" b="1" cap="small" dirty="0"/>
              <a:t>Overview</a:t>
            </a:r>
          </a:p>
        </p:txBody>
      </p:sp>
      <p:sp>
        <p:nvSpPr>
          <p:cNvPr id="3" name="Tijdelijke aanduiding voor inhoud 2">
            <a:extLst>
              <a:ext uri="{FF2B5EF4-FFF2-40B4-BE49-F238E27FC236}">
                <a16:creationId xmlns:a16="http://schemas.microsoft.com/office/drawing/2014/main" id="{FEFFE43F-1281-B5C6-738B-670B78F85903}"/>
              </a:ext>
            </a:extLst>
          </p:cNvPr>
          <p:cNvSpPr>
            <a:spLocks noGrp="1"/>
          </p:cNvSpPr>
          <p:nvPr>
            <p:ph idx="1"/>
          </p:nvPr>
        </p:nvSpPr>
        <p:spPr>
          <a:xfrm>
            <a:off x="457200" y="1808328"/>
            <a:ext cx="8229600" cy="2826056"/>
          </a:xfrm>
        </p:spPr>
        <p:txBody>
          <a:bodyPr/>
          <a:lstStyle/>
          <a:p>
            <a:endParaRPr lang="en-GB" dirty="0"/>
          </a:p>
          <a:p>
            <a:r>
              <a:rPr lang="en-GB" dirty="0"/>
              <a:t>I. Factual background</a:t>
            </a:r>
          </a:p>
          <a:p>
            <a:r>
              <a:rPr lang="en-GB" dirty="0"/>
              <a:t>II. Regulatory strategy</a:t>
            </a:r>
          </a:p>
          <a:p>
            <a:r>
              <a:rPr lang="en-GB" dirty="0"/>
              <a:t>III. Insolvency law &amp; distributions</a:t>
            </a:r>
          </a:p>
          <a:p>
            <a:r>
              <a:rPr lang="en-GB" dirty="0"/>
              <a:t>IV. Concluding thoughts</a:t>
            </a:r>
          </a:p>
        </p:txBody>
      </p:sp>
    </p:spTree>
    <p:extLst>
      <p:ext uri="{BB962C8B-B14F-4D97-AF65-F5344CB8AC3E}">
        <p14:creationId xmlns:p14="http://schemas.microsoft.com/office/powerpoint/2010/main" val="3174607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F8299A-4897-6076-33D0-0519BF4543EF}"/>
              </a:ext>
            </a:extLst>
          </p:cNvPr>
          <p:cNvSpPr>
            <a:spLocks noGrp="1"/>
          </p:cNvSpPr>
          <p:nvPr>
            <p:ph type="title"/>
          </p:nvPr>
        </p:nvSpPr>
        <p:spPr>
          <a:xfrm>
            <a:off x="457200" y="1276696"/>
            <a:ext cx="8229600" cy="470217"/>
          </a:xfrm>
        </p:spPr>
        <p:txBody>
          <a:bodyPr>
            <a:normAutofit fontScale="90000"/>
          </a:bodyPr>
          <a:lstStyle/>
          <a:p>
            <a:r>
              <a:rPr lang="en-GB" b="1" cap="small" dirty="0"/>
              <a:t>I. Factual background</a:t>
            </a:r>
          </a:p>
        </p:txBody>
      </p:sp>
      <p:sp>
        <p:nvSpPr>
          <p:cNvPr id="3" name="Tijdelijke aanduiding voor inhoud 2">
            <a:extLst>
              <a:ext uri="{FF2B5EF4-FFF2-40B4-BE49-F238E27FC236}">
                <a16:creationId xmlns:a16="http://schemas.microsoft.com/office/drawing/2014/main" id="{FEFFE43F-1281-B5C6-738B-670B78F85903}"/>
              </a:ext>
            </a:extLst>
          </p:cNvPr>
          <p:cNvSpPr>
            <a:spLocks noGrp="1"/>
          </p:cNvSpPr>
          <p:nvPr>
            <p:ph idx="1"/>
          </p:nvPr>
        </p:nvSpPr>
        <p:spPr>
          <a:xfrm>
            <a:off x="457200" y="1808327"/>
            <a:ext cx="8229600" cy="3050275"/>
          </a:xfrm>
        </p:spPr>
        <p:txBody>
          <a:bodyPr>
            <a:normAutofit fontScale="85000" lnSpcReduction="20000"/>
          </a:bodyPr>
          <a:lstStyle/>
          <a:p>
            <a:r>
              <a:rPr lang="en-GB" dirty="0"/>
              <a:t>Even </a:t>
            </a:r>
            <a:r>
              <a:rPr lang="en-GB" b="1" dirty="0"/>
              <a:t>companies in distress </a:t>
            </a:r>
            <a:r>
              <a:rPr lang="en-GB" dirty="0"/>
              <a:t>sometimes decide to make </a:t>
            </a:r>
            <a:r>
              <a:rPr lang="en-GB" b="1" dirty="0"/>
              <a:t>distributions</a:t>
            </a:r>
            <a:r>
              <a:rPr lang="en-GB" dirty="0"/>
              <a:t> to their shareholders</a:t>
            </a:r>
          </a:p>
          <a:p>
            <a:pPr lvl="1"/>
            <a:r>
              <a:rPr lang="en-GB" dirty="0"/>
              <a:t>Distributions = dividends + alternatives/equivalents</a:t>
            </a:r>
          </a:p>
          <a:p>
            <a:pPr lvl="2"/>
            <a:r>
              <a:rPr lang="en-GB" dirty="0"/>
              <a:t>Share buy-backs,  capital reductions, financial assistance transactions</a:t>
            </a:r>
          </a:p>
          <a:p>
            <a:pPr lvl="1"/>
            <a:r>
              <a:rPr lang="en-GB" dirty="0"/>
              <a:t>Motives can be variable</a:t>
            </a:r>
          </a:p>
          <a:p>
            <a:r>
              <a:rPr lang="en-GB" b="1" dirty="0"/>
              <a:t>Company law rules on distributions </a:t>
            </a:r>
            <a:r>
              <a:rPr lang="en-GB" dirty="0"/>
              <a:t>do not prevent this</a:t>
            </a:r>
          </a:p>
          <a:p>
            <a:pPr lvl="1"/>
            <a:r>
              <a:rPr lang="en-GB" dirty="0"/>
              <a:t>Public companies in the EU are subject to a weak “net assets test”</a:t>
            </a:r>
          </a:p>
          <a:p>
            <a:pPr lvl="2"/>
            <a:r>
              <a:rPr lang="en-GB" dirty="0"/>
              <a:t>Cf. EU law company law directive (art. 56)</a:t>
            </a:r>
          </a:p>
          <a:p>
            <a:pPr lvl="2"/>
            <a:r>
              <a:rPr lang="en-GB" dirty="0"/>
              <a:t>Does not prevent distributions by a company which is </a:t>
            </a:r>
            <a:r>
              <a:rPr lang="en-GB" i="1" dirty="0"/>
              <a:t>de facto </a:t>
            </a:r>
            <a:r>
              <a:rPr lang="en-GB" dirty="0"/>
              <a:t>insolvent</a:t>
            </a:r>
          </a:p>
          <a:p>
            <a:pPr lvl="1"/>
            <a:r>
              <a:rPr lang="en-GB" dirty="0"/>
              <a:t>Liquidity/solvency test by directors is a better alternative</a:t>
            </a:r>
          </a:p>
          <a:p>
            <a:pPr lvl="2"/>
            <a:r>
              <a:rPr lang="en-GB" dirty="0"/>
              <a:t>But still no solution for non-anticipated evolutions</a:t>
            </a:r>
          </a:p>
        </p:txBody>
      </p:sp>
    </p:spTree>
    <p:extLst>
      <p:ext uri="{BB962C8B-B14F-4D97-AF65-F5344CB8AC3E}">
        <p14:creationId xmlns:p14="http://schemas.microsoft.com/office/powerpoint/2010/main" val="4013289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8B16A9-AA7B-7196-BC8D-90631B209CB4}"/>
              </a:ext>
            </a:extLst>
          </p:cNvPr>
          <p:cNvSpPr>
            <a:spLocks noGrp="1"/>
          </p:cNvSpPr>
          <p:nvPr>
            <p:ph type="title"/>
          </p:nvPr>
        </p:nvSpPr>
        <p:spPr>
          <a:xfrm>
            <a:off x="457200" y="1276696"/>
            <a:ext cx="8229600" cy="565752"/>
          </a:xfrm>
        </p:spPr>
        <p:txBody>
          <a:bodyPr>
            <a:normAutofit fontScale="90000"/>
          </a:bodyPr>
          <a:lstStyle/>
          <a:p>
            <a:r>
              <a:rPr lang="en-GB" b="1" cap="small" dirty="0"/>
              <a:t>Factual background</a:t>
            </a:r>
            <a:endParaRPr lang="nl-BE" b="1" dirty="0"/>
          </a:p>
        </p:txBody>
      </p:sp>
      <p:sp>
        <p:nvSpPr>
          <p:cNvPr id="3" name="Tijdelijke aanduiding voor inhoud 2">
            <a:extLst>
              <a:ext uri="{FF2B5EF4-FFF2-40B4-BE49-F238E27FC236}">
                <a16:creationId xmlns:a16="http://schemas.microsoft.com/office/drawing/2014/main" id="{2E693660-ED0B-5AA8-0166-1738BCB7145A}"/>
              </a:ext>
            </a:extLst>
          </p:cNvPr>
          <p:cNvSpPr>
            <a:spLocks noGrp="1"/>
          </p:cNvSpPr>
          <p:nvPr>
            <p:ph idx="1"/>
          </p:nvPr>
        </p:nvSpPr>
        <p:spPr>
          <a:xfrm>
            <a:off x="457200" y="1897039"/>
            <a:ext cx="8229600" cy="2737345"/>
          </a:xfrm>
        </p:spPr>
        <p:txBody>
          <a:bodyPr/>
          <a:lstStyle/>
          <a:p>
            <a:r>
              <a:rPr lang="en-GB" dirty="0"/>
              <a:t>Empirical evidence in a group context</a:t>
            </a:r>
          </a:p>
          <a:p>
            <a:endParaRPr lang="nl-BE" dirty="0"/>
          </a:p>
        </p:txBody>
      </p:sp>
      <p:pic>
        <p:nvPicPr>
          <p:cNvPr id="7" name="Afbeelding 6">
            <a:extLst>
              <a:ext uri="{FF2B5EF4-FFF2-40B4-BE49-F238E27FC236}">
                <a16:creationId xmlns:a16="http://schemas.microsoft.com/office/drawing/2014/main" id="{29CC5ACC-C540-D909-65B9-18AC877B8396}"/>
              </a:ext>
            </a:extLst>
          </p:cNvPr>
          <p:cNvPicPr>
            <a:picLocks noChangeAspect="1"/>
          </p:cNvPicPr>
          <p:nvPr/>
        </p:nvPicPr>
        <p:blipFill>
          <a:blip r:embed="rId2"/>
          <a:stretch>
            <a:fillRect/>
          </a:stretch>
        </p:blipFill>
        <p:spPr>
          <a:xfrm>
            <a:off x="287436" y="2346056"/>
            <a:ext cx="5287675" cy="2633669"/>
          </a:xfrm>
          <a:prstGeom prst="rect">
            <a:avLst/>
          </a:prstGeom>
        </p:spPr>
      </p:pic>
      <p:sp>
        <p:nvSpPr>
          <p:cNvPr id="8" name="Tekstvak 7">
            <a:extLst>
              <a:ext uri="{FF2B5EF4-FFF2-40B4-BE49-F238E27FC236}">
                <a16:creationId xmlns:a16="http://schemas.microsoft.com/office/drawing/2014/main" id="{DCB74925-FB72-0320-7BA0-D2E37C90FA31}"/>
              </a:ext>
            </a:extLst>
          </p:cNvPr>
          <p:cNvSpPr txBox="1"/>
          <p:nvPr/>
        </p:nvSpPr>
        <p:spPr>
          <a:xfrm>
            <a:off x="5479576" y="4483290"/>
            <a:ext cx="3376988" cy="553998"/>
          </a:xfrm>
          <a:prstGeom prst="rect">
            <a:avLst/>
          </a:prstGeom>
          <a:noFill/>
        </p:spPr>
        <p:txBody>
          <a:bodyPr wrap="square" rtlCol="0">
            <a:spAutoFit/>
          </a:bodyPr>
          <a:lstStyle/>
          <a:p>
            <a:r>
              <a:rPr lang="nl-BE" sz="1200" dirty="0"/>
              <a:t>Source: M. De Meulemeester, </a:t>
            </a:r>
            <a:r>
              <a:rPr lang="nl-BE" sz="1200" i="1" dirty="0" err="1"/>
              <a:t>Creditor</a:t>
            </a:r>
            <a:r>
              <a:rPr lang="nl-BE" sz="1200" i="1" dirty="0"/>
              <a:t> </a:t>
            </a:r>
            <a:r>
              <a:rPr lang="nl-BE" sz="1200" i="1" dirty="0" err="1"/>
              <a:t>protection</a:t>
            </a:r>
            <a:r>
              <a:rPr lang="nl-BE" sz="1200" i="1" dirty="0"/>
              <a:t> in corporate </a:t>
            </a:r>
            <a:r>
              <a:rPr lang="nl-BE" sz="1200" i="1" dirty="0" err="1"/>
              <a:t>groups</a:t>
            </a:r>
            <a:r>
              <a:rPr lang="nl-BE" sz="1200" i="1" dirty="0"/>
              <a:t>,</a:t>
            </a:r>
            <a:r>
              <a:rPr lang="nl-BE" sz="1200" dirty="0"/>
              <a:t> PhD UGent, 2022.</a:t>
            </a:r>
            <a:r>
              <a:rPr lang="nl-BE" dirty="0"/>
              <a:t> </a:t>
            </a:r>
          </a:p>
        </p:txBody>
      </p:sp>
      <p:sp>
        <p:nvSpPr>
          <p:cNvPr id="11" name="Tekstvak 10">
            <a:extLst>
              <a:ext uri="{FF2B5EF4-FFF2-40B4-BE49-F238E27FC236}">
                <a16:creationId xmlns:a16="http://schemas.microsoft.com/office/drawing/2014/main" id="{0ACF6244-5B26-DC10-26B0-8F7C154ACAE4}"/>
              </a:ext>
            </a:extLst>
          </p:cNvPr>
          <p:cNvSpPr txBox="1"/>
          <p:nvPr/>
        </p:nvSpPr>
        <p:spPr>
          <a:xfrm rot="10800000" flipV="1">
            <a:off x="5479576" y="2651556"/>
            <a:ext cx="3049928" cy="1077218"/>
          </a:xfrm>
          <a:prstGeom prst="rect">
            <a:avLst/>
          </a:prstGeom>
          <a:noFill/>
        </p:spPr>
        <p:txBody>
          <a:bodyPr wrap="square" rtlCol="0">
            <a:spAutoFit/>
          </a:bodyPr>
          <a:lstStyle/>
          <a:p>
            <a:r>
              <a:rPr lang="en-GB" sz="1600" dirty="0"/>
              <a:t>In 8% of the population (BE) the parent can make distributions, while distributions would not be allowed on a consolidated level </a:t>
            </a:r>
          </a:p>
        </p:txBody>
      </p:sp>
    </p:spTree>
    <p:extLst>
      <p:ext uri="{BB962C8B-B14F-4D97-AF65-F5344CB8AC3E}">
        <p14:creationId xmlns:p14="http://schemas.microsoft.com/office/powerpoint/2010/main" val="388289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26A34D-3633-80D5-0A46-D8530A178D90}"/>
              </a:ext>
            </a:extLst>
          </p:cNvPr>
          <p:cNvSpPr>
            <a:spLocks noGrp="1"/>
          </p:cNvSpPr>
          <p:nvPr>
            <p:ph type="title"/>
          </p:nvPr>
        </p:nvSpPr>
        <p:spPr>
          <a:xfrm>
            <a:off x="457200" y="1276696"/>
            <a:ext cx="8229600" cy="579400"/>
          </a:xfrm>
        </p:spPr>
        <p:txBody>
          <a:bodyPr>
            <a:normAutofit fontScale="90000"/>
          </a:bodyPr>
          <a:lstStyle/>
          <a:p>
            <a:r>
              <a:rPr lang="en-GB" b="1" cap="small" dirty="0"/>
              <a:t>II. Regulatory strategy</a:t>
            </a:r>
          </a:p>
        </p:txBody>
      </p:sp>
      <p:sp>
        <p:nvSpPr>
          <p:cNvPr id="3" name="Tijdelijke aanduiding voor inhoud 2">
            <a:extLst>
              <a:ext uri="{FF2B5EF4-FFF2-40B4-BE49-F238E27FC236}">
                <a16:creationId xmlns:a16="http://schemas.microsoft.com/office/drawing/2014/main" id="{8A9543D5-A8A3-7B0A-954A-2256EB6FDE65}"/>
              </a:ext>
            </a:extLst>
          </p:cNvPr>
          <p:cNvSpPr>
            <a:spLocks noGrp="1"/>
          </p:cNvSpPr>
          <p:nvPr>
            <p:ph idx="1"/>
          </p:nvPr>
        </p:nvSpPr>
        <p:spPr>
          <a:xfrm>
            <a:off x="457200" y="1856096"/>
            <a:ext cx="8229600" cy="2934268"/>
          </a:xfrm>
        </p:spPr>
        <p:txBody>
          <a:bodyPr>
            <a:normAutofit fontScale="92500" lnSpcReduction="20000"/>
          </a:bodyPr>
          <a:lstStyle/>
          <a:p>
            <a:r>
              <a:rPr lang="en-GB" b="1" dirty="0"/>
              <a:t>Starting point</a:t>
            </a:r>
          </a:p>
          <a:p>
            <a:pPr lvl="1"/>
            <a:r>
              <a:rPr lang="en-GB" dirty="0"/>
              <a:t>Distributions to shareholders in the vicinity of insolvency, to the detriment of the creditors, </a:t>
            </a:r>
            <a:r>
              <a:rPr lang="en-GB" u="sng" dirty="0"/>
              <a:t>cannot be accepted</a:t>
            </a:r>
          </a:p>
          <a:p>
            <a:pPr lvl="2"/>
            <a:r>
              <a:rPr lang="en-GB" dirty="0"/>
              <a:t>&gt;&lt; absolute priority rule; business risk to be carried by shareholders, not creditors</a:t>
            </a:r>
          </a:p>
          <a:p>
            <a:pPr lvl="1"/>
            <a:r>
              <a:rPr lang="en-GB" dirty="0"/>
              <a:t>Company law fails to prevent these distributions</a:t>
            </a:r>
          </a:p>
          <a:p>
            <a:pPr lvl="2"/>
            <a:r>
              <a:rPr lang="en-GB" dirty="0"/>
              <a:t>+ director’s liability is not the proper solution (shareholders are the beneficiaries!)</a:t>
            </a:r>
          </a:p>
          <a:p>
            <a:r>
              <a:rPr lang="en-GB" b="1" dirty="0"/>
              <a:t>Hypothesis</a:t>
            </a:r>
          </a:p>
          <a:p>
            <a:pPr lvl="1"/>
            <a:r>
              <a:rPr lang="en-GB" u="sng" dirty="0"/>
              <a:t>Insolvency law </a:t>
            </a:r>
            <a:r>
              <a:rPr lang="en-GB" dirty="0"/>
              <a:t>is the solution</a:t>
            </a:r>
          </a:p>
          <a:p>
            <a:pPr lvl="2"/>
            <a:r>
              <a:rPr lang="en-GB" dirty="0"/>
              <a:t>Particularly for distributions which were seemingly lawful at the time of the corporate decision</a:t>
            </a:r>
          </a:p>
          <a:p>
            <a:pPr lvl="1"/>
            <a:endParaRPr lang="en-GB" dirty="0"/>
          </a:p>
        </p:txBody>
      </p:sp>
    </p:spTree>
    <p:extLst>
      <p:ext uri="{BB962C8B-B14F-4D97-AF65-F5344CB8AC3E}">
        <p14:creationId xmlns:p14="http://schemas.microsoft.com/office/powerpoint/2010/main" val="2734075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EB7743-957A-7354-8B17-8ACC4EBA1D5C}"/>
              </a:ext>
            </a:extLst>
          </p:cNvPr>
          <p:cNvSpPr>
            <a:spLocks noGrp="1"/>
          </p:cNvSpPr>
          <p:nvPr>
            <p:ph type="title"/>
          </p:nvPr>
        </p:nvSpPr>
        <p:spPr>
          <a:xfrm>
            <a:off x="457200" y="1276696"/>
            <a:ext cx="8229600" cy="517985"/>
          </a:xfrm>
        </p:spPr>
        <p:txBody>
          <a:bodyPr>
            <a:normAutofit fontScale="90000"/>
          </a:bodyPr>
          <a:lstStyle/>
          <a:p>
            <a:r>
              <a:rPr lang="en-GB" b="1" cap="small" dirty="0"/>
              <a:t>III. Insolvency law &amp; distributions</a:t>
            </a:r>
          </a:p>
        </p:txBody>
      </p:sp>
      <p:sp>
        <p:nvSpPr>
          <p:cNvPr id="3" name="Tijdelijke aanduiding voor inhoud 2">
            <a:extLst>
              <a:ext uri="{FF2B5EF4-FFF2-40B4-BE49-F238E27FC236}">
                <a16:creationId xmlns:a16="http://schemas.microsoft.com/office/drawing/2014/main" id="{F195C351-DD14-FDA4-7CCA-FD9B220442D2}"/>
              </a:ext>
            </a:extLst>
          </p:cNvPr>
          <p:cNvSpPr>
            <a:spLocks noGrp="1"/>
          </p:cNvSpPr>
          <p:nvPr>
            <p:ph idx="1"/>
          </p:nvPr>
        </p:nvSpPr>
        <p:spPr>
          <a:xfrm>
            <a:off x="457200" y="1890215"/>
            <a:ext cx="8229600" cy="2744169"/>
          </a:xfrm>
        </p:spPr>
        <p:txBody>
          <a:bodyPr>
            <a:normAutofit fontScale="92500" lnSpcReduction="20000"/>
          </a:bodyPr>
          <a:lstStyle/>
          <a:p>
            <a:r>
              <a:rPr lang="en-GB" b="1" dirty="0"/>
              <a:t>Belgian law </a:t>
            </a:r>
            <a:r>
              <a:rPr lang="en-GB" dirty="0"/>
              <a:t>as a (bad) example</a:t>
            </a:r>
          </a:p>
          <a:p>
            <a:pPr lvl="1"/>
            <a:r>
              <a:rPr lang="en-GB" dirty="0"/>
              <a:t>BE avoidance actions rules are based on a “suspect period”</a:t>
            </a:r>
          </a:p>
          <a:p>
            <a:pPr lvl="2"/>
            <a:r>
              <a:rPr lang="en-GB" dirty="0"/>
              <a:t>Max. 6 months; period between effective termination of payments and bankruptcy decision</a:t>
            </a:r>
          </a:p>
          <a:p>
            <a:pPr lvl="1"/>
            <a:r>
              <a:rPr lang="en-GB" dirty="0"/>
              <a:t>Bankruptcy receiver may reverse transaction during suspect period </a:t>
            </a:r>
          </a:p>
          <a:p>
            <a:pPr lvl="2"/>
            <a:r>
              <a:rPr lang="en-GB" dirty="0"/>
              <a:t>“for no consideration or manifestly unequal consideration” (art. XX.111, 1° CEL)</a:t>
            </a:r>
          </a:p>
          <a:p>
            <a:pPr lvl="3"/>
            <a:r>
              <a:rPr lang="en-GB" dirty="0"/>
              <a:t>Belgian commentators (disputed): dividends are not paid out of gratuity; they are the return for providing capital</a:t>
            </a:r>
          </a:p>
          <a:p>
            <a:pPr lvl="2"/>
            <a:r>
              <a:rPr lang="en-GB" dirty="0"/>
              <a:t>“where the beneficiary of the transaction was aware of the insolvency” (art. XX.112 CEL)</a:t>
            </a:r>
          </a:p>
          <a:p>
            <a:pPr lvl="3"/>
            <a:r>
              <a:rPr lang="en-GB" dirty="0"/>
              <a:t>I.e. “bad faith”, which already allows claw-back </a:t>
            </a:r>
            <a:r>
              <a:rPr lang="en-GB"/>
              <a:t>under company law</a:t>
            </a:r>
            <a:endParaRPr lang="en-GB" dirty="0"/>
          </a:p>
        </p:txBody>
      </p:sp>
    </p:spTree>
    <p:extLst>
      <p:ext uri="{BB962C8B-B14F-4D97-AF65-F5344CB8AC3E}">
        <p14:creationId xmlns:p14="http://schemas.microsoft.com/office/powerpoint/2010/main" val="1264637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EB7743-957A-7354-8B17-8ACC4EBA1D5C}"/>
              </a:ext>
            </a:extLst>
          </p:cNvPr>
          <p:cNvSpPr>
            <a:spLocks noGrp="1"/>
          </p:cNvSpPr>
          <p:nvPr>
            <p:ph type="title"/>
          </p:nvPr>
        </p:nvSpPr>
        <p:spPr>
          <a:xfrm>
            <a:off x="457200" y="1276696"/>
            <a:ext cx="8229600" cy="517985"/>
          </a:xfrm>
        </p:spPr>
        <p:txBody>
          <a:bodyPr>
            <a:normAutofit fontScale="90000"/>
          </a:bodyPr>
          <a:lstStyle/>
          <a:p>
            <a:r>
              <a:rPr lang="nl-BE" b="1" cap="small" dirty="0" err="1"/>
              <a:t>Insolvency</a:t>
            </a:r>
            <a:r>
              <a:rPr lang="nl-BE" b="1" cap="small" dirty="0"/>
              <a:t> </a:t>
            </a:r>
            <a:r>
              <a:rPr lang="nl-BE" b="1" cap="small" dirty="0" err="1"/>
              <a:t>law</a:t>
            </a:r>
            <a:r>
              <a:rPr lang="nl-BE" b="1" cap="small" dirty="0"/>
              <a:t> &amp; </a:t>
            </a:r>
            <a:r>
              <a:rPr lang="nl-BE" b="1" cap="small" dirty="0" err="1"/>
              <a:t>distributions</a:t>
            </a:r>
            <a:endParaRPr lang="nl-BE" b="1" cap="small" dirty="0"/>
          </a:p>
        </p:txBody>
      </p:sp>
      <p:sp>
        <p:nvSpPr>
          <p:cNvPr id="3" name="Tijdelijke aanduiding voor inhoud 2">
            <a:extLst>
              <a:ext uri="{FF2B5EF4-FFF2-40B4-BE49-F238E27FC236}">
                <a16:creationId xmlns:a16="http://schemas.microsoft.com/office/drawing/2014/main" id="{F195C351-DD14-FDA4-7CCA-FD9B220442D2}"/>
              </a:ext>
            </a:extLst>
          </p:cNvPr>
          <p:cNvSpPr>
            <a:spLocks noGrp="1"/>
          </p:cNvSpPr>
          <p:nvPr>
            <p:ph idx="1"/>
          </p:nvPr>
        </p:nvSpPr>
        <p:spPr>
          <a:xfrm>
            <a:off x="457200" y="1890215"/>
            <a:ext cx="8229600" cy="3050275"/>
          </a:xfrm>
        </p:spPr>
        <p:txBody>
          <a:bodyPr>
            <a:normAutofit fontScale="77500" lnSpcReduction="20000"/>
          </a:bodyPr>
          <a:lstStyle/>
          <a:p>
            <a:r>
              <a:rPr lang="en-GB" b="1" dirty="0"/>
              <a:t>Other jurisdictions </a:t>
            </a:r>
            <a:r>
              <a:rPr lang="en-GB" dirty="0"/>
              <a:t>(cf. Bork &amp; </a:t>
            </a:r>
            <a:r>
              <a:rPr lang="en-GB" dirty="0" err="1"/>
              <a:t>Veder</a:t>
            </a:r>
            <a:r>
              <a:rPr lang="en-GB" dirty="0"/>
              <a:t>, 2022)</a:t>
            </a:r>
          </a:p>
          <a:p>
            <a:pPr lvl="1"/>
            <a:r>
              <a:rPr lang="en-GB" dirty="0"/>
              <a:t>Frequent attention for </a:t>
            </a:r>
            <a:r>
              <a:rPr lang="en-GB" u="sng" dirty="0"/>
              <a:t>shareholder loans</a:t>
            </a:r>
            <a:r>
              <a:rPr lang="en-GB" dirty="0"/>
              <a:t>, but not for dividends/distributions</a:t>
            </a:r>
          </a:p>
          <a:p>
            <a:pPr lvl="1"/>
            <a:r>
              <a:rPr lang="en-GB" dirty="0"/>
              <a:t>Unclear for most jurisdictions whether it qualifies as “</a:t>
            </a:r>
            <a:r>
              <a:rPr lang="en-GB" u="sng" dirty="0"/>
              <a:t>transaction at undervalue</a:t>
            </a:r>
            <a:r>
              <a:rPr lang="en-GB" dirty="0"/>
              <a:t>”</a:t>
            </a:r>
          </a:p>
          <a:p>
            <a:pPr lvl="1"/>
            <a:r>
              <a:rPr lang="en-GB" dirty="0"/>
              <a:t>Spain</a:t>
            </a:r>
          </a:p>
          <a:p>
            <a:pPr lvl="2"/>
            <a:r>
              <a:rPr lang="en-GB" i="1" dirty="0"/>
              <a:t>“in three cases, the Supreme Court has clawed back the dividends distributed among the shareholders because there were no real benefits, so the payments were undue”</a:t>
            </a:r>
          </a:p>
          <a:p>
            <a:pPr lvl="1"/>
            <a:r>
              <a:rPr lang="en-GB" dirty="0"/>
              <a:t>The Netherlands</a:t>
            </a:r>
          </a:p>
          <a:p>
            <a:pPr lvl="2"/>
            <a:r>
              <a:rPr lang="en-GB" dirty="0"/>
              <a:t>Liability for </a:t>
            </a:r>
            <a:r>
              <a:rPr lang="en-GB" i="1" dirty="0"/>
              <a:t>unlawful</a:t>
            </a:r>
            <a:r>
              <a:rPr lang="en-GB" dirty="0"/>
              <a:t> dividends in light of solvency test (art. 2:216 BW)</a:t>
            </a:r>
          </a:p>
          <a:p>
            <a:pPr lvl="1"/>
            <a:r>
              <a:rPr lang="en-GB" dirty="0"/>
              <a:t>Bork &amp; </a:t>
            </a:r>
            <a:r>
              <a:rPr lang="en-GB" dirty="0" err="1"/>
              <a:t>Veder</a:t>
            </a:r>
            <a:r>
              <a:rPr lang="en-GB" dirty="0"/>
              <a:t> recommendations</a:t>
            </a:r>
          </a:p>
          <a:p>
            <a:pPr lvl="2"/>
            <a:r>
              <a:rPr lang="en-GB" i="1" dirty="0"/>
              <a:t>“Where, for example, the debtor company paid sham profits to a shareholder (i.e. “satisfied” alleged claims to dividends from the company’s annual profit, claims which did not exist as the company did not generate any profits), this can be challengeable not only as an incongruent coverage but also as a transaction at an undervalue”</a:t>
            </a:r>
          </a:p>
        </p:txBody>
      </p:sp>
    </p:spTree>
    <p:extLst>
      <p:ext uri="{BB962C8B-B14F-4D97-AF65-F5344CB8AC3E}">
        <p14:creationId xmlns:p14="http://schemas.microsoft.com/office/powerpoint/2010/main" val="3484130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EB7743-957A-7354-8B17-8ACC4EBA1D5C}"/>
              </a:ext>
            </a:extLst>
          </p:cNvPr>
          <p:cNvSpPr>
            <a:spLocks noGrp="1"/>
          </p:cNvSpPr>
          <p:nvPr>
            <p:ph type="title"/>
          </p:nvPr>
        </p:nvSpPr>
        <p:spPr>
          <a:xfrm>
            <a:off x="457200" y="1276696"/>
            <a:ext cx="8229600" cy="517985"/>
          </a:xfrm>
        </p:spPr>
        <p:txBody>
          <a:bodyPr>
            <a:normAutofit fontScale="90000"/>
          </a:bodyPr>
          <a:lstStyle/>
          <a:p>
            <a:r>
              <a:rPr lang="en-GB" b="1" cap="small" dirty="0"/>
              <a:t>Insolvency law &amp; distributions</a:t>
            </a:r>
          </a:p>
        </p:txBody>
      </p:sp>
      <p:sp>
        <p:nvSpPr>
          <p:cNvPr id="3" name="Tijdelijke aanduiding voor inhoud 2">
            <a:extLst>
              <a:ext uri="{FF2B5EF4-FFF2-40B4-BE49-F238E27FC236}">
                <a16:creationId xmlns:a16="http://schemas.microsoft.com/office/drawing/2014/main" id="{F195C351-DD14-FDA4-7CCA-FD9B220442D2}"/>
              </a:ext>
            </a:extLst>
          </p:cNvPr>
          <p:cNvSpPr>
            <a:spLocks noGrp="1"/>
          </p:cNvSpPr>
          <p:nvPr>
            <p:ph idx="1"/>
          </p:nvPr>
        </p:nvSpPr>
        <p:spPr>
          <a:xfrm>
            <a:off x="457200" y="1890215"/>
            <a:ext cx="8229600" cy="2941092"/>
          </a:xfrm>
        </p:spPr>
        <p:txBody>
          <a:bodyPr>
            <a:normAutofit fontScale="85000" lnSpcReduction="20000"/>
          </a:bodyPr>
          <a:lstStyle/>
          <a:p>
            <a:r>
              <a:rPr lang="en-GB" b="1" dirty="0"/>
              <a:t>Proposal for an EU Insolvency III Directive</a:t>
            </a:r>
          </a:p>
          <a:p>
            <a:pPr lvl="1"/>
            <a:r>
              <a:rPr lang="en-GB" dirty="0"/>
              <a:t>General principle (art. 4)</a:t>
            </a:r>
          </a:p>
          <a:p>
            <a:pPr lvl="2"/>
            <a:r>
              <a:rPr lang="en-GB" i="1" dirty="0"/>
              <a:t>Member States shall ensure that legal acts which have been perfected </a:t>
            </a:r>
            <a:r>
              <a:rPr lang="en-GB" i="1" u="sng" dirty="0"/>
              <a:t>prior to the opening of insolvency proceedings</a:t>
            </a:r>
            <a:r>
              <a:rPr lang="en-GB" i="1" dirty="0"/>
              <a:t> </a:t>
            </a:r>
            <a:r>
              <a:rPr lang="en-GB" i="1" u="sng" dirty="0"/>
              <a:t>to the detriment of the general body of creditors</a:t>
            </a:r>
            <a:r>
              <a:rPr lang="en-GB" i="1" dirty="0"/>
              <a:t> can be declared void under the conditions laid down in Chapter 2 of this Title. </a:t>
            </a:r>
            <a:r>
              <a:rPr lang="en-GB" dirty="0"/>
              <a:t>(minimum harmonisation)</a:t>
            </a:r>
            <a:endParaRPr lang="en-GB" i="1" dirty="0"/>
          </a:p>
          <a:p>
            <a:pPr lvl="1"/>
            <a:r>
              <a:rPr lang="en-GB" dirty="0"/>
              <a:t>Preferences </a:t>
            </a:r>
          </a:p>
          <a:p>
            <a:pPr lvl="2"/>
            <a:r>
              <a:rPr lang="en-GB" dirty="0"/>
              <a:t>ltd. to 3 months and already insolvent</a:t>
            </a:r>
          </a:p>
          <a:p>
            <a:pPr lvl="1"/>
            <a:r>
              <a:rPr lang="en-GB" dirty="0"/>
              <a:t>Transactions at undervalue </a:t>
            </a:r>
          </a:p>
          <a:p>
            <a:pPr lvl="2"/>
            <a:r>
              <a:rPr lang="en-GB" dirty="0"/>
              <a:t>1 year (!), but no guidance on scope (cf. current discussion will continue)</a:t>
            </a:r>
          </a:p>
          <a:p>
            <a:pPr lvl="1"/>
            <a:r>
              <a:rPr lang="en-GB" dirty="0"/>
              <a:t>Intentionally detrimental actions</a:t>
            </a:r>
          </a:p>
          <a:p>
            <a:pPr lvl="2"/>
            <a:r>
              <a:rPr lang="en-GB" dirty="0"/>
              <a:t>4 years</a:t>
            </a:r>
          </a:p>
        </p:txBody>
      </p:sp>
    </p:spTree>
    <p:extLst>
      <p:ext uri="{BB962C8B-B14F-4D97-AF65-F5344CB8AC3E}">
        <p14:creationId xmlns:p14="http://schemas.microsoft.com/office/powerpoint/2010/main" val="2496227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EB7743-957A-7354-8B17-8ACC4EBA1D5C}"/>
              </a:ext>
            </a:extLst>
          </p:cNvPr>
          <p:cNvSpPr>
            <a:spLocks noGrp="1"/>
          </p:cNvSpPr>
          <p:nvPr>
            <p:ph type="title"/>
          </p:nvPr>
        </p:nvSpPr>
        <p:spPr>
          <a:xfrm>
            <a:off x="457200" y="1276696"/>
            <a:ext cx="8229600" cy="517985"/>
          </a:xfrm>
        </p:spPr>
        <p:txBody>
          <a:bodyPr>
            <a:normAutofit fontScale="90000"/>
          </a:bodyPr>
          <a:lstStyle/>
          <a:p>
            <a:r>
              <a:rPr lang="en-GB" b="1" cap="small" dirty="0"/>
              <a:t>Insolvency law &amp; distributions</a:t>
            </a:r>
          </a:p>
        </p:txBody>
      </p:sp>
      <p:sp>
        <p:nvSpPr>
          <p:cNvPr id="3" name="Tijdelijke aanduiding voor inhoud 2">
            <a:extLst>
              <a:ext uri="{FF2B5EF4-FFF2-40B4-BE49-F238E27FC236}">
                <a16:creationId xmlns:a16="http://schemas.microsoft.com/office/drawing/2014/main" id="{F195C351-DD14-FDA4-7CCA-FD9B220442D2}"/>
              </a:ext>
            </a:extLst>
          </p:cNvPr>
          <p:cNvSpPr>
            <a:spLocks noGrp="1"/>
          </p:cNvSpPr>
          <p:nvPr>
            <p:ph idx="1"/>
          </p:nvPr>
        </p:nvSpPr>
        <p:spPr>
          <a:xfrm>
            <a:off x="457200" y="1890215"/>
            <a:ext cx="8229600" cy="2941092"/>
          </a:xfrm>
        </p:spPr>
        <p:txBody>
          <a:bodyPr>
            <a:normAutofit/>
          </a:bodyPr>
          <a:lstStyle/>
          <a:p>
            <a:r>
              <a:rPr lang="en-GB" b="1" dirty="0"/>
              <a:t>Solution at EU level</a:t>
            </a:r>
          </a:p>
          <a:p>
            <a:pPr lvl="1"/>
            <a:r>
              <a:rPr lang="en-GB" dirty="0"/>
              <a:t>Clear reference in rule on undervalue transactions</a:t>
            </a:r>
          </a:p>
          <a:p>
            <a:pPr lvl="2"/>
            <a:r>
              <a:rPr lang="en-GB" dirty="0"/>
              <a:t>1 year period, without insolvency condition, is acceptable</a:t>
            </a:r>
          </a:p>
          <a:p>
            <a:pPr lvl="2"/>
            <a:r>
              <a:rPr lang="en-GB" dirty="0"/>
              <a:t>Otherwise: national law when implementing</a:t>
            </a:r>
          </a:p>
          <a:p>
            <a:pPr lvl="1"/>
            <a:r>
              <a:rPr lang="en-GB" dirty="0"/>
              <a:t>Alternative: reference in EU company law directive in rules on profit distributions</a:t>
            </a:r>
          </a:p>
          <a:p>
            <a:pPr lvl="2"/>
            <a:r>
              <a:rPr lang="en-GB" dirty="0"/>
              <a:t>But scope of directive is limited to public companies</a:t>
            </a:r>
          </a:p>
        </p:txBody>
      </p:sp>
    </p:spTree>
    <p:extLst>
      <p:ext uri="{BB962C8B-B14F-4D97-AF65-F5344CB8AC3E}">
        <p14:creationId xmlns:p14="http://schemas.microsoft.com/office/powerpoint/2010/main" val="2706873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313F09-4D9A-1B87-2ADD-D78F316E559B}"/>
              </a:ext>
            </a:extLst>
          </p:cNvPr>
          <p:cNvSpPr>
            <a:spLocks noGrp="1"/>
          </p:cNvSpPr>
          <p:nvPr>
            <p:ph type="title"/>
          </p:nvPr>
        </p:nvSpPr>
        <p:spPr>
          <a:xfrm>
            <a:off x="457200" y="1276696"/>
            <a:ext cx="8229600" cy="497513"/>
          </a:xfrm>
        </p:spPr>
        <p:txBody>
          <a:bodyPr>
            <a:normAutofit fontScale="90000"/>
          </a:bodyPr>
          <a:lstStyle/>
          <a:p>
            <a:r>
              <a:rPr lang="en-GB" b="1" cap="small" dirty="0"/>
              <a:t>IV. Concluding thoughts</a:t>
            </a:r>
          </a:p>
        </p:txBody>
      </p:sp>
      <p:sp>
        <p:nvSpPr>
          <p:cNvPr id="3" name="Tijdelijke aanduiding voor inhoud 2">
            <a:extLst>
              <a:ext uri="{FF2B5EF4-FFF2-40B4-BE49-F238E27FC236}">
                <a16:creationId xmlns:a16="http://schemas.microsoft.com/office/drawing/2014/main" id="{726C0801-AF2E-6861-4AE8-5FD11B26C6FC}"/>
              </a:ext>
            </a:extLst>
          </p:cNvPr>
          <p:cNvSpPr>
            <a:spLocks noGrp="1"/>
          </p:cNvSpPr>
          <p:nvPr>
            <p:ph idx="1"/>
          </p:nvPr>
        </p:nvSpPr>
        <p:spPr>
          <a:xfrm>
            <a:off x="457200" y="1821976"/>
            <a:ext cx="8229600" cy="2812408"/>
          </a:xfrm>
        </p:spPr>
        <p:txBody>
          <a:bodyPr>
            <a:normAutofit fontScale="92500" lnSpcReduction="10000"/>
          </a:bodyPr>
          <a:lstStyle/>
          <a:p>
            <a:r>
              <a:rPr lang="en-GB" dirty="0"/>
              <a:t>Transactions which are </a:t>
            </a:r>
            <a:r>
              <a:rPr lang="en-GB" b="1" dirty="0"/>
              <a:t>clearly detrimental </a:t>
            </a:r>
            <a:r>
              <a:rPr lang="en-GB" dirty="0"/>
              <a:t>to creditors, like distributions to shareholders, deserve special attention</a:t>
            </a:r>
          </a:p>
          <a:p>
            <a:r>
              <a:rPr lang="en-GB" dirty="0"/>
              <a:t>Valuable weapon in the context of </a:t>
            </a:r>
            <a:r>
              <a:rPr lang="en-GB" b="1" dirty="0"/>
              <a:t>group insolvencies</a:t>
            </a:r>
          </a:p>
          <a:p>
            <a:r>
              <a:rPr lang="en-GB" dirty="0"/>
              <a:t>Investor interests require a </a:t>
            </a:r>
            <a:r>
              <a:rPr lang="en-GB" b="1" dirty="0"/>
              <a:t>limitation in time</a:t>
            </a:r>
          </a:p>
          <a:p>
            <a:r>
              <a:rPr lang="en-GB" dirty="0"/>
              <a:t>EU </a:t>
            </a:r>
            <a:r>
              <a:rPr lang="en-GB" b="1" dirty="0"/>
              <a:t>level playing field </a:t>
            </a:r>
            <a:r>
              <a:rPr lang="en-GB" dirty="0"/>
              <a:t>necessary in light of EU company </a:t>
            </a:r>
            <a:r>
              <a:rPr lang="en-GB" dirty="0" err="1"/>
              <a:t>ánd</a:t>
            </a:r>
            <a:r>
              <a:rPr lang="en-GB" dirty="0"/>
              <a:t> insolvency law harmonisation</a:t>
            </a:r>
          </a:p>
          <a:p>
            <a:r>
              <a:rPr lang="en-GB" dirty="0"/>
              <a:t>Special attention (future research) for distributions shortly </a:t>
            </a:r>
            <a:r>
              <a:rPr lang="en-GB"/>
              <a:t>before </a:t>
            </a:r>
            <a:r>
              <a:rPr lang="en-GB" b="1"/>
              <a:t>restructurings…</a:t>
            </a:r>
            <a:endParaRPr lang="en-GB" b="1" dirty="0"/>
          </a:p>
        </p:txBody>
      </p:sp>
    </p:spTree>
    <p:extLst>
      <p:ext uri="{BB962C8B-B14F-4D97-AF65-F5344CB8AC3E}">
        <p14:creationId xmlns:p14="http://schemas.microsoft.com/office/powerpoint/2010/main" val="3370284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TotalTime>
  <Words>773</Words>
  <Application>Microsoft Office PowerPoint</Application>
  <PresentationFormat>Diavoorstelling (16:9)</PresentationFormat>
  <Paragraphs>75</Paragraphs>
  <Slides>10</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10</vt:i4>
      </vt:variant>
    </vt:vector>
  </HeadingPairs>
  <TitlesOfParts>
    <vt:vector size="13" baseType="lpstr">
      <vt:lpstr>Arial</vt:lpstr>
      <vt:lpstr>Calibri</vt:lpstr>
      <vt:lpstr>Office Theme</vt:lpstr>
      <vt:lpstr>Distributions to shareholders and avoidance actions in bankruptcy</vt:lpstr>
      <vt:lpstr>Overview</vt:lpstr>
      <vt:lpstr>I. Factual background</vt:lpstr>
      <vt:lpstr>Factual background</vt:lpstr>
      <vt:lpstr>II. Regulatory strategy</vt:lpstr>
      <vt:lpstr>III. Insolvency law &amp; distributions</vt:lpstr>
      <vt:lpstr>Insolvency law &amp; distributions</vt:lpstr>
      <vt:lpstr>Insolvency law &amp; distributions</vt:lpstr>
      <vt:lpstr>Insolvency law &amp; distributions</vt:lpstr>
      <vt:lpstr>IV. Concluding thoughts</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cp:lastModifiedBy>
  <cp:revision>33</cp:revision>
  <cp:lastPrinted>2012-12-11T14:08:32Z</cp:lastPrinted>
  <dcterms:created xsi:type="dcterms:W3CDTF">2012-03-12T16:08:15Z</dcterms:created>
  <dcterms:modified xsi:type="dcterms:W3CDTF">2024-09-23T07:31:03Z</dcterms:modified>
</cp:coreProperties>
</file>