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74" r:id="rId2"/>
    <p:sldId id="275" r:id="rId3"/>
    <p:sldId id="276" r:id="rId4"/>
    <p:sldId id="279" r:id="rId5"/>
    <p:sldId id="280" r:id="rId6"/>
    <p:sldId id="281" r:id="rId7"/>
    <p:sldId id="282" r:id="rId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90"/>
    <p:restoredTop sz="78025" autoAdjust="0"/>
  </p:normalViewPr>
  <p:slideViewPr>
    <p:cSldViewPr snapToGrid="0" snapToObjects="1">
      <p:cViewPr varScale="1">
        <p:scale>
          <a:sx n="72" d="100"/>
          <a:sy n="72" d="100"/>
        </p:scale>
        <p:origin x="1168" y="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72792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91100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50009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93318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0578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9144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mailto:bgadig@gmail.com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dewaegh@law.eur.n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b="1" dirty="0"/>
              <a:t>Mortgages and Transaction Avoidance under the Insolvency Directive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2700" b="1" dirty="0"/>
              <a:t>Dr. Bárbara Gadig</a:t>
            </a:r>
            <a:br>
              <a:rPr lang="en-US" sz="2700" b="1" dirty="0"/>
            </a:br>
            <a:r>
              <a:rPr lang="en-US" sz="2700" dirty="0"/>
              <a:t>Lecturer, Erasmus University Rotterdam</a:t>
            </a:r>
          </a:p>
          <a:p>
            <a:pPr>
              <a:defRPr/>
            </a:pPr>
            <a:r>
              <a:rPr lang="en-US" sz="2700" b="1" dirty="0"/>
              <a:t>Warren de Waegh</a:t>
            </a:r>
            <a:br>
              <a:rPr lang="en-US" sz="2700" b="1" dirty="0"/>
            </a:br>
            <a:r>
              <a:rPr lang="en-US" sz="2700" dirty="0"/>
              <a:t>Lecturer, Erasmus University Rotterdam</a:t>
            </a:r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6" y="1760874"/>
            <a:ext cx="7523017" cy="3015952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just">
              <a:spcAft>
                <a:spcPts val="900"/>
              </a:spcAft>
            </a:pPr>
            <a:r>
              <a:rPr lang="en-GB" sz="2100" b="1" dirty="0"/>
              <a:t>Key Points:</a:t>
            </a:r>
            <a:endParaRPr lang="en-GB" sz="2100" b="1" dirty="0">
              <a:ea typeface="Calibri"/>
              <a:cs typeface="Calibri"/>
            </a:endParaRPr>
          </a:p>
          <a:p>
            <a:pPr marL="556895" lvl="1" indent="-213995" algn="just">
              <a:spcAft>
                <a:spcPts val="900"/>
              </a:spcAft>
              <a:buFont typeface="Courier New"/>
              <a:buChar char="o"/>
            </a:pPr>
            <a:r>
              <a:rPr lang="en-GB" sz="1350" dirty="0"/>
              <a:t>Minimum harmonisation rules aiming to protect the insolvency estate against the illegitimate removal of assets conducted prior to the opening of insolvency proceedings;</a:t>
            </a:r>
            <a:endParaRPr lang="en-GB" sz="1350" dirty="0">
              <a:ea typeface="Calibri"/>
              <a:cs typeface="Calibri"/>
            </a:endParaRPr>
          </a:p>
          <a:p>
            <a:pPr marL="556895" lvl="1" indent="-213995" algn="just">
              <a:spcAft>
                <a:spcPts val="900"/>
              </a:spcAft>
              <a:buFont typeface="Courier New"/>
              <a:buChar char="o"/>
            </a:pPr>
            <a:r>
              <a:rPr lang="en-GB" sz="1300" dirty="0"/>
              <a:t>Ensure that Member States’ laws on insolvency proceedings provide for a minimum standard of protection;</a:t>
            </a:r>
          </a:p>
          <a:p>
            <a:pPr marL="556895" lvl="1" indent="-213995" algn="just">
              <a:spcAft>
                <a:spcPts val="900"/>
              </a:spcAft>
              <a:buFont typeface="Courier New"/>
              <a:buChar char="o"/>
            </a:pPr>
            <a:r>
              <a:rPr lang="en-GB" sz="1300" dirty="0"/>
              <a:t>The voidness, voidability or unenforceability of legal acts that are detrimental to the general body of creditors.</a:t>
            </a:r>
          </a:p>
          <a:p>
            <a:pPr>
              <a:spcAft>
                <a:spcPts val="900"/>
              </a:spcAft>
            </a:pPr>
            <a:r>
              <a:rPr lang="en-GB" sz="2100" b="1" dirty="0"/>
              <a:t>Objectives of the new Directive</a:t>
            </a:r>
            <a:r>
              <a:rPr lang="en-GB" b="1" dirty="0"/>
              <a:t>:</a:t>
            </a:r>
            <a:endParaRPr lang="en-GB" b="1" dirty="0">
              <a:ea typeface="Calibri"/>
              <a:cs typeface="Calibri"/>
            </a:endParaRPr>
          </a:p>
          <a:p>
            <a:pPr marL="556895" lvl="1" indent="-213995" algn="just">
              <a:spcAft>
                <a:spcPts val="900"/>
              </a:spcAft>
              <a:buFont typeface="Courier New"/>
              <a:buChar char="o"/>
            </a:pPr>
            <a:r>
              <a:rPr lang="en-GB" sz="1300" dirty="0"/>
              <a:t>Recovery of assets for the insolvency estate; </a:t>
            </a:r>
          </a:p>
          <a:p>
            <a:pPr marL="556895" lvl="1" indent="-213995" algn="just">
              <a:spcAft>
                <a:spcPts val="900"/>
              </a:spcAft>
              <a:buFont typeface="Courier New"/>
              <a:buChar char="o"/>
            </a:pPr>
            <a:r>
              <a:rPr lang="en-GB" sz="1300" dirty="0"/>
              <a:t>Efficiency of proceedings;</a:t>
            </a:r>
          </a:p>
          <a:p>
            <a:pPr marL="556895" lvl="1" indent="-213995" algn="just">
              <a:spcAft>
                <a:spcPts val="900"/>
              </a:spcAft>
              <a:buFont typeface="Courier New"/>
              <a:buChar char="o"/>
            </a:pPr>
            <a:r>
              <a:rPr lang="en-GB" sz="1300" dirty="0"/>
              <a:t>Predictability and fair distribution of recovered value among creditors</a:t>
            </a:r>
            <a:r>
              <a:rPr lang="en-GB" sz="1350" dirty="0">
                <a:ea typeface="Calibri"/>
                <a:cs typeface="Calibri"/>
              </a:rPr>
              <a:t>.</a:t>
            </a:r>
            <a:endParaRPr lang="en-GB" sz="165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98183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6205" y="1277398"/>
            <a:ext cx="8151589" cy="343123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spcAft>
                <a:spcPts val="900"/>
              </a:spcAft>
            </a:pPr>
            <a:r>
              <a:rPr lang="en-GB" sz="1650" b="1" dirty="0"/>
              <a:t>Avoidance transaction rules grounds</a:t>
            </a:r>
            <a:r>
              <a:rPr lang="en-GB" sz="1650" dirty="0"/>
              <a:t>:</a:t>
            </a:r>
            <a:endParaRPr lang="en-GB" sz="1650" dirty="0">
              <a:ea typeface="Calibri"/>
              <a:cs typeface="Calibri"/>
            </a:endParaRP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r>
              <a:rPr lang="en-GB" sz="1350" dirty="0">
                <a:ea typeface="Calibri"/>
                <a:cs typeface="Calibri"/>
              </a:rPr>
              <a:t>Preferences (art. 6)</a:t>
            </a: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r>
              <a:rPr lang="en-GB" sz="1350" dirty="0">
                <a:ea typeface="Calibri"/>
                <a:cs typeface="Calibri"/>
              </a:rPr>
              <a:t>Undervalued (art. 7)</a:t>
            </a: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r>
              <a:rPr lang="en-GB" sz="1350" dirty="0">
                <a:ea typeface="Calibri"/>
                <a:cs typeface="Calibri"/>
              </a:rPr>
              <a:t>Fraudulent (art. 8)</a:t>
            </a:r>
          </a:p>
          <a:p>
            <a:pPr>
              <a:spcAft>
                <a:spcPts val="900"/>
              </a:spcAft>
            </a:pPr>
            <a:r>
              <a:rPr lang="en-GB" sz="1700" b="1" dirty="0">
                <a:ea typeface="Calibri"/>
                <a:cs typeface="Calibri"/>
              </a:rPr>
              <a:t>Mortgages:</a:t>
            </a:r>
            <a:endParaRPr lang="en-GB" sz="1400" dirty="0">
              <a:ea typeface="Calibri"/>
              <a:cs typeface="Calibri"/>
            </a:endParaRP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r>
              <a:rPr lang="en-GB" sz="1400" dirty="0">
                <a:ea typeface="Calibri"/>
                <a:cs typeface="Calibri"/>
              </a:rPr>
              <a:t>Preference that benefited a creditor (or a group of creditors) carried out 3 months before the filling of the insolvency proceeding (or after).</a:t>
            </a: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r>
              <a:rPr lang="en-GB" sz="1400" dirty="0">
                <a:ea typeface="Calibri"/>
                <a:cs typeface="Calibri"/>
              </a:rPr>
              <a:t>The creation of a security right to secure a pre-existing obligation.</a:t>
            </a: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r>
              <a:rPr lang="en-GB" sz="1400" dirty="0">
                <a:ea typeface="Calibri"/>
                <a:cs typeface="Calibri"/>
              </a:rPr>
              <a:t>Minimum harmonization is desired.</a:t>
            </a: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endParaRPr lang="en-GB" sz="1400" dirty="0">
              <a:ea typeface="Calibri"/>
              <a:cs typeface="Calibri"/>
            </a:endParaRP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endParaRPr lang="en-GB" sz="1400" dirty="0">
              <a:ea typeface="Calibri"/>
              <a:cs typeface="Calibri"/>
            </a:endParaRP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endParaRPr lang="en-GB" sz="1400" dirty="0">
              <a:ea typeface="Calibri"/>
              <a:cs typeface="Calibri"/>
            </a:endParaRP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endParaRPr lang="en-GB" sz="1400" dirty="0">
              <a:ea typeface="Calibri"/>
              <a:cs typeface="Calibri"/>
            </a:endParaRP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endParaRPr lang="en-GB" sz="1400" dirty="0">
              <a:ea typeface="Calibri"/>
              <a:cs typeface="Calibri"/>
            </a:endParaRP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endParaRPr lang="en-GB" sz="1400" b="1" dirty="0">
              <a:ea typeface="Calibri"/>
              <a:cs typeface="Calibri"/>
            </a:endParaRPr>
          </a:p>
          <a:p>
            <a:pPr marL="556895" lvl="1" indent="-213995">
              <a:spcAft>
                <a:spcPts val="900"/>
              </a:spcAft>
              <a:buFont typeface="Courier New"/>
              <a:buChar char="o"/>
            </a:pPr>
            <a:endParaRPr lang="en-GB" sz="1350" dirty="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949380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1760873"/>
            <a:ext cx="8074072" cy="3210621"/>
          </a:xfrm>
        </p:spPr>
        <p:txBody>
          <a:bodyPr>
            <a:normAutofit/>
          </a:bodyPr>
          <a:lstStyle/>
          <a:p>
            <a:pPr algn="just">
              <a:spcAft>
                <a:spcPts val="900"/>
              </a:spcAft>
            </a:pPr>
            <a:r>
              <a:rPr lang="en-GB" sz="1650" b="1" dirty="0"/>
              <a:t>Current state of law in EU Member States: case law </a:t>
            </a:r>
            <a:r>
              <a:rPr lang="en-GB" sz="1650" b="1" i="1" dirty="0"/>
              <a:t>capita selecta</a:t>
            </a:r>
          </a:p>
          <a:p>
            <a:pPr lvl="1" algn="just">
              <a:spcAft>
                <a:spcPts val="900"/>
              </a:spcAft>
            </a:pPr>
            <a:r>
              <a:rPr lang="en-GB" sz="1350" dirty="0"/>
              <a:t>Italian </a:t>
            </a:r>
            <a:r>
              <a:rPr lang="en-GB" sz="1350" i="1" dirty="0"/>
              <a:t>Corte Suprema di </a:t>
            </a:r>
            <a:r>
              <a:rPr lang="en-GB" sz="1350" i="1" dirty="0" err="1"/>
              <a:t>Cassazione</a:t>
            </a:r>
            <a:r>
              <a:rPr lang="en-GB" sz="1350" i="1" dirty="0"/>
              <a:t> </a:t>
            </a:r>
            <a:r>
              <a:rPr lang="it-IT" sz="1350" i="1" dirty="0"/>
              <a:t>Cassazione (</a:t>
            </a:r>
            <a:r>
              <a:rPr lang="it-IT" sz="1350" dirty="0"/>
              <a:t>26/07/2023, n. 22563): creation of new mortgage targeted</a:t>
            </a:r>
          </a:p>
          <a:p>
            <a:pPr lvl="1" algn="just">
              <a:spcAft>
                <a:spcPts val="900"/>
              </a:spcAft>
            </a:pPr>
            <a:r>
              <a:rPr lang="it-IT" sz="1350" dirty="0"/>
              <a:t>Dutch </a:t>
            </a:r>
            <a:r>
              <a:rPr lang="it-IT" sz="1350" i="1" dirty="0"/>
              <a:t>Hoge Raad </a:t>
            </a:r>
            <a:r>
              <a:rPr lang="it-IT" sz="1350" dirty="0"/>
              <a:t>(HR 08-07-2005, ECLI:NL:HR:2005:AT1089): extension of mortgage coverage targeted</a:t>
            </a:r>
          </a:p>
          <a:p>
            <a:pPr lvl="1" algn="just">
              <a:spcAft>
                <a:spcPts val="900"/>
              </a:spcAft>
            </a:pPr>
            <a:r>
              <a:rPr lang="it-IT" sz="1300" dirty="0">
                <a:latin typeface="+mj-lt"/>
              </a:rPr>
              <a:t>Dutch </a:t>
            </a:r>
            <a:r>
              <a:rPr lang="it-IT" sz="1300" i="1" dirty="0">
                <a:latin typeface="+mj-lt"/>
              </a:rPr>
              <a:t>Hoge Raad</a:t>
            </a:r>
            <a:r>
              <a:rPr lang="it-IT" sz="1300" dirty="0">
                <a:latin typeface="+mj-lt"/>
              </a:rPr>
              <a:t> (</a:t>
            </a:r>
            <a:r>
              <a:rPr lang="de-DE" sz="1300" b="0" i="0" dirty="0">
                <a:solidFill>
                  <a:srgbClr val="232323"/>
                </a:solidFill>
                <a:effectLst/>
                <a:latin typeface="+mj-lt"/>
              </a:rPr>
              <a:t>HR 16-06-2000, ECLI:NL:PHR:2000:AA6232</a:t>
            </a:r>
            <a:r>
              <a:rPr lang="it-IT" sz="1300" b="0" dirty="0">
                <a:solidFill>
                  <a:srgbClr val="232323"/>
                </a:solidFill>
                <a:effectLst/>
                <a:latin typeface="+mj-lt"/>
              </a:rPr>
              <a:t>): ship mortgage targeted</a:t>
            </a:r>
            <a:endParaRPr lang="it-IT" sz="1300" dirty="0">
              <a:latin typeface="+mj-lt"/>
            </a:endParaRPr>
          </a:p>
          <a:p>
            <a:pPr marL="0" indent="0" algn="just">
              <a:spcAft>
                <a:spcPts val="900"/>
              </a:spcAft>
              <a:buNone/>
            </a:pPr>
            <a:endParaRPr lang="en-GB" sz="1650" dirty="0">
              <a:sym typeface="Wingdings" panose="05000000000000000000" pitchFamily="2" charset="2"/>
            </a:endParaRPr>
          </a:p>
          <a:p>
            <a:pPr marL="0" indent="0" algn="just">
              <a:spcAft>
                <a:spcPts val="900"/>
              </a:spcAft>
              <a:buNone/>
            </a:pPr>
            <a:r>
              <a:rPr lang="en-GB" sz="1650" dirty="0">
                <a:sym typeface="Wingdings" panose="05000000000000000000" pitchFamily="2" charset="2"/>
              </a:rPr>
              <a:t> </a:t>
            </a:r>
            <a:r>
              <a:rPr lang="en-GB" sz="1650" b="1" i="1" dirty="0">
                <a:sym typeface="Wingdings" panose="05000000000000000000" pitchFamily="2" charset="2"/>
              </a:rPr>
              <a:t>creation </a:t>
            </a:r>
            <a:r>
              <a:rPr lang="en-GB" sz="1650" dirty="0">
                <a:sym typeface="Wingdings" panose="05000000000000000000" pitchFamily="2" charset="2"/>
              </a:rPr>
              <a:t>of new security typically targeted by transaction avoidance</a:t>
            </a: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5566090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1760873"/>
            <a:ext cx="7113366" cy="2781865"/>
          </a:xfrm>
        </p:spPr>
        <p:txBody>
          <a:bodyPr>
            <a:normAutofit/>
          </a:bodyPr>
          <a:lstStyle/>
          <a:p>
            <a:pPr>
              <a:spcAft>
                <a:spcPts val="900"/>
              </a:spcAft>
            </a:pPr>
            <a:r>
              <a:rPr lang="en-GB" sz="1650" b="1" dirty="0"/>
              <a:t>Current state of law in EU Member States: legal framework</a:t>
            </a:r>
          </a:p>
          <a:p>
            <a:pPr lvl="1">
              <a:spcAft>
                <a:spcPts val="900"/>
              </a:spcAft>
            </a:pPr>
            <a:r>
              <a:rPr lang="en-GB" sz="1350" dirty="0"/>
              <a:t>Dutch law: </a:t>
            </a:r>
            <a:r>
              <a:rPr lang="en-GB" sz="1350" i="1" dirty="0"/>
              <a:t>“</a:t>
            </a:r>
            <a:r>
              <a:rPr lang="en-GB" sz="1350" i="1" dirty="0" err="1"/>
              <a:t>rechtshandeling</a:t>
            </a:r>
            <a:r>
              <a:rPr lang="en-GB" sz="1350" i="1" dirty="0"/>
              <a:t>”</a:t>
            </a:r>
            <a:r>
              <a:rPr lang="en-GB" sz="1350" dirty="0"/>
              <a:t>: only </a:t>
            </a:r>
            <a:r>
              <a:rPr lang="en-GB" sz="1350" i="1" dirty="0"/>
              <a:t>legal</a:t>
            </a:r>
            <a:r>
              <a:rPr lang="en-GB" sz="1350" dirty="0"/>
              <a:t> acts can be avoided (Art. 42 Bankruptcy Law )</a:t>
            </a:r>
          </a:p>
          <a:p>
            <a:pPr lvl="1">
              <a:spcAft>
                <a:spcPts val="900"/>
              </a:spcAft>
            </a:pPr>
            <a:r>
              <a:rPr lang="en-GB" sz="1350" dirty="0"/>
              <a:t>Belgian law: </a:t>
            </a:r>
            <a:r>
              <a:rPr lang="en-GB" sz="1350" i="1" dirty="0"/>
              <a:t>“</a:t>
            </a:r>
            <a:r>
              <a:rPr lang="en-GB" sz="1350" i="1" dirty="0" err="1"/>
              <a:t>handeling</a:t>
            </a:r>
            <a:r>
              <a:rPr lang="en-GB" sz="1350" i="1" dirty="0"/>
              <a:t>” </a:t>
            </a:r>
            <a:r>
              <a:rPr lang="en-GB" sz="1350" dirty="0"/>
              <a:t>= broader than only </a:t>
            </a:r>
            <a:r>
              <a:rPr lang="en-GB" sz="1350" i="1" dirty="0"/>
              <a:t>legal </a:t>
            </a:r>
            <a:r>
              <a:rPr lang="en-GB" sz="1350" dirty="0"/>
              <a:t>acts? (Art. XX.111-113 Code Economic Law) </a:t>
            </a:r>
          </a:p>
          <a:p>
            <a:pPr lvl="1">
              <a:spcAft>
                <a:spcPts val="900"/>
              </a:spcAft>
            </a:pPr>
            <a:r>
              <a:rPr lang="en-GB" sz="1350" dirty="0"/>
              <a:t>German law: “</a:t>
            </a:r>
            <a:r>
              <a:rPr lang="en-GB" sz="1350" i="1" dirty="0" err="1"/>
              <a:t>Rechtshandlung</a:t>
            </a:r>
            <a:r>
              <a:rPr lang="en-GB" sz="1350" i="1" dirty="0"/>
              <a:t>” </a:t>
            </a:r>
            <a:r>
              <a:rPr lang="en-GB" sz="1350" dirty="0"/>
              <a:t>and “</a:t>
            </a:r>
            <a:r>
              <a:rPr lang="en-GB" sz="1350" i="1" dirty="0" err="1"/>
              <a:t>Unterlassung</a:t>
            </a:r>
            <a:r>
              <a:rPr lang="en-GB" sz="1350" i="1" dirty="0"/>
              <a:t>”</a:t>
            </a:r>
            <a:r>
              <a:rPr lang="en-GB" sz="1350" dirty="0"/>
              <a:t> = legal acts and forbearance (§129 </a:t>
            </a:r>
            <a:r>
              <a:rPr lang="en-GB" sz="1350" dirty="0" err="1"/>
              <a:t>InsO</a:t>
            </a:r>
            <a:r>
              <a:rPr lang="en-GB" sz="1350" dirty="0"/>
              <a:t>)</a:t>
            </a:r>
          </a:p>
          <a:p>
            <a:pPr marL="0" indent="0" algn="just">
              <a:spcAft>
                <a:spcPts val="900"/>
              </a:spcAft>
              <a:buNone/>
            </a:pPr>
            <a:r>
              <a:rPr lang="en-GB" sz="1650" dirty="0">
                <a:latin typeface="+mj-lt"/>
                <a:sym typeface="Wingdings" panose="05000000000000000000" pitchFamily="2" charset="2"/>
              </a:rPr>
              <a:t> </a:t>
            </a:r>
            <a:r>
              <a:rPr lang="en-GB" sz="1650" dirty="0">
                <a:latin typeface="+mj-lt"/>
              </a:rPr>
              <a:t>Art. 6, para 1 Insolvency Directive: “</a:t>
            </a:r>
            <a:r>
              <a:rPr lang="en-GB" sz="1400" b="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+mj-lt"/>
              </a:rPr>
              <a:t>Member States shall ensure that </a:t>
            </a:r>
            <a:r>
              <a:rPr lang="en-GB" sz="1400" b="1" i="1" u="sng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+mj-lt"/>
              </a:rPr>
              <a:t>legal acts </a:t>
            </a:r>
            <a:r>
              <a:rPr lang="en-GB" sz="1400" b="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+mj-lt"/>
              </a:rPr>
              <a:t>benefitting a creditor or a group of creditors by satisfaction, collateralisation or in any other way can be declared void </a:t>
            </a:r>
            <a:r>
              <a:rPr lang="en-GB" sz="14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+mj-lt"/>
              </a:rPr>
              <a:t>[…]</a:t>
            </a:r>
            <a:r>
              <a:rPr lang="en-GB" sz="1650" dirty="0">
                <a:latin typeface="+mj-lt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01600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6" y="1760873"/>
            <a:ext cx="8153972" cy="3148477"/>
          </a:xfrm>
        </p:spPr>
        <p:txBody>
          <a:bodyPr>
            <a:normAutofit/>
          </a:bodyPr>
          <a:lstStyle/>
          <a:p>
            <a:pPr marL="257175" marR="0" lvl="0" indent="-257175" algn="l" defTabSz="3429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900"/>
              </a:spcAft>
              <a:buClrTx/>
              <a:buSzTx/>
              <a:buFont typeface="Arial"/>
              <a:buChar char="•"/>
              <a:tabLst/>
              <a:defRPr/>
            </a:pPr>
            <a:r>
              <a:rPr kumimoji="0" lang="en-GB" sz="16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Evolution or Revolution under new Insolvency Directive?</a:t>
            </a:r>
            <a:endParaRPr lang="en-GB" sz="1650" dirty="0"/>
          </a:p>
          <a:p>
            <a:pPr algn="just">
              <a:spcAft>
                <a:spcPts val="900"/>
              </a:spcAft>
            </a:pPr>
            <a:r>
              <a:rPr lang="en-GB" sz="2000" dirty="0">
                <a:latin typeface="+mj-lt"/>
              </a:rPr>
              <a:t>Recital (6) : “</a:t>
            </a:r>
            <a:r>
              <a:rPr lang="en-GB" sz="2000" b="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+mj-lt"/>
              </a:rPr>
              <a:t>The scope of the </a:t>
            </a:r>
            <a:r>
              <a:rPr lang="en-GB" sz="2000" b="1" i="1" u="sng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+mj-lt"/>
              </a:rPr>
              <a:t>legal acts </a:t>
            </a:r>
            <a:r>
              <a:rPr lang="en-GB" sz="2000" b="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+mj-lt"/>
              </a:rPr>
              <a:t>that could be challenged under the avoidance actions rules should be drawn broadly, in order to cover </a:t>
            </a:r>
            <a:r>
              <a:rPr lang="en-GB" sz="2000" b="1" i="1" u="sng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+mj-lt"/>
              </a:rPr>
              <a:t>any human behaviour with legal effects</a:t>
            </a:r>
            <a:r>
              <a:rPr lang="en-GB" sz="2000" b="0" i="1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+mj-lt"/>
              </a:rPr>
              <a:t>.</a:t>
            </a:r>
            <a:r>
              <a:rPr lang="en-GB" sz="2000" dirty="0">
                <a:latin typeface="+mj-lt"/>
              </a:rPr>
              <a:t>”</a:t>
            </a:r>
          </a:p>
          <a:p>
            <a:pPr>
              <a:spcAft>
                <a:spcPts val="900"/>
              </a:spcAft>
              <a:buFont typeface="Wingdings" panose="05000000000000000000" pitchFamily="2" charset="2"/>
              <a:buChar char="à"/>
            </a:pPr>
            <a:endParaRPr lang="en-GB" sz="1650" dirty="0">
              <a:sym typeface="Wingdings" panose="05000000000000000000" pitchFamily="2" charset="2"/>
            </a:endParaRPr>
          </a:p>
          <a:p>
            <a:pPr algn="just">
              <a:spcAft>
                <a:spcPts val="900"/>
              </a:spcAft>
              <a:buFont typeface="Wingdings" panose="05000000000000000000" pitchFamily="2" charset="2"/>
              <a:buChar char="à"/>
            </a:pPr>
            <a:r>
              <a:rPr lang="en-GB" sz="1650" dirty="0">
                <a:sym typeface="Wingdings" panose="05000000000000000000" pitchFamily="2" charset="2"/>
              </a:rPr>
              <a:t>Revolution in some Member States, yet with minimal impact on mortgages and transaction avoidance</a:t>
            </a:r>
          </a:p>
          <a:p>
            <a:pPr lvl="2">
              <a:spcAft>
                <a:spcPts val="900"/>
              </a:spcAft>
              <a:buFont typeface="Wingdings" panose="05000000000000000000" pitchFamily="2" charset="2"/>
              <a:buChar char="à"/>
            </a:pPr>
            <a:r>
              <a:rPr lang="en-GB" sz="1300" dirty="0">
                <a:sym typeface="Wingdings" panose="05000000000000000000" pitchFamily="2" charset="2"/>
              </a:rPr>
              <a:t>True revolution for ship mortgages?</a:t>
            </a:r>
          </a:p>
          <a:p>
            <a:pPr lvl="1">
              <a:spcAft>
                <a:spcPts val="900"/>
              </a:spcAft>
              <a:buFont typeface="Wingdings" panose="05000000000000000000" pitchFamily="2" charset="2"/>
              <a:buChar char="à"/>
            </a:pPr>
            <a:endParaRPr lang="en-GB" sz="1350" dirty="0">
              <a:sym typeface="Wingdings" panose="05000000000000000000" pitchFamily="2" charset="2"/>
            </a:endParaRPr>
          </a:p>
          <a:p>
            <a:pPr>
              <a:spcAft>
                <a:spcPts val="900"/>
              </a:spcAft>
              <a:buFont typeface="Wingdings" panose="05000000000000000000" pitchFamily="2" charset="2"/>
              <a:buChar char="à"/>
            </a:pPr>
            <a:endParaRPr lang="en-GB" sz="1650" dirty="0"/>
          </a:p>
          <a:p>
            <a:pPr>
              <a:spcAft>
                <a:spcPts val="900"/>
              </a:spcAft>
            </a:pP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18840032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757" y="1760874"/>
            <a:ext cx="6172200" cy="2219810"/>
          </a:xfrm>
        </p:spPr>
        <p:txBody>
          <a:bodyPr>
            <a:normAutofit/>
          </a:bodyPr>
          <a:lstStyle/>
          <a:p>
            <a:pPr marL="0" indent="0" algn="ctr">
              <a:spcAft>
                <a:spcPts val="900"/>
              </a:spcAft>
              <a:buNone/>
            </a:pPr>
            <a:r>
              <a:rPr lang="en-GB" sz="2000" dirty="0"/>
              <a:t>Thank you for your attention!</a:t>
            </a:r>
          </a:p>
          <a:p>
            <a:pPr marL="0" indent="0" algn="r">
              <a:spcAft>
                <a:spcPts val="900"/>
              </a:spcAft>
              <a:buNone/>
            </a:pPr>
            <a:r>
              <a:rPr lang="en-GB" sz="1200" i="1" dirty="0">
                <a:hlinkClick r:id="rId3"/>
              </a:rPr>
              <a:t>bgadig@gmail.com</a:t>
            </a:r>
            <a:r>
              <a:rPr lang="en-GB" sz="1200" i="1" dirty="0"/>
              <a:t> </a:t>
            </a:r>
          </a:p>
          <a:p>
            <a:pPr marL="0" indent="0" algn="r">
              <a:spcAft>
                <a:spcPts val="900"/>
              </a:spcAft>
              <a:buNone/>
            </a:pPr>
            <a:r>
              <a:rPr lang="en-GB" sz="1200" i="1" dirty="0">
                <a:hlinkClick r:id="rId4"/>
              </a:rPr>
              <a:t>dewaegh@law.eur.nl</a:t>
            </a:r>
            <a:r>
              <a:rPr lang="en-GB" sz="1200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854889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2176</TotalTime>
  <Words>466</Words>
  <Application>Microsoft Office PowerPoint</Application>
  <PresentationFormat>Diavoorstelling (16:9)</PresentationFormat>
  <Paragraphs>44</Paragraphs>
  <Slides>7</Slides>
  <Notes>6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7</vt:i4>
      </vt:variant>
    </vt:vector>
  </HeadingPairs>
  <TitlesOfParts>
    <vt:vector size="12" baseType="lpstr">
      <vt:lpstr>Arial</vt:lpstr>
      <vt:lpstr>Calibri</vt:lpstr>
      <vt:lpstr>Courier New</vt:lpstr>
      <vt:lpstr>Wingdings</vt:lpstr>
      <vt:lpstr>Office Theme</vt:lpstr>
      <vt:lpstr>Mortgages and Transaction Avoidance under the Insolvency Directive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Warren de Waegh</cp:lastModifiedBy>
  <cp:revision>229</cp:revision>
  <cp:lastPrinted>2012-12-11T14:08:32Z</cp:lastPrinted>
  <dcterms:created xsi:type="dcterms:W3CDTF">2012-03-12T16:08:15Z</dcterms:created>
  <dcterms:modified xsi:type="dcterms:W3CDTF">2024-09-20T16:29:52Z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8772ba27-cab8-4042-a351-a31f6e4eacdc_Enabled">
    <vt:lpwstr>true</vt:lpwstr>
  </property>
  <property fmtid="{D5CDD505-2E9C-101B-9397-08002B2CF9AE}" pid="3" name="MSIP_Label_8772ba27-cab8-4042-a351-a31f6e4eacdc_SetDate">
    <vt:lpwstr>2024-09-01T10:48:35Z</vt:lpwstr>
  </property>
  <property fmtid="{D5CDD505-2E9C-101B-9397-08002B2CF9AE}" pid="4" name="MSIP_Label_8772ba27-cab8-4042-a351-a31f6e4eacdc_Method">
    <vt:lpwstr>Standard</vt:lpwstr>
  </property>
  <property fmtid="{D5CDD505-2E9C-101B-9397-08002B2CF9AE}" pid="5" name="MSIP_Label_8772ba27-cab8-4042-a351-a31f6e4eacdc_Name">
    <vt:lpwstr>Internal</vt:lpwstr>
  </property>
  <property fmtid="{D5CDD505-2E9C-101B-9397-08002B2CF9AE}" pid="6" name="MSIP_Label_8772ba27-cab8-4042-a351-a31f6e4eacdc_SiteId">
    <vt:lpwstr>715902d6-f63e-4b8d-929b-4bb170bad492</vt:lpwstr>
  </property>
  <property fmtid="{D5CDD505-2E9C-101B-9397-08002B2CF9AE}" pid="7" name="MSIP_Label_8772ba27-cab8-4042-a351-a31f6e4eacdc_ActionId">
    <vt:lpwstr>ee3a88aa-aa3b-4af2-b59e-6d5caeec4c25</vt:lpwstr>
  </property>
  <property fmtid="{D5CDD505-2E9C-101B-9397-08002B2CF9AE}" pid="8" name="MSIP_Label_8772ba27-cab8-4042-a351-a31f6e4eacdc_ContentBits">
    <vt:lpwstr>0</vt:lpwstr>
  </property>
</Properties>
</file>