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74" r:id="rId2"/>
    <p:sldId id="277" r:id="rId3"/>
    <p:sldId id="278" r:id="rId4"/>
    <p:sldId id="280" r:id="rId5"/>
    <p:sldId id="283" r:id="rId6"/>
    <p:sldId id="284" r:id="rId7"/>
    <p:sldId id="281" r:id="rId8"/>
    <p:sldId id="282" r:id="rId9"/>
    <p:sldId id="285" r:id="rId10"/>
    <p:sldId id="275" r:id="rId11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0FDECE0-E24C-438F-B2AB-D18C10DB6C44}" v="2" dt="2024-09-16T07:20:10.2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89"/>
    <p:restoredTop sz="94694"/>
  </p:normalViewPr>
  <p:slideViewPr>
    <p:cSldViewPr snapToGrid="0" snapToObjects="1">
      <p:cViewPr varScale="1">
        <p:scale>
          <a:sx n="138" d="100"/>
          <a:sy n="138" d="100"/>
        </p:scale>
        <p:origin x="906" y="13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97" d="100"/>
          <a:sy n="97" d="100"/>
        </p:scale>
        <p:origin x="4328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iannis Bazinas" userId="f402cc524b8dbc44" providerId="LiveId" clId="{80FDECE0-E24C-438F-B2AB-D18C10DB6C44}"/>
    <pc:docChg chg="custSel modSld">
      <pc:chgData name="Yiannis Bazinas" userId="f402cc524b8dbc44" providerId="LiveId" clId="{80FDECE0-E24C-438F-B2AB-D18C10DB6C44}" dt="2024-09-16T07:21:14.700" v="64" actId="20577"/>
      <pc:docMkLst>
        <pc:docMk/>
      </pc:docMkLst>
      <pc:sldChg chg="modSp mod">
        <pc:chgData name="Yiannis Bazinas" userId="f402cc524b8dbc44" providerId="LiveId" clId="{80FDECE0-E24C-438F-B2AB-D18C10DB6C44}" dt="2024-09-16T07:20:28.865" v="60" actId="27636"/>
        <pc:sldMkLst>
          <pc:docMk/>
          <pc:sldMk cId="2303341559" sldId="278"/>
        </pc:sldMkLst>
        <pc:spChg chg="mod">
          <ac:chgData name="Yiannis Bazinas" userId="f402cc524b8dbc44" providerId="LiveId" clId="{80FDECE0-E24C-438F-B2AB-D18C10DB6C44}" dt="2024-09-16T07:20:28.865" v="60" actId="27636"/>
          <ac:spMkLst>
            <pc:docMk/>
            <pc:sldMk cId="2303341559" sldId="278"/>
            <ac:spMk id="3" creationId="{61CD99B7-E1F3-CF6C-72B4-4CC5FA038EB5}"/>
          </ac:spMkLst>
        </pc:spChg>
      </pc:sldChg>
      <pc:sldChg chg="modSp mod">
        <pc:chgData name="Yiannis Bazinas" userId="f402cc524b8dbc44" providerId="LiveId" clId="{80FDECE0-E24C-438F-B2AB-D18C10DB6C44}" dt="2024-09-16T07:20:48.758" v="61" actId="6549"/>
        <pc:sldMkLst>
          <pc:docMk/>
          <pc:sldMk cId="3442522065" sldId="280"/>
        </pc:sldMkLst>
        <pc:spChg chg="mod">
          <ac:chgData name="Yiannis Bazinas" userId="f402cc524b8dbc44" providerId="LiveId" clId="{80FDECE0-E24C-438F-B2AB-D18C10DB6C44}" dt="2024-09-16T07:20:48.758" v="61" actId="6549"/>
          <ac:spMkLst>
            <pc:docMk/>
            <pc:sldMk cId="3442522065" sldId="280"/>
            <ac:spMk id="3" creationId="{4DC68637-67D5-E8FA-C95C-8087C45FBE9F}"/>
          </ac:spMkLst>
        </pc:spChg>
      </pc:sldChg>
      <pc:sldChg chg="modSp mod">
        <pc:chgData name="Yiannis Bazinas" userId="f402cc524b8dbc44" providerId="LiveId" clId="{80FDECE0-E24C-438F-B2AB-D18C10DB6C44}" dt="2024-09-16T07:21:14.700" v="64" actId="20577"/>
        <pc:sldMkLst>
          <pc:docMk/>
          <pc:sldMk cId="3377763596" sldId="283"/>
        </pc:sldMkLst>
        <pc:spChg chg="mod">
          <ac:chgData name="Yiannis Bazinas" userId="f402cc524b8dbc44" providerId="LiveId" clId="{80FDECE0-E24C-438F-B2AB-D18C10DB6C44}" dt="2024-09-16T07:21:14.700" v="64" actId="20577"/>
          <ac:spMkLst>
            <pc:docMk/>
            <pc:sldMk cId="3377763596" sldId="283"/>
            <ac:spMk id="3" creationId="{4DC68637-67D5-E8FA-C95C-8087C45FBE9F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F18BD36-7EE8-8A00-8B93-C1C7E83DC9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F14E0F-667D-0CE8-14A6-71244714DCF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AB248-2CEB-AD48-80DA-822B1162A6AD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7B3AC0-7A04-73D1-D8C2-FB389DA337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2D16E-D246-83D4-9DCD-D60164DA02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72A51-9A26-6A48-A661-EFFD0C459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262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Art. 24 par. 2: Where the sale process only produces one binding offer, that offer shall be deemed to reflect the business market price.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88535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Proposal explicitly cites a survey (a benchmark exercise) conducted by the European Banking Authority on the benchmarking of national loan enforcing frameworks- this survey focuses on the need to facilitate going concern sales for SMEs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2019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7279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0C66FA-BEFD-752F-2A7C-B74FEEFC847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107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1657349" y="1383507"/>
            <a:ext cx="5900305" cy="121548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b="1" dirty="0"/>
              <a:t>The Fallacies of Pre-pack Sales under the Proposed Harmonizing Insolvency Directive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9333" y="2910716"/>
            <a:ext cx="6485334" cy="1314450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US" sz="2700" b="1" dirty="0"/>
              <a:t>Dr. Yiannis Bazinas</a:t>
            </a:r>
            <a:br>
              <a:rPr lang="en-US" sz="2700" b="1" dirty="0"/>
            </a:br>
            <a:r>
              <a:rPr lang="en-US" sz="2700" b="1" dirty="0"/>
              <a:t>Partner, Bazinas </a:t>
            </a:r>
            <a:r>
              <a:rPr lang="en-US" sz="2700" b="1" dirty="0" err="1"/>
              <a:t>Lawfirm</a:t>
            </a:r>
            <a:endParaRPr lang="en-US" sz="2700" b="1" dirty="0"/>
          </a:p>
          <a:p>
            <a:pPr>
              <a:defRPr/>
            </a:pPr>
            <a:r>
              <a:rPr lang="en-US" sz="2700" b="1" dirty="0"/>
              <a:t>Athens</a:t>
            </a:r>
            <a:r>
              <a:rPr lang="el-GR" sz="2700" b="1" dirty="0"/>
              <a:t>,</a:t>
            </a:r>
            <a:r>
              <a:rPr lang="en-US" sz="2700" b="1" dirty="0"/>
              <a:t> Greece</a:t>
            </a:r>
            <a:endParaRPr lang="en-US" sz="2700" dirty="0"/>
          </a:p>
          <a:p>
            <a:pPr>
              <a:defRPr/>
            </a:pP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04C325-F9EC-B1A6-2206-FFFB8EA8E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077537"/>
            <a:ext cx="8229600" cy="857250"/>
          </a:xfrm>
        </p:spPr>
        <p:txBody>
          <a:bodyPr>
            <a:normAutofit/>
          </a:bodyPr>
          <a:lstStyle/>
          <a:p>
            <a:r>
              <a:rPr lang="en-GB" dirty="0"/>
              <a:t>Overview of pre-pack proceedings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2CD4FA-9564-B47B-7AA1-EBD4A69998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7873" y="1821873"/>
            <a:ext cx="8485909" cy="3321627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GB" dirty="0"/>
              <a:t>A fast-track liquidation proceeding enabling the sale of the debtor’s business as a going concern (in whole or in part) to a third party</a:t>
            </a:r>
          </a:p>
          <a:p>
            <a:pPr algn="just"/>
            <a:r>
              <a:rPr lang="en-GB" dirty="0"/>
              <a:t>Preparation phase</a:t>
            </a:r>
            <a:endParaRPr lang="el-GR" dirty="0"/>
          </a:p>
          <a:p>
            <a:pPr lvl="1" algn="just"/>
            <a:r>
              <a:rPr lang="en-GB" dirty="0"/>
              <a:t>A confidential stage, aimed at finding a buyer for the debtor’s business</a:t>
            </a:r>
          </a:p>
          <a:p>
            <a:pPr lvl="1" algn="just"/>
            <a:r>
              <a:rPr lang="en-GB" dirty="0"/>
              <a:t>A monitor is appointed to oversee the process and ensure it is fair, transparent and in accordance with market standards</a:t>
            </a:r>
          </a:p>
          <a:p>
            <a:pPr lvl="1" algn="just"/>
            <a:r>
              <a:rPr lang="en-GB" dirty="0"/>
              <a:t>The debtor can obtain a stay on creditor enforcement actions and interim financing</a:t>
            </a:r>
          </a:p>
          <a:p>
            <a:pPr algn="just"/>
            <a:r>
              <a:rPr lang="en-GB" dirty="0"/>
              <a:t>Liquidation phase</a:t>
            </a:r>
          </a:p>
          <a:p>
            <a:pPr lvl="1" algn="just"/>
            <a:r>
              <a:rPr lang="en-GB" dirty="0"/>
              <a:t>An insolvency proceeding, under the meaning of the EIR, aimed at approving and executing the sale and distributing the proceeds to creditors- monitor is appointed as IP</a:t>
            </a:r>
          </a:p>
          <a:p>
            <a:pPr lvl="1" algn="just"/>
            <a:r>
              <a:rPr lang="en-GB" dirty="0"/>
              <a:t>The sale is approved by the court on the basis of the monitor’s opinion</a:t>
            </a:r>
          </a:p>
          <a:p>
            <a:pPr lvl="1" algn="just"/>
            <a:r>
              <a:rPr lang="en-GB" dirty="0"/>
              <a:t>The buyer acquires the business free and clear of liens- can also acquire contracts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88601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348E1-FEC3-1EF8-7150-CB8CBE973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12174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en-GB" dirty="0"/>
              <a:t>(A) The merits of the proposed pre-pack provisions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CD99B7-E1F3-CF6C-72B4-4CC5FA038E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30166"/>
            <a:ext cx="8229600" cy="3102052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GB" dirty="0"/>
              <a:t>Why do we need legal rules to facilitate pre-packs?</a:t>
            </a:r>
          </a:p>
          <a:p>
            <a:pPr lvl="1" algn="just"/>
            <a:r>
              <a:rPr lang="en-GB" dirty="0"/>
              <a:t>Address asset tainting- ensure that the business is sold free and clear of liens and other third-party rights</a:t>
            </a:r>
          </a:p>
          <a:p>
            <a:pPr lvl="1" algn="just"/>
            <a:r>
              <a:rPr lang="en-GB" dirty="0"/>
              <a:t>Overcome shareholder holdouts- creditors should have decision making authority</a:t>
            </a:r>
          </a:p>
          <a:p>
            <a:pPr lvl="1" algn="just"/>
            <a:r>
              <a:rPr lang="en-GB" dirty="0"/>
              <a:t>(Potentially) protect the assets of the firm from creditor enforcement</a:t>
            </a:r>
          </a:p>
          <a:p>
            <a:pPr algn="just"/>
            <a:r>
              <a:rPr lang="en-GB" dirty="0"/>
              <a:t>The effect of these rules creates potential for abuse (value transfers)- need for balancing</a:t>
            </a:r>
          </a:p>
          <a:p>
            <a:pPr algn="just"/>
            <a:r>
              <a:rPr lang="en-GB" dirty="0"/>
              <a:t>Maximization of value for the benefit of creditors by addressing the risk of strategic/value destructive behaviour</a:t>
            </a:r>
          </a:p>
          <a:p>
            <a:pPr algn="just"/>
            <a:endParaRPr lang="en-GB" dirty="0"/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33415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C68637-67D5-E8FA-C95C-8087C45FBE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250078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Problem 1: excessive formalization in the ‘preparation phase’</a:t>
            </a:r>
          </a:p>
          <a:p>
            <a:pPr lvl="1"/>
            <a:r>
              <a:rPr lang="en-GB" dirty="0"/>
              <a:t>The main role of the monitor is to make the court’s determination at the liquidation phase easier</a:t>
            </a:r>
          </a:p>
          <a:p>
            <a:pPr lvl="1"/>
            <a:r>
              <a:rPr lang="en-GB" dirty="0"/>
              <a:t>Is a formal appointment (including the added administrative burden and cost of remuneration) necessary?</a:t>
            </a:r>
          </a:p>
          <a:p>
            <a:pPr lvl="1"/>
            <a:r>
              <a:rPr lang="en-GB" dirty="0"/>
              <a:t>How realistic and efficient is such a step in the midst of heated and urgent negotiations?</a:t>
            </a:r>
          </a:p>
          <a:p>
            <a:pPr lvl="1"/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8593538-B114-334C-727E-40111CC3EC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76350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en-GB" dirty="0"/>
              <a:t>(A) The merits of the proposed pre-pack provisions</a:t>
            </a:r>
          </a:p>
        </p:txBody>
      </p:sp>
    </p:spTree>
    <p:extLst>
      <p:ext uri="{BB962C8B-B14F-4D97-AF65-F5344CB8AC3E}">
        <p14:creationId xmlns:p14="http://schemas.microsoft.com/office/powerpoint/2010/main" val="34425220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C68637-67D5-E8FA-C95C-8087C45FBE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2015837"/>
            <a:ext cx="8409709" cy="2867890"/>
          </a:xfrm>
        </p:spPr>
        <p:txBody>
          <a:bodyPr>
            <a:normAutofit/>
          </a:bodyPr>
          <a:lstStyle/>
          <a:p>
            <a:r>
              <a:rPr lang="en-GB" dirty="0"/>
              <a:t>Problem 2: mitigated role of the court in the liquidation phase</a:t>
            </a:r>
          </a:p>
          <a:p>
            <a:pPr lvl="1" algn="just"/>
            <a:r>
              <a:rPr lang="en-GB" dirty="0"/>
              <a:t>Court seems to be a passive observer, required to approve the sale (solely?) on the basis of the monitor’s report</a:t>
            </a:r>
          </a:p>
          <a:p>
            <a:pPr lvl="1" algn="just"/>
            <a:r>
              <a:rPr lang="en-GB" dirty="0"/>
              <a:t>One explanation: the court is often put into a corner to approve a sale, when money and effort has already been spent on the deal</a:t>
            </a:r>
          </a:p>
          <a:p>
            <a:pPr lvl="1" algn="just"/>
            <a:r>
              <a:rPr lang="en-GB" dirty="0"/>
              <a:t>But we normally ask courts to engage in much more complicated assessment in the context of restructurings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8593538-B114-334C-727E-40111CC3EC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76350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en-GB" dirty="0"/>
              <a:t>(A) The merits of the proposed pre-pack provisions</a:t>
            </a:r>
          </a:p>
        </p:txBody>
      </p:sp>
    </p:spTree>
    <p:extLst>
      <p:ext uri="{BB962C8B-B14F-4D97-AF65-F5344CB8AC3E}">
        <p14:creationId xmlns:p14="http://schemas.microsoft.com/office/powerpoint/2010/main" val="33777635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C68637-67D5-E8FA-C95C-8087C45FBE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008909"/>
            <a:ext cx="8229600" cy="2854036"/>
          </a:xfrm>
        </p:spPr>
        <p:txBody>
          <a:bodyPr>
            <a:normAutofit/>
          </a:bodyPr>
          <a:lstStyle/>
          <a:p>
            <a:r>
              <a:rPr lang="en-GB" dirty="0"/>
              <a:t>Problem 3: the unnecessary best-interests-of-creditors test</a:t>
            </a:r>
          </a:p>
          <a:p>
            <a:pPr lvl="1" algn="just"/>
            <a:r>
              <a:rPr lang="en-GB" dirty="0"/>
              <a:t>What is the point of having such a test in the context of an actual sale?</a:t>
            </a:r>
          </a:p>
          <a:p>
            <a:pPr lvl="1" algn="just"/>
            <a:r>
              <a:rPr lang="en-GB" dirty="0"/>
              <a:t>This test is relevant in a </a:t>
            </a:r>
            <a:r>
              <a:rPr lang="en-GB" i="1" dirty="0"/>
              <a:t>bona fide </a:t>
            </a:r>
            <a:r>
              <a:rPr lang="en-GB" dirty="0"/>
              <a:t>restructuring because that involves a hypothetical sale</a:t>
            </a:r>
          </a:p>
          <a:p>
            <a:pPr lvl="1" algn="just"/>
            <a:r>
              <a:rPr lang="en-GB" dirty="0"/>
              <a:t>There is no reason for a valuation in a prepackaged sale </a:t>
            </a:r>
            <a:r>
              <a:rPr lang="en-GB" b="1" u="sng" dirty="0"/>
              <a:t>IF</a:t>
            </a:r>
            <a:r>
              <a:rPr lang="en-GB" dirty="0"/>
              <a:t> the auction is open to everyone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8593538-B114-334C-727E-40111CC3EC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76350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en-GB" dirty="0"/>
              <a:t>(A) The merits of the proposed pre-pack provisions</a:t>
            </a:r>
          </a:p>
        </p:txBody>
      </p:sp>
    </p:spTree>
    <p:extLst>
      <p:ext uri="{BB962C8B-B14F-4D97-AF65-F5344CB8AC3E}">
        <p14:creationId xmlns:p14="http://schemas.microsoft.com/office/powerpoint/2010/main" val="41807006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4A1252-3C4E-BDC5-0AAF-A990E7CB67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870364"/>
            <a:ext cx="8229600" cy="3165763"/>
          </a:xfrm>
        </p:spPr>
        <p:txBody>
          <a:bodyPr>
            <a:normAutofit/>
          </a:bodyPr>
          <a:lstStyle/>
          <a:p>
            <a:r>
              <a:rPr lang="en-GB" dirty="0"/>
              <a:t>Problem 4: restrictions on credit-bidding</a:t>
            </a:r>
          </a:p>
          <a:p>
            <a:pPr lvl="1" algn="just"/>
            <a:r>
              <a:rPr lang="en-GB" dirty="0"/>
              <a:t>The reason seems to be to avoid discouraging outside bidders (chilling effect)</a:t>
            </a:r>
          </a:p>
          <a:p>
            <a:pPr lvl="1" algn="just"/>
            <a:r>
              <a:rPr lang="en-GB" dirty="0"/>
              <a:t>However, these restrictions discourage bidders, who may be in the best position to value the distressed business- limits number of bidders and encourages value transfers</a:t>
            </a:r>
          </a:p>
          <a:p>
            <a:pPr lvl="1" algn="just"/>
            <a:r>
              <a:rPr lang="en-GB" dirty="0"/>
              <a:t>One explanation: Problem with bifurcated claims and need for a valuation of the secured portion of the claim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7C17C14-D0EF-67A9-602B-1BB3C0B803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76350"/>
            <a:ext cx="8229600" cy="663286"/>
          </a:xfrm>
        </p:spPr>
        <p:txBody>
          <a:bodyPr>
            <a:normAutofit fontScale="90000"/>
          </a:bodyPr>
          <a:lstStyle/>
          <a:p>
            <a:r>
              <a:rPr lang="en-GB" dirty="0"/>
              <a:t>(A) The merits of the proposed pre-pack provisions</a:t>
            </a:r>
          </a:p>
        </p:txBody>
      </p:sp>
    </p:spTree>
    <p:extLst>
      <p:ext uri="{BB962C8B-B14F-4D97-AF65-F5344CB8AC3E}">
        <p14:creationId xmlns:p14="http://schemas.microsoft.com/office/powerpoint/2010/main" val="22864192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6DFE8-D6A5-E2B8-ED53-B8E68F0E45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873" y="1160664"/>
            <a:ext cx="8472054" cy="857250"/>
          </a:xfrm>
        </p:spPr>
        <p:txBody>
          <a:bodyPr>
            <a:normAutofit fontScale="90000"/>
          </a:bodyPr>
          <a:lstStyle/>
          <a:p>
            <a:r>
              <a:rPr lang="en-GB" dirty="0"/>
              <a:t>(B) The necessity of the proposed pre-pack provisions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4A1252-3C4E-BDC5-0AAF-A990E7CB67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32709"/>
            <a:ext cx="8229600" cy="2999509"/>
          </a:xfrm>
        </p:spPr>
        <p:txBody>
          <a:bodyPr>
            <a:normAutofit lnSpcReduction="10000"/>
          </a:bodyPr>
          <a:lstStyle/>
          <a:p>
            <a:r>
              <a:rPr lang="en-GB" dirty="0"/>
              <a:t>The </a:t>
            </a:r>
            <a:r>
              <a:rPr lang="en-GB" i="1" dirty="0" err="1"/>
              <a:t>Heiploeg</a:t>
            </a:r>
            <a:r>
              <a:rPr lang="en-GB" dirty="0"/>
              <a:t> angle</a:t>
            </a:r>
          </a:p>
          <a:p>
            <a:pPr lvl="1" algn="just"/>
            <a:r>
              <a:rPr lang="en-GB" dirty="0"/>
              <a:t>ECJ’s </a:t>
            </a:r>
            <a:r>
              <a:rPr lang="en-GB" i="1" dirty="0" err="1"/>
              <a:t>Heiploeg</a:t>
            </a:r>
            <a:r>
              <a:rPr lang="en-GB" dirty="0"/>
              <a:t> judgment: prepacks are required to be the subject of statutory rules to benefit from the bankruptcy exemption of the TUPE Directive</a:t>
            </a:r>
          </a:p>
          <a:p>
            <a:pPr lvl="1" algn="just"/>
            <a:r>
              <a:rPr lang="en-GB" dirty="0"/>
              <a:t>The TUPE Directive was introduced when insolvency liquidation was the standard- since then insolvency and restructuring proceedings have taken various different forms (hybrid, preventive etc.)</a:t>
            </a:r>
          </a:p>
          <a:p>
            <a:pPr lvl="1" algn="just"/>
            <a:r>
              <a:rPr lang="en-GB" dirty="0"/>
              <a:t>Disconnect between TUPE and practice- isn’t that a problem of existing provisions?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56088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B3617C-A296-6D1E-75E4-589220B621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043545"/>
            <a:ext cx="8229600" cy="2798619"/>
          </a:xfrm>
        </p:spPr>
        <p:txBody>
          <a:bodyPr>
            <a:normAutofit lnSpcReduction="10000"/>
          </a:bodyPr>
          <a:lstStyle/>
          <a:p>
            <a:r>
              <a:rPr lang="en-GB" dirty="0"/>
              <a:t>Unlikely to be relevant for SMEs, as envisaged by the Proposal</a:t>
            </a:r>
          </a:p>
          <a:p>
            <a:pPr lvl="1" algn="just"/>
            <a:r>
              <a:rPr lang="en-GB" dirty="0"/>
              <a:t>Increased informational asymmetries- information is a crucial component of efficient auctions and there is less information on SMEs available to potential bidders.</a:t>
            </a:r>
          </a:p>
          <a:p>
            <a:pPr lvl="1" algn="just"/>
            <a:r>
              <a:rPr lang="en-GB" dirty="0"/>
              <a:t>Lower degree of asset specificity- keeping assets together as a going concern may have little marginal benefit for SMEs</a:t>
            </a:r>
          </a:p>
          <a:p>
            <a:pPr lvl="1" algn="just"/>
            <a:r>
              <a:rPr lang="en-GB" dirty="0"/>
              <a:t>Closer link between operational and financial distress- distress happens earlier in the business cycle for a variety of reasons</a:t>
            </a:r>
          </a:p>
          <a:p>
            <a:pPr lvl="1"/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C13E79D-2C25-374F-4262-90F903915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945" y="1276350"/>
            <a:ext cx="8555181" cy="857250"/>
          </a:xfrm>
        </p:spPr>
        <p:txBody>
          <a:bodyPr>
            <a:normAutofit fontScale="90000"/>
          </a:bodyPr>
          <a:lstStyle/>
          <a:p>
            <a:r>
              <a:rPr lang="en-GB" dirty="0"/>
              <a:t>(B) The necessity of the proposed pre-pack provisions</a:t>
            </a:r>
          </a:p>
        </p:txBody>
      </p:sp>
    </p:spTree>
    <p:extLst>
      <p:ext uri="{BB962C8B-B14F-4D97-AF65-F5344CB8AC3E}">
        <p14:creationId xmlns:p14="http://schemas.microsoft.com/office/powerpoint/2010/main" val="1408229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5900" y="2029690"/>
            <a:ext cx="6172200" cy="1660048"/>
          </a:xfrm>
        </p:spPr>
        <p:txBody>
          <a:bodyPr>
            <a:normAutofit/>
          </a:bodyPr>
          <a:lstStyle/>
          <a:p>
            <a:pPr marL="0" indent="0" algn="ctr">
              <a:spcAft>
                <a:spcPts val="900"/>
              </a:spcAft>
              <a:buNone/>
            </a:pPr>
            <a:r>
              <a:rPr lang="en-GB" sz="3200" dirty="0"/>
              <a:t>QUESTIONS- COMMENTS</a:t>
            </a:r>
          </a:p>
        </p:txBody>
      </p:sp>
    </p:spTree>
    <p:extLst>
      <p:ext uri="{BB962C8B-B14F-4D97-AF65-F5344CB8AC3E}">
        <p14:creationId xmlns:p14="http://schemas.microsoft.com/office/powerpoint/2010/main" val="619818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588</TotalTime>
  <Words>790</Words>
  <Application>Microsoft Office PowerPoint</Application>
  <PresentationFormat>On-screen Show (16:9)</PresentationFormat>
  <Paragraphs>55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The Fallacies of Pre-pack Sales under the Proposed Harmonizing Insolvency Directive</vt:lpstr>
      <vt:lpstr>Overview of pre-pack proceedings</vt:lpstr>
      <vt:lpstr>(A) The merits of the proposed pre-pack provisions</vt:lpstr>
      <vt:lpstr>(A) The merits of the proposed pre-pack provisions</vt:lpstr>
      <vt:lpstr>(A) The merits of the proposed pre-pack provisions</vt:lpstr>
      <vt:lpstr>(A) The merits of the proposed pre-pack provisions</vt:lpstr>
      <vt:lpstr>(A) The merits of the proposed pre-pack provisions</vt:lpstr>
      <vt:lpstr>(B) The necessity of the proposed pre-pack provisions</vt:lpstr>
      <vt:lpstr>(B) The necessity of the proposed pre-pack provisions</vt:lpstr>
      <vt:lpstr>PowerPoint Presentation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Yiannis Bazinas</cp:lastModifiedBy>
  <cp:revision>34</cp:revision>
  <cp:lastPrinted>2012-12-11T14:08:32Z</cp:lastPrinted>
  <dcterms:created xsi:type="dcterms:W3CDTF">2012-03-12T16:08:15Z</dcterms:created>
  <dcterms:modified xsi:type="dcterms:W3CDTF">2024-09-16T07:21:19Z</dcterms:modified>
</cp:coreProperties>
</file>