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autoCompressPictures="0">
  <p:sldMasterIdLst>
    <p:sldMasterId id="2147483696" r:id="rId1"/>
  </p:sldMasterIdLst>
  <p:notesMasterIdLst>
    <p:notesMasterId r:id="rId24"/>
  </p:notesMasterIdLst>
  <p:sldIdLst>
    <p:sldId id="796" r:id="rId2"/>
    <p:sldId id="379" r:id="rId3"/>
    <p:sldId id="807" r:id="rId4"/>
    <p:sldId id="775" r:id="rId5"/>
    <p:sldId id="776" r:id="rId6"/>
    <p:sldId id="808" r:id="rId7"/>
    <p:sldId id="778" r:id="rId8"/>
    <p:sldId id="797" r:id="rId9"/>
    <p:sldId id="798" r:id="rId10"/>
    <p:sldId id="783" r:id="rId11"/>
    <p:sldId id="787" r:id="rId12"/>
    <p:sldId id="788" r:id="rId13"/>
    <p:sldId id="799" r:id="rId14"/>
    <p:sldId id="800" r:id="rId15"/>
    <p:sldId id="784" r:id="rId16"/>
    <p:sldId id="789" r:id="rId17"/>
    <p:sldId id="785" r:id="rId18"/>
    <p:sldId id="794" r:id="rId19"/>
    <p:sldId id="809" r:id="rId20"/>
    <p:sldId id="810" r:id="rId21"/>
    <p:sldId id="812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predefinita" id="{49682BF0-3F17-4EA1-B701-EAE7B1C9360C}">
          <p14:sldIdLst>
            <p14:sldId id="796"/>
            <p14:sldId id="379"/>
            <p14:sldId id="807"/>
            <p14:sldId id="775"/>
            <p14:sldId id="776"/>
            <p14:sldId id="808"/>
            <p14:sldId id="778"/>
            <p14:sldId id="797"/>
            <p14:sldId id="798"/>
            <p14:sldId id="783"/>
            <p14:sldId id="787"/>
            <p14:sldId id="788"/>
            <p14:sldId id="799"/>
            <p14:sldId id="800"/>
            <p14:sldId id="784"/>
            <p14:sldId id="789"/>
            <p14:sldId id="785"/>
            <p14:sldId id="794"/>
            <p14:sldId id="809"/>
            <p14:sldId id="810"/>
            <p14:sldId id="812"/>
            <p14:sldId id="27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FA2DF63-C988-26FC-4D42-61CEE9D844FC}" name="Priscila Andrade" initials="PA" userId="Priscila Andrade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4154"/>
    <a:srgbClr val="7FC9CC"/>
    <a:srgbClr val="034054"/>
    <a:srgbClr val="809FA9"/>
    <a:srgbClr val="C2C2C2"/>
    <a:srgbClr val="4170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58" autoAdjust="0"/>
    <p:restoredTop sz="93956" autoAdjust="0"/>
  </p:normalViewPr>
  <p:slideViewPr>
    <p:cSldViewPr snapToGrid="0" snapToObjects="1">
      <p:cViewPr varScale="1">
        <p:scale>
          <a:sx n="120" d="100"/>
          <a:sy n="120" d="100"/>
        </p:scale>
        <p:origin x="192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9FD25B-DB05-46AA-A374-A3C82468EDD9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A289B00-E99E-44F2-B553-880536014E43}">
      <dgm:prSet phldrT="[Text]" custT="1"/>
      <dgm:spPr>
        <a:solidFill>
          <a:srgbClr val="C2C2C2">
            <a:alpha val="50000"/>
          </a:srgbClr>
        </a:solidFill>
      </dgm:spPr>
      <dgm:t>
        <a:bodyPr/>
        <a:lstStyle/>
        <a:p>
          <a:r>
            <a:rPr lang="en-GB" sz="2400" b="1" kern="120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Objectives</a:t>
          </a:r>
        </a:p>
      </dgm:t>
    </dgm:pt>
    <dgm:pt modelId="{8E580F43-BDFB-42D6-86A5-720232456B34}" type="parTrans" cxnId="{419A3F24-EDF5-4858-AC6B-97687946C226}">
      <dgm:prSet/>
      <dgm:spPr/>
      <dgm:t>
        <a:bodyPr/>
        <a:lstStyle/>
        <a:p>
          <a:endParaRPr lang="en-GB"/>
        </a:p>
      </dgm:t>
    </dgm:pt>
    <dgm:pt modelId="{B7927FBF-0554-4EB0-869B-93C82CD81FDF}" type="sibTrans" cxnId="{419A3F24-EDF5-4858-AC6B-97687946C226}">
      <dgm:prSet/>
      <dgm:spPr/>
      <dgm:t>
        <a:bodyPr/>
        <a:lstStyle/>
        <a:p>
          <a:endParaRPr lang="en-GB"/>
        </a:p>
      </dgm:t>
    </dgm:pt>
    <dgm:pt modelId="{EB9F3AD5-C65F-47C9-A9E4-D80E1CD1B810}">
      <dgm:prSet phldrT="[Text]" custT="1"/>
      <dgm:spPr>
        <a:solidFill>
          <a:srgbClr val="41707F">
            <a:alpha val="50000"/>
          </a:srgbClr>
        </a:solidFill>
      </dgm:spPr>
      <dgm:t>
        <a:bodyPr/>
        <a:lstStyle/>
        <a:p>
          <a:r>
            <a:rPr lang="en-GB" sz="1200" b="0" kern="120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Value preservation and maximisation</a:t>
          </a:r>
        </a:p>
      </dgm:t>
    </dgm:pt>
    <dgm:pt modelId="{46CB439B-FCF3-43C2-A621-B642995F49EC}" type="parTrans" cxnId="{50AF7704-AD7E-4A13-A719-4940A3629F8A}">
      <dgm:prSet/>
      <dgm:spPr/>
      <dgm:t>
        <a:bodyPr/>
        <a:lstStyle/>
        <a:p>
          <a:endParaRPr lang="en-GB"/>
        </a:p>
      </dgm:t>
    </dgm:pt>
    <dgm:pt modelId="{F2CF8743-2DD0-4F1E-BEA3-3059914B24BD}" type="sibTrans" cxnId="{50AF7704-AD7E-4A13-A719-4940A3629F8A}">
      <dgm:prSet/>
      <dgm:spPr/>
      <dgm:t>
        <a:bodyPr/>
        <a:lstStyle/>
        <a:p>
          <a:endParaRPr lang="en-GB"/>
        </a:p>
      </dgm:t>
    </dgm:pt>
    <dgm:pt modelId="{C347104B-DC81-4DE6-9852-CC221319BB67}">
      <dgm:prSet phldrT="[Text]" custScaleX="127945"/>
      <dgm:spPr>
        <a:solidFill>
          <a:srgbClr val="41707F">
            <a:alpha val="50000"/>
          </a:srgbClr>
        </a:solidFill>
      </dgm:spPr>
      <dgm:t>
        <a:bodyPr/>
        <a:lstStyle/>
        <a:p>
          <a:endParaRPr lang="es-ES"/>
        </a:p>
      </dgm:t>
    </dgm:pt>
    <dgm:pt modelId="{AACA74F5-923B-45A4-AB31-AC8C7908AA5C}" type="parTrans" cxnId="{4786C817-085C-487C-97B3-6C03D3528213}">
      <dgm:prSet/>
      <dgm:spPr/>
      <dgm:t>
        <a:bodyPr/>
        <a:lstStyle/>
        <a:p>
          <a:endParaRPr lang="en-GB"/>
        </a:p>
      </dgm:t>
    </dgm:pt>
    <dgm:pt modelId="{98DF798C-AE31-4DF0-A89F-8002E9762F82}" type="sibTrans" cxnId="{4786C817-085C-487C-97B3-6C03D3528213}">
      <dgm:prSet/>
      <dgm:spPr/>
      <dgm:t>
        <a:bodyPr/>
        <a:lstStyle/>
        <a:p>
          <a:endParaRPr lang="en-GB"/>
        </a:p>
      </dgm:t>
    </dgm:pt>
    <dgm:pt modelId="{E48AB7A8-B62B-4353-914D-0EF2F9331FBF}">
      <dgm:prSet phldrT="[Text]" custScaleX="127945"/>
      <dgm:spPr>
        <a:solidFill>
          <a:srgbClr val="41707F">
            <a:alpha val="50000"/>
          </a:srgbClr>
        </a:solidFill>
      </dgm:spPr>
      <dgm:t>
        <a:bodyPr/>
        <a:lstStyle/>
        <a:p>
          <a:endParaRPr lang="es-ES"/>
        </a:p>
      </dgm:t>
    </dgm:pt>
    <dgm:pt modelId="{57869B84-51A6-46D1-BF0A-39222C6F3457}" type="parTrans" cxnId="{DD5457FB-C437-4903-9AC1-19F38BE69D76}">
      <dgm:prSet/>
      <dgm:spPr/>
      <dgm:t>
        <a:bodyPr/>
        <a:lstStyle/>
        <a:p>
          <a:endParaRPr lang="en-GB"/>
        </a:p>
      </dgm:t>
    </dgm:pt>
    <dgm:pt modelId="{174E8B02-6A1E-4794-BC34-D3A2754B2161}" type="sibTrans" cxnId="{DD5457FB-C437-4903-9AC1-19F38BE69D76}">
      <dgm:prSet/>
      <dgm:spPr/>
      <dgm:t>
        <a:bodyPr/>
        <a:lstStyle/>
        <a:p>
          <a:endParaRPr lang="en-GB"/>
        </a:p>
      </dgm:t>
    </dgm:pt>
    <dgm:pt modelId="{58F05D18-62F9-465E-8F59-CB9A60757A54}">
      <dgm:prSet phldrT="[Text]" custT="1"/>
      <dgm:spPr>
        <a:solidFill>
          <a:srgbClr val="41707F">
            <a:alpha val="50000"/>
          </a:srgbClr>
        </a:solidFill>
      </dgm:spPr>
      <dgm:t>
        <a:bodyPr/>
        <a:lstStyle/>
        <a:p>
          <a:r>
            <a:rPr lang="en-GB" sz="1200" b="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Depositor protection</a:t>
          </a:r>
        </a:p>
      </dgm:t>
    </dgm:pt>
    <dgm:pt modelId="{26BD411F-5480-41E3-9571-AC549358CCAF}" type="parTrans" cxnId="{9E21AB7F-2BD4-4BC6-97E4-E0CF4908DA3B}">
      <dgm:prSet/>
      <dgm:spPr/>
      <dgm:t>
        <a:bodyPr/>
        <a:lstStyle/>
        <a:p>
          <a:endParaRPr lang="en-GB"/>
        </a:p>
      </dgm:t>
    </dgm:pt>
    <dgm:pt modelId="{53E53CC5-F3B0-4CAC-AB23-85BC4FDDDADD}" type="sibTrans" cxnId="{9E21AB7F-2BD4-4BC6-97E4-E0CF4908DA3B}">
      <dgm:prSet/>
      <dgm:spPr/>
      <dgm:t>
        <a:bodyPr/>
        <a:lstStyle/>
        <a:p>
          <a:endParaRPr lang="en-GB"/>
        </a:p>
      </dgm:t>
    </dgm:pt>
    <dgm:pt modelId="{3F996886-D5F3-4FD5-AA66-739EADBB179F}">
      <dgm:prSet phldrT="[Text]" custScaleX="127945"/>
      <dgm:spPr>
        <a:solidFill>
          <a:srgbClr val="41707F">
            <a:alpha val="50000"/>
          </a:srgbClr>
        </a:solidFill>
      </dgm:spPr>
      <dgm:t>
        <a:bodyPr/>
        <a:lstStyle/>
        <a:p>
          <a:endParaRPr lang="es-ES"/>
        </a:p>
      </dgm:t>
    </dgm:pt>
    <dgm:pt modelId="{12DA4D8E-7C81-4A6C-8D17-83D1905749A8}" type="parTrans" cxnId="{FA0CA5C3-1EAA-442E-9BDC-7E796B23AD5E}">
      <dgm:prSet/>
      <dgm:spPr/>
      <dgm:t>
        <a:bodyPr/>
        <a:lstStyle/>
        <a:p>
          <a:endParaRPr lang="en-GB"/>
        </a:p>
      </dgm:t>
    </dgm:pt>
    <dgm:pt modelId="{B324921D-60D7-4EE9-83F3-19F9013B6AF0}" type="sibTrans" cxnId="{FA0CA5C3-1EAA-442E-9BDC-7E796B23AD5E}">
      <dgm:prSet/>
      <dgm:spPr/>
      <dgm:t>
        <a:bodyPr/>
        <a:lstStyle/>
        <a:p>
          <a:endParaRPr lang="en-GB"/>
        </a:p>
      </dgm:t>
    </dgm:pt>
    <dgm:pt modelId="{6D1F8AB9-B68A-4B28-B5E6-6121FB4EA6DC}">
      <dgm:prSet phldrT="[Text]"/>
      <dgm:spPr>
        <a:solidFill>
          <a:srgbClr val="41707F">
            <a:alpha val="50000"/>
          </a:srgbClr>
        </a:solidFill>
      </dgm:spPr>
      <dgm:t>
        <a:bodyPr/>
        <a:lstStyle/>
        <a:p>
          <a:r>
            <a:rPr lang="en-GB" b="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Certainty and predictability</a:t>
          </a:r>
        </a:p>
      </dgm:t>
    </dgm:pt>
    <dgm:pt modelId="{9B979BEE-36FC-4020-8FA0-7AE4271A5BCA}" type="parTrans" cxnId="{B8A60B61-9B62-4333-B398-C79D30826EE3}">
      <dgm:prSet/>
      <dgm:spPr/>
      <dgm:t>
        <a:bodyPr/>
        <a:lstStyle/>
        <a:p>
          <a:endParaRPr lang="en-GB"/>
        </a:p>
      </dgm:t>
    </dgm:pt>
    <dgm:pt modelId="{5647BF3F-7408-4559-9805-707F3DB3A75C}" type="sibTrans" cxnId="{B8A60B61-9B62-4333-B398-C79D30826EE3}">
      <dgm:prSet/>
      <dgm:spPr/>
      <dgm:t>
        <a:bodyPr/>
        <a:lstStyle/>
        <a:p>
          <a:endParaRPr lang="en-GB"/>
        </a:p>
      </dgm:t>
    </dgm:pt>
    <dgm:pt modelId="{4B32188D-5222-479B-B0EF-7DE3183A29A1}">
      <dgm:prSet phldrT="[Text]" custT="1"/>
      <dgm:spPr>
        <a:solidFill>
          <a:srgbClr val="41707F">
            <a:alpha val="50000"/>
          </a:srgbClr>
        </a:solidFill>
      </dgm:spPr>
      <dgm:t>
        <a:bodyPr/>
        <a:lstStyle/>
        <a:p>
          <a:r>
            <a:rPr lang="en-GB" sz="1200" b="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Financial stability</a:t>
          </a:r>
        </a:p>
      </dgm:t>
    </dgm:pt>
    <dgm:pt modelId="{236CCBC8-1EB1-4949-B690-EF0C5F0930E8}" type="parTrans" cxnId="{E8AF5DA3-7C05-4BD0-B043-F0CEF4598CF1}">
      <dgm:prSet/>
      <dgm:spPr/>
      <dgm:t>
        <a:bodyPr/>
        <a:lstStyle/>
        <a:p>
          <a:endParaRPr lang="en-GB"/>
        </a:p>
      </dgm:t>
    </dgm:pt>
    <dgm:pt modelId="{889C0ED3-A18B-4256-A227-E6641B25F5ED}" type="sibTrans" cxnId="{E8AF5DA3-7C05-4BD0-B043-F0CEF4598CF1}">
      <dgm:prSet/>
      <dgm:spPr/>
      <dgm:t>
        <a:bodyPr/>
        <a:lstStyle/>
        <a:p>
          <a:endParaRPr lang="en-GB"/>
        </a:p>
      </dgm:t>
    </dgm:pt>
    <dgm:pt modelId="{307A890F-0D95-4232-B12F-6667D8A44E2B}">
      <dgm:prSet phldrT="[Text]" custT="1"/>
      <dgm:spPr>
        <a:solidFill>
          <a:srgbClr val="41707F">
            <a:alpha val="50000"/>
          </a:srgbClr>
        </a:solidFill>
      </dgm:spPr>
      <dgm:t>
        <a:bodyPr/>
        <a:lstStyle/>
        <a:p>
          <a:r>
            <a:rPr lang="en-GB" sz="1200" b="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Avoiding use of public funds</a:t>
          </a:r>
        </a:p>
      </dgm:t>
    </dgm:pt>
    <dgm:pt modelId="{B098EB86-DCBE-4937-9076-DF964B1D0474}" type="parTrans" cxnId="{483B3251-C528-4F63-B4BF-959780E59B71}">
      <dgm:prSet/>
      <dgm:spPr/>
      <dgm:t>
        <a:bodyPr/>
        <a:lstStyle/>
        <a:p>
          <a:endParaRPr lang="en-GB"/>
        </a:p>
      </dgm:t>
    </dgm:pt>
    <dgm:pt modelId="{74368163-8813-437D-A732-400AA756F554}" type="sibTrans" cxnId="{483B3251-C528-4F63-B4BF-959780E59B71}">
      <dgm:prSet/>
      <dgm:spPr/>
      <dgm:t>
        <a:bodyPr/>
        <a:lstStyle/>
        <a:p>
          <a:endParaRPr lang="en-GB"/>
        </a:p>
      </dgm:t>
    </dgm:pt>
    <dgm:pt modelId="{52A657C2-3C4A-4717-BF0C-9E7308D70EE3}" type="pres">
      <dgm:prSet presAssocID="{EB9FD25B-DB05-46AA-A374-A3C82468EDD9}" presName="composite" presStyleCnt="0">
        <dgm:presLayoutVars>
          <dgm:chMax val="1"/>
          <dgm:dir/>
          <dgm:resizeHandles val="exact"/>
        </dgm:presLayoutVars>
      </dgm:prSet>
      <dgm:spPr/>
    </dgm:pt>
    <dgm:pt modelId="{84FF5A69-A68D-4467-9F31-FEE4C1D5DE7F}" type="pres">
      <dgm:prSet presAssocID="{EB9FD25B-DB05-46AA-A374-A3C82468EDD9}" presName="radial" presStyleCnt="0">
        <dgm:presLayoutVars>
          <dgm:animLvl val="ctr"/>
        </dgm:presLayoutVars>
      </dgm:prSet>
      <dgm:spPr/>
    </dgm:pt>
    <dgm:pt modelId="{C4F2E63F-F1AB-4D3B-8DA0-13FC816A8741}" type="pres">
      <dgm:prSet presAssocID="{AA289B00-E99E-44F2-B553-880536014E43}" presName="centerShape" presStyleLbl="vennNode1" presStyleIdx="0" presStyleCnt="6"/>
      <dgm:spPr/>
    </dgm:pt>
    <dgm:pt modelId="{C11BB742-EFD2-4CA9-9F37-1061BCA08B44}" type="pres">
      <dgm:prSet presAssocID="{EB9F3AD5-C65F-47C9-A9E4-D80E1CD1B810}" presName="node" presStyleLbl="vennNode1" presStyleIdx="1" presStyleCnt="6" custScaleX="127945">
        <dgm:presLayoutVars>
          <dgm:bulletEnabled val="1"/>
        </dgm:presLayoutVars>
      </dgm:prSet>
      <dgm:spPr/>
    </dgm:pt>
    <dgm:pt modelId="{27661E31-E1BA-4BFF-BAA8-4657A419195E}" type="pres">
      <dgm:prSet presAssocID="{58F05D18-62F9-465E-8F59-CB9A60757A54}" presName="node" presStyleLbl="vennNode1" presStyleIdx="2" presStyleCnt="6" custScaleX="127945">
        <dgm:presLayoutVars>
          <dgm:bulletEnabled val="1"/>
        </dgm:presLayoutVars>
      </dgm:prSet>
      <dgm:spPr/>
    </dgm:pt>
    <dgm:pt modelId="{C63565E1-DF21-4A7B-A4B0-387E3B2CD919}" type="pres">
      <dgm:prSet presAssocID="{4B32188D-5222-479B-B0EF-7DE3183A29A1}" presName="node" presStyleLbl="vennNode1" presStyleIdx="3" presStyleCnt="6" custScaleX="127945" custRadScaleRad="102413" custRadScaleInc="-8271">
        <dgm:presLayoutVars>
          <dgm:bulletEnabled val="1"/>
        </dgm:presLayoutVars>
      </dgm:prSet>
      <dgm:spPr/>
    </dgm:pt>
    <dgm:pt modelId="{21BA0745-1AE0-4FE5-9E47-743BC206EA5F}" type="pres">
      <dgm:prSet presAssocID="{307A890F-0D95-4232-B12F-6667D8A44E2B}" presName="node" presStyleLbl="vennNode1" presStyleIdx="4" presStyleCnt="6" custScaleX="132062" custScaleY="92960" custRadScaleRad="104954" custRadScaleInc="10384">
        <dgm:presLayoutVars>
          <dgm:bulletEnabled val="1"/>
        </dgm:presLayoutVars>
      </dgm:prSet>
      <dgm:spPr/>
    </dgm:pt>
    <dgm:pt modelId="{3EDB4225-6BFA-4639-849E-219F22A0347D}" type="pres">
      <dgm:prSet presAssocID="{6D1F8AB9-B68A-4B28-B5E6-6121FB4EA6DC}" presName="node" presStyleLbl="vennNode1" presStyleIdx="5" presStyleCnt="6" custScaleX="127945">
        <dgm:presLayoutVars>
          <dgm:bulletEnabled val="1"/>
        </dgm:presLayoutVars>
      </dgm:prSet>
      <dgm:spPr/>
    </dgm:pt>
  </dgm:ptLst>
  <dgm:cxnLst>
    <dgm:cxn modelId="{50AF7704-AD7E-4A13-A719-4940A3629F8A}" srcId="{AA289B00-E99E-44F2-B553-880536014E43}" destId="{EB9F3AD5-C65F-47C9-A9E4-D80E1CD1B810}" srcOrd="0" destOrd="0" parTransId="{46CB439B-FCF3-43C2-A621-B642995F49EC}" sibTransId="{F2CF8743-2DD0-4F1E-BEA3-3059914B24BD}"/>
    <dgm:cxn modelId="{4786C817-085C-487C-97B3-6C03D3528213}" srcId="{EB9FD25B-DB05-46AA-A374-A3C82468EDD9}" destId="{C347104B-DC81-4DE6-9852-CC221319BB67}" srcOrd="1" destOrd="0" parTransId="{AACA74F5-923B-45A4-AB31-AC8C7908AA5C}" sibTransId="{98DF798C-AE31-4DF0-A89F-8002E9762F82}"/>
    <dgm:cxn modelId="{419A3F24-EDF5-4858-AC6B-97687946C226}" srcId="{EB9FD25B-DB05-46AA-A374-A3C82468EDD9}" destId="{AA289B00-E99E-44F2-B553-880536014E43}" srcOrd="0" destOrd="0" parTransId="{8E580F43-BDFB-42D6-86A5-720232456B34}" sibTransId="{B7927FBF-0554-4EB0-869B-93C82CD81FDF}"/>
    <dgm:cxn modelId="{80858528-A089-46C5-9B33-48EF3246B62D}" type="presOf" srcId="{AA289B00-E99E-44F2-B553-880536014E43}" destId="{C4F2E63F-F1AB-4D3B-8DA0-13FC816A8741}" srcOrd="0" destOrd="0" presId="urn:microsoft.com/office/officeart/2005/8/layout/radial3"/>
    <dgm:cxn modelId="{E82C2630-BB78-4462-A2A9-F2E8646AC9F7}" type="presOf" srcId="{6D1F8AB9-B68A-4B28-B5E6-6121FB4EA6DC}" destId="{3EDB4225-6BFA-4639-849E-219F22A0347D}" srcOrd="0" destOrd="0" presId="urn:microsoft.com/office/officeart/2005/8/layout/radial3"/>
    <dgm:cxn modelId="{BC193035-F37F-4CBA-90F8-1DAA125F979D}" type="presOf" srcId="{EB9FD25B-DB05-46AA-A374-A3C82468EDD9}" destId="{52A657C2-3C4A-4717-BF0C-9E7308D70EE3}" srcOrd="0" destOrd="0" presId="urn:microsoft.com/office/officeart/2005/8/layout/radial3"/>
    <dgm:cxn modelId="{483B3251-C528-4F63-B4BF-959780E59B71}" srcId="{AA289B00-E99E-44F2-B553-880536014E43}" destId="{307A890F-0D95-4232-B12F-6667D8A44E2B}" srcOrd="3" destOrd="0" parTransId="{B098EB86-DCBE-4937-9076-DF964B1D0474}" sibTransId="{74368163-8813-437D-A732-400AA756F554}"/>
    <dgm:cxn modelId="{B8A60B61-9B62-4333-B398-C79D30826EE3}" srcId="{AA289B00-E99E-44F2-B553-880536014E43}" destId="{6D1F8AB9-B68A-4B28-B5E6-6121FB4EA6DC}" srcOrd="4" destOrd="0" parTransId="{9B979BEE-36FC-4020-8FA0-7AE4271A5BCA}" sibTransId="{5647BF3F-7408-4559-9805-707F3DB3A75C}"/>
    <dgm:cxn modelId="{9E21AB7F-2BD4-4BC6-97E4-E0CF4908DA3B}" srcId="{AA289B00-E99E-44F2-B553-880536014E43}" destId="{58F05D18-62F9-465E-8F59-CB9A60757A54}" srcOrd="1" destOrd="0" parTransId="{26BD411F-5480-41E3-9571-AC549358CCAF}" sibTransId="{53E53CC5-F3B0-4CAC-AB23-85BC4FDDDADD}"/>
    <dgm:cxn modelId="{CA41148B-8AF7-4B51-AF0A-85487E1A099B}" type="presOf" srcId="{307A890F-0D95-4232-B12F-6667D8A44E2B}" destId="{21BA0745-1AE0-4FE5-9E47-743BC206EA5F}" srcOrd="0" destOrd="0" presId="urn:microsoft.com/office/officeart/2005/8/layout/radial3"/>
    <dgm:cxn modelId="{DB6F4E9D-13AB-41A7-9A96-926DAC8915CA}" type="presOf" srcId="{4B32188D-5222-479B-B0EF-7DE3183A29A1}" destId="{C63565E1-DF21-4A7B-A4B0-387E3B2CD919}" srcOrd="0" destOrd="0" presId="urn:microsoft.com/office/officeart/2005/8/layout/radial3"/>
    <dgm:cxn modelId="{E8AF5DA3-7C05-4BD0-B043-F0CEF4598CF1}" srcId="{AA289B00-E99E-44F2-B553-880536014E43}" destId="{4B32188D-5222-479B-B0EF-7DE3183A29A1}" srcOrd="2" destOrd="0" parTransId="{236CCBC8-1EB1-4949-B690-EF0C5F0930E8}" sibTransId="{889C0ED3-A18B-4256-A227-E6641B25F5ED}"/>
    <dgm:cxn modelId="{FA0CA5C3-1EAA-442E-9BDC-7E796B23AD5E}" srcId="{EB9FD25B-DB05-46AA-A374-A3C82468EDD9}" destId="{3F996886-D5F3-4FD5-AA66-739EADBB179F}" srcOrd="3" destOrd="0" parTransId="{12DA4D8E-7C81-4A6C-8D17-83D1905749A8}" sibTransId="{B324921D-60D7-4EE9-83F3-19F9013B6AF0}"/>
    <dgm:cxn modelId="{C73870D1-BD50-4307-8C40-47B9E4DAE580}" type="presOf" srcId="{58F05D18-62F9-465E-8F59-CB9A60757A54}" destId="{27661E31-E1BA-4BFF-BAA8-4657A419195E}" srcOrd="0" destOrd="0" presId="urn:microsoft.com/office/officeart/2005/8/layout/radial3"/>
    <dgm:cxn modelId="{C55B0EEB-E3D5-4A0A-8350-D90D2B2215A1}" type="presOf" srcId="{EB9F3AD5-C65F-47C9-A9E4-D80E1CD1B810}" destId="{C11BB742-EFD2-4CA9-9F37-1061BCA08B44}" srcOrd="0" destOrd="0" presId="urn:microsoft.com/office/officeart/2005/8/layout/radial3"/>
    <dgm:cxn modelId="{DD5457FB-C437-4903-9AC1-19F38BE69D76}" srcId="{EB9FD25B-DB05-46AA-A374-A3C82468EDD9}" destId="{E48AB7A8-B62B-4353-914D-0EF2F9331FBF}" srcOrd="2" destOrd="0" parTransId="{57869B84-51A6-46D1-BF0A-39222C6F3457}" sibTransId="{174E8B02-6A1E-4794-BC34-D3A2754B2161}"/>
    <dgm:cxn modelId="{71C46F5A-1A9F-4D0F-AA63-F3988D5F7569}" type="presParOf" srcId="{52A657C2-3C4A-4717-BF0C-9E7308D70EE3}" destId="{84FF5A69-A68D-4467-9F31-FEE4C1D5DE7F}" srcOrd="0" destOrd="0" presId="urn:microsoft.com/office/officeart/2005/8/layout/radial3"/>
    <dgm:cxn modelId="{53DC1C91-6D48-4E19-85FA-9F04B284A6ED}" type="presParOf" srcId="{84FF5A69-A68D-4467-9F31-FEE4C1D5DE7F}" destId="{C4F2E63F-F1AB-4D3B-8DA0-13FC816A8741}" srcOrd="0" destOrd="0" presId="urn:microsoft.com/office/officeart/2005/8/layout/radial3"/>
    <dgm:cxn modelId="{364A5C68-9CD3-4EAA-9708-C75751EC03AC}" type="presParOf" srcId="{84FF5A69-A68D-4467-9F31-FEE4C1D5DE7F}" destId="{C11BB742-EFD2-4CA9-9F37-1061BCA08B44}" srcOrd="1" destOrd="0" presId="urn:microsoft.com/office/officeart/2005/8/layout/radial3"/>
    <dgm:cxn modelId="{0DC485BF-772F-4A30-B3A7-1CC4A4E941FF}" type="presParOf" srcId="{84FF5A69-A68D-4467-9F31-FEE4C1D5DE7F}" destId="{27661E31-E1BA-4BFF-BAA8-4657A419195E}" srcOrd="2" destOrd="0" presId="urn:microsoft.com/office/officeart/2005/8/layout/radial3"/>
    <dgm:cxn modelId="{1AC87885-F228-468A-B08A-CE056BDA81C1}" type="presParOf" srcId="{84FF5A69-A68D-4467-9F31-FEE4C1D5DE7F}" destId="{C63565E1-DF21-4A7B-A4B0-387E3B2CD919}" srcOrd="3" destOrd="0" presId="urn:microsoft.com/office/officeart/2005/8/layout/radial3"/>
    <dgm:cxn modelId="{CA51CF73-B43E-4050-874C-9B6B27D03F89}" type="presParOf" srcId="{84FF5A69-A68D-4467-9F31-FEE4C1D5DE7F}" destId="{21BA0745-1AE0-4FE5-9E47-743BC206EA5F}" srcOrd="4" destOrd="0" presId="urn:microsoft.com/office/officeart/2005/8/layout/radial3"/>
    <dgm:cxn modelId="{1081E709-1A00-4D5D-B760-6F7E90DCB1A3}" type="presParOf" srcId="{84FF5A69-A68D-4467-9F31-FEE4C1D5DE7F}" destId="{3EDB4225-6BFA-4639-849E-219F22A0347D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F2E63F-F1AB-4D3B-8DA0-13FC816A8741}">
      <dsp:nvSpPr>
        <dsp:cNvPr id="0" name=""/>
        <dsp:cNvSpPr/>
      </dsp:nvSpPr>
      <dsp:spPr>
        <a:xfrm>
          <a:off x="1249297" y="1403451"/>
          <a:ext cx="3253316" cy="3253316"/>
        </a:xfrm>
        <a:prstGeom prst="ellipse">
          <a:avLst/>
        </a:prstGeom>
        <a:solidFill>
          <a:srgbClr val="C2C2C2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Objectives</a:t>
          </a:r>
        </a:p>
      </dsp:txBody>
      <dsp:txXfrm>
        <a:off x="1725734" y="1879888"/>
        <a:ext cx="2300442" cy="2300442"/>
      </dsp:txXfrm>
    </dsp:sp>
    <dsp:sp modelId="{C11BB742-EFD2-4CA9-9F37-1061BCA08B44}">
      <dsp:nvSpPr>
        <dsp:cNvPr id="0" name=""/>
        <dsp:cNvSpPr/>
      </dsp:nvSpPr>
      <dsp:spPr>
        <a:xfrm>
          <a:off x="1835341" y="100372"/>
          <a:ext cx="2081228" cy="1626658"/>
        </a:xfrm>
        <a:prstGeom prst="ellipse">
          <a:avLst/>
        </a:prstGeom>
        <a:solidFill>
          <a:srgbClr val="41707F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Value preservation and maximisation</a:t>
          </a:r>
        </a:p>
      </dsp:txBody>
      <dsp:txXfrm>
        <a:off x="2140130" y="338591"/>
        <a:ext cx="1471650" cy="1150220"/>
      </dsp:txXfrm>
    </dsp:sp>
    <dsp:sp modelId="{27661E31-E1BA-4BFF-BAA8-4657A419195E}">
      <dsp:nvSpPr>
        <dsp:cNvPr id="0" name=""/>
        <dsp:cNvSpPr/>
      </dsp:nvSpPr>
      <dsp:spPr>
        <a:xfrm>
          <a:off x="3848164" y="1562774"/>
          <a:ext cx="2081228" cy="1626658"/>
        </a:xfrm>
        <a:prstGeom prst="ellipse">
          <a:avLst/>
        </a:prstGeom>
        <a:solidFill>
          <a:srgbClr val="41707F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Depositor protection</a:t>
          </a:r>
        </a:p>
      </dsp:txBody>
      <dsp:txXfrm>
        <a:off x="4152953" y="1800993"/>
        <a:ext cx="1471650" cy="1150220"/>
      </dsp:txXfrm>
    </dsp:sp>
    <dsp:sp modelId="{C63565E1-DF21-4A7B-A4B0-387E3B2CD919}">
      <dsp:nvSpPr>
        <dsp:cNvPr id="0" name=""/>
        <dsp:cNvSpPr/>
      </dsp:nvSpPr>
      <dsp:spPr>
        <a:xfrm>
          <a:off x="3284404" y="3828664"/>
          <a:ext cx="2081228" cy="1626658"/>
        </a:xfrm>
        <a:prstGeom prst="ellipse">
          <a:avLst/>
        </a:prstGeom>
        <a:solidFill>
          <a:srgbClr val="41707F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Financial stability</a:t>
          </a:r>
        </a:p>
      </dsp:txBody>
      <dsp:txXfrm>
        <a:off x="3589193" y="4066883"/>
        <a:ext cx="1471650" cy="1150220"/>
      </dsp:txXfrm>
    </dsp:sp>
    <dsp:sp modelId="{21BA0745-1AE0-4FE5-9E47-743BC206EA5F}">
      <dsp:nvSpPr>
        <dsp:cNvPr id="0" name=""/>
        <dsp:cNvSpPr/>
      </dsp:nvSpPr>
      <dsp:spPr>
        <a:xfrm>
          <a:off x="273507" y="3885907"/>
          <a:ext cx="2148197" cy="1512141"/>
        </a:xfrm>
        <a:prstGeom prst="ellipse">
          <a:avLst/>
        </a:prstGeom>
        <a:solidFill>
          <a:srgbClr val="41707F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Avoiding use of public funds</a:t>
          </a:r>
        </a:p>
      </dsp:txBody>
      <dsp:txXfrm>
        <a:off x="588103" y="4107355"/>
        <a:ext cx="1519005" cy="1069245"/>
      </dsp:txXfrm>
    </dsp:sp>
    <dsp:sp modelId="{3EDB4225-6BFA-4639-849E-219F22A0347D}">
      <dsp:nvSpPr>
        <dsp:cNvPr id="0" name=""/>
        <dsp:cNvSpPr/>
      </dsp:nvSpPr>
      <dsp:spPr>
        <a:xfrm>
          <a:off x="-177481" y="1562774"/>
          <a:ext cx="2081228" cy="1626658"/>
        </a:xfrm>
        <a:prstGeom prst="ellipse">
          <a:avLst/>
        </a:prstGeom>
        <a:solidFill>
          <a:srgbClr val="41707F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kern="1200" cap="none" spc="200" baseline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Certainty and predictability</a:t>
          </a:r>
        </a:p>
      </dsp:txBody>
      <dsp:txXfrm>
        <a:off x="127308" y="1800993"/>
        <a:ext cx="1471650" cy="11502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852F1D-DEE3-6B4A-9F13-D93E713392C1}" type="datetimeFigureOut">
              <a:rPr lang="en-US" smtClean="0"/>
              <a:t>9/28/24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81FB21-E1BC-6645-977E-36EED49B4E7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944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17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8764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040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9462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6722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2505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6899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853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0613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5517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314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9286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3591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6276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774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1762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5343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0655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1231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altLang="en-US" sz="1200" baseline="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81FB21-E1BC-6645-977E-36EED49B4E7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2673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48570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042FE-CE22-864E-86D5-3044511BD8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D6D749-171F-9E41-9A27-C4ACD04A00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C979C3-45C9-0745-8577-29FE3C9E6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8C14B-9E0D-954C-9AD0-AB1E2D423ED6}" type="datetime1">
              <a:rPr lang="en-US" smtClean="0"/>
              <a:t>9/28/24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41E5D2-4639-3242-91CF-1BC5BD5BD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E4449-8EC1-7340-84EA-2C7B3C0CE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582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D937A-859D-9947-B299-DA8C4D626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226AD-C7B6-2A43-BACA-5855BECA91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695DEA-4080-4343-9820-CDE36E193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E1B5-B8FC-3C49-A9CF-BE736E4E1861}" type="datetime1">
              <a:rPr lang="en-US" smtClean="0"/>
              <a:t>9/28/24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3C476-30AF-3542-924E-F13A45A35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44B82-AC03-A549-B8C9-E7B958797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45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A96FC-ADB7-3B46-B213-89ED2EE63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E0D95D-D2E6-894F-A256-8B5A2FB7D8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DB67E9-FB3D-264A-9A1A-11B03E5EA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431FE-EB84-004D-8BAD-E98BB0463F30}" type="datetime1">
              <a:rPr lang="en-US" smtClean="0"/>
              <a:t>9/28/24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406215-5FF9-024A-8EFA-9B835E08F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31CB39-3E12-0C49-B94C-84AC83A0A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70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52E87-2E47-3C4F-9B1B-036F014E5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4AE90B-82DC-6F47-AF5E-8E1DF0FCBE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E24-B07C-234B-921C-35591368F6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626E4-CA7F-E84E-B923-F773704F3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1BB63-DB6F-654D-996D-A4018BBE832C}" type="datetime1">
              <a:rPr lang="en-US" smtClean="0"/>
              <a:t>9/28/24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A34F1A-77F3-6F49-9C25-700E83033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12B777-ECDE-9B4E-A089-46C8E8793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277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5A3F2-1074-0448-81D5-540553722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2D2D6-1D48-5747-8A77-B2896EF526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46066F-8989-C240-8F90-11D290F4F9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333AC9-D1B7-7A4A-857D-74362DE37A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608BD0-C61A-9340-9544-B043EEB55E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8A68E1-7D86-E94B-8DDD-151DD9BC8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76E8C-7657-CA43-8767-7F7B40C42AE8}" type="datetime1">
              <a:rPr lang="en-US" smtClean="0"/>
              <a:t>9/28/24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F41CF0-9B86-184E-BE68-F3BA66D00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0F7E25-E8F4-EA4D-B233-8C0AC729B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435475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0B8CB-880A-854B-A1B2-BC10267D6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8EEED4-9EDA-D84F-B208-5C033AC91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4CA3-2605-0D4A-955A-B7EB0A790785}" type="datetime1">
              <a:rPr lang="en-US" smtClean="0"/>
              <a:t>9/28/24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ADDCDE-9750-0E49-A555-ED3CE3832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55456-3A54-C841-BE4D-55EBA35DB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369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99732E-1D32-1747-9F88-FB7D4D7BD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FBDE-37B4-EC41-9921-88D9A85B7040}" type="datetime1">
              <a:rPr lang="en-US" smtClean="0"/>
              <a:t>9/28/24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037736-9886-694E-BCFF-B6B9AA757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800D3C-BCF4-D848-8BA2-AAF7620BC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14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4B2A4-50EB-1B4C-BD86-A2533B957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3963F0-2D0C-C44A-8B59-8C39179595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5FC968-94E9-1542-8980-2518006A9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137C8D-848D-8343-8EC6-DFBAFEC60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47F35-72D5-F04D-A48C-AEDA45A1B058}" type="datetime1">
              <a:rPr lang="en-US" smtClean="0"/>
              <a:t>9/28/24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C8F37-20EE-074C-8096-265590BAF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305710-955C-4C45-8FF4-BBB44671A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012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AA5BE-DA87-A845-A0AF-423DD1F4B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2687C6-55CD-5C40-9A40-E9E904D7F8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A07699-714C-CE4C-9A70-F69152A18D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D1495-90FE-A443-B030-F7FA137BC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BF2E6-3128-6248-9605-B88F06F58155}" type="datetime1">
              <a:rPr lang="en-US" smtClean="0"/>
              <a:t>9/28/24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A1535E-EBD2-E34F-837F-7D7B06F93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6058BB-F326-3046-924B-E2567ED8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416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1BB59-8788-6340-B196-53F5FFCF3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DF2896-E537-2F43-B331-422586E11D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550F0E-BEFE-8F47-B00A-C72874393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4A46E-0175-6A42-8180-F9859A71E85B}" type="datetime1">
              <a:rPr lang="en-US" smtClean="0"/>
              <a:t>9/28/24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7B8D04-2391-8C4D-B798-975CEF523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E3512-A3FA-504D-9C46-048226A47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268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EED4CF-0E78-4541-89D8-D7584CFCB7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609EEC-978D-144F-9E08-2E09CDA398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4E03B-A30E-7C4C-9D8E-7B1302F29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C97A9-6CF0-4043-9CDF-AE607F7B4613}" type="datetime1">
              <a:rPr lang="en-US" smtClean="0"/>
              <a:t>9/28/24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FE6FA-2137-AD4E-B811-390F51508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548E2-73A7-614D-8976-CD145DE1C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11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FEF0FC-8397-1044-8140-30CD10AB4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EB0D8D-2046-6349-BFFD-B5B11D1AAF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C4AE81-D262-194A-80D9-5B19F0D155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76E8C-7657-CA43-8767-7F7B40C42AE8}" type="datetime1">
              <a:rPr lang="en-US" smtClean="0"/>
              <a:t>9/28/24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CF21EA-8FB1-8B40-ABCB-C70CB052CE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9F9A5-E47E-934F-8A53-286084AA32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2C5D6-3E33-1641-B2B6-43743C2E449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670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droit.org/work-in-progress/bank-insolvency/draft-legislative-guide-on-bank-liquidation-public-consultation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droit.org/work-in-progress/bank-insolvency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tiff"/><Relationship Id="rId4" Type="http://schemas.openxmlformats.org/officeDocument/2006/relationships/hyperlink" Target="https://www.unidroit.org/work-in-progress/bank-insolvency/draft-legislative-guide-on-bank-liquidation-public-consultation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unidroit.org/wp-content/uploads/2024/06/FOR-CONSULTATION_Draft-Legislative-Guide-on-Bank-Liquidation.pd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LGBLconsultation@unidroit.org" TargetMode="External"/><Relationship Id="rId4" Type="http://schemas.openxmlformats.org/officeDocument/2006/relationships/hyperlink" Target="https://www.unidroit.org/work-in-progress/bank-insolvency/draft-legislative-guide-on-bank-liquidation-public-consultation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169C6-8637-BD42-BE47-1631D4B956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921" y="2195945"/>
            <a:ext cx="9612630" cy="1383961"/>
          </a:xfrm>
          <a:solidFill>
            <a:schemeClr val="bg1"/>
          </a:solidFill>
          <a:ln w="381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(Draft) Legislative Guide on </a:t>
            </a:r>
            <a:r>
              <a:rPr lang="en-GB" sz="28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Bank Liquidation</a:t>
            </a:r>
            <a:br>
              <a:rPr lang="en-GB" sz="2800" b="1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en-GB" sz="28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1FBF43-C037-124B-B609-AF7CD2EF38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6478" y="4744528"/>
            <a:ext cx="11799042" cy="150099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spcBef>
                <a:spcPts val="400"/>
              </a:spcBef>
            </a:pPr>
            <a:endParaRPr lang="en-GB" sz="20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it-IT" sz="2000" b="1" dirty="0">
                <a:solidFill>
                  <a:srgbClr val="034054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Online Consultation</a:t>
            </a:r>
            <a:endParaRPr lang="it-IT" sz="2000" b="1" dirty="0">
              <a:solidFill>
                <a:srgbClr val="03405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endParaRPr lang="it-IT" sz="2000" b="1" dirty="0">
              <a:solidFill>
                <a:srgbClr val="03405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it-IT" sz="2000" b="1" dirty="0">
                <a:solidFill>
                  <a:srgbClr val="0340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June 2024 – 25 </a:t>
            </a:r>
            <a:r>
              <a:rPr lang="en-GB" sz="2000" b="1" dirty="0">
                <a:solidFill>
                  <a:srgbClr val="0340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September</a:t>
            </a:r>
            <a:r>
              <a:rPr lang="it-IT" sz="2000" b="1" dirty="0">
                <a:solidFill>
                  <a:srgbClr val="0340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2024</a:t>
            </a:r>
            <a:endParaRPr lang="en-US" sz="2000" b="1" dirty="0">
              <a:solidFill>
                <a:srgbClr val="03405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 descr="Logo&#10;&#10;Description automatically generated with medium confidence">
            <a:extLst>
              <a:ext uri="{FF2B5EF4-FFF2-40B4-BE49-F238E27FC236}">
                <a16:creationId xmlns:a16="http://schemas.microsoft.com/office/drawing/2014/main" id="{36B4E576-4DD7-414C-998D-F3008959F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4346" y="164992"/>
            <a:ext cx="6734432" cy="138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338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idx="1"/>
          </p:nvPr>
        </p:nvSpPr>
        <p:spPr>
          <a:xfrm>
            <a:off x="425302" y="515937"/>
            <a:ext cx="11193429" cy="5625638"/>
          </a:xfrm>
        </p:spPr>
        <p:txBody>
          <a:bodyPr vert="horz" lIns="36000" tIns="45720" rIns="91440" bIns="45720" rtlCol="0">
            <a:normAutofit lnSpcReduction="10000"/>
          </a:bodyPr>
          <a:lstStyle/>
          <a:p>
            <a:pPr marL="514350" indent="-514350">
              <a:spcAft>
                <a:spcPts val="600"/>
              </a:spcAft>
              <a:buAutoNum type="romanUcPeriod"/>
            </a:pPr>
            <a:r>
              <a:rPr lang="en-GB" altLang="zh-CN" sz="21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Background: UNIDROIT Project on Bank Insolvency</a:t>
            </a:r>
          </a:p>
          <a:p>
            <a:pPr marL="1339850" indent="-361950" algn="just"/>
            <a:r>
              <a:rPr lang="en-GB" altLang="zh-CN" sz="21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Context and need for international guidance</a:t>
            </a:r>
          </a:p>
          <a:p>
            <a:pPr marL="1339850" indent="-361950" algn="just"/>
            <a:r>
              <a:rPr lang="en-GB" altLang="zh-CN" sz="21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Working Group and Process</a:t>
            </a:r>
          </a:p>
          <a:p>
            <a:pPr marL="977900" indent="0" algn="just">
              <a:buNone/>
            </a:pPr>
            <a:endParaRPr lang="en-GB" altLang="zh-CN" sz="18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531813" indent="-531813">
              <a:spcAft>
                <a:spcPts val="600"/>
              </a:spcAft>
              <a:buNone/>
            </a:pPr>
            <a:r>
              <a:rPr lang="en-GB" altLang="zh-CN" sz="21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II.  Draft Legislative Guide: Key aspects of bank liquidation laws</a:t>
            </a:r>
          </a:p>
          <a:p>
            <a:pPr marL="1339850" indent="-361950" algn="just"/>
            <a:r>
              <a:rPr lang="en-GB" altLang="zh-CN" sz="21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Purpose and Form, Scope, General Design, Key Objectives</a:t>
            </a:r>
          </a:p>
          <a:p>
            <a:pPr marL="1339850" indent="-361950" algn="just"/>
            <a:r>
              <a:rPr lang="en-GB" altLang="zh-CN" sz="21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Appropriate institutional set-up</a:t>
            </a:r>
          </a:p>
          <a:p>
            <a:pPr marL="1339850" indent="-361950" algn="just"/>
            <a:r>
              <a:rPr lang="en-GB" altLang="zh-CN" sz="21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Provisions allowing a timely and swift opening of bank liquidation proceedings</a:t>
            </a:r>
          </a:p>
          <a:p>
            <a:pPr marL="1339850" indent="-361950" algn="just"/>
            <a:r>
              <a:rPr lang="en-GB" altLang="zh-CN" sz="21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Effective liquidation tools</a:t>
            </a:r>
          </a:p>
          <a:p>
            <a:pPr marL="1339850" indent="-361950" algn="just"/>
            <a:r>
              <a:rPr lang="en-GB" altLang="zh-CN" sz="21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Funding and creditor ranking that facilitate an orderly liquidation</a:t>
            </a:r>
          </a:p>
          <a:p>
            <a:pPr marL="1339850" indent="-361950" algn="just"/>
            <a:r>
              <a:rPr lang="en-GB" altLang="zh-CN" sz="21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Adequate safeguards</a:t>
            </a:r>
          </a:p>
          <a:p>
            <a:pPr marL="1339850" indent="-361950" algn="just"/>
            <a:r>
              <a:rPr lang="en-GB" altLang="zh-CN" sz="21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Group dimension and cross-border aspects</a:t>
            </a:r>
          </a:p>
          <a:p>
            <a:pPr marL="0" indent="0">
              <a:buNone/>
            </a:pPr>
            <a:endParaRPr lang="en-GB" altLang="en-US" sz="18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altLang="en-US" sz="21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III. Consultation Process </a:t>
            </a:r>
          </a:p>
          <a:p>
            <a:pPr marL="0" indent="0">
              <a:buNone/>
            </a:pPr>
            <a:endParaRPr lang="en-GB" altLang="en-US" sz="21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altLang="en-US" sz="21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altLang="en-US" sz="24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indent="0">
              <a:buNone/>
            </a:pPr>
            <a:endParaRPr lang="en-GB" altLang="zh-CN" sz="1800" dirty="0">
              <a:solidFill>
                <a:srgbClr val="006666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endParaRPr lang="en-GB" altLang="zh-CN" sz="1800" dirty="0">
              <a:solidFill>
                <a:srgbClr val="006666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indent="0">
              <a:buNone/>
            </a:pPr>
            <a:endParaRPr lang="en-GB" altLang="zh-CN" sz="1800" dirty="0">
              <a:solidFill>
                <a:srgbClr val="006666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en-GB" altLang="zh-CN" sz="2400" dirty="0">
              <a:solidFill>
                <a:srgbClr val="006666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endParaRPr lang="en-GB" altLang="en-US" sz="1800" dirty="0">
              <a:solidFill>
                <a:srgbClr val="006666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197100" y="2708275"/>
            <a:ext cx="8229600" cy="363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it-IT" altLang="en-US" sz="32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Picture 7" descr="Logo&#10;&#10;Description automatically generated with medium confidence">
            <a:extLst>
              <a:ext uri="{FF2B5EF4-FFF2-40B4-BE49-F238E27FC236}">
                <a16:creationId xmlns:a16="http://schemas.microsoft.com/office/drawing/2014/main" id="{279B6AB4-919E-E047-AE2F-35E9562A41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03199"/>
            <a:ext cx="2241621" cy="554801"/>
          </a:xfrm>
          <a:prstGeom prst="rect">
            <a:avLst/>
          </a:prstGeom>
        </p:spPr>
      </p:pic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B4F13FA8-864D-8D43-AC27-ED225004699E}"/>
              </a:ext>
            </a:extLst>
          </p:cNvPr>
          <p:cNvSpPr txBox="1">
            <a:spLocks/>
          </p:cNvSpPr>
          <p:nvPr/>
        </p:nvSpPr>
        <p:spPr>
          <a:xfrm>
            <a:off x="11618731" y="6334608"/>
            <a:ext cx="365760" cy="365760"/>
          </a:xfrm>
          <a:prstGeom prst="rect">
            <a:avLst/>
          </a:prstGeo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defRPr/>
            </a:pPr>
            <a:fld id="{E1E2C5D6-3E33-1641-B2B6-43743C2E449A}" type="slidenum">
              <a:rPr lang="en-US" b="1" smtClean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algn="ctr" defTabSz="457200">
                <a:defRPr/>
              </a:pPr>
              <a:t>1</a:t>
            </a:fld>
            <a:endParaRPr lang="en-US" b="1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656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B0CF5-5557-5744-BD8A-37AF99FD79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319" y="857250"/>
            <a:ext cx="10626994" cy="4808521"/>
          </a:xfrm>
        </p:spPr>
        <p:txBody>
          <a:bodyPr anchor="ctr" anchorCtr="0">
            <a:noAutofit/>
          </a:bodyPr>
          <a:lstStyle/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spcAft>
                <a:spcPts val="450"/>
              </a:spcAft>
            </a:pPr>
            <a:endParaRPr lang="en-US" sz="20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82822EA6-F2D1-E749-93B0-0B3397C47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03199"/>
            <a:ext cx="2241621" cy="554801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89425" y="1927075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D4A57010-4234-754E-BB0E-E9705A0B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8731" y="6334608"/>
            <a:ext cx="365760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57A49C-322A-3364-11B3-8A4DDAE32D19}"/>
              </a:ext>
            </a:extLst>
          </p:cNvPr>
          <p:cNvSpPr txBox="1">
            <a:spLocks/>
          </p:cNvSpPr>
          <p:nvPr/>
        </p:nvSpPr>
        <p:spPr>
          <a:xfrm>
            <a:off x="1328921" y="2195945"/>
            <a:ext cx="9612630" cy="1383961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altLang="zh-CN" sz="26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altLang="zh-CN" sz="26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I. Background: UNIDROIT Project on Bank Insolvency</a:t>
            </a:r>
            <a:br>
              <a:rPr lang="en-GB" sz="2600" b="1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en-GB" sz="26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D864A81-6F6F-EEEA-387C-8E0164EA9ED2}"/>
              </a:ext>
            </a:extLst>
          </p:cNvPr>
          <p:cNvCxnSpPr>
            <a:cxnSpLocks/>
          </p:cNvCxnSpPr>
          <p:nvPr/>
        </p:nvCxnSpPr>
        <p:spPr>
          <a:xfrm>
            <a:off x="789425" y="38085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7405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B0CF5-5557-5744-BD8A-37AF99FD79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319" y="857250"/>
            <a:ext cx="10626994" cy="4808521"/>
          </a:xfrm>
        </p:spPr>
        <p:txBody>
          <a:bodyPr anchor="ctr" anchorCtr="0">
            <a:noAutofit/>
          </a:bodyPr>
          <a:lstStyle/>
          <a:p>
            <a:pPr marL="0" indent="0">
              <a:buNone/>
            </a:pPr>
            <a:endParaRPr lang="en-GB" altLang="zh-CN" sz="20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altLang="zh-CN" sz="2000" b="1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Context and need for international guidance</a:t>
            </a:r>
          </a:p>
          <a:p>
            <a:pPr marL="0" indent="0">
              <a:buNone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spcAft>
                <a:spcPts val="450"/>
              </a:spcAft>
            </a:pPr>
            <a:endParaRPr lang="en-US" sz="20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82822EA6-F2D1-E749-93B0-0B3397C47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03199"/>
            <a:ext cx="2241621" cy="55480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0" y="157633"/>
            <a:ext cx="12078570" cy="1037602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UNIDROIT Project on Bank Insolvency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82502" y="1186203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D4A57010-4234-754E-BB0E-E9705A0B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8731" y="6334608"/>
            <a:ext cx="365760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92A886DA-E108-F086-B8A9-E117F295E466}"/>
              </a:ext>
            </a:extLst>
          </p:cNvPr>
          <p:cNvSpPr/>
          <p:nvPr/>
        </p:nvSpPr>
        <p:spPr>
          <a:xfrm>
            <a:off x="5523603" y="2314282"/>
            <a:ext cx="811078" cy="1332853"/>
          </a:xfrm>
          <a:prstGeom prst="rightBrace">
            <a:avLst/>
          </a:prstGeom>
          <a:solidFill>
            <a:srgbClr val="C2C2C2"/>
          </a:solidFill>
          <a:ln>
            <a:solidFill>
              <a:srgbClr val="809F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0B36A6-7F10-D94C-76DC-92A084BED356}"/>
              </a:ext>
            </a:extLst>
          </p:cNvPr>
          <p:cNvSpPr txBox="1"/>
          <p:nvPr/>
        </p:nvSpPr>
        <p:spPr>
          <a:xfrm>
            <a:off x="6864809" y="2280077"/>
            <a:ext cx="45308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FSB Key Attributes of Effective Resolution Regimes for Financial Institutions (2011)</a:t>
            </a:r>
          </a:p>
          <a:p>
            <a:endParaRPr lang="en-GB" altLang="zh-CN" sz="18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altLang="zh-CN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Financial institutions that are systemic in failure</a:t>
            </a:r>
            <a:endParaRPr lang="en-GB" altLang="zh-CN" sz="18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4D6829-AFB3-2B53-7BF5-FF5CDBA146F9}"/>
              </a:ext>
            </a:extLst>
          </p:cNvPr>
          <p:cNvSpPr txBox="1"/>
          <p:nvPr/>
        </p:nvSpPr>
        <p:spPr>
          <a:xfrm>
            <a:off x="931687" y="2391733"/>
            <a:ext cx="40617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 </a:t>
            </a:r>
            <a:r>
              <a:rPr lang="en-GB" altLang="zh-CN" sz="18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Global Financial Crisis 				</a:t>
            </a:r>
          </a:p>
          <a:p>
            <a:pPr marL="0" indent="0">
              <a:buNone/>
            </a:pPr>
            <a:endParaRPr lang="en-GB" altLang="zh-CN" sz="18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 </a:t>
            </a:r>
            <a:r>
              <a:rPr lang="en-GB" altLang="zh-CN" sz="18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Special nature and role of banks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2F33C6-1DCE-DDB9-B553-7354FB9B91C8}"/>
              </a:ext>
            </a:extLst>
          </p:cNvPr>
          <p:cNvSpPr txBox="1"/>
          <p:nvPr/>
        </p:nvSpPr>
        <p:spPr>
          <a:xfrm>
            <a:off x="931687" y="3983926"/>
            <a:ext cx="4357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altLang="zh-CN" sz="18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 </a:t>
            </a:r>
            <a:r>
              <a:rPr lang="en-GB" altLang="zh-CN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Business i</a:t>
            </a:r>
            <a:r>
              <a:rPr lang="en-GB" altLang="zh-CN" sz="18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nsolvency frameworks</a:t>
            </a:r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D6FE165E-FF5E-BF83-F1D3-7D3415791FCF}"/>
              </a:ext>
            </a:extLst>
          </p:cNvPr>
          <p:cNvSpPr/>
          <p:nvPr/>
        </p:nvSpPr>
        <p:spPr>
          <a:xfrm>
            <a:off x="5517235" y="3825428"/>
            <a:ext cx="811078" cy="1332853"/>
          </a:xfrm>
          <a:prstGeom prst="rightBrace">
            <a:avLst/>
          </a:prstGeom>
          <a:solidFill>
            <a:srgbClr val="C2C2C2"/>
          </a:solidFill>
          <a:ln>
            <a:solidFill>
              <a:srgbClr val="809F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F6E165-A06F-40F1-B973-8E5AAE5A739D}"/>
              </a:ext>
            </a:extLst>
          </p:cNvPr>
          <p:cNvSpPr txBox="1"/>
          <p:nvPr/>
        </p:nvSpPr>
        <p:spPr>
          <a:xfrm>
            <a:off x="6858441" y="4067327"/>
            <a:ext cx="43537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UNCITRAL</a:t>
            </a:r>
            <a:r>
              <a:rPr lang="en-GB" dirty="0"/>
              <a:t> </a:t>
            </a:r>
            <a:r>
              <a:rPr lang="en-GB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and World Bank instruments</a:t>
            </a:r>
          </a:p>
          <a:p>
            <a:endParaRPr lang="en-GB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Focus on ‘regular’ businesses</a:t>
            </a:r>
            <a:r>
              <a:rPr lang="en-GB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Rettangolo 4">
            <a:extLst>
              <a:ext uri="{FF2B5EF4-FFF2-40B4-BE49-F238E27FC236}">
                <a16:creationId xmlns:a16="http://schemas.microsoft.com/office/drawing/2014/main" id="{15DBC578-D9E9-9581-13FB-4BD2475BC973}"/>
              </a:ext>
            </a:extLst>
          </p:cNvPr>
          <p:cNvSpPr/>
          <p:nvPr/>
        </p:nvSpPr>
        <p:spPr>
          <a:xfrm>
            <a:off x="2454310" y="5323376"/>
            <a:ext cx="8951731" cy="1332854"/>
          </a:xfrm>
          <a:prstGeom prst="rect">
            <a:avLst/>
          </a:prstGeom>
          <a:solidFill>
            <a:srgbClr val="144154"/>
          </a:solidFill>
          <a:ln>
            <a:solidFill>
              <a:srgbClr val="034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 about frameworks to deal with the failure of ‘non-systemic’ banks?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7784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B0CF5-5557-5744-BD8A-37AF99FD79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677" y="950578"/>
            <a:ext cx="10626994" cy="4588364"/>
          </a:xfrm>
        </p:spPr>
        <p:txBody>
          <a:bodyPr anchor="ctr" anchorCtr="0">
            <a:noAutofit/>
          </a:bodyPr>
          <a:lstStyle/>
          <a:p>
            <a:pPr marL="0" indent="0" algn="ctr">
              <a:buNone/>
            </a:pPr>
            <a:endParaRPr lang="en-GB" altLang="zh-CN" sz="20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endParaRPr lang="en-GB" altLang="zh-CN" sz="20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endParaRPr lang="en-GB" altLang="zh-CN" sz="20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just"/>
            <a:endParaRPr lang="en-GB" altLang="zh-CN" sz="20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just"/>
            <a:endParaRPr lang="en-GB" altLang="zh-CN" sz="20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altLang="zh-CN" sz="20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altLang="zh-CN" sz="20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 Proposals by the Bank of Italy and European Banking Institute</a:t>
            </a:r>
          </a:p>
          <a:p>
            <a:pPr marL="0" indent="0" algn="just">
              <a:buNone/>
            </a:pPr>
            <a:endParaRPr lang="en-GB" altLang="zh-CN" sz="8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altLang="zh-CN" sz="20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Mix of private law and regulatory law </a:t>
            </a:r>
            <a:endParaRPr lang="en-GB" altLang="zh-CN" sz="20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en-GB" altLang="zh-CN" sz="20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 Partnership UNIDROIT – Financial Stability Institute (BIS/FSI)</a:t>
            </a:r>
          </a:p>
          <a:p>
            <a:pPr marL="0" indent="0" algn="just">
              <a:buNone/>
            </a:pPr>
            <a:endParaRPr lang="en-GB" altLang="zh-CN" sz="8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altLang="zh-CN" sz="20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hlinkClick r:id="rId3"/>
              </a:rPr>
              <a:t>Working Group on Bank Insolvency</a:t>
            </a:r>
            <a:r>
              <a:rPr lang="en-GB" altLang="zh-CN" sz="20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>
              <a:buNone/>
            </a:pPr>
            <a:r>
              <a:rPr lang="en-GB" altLang="zh-CN" sz="16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 </a:t>
            </a:r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10 Members / 39 Observers (international and regional organisations, bank supervisory authorities, resolution authorities, deposit insurance agencies)</a:t>
            </a:r>
          </a:p>
          <a:p>
            <a:pPr marL="0" indent="0" algn="just">
              <a:buNone/>
            </a:pPr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  Participants from 26 jurisdictions, from across five continents</a:t>
            </a:r>
          </a:p>
          <a:p>
            <a:pPr marL="0" indent="0" algn="just">
              <a:buNone/>
            </a:pPr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  Six Working Group sessions; Intersessional Work (Subgroups, Survey); Drafting Committee</a:t>
            </a:r>
          </a:p>
          <a:p>
            <a:pPr marL="0" indent="0" algn="just">
              <a:buNone/>
            </a:pPr>
            <a:endParaRPr lang="en-GB" altLang="zh-CN" sz="18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altLang="zh-CN" sz="2200" b="1" dirty="0">
                <a:solidFill>
                  <a:srgbClr val="1441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Now: </a:t>
            </a:r>
            <a:r>
              <a:rPr lang="en-GB" altLang="zh-CN" sz="2200" b="1" dirty="0">
                <a:solidFill>
                  <a:srgbClr val="1441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hlinkClick r:id="rId4"/>
              </a:rPr>
              <a:t>Online Consultation</a:t>
            </a:r>
            <a:endParaRPr lang="en-GB" altLang="zh-CN" sz="8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fr-FR" altLang="zh-CN" sz="20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fr-FR" altLang="zh-CN" sz="2000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spcAft>
                <a:spcPts val="450"/>
              </a:spcAft>
            </a:pPr>
            <a:endParaRPr lang="en-US" sz="20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82822EA6-F2D1-E749-93B0-0B3397C470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303199"/>
            <a:ext cx="2241621" cy="55480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0" y="157633"/>
            <a:ext cx="12078570" cy="893593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Working Group on Bank Insolvency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89425" y="1114424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D4A57010-4234-754E-BB0E-E9705A0B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8731" y="6334608"/>
            <a:ext cx="365760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A340A1-BC2F-CFDA-9AFC-3D99CA6426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3412" y="2099320"/>
            <a:ext cx="1304261" cy="556363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24D50A44-2371-B89D-BD9F-65D0BC104A81}"/>
              </a:ext>
            </a:extLst>
          </p:cNvPr>
          <p:cNvSpPr/>
          <p:nvPr/>
        </p:nvSpPr>
        <p:spPr>
          <a:xfrm>
            <a:off x="3341769" y="5370727"/>
            <a:ext cx="716471" cy="33643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B6F37499-526B-3469-7A31-BD752CCC4198}"/>
              </a:ext>
            </a:extLst>
          </p:cNvPr>
          <p:cNvSpPr/>
          <p:nvPr/>
        </p:nvSpPr>
        <p:spPr>
          <a:xfrm rot="10800000">
            <a:off x="8129071" y="5370727"/>
            <a:ext cx="716471" cy="33643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0506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B0CF5-5557-5744-BD8A-37AF99FD79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319" y="857250"/>
            <a:ext cx="10626994" cy="4808521"/>
          </a:xfrm>
        </p:spPr>
        <p:txBody>
          <a:bodyPr anchor="ctr" anchorCtr="0">
            <a:noAutofit/>
          </a:bodyPr>
          <a:lstStyle/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spcAft>
                <a:spcPts val="450"/>
              </a:spcAft>
            </a:pPr>
            <a:endParaRPr lang="en-US" sz="20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82822EA6-F2D1-E749-93B0-0B3397C47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03199"/>
            <a:ext cx="2241621" cy="554801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89425" y="1927075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D4A57010-4234-754E-BB0E-E9705A0B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6264" y="6334608"/>
            <a:ext cx="468227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57A49C-322A-3364-11B3-8A4DDAE32D19}"/>
              </a:ext>
            </a:extLst>
          </p:cNvPr>
          <p:cNvSpPr txBox="1">
            <a:spLocks/>
          </p:cNvSpPr>
          <p:nvPr/>
        </p:nvSpPr>
        <p:spPr>
          <a:xfrm>
            <a:off x="1328921" y="2195945"/>
            <a:ext cx="9612630" cy="1383961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altLang="zh-CN" sz="26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altLang="zh-CN" sz="26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II. (Draft) Legislative Guide on Bank Liquidation</a:t>
            </a:r>
            <a:br>
              <a:rPr lang="en-GB" sz="2600" b="1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en-GB" sz="26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D864A81-6F6F-EEEA-387C-8E0164EA9ED2}"/>
              </a:ext>
            </a:extLst>
          </p:cNvPr>
          <p:cNvCxnSpPr>
            <a:cxnSpLocks/>
          </p:cNvCxnSpPr>
          <p:nvPr/>
        </p:nvCxnSpPr>
        <p:spPr>
          <a:xfrm>
            <a:off x="789425" y="38085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268F975-9BB7-8EE5-8573-9262CD08E702}"/>
              </a:ext>
            </a:extLst>
          </p:cNvPr>
          <p:cNvSpPr txBox="1"/>
          <p:nvPr/>
        </p:nvSpPr>
        <p:spPr>
          <a:xfrm>
            <a:off x="2664426" y="3932834"/>
            <a:ext cx="73458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full text of the Draft Legislative Guide is available </a:t>
            </a:r>
            <a:r>
              <a:rPr lang="en-GB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  <a:endParaRPr lang="en-GB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9572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AF8A1C9-CDCA-40CD-6FB2-B1A284D5BBA1}"/>
              </a:ext>
            </a:extLst>
          </p:cNvPr>
          <p:cNvSpPr/>
          <p:nvPr/>
        </p:nvSpPr>
        <p:spPr>
          <a:xfrm>
            <a:off x="555654" y="1785983"/>
            <a:ext cx="4469161" cy="1030790"/>
          </a:xfrm>
          <a:prstGeom prst="rect">
            <a:avLst/>
          </a:prstGeom>
          <a:ln>
            <a:solidFill>
              <a:srgbClr val="134054"/>
            </a:solidFill>
          </a:ln>
        </p:spPr>
        <p:style>
          <a:lnRef idx="2">
            <a:scrgbClr r="0" g="0" b="0"/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82822EA6-F2D1-E749-93B0-0B3397C47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03199"/>
            <a:ext cx="2241621" cy="55480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56715" y="175234"/>
            <a:ext cx="12078570" cy="1037602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Purpose and Form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82502" y="1221886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D4A57010-4234-754E-BB0E-E9705A0B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8731" y="6334608"/>
            <a:ext cx="365760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80DCE07-0D04-25CA-558F-E4272E7B1E01}"/>
              </a:ext>
            </a:extLst>
          </p:cNvPr>
          <p:cNvGrpSpPr/>
          <p:nvPr/>
        </p:nvGrpSpPr>
        <p:grpSpPr>
          <a:xfrm>
            <a:off x="782502" y="1552406"/>
            <a:ext cx="3101196" cy="449263"/>
            <a:chOff x="514574" y="3397680"/>
            <a:chExt cx="7204037" cy="47232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D9BA04CA-2DFE-F191-E09F-D19D529B5F34}"/>
                </a:ext>
              </a:extLst>
            </p:cNvPr>
            <p:cNvSpPr/>
            <p:nvPr/>
          </p:nvSpPr>
          <p:spPr>
            <a:xfrm>
              <a:off x="514574" y="3397680"/>
              <a:ext cx="7204037" cy="472320"/>
            </a:xfrm>
            <a:prstGeom prst="roundRect">
              <a:avLst/>
            </a:prstGeom>
            <a:gradFill rotWithShape="0">
              <a:gsLst>
                <a:gs pos="0">
                  <a:srgbClr val="2483AD"/>
                </a:gs>
                <a:gs pos="18000">
                  <a:srgbClr val="134054"/>
                </a:gs>
              </a:gsLst>
              <a:lin ang="10800000" scaled="1"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" name="Rectangle: Rounded Corners 4">
              <a:extLst>
                <a:ext uri="{FF2B5EF4-FFF2-40B4-BE49-F238E27FC236}">
                  <a16:creationId xmlns:a16="http://schemas.microsoft.com/office/drawing/2014/main" id="{DC6B7305-03FE-4EBB-E7EF-4E25435B68CA}"/>
                </a:ext>
              </a:extLst>
            </p:cNvPr>
            <p:cNvSpPr txBox="1"/>
            <p:nvPr/>
          </p:nvSpPr>
          <p:spPr>
            <a:xfrm>
              <a:off x="537631" y="3420737"/>
              <a:ext cx="7157923" cy="4262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2295" tIns="0" rIns="272295" bIns="0" numCol="1" spcCol="1270" anchor="ctr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0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Form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2E0E7CBC-9A46-51AC-9ED6-DCBDC1FF3D95}"/>
              </a:ext>
            </a:extLst>
          </p:cNvPr>
          <p:cNvSpPr txBox="1"/>
          <p:nvPr/>
        </p:nvSpPr>
        <p:spPr>
          <a:xfrm>
            <a:off x="724371" y="2061284"/>
            <a:ext cx="430044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 Legislative Guide addressing key aspects of bank liquidation frameworks, setting out options and providing recommendations, where appropriate	</a:t>
            </a:r>
          </a:p>
          <a:p>
            <a:endParaRPr lang="it-IT" dirty="0"/>
          </a:p>
        </p:txBody>
      </p:sp>
      <p:pic>
        <p:nvPicPr>
          <p:cNvPr id="10" name="Graphic 9" descr="Closed book outline">
            <a:extLst>
              <a:ext uri="{FF2B5EF4-FFF2-40B4-BE49-F238E27FC236}">
                <a16:creationId xmlns:a16="http://schemas.microsoft.com/office/drawing/2014/main" id="{BD0BB65D-2FC1-B5AD-5A34-C0F803DE71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4502" y="2776403"/>
            <a:ext cx="2759196" cy="275919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4B6E89-482B-698D-2A92-2D46400A4D78}"/>
              </a:ext>
            </a:extLst>
          </p:cNvPr>
          <p:cNvSpPr txBox="1"/>
          <p:nvPr/>
        </p:nvSpPr>
        <p:spPr>
          <a:xfrm>
            <a:off x="953502" y="5379526"/>
            <a:ext cx="3101196" cy="492443"/>
          </a:xfrm>
          <a:prstGeom prst="rect">
            <a:avLst/>
          </a:prstGeom>
          <a:solidFill>
            <a:srgbClr val="13405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Legislative Guide on Bank Liquidation Proceedings</a:t>
            </a:r>
          </a:p>
        </p:txBody>
      </p:sp>
      <p:sp>
        <p:nvSpPr>
          <p:cNvPr id="13" name="Oval 5">
            <a:extLst>
              <a:ext uri="{FF2B5EF4-FFF2-40B4-BE49-F238E27FC236}">
                <a16:creationId xmlns:a16="http://schemas.microsoft.com/office/drawing/2014/main" id="{10167840-9CEE-C6A2-406D-5F17533C4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0077" y="441741"/>
            <a:ext cx="2532278" cy="2375031"/>
          </a:xfrm>
          <a:prstGeom prst="ellipse">
            <a:avLst/>
          </a:prstGeom>
          <a:solidFill>
            <a:srgbClr val="144154"/>
          </a:solidFill>
          <a:ln w="6350">
            <a:noFill/>
            <a:round/>
            <a:headEnd/>
            <a:tailEnd/>
          </a:ln>
          <a:effectLst>
            <a:outerShdw blurRad="50800" dist="38100" dir="16200000" rotWithShape="0">
              <a:schemeClr val="bg1">
                <a:alpha val="40000"/>
              </a:schemeClr>
            </a:outerShdw>
          </a:effectLst>
        </p:spPr>
        <p:txBody>
          <a:bodyPr lIns="0" tIns="0" rIns="0" bIns="0" anchor="ctr" anchorCtr="1"/>
          <a:lstStyle>
            <a:defPPr>
              <a:defRPr lang="en-US"/>
            </a:defPPr>
            <a:lvl1pPr algn="ctr" rtl="0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de-DE" sz="1700" dirty="0">
                <a:solidFill>
                  <a:schemeClr val="bg1"/>
                </a:solidFill>
                <a:latin typeface="Gill Sans MT" panose="020B0502020104020203" pitchFamily="34" charset="0"/>
              </a:rPr>
              <a:t> </a:t>
            </a:r>
            <a:r>
              <a:rPr kumimoji="0" lang="en-GB" sz="17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Helping countries make their bank liquidation frameworks more effective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8DB0AD67-24AB-7713-2AC4-91798DEE84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4815" y="1816979"/>
            <a:ext cx="6224978" cy="4518819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18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Ten Chapters: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Introduction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Institutional Arrangements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Procedural and Operational aspects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Preparation and Cooperation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Grounds for Opening Bank Liquidation Proceedings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Liquidation Tools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Funding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Creditor Hierarchy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Group Dimension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Cross-Border Aspects</a:t>
            </a:r>
          </a:p>
        </p:txBody>
      </p:sp>
    </p:spTree>
    <p:extLst>
      <p:ext uri="{BB962C8B-B14F-4D97-AF65-F5344CB8AC3E}">
        <p14:creationId xmlns:p14="http://schemas.microsoft.com/office/powerpoint/2010/main" val="2742003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80AC348-29F6-3140-A50F-4524FAFDF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fr-FR" sz="24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endParaRPr lang="en-UA" sz="2400" spc="2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10">
            <a:extLst>
              <a:ext uri="{FF2B5EF4-FFF2-40B4-BE49-F238E27FC236}">
                <a16:creationId xmlns:a16="http://schemas.microsoft.com/office/drawing/2014/main" id="{964A9F4A-4EFB-5745-A034-FA9CACB38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DB4C0-F3C5-49B4-BAC0-FF229700E792}" type="slidenum">
              <a:rPr lang="en-GB" sz="1800" smtClean="0">
                <a:solidFill>
                  <a:schemeClr val="bg1"/>
                </a:solidFill>
                <a:latin typeface="Gill Sans MT" panose="020B0502020104020203" pitchFamily="34" charset="0"/>
              </a:rPr>
              <a:t>7</a:t>
            </a:fld>
            <a:endParaRPr lang="en-GB" sz="1800" dirty="0">
              <a:solidFill>
                <a:schemeClr val="bg1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ttangolo 4">
            <a:extLst>
              <a:ext uri="{FF2B5EF4-FFF2-40B4-BE49-F238E27FC236}">
                <a16:creationId xmlns:a16="http://schemas.microsoft.com/office/drawing/2014/main" id="{5D1C8C7D-5BF7-84D6-0126-C2FD9A84CFBF}"/>
              </a:ext>
            </a:extLst>
          </p:cNvPr>
          <p:cNvSpPr/>
          <p:nvPr/>
        </p:nvSpPr>
        <p:spPr>
          <a:xfrm>
            <a:off x="113430" y="1232217"/>
            <a:ext cx="5751911" cy="2728258"/>
          </a:xfrm>
          <a:prstGeom prst="rect">
            <a:avLst/>
          </a:prstGeom>
          <a:solidFill>
            <a:srgbClr val="144154"/>
          </a:solidFill>
          <a:ln>
            <a:solidFill>
              <a:srgbClr val="034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effectLst/>
                <a:latin typeface="Verdana" panose="020B0604030504040204" pitchFamily="34" charset="0"/>
                <a:ea typeface="DengXian" panose="02010600030101010101" pitchFamily="2" charset="-122"/>
                <a:cs typeface="Calibri" panose="020F0502020204030204" pitchFamily="34" charset="0"/>
              </a:rPr>
              <a:t>The orderly liquidation of:</a:t>
            </a:r>
          </a:p>
          <a:p>
            <a:pPr marL="342900" indent="-342900" algn="ctr">
              <a:buAutoNum type="arabicPeriod"/>
            </a:pPr>
            <a:endParaRPr lang="en-GB" sz="1800" dirty="0">
              <a:effectLst/>
              <a:latin typeface="Verdana" panose="020B0604030504040204" pitchFamily="34" charset="0"/>
              <a:ea typeface="DengXian" panose="02010600030101010101" pitchFamily="2" charset="-122"/>
              <a:cs typeface="Calibri" panose="020F0502020204030204" pitchFamily="34" charset="0"/>
            </a:endParaRPr>
          </a:p>
          <a:p>
            <a:pPr marL="342900" indent="-342900">
              <a:buAutoNum type="arabicPeriod"/>
            </a:pPr>
            <a:r>
              <a:rPr lang="en-GB" sz="1700" dirty="0">
                <a:latin typeface="Verdana" panose="020B0604030504040204" pitchFamily="34" charset="0"/>
                <a:ea typeface="DengXian" panose="02010600030101010101" pitchFamily="2" charset="-122"/>
                <a:cs typeface="Calibri" panose="020F0502020204030204" pitchFamily="34" charset="0"/>
              </a:rPr>
              <a:t>“N</a:t>
            </a:r>
            <a:r>
              <a:rPr lang="en-GB" sz="1700" dirty="0">
                <a:effectLst/>
                <a:latin typeface="Verdana" panose="020B0604030504040204" pitchFamily="34" charset="0"/>
                <a:ea typeface="DengXian" panose="02010600030101010101" pitchFamily="2" charset="-122"/>
                <a:cs typeface="Calibri" panose="020F0502020204030204" pitchFamily="34" charset="0"/>
              </a:rPr>
              <a:t>on-systemic” banks that are not resolved pursuant to special resolution regimes</a:t>
            </a:r>
          </a:p>
          <a:p>
            <a:pPr marL="342900" indent="-342900" algn="ctr">
              <a:buAutoNum type="arabicPeriod"/>
            </a:pPr>
            <a:endParaRPr lang="en-GB" sz="1700" i="1" dirty="0">
              <a:latin typeface="Verdana" panose="020B0604030504040204" pitchFamily="34" charset="0"/>
              <a:ea typeface="DengXian" panose="02010600030101010101" pitchFamily="2" charset="-122"/>
              <a:cs typeface="Calibri" panose="020F0502020204030204" pitchFamily="34" charset="0"/>
            </a:endParaRPr>
          </a:p>
          <a:p>
            <a:pPr marL="342900" indent="-342900">
              <a:buAutoNum type="arabicPeriod"/>
            </a:pPr>
            <a:r>
              <a:rPr lang="en-GB" sz="1700" dirty="0">
                <a:effectLst/>
                <a:latin typeface="Verdana" panose="020B0604030504040204" pitchFamily="34" charset="0"/>
                <a:ea typeface="DengXian" panose="02010600030101010101" pitchFamily="2" charset="-122"/>
                <a:cs typeface="Calibri" panose="020F0502020204030204" pitchFamily="34" charset="0"/>
              </a:rPr>
              <a:t>Parts of a bank following, or in the context of, a resolution action </a:t>
            </a:r>
          </a:p>
          <a:p>
            <a:endParaRPr lang="en-GB" sz="1700" dirty="0">
              <a:latin typeface="Verdana" panose="020B0604030504040204" pitchFamily="34" charset="0"/>
              <a:ea typeface="DengXian" panose="02010600030101010101" pitchFamily="2" charset="-122"/>
              <a:cs typeface="Calibri" panose="020F0502020204030204" pitchFamily="34" charset="0"/>
            </a:endParaRPr>
          </a:p>
          <a:p>
            <a:pPr algn="ctr"/>
            <a:r>
              <a:rPr lang="en-GB" sz="1700" dirty="0">
                <a:latin typeface="Verdana" panose="020B0604030504040204" pitchFamily="34" charset="0"/>
                <a:ea typeface="DengXian" panose="02010600030101010101" pitchFamily="2" charset="-122"/>
                <a:cs typeface="Calibri" panose="020F0502020204030204" pitchFamily="34" charset="0"/>
                <a:sym typeface="Wingdings" panose="05000000000000000000" pitchFamily="2" charset="2"/>
              </a:rPr>
              <a:t> Certain aspects of liquidation frameworks also relevant for the resolution of systemic </a:t>
            </a:r>
            <a:r>
              <a:rPr lang="en-GB" dirty="0">
                <a:latin typeface="Verdana" panose="020B0604030504040204" pitchFamily="34" charset="0"/>
                <a:ea typeface="DengXian" panose="02010600030101010101" pitchFamily="2" charset="-122"/>
                <a:cs typeface="Calibri" panose="020F0502020204030204" pitchFamily="34" charset="0"/>
                <a:sym typeface="Wingdings" panose="05000000000000000000" pitchFamily="2" charset="2"/>
              </a:rPr>
              <a:t>banks </a:t>
            </a:r>
            <a:endParaRPr lang="en-GB" dirty="0">
              <a:latin typeface="Verdana" panose="020B0604030504040204" pitchFamily="34" charset="0"/>
              <a:ea typeface="DengXian" panose="02010600030101010101" pitchFamily="2" charset="-122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934CC4E-3AD2-0D01-C265-360303B98262}"/>
              </a:ext>
            </a:extLst>
          </p:cNvPr>
          <p:cNvSpPr txBox="1">
            <a:spLocks/>
          </p:cNvSpPr>
          <p:nvPr/>
        </p:nvSpPr>
        <p:spPr bwMode="black">
          <a:xfrm>
            <a:off x="3276860" y="140701"/>
            <a:ext cx="7176955" cy="1037602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Scope, general design and key objectives </a:t>
            </a:r>
            <a:r>
              <a:rPr lang="en-GB" sz="2400" b="1" u="sng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(Chapter 1) 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DC13532-566C-9430-7235-6776FA71F743}"/>
              </a:ext>
            </a:extLst>
          </p:cNvPr>
          <p:cNvCxnSpPr>
            <a:cxnSpLocks/>
          </p:cNvCxnSpPr>
          <p:nvPr/>
        </p:nvCxnSpPr>
        <p:spPr>
          <a:xfrm>
            <a:off x="782502" y="113076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CA900544-2E84-0FF5-DC0B-3ECF37656318}"/>
              </a:ext>
            </a:extLst>
          </p:cNvPr>
          <p:cNvSpPr/>
          <p:nvPr/>
        </p:nvSpPr>
        <p:spPr>
          <a:xfrm>
            <a:off x="551490" y="104698"/>
            <a:ext cx="2944001" cy="888606"/>
          </a:xfrm>
          <a:prstGeom prst="rect">
            <a:avLst/>
          </a:prstGeom>
          <a:solidFill>
            <a:schemeClr val="accent5">
              <a:lumMod val="20000"/>
              <a:lumOff val="80000"/>
              <a:alpha val="90000"/>
            </a:schemeClr>
          </a:solidFill>
          <a:ln>
            <a:solidFill>
              <a:schemeClr val="accent1"/>
            </a:solidFill>
          </a:ln>
        </p:spPr>
        <p:style>
          <a:lnRef idx="2">
            <a:scrgbClr r="0" g="0" b="0"/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Complementing FSB Key Attributes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E0213A-EDA9-63EA-C6AD-7E33C9C18870}"/>
              </a:ext>
            </a:extLst>
          </p:cNvPr>
          <p:cNvSpPr txBox="1"/>
          <p:nvPr/>
        </p:nvSpPr>
        <p:spPr>
          <a:xfrm>
            <a:off x="140825" y="4468909"/>
            <a:ext cx="32202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altLang="zh-CN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Design of legal frameworks for managing bank failures</a:t>
            </a:r>
            <a:r>
              <a:rPr lang="en-GB" altLang="zh-CN" sz="18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D13E3E8B-BEFA-C293-16D9-DFB74C6F5D1D}"/>
              </a:ext>
            </a:extLst>
          </p:cNvPr>
          <p:cNvSpPr/>
          <p:nvPr/>
        </p:nvSpPr>
        <p:spPr>
          <a:xfrm>
            <a:off x="3276860" y="4159462"/>
            <a:ext cx="811078" cy="1332853"/>
          </a:xfrm>
          <a:prstGeom prst="rightBrace">
            <a:avLst/>
          </a:prstGeom>
          <a:solidFill>
            <a:srgbClr val="C2C2C2"/>
          </a:solidFill>
          <a:ln>
            <a:solidFill>
              <a:srgbClr val="809F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2A46AC-688B-9BFB-365D-2D1E3B545224}"/>
              </a:ext>
            </a:extLst>
          </p:cNvPr>
          <p:cNvSpPr txBox="1"/>
          <p:nvPr/>
        </p:nvSpPr>
        <p:spPr>
          <a:xfrm>
            <a:off x="3812726" y="4058009"/>
            <a:ext cx="44531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</a:t>
            </a:r>
            <a:r>
              <a:rPr lang="en-GB" altLang="zh-CN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Single-track regime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5DE579-5A14-C46D-75D1-7762BA37D9C3}"/>
              </a:ext>
            </a:extLst>
          </p:cNvPr>
          <p:cNvSpPr txBox="1"/>
          <p:nvPr/>
        </p:nvSpPr>
        <p:spPr>
          <a:xfrm>
            <a:off x="3812727" y="5224437"/>
            <a:ext cx="44531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</a:t>
            </a:r>
            <a:r>
              <a:rPr lang="en-GB" altLang="zh-CN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Dual-track regime</a:t>
            </a:r>
            <a:endParaRPr lang="en-GB" dirty="0"/>
          </a:p>
        </p:txBody>
      </p:sp>
      <p:sp>
        <p:nvSpPr>
          <p:cNvPr id="15" name="Oval 5">
            <a:extLst>
              <a:ext uri="{FF2B5EF4-FFF2-40B4-BE49-F238E27FC236}">
                <a16:creationId xmlns:a16="http://schemas.microsoft.com/office/drawing/2014/main" id="{2B0B449E-30C9-F359-0A53-4832C60FB6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2065" y="4427341"/>
            <a:ext cx="1408329" cy="797096"/>
          </a:xfrm>
          <a:prstGeom prst="ellipse">
            <a:avLst/>
          </a:prstGeom>
          <a:solidFill>
            <a:srgbClr val="7FC9CC"/>
          </a:solidFill>
          <a:ln w="6350">
            <a:noFill/>
            <a:round/>
            <a:headEnd/>
            <a:tailEnd/>
          </a:ln>
          <a:effectLst>
            <a:outerShdw blurRad="50800" dist="38100" dir="16200000" rotWithShape="0">
              <a:schemeClr val="bg1">
                <a:alpha val="40000"/>
              </a:schemeClr>
            </a:outerShdw>
          </a:effectLst>
        </p:spPr>
        <p:txBody>
          <a:bodyPr lIns="0" tIns="0" rIns="0" bIns="0" anchor="ctr" anchorCtr="1"/>
          <a:lstStyle>
            <a:defPPr>
              <a:defRPr lang="en-US"/>
            </a:defPPr>
            <a:lvl1pPr algn="ctr" rtl="0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200" b="1" kern="12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de-DE" sz="1700" dirty="0">
                <a:solidFill>
                  <a:schemeClr val="bg1"/>
                </a:solidFill>
                <a:latin typeface="Gill Sans MT" panose="020B0502020104020203" pitchFamily="34" charset="0"/>
              </a:rPr>
              <a:t> </a:t>
            </a:r>
            <a:r>
              <a:rPr kumimoji="0" lang="en-GB" sz="17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Neutral approach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A5379D2-5F7F-58CE-1E1D-1AB2D9BCE591}"/>
              </a:ext>
            </a:extLst>
          </p:cNvPr>
          <p:cNvSpPr txBox="1"/>
          <p:nvPr/>
        </p:nvSpPr>
        <p:spPr>
          <a:xfrm>
            <a:off x="207510" y="5562934"/>
            <a:ext cx="6119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 </a:t>
            </a:r>
            <a:r>
              <a:rPr lang="en-GB" altLang="zh-CN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Bank liquidation and the broader legal and operational environment</a:t>
            </a:r>
          </a:p>
          <a:p>
            <a:pPr marL="0" indent="0">
              <a:buNone/>
            </a:pPr>
            <a:r>
              <a:rPr lang="en-GB" altLang="zh-CN" sz="18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► </a:t>
            </a:r>
            <a:r>
              <a:rPr lang="en-GB" altLang="zh-CN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Flexibility for jurisdictions to tailor the scope of their framework</a:t>
            </a:r>
            <a:endParaRPr lang="en-GB" altLang="zh-CN" sz="18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E7BC5F4-6302-7180-3691-7FC6FEFE1B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2357522"/>
              </p:ext>
            </p:extLst>
          </p:nvPr>
        </p:nvGraphicFramePr>
        <p:xfrm>
          <a:off x="6326659" y="1201979"/>
          <a:ext cx="5751911" cy="5656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3E40E952-0984-1788-9794-41CF97D7F3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20184" y="35102"/>
            <a:ext cx="1963698" cy="554801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14E438-6827-A7C6-136C-25F851BA2061}"/>
              </a:ext>
            </a:extLst>
          </p:cNvPr>
          <p:cNvSpPr txBox="1">
            <a:spLocks/>
          </p:cNvSpPr>
          <p:nvPr/>
        </p:nvSpPr>
        <p:spPr>
          <a:xfrm>
            <a:off x="11400090" y="6334608"/>
            <a:ext cx="584401" cy="365760"/>
          </a:xfrm>
          <a:prstGeom prst="rect">
            <a:avLst/>
          </a:prstGeo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defRPr/>
            </a:pPr>
            <a:fld id="{E1E2C5D6-3E33-1641-B2B6-43743C2E449A}" type="slidenum">
              <a:rPr lang="en-US" b="1" smtClean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algn="ctr" defTabSz="457200">
                <a:defRPr/>
              </a:pPr>
              <a:t>7</a:t>
            </a:fld>
            <a:endParaRPr lang="en-US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657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ABDAC7-75BF-893D-3600-276A02A1D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977" y="2311912"/>
            <a:ext cx="10636045" cy="1699649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SELECTED TOPICS</a:t>
            </a:r>
          </a:p>
        </p:txBody>
      </p:sp>
      <p:pic>
        <p:nvPicPr>
          <p:cNvPr id="4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EF932294-DD70-1F99-616C-1C5422675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71" y="6215474"/>
            <a:ext cx="2241621" cy="554801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5C344837-505B-4ABC-837E-75546099346E}"/>
              </a:ext>
            </a:extLst>
          </p:cNvPr>
          <p:cNvSpPr txBox="1">
            <a:spLocks/>
          </p:cNvSpPr>
          <p:nvPr/>
        </p:nvSpPr>
        <p:spPr>
          <a:xfrm>
            <a:off x="11400090" y="6334608"/>
            <a:ext cx="584401" cy="365760"/>
          </a:xfrm>
          <a:prstGeom prst="rect">
            <a:avLst/>
          </a:prstGeo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defRPr/>
            </a:pPr>
            <a:fld id="{E1E2C5D6-3E33-1641-B2B6-43743C2E449A}" type="slidenum">
              <a:rPr lang="en-US" b="1" smtClean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algn="ctr" defTabSz="457200">
                <a:defRPr/>
              </a:pPr>
              <a:t>8</a:t>
            </a:fld>
            <a:endParaRPr lang="en-US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925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668689" y="80213"/>
            <a:ext cx="10626994" cy="1034909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39850" indent="-361950"/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I. Appropriate Institutional Set-Up (</a:t>
            </a:r>
            <a:r>
              <a:rPr lang="en-GB" altLang="zh-CN" sz="2000" b="1" u="sng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Chapter 2</a:t>
            </a:r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47524" y="11151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con angoli arrotondati 16">
            <a:extLst>
              <a:ext uri="{FF2B5EF4-FFF2-40B4-BE49-F238E27FC236}">
                <a16:creationId xmlns:a16="http://schemas.microsoft.com/office/drawing/2014/main" id="{C45F8431-F2BE-9F71-0110-A5C38D2F9E4A}"/>
              </a:ext>
            </a:extLst>
          </p:cNvPr>
          <p:cNvSpPr/>
          <p:nvPr/>
        </p:nvSpPr>
        <p:spPr>
          <a:xfrm>
            <a:off x="708106" y="1348060"/>
            <a:ext cx="10691984" cy="1034907"/>
          </a:xfrm>
          <a:prstGeom prst="roundRect">
            <a:avLst/>
          </a:prstGeom>
          <a:solidFill>
            <a:srgbClr val="809FA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sz="1900" b="1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Overall, an administrative model might have benefits, making it the preferred option for jurisdictions absent special circumstances</a:t>
            </a:r>
            <a:endParaRPr lang="en-GB" sz="1900" dirty="0">
              <a:solidFill>
                <a:srgbClr val="034054"/>
              </a:solidFill>
              <a:highlight>
                <a:srgbClr val="809FA9"/>
              </a:highlight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reccia a destra 19">
            <a:extLst>
              <a:ext uri="{FF2B5EF4-FFF2-40B4-BE49-F238E27FC236}">
                <a16:creationId xmlns:a16="http://schemas.microsoft.com/office/drawing/2014/main" id="{0DEEAABA-52A3-C073-F9DB-6719C85EE5E7}"/>
              </a:ext>
            </a:extLst>
          </p:cNvPr>
          <p:cNvSpPr/>
          <p:nvPr/>
        </p:nvSpPr>
        <p:spPr>
          <a:xfrm>
            <a:off x="839788" y="2849818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7E54B5-5D1A-77BB-0BF0-43080B496007}"/>
              </a:ext>
            </a:extLst>
          </p:cNvPr>
          <p:cNvSpPr txBox="1"/>
          <p:nvPr/>
        </p:nvSpPr>
        <p:spPr>
          <a:xfrm>
            <a:off x="1923798" y="2831380"/>
            <a:ext cx="9811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E.g., the banking supervisor, resolution authority, or deposit insurer (subject to conditions)</a:t>
            </a:r>
          </a:p>
        </p:txBody>
      </p:sp>
      <p:sp>
        <p:nvSpPr>
          <p:cNvPr id="4" name="Freccia a destra 19">
            <a:extLst>
              <a:ext uri="{FF2B5EF4-FFF2-40B4-BE49-F238E27FC236}">
                <a16:creationId xmlns:a16="http://schemas.microsoft.com/office/drawing/2014/main" id="{65517D91-0EF2-5CB6-0AE2-6163B9A170DB}"/>
              </a:ext>
            </a:extLst>
          </p:cNvPr>
          <p:cNvSpPr/>
          <p:nvPr/>
        </p:nvSpPr>
        <p:spPr>
          <a:xfrm>
            <a:off x="839788" y="3571989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419A40-947C-D66D-8802-3DA48CB2113B}"/>
              </a:ext>
            </a:extLst>
          </p:cNvPr>
          <p:cNvSpPr txBox="1"/>
          <p:nvPr/>
        </p:nvSpPr>
        <p:spPr>
          <a:xfrm>
            <a:off x="1923799" y="3544468"/>
            <a:ext cx="909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Well-positioned to pursue public interest objectives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421C4D-0165-EA54-14EF-95DE78EE92F1}"/>
              </a:ext>
            </a:extLst>
          </p:cNvPr>
          <p:cNvSpPr txBox="1"/>
          <p:nvPr/>
        </p:nvSpPr>
        <p:spPr>
          <a:xfrm>
            <a:off x="1923799" y="4276847"/>
            <a:ext cx="9694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Capable of preparing for liquidation</a:t>
            </a:r>
          </a:p>
        </p:txBody>
      </p:sp>
      <p:sp>
        <p:nvSpPr>
          <p:cNvPr id="15" name="Freccia a destra 19">
            <a:extLst>
              <a:ext uri="{FF2B5EF4-FFF2-40B4-BE49-F238E27FC236}">
                <a16:creationId xmlns:a16="http://schemas.microsoft.com/office/drawing/2014/main" id="{AF5CC513-3FA7-E009-0676-82E007724323}"/>
              </a:ext>
            </a:extLst>
          </p:cNvPr>
          <p:cNvSpPr/>
          <p:nvPr/>
        </p:nvSpPr>
        <p:spPr>
          <a:xfrm>
            <a:off x="839788" y="4294160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667BBB8-23E5-2DC6-1B83-9C374757E264}"/>
              </a:ext>
            </a:extLst>
          </p:cNvPr>
          <p:cNvSpPr txBox="1"/>
          <p:nvPr/>
        </p:nvSpPr>
        <p:spPr>
          <a:xfrm>
            <a:off x="1923799" y="5032622"/>
            <a:ext cx="909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Expertise, efficiency, access to information; ability to take decisions swiftly</a:t>
            </a:r>
          </a:p>
        </p:txBody>
      </p:sp>
      <p:sp>
        <p:nvSpPr>
          <p:cNvPr id="19" name="Freccia a destra 19">
            <a:extLst>
              <a:ext uri="{FF2B5EF4-FFF2-40B4-BE49-F238E27FC236}">
                <a16:creationId xmlns:a16="http://schemas.microsoft.com/office/drawing/2014/main" id="{8126DAB3-F077-E83C-A5EA-15329D06A47D}"/>
              </a:ext>
            </a:extLst>
          </p:cNvPr>
          <p:cNvSpPr/>
          <p:nvPr/>
        </p:nvSpPr>
        <p:spPr>
          <a:xfrm>
            <a:off x="839788" y="5028418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ttangolo 4">
            <a:extLst>
              <a:ext uri="{FF2B5EF4-FFF2-40B4-BE49-F238E27FC236}">
                <a16:creationId xmlns:a16="http://schemas.microsoft.com/office/drawing/2014/main" id="{00FC3222-A843-5826-5370-3333C417D649}"/>
              </a:ext>
            </a:extLst>
          </p:cNvPr>
          <p:cNvSpPr/>
          <p:nvPr/>
        </p:nvSpPr>
        <p:spPr>
          <a:xfrm>
            <a:off x="319827" y="5742878"/>
            <a:ext cx="11660363" cy="842378"/>
          </a:xfrm>
          <a:prstGeom prst="rect">
            <a:avLst/>
          </a:prstGeom>
          <a:solidFill>
            <a:srgbClr val="144154"/>
          </a:solidFill>
          <a:ln>
            <a:solidFill>
              <a:srgbClr val="034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An administrative liquidation authority should have the power to appoint a liquidator, who would operate under its direction and oversight; regular reporting vis-à-vis the administrative authority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lide Number Placeholder 4">
            <a:extLst>
              <a:ext uri="{FF2B5EF4-FFF2-40B4-BE49-F238E27FC236}">
                <a16:creationId xmlns:a16="http://schemas.microsoft.com/office/drawing/2014/main" id="{D5D5DD5E-DF4E-1E34-9E90-B0415DE67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0090" y="6334608"/>
            <a:ext cx="584401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D25BC887-679E-CB27-E273-19FBB13C66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74" y="170548"/>
            <a:ext cx="2241621" cy="5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29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7">
            <a:extLst>
              <a:ext uri="{FF2B5EF4-FFF2-40B4-BE49-F238E27FC236}">
                <a16:creationId xmlns:a16="http://schemas.microsoft.com/office/drawing/2014/main" id="{15952E59-FEF6-5B74-E432-E1AE8878C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2"/>
            <a:ext cx="5157787" cy="4179991"/>
          </a:xfrm>
        </p:spPr>
        <p:txBody>
          <a:bodyPr>
            <a:noAutofit/>
          </a:bodyPr>
          <a:lstStyle/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668689" y="80213"/>
            <a:ext cx="10626994" cy="1034909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39850" indent="-361950"/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I. Appropriate Institutional Set-Up (</a:t>
            </a:r>
            <a:r>
              <a:rPr lang="en-GB" altLang="zh-CN" sz="2000" b="1" u="sng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Chapter 2</a:t>
            </a:r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47524" y="11151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ccia a destra 19">
            <a:extLst>
              <a:ext uri="{FF2B5EF4-FFF2-40B4-BE49-F238E27FC236}">
                <a16:creationId xmlns:a16="http://schemas.microsoft.com/office/drawing/2014/main" id="{0DEEAABA-52A3-C073-F9DB-6719C85EE5E7}"/>
              </a:ext>
            </a:extLst>
          </p:cNvPr>
          <p:cNvSpPr/>
          <p:nvPr/>
        </p:nvSpPr>
        <p:spPr>
          <a:xfrm>
            <a:off x="839788" y="2548153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7E54B5-5D1A-77BB-0BF0-43080B496007}"/>
              </a:ext>
            </a:extLst>
          </p:cNvPr>
          <p:cNvSpPr txBox="1"/>
          <p:nvPr/>
        </p:nvSpPr>
        <p:spPr>
          <a:xfrm>
            <a:off x="1923798" y="2464350"/>
            <a:ext cx="9095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Where a court order is needed to open bank liquidation proceedings, this should not impede a rapid and effective intervention;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intervention by banking authority in some manner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reccia a destra 19">
            <a:extLst>
              <a:ext uri="{FF2B5EF4-FFF2-40B4-BE49-F238E27FC236}">
                <a16:creationId xmlns:a16="http://schemas.microsoft.com/office/drawing/2014/main" id="{65517D91-0EF2-5CB6-0AE2-6163B9A170DB}"/>
              </a:ext>
            </a:extLst>
          </p:cNvPr>
          <p:cNvSpPr/>
          <p:nvPr/>
        </p:nvSpPr>
        <p:spPr>
          <a:xfrm>
            <a:off x="842873" y="3544526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419A40-947C-D66D-8802-3DA48CB2113B}"/>
              </a:ext>
            </a:extLst>
          </p:cNvPr>
          <p:cNvSpPr txBox="1"/>
          <p:nvPr/>
        </p:nvSpPr>
        <p:spPr>
          <a:xfrm>
            <a:off x="1923797" y="3581375"/>
            <a:ext cx="10040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should be possible to adequately prepare for a bank’s liquidation (see also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Chapter 4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Freccia a destra 19">
            <a:extLst>
              <a:ext uri="{FF2B5EF4-FFF2-40B4-BE49-F238E27FC236}">
                <a16:creationId xmlns:a16="http://schemas.microsoft.com/office/drawing/2014/main" id="{B09ADE4D-614C-A1B8-1265-0B2625615D1D}"/>
              </a:ext>
            </a:extLst>
          </p:cNvPr>
          <p:cNvSpPr/>
          <p:nvPr/>
        </p:nvSpPr>
        <p:spPr>
          <a:xfrm>
            <a:off x="842873" y="4379579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421C4D-0165-EA54-14EF-95DE78EE92F1}"/>
              </a:ext>
            </a:extLst>
          </p:cNvPr>
          <p:cNvSpPr txBox="1"/>
          <p:nvPr/>
        </p:nvSpPr>
        <p:spPr>
          <a:xfrm>
            <a:off x="1923798" y="4221305"/>
            <a:ext cx="9885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Granting a banking authority an important role throughout the proceeding, especially at the beginning/transfer tool implementation</a:t>
            </a:r>
          </a:p>
        </p:txBody>
      </p:sp>
      <p:sp>
        <p:nvSpPr>
          <p:cNvPr id="13" name="Rettangolo con angoli arrotondati 16">
            <a:extLst>
              <a:ext uri="{FF2B5EF4-FFF2-40B4-BE49-F238E27FC236}">
                <a16:creationId xmlns:a16="http://schemas.microsoft.com/office/drawing/2014/main" id="{07169497-9104-4956-E3AD-67B2C8787AF1}"/>
              </a:ext>
            </a:extLst>
          </p:cNvPr>
          <p:cNvSpPr/>
          <p:nvPr/>
        </p:nvSpPr>
        <p:spPr>
          <a:xfrm>
            <a:off x="750008" y="1304861"/>
            <a:ext cx="10691984" cy="912950"/>
          </a:xfrm>
          <a:prstGeom prst="roundRect">
            <a:avLst/>
          </a:prstGeom>
          <a:solidFill>
            <a:srgbClr val="809FA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sz="2000" b="1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Solutions for jurisdictions that do not adopt a fully administrative model</a:t>
            </a:r>
          </a:p>
        </p:txBody>
      </p:sp>
      <p:sp>
        <p:nvSpPr>
          <p:cNvPr id="2" name="Freccia a destra 19">
            <a:extLst>
              <a:ext uri="{FF2B5EF4-FFF2-40B4-BE49-F238E27FC236}">
                <a16:creationId xmlns:a16="http://schemas.microsoft.com/office/drawing/2014/main" id="{E958AC5D-6ED8-35EA-9937-D7DDA8F50CC5}"/>
              </a:ext>
            </a:extLst>
          </p:cNvPr>
          <p:cNvSpPr/>
          <p:nvPr/>
        </p:nvSpPr>
        <p:spPr>
          <a:xfrm>
            <a:off x="842873" y="5241332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078DA7-971C-3799-D9C9-2EC798FA8C2C}"/>
              </a:ext>
            </a:extLst>
          </p:cNvPr>
          <p:cNvSpPr txBox="1"/>
          <p:nvPr/>
        </p:nvSpPr>
        <p:spPr>
          <a:xfrm>
            <a:off x="1923798" y="5183807"/>
            <a:ext cx="9885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Entrusting bank liquidation cases to judges with appropriate expertise and experience, and a role for intervention in appointment of liquidator by authority</a:t>
            </a:r>
          </a:p>
        </p:txBody>
      </p:sp>
      <p:sp>
        <p:nvSpPr>
          <p:cNvPr id="15" name="Rettangolo 4">
            <a:extLst>
              <a:ext uri="{FF2B5EF4-FFF2-40B4-BE49-F238E27FC236}">
                <a16:creationId xmlns:a16="http://schemas.microsoft.com/office/drawing/2014/main" id="{F3A20468-1BD8-DDDA-9269-803FF6C8181F}"/>
              </a:ext>
            </a:extLst>
          </p:cNvPr>
          <p:cNvSpPr/>
          <p:nvPr/>
        </p:nvSpPr>
        <p:spPr>
          <a:xfrm>
            <a:off x="668689" y="6000751"/>
            <a:ext cx="10683523" cy="705825"/>
          </a:xfrm>
          <a:prstGeom prst="rect">
            <a:avLst/>
          </a:prstGeom>
          <a:solidFill>
            <a:srgbClr val="144154"/>
          </a:solidFill>
          <a:ln>
            <a:solidFill>
              <a:srgbClr val="034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 legal framework should envisage a strong role for banking authorities, especially in the opening of the proceeding and to prepare and execute a transfer of assets and liabilities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1BDD8823-81C0-95F2-0C4D-343E10AC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23311" y="6334608"/>
            <a:ext cx="461180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78267429-4421-8A9B-82A8-6E4D09C0E4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74" y="154147"/>
            <a:ext cx="2241621" cy="5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851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668689" y="80213"/>
            <a:ext cx="10626994" cy="1034909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39850" indent="-361950"/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II. Timely and swift opening of bank liquidation proceedings (</a:t>
            </a:r>
            <a:r>
              <a:rPr lang="en-GB" altLang="zh-CN" sz="2000" b="1" u="sng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Chapter 3-5</a:t>
            </a:r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47524" y="11151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ccia a destra 19">
            <a:extLst>
              <a:ext uri="{FF2B5EF4-FFF2-40B4-BE49-F238E27FC236}">
                <a16:creationId xmlns:a16="http://schemas.microsoft.com/office/drawing/2014/main" id="{0DEEAABA-52A3-C073-F9DB-6719C85EE5E7}"/>
              </a:ext>
            </a:extLst>
          </p:cNvPr>
          <p:cNvSpPr/>
          <p:nvPr/>
        </p:nvSpPr>
        <p:spPr>
          <a:xfrm>
            <a:off x="839788" y="2691023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7E54B5-5D1A-77BB-0BF0-43080B496007}"/>
              </a:ext>
            </a:extLst>
          </p:cNvPr>
          <p:cNvSpPr txBox="1"/>
          <p:nvPr/>
        </p:nvSpPr>
        <p:spPr>
          <a:xfrm>
            <a:off x="1923798" y="2634606"/>
            <a:ext cx="9684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grounds should not be limited to, or overly reliant on, traditional insolvency grounds (balance-sheet insolvency and illiquidity); ‘non-viability’ as a guiding principle</a:t>
            </a:r>
          </a:p>
        </p:txBody>
      </p:sp>
      <p:sp>
        <p:nvSpPr>
          <p:cNvPr id="4" name="Freccia a destra 19">
            <a:extLst>
              <a:ext uri="{FF2B5EF4-FFF2-40B4-BE49-F238E27FC236}">
                <a16:creationId xmlns:a16="http://schemas.microsoft.com/office/drawing/2014/main" id="{65517D91-0EF2-5CB6-0AE2-6163B9A170DB}"/>
              </a:ext>
            </a:extLst>
          </p:cNvPr>
          <p:cNvSpPr/>
          <p:nvPr/>
        </p:nvSpPr>
        <p:spPr>
          <a:xfrm>
            <a:off x="839788" y="3854708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419A40-947C-D66D-8802-3DA48CB2113B}"/>
              </a:ext>
            </a:extLst>
          </p:cNvPr>
          <p:cNvSpPr txBox="1"/>
          <p:nvPr/>
        </p:nvSpPr>
        <p:spPr>
          <a:xfrm>
            <a:off x="1923797" y="4741731"/>
            <a:ext cx="9684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Right for banking authority to open bank liquidation proceedings or petition to the court</a:t>
            </a:r>
          </a:p>
        </p:txBody>
      </p:sp>
      <p:sp>
        <p:nvSpPr>
          <p:cNvPr id="6" name="Freccia a destra 19">
            <a:extLst>
              <a:ext uri="{FF2B5EF4-FFF2-40B4-BE49-F238E27FC236}">
                <a16:creationId xmlns:a16="http://schemas.microsoft.com/office/drawing/2014/main" id="{B09ADE4D-614C-A1B8-1265-0B2625615D1D}"/>
              </a:ext>
            </a:extLst>
          </p:cNvPr>
          <p:cNvSpPr/>
          <p:nvPr/>
        </p:nvSpPr>
        <p:spPr>
          <a:xfrm>
            <a:off x="842873" y="4798793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421C4D-0165-EA54-14EF-95DE78EE92F1}"/>
              </a:ext>
            </a:extLst>
          </p:cNvPr>
          <p:cNvSpPr txBox="1"/>
          <p:nvPr/>
        </p:nvSpPr>
        <p:spPr>
          <a:xfrm>
            <a:off x="1923798" y="5624387"/>
            <a:ext cx="9885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any case, approval of banking authority needed, or it should at least be heard before the proceeding is opened</a:t>
            </a:r>
          </a:p>
        </p:txBody>
      </p:sp>
      <p:sp>
        <p:nvSpPr>
          <p:cNvPr id="13" name="Rettangolo con angoli arrotondati 16">
            <a:extLst>
              <a:ext uri="{FF2B5EF4-FFF2-40B4-BE49-F238E27FC236}">
                <a16:creationId xmlns:a16="http://schemas.microsoft.com/office/drawing/2014/main" id="{07169497-9104-4956-E3AD-67B2C8787AF1}"/>
              </a:ext>
            </a:extLst>
          </p:cNvPr>
          <p:cNvSpPr/>
          <p:nvPr/>
        </p:nvSpPr>
        <p:spPr>
          <a:xfrm>
            <a:off x="708106" y="1383373"/>
            <a:ext cx="10691984" cy="912950"/>
          </a:xfrm>
          <a:prstGeom prst="roundRect">
            <a:avLst/>
          </a:prstGeom>
          <a:solidFill>
            <a:srgbClr val="809FA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sz="2000" b="1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 legal framework should enable timely action and swift opening of bank liquidation proceedings to prevent unnecessary destruction of value and protect depositors</a:t>
            </a:r>
          </a:p>
        </p:txBody>
      </p:sp>
      <p:sp>
        <p:nvSpPr>
          <p:cNvPr id="2" name="Freccia a destra 19">
            <a:extLst>
              <a:ext uri="{FF2B5EF4-FFF2-40B4-BE49-F238E27FC236}">
                <a16:creationId xmlns:a16="http://schemas.microsoft.com/office/drawing/2014/main" id="{E958AC5D-6ED8-35EA-9937-D7DDA8F50CC5}"/>
              </a:ext>
            </a:extLst>
          </p:cNvPr>
          <p:cNvSpPr/>
          <p:nvPr/>
        </p:nvSpPr>
        <p:spPr>
          <a:xfrm>
            <a:off x="842873" y="5742878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078DA7-971C-3799-D9C9-2EC798FA8C2C}"/>
              </a:ext>
            </a:extLst>
          </p:cNvPr>
          <p:cNvSpPr txBox="1"/>
          <p:nvPr/>
        </p:nvSpPr>
        <p:spPr>
          <a:xfrm>
            <a:off x="1923798" y="3834934"/>
            <a:ext cx="9885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Early notification requirement for banks and banking supervisor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0D2EF313-7A3F-9814-128F-78F219160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0090" y="6334608"/>
            <a:ext cx="584401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37B864F0-D76D-BDC3-9EC3-0CDBDB0E34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74" y="118511"/>
            <a:ext cx="2241621" cy="5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9476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7">
            <a:extLst>
              <a:ext uri="{FF2B5EF4-FFF2-40B4-BE49-F238E27FC236}">
                <a16:creationId xmlns:a16="http://schemas.microsoft.com/office/drawing/2014/main" id="{15952E59-FEF6-5B74-E432-E1AE8878C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2"/>
            <a:ext cx="5157787" cy="4179991"/>
          </a:xfrm>
        </p:spPr>
        <p:txBody>
          <a:bodyPr>
            <a:noAutofit/>
          </a:bodyPr>
          <a:lstStyle/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Segnaposto contenuto 9">
            <a:extLst>
              <a:ext uri="{FF2B5EF4-FFF2-40B4-BE49-F238E27FC236}">
                <a16:creationId xmlns:a16="http://schemas.microsoft.com/office/drawing/2014/main" id="{A6C22378-14AA-46DC-6D2A-DD0113835F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96262" y="2142421"/>
            <a:ext cx="5659126" cy="33439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fr-FR" sz="1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fr-FR" sz="2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en-GB" b="1" dirty="0">
              <a:solidFill>
                <a:srgbClr val="034054"/>
              </a:solidFill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668689" y="80213"/>
            <a:ext cx="10626994" cy="1034909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39850" indent="-361950"/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III. Effective Liquidation Tools (</a:t>
            </a:r>
            <a:r>
              <a:rPr lang="en-GB" altLang="zh-CN" sz="2000" b="1" u="sng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Chapter 6</a:t>
            </a:r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47524" y="11151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con angoli arrotondati 16">
            <a:extLst>
              <a:ext uri="{FF2B5EF4-FFF2-40B4-BE49-F238E27FC236}">
                <a16:creationId xmlns:a16="http://schemas.microsoft.com/office/drawing/2014/main" id="{C45F8431-F2BE-9F71-0110-A5C38D2F9E4A}"/>
              </a:ext>
            </a:extLst>
          </p:cNvPr>
          <p:cNvSpPr/>
          <p:nvPr/>
        </p:nvSpPr>
        <p:spPr>
          <a:xfrm>
            <a:off x="668689" y="1309412"/>
            <a:ext cx="10691984" cy="2119588"/>
          </a:xfrm>
          <a:prstGeom prst="roundRect">
            <a:avLst/>
          </a:prstGeom>
          <a:solidFill>
            <a:srgbClr val="809FA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spcBef>
                <a:spcPts val="400"/>
              </a:spcBef>
              <a:spcAft>
                <a:spcPts val="400"/>
              </a:spcAft>
              <a:buNone/>
            </a:pPr>
            <a:r>
              <a:rPr lang="en-GB" sz="2000" b="1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Drawbacks of ‘piecemeal liquidation’: </a:t>
            </a:r>
            <a:r>
              <a:rPr lang="en-GB" sz="2000" b="0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destruction of value; disruption of access to deposits; possible broader adverse effects </a:t>
            </a:r>
            <a:endParaRPr lang="fr-FR" sz="2800" b="0" dirty="0">
              <a:solidFill>
                <a:srgbClr val="034054"/>
              </a:solidFill>
              <a:effectLst/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400"/>
              </a:spcBef>
              <a:spcAft>
                <a:spcPts val="400"/>
              </a:spcAft>
              <a:buNone/>
            </a:pPr>
            <a:r>
              <a:rPr lang="en-GB" sz="2000" b="1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 legal framework should allow and facilitate a ‘sale as a going concern’: </a:t>
            </a:r>
            <a:r>
              <a:rPr lang="en-GB" sz="2000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transfer of a bank’s assets and liabilities – especially (insured) deposits – to another bank to allow continued operation</a:t>
            </a:r>
          </a:p>
        </p:txBody>
      </p:sp>
      <p:sp>
        <p:nvSpPr>
          <p:cNvPr id="20" name="Freccia a destra 19">
            <a:extLst>
              <a:ext uri="{FF2B5EF4-FFF2-40B4-BE49-F238E27FC236}">
                <a16:creationId xmlns:a16="http://schemas.microsoft.com/office/drawing/2014/main" id="{0DEEAABA-52A3-C073-F9DB-6719C85EE5E7}"/>
              </a:ext>
            </a:extLst>
          </p:cNvPr>
          <p:cNvSpPr/>
          <p:nvPr/>
        </p:nvSpPr>
        <p:spPr>
          <a:xfrm>
            <a:off x="877507" y="3938711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DDF36D7-8D1E-9436-4EB2-DCAD4F1776B7}"/>
              </a:ext>
            </a:extLst>
          </p:cNvPr>
          <p:cNvSpPr txBox="1">
            <a:spLocks/>
          </p:cNvSpPr>
          <p:nvPr/>
        </p:nvSpPr>
        <p:spPr>
          <a:xfrm>
            <a:off x="5024815" y="1816979"/>
            <a:ext cx="6224978" cy="451881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en-GB" sz="15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7E54B5-5D1A-77BB-0BF0-43080B496007}"/>
              </a:ext>
            </a:extLst>
          </p:cNvPr>
          <p:cNvSpPr txBox="1"/>
          <p:nvPr/>
        </p:nvSpPr>
        <p:spPr>
          <a:xfrm>
            <a:off x="1877909" y="3770237"/>
            <a:ext cx="98610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Power for the liquidation authority / liquidator to transfer a non-viable bank’s assets and liabilities to a sound acquirer</a:t>
            </a:r>
          </a:p>
        </p:txBody>
      </p:sp>
      <p:sp>
        <p:nvSpPr>
          <p:cNvPr id="4" name="Freccia a destra 19">
            <a:extLst>
              <a:ext uri="{FF2B5EF4-FFF2-40B4-BE49-F238E27FC236}">
                <a16:creationId xmlns:a16="http://schemas.microsoft.com/office/drawing/2014/main" id="{65517D91-0EF2-5CB6-0AE2-6163B9A170DB}"/>
              </a:ext>
            </a:extLst>
          </p:cNvPr>
          <p:cNvSpPr/>
          <p:nvPr/>
        </p:nvSpPr>
        <p:spPr>
          <a:xfrm>
            <a:off x="839788" y="4725308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419A40-947C-D66D-8802-3DA48CB2113B}"/>
              </a:ext>
            </a:extLst>
          </p:cNvPr>
          <p:cNvSpPr txBox="1"/>
          <p:nvPr/>
        </p:nvSpPr>
        <p:spPr>
          <a:xfrm>
            <a:off x="1877909" y="4595711"/>
            <a:ext cx="9700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Without the need to individually notify, or obtain consent from, shareholders and creditors </a:t>
            </a:r>
          </a:p>
        </p:txBody>
      </p:sp>
      <p:sp>
        <p:nvSpPr>
          <p:cNvPr id="6" name="Freccia a destra 19">
            <a:extLst>
              <a:ext uri="{FF2B5EF4-FFF2-40B4-BE49-F238E27FC236}">
                <a16:creationId xmlns:a16="http://schemas.microsoft.com/office/drawing/2014/main" id="{B09ADE4D-614C-A1B8-1265-0B2625615D1D}"/>
              </a:ext>
            </a:extLst>
          </p:cNvPr>
          <p:cNvSpPr/>
          <p:nvPr/>
        </p:nvSpPr>
        <p:spPr>
          <a:xfrm>
            <a:off x="839788" y="5413093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421C4D-0165-EA54-14EF-95DE78EE92F1}"/>
              </a:ext>
            </a:extLst>
          </p:cNvPr>
          <p:cNvSpPr txBox="1"/>
          <p:nvPr/>
        </p:nvSpPr>
        <p:spPr>
          <a:xfrm>
            <a:off x="1923798" y="5382320"/>
            <a:ext cx="9510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Enabling the liquidation authority / liquidator to prepare and execute the transfer</a:t>
            </a:r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EB869E54-C387-392B-7D19-632799DF6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34262" y="6334608"/>
            <a:ext cx="550229" cy="33813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5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AE9DB930-236F-EE66-7DA1-E51B5BF62D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72" y="112302"/>
            <a:ext cx="1972962" cy="5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09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7">
            <a:extLst>
              <a:ext uri="{FF2B5EF4-FFF2-40B4-BE49-F238E27FC236}">
                <a16:creationId xmlns:a16="http://schemas.microsoft.com/office/drawing/2014/main" id="{15952E59-FEF6-5B74-E432-E1AE8878C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2"/>
            <a:ext cx="5157787" cy="4179991"/>
          </a:xfrm>
        </p:spPr>
        <p:txBody>
          <a:bodyPr>
            <a:noAutofit/>
          </a:bodyPr>
          <a:lstStyle/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Segnaposto contenuto 9">
            <a:extLst>
              <a:ext uri="{FF2B5EF4-FFF2-40B4-BE49-F238E27FC236}">
                <a16:creationId xmlns:a16="http://schemas.microsoft.com/office/drawing/2014/main" id="{A6C22378-14AA-46DC-6D2A-DD0113835F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96262" y="2142421"/>
            <a:ext cx="5659126" cy="33439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fr-FR" sz="1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fr-FR" sz="2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en-GB" b="1" dirty="0">
              <a:solidFill>
                <a:srgbClr val="034054"/>
              </a:solidFill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668689" y="80213"/>
            <a:ext cx="10626994" cy="1034909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39850" indent="-361950"/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III. Effective Liquidation Tools (</a:t>
            </a:r>
            <a:r>
              <a:rPr lang="en-GB" altLang="zh-CN" sz="2000" b="1" u="sng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Chapter 6</a:t>
            </a:r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47524" y="11151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con angoli arrotondati 16">
            <a:extLst>
              <a:ext uri="{FF2B5EF4-FFF2-40B4-BE49-F238E27FC236}">
                <a16:creationId xmlns:a16="http://schemas.microsoft.com/office/drawing/2014/main" id="{C45F8431-F2BE-9F71-0110-A5C38D2F9E4A}"/>
              </a:ext>
            </a:extLst>
          </p:cNvPr>
          <p:cNvSpPr/>
          <p:nvPr/>
        </p:nvSpPr>
        <p:spPr>
          <a:xfrm>
            <a:off x="668689" y="1259982"/>
            <a:ext cx="10691984" cy="1387290"/>
          </a:xfrm>
          <a:prstGeom prst="roundRect">
            <a:avLst/>
          </a:prstGeom>
          <a:solidFill>
            <a:srgbClr val="809FA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lnSpc>
                <a:spcPts val="3400"/>
              </a:lnSpc>
              <a:spcBef>
                <a:spcPts val="400"/>
              </a:spcBef>
              <a:spcAft>
                <a:spcPts val="400"/>
              </a:spcAft>
              <a:buNone/>
            </a:pPr>
            <a:r>
              <a:rPr lang="en-GB" sz="2000" b="1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Piecemeal liquidation: when a sale as a going concern is not feasible or desirable &amp; to liquidate the residual estate following a transfer</a:t>
            </a:r>
            <a:endParaRPr lang="en-GB" sz="2000" dirty="0">
              <a:solidFill>
                <a:srgbClr val="034054"/>
              </a:solidFill>
              <a:highlight>
                <a:srgbClr val="809FA9"/>
              </a:highlight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reccia a destra 19">
            <a:extLst>
              <a:ext uri="{FF2B5EF4-FFF2-40B4-BE49-F238E27FC236}">
                <a16:creationId xmlns:a16="http://schemas.microsoft.com/office/drawing/2014/main" id="{0DEEAABA-52A3-C073-F9DB-6719C85EE5E7}"/>
              </a:ext>
            </a:extLst>
          </p:cNvPr>
          <p:cNvSpPr/>
          <p:nvPr/>
        </p:nvSpPr>
        <p:spPr>
          <a:xfrm>
            <a:off x="839788" y="3391844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DDF36D7-8D1E-9436-4EB2-DCAD4F1776B7}"/>
              </a:ext>
            </a:extLst>
          </p:cNvPr>
          <p:cNvSpPr txBox="1">
            <a:spLocks/>
          </p:cNvSpPr>
          <p:nvPr/>
        </p:nvSpPr>
        <p:spPr>
          <a:xfrm>
            <a:off x="5024815" y="1816979"/>
            <a:ext cx="6224978" cy="451881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en-GB" sz="15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7E54B5-5D1A-77BB-0BF0-43080B496007}"/>
              </a:ext>
            </a:extLst>
          </p:cNvPr>
          <p:cNvSpPr txBox="1"/>
          <p:nvPr/>
        </p:nvSpPr>
        <p:spPr>
          <a:xfrm>
            <a:off x="1895690" y="3354837"/>
            <a:ext cx="10088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Recognition of claims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Allowing the liquidator to rely on a bank’s records; no need for insured depositors to submit claims for amounts covered by deposit insurance</a:t>
            </a:r>
          </a:p>
        </p:txBody>
      </p:sp>
      <p:sp>
        <p:nvSpPr>
          <p:cNvPr id="4" name="Freccia a destra 19">
            <a:extLst>
              <a:ext uri="{FF2B5EF4-FFF2-40B4-BE49-F238E27FC236}">
                <a16:creationId xmlns:a16="http://schemas.microsoft.com/office/drawing/2014/main" id="{65517D91-0EF2-5CB6-0AE2-6163B9A170DB}"/>
              </a:ext>
            </a:extLst>
          </p:cNvPr>
          <p:cNvSpPr/>
          <p:nvPr/>
        </p:nvSpPr>
        <p:spPr>
          <a:xfrm>
            <a:off x="836612" y="3975075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419A40-947C-D66D-8802-3DA48CB2113B}"/>
              </a:ext>
            </a:extLst>
          </p:cNvPr>
          <p:cNvSpPr txBox="1"/>
          <p:nvPr/>
        </p:nvSpPr>
        <p:spPr>
          <a:xfrm>
            <a:off x="1877909" y="4011659"/>
            <a:ext cx="96454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Contracts: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Allowing the continued provision of services to transferred business </a:t>
            </a:r>
          </a:p>
        </p:txBody>
      </p:sp>
      <p:sp>
        <p:nvSpPr>
          <p:cNvPr id="6" name="Freccia a destra 19">
            <a:extLst>
              <a:ext uri="{FF2B5EF4-FFF2-40B4-BE49-F238E27FC236}">
                <a16:creationId xmlns:a16="http://schemas.microsoft.com/office/drawing/2014/main" id="{B09ADE4D-614C-A1B8-1265-0B2625615D1D}"/>
              </a:ext>
            </a:extLst>
          </p:cNvPr>
          <p:cNvSpPr/>
          <p:nvPr/>
        </p:nvSpPr>
        <p:spPr>
          <a:xfrm>
            <a:off x="839788" y="5019654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421C4D-0165-EA54-14EF-95DE78EE92F1}"/>
              </a:ext>
            </a:extLst>
          </p:cNvPr>
          <p:cNvSpPr txBox="1"/>
          <p:nvPr/>
        </p:nvSpPr>
        <p:spPr>
          <a:xfrm>
            <a:off x="1895690" y="4916655"/>
            <a:ext cx="10296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Avoidance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Exceptions (resolution transactions); possibly stricter rules (related party transactions)</a:t>
            </a:r>
          </a:p>
        </p:txBody>
      </p:sp>
      <p:sp>
        <p:nvSpPr>
          <p:cNvPr id="9" name="Rettangolo 4">
            <a:extLst>
              <a:ext uri="{FF2B5EF4-FFF2-40B4-BE49-F238E27FC236}">
                <a16:creationId xmlns:a16="http://schemas.microsoft.com/office/drawing/2014/main" id="{A29F341D-A95A-A06B-273D-6FB43A9F1E10}"/>
              </a:ext>
            </a:extLst>
          </p:cNvPr>
          <p:cNvSpPr/>
          <p:nvPr/>
        </p:nvSpPr>
        <p:spPr>
          <a:xfrm>
            <a:off x="668689" y="5494299"/>
            <a:ext cx="10683523" cy="1212277"/>
          </a:xfrm>
          <a:prstGeom prst="rect">
            <a:avLst/>
          </a:prstGeom>
          <a:solidFill>
            <a:srgbClr val="144154"/>
          </a:solidFill>
          <a:ln>
            <a:solidFill>
              <a:srgbClr val="034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u="sng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Financial contracts</a:t>
            </a:r>
            <a:r>
              <a:rPr lang="en-GB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: </a:t>
            </a:r>
          </a:p>
          <a:p>
            <a:pPr marL="285750" indent="-285750" algn="ctr">
              <a:buFont typeface="Wingdings" panose="05000000000000000000" pitchFamily="2" charset="2"/>
              <a:buChar char="à"/>
            </a:pPr>
            <a:r>
              <a:rPr lang="en-GB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Contractual early termination rights, including close-out netting, should remain enforceable</a:t>
            </a:r>
          </a:p>
          <a:p>
            <a:pPr marL="285750" indent="-285750" algn="ctr">
              <a:buFont typeface="Wingdings" panose="05000000000000000000" pitchFamily="2" charset="2"/>
              <a:buChar char="à"/>
            </a:pPr>
            <a:r>
              <a:rPr lang="en-GB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Power for the liquidator to impose a temporary stay to facilitate a transfer, provided that substantive obligations continue to be met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17B4E5-2EEE-680D-4CF9-15D640DA23EE}"/>
              </a:ext>
            </a:extLst>
          </p:cNvPr>
          <p:cNvSpPr txBox="1"/>
          <p:nvPr/>
        </p:nvSpPr>
        <p:spPr>
          <a:xfrm>
            <a:off x="3264127" y="2539212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sz="1800" b="1" spc="200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en-GB" sz="1800" b="1" spc="200" dirty="0">
                <a:solidFill>
                  <a:srgbClr val="034054"/>
                </a:solidFill>
                <a:highlight>
                  <a:srgbClr val="7FC9CC"/>
                </a:highlight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« Need for bank-specific provisions » </a:t>
            </a:r>
            <a:endParaRPr lang="en-GB" dirty="0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974D920D-FCBB-C755-82DE-AA3FD13BC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23311" y="6334608"/>
            <a:ext cx="461180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Freccia a destra 19">
            <a:extLst>
              <a:ext uri="{FF2B5EF4-FFF2-40B4-BE49-F238E27FC236}">
                <a16:creationId xmlns:a16="http://schemas.microsoft.com/office/drawing/2014/main" id="{D673346A-F64A-B2C2-52A9-269A208B23B8}"/>
              </a:ext>
            </a:extLst>
          </p:cNvPr>
          <p:cNvSpPr/>
          <p:nvPr/>
        </p:nvSpPr>
        <p:spPr>
          <a:xfrm>
            <a:off x="847186" y="4503994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67B113-B11C-ECEA-0C94-8DEECEAA73C0}"/>
              </a:ext>
            </a:extLst>
          </p:cNvPr>
          <p:cNvSpPr txBox="1"/>
          <p:nvPr/>
        </p:nvSpPr>
        <p:spPr>
          <a:xfrm>
            <a:off x="1877909" y="4474637"/>
            <a:ext cx="937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Depositors: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Allowing advance payments to depositors</a:t>
            </a:r>
          </a:p>
        </p:txBody>
      </p:sp>
      <p:pic>
        <p:nvPicPr>
          <p:cNvPr id="19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D786C237-9C38-08A1-6B16-23A20CCBC5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98" y="148527"/>
            <a:ext cx="2241621" cy="5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5077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contenuto 9">
            <a:extLst>
              <a:ext uri="{FF2B5EF4-FFF2-40B4-BE49-F238E27FC236}">
                <a16:creationId xmlns:a16="http://schemas.microsoft.com/office/drawing/2014/main" id="{A6C22378-14AA-46DC-6D2A-DD0113835F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96262" y="2142421"/>
            <a:ext cx="5659126" cy="33439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fr-FR" sz="1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fr-FR" sz="2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en-GB" b="1" dirty="0">
              <a:solidFill>
                <a:srgbClr val="034054"/>
              </a:solidFill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862988" y="71376"/>
            <a:ext cx="10626994" cy="1034909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39850" indent="-361950"/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IV. Funding and Creditor Hierarchy (</a:t>
            </a:r>
            <a:r>
              <a:rPr lang="en-GB" altLang="zh-CN" sz="2000" b="1" u="sng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Chapters 7-8</a:t>
            </a:r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47524" y="11151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con angoli arrotondati 16">
            <a:extLst>
              <a:ext uri="{FF2B5EF4-FFF2-40B4-BE49-F238E27FC236}">
                <a16:creationId xmlns:a16="http://schemas.microsoft.com/office/drawing/2014/main" id="{C45F8431-F2BE-9F71-0110-A5C38D2F9E4A}"/>
              </a:ext>
            </a:extLst>
          </p:cNvPr>
          <p:cNvSpPr/>
          <p:nvPr/>
        </p:nvSpPr>
        <p:spPr>
          <a:xfrm>
            <a:off x="668689" y="1344424"/>
            <a:ext cx="10691984" cy="1136018"/>
          </a:xfrm>
          <a:prstGeom prst="roundRect">
            <a:avLst/>
          </a:prstGeom>
          <a:solidFill>
            <a:srgbClr val="809FA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GB" sz="2000" b="1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External funding to ensure an orderly liquidation should be envisaged</a:t>
            </a:r>
            <a:endParaRPr lang="en-GB" sz="2000" dirty="0">
              <a:solidFill>
                <a:srgbClr val="034054"/>
              </a:solidFill>
              <a:highlight>
                <a:srgbClr val="809FA9"/>
              </a:highlight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reccia a destra 19">
            <a:extLst>
              <a:ext uri="{FF2B5EF4-FFF2-40B4-BE49-F238E27FC236}">
                <a16:creationId xmlns:a16="http://schemas.microsoft.com/office/drawing/2014/main" id="{0DEEAABA-52A3-C073-F9DB-6719C85EE5E7}"/>
              </a:ext>
            </a:extLst>
          </p:cNvPr>
          <p:cNvSpPr/>
          <p:nvPr/>
        </p:nvSpPr>
        <p:spPr>
          <a:xfrm>
            <a:off x="862988" y="3146563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7E54B5-5D1A-77BB-0BF0-43080B496007}"/>
              </a:ext>
            </a:extLst>
          </p:cNvPr>
          <p:cNvSpPr txBox="1"/>
          <p:nvPr/>
        </p:nvSpPr>
        <p:spPr>
          <a:xfrm>
            <a:off x="1923799" y="3066560"/>
            <a:ext cx="9095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External funding may be needed for prompt reimbursement of insured depositors or to enable deposit transfer to a sound acquirer (‘filling the gap’)</a:t>
            </a:r>
          </a:p>
        </p:txBody>
      </p:sp>
      <p:sp>
        <p:nvSpPr>
          <p:cNvPr id="6" name="Freccia a destra 19">
            <a:extLst>
              <a:ext uri="{FF2B5EF4-FFF2-40B4-BE49-F238E27FC236}">
                <a16:creationId xmlns:a16="http://schemas.microsoft.com/office/drawing/2014/main" id="{B09ADE4D-614C-A1B8-1265-0B2625615D1D}"/>
              </a:ext>
            </a:extLst>
          </p:cNvPr>
          <p:cNvSpPr/>
          <p:nvPr/>
        </p:nvSpPr>
        <p:spPr>
          <a:xfrm>
            <a:off x="862988" y="4348103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421C4D-0165-EA54-14EF-95DE78EE92F1}"/>
              </a:ext>
            </a:extLst>
          </p:cNvPr>
          <p:cNvSpPr txBox="1"/>
          <p:nvPr/>
        </p:nvSpPr>
        <p:spPr>
          <a:xfrm>
            <a:off x="1923799" y="4299008"/>
            <a:ext cx="94368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of industry-sourced deposit insurance funds (DIFs), subject to the safeguards in the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IADI Core Principles for Effective Deposit Insurance Systems</a:t>
            </a:r>
          </a:p>
        </p:txBody>
      </p:sp>
      <p:sp>
        <p:nvSpPr>
          <p:cNvPr id="13" name="Freccia a destra 19">
            <a:extLst>
              <a:ext uri="{FF2B5EF4-FFF2-40B4-BE49-F238E27FC236}">
                <a16:creationId xmlns:a16="http://schemas.microsoft.com/office/drawing/2014/main" id="{F66744EA-24EA-DF88-5A28-7D8731043D88}"/>
              </a:ext>
            </a:extLst>
          </p:cNvPr>
          <p:cNvSpPr/>
          <p:nvPr/>
        </p:nvSpPr>
        <p:spPr>
          <a:xfrm>
            <a:off x="862988" y="5549645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F6F9B9-1CFF-2119-0A9C-52DA9710AD53}"/>
              </a:ext>
            </a:extLst>
          </p:cNvPr>
          <p:cNvSpPr txBox="1"/>
          <p:nvPr/>
        </p:nvSpPr>
        <p:spPr>
          <a:xfrm>
            <a:off x="1923798" y="5482177"/>
            <a:ext cx="9476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Facilitating the provision of post-liquidation financing by private lenders</a:t>
            </a:r>
          </a:p>
        </p:txBody>
      </p:sp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A0375807-E51A-38FD-EF01-449880E6D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0090" y="6334608"/>
            <a:ext cx="584401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80FBE3DC-D814-99DF-480F-3E7AFF5C61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74" y="123502"/>
            <a:ext cx="2241621" cy="5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537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7">
            <a:extLst>
              <a:ext uri="{FF2B5EF4-FFF2-40B4-BE49-F238E27FC236}">
                <a16:creationId xmlns:a16="http://schemas.microsoft.com/office/drawing/2014/main" id="{15952E59-FEF6-5B74-E432-E1AE8878C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2"/>
            <a:ext cx="5157787" cy="4179991"/>
          </a:xfrm>
        </p:spPr>
        <p:txBody>
          <a:bodyPr>
            <a:noAutofit/>
          </a:bodyPr>
          <a:lstStyle/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pt-BR" sz="1600" b="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Segnaposto contenuto 9">
            <a:extLst>
              <a:ext uri="{FF2B5EF4-FFF2-40B4-BE49-F238E27FC236}">
                <a16:creationId xmlns:a16="http://schemas.microsoft.com/office/drawing/2014/main" id="{A6C22378-14AA-46DC-6D2A-DD0113835F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96262" y="2142421"/>
            <a:ext cx="5659126" cy="33439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fr-FR" sz="1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fr-FR" sz="2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en-GB" b="1" dirty="0">
              <a:solidFill>
                <a:srgbClr val="034054"/>
              </a:solidFill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989626" y="92030"/>
            <a:ext cx="10626994" cy="1034909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39850" indent="-361950"/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IV. Funding and Creditor Hierarchy (</a:t>
            </a:r>
            <a:r>
              <a:rPr lang="en-GB" altLang="zh-CN" sz="2000" b="1" u="sng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Chapters 7-8</a:t>
            </a:r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47524" y="11151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con angoli arrotondati 16">
            <a:extLst>
              <a:ext uri="{FF2B5EF4-FFF2-40B4-BE49-F238E27FC236}">
                <a16:creationId xmlns:a16="http://schemas.microsoft.com/office/drawing/2014/main" id="{C45F8431-F2BE-9F71-0110-A5C38D2F9E4A}"/>
              </a:ext>
            </a:extLst>
          </p:cNvPr>
          <p:cNvSpPr/>
          <p:nvPr/>
        </p:nvSpPr>
        <p:spPr>
          <a:xfrm>
            <a:off x="668689" y="1344424"/>
            <a:ext cx="10691984" cy="1201474"/>
          </a:xfrm>
          <a:prstGeom prst="roundRect">
            <a:avLst/>
          </a:prstGeom>
          <a:solidFill>
            <a:srgbClr val="809FA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GB" sz="2000" b="1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 creditor ranking should facilitate the implementation of liquidation tools</a:t>
            </a:r>
            <a:endParaRPr lang="en-GB" sz="2000" dirty="0">
              <a:solidFill>
                <a:srgbClr val="034054"/>
              </a:solidFill>
              <a:highlight>
                <a:srgbClr val="809FA9"/>
              </a:highlight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reccia a destra 19">
            <a:extLst>
              <a:ext uri="{FF2B5EF4-FFF2-40B4-BE49-F238E27FC236}">
                <a16:creationId xmlns:a16="http://schemas.microsoft.com/office/drawing/2014/main" id="{0DEEAABA-52A3-C073-F9DB-6719C85EE5E7}"/>
              </a:ext>
            </a:extLst>
          </p:cNvPr>
          <p:cNvSpPr/>
          <p:nvPr/>
        </p:nvSpPr>
        <p:spPr>
          <a:xfrm>
            <a:off x="862988" y="3023367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7E54B5-5D1A-77BB-0BF0-43080B496007}"/>
              </a:ext>
            </a:extLst>
          </p:cNvPr>
          <p:cNvSpPr txBox="1"/>
          <p:nvPr/>
        </p:nvSpPr>
        <p:spPr>
          <a:xfrm>
            <a:off x="1923798" y="2959123"/>
            <a:ext cx="943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Depositor ranking (benefits of some form of depositor preference)</a:t>
            </a:r>
          </a:p>
        </p:txBody>
      </p:sp>
      <p:sp>
        <p:nvSpPr>
          <p:cNvPr id="4" name="Freccia a destra 19">
            <a:extLst>
              <a:ext uri="{FF2B5EF4-FFF2-40B4-BE49-F238E27FC236}">
                <a16:creationId xmlns:a16="http://schemas.microsoft.com/office/drawing/2014/main" id="{65517D91-0EF2-5CB6-0AE2-6163B9A170DB}"/>
              </a:ext>
            </a:extLst>
          </p:cNvPr>
          <p:cNvSpPr/>
          <p:nvPr/>
        </p:nvSpPr>
        <p:spPr>
          <a:xfrm>
            <a:off x="862988" y="3788121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419A40-947C-D66D-8802-3DA48CB2113B}"/>
              </a:ext>
            </a:extLst>
          </p:cNvPr>
          <p:cNvSpPr txBox="1"/>
          <p:nvPr/>
        </p:nvSpPr>
        <p:spPr>
          <a:xfrm>
            <a:off x="1915337" y="3690104"/>
            <a:ext cx="9870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Depositors should not be treated differently based on their nationality, the location of their claim or the jurisdiction in which it is payable</a:t>
            </a:r>
          </a:p>
        </p:txBody>
      </p:sp>
      <p:sp>
        <p:nvSpPr>
          <p:cNvPr id="6" name="Freccia a destra 19">
            <a:extLst>
              <a:ext uri="{FF2B5EF4-FFF2-40B4-BE49-F238E27FC236}">
                <a16:creationId xmlns:a16="http://schemas.microsoft.com/office/drawing/2014/main" id="{B09ADE4D-614C-A1B8-1265-0B2625615D1D}"/>
              </a:ext>
            </a:extLst>
          </p:cNvPr>
          <p:cNvSpPr/>
          <p:nvPr/>
        </p:nvSpPr>
        <p:spPr>
          <a:xfrm>
            <a:off x="862988" y="4595375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421C4D-0165-EA54-14EF-95DE78EE92F1}"/>
              </a:ext>
            </a:extLst>
          </p:cNvPr>
          <p:cNvSpPr txBox="1"/>
          <p:nvPr/>
        </p:nvSpPr>
        <p:spPr>
          <a:xfrm>
            <a:off x="1915337" y="4575601"/>
            <a:ext cx="9734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legal framework should provide the possibility to subordinate the claims of related parties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Freccia a destra 19">
            <a:extLst>
              <a:ext uri="{FF2B5EF4-FFF2-40B4-BE49-F238E27FC236}">
                <a16:creationId xmlns:a16="http://schemas.microsoft.com/office/drawing/2014/main" id="{D7FFB41F-1EB9-2B2E-B414-06B582512026}"/>
              </a:ext>
            </a:extLst>
          </p:cNvPr>
          <p:cNvSpPr/>
          <p:nvPr/>
        </p:nvSpPr>
        <p:spPr>
          <a:xfrm>
            <a:off x="862988" y="5384367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C732A2-4A84-01CD-2E86-86F9A3299A84}"/>
              </a:ext>
            </a:extLst>
          </p:cNvPr>
          <p:cNvSpPr txBox="1"/>
          <p:nvPr/>
        </p:nvSpPr>
        <p:spPr>
          <a:xfrm>
            <a:off x="1915337" y="5201850"/>
            <a:ext cx="97432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Shareholders should not be paid until the bank’s creditors are fully repaid. In case of a transfer, equity interests could be left in the residual entity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Freccia a destra 19">
            <a:extLst>
              <a:ext uri="{FF2B5EF4-FFF2-40B4-BE49-F238E27FC236}">
                <a16:creationId xmlns:a16="http://schemas.microsoft.com/office/drawing/2014/main" id="{0E06A751-3BB2-A7CC-A3CA-524AFC745887}"/>
              </a:ext>
            </a:extLst>
          </p:cNvPr>
          <p:cNvSpPr/>
          <p:nvPr/>
        </p:nvSpPr>
        <p:spPr>
          <a:xfrm>
            <a:off x="862988" y="6197891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D38613-9991-D0C0-6643-8A7DD462BD8C}"/>
              </a:ext>
            </a:extLst>
          </p:cNvPr>
          <p:cNvSpPr txBox="1"/>
          <p:nvPr/>
        </p:nvSpPr>
        <p:spPr>
          <a:xfrm>
            <a:off x="1881819" y="6100319"/>
            <a:ext cx="9734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Specific provisions may be needed to protect bank-specific secured creditors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0099DC27-AB84-3938-704C-881D27BFF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0090" y="6334608"/>
            <a:ext cx="584401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5858A6AA-7807-E80B-3BCC-FE10A50F68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74" y="139792"/>
            <a:ext cx="2241621" cy="5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950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contenuto 9">
            <a:extLst>
              <a:ext uri="{FF2B5EF4-FFF2-40B4-BE49-F238E27FC236}">
                <a16:creationId xmlns:a16="http://schemas.microsoft.com/office/drawing/2014/main" id="{A6C22378-14AA-46DC-6D2A-DD0113835F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96262" y="2142421"/>
            <a:ext cx="5659126" cy="33439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fr-FR" sz="1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fr-FR" sz="2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en-GB" b="1" dirty="0">
              <a:solidFill>
                <a:srgbClr val="034054"/>
              </a:solidFill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668689" y="80213"/>
            <a:ext cx="10626994" cy="1034909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39850" indent="-361950"/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V. Adequate Safeguards (</a:t>
            </a:r>
            <a:r>
              <a:rPr lang="en-GB" altLang="zh-CN" sz="2000" b="1" u="sng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throughout the Guide</a:t>
            </a:r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47524" y="11151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con angoli arrotondati 16">
            <a:extLst>
              <a:ext uri="{FF2B5EF4-FFF2-40B4-BE49-F238E27FC236}">
                <a16:creationId xmlns:a16="http://schemas.microsoft.com/office/drawing/2014/main" id="{C45F8431-F2BE-9F71-0110-A5C38D2F9E4A}"/>
              </a:ext>
            </a:extLst>
          </p:cNvPr>
          <p:cNvSpPr/>
          <p:nvPr/>
        </p:nvSpPr>
        <p:spPr>
          <a:xfrm>
            <a:off x="668689" y="1455798"/>
            <a:ext cx="10691984" cy="950709"/>
          </a:xfrm>
          <a:prstGeom prst="roundRect">
            <a:avLst/>
          </a:prstGeom>
          <a:solidFill>
            <a:srgbClr val="809FA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sz="2000" b="1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 legal framework should provide adequate substantive and procedural safeguards</a:t>
            </a:r>
            <a:endParaRPr lang="en-GB" sz="2000" dirty="0">
              <a:solidFill>
                <a:srgbClr val="034054"/>
              </a:solidFill>
              <a:highlight>
                <a:srgbClr val="809FA9"/>
              </a:highlight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reccia a destra 19">
            <a:extLst>
              <a:ext uri="{FF2B5EF4-FFF2-40B4-BE49-F238E27FC236}">
                <a16:creationId xmlns:a16="http://schemas.microsoft.com/office/drawing/2014/main" id="{0DEEAABA-52A3-C073-F9DB-6719C85EE5E7}"/>
              </a:ext>
            </a:extLst>
          </p:cNvPr>
          <p:cNvSpPr/>
          <p:nvPr/>
        </p:nvSpPr>
        <p:spPr>
          <a:xfrm>
            <a:off x="836612" y="4384072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DDF36D7-8D1E-9436-4EB2-DCAD4F1776B7}"/>
              </a:ext>
            </a:extLst>
          </p:cNvPr>
          <p:cNvSpPr txBox="1">
            <a:spLocks/>
          </p:cNvSpPr>
          <p:nvPr/>
        </p:nvSpPr>
        <p:spPr>
          <a:xfrm>
            <a:off x="5024815" y="1816979"/>
            <a:ext cx="6224978" cy="451881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en-GB" sz="15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7E54B5-5D1A-77BB-0BF0-43080B496007}"/>
              </a:ext>
            </a:extLst>
          </p:cNvPr>
          <p:cNvSpPr txBox="1"/>
          <p:nvPr/>
        </p:nvSpPr>
        <p:spPr>
          <a:xfrm>
            <a:off x="1889192" y="4282037"/>
            <a:ext cx="1009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Respect for the </a:t>
            </a:r>
            <a:r>
              <a:rPr lang="en-GB" i="1" dirty="0" err="1">
                <a:latin typeface="Arial" panose="020B0604020202020204" pitchFamily="34" charset="0"/>
                <a:cs typeface="Arial" panose="020B0604020202020204" pitchFamily="34" charset="0"/>
              </a:rPr>
              <a:t>pari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passu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treatment of creditors; deviations for reasons of value maximisation and provided that no creditor is worse off</a:t>
            </a:r>
          </a:p>
        </p:txBody>
      </p:sp>
      <p:sp>
        <p:nvSpPr>
          <p:cNvPr id="4" name="Freccia a destra 19">
            <a:extLst>
              <a:ext uri="{FF2B5EF4-FFF2-40B4-BE49-F238E27FC236}">
                <a16:creationId xmlns:a16="http://schemas.microsoft.com/office/drawing/2014/main" id="{65517D91-0EF2-5CB6-0AE2-6163B9A170DB}"/>
              </a:ext>
            </a:extLst>
          </p:cNvPr>
          <p:cNvSpPr/>
          <p:nvPr/>
        </p:nvSpPr>
        <p:spPr>
          <a:xfrm>
            <a:off x="839788" y="5188502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419A40-947C-D66D-8802-3DA48CB2113B}"/>
              </a:ext>
            </a:extLst>
          </p:cNvPr>
          <p:cNvSpPr txBox="1"/>
          <p:nvPr/>
        </p:nvSpPr>
        <p:spPr>
          <a:xfrm>
            <a:off x="1889191" y="5217536"/>
            <a:ext cx="909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Other, e.g., provisions to avoid unwarranted benefits for related parties</a:t>
            </a:r>
          </a:p>
        </p:txBody>
      </p:sp>
      <p:sp>
        <p:nvSpPr>
          <p:cNvPr id="9" name="Freccia a destra 19">
            <a:extLst>
              <a:ext uri="{FF2B5EF4-FFF2-40B4-BE49-F238E27FC236}">
                <a16:creationId xmlns:a16="http://schemas.microsoft.com/office/drawing/2014/main" id="{34DA59B0-957B-81F7-2EFD-3936B8D1EAD3}"/>
              </a:ext>
            </a:extLst>
          </p:cNvPr>
          <p:cNvSpPr/>
          <p:nvPr/>
        </p:nvSpPr>
        <p:spPr>
          <a:xfrm>
            <a:off x="839788" y="2706286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8C5D17-04E0-B177-08A1-5B4E33E04F82}"/>
              </a:ext>
            </a:extLst>
          </p:cNvPr>
          <p:cNvSpPr txBox="1"/>
          <p:nvPr/>
        </p:nvSpPr>
        <p:spPr>
          <a:xfrm>
            <a:off x="1889193" y="2631871"/>
            <a:ext cx="10268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Independence of the liquidation authority</a:t>
            </a:r>
          </a:p>
        </p:txBody>
      </p:sp>
      <p:sp>
        <p:nvSpPr>
          <p:cNvPr id="13" name="Freccia a destra 19">
            <a:extLst>
              <a:ext uri="{FF2B5EF4-FFF2-40B4-BE49-F238E27FC236}">
                <a16:creationId xmlns:a16="http://schemas.microsoft.com/office/drawing/2014/main" id="{F168FC5C-5EDB-5AD8-3897-2E14B69E183E}"/>
              </a:ext>
            </a:extLst>
          </p:cNvPr>
          <p:cNvSpPr/>
          <p:nvPr/>
        </p:nvSpPr>
        <p:spPr>
          <a:xfrm>
            <a:off x="839788" y="3510716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3125F0-80CF-9F26-DD0E-75F2202852DB}"/>
              </a:ext>
            </a:extLst>
          </p:cNvPr>
          <p:cNvSpPr txBox="1"/>
          <p:nvPr/>
        </p:nvSpPr>
        <p:spPr>
          <a:xfrm>
            <a:off x="1889193" y="3336204"/>
            <a:ext cx="99825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Judicial and non-judicial accountability mechanisms; but limitation of remedies to monetary compensation (no reversal of measures)</a:t>
            </a:r>
          </a:p>
        </p:txBody>
      </p:sp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808E0A7B-DC86-9ABD-E1EA-872004342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0090" y="6334608"/>
            <a:ext cx="584401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867DC957-5089-2FB5-A14F-9531ABAE59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98" y="152067"/>
            <a:ext cx="2241621" cy="5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6682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contenuto 9">
            <a:extLst>
              <a:ext uri="{FF2B5EF4-FFF2-40B4-BE49-F238E27FC236}">
                <a16:creationId xmlns:a16="http://schemas.microsoft.com/office/drawing/2014/main" id="{A6C22378-14AA-46DC-6D2A-DD0113835F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96262" y="2142421"/>
            <a:ext cx="5659126" cy="33439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fr-FR" sz="1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fr-FR" sz="2800" b="1" dirty="0">
              <a:solidFill>
                <a:srgbClr val="034054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en-GB" b="1" dirty="0">
              <a:solidFill>
                <a:srgbClr val="034054"/>
              </a:solidFill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2582561" y="80213"/>
            <a:ext cx="8713121" cy="1034909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39850" indent="-361950"/>
            <a:r>
              <a:rPr lang="en-GB" altLang="zh-CN" sz="24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VI. Group dimension and Cross-border aspects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47524" y="11151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con angoli arrotondati 16">
            <a:extLst>
              <a:ext uri="{FF2B5EF4-FFF2-40B4-BE49-F238E27FC236}">
                <a16:creationId xmlns:a16="http://schemas.microsoft.com/office/drawing/2014/main" id="{C45F8431-F2BE-9F71-0110-A5C38D2F9E4A}"/>
              </a:ext>
            </a:extLst>
          </p:cNvPr>
          <p:cNvSpPr/>
          <p:nvPr/>
        </p:nvSpPr>
        <p:spPr>
          <a:xfrm>
            <a:off x="135925" y="1195746"/>
            <a:ext cx="11848566" cy="950709"/>
          </a:xfrm>
          <a:prstGeom prst="roundRect">
            <a:avLst/>
          </a:prstGeom>
          <a:solidFill>
            <a:srgbClr val="809FA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sz="2000" b="1" dirty="0">
                <a:solidFill>
                  <a:srgbClr val="034054"/>
                </a:solidFill>
                <a:highlight>
                  <a:srgbClr val="809FA9"/>
                </a:highlight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Cooperation and coordination between liquidation authorities and liquidators of different entities (in the same or different jurisdictions) must be envisaged</a:t>
            </a:r>
            <a:endParaRPr lang="en-GB" sz="2000" dirty="0">
              <a:solidFill>
                <a:srgbClr val="034054"/>
              </a:solidFill>
              <a:highlight>
                <a:srgbClr val="809FA9"/>
              </a:highlight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reccia a destra 19">
            <a:extLst>
              <a:ext uri="{FF2B5EF4-FFF2-40B4-BE49-F238E27FC236}">
                <a16:creationId xmlns:a16="http://schemas.microsoft.com/office/drawing/2014/main" id="{0DEEAABA-52A3-C073-F9DB-6719C85EE5E7}"/>
              </a:ext>
            </a:extLst>
          </p:cNvPr>
          <p:cNvSpPr/>
          <p:nvPr/>
        </p:nvSpPr>
        <p:spPr>
          <a:xfrm>
            <a:off x="135925" y="4383886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DDF36D7-8D1E-9436-4EB2-DCAD4F1776B7}"/>
              </a:ext>
            </a:extLst>
          </p:cNvPr>
          <p:cNvSpPr txBox="1">
            <a:spLocks/>
          </p:cNvSpPr>
          <p:nvPr/>
        </p:nvSpPr>
        <p:spPr>
          <a:xfrm>
            <a:off x="5024815" y="1816979"/>
            <a:ext cx="6224978" cy="451881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en-GB" sz="15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7E54B5-5D1A-77BB-0BF0-43080B496007}"/>
              </a:ext>
            </a:extLst>
          </p:cNvPr>
          <p:cNvSpPr txBox="1"/>
          <p:nvPr/>
        </p:nvSpPr>
        <p:spPr>
          <a:xfrm>
            <a:off x="1006448" y="4303315"/>
            <a:ext cx="45842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Cooperation between administrative authorities responsible for liquidation of group entities (including non-banks)</a:t>
            </a:r>
          </a:p>
        </p:txBody>
      </p:sp>
      <p:sp>
        <p:nvSpPr>
          <p:cNvPr id="4" name="Freccia a destra 19">
            <a:extLst>
              <a:ext uri="{FF2B5EF4-FFF2-40B4-BE49-F238E27FC236}">
                <a16:creationId xmlns:a16="http://schemas.microsoft.com/office/drawing/2014/main" id="{65517D91-0EF2-5CB6-0AE2-6163B9A170DB}"/>
              </a:ext>
            </a:extLst>
          </p:cNvPr>
          <p:cNvSpPr/>
          <p:nvPr/>
        </p:nvSpPr>
        <p:spPr>
          <a:xfrm>
            <a:off x="135925" y="5540701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419A40-947C-D66D-8802-3DA48CB2113B}"/>
              </a:ext>
            </a:extLst>
          </p:cNvPr>
          <p:cNvSpPr txBox="1"/>
          <p:nvPr/>
        </p:nvSpPr>
        <p:spPr>
          <a:xfrm>
            <a:off x="999253" y="5407284"/>
            <a:ext cx="45842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Cooperation between liquidators to the maximum extent possible; possible appointment of the same liquidator for entities of the same group</a:t>
            </a:r>
          </a:p>
        </p:txBody>
      </p:sp>
      <p:sp>
        <p:nvSpPr>
          <p:cNvPr id="9" name="Freccia a destra 19">
            <a:extLst>
              <a:ext uri="{FF2B5EF4-FFF2-40B4-BE49-F238E27FC236}">
                <a16:creationId xmlns:a16="http://schemas.microsoft.com/office/drawing/2014/main" id="{34DA59B0-957B-81F7-2EFD-3936B8D1EAD3}"/>
              </a:ext>
            </a:extLst>
          </p:cNvPr>
          <p:cNvSpPr/>
          <p:nvPr/>
        </p:nvSpPr>
        <p:spPr>
          <a:xfrm>
            <a:off x="191696" y="2537006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8C5D17-04E0-B177-08A1-5B4E33E04F82}"/>
              </a:ext>
            </a:extLst>
          </p:cNvPr>
          <p:cNvSpPr txBox="1"/>
          <p:nvPr/>
        </p:nvSpPr>
        <p:spPr>
          <a:xfrm>
            <a:off x="1018035" y="2357775"/>
            <a:ext cx="4467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Rules governing intra-group financing and intra-group services </a:t>
            </a:r>
          </a:p>
        </p:txBody>
      </p:sp>
      <p:sp>
        <p:nvSpPr>
          <p:cNvPr id="13" name="Freccia a destra 19">
            <a:extLst>
              <a:ext uri="{FF2B5EF4-FFF2-40B4-BE49-F238E27FC236}">
                <a16:creationId xmlns:a16="http://schemas.microsoft.com/office/drawing/2014/main" id="{F168FC5C-5EDB-5AD8-3897-2E14B69E183E}"/>
              </a:ext>
            </a:extLst>
          </p:cNvPr>
          <p:cNvSpPr/>
          <p:nvPr/>
        </p:nvSpPr>
        <p:spPr>
          <a:xfrm>
            <a:off x="135925" y="3460446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3125F0-80CF-9F26-DD0E-75F2202852DB}"/>
              </a:ext>
            </a:extLst>
          </p:cNvPr>
          <p:cNvSpPr txBox="1"/>
          <p:nvPr/>
        </p:nvSpPr>
        <p:spPr>
          <a:xfrm>
            <a:off x="1018035" y="3172651"/>
            <a:ext cx="43797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Procedural rights for administrative authorities when court is involved in the liquidation of one or more group entities</a:t>
            </a:r>
          </a:p>
        </p:txBody>
      </p:sp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808E0A7B-DC86-9ABD-E1EA-872004342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0090" y="6334608"/>
            <a:ext cx="584401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Freccia a destra 19">
            <a:extLst>
              <a:ext uri="{FF2B5EF4-FFF2-40B4-BE49-F238E27FC236}">
                <a16:creationId xmlns:a16="http://schemas.microsoft.com/office/drawing/2014/main" id="{F82A6BD6-5FEE-030C-5C9F-2E5ECB1F914A}"/>
              </a:ext>
            </a:extLst>
          </p:cNvPr>
          <p:cNvSpPr/>
          <p:nvPr/>
        </p:nvSpPr>
        <p:spPr>
          <a:xfrm>
            <a:off x="5784122" y="2674321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ccia a destra 19">
            <a:extLst>
              <a:ext uri="{FF2B5EF4-FFF2-40B4-BE49-F238E27FC236}">
                <a16:creationId xmlns:a16="http://schemas.microsoft.com/office/drawing/2014/main" id="{6A10875E-1DEF-567D-C76C-A6E3B43FBD7A}"/>
              </a:ext>
            </a:extLst>
          </p:cNvPr>
          <p:cNvSpPr/>
          <p:nvPr/>
        </p:nvSpPr>
        <p:spPr>
          <a:xfrm>
            <a:off x="5776545" y="3524110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ccia a destra 19">
            <a:extLst>
              <a:ext uri="{FF2B5EF4-FFF2-40B4-BE49-F238E27FC236}">
                <a16:creationId xmlns:a16="http://schemas.microsoft.com/office/drawing/2014/main" id="{B557A17A-A562-A622-2D7A-675DC280F934}"/>
              </a:ext>
            </a:extLst>
          </p:cNvPr>
          <p:cNvSpPr/>
          <p:nvPr/>
        </p:nvSpPr>
        <p:spPr>
          <a:xfrm>
            <a:off x="5748418" y="4530125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ccia a destra 19">
            <a:extLst>
              <a:ext uri="{FF2B5EF4-FFF2-40B4-BE49-F238E27FC236}">
                <a16:creationId xmlns:a16="http://schemas.microsoft.com/office/drawing/2014/main" id="{F8594652-CF84-751F-13F3-DE7903267CA5}"/>
              </a:ext>
            </a:extLst>
          </p:cNvPr>
          <p:cNvSpPr/>
          <p:nvPr/>
        </p:nvSpPr>
        <p:spPr>
          <a:xfrm>
            <a:off x="5748418" y="5494730"/>
            <a:ext cx="815794" cy="329785"/>
          </a:xfrm>
          <a:prstGeom prst="rightArrow">
            <a:avLst/>
          </a:prstGeom>
          <a:solidFill>
            <a:srgbClr val="7FC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10">
            <a:extLst>
              <a:ext uri="{FF2B5EF4-FFF2-40B4-BE49-F238E27FC236}">
                <a16:creationId xmlns:a16="http://schemas.microsoft.com/office/drawing/2014/main" id="{5E825CF6-3B9A-7FA2-28A6-2232D4341CB0}"/>
              </a:ext>
            </a:extLst>
          </p:cNvPr>
          <p:cNvSpPr txBox="1"/>
          <p:nvPr/>
        </p:nvSpPr>
        <p:spPr>
          <a:xfrm>
            <a:off x="6687776" y="2323430"/>
            <a:ext cx="5469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Encouraging the liquidation authority and liquidator to act to achieve a cooperative solution with foreign authorities and liquidators</a:t>
            </a:r>
          </a:p>
        </p:txBody>
      </p:sp>
      <p:sp>
        <p:nvSpPr>
          <p:cNvPr id="22" name="TextBox 14">
            <a:extLst>
              <a:ext uri="{FF2B5EF4-FFF2-40B4-BE49-F238E27FC236}">
                <a16:creationId xmlns:a16="http://schemas.microsoft.com/office/drawing/2014/main" id="{59B46499-8825-1C4D-68D2-D9C7E8B8200C}"/>
              </a:ext>
            </a:extLst>
          </p:cNvPr>
          <p:cNvSpPr txBox="1"/>
          <p:nvPr/>
        </p:nvSpPr>
        <p:spPr>
          <a:xfrm>
            <a:off x="6672622" y="3430057"/>
            <a:ext cx="5339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Advance cooperation among banking authorities in jurisdictions with court-based models </a:t>
            </a:r>
          </a:p>
        </p:txBody>
      </p:sp>
      <p:sp>
        <p:nvSpPr>
          <p:cNvPr id="23" name="TextBox 2">
            <a:extLst>
              <a:ext uri="{FF2B5EF4-FFF2-40B4-BE49-F238E27FC236}">
                <a16:creationId xmlns:a16="http://schemas.microsoft.com/office/drawing/2014/main" id="{36F3D9DB-46CE-630F-A9DC-36843D60C290}"/>
              </a:ext>
            </a:extLst>
          </p:cNvPr>
          <p:cNvSpPr txBox="1"/>
          <p:nvPr/>
        </p:nvSpPr>
        <p:spPr>
          <a:xfrm>
            <a:off x="6682142" y="4333923"/>
            <a:ext cx="5592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Enable prompt effect to be given to foreign liquidation actions (recognition and support measures)</a:t>
            </a:r>
          </a:p>
        </p:txBody>
      </p:sp>
      <p:sp>
        <p:nvSpPr>
          <p:cNvPr id="24" name="TextBox 4">
            <a:extLst>
              <a:ext uri="{FF2B5EF4-FFF2-40B4-BE49-F238E27FC236}">
                <a16:creationId xmlns:a16="http://schemas.microsoft.com/office/drawing/2014/main" id="{E2BE0312-265C-156B-585F-706304564740}"/>
              </a:ext>
            </a:extLst>
          </p:cNvPr>
          <p:cNvSpPr txBox="1"/>
          <p:nvPr/>
        </p:nvSpPr>
        <p:spPr>
          <a:xfrm>
            <a:off x="6729157" y="5217536"/>
            <a:ext cx="53269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Refusal of recognition and support on clearly defined grounds (public policy; financial stability; material fiscal implications)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D0EBDB7C-CD31-AB66-B103-F6CBA1FCDFF8}"/>
              </a:ext>
            </a:extLst>
          </p:cNvPr>
          <p:cNvSpPr txBox="1">
            <a:spLocks/>
          </p:cNvSpPr>
          <p:nvPr/>
        </p:nvSpPr>
        <p:spPr bwMode="black">
          <a:xfrm>
            <a:off x="1777096" y="80213"/>
            <a:ext cx="9173023" cy="1034909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39850" indent="-361950"/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VI. Group dimension and Cross-border aspects (</a:t>
            </a:r>
            <a:r>
              <a:rPr lang="en-GB" altLang="zh-CN" sz="2000" b="1" u="sng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Chapters 9-10</a:t>
            </a:r>
            <a:r>
              <a:rPr lang="en-GB" altLang="zh-CN" sz="20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26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448149A2-465A-0F4A-02DB-91D0AF524B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697" y="119460"/>
            <a:ext cx="2241621" cy="5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89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B0CF5-5557-5744-BD8A-37AF99FD79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319" y="857250"/>
            <a:ext cx="10626994" cy="4808521"/>
          </a:xfrm>
        </p:spPr>
        <p:txBody>
          <a:bodyPr anchor="ctr" anchorCtr="0">
            <a:noAutofit/>
          </a:bodyPr>
          <a:lstStyle/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endParaRPr lang="en-GB" altLang="zh-CN" sz="2000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spcAft>
                <a:spcPts val="450"/>
              </a:spcAft>
            </a:pPr>
            <a:endParaRPr lang="en-US" sz="20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82822EA6-F2D1-E749-93B0-0B3397C47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03199"/>
            <a:ext cx="2241621" cy="554801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89425" y="1927075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D4A57010-4234-754E-BB0E-E9705A0B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6264" y="6334608"/>
            <a:ext cx="468227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57A49C-322A-3364-11B3-8A4DDAE32D19}"/>
              </a:ext>
            </a:extLst>
          </p:cNvPr>
          <p:cNvSpPr txBox="1">
            <a:spLocks/>
          </p:cNvSpPr>
          <p:nvPr/>
        </p:nvSpPr>
        <p:spPr>
          <a:xfrm>
            <a:off x="1328921" y="2195945"/>
            <a:ext cx="9612630" cy="1383961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altLang="zh-CN" sz="26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altLang="zh-CN" sz="26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III. Consultation Process</a:t>
            </a:r>
            <a:br>
              <a:rPr lang="en-GB" sz="2600" b="1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en-GB" sz="26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D864A81-6F6F-EEEA-387C-8E0164EA9ED2}"/>
              </a:ext>
            </a:extLst>
          </p:cNvPr>
          <p:cNvCxnSpPr>
            <a:cxnSpLocks/>
          </p:cNvCxnSpPr>
          <p:nvPr/>
        </p:nvCxnSpPr>
        <p:spPr>
          <a:xfrm>
            <a:off x="789425" y="3808522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99549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82822EA6-F2D1-E749-93B0-0B3397C47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03199"/>
            <a:ext cx="2241621" cy="55480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56715" y="175234"/>
            <a:ext cx="12078570" cy="1037602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Consultation Period, Purpose and Target Audience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89425" y="1114424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D4A57010-4234-754E-BB0E-E9705A0B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26253" y="6334608"/>
            <a:ext cx="458238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80DCE07-0D04-25CA-558F-E4272E7B1E01}"/>
              </a:ext>
            </a:extLst>
          </p:cNvPr>
          <p:cNvGrpSpPr/>
          <p:nvPr/>
        </p:nvGrpSpPr>
        <p:grpSpPr>
          <a:xfrm>
            <a:off x="1392572" y="2853451"/>
            <a:ext cx="4166083" cy="786160"/>
            <a:chOff x="630304" y="2944318"/>
            <a:chExt cx="8700333" cy="472320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D9BA04CA-2DFE-F191-E09F-D19D529B5F34}"/>
                </a:ext>
              </a:extLst>
            </p:cNvPr>
            <p:cNvSpPr/>
            <p:nvPr/>
          </p:nvSpPr>
          <p:spPr>
            <a:xfrm>
              <a:off x="872806" y="2944318"/>
              <a:ext cx="7771377" cy="472320"/>
            </a:xfrm>
            <a:prstGeom prst="roundRect">
              <a:avLst/>
            </a:prstGeom>
            <a:gradFill rotWithShape="0">
              <a:gsLst>
                <a:gs pos="0">
                  <a:srgbClr val="2483AD"/>
                </a:gs>
                <a:gs pos="18000">
                  <a:srgbClr val="134054"/>
                </a:gs>
              </a:gsLst>
              <a:lin ang="10800000" scaled="1"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7" name="Rectangle: Rounded Corners 4">
              <a:extLst>
                <a:ext uri="{FF2B5EF4-FFF2-40B4-BE49-F238E27FC236}">
                  <a16:creationId xmlns:a16="http://schemas.microsoft.com/office/drawing/2014/main" id="{DC6B7305-03FE-4EBB-E7EF-4E25435B68CA}"/>
                </a:ext>
              </a:extLst>
            </p:cNvPr>
            <p:cNvSpPr txBox="1"/>
            <p:nvPr/>
          </p:nvSpPr>
          <p:spPr>
            <a:xfrm>
              <a:off x="630304" y="2965620"/>
              <a:ext cx="8700333" cy="4262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2295" tIns="0" rIns="272295" bIns="0" numCol="1" spcCol="1270" anchor="ctr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Raise awareness about the instrument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2E0E7CBC-9A46-51AC-9ED6-DCBDC1FF3D95}"/>
              </a:ext>
            </a:extLst>
          </p:cNvPr>
          <p:cNvSpPr txBox="1"/>
          <p:nvPr/>
        </p:nvSpPr>
        <p:spPr>
          <a:xfrm>
            <a:off x="2867526" y="2138324"/>
            <a:ext cx="1329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Purpose</a:t>
            </a:r>
            <a:r>
              <a:rPr lang="en-GB" sz="20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: 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18BFAC0-0E43-1395-F632-5CE587B06ABD}"/>
              </a:ext>
            </a:extLst>
          </p:cNvPr>
          <p:cNvGrpSpPr/>
          <p:nvPr/>
        </p:nvGrpSpPr>
        <p:grpSpPr>
          <a:xfrm>
            <a:off x="1392574" y="3936492"/>
            <a:ext cx="4166083" cy="726969"/>
            <a:chOff x="630304" y="2944318"/>
            <a:chExt cx="8700333" cy="472320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A5755953-E59A-5D5D-6854-06401EDD236D}"/>
                </a:ext>
              </a:extLst>
            </p:cNvPr>
            <p:cNvSpPr/>
            <p:nvPr/>
          </p:nvSpPr>
          <p:spPr>
            <a:xfrm>
              <a:off x="872806" y="2944318"/>
              <a:ext cx="7771377" cy="472320"/>
            </a:xfrm>
            <a:prstGeom prst="roundRect">
              <a:avLst/>
            </a:prstGeom>
            <a:gradFill rotWithShape="0">
              <a:gsLst>
                <a:gs pos="0">
                  <a:srgbClr val="2483AD"/>
                </a:gs>
                <a:gs pos="18000">
                  <a:srgbClr val="134054"/>
                </a:gs>
              </a:gsLst>
              <a:lin ang="10800000" scaled="1"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4" name="Rectangle: Rounded Corners 4">
              <a:extLst>
                <a:ext uri="{FF2B5EF4-FFF2-40B4-BE49-F238E27FC236}">
                  <a16:creationId xmlns:a16="http://schemas.microsoft.com/office/drawing/2014/main" id="{41DC11DC-9018-7A84-1DE4-D65330CB7B25}"/>
                </a:ext>
              </a:extLst>
            </p:cNvPr>
            <p:cNvSpPr txBox="1"/>
            <p:nvPr/>
          </p:nvSpPr>
          <p:spPr>
            <a:xfrm>
              <a:off x="630304" y="2981127"/>
              <a:ext cx="8700333" cy="4262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2295" tIns="0" rIns="272295" bIns="0" numCol="1" spcCol="1270" anchor="ctr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Ensure it is well-suited to application in different contexts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DBD8A6C-31A7-B695-3A00-7BAC53241A46}"/>
              </a:ext>
            </a:extLst>
          </p:cNvPr>
          <p:cNvGrpSpPr/>
          <p:nvPr/>
        </p:nvGrpSpPr>
        <p:grpSpPr>
          <a:xfrm>
            <a:off x="1392573" y="4926784"/>
            <a:ext cx="4166083" cy="773903"/>
            <a:chOff x="630300" y="2944318"/>
            <a:chExt cx="8700333" cy="472320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32A477AB-7A03-32B1-98CE-F4B318E48B67}"/>
                </a:ext>
              </a:extLst>
            </p:cNvPr>
            <p:cNvSpPr/>
            <p:nvPr/>
          </p:nvSpPr>
          <p:spPr>
            <a:xfrm>
              <a:off x="872806" y="2944318"/>
              <a:ext cx="7771377" cy="472320"/>
            </a:xfrm>
            <a:prstGeom prst="roundRect">
              <a:avLst/>
            </a:prstGeom>
            <a:gradFill rotWithShape="0">
              <a:gsLst>
                <a:gs pos="0">
                  <a:srgbClr val="2483AD"/>
                </a:gs>
                <a:gs pos="18000">
                  <a:srgbClr val="134054"/>
                </a:gs>
              </a:gsLst>
              <a:lin ang="10800000" scaled="1"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7" name="Rectangle: Rounded Corners 4">
              <a:extLst>
                <a:ext uri="{FF2B5EF4-FFF2-40B4-BE49-F238E27FC236}">
                  <a16:creationId xmlns:a16="http://schemas.microsoft.com/office/drawing/2014/main" id="{4FAC813E-50B5-9009-0CD5-00B1C51A4479}"/>
                </a:ext>
              </a:extLst>
            </p:cNvPr>
            <p:cNvSpPr txBox="1"/>
            <p:nvPr/>
          </p:nvSpPr>
          <p:spPr>
            <a:xfrm>
              <a:off x="630300" y="2975604"/>
              <a:ext cx="8700333" cy="4262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2295" tIns="0" rIns="272295" bIns="0" numCol="1" spcCol="1270" anchor="ctr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Seek feedback on whether it sufficiently addresses private law issues 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in bank liquidation proceedings</a:t>
              </a:r>
              <a:endParaRPr lang="en-GB" sz="1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itle 1">
            <a:extLst>
              <a:ext uri="{FF2B5EF4-FFF2-40B4-BE49-F238E27FC236}">
                <a16:creationId xmlns:a16="http://schemas.microsoft.com/office/drawing/2014/main" id="{E3A847B3-E7C3-92A3-6132-F853F5A9DDB1}"/>
              </a:ext>
            </a:extLst>
          </p:cNvPr>
          <p:cNvSpPr txBox="1">
            <a:spLocks/>
          </p:cNvSpPr>
          <p:nvPr/>
        </p:nvSpPr>
        <p:spPr>
          <a:xfrm>
            <a:off x="1008860" y="1380248"/>
            <a:ext cx="10174277" cy="51435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2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Consultation period: 5 June 2024 – 25 September 2024 (midnight Rome time)</a:t>
            </a:r>
            <a:endParaRPr lang="en-GB" sz="22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1C763FF-2124-D309-FDCA-425C4242E1F4}"/>
              </a:ext>
            </a:extLst>
          </p:cNvPr>
          <p:cNvSpPr txBox="1"/>
          <p:nvPr/>
        </p:nvSpPr>
        <p:spPr>
          <a:xfrm>
            <a:off x="7604693" y="2133908"/>
            <a:ext cx="2381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Target audience</a:t>
            </a:r>
            <a:r>
              <a:rPr lang="en-GB" sz="20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: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A158904-6229-3FD2-3CFA-9F7B85439219}"/>
              </a:ext>
            </a:extLst>
          </p:cNvPr>
          <p:cNvSpPr txBox="1"/>
          <p:nvPr/>
        </p:nvSpPr>
        <p:spPr>
          <a:xfrm>
            <a:off x="6100173" y="2859516"/>
            <a:ext cx="588431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Views are welcome from </a:t>
            </a:r>
            <a:r>
              <a:rPr lang="en-GB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all interested parties</a:t>
            </a:r>
            <a:r>
              <a:rPr lang="en-GB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endParaRPr lang="en-GB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For the more technical aspects, </a:t>
            </a:r>
            <a:r>
              <a:rPr lang="en-US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feedback is welcome especially</a:t>
            </a: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from</a:t>
            </a: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n-US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National and supranational authorities </a:t>
            </a:r>
            <a:r>
              <a:rPr lang="en-US" sz="14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(e.g., banking supervisors, resolution authorities, deposit insurers, securities regulators, and international </a:t>
            </a:r>
            <a:r>
              <a:rPr lang="en-GB" sz="14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organisations</a:t>
            </a:r>
            <a:r>
              <a:rPr lang="en-US" sz="14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 algn="just"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Insolvency practitioners and law firms</a:t>
            </a:r>
          </a:p>
          <a:p>
            <a:pPr marL="285750" indent="-285750" algn="just"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Banks and banking associations</a:t>
            </a:r>
          </a:p>
          <a:p>
            <a:pPr marL="285750" indent="-285750" algn="just"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Academics and think-tanks.</a:t>
            </a:r>
          </a:p>
          <a:p>
            <a:r>
              <a:rPr lang="en-GB" sz="20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1339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0D1A63DE-2925-CE40-9F86-9E3D5469B510}"/>
              </a:ext>
            </a:extLst>
          </p:cNvPr>
          <p:cNvSpPr/>
          <p:nvPr/>
        </p:nvSpPr>
        <p:spPr>
          <a:xfrm rot="10800000">
            <a:off x="10848882" y="857249"/>
            <a:ext cx="511791" cy="514350"/>
          </a:xfrm>
          <a:prstGeom prst="rtTriangle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82822EA6-F2D1-E749-93B0-0B3397C47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03199"/>
            <a:ext cx="2241621" cy="55480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B780ECE-9058-524F-B82D-157EF6EEA5B4}"/>
              </a:ext>
            </a:extLst>
          </p:cNvPr>
          <p:cNvSpPr txBox="1">
            <a:spLocks/>
          </p:cNvSpPr>
          <p:nvPr/>
        </p:nvSpPr>
        <p:spPr bwMode="black">
          <a:xfrm>
            <a:off x="56715" y="175234"/>
            <a:ext cx="12078570" cy="1037602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cap="none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to submit comments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31C382-1F0F-034C-BBA3-335B2C71C448}"/>
              </a:ext>
            </a:extLst>
          </p:cNvPr>
          <p:cNvCxnSpPr>
            <a:cxnSpLocks/>
          </p:cNvCxnSpPr>
          <p:nvPr/>
        </p:nvCxnSpPr>
        <p:spPr>
          <a:xfrm>
            <a:off x="789425" y="1114424"/>
            <a:ext cx="10613149" cy="0"/>
          </a:xfrm>
          <a:prstGeom prst="line">
            <a:avLst/>
          </a:prstGeom>
          <a:ln w="28575">
            <a:solidFill>
              <a:srgbClr val="7FC9CC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D4A57010-4234-754E-BB0E-E9705A0B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2189" y="6334608"/>
            <a:ext cx="482302" cy="365760"/>
          </a:xfrm>
          <a:solidFill>
            <a:schemeClr val="bg1">
              <a:alpha val="70000"/>
            </a:schemeClr>
          </a:solidFill>
          <a:ln w="12700">
            <a:solidFill>
              <a:srgbClr val="034054"/>
            </a:solidFill>
          </a:ln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2C5D6-3E33-1641-B2B6-43743C2E449A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3405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34054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BBAA1CD3-25F5-D514-8C0A-D21944EB0021}"/>
              </a:ext>
            </a:extLst>
          </p:cNvPr>
          <p:cNvSpPr txBox="1">
            <a:spLocks/>
          </p:cNvSpPr>
          <p:nvPr/>
        </p:nvSpPr>
        <p:spPr>
          <a:xfrm>
            <a:off x="1570507" y="5370627"/>
            <a:ext cx="9612630" cy="1074323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altLang="zh-CN" sz="4200" b="1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altLang="zh-CN" sz="42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For additional information, please visit the</a:t>
            </a:r>
          </a:p>
          <a:p>
            <a:pPr algn="ctr"/>
            <a:r>
              <a:rPr lang="en-GB" altLang="zh-CN" sz="4200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hlinkClick r:id="rId4"/>
              </a:rPr>
              <a:t>dedicated consultation webpage</a:t>
            </a:r>
            <a:br>
              <a:rPr lang="en-GB" sz="2600" b="1" dirty="0">
                <a:solidFill>
                  <a:srgbClr val="034054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en-GB" sz="2600" b="1" dirty="0">
              <a:solidFill>
                <a:srgbClr val="03405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32D63F-4B15-C61C-DE06-1561286D9751}"/>
              </a:ext>
            </a:extLst>
          </p:cNvPr>
          <p:cNvSpPr txBox="1"/>
          <p:nvPr/>
        </p:nvSpPr>
        <p:spPr>
          <a:xfrm>
            <a:off x="789425" y="2079138"/>
            <a:ext cx="10712764" cy="2962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Feedback may be provided on </a:t>
            </a:r>
            <a:r>
              <a:rPr lang="en-US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any part </a:t>
            </a: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of the draft Legislative Guide. </a:t>
            </a:r>
          </a:p>
          <a:p>
            <a:pPr marL="285750" indent="-285750" algn="just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Comments should be submitted to the UNIDROIT Secretariat at </a:t>
            </a:r>
            <a:r>
              <a:rPr lang="en-US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hlinkClick r:id="rId5"/>
              </a:rPr>
              <a:t>LGBLconsultation@unidroit.org</a:t>
            </a: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All comments should be included in a </a:t>
            </a:r>
            <a:r>
              <a:rPr lang="en-US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Word document </a:t>
            </a: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and should be provided in </a:t>
            </a:r>
            <a:r>
              <a:rPr lang="en-US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English or French</a:t>
            </a: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For each comment, please specify to </a:t>
            </a:r>
            <a:r>
              <a:rPr lang="en-US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which Chapter and</a:t>
            </a: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paragraph number </a:t>
            </a:r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of the Draft Legislative Guide it pertains.</a:t>
            </a:r>
          </a:p>
          <a:p>
            <a:pPr algn="just"/>
            <a:endParaRPr lang="en-US" dirty="0">
              <a:solidFill>
                <a:srgbClr val="034054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 comments received during this consultation process will be made public. The name of respondents will be made public unless expressly requested otherwise.</a:t>
            </a:r>
            <a:r>
              <a:rPr lang="en-GB" sz="2000" dirty="0">
                <a:solidFill>
                  <a:srgbClr val="034054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Action Button: Help 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6BAD1A9-CE9B-9F9D-62DD-3576B899118D}"/>
              </a:ext>
            </a:extLst>
          </p:cNvPr>
          <p:cNvSpPr/>
          <p:nvPr/>
        </p:nvSpPr>
        <p:spPr>
          <a:xfrm rot="20706322">
            <a:off x="1120810" y="966048"/>
            <a:ext cx="1443789" cy="769093"/>
          </a:xfrm>
          <a:prstGeom prst="actionButtonHelp">
            <a:avLst/>
          </a:prstGeom>
          <a:solidFill>
            <a:srgbClr val="7FC9CC"/>
          </a:solidFill>
          <a:ln>
            <a:solidFill>
              <a:srgbClr val="1441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3822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5"/>
          <p:cNvSpPr txBox="1"/>
          <p:nvPr/>
        </p:nvSpPr>
        <p:spPr>
          <a:xfrm>
            <a:off x="0" y="3987320"/>
            <a:ext cx="121920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/>
                <a:sym typeface="Calibri"/>
              </a:rPr>
              <a:t>Thank you for your attention!</a:t>
            </a:r>
          </a:p>
        </p:txBody>
      </p:sp>
      <p:pic>
        <p:nvPicPr>
          <p:cNvPr id="6" name="Picture 2" descr="Logo&#10;&#10;Description automatically generated">
            <a:extLst>
              <a:ext uri="{FF2B5EF4-FFF2-40B4-BE49-F238E27FC236}">
                <a16:creationId xmlns:a16="http://schemas.microsoft.com/office/drawing/2014/main" id="{9A229F30-6225-6242-96A5-03DFF8F6D5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986" y="565744"/>
            <a:ext cx="4878027" cy="297559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1695</TotalTime>
  <Words>1803</Words>
  <Application>Microsoft Macintosh PowerPoint</Application>
  <PresentationFormat>Panorámica</PresentationFormat>
  <Paragraphs>465</Paragraphs>
  <Slides>22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Gill Sans MT</vt:lpstr>
      <vt:lpstr>Verdana</vt:lpstr>
      <vt:lpstr>Wingdings</vt:lpstr>
      <vt:lpstr>Office Theme</vt:lpstr>
      <vt:lpstr>(Draft) Legislative Guide on Bank Liquidation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                   </vt:lpstr>
      <vt:lpstr>SELECTED TOPICS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UNIDROIT Principles of International Commercial Contracts in the Middle East and North Africa</dc:title>
  <dc:creator>Priscila Andrade (UNIDROIT)</dc:creator>
  <cp:lastModifiedBy>Jose Ignacio Tirado Marti</cp:lastModifiedBy>
  <cp:revision>413</cp:revision>
  <dcterms:created xsi:type="dcterms:W3CDTF">2021-11-02T10:57:07Z</dcterms:created>
  <dcterms:modified xsi:type="dcterms:W3CDTF">2024-09-29T15:46:09Z</dcterms:modified>
</cp:coreProperties>
</file>