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76" r:id="rId2"/>
    <p:sldId id="281" r:id="rId3"/>
    <p:sldId id="287" r:id="rId4"/>
    <p:sldId id="286" r:id="rId5"/>
    <p:sldId id="285" r:id="rId6"/>
    <p:sldId id="284" r:id="rId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90"/>
    <p:restoredTop sz="89886" autoAdjust="0"/>
  </p:normalViewPr>
  <p:slideViewPr>
    <p:cSldViewPr snapToGrid="0" snapToObjects="1">
      <p:cViewPr varScale="1">
        <p:scale>
          <a:sx n="75" d="100"/>
          <a:sy n="75" d="100"/>
        </p:scale>
        <p:origin x="528" y="128"/>
      </p:cViewPr>
      <p:guideLst>
        <p:guide orient="horz" pos="162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napToObjects="1">
      <p:cViewPr varScale="1">
        <p:scale>
          <a:sx n="97" d="100"/>
          <a:sy n="97" d="100"/>
        </p:scale>
        <p:origin x="4328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F18BD36-7EE8-8A00-8B93-C1C7E83DC99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7F14E0F-667D-0CE8-14A6-71244714DCF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1AB248-2CEB-AD48-80DA-822B1162A6AD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7B3AC0-7A04-73D1-D8C2-FB389DA3378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652D16E-D246-83D4-9DCD-D60164DA02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672A51-9A26-6A48-A661-EFFD0C459C0B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262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6D5425-8C25-404D-9482-1FAAD43087EF}" type="datetimeFigureOut">
              <a:rPr lang="en-US" smtClean="0"/>
              <a:t>9/30/2024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15397-3E6C-4046-9906-54676D7966B6}" type="slidenum">
              <a:rPr lang="en-US" smtClean="0"/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694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95420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36139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83847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18104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04775" y="750888"/>
            <a:ext cx="6678613" cy="3757612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05298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e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276696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70868"/>
            <a:ext cx="8229600" cy="23635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C0C66FA-BEFD-752F-2A7C-B74FEEFC8476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1079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3429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3429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buFont typeface="Arial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ct val="20000"/>
        </a:spcBef>
        <a:buFont typeface="Arial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ct val="20000"/>
        </a:spcBef>
        <a:buFont typeface="Arial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Title 1"/>
          <p:cNvSpPr>
            <a:spLocks noGrp="1"/>
          </p:cNvSpPr>
          <p:nvPr>
            <p:ph type="ctrTitle"/>
          </p:nvPr>
        </p:nvSpPr>
        <p:spPr>
          <a:xfrm>
            <a:off x="1657350" y="1383507"/>
            <a:ext cx="5829300" cy="1102519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b="1" dirty="0"/>
              <a:t>EU Insolvency Directive </a:t>
            </a:r>
            <a:br>
              <a:rPr lang="en-US" b="1" dirty="0"/>
            </a:br>
            <a:r>
              <a:rPr lang="en-US" b="1" dirty="0"/>
              <a:t>must protect </a:t>
            </a:r>
            <a:br>
              <a:rPr lang="en-US" b="1" dirty="0"/>
            </a:br>
            <a:r>
              <a:rPr lang="en-US" b="1" dirty="0"/>
              <a:t>- not harm - people.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2310" y="2598989"/>
            <a:ext cx="6485334" cy="1314450"/>
          </a:xfrm>
        </p:spPr>
        <p:txBody>
          <a:bodyPr rtlCol="0">
            <a:noAutofit/>
          </a:bodyPr>
          <a:lstStyle/>
          <a:p>
            <a:pPr>
              <a:defRPr/>
            </a:pPr>
            <a:endParaRPr lang="en-US" sz="2700" b="1" dirty="0"/>
          </a:p>
          <a:p>
            <a:pPr>
              <a:defRPr/>
            </a:pPr>
            <a:r>
              <a:rPr lang="en-US" sz="2000" b="1" dirty="0"/>
              <a:t>Robert C.M. van Moorsel</a:t>
            </a:r>
            <a:br>
              <a:rPr lang="en-US" sz="2000" b="1" dirty="0"/>
            </a:br>
            <a:endParaRPr lang="en-US" sz="2000" b="1" dirty="0"/>
          </a:p>
          <a:p>
            <a:pPr>
              <a:defRPr/>
            </a:pPr>
            <a:endParaRPr lang="en-US" sz="180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defRPr/>
            </a:pPr>
            <a:r>
              <a:rPr lang="en-US" sz="1800" b="1" dirty="0">
                <a:solidFill>
                  <a:schemeClr val="bg1">
                    <a:lumMod val="75000"/>
                  </a:schemeClr>
                </a:solidFill>
              </a:rPr>
              <a:t>The Hague </a:t>
            </a:r>
          </a:p>
          <a:p>
            <a:pPr>
              <a:defRPr/>
            </a:pPr>
            <a:r>
              <a:rPr lang="en-US" sz="1800" b="1" dirty="0">
                <a:solidFill>
                  <a:schemeClr val="bg1">
                    <a:lumMod val="75000"/>
                  </a:schemeClr>
                </a:solidFill>
              </a:rPr>
              <a:t>The Netherlands</a:t>
            </a:r>
            <a:endParaRPr lang="en-US" sz="1800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defRPr/>
            </a:pPr>
            <a:endParaRPr lang="en-US" sz="2700" dirty="0"/>
          </a:p>
        </p:txBody>
      </p:sp>
    </p:spTree>
    <p:extLst>
      <p:ext uri="{BB962C8B-B14F-4D97-AF65-F5344CB8AC3E}">
        <p14:creationId xmlns:p14="http://schemas.microsoft.com/office/powerpoint/2010/main" val="3034149950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243" y="1224643"/>
            <a:ext cx="8531678" cy="4122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Fundamental </a:t>
            </a:r>
          </a:p>
          <a:p>
            <a:endParaRPr lang="en-GB" dirty="0"/>
          </a:p>
          <a:p>
            <a:r>
              <a:rPr lang="en-GB" dirty="0"/>
              <a:t>Support parts of the Draft Directive that benefit the EU (e.g., fighting fraud and avoidance).</a:t>
            </a:r>
          </a:p>
          <a:p>
            <a:r>
              <a:rPr lang="en-GB" dirty="0"/>
              <a:t>Several parts hurt vulnerable stakeholders.</a:t>
            </a:r>
          </a:p>
          <a:p>
            <a:r>
              <a:rPr lang="en-GB" dirty="0"/>
              <a:t>“Higher execution proceeds” = a gift to bank-shareholders only: €50 billion in 2024 profits for top 10 EU banks due to higher interest rates. Why not reduce lending costs instead?</a:t>
            </a:r>
          </a:p>
          <a:p>
            <a:r>
              <a:rPr lang="en-GB" dirty="0"/>
              <a:t>EU directors liable; vulnerable workers losing jobs for no reason.</a:t>
            </a:r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44944813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407" y="1224643"/>
            <a:ext cx="8531678" cy="4122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Liability of Directors and Its Impact</a:t>
            </a:r>
          </a:p>
          <a:p>
            <a:r>
              <a:rPr lang="en-GB" dirty="0"/>
              <a:t>Liability = specifically designed against “in the money”- banks:</a:t>
            </a:r>
          </a:p>
          <a:p>
            <a:pPr lvl="1"/>
            <a:r>
              <a:rPr lang="en-GB" sz="2400" dirty="0"/>
              <a:t>Increases pressure, hinders ESG solutions.</a:t>
            </a:r>
          </a:p>
          <a:p>
            <a:pPr lvl="1"/>
            <a:r>
              <a:rPr lang="en-GB" sz="2400" dirty="0"/>
              <a:t>Boosts insolvency industry unnecessarily.</a:t>
            </a:r>
          </a:p>
          <a:p>
            <a:r>
              <a:rPr lang="en-GB" dirty="0"/>
              <a:t>Timing changes:</a:t>
            </a:r>
          </a:p>
          <a:p>
            <a:pPr lvl="1"/>
            <a:r>
              <a:rPr lang="en-GB" sz="2400" dirty="0"/>
              <a:t>Germany adjusted filing timing for COVID-19. How to manage such timing changes throughout EU? </a:t>
            </a:r>
          </a:p>
          <a:p>
            <a:pPr lvl="1"/>
            <a:r>
              <a:rPr lang="en-GB" sz="2400" dirty="0"/>
              <a:t>Need for flexible system.</a:t>
            </a:r>
          </a:p>
          <a:p>
            <a:r>
              <a:rPr lang="en-GB" dirty="0"/>
              <a:t>Pressure on directors leads to a race to the:</a:t>
            </a:r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1128700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243" y="1224643"/>
            <a:ext cx="8531678" cy="4122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EU Pre pack proposal: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/>
              <a:t>One and only rubberstamped “liquidation procedure” in the EU.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/>
              <a:t>Disrupts fair competition; “stalking horse bidding” should be mandatory.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/>
              <a:t>Harms vulnerable workers; encourages insolvency tourism.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GB" sz="2400" dirty="0"/>
              <a:t>Surplus value should be shared among all creditors, not just  strongest. Remedy against: </a:t>
            </a:r>
            <a:r>
              <a:rPr lang="en-GB" sz="2400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en-GB" sz="2400" dirty="0"/>
              <a:t> want it all, and I want it now, character.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16810916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243" y="1224643"/>
            <a:ext cx="8531678" cy="4122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Missing: Absolute Priority for Involuntary Creditors</a:t>
            </a:r>
            <a:endParaRPr lang="en-GB" dirty="0"/>
          </a:p>
          <a:p>
            <a:endParaRPr lang="en-GB" dirty="0"/>
          </a:p>
          <a:p>
            <a:r>
              <a:rPr lang="en-GB" dirty="0"/>
              <a:t>Involuntary creditors (e.g., tort victims, environmental damage) should have absolute priority over voluntary creditors.</a:t>
            </a:r>
          </a:p>
          <a:p>
            <a:r>
              <a:rPr lang="en-GB" dirty="0"/>
              <a:t>Supported by US scholars (Elson &amp; Rasmussen, Skeel) and in the Netherlands (Jonasse &amp; Van Moorsel). Aligns with goals of Sullivan, Warren, Westbrook.</a:t>
            </a:r>
          </a:p>
          <a:p>
            <a:r>
              <a:rPr lang="en-GB" dirty="0"/>
              <a:t>Prioritizing involuntary creditors promotes financing good businesses over dubious practices.</a:t>
            </a:r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563503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0243" y="1224643"/>
            <a:ext cx="8531678" cy="4122963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900"/>
              </a:spcAft>
              <a:buNone/>
            </a:pPr>
            <a:r>
              <a:rPr lang="en-GB" dirty="0"/>
              <a:t>So, EU Insolvency Directive proposal: fighting fraud and avoidance actions is good.</a:t>
            </a:r>
          </a:p>
          <a:p>
            <a:pPr>
              <a:spcAft>
                <a:spcPts val="900"/>
              </a:spcAft>
            </a:pPr>
            <a:r>
              <a:rPr lang="en-GB" dirty="0"/>
              <a:t>Fundamental misreckoning undermines fundamental choices. Bad for level playing field businesses, directors, vulnerable workers.</a:t>
            </a:r>
          </a:p>
          <a:p>
            <a:pPr>
              <a:spcAft>
                <a:spcPts val="900"/>
              </a:spcAft>
            </a:pPr>
            <a:r>
              <a:rPr lang="en-GB" dirty="0"/>
              <a:t>Proposed managing director liability.</a:t>
            </a:r>
          </a:p>
          <a:p>
            <a:pPr>
              <a:spcAft>
                <a:spcPts val="900"/>
              </a:spcAft>
            </a:pPr>
            <a:r>
              <a:rPr lang="en-GB" dirty="0"/>
              <a:t>Proposed pre pack.</a:t>
            </a:r>
          </a:p>
          <a:p>
            <a:pPr>
              <a:spcAft>
                <a:spcPts val="900"/>
              </a:spcAft>
            </a:pPr>
            <a:r>
              <a:rPr lang="en-GB" dirty="0"/>
              <a:t>Missing: Mandatory absolute priority for involuntary creditors.</a:t>
            </a:r>
          </a:p>
          <a:p>
            <a:pPr marL="0" indent="0">
              <a:spcAft>
                <a:spcPts val="900"/>
              </a:spcAft>
              <a:buNone/>
            </a:pPr>
            <a:r>
              <a:rPr lang="en-GB" sz="1800" dirty="0"/>
              <a:t> </a:t>
            </a:r>
            <a:endParaRPr lang="en-GB" sz="1600" dirty="0"/>
          </a:p>
          <a:p>
            <a:pPr marL="0" indent="0">
              <a:spcAft>
                <a:spcPts val="900"/>
              </a:spcAft>
              <a:buNone/>
            </a:pPr>
            <a:endParaRPr lang="en-GB" sz="1650" dirty="0"/>
          </a:p>
        </p:txBody>
      </p:sp>
    </p:spTree>
    <p:extLst>
      <p:ext uri="{BB962C8B-B14F-4D97-AF65-F5344CB8AC3E}">
        <p14:creationId xmlns:p14="http://schemas.microsoft.com/office/powerpoint/2010/main" val="2745000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</TotalTime>
  <Words>353</Words>
  <Application>Microsoft Office PowerPoint</Application>
  <PresentationFormat>Diavoorstelling (16:9)</PresentationFormat>
  <Paragraphs>37</Paragraphs>
  <Slides>6</Slides>
  <Notes>5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2</vt:i4>
      </vt:variant>
      <vt:variant>
        <vt:lpstr>Thema</vt:lpstr>
      </vt:variant>
      <vt:variant>
        <vt:i4>1</vt:i4>
      </vt:variant>
      <vt:variant>
        <vt:lpstr>Diatitels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EU Insolvency Directive  must protect  - not harm - people.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Company>PNDesign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Header here</dc:title>
  <dc:creator>Paul Newson</dc:creator>
  <cp:lastModifiedBy>Legal Corporate &amp; Recovery l Robert van Moorsel</cp:lastModifiedBy>
  <cp:revision>38</cp:revision>
  <cp:lastPrinted>2012-12-11T14:08:32Z</cp:lastPrinted>
  <dcterms:created xsi:type="dcterms:W3CDTF">2012-03-12T16:08:15Z</dcterms:created>
  <dcterms:modified xsi:type="dcterms:W3CDTF">2024-09-30T06:57:11Z</dcterms:modified>
</cp:coreProperties>
</file>