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notesSlides/notesSlide6.xml" ContentType="application/vnd.openxmlformats-officedocument.presentationml.notesSlide+xml"/>
  <Override PartName="/ppt/changesInfos/changesInfo1.xml" ContentType="application/vnd.ms-powerpoint.changesinfo+xml"/>
  <Override PartName="/ppt/slides/slide7.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handoutMasterIdLst>
    <p:handoutMasterId r:id="rId10"/>
  </p:handoutMasterIdLst>
  <p:sldIdLst>
    <p:sldId id="274" r:id="rId2"/>
    <p:sldId id="275" r:id="rId3"/>
    <p:sldId id="277" r:id="rId4"/>
    <p:sldId id="279" r:id="rId5"/>
    <p:sldId id="285" r:id="rId6"/>
    <p:sldId id="282" r:id="rId7"/>
    <p:sldId id="283" r:id="rId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2CA5B4-6A25-9649-B2AD-10B561C831E9}" v="1" dt="2024-04-12T09:53:49.3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89"/>
    <p:restoredTop sz="94694"/>
  </p:normalViewPr>
  <p:slideViewPr>
    <p:cSldViewPr snapToGrid="0" snapToObjects="1">
      <p:cViewPr>
        <p:scale>
          <a:sx n="90" d="100"/>
          <a:sy n="90" d="100"/>
        </p:scale>
        <p:origin x="-780" y="24"/>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97" d="100"/>
          <a:sy n="97" d="100"/>
        </p:scale>
        <p:origin x="4328" y="20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microsoft.com/office/2016/11/relationships/changesInfo" Target="changesInfos/changesInfo1.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Newson" userId="32da3c3e-ee74-41f2-9b74-650ae755bc4b" providerId="ADAL" clId="{542CA5B4-6A25-9649-B2AD-10B561C831E9}"/>
    <pc:docChg chg="custSel modMainMaster">
      <pc:chgData name="Paul Newson" userId="32da3c3e-ee74-41f2-9b74-650ae755bc4b" providerId="ADAL" clId="{542CA5B4-6A25-9649-B2AD-10B561C831E9}" dt="2024-04-12T09:54:05.042" v="5" actId="1440"/>
      <pc:docMkLst>
        <pc:docMk/>
      </pc:docMkLst>
      <pc:sldMasterChg chg="addSp delSp modSp mod">
        <pc:chgData name="Paul Newson" userId="32da3c3e-ee74-41f2-9b74-650ae755bc4b" providerId="ADAL" clId="{542CA5B4-6A25-9649-B2AD-10B561C831E9}" dt="2024-04-12T09:54:05.042" v="5" actId="1440"/>
        <pc:sldMasterMkLst>
          <pc:docMk/>
          <pc:sldMasterMk cId="0" sldId="2147483648"/>
        </pc:sldMasterMkLst>
        <pc:picChg chg="add mod">
          <ac:chgData name="Paul Newson" userId="32da3c3e-ee74-41f2-9b74-650ae755bc4b" providerId="ADAL" clId="{542CA5B4-6A25-9649-B2AD-10B561C831E9}" dt="2024-04-12T09:54:05.042" v="5" actId="1440"/>
          <ac:picMkLst>
            <pc:docMk/>
            <pc:sldMasterMk cId="0" sldId="2147483648"/>
            <ac:picMk id="5" creationId="{57163F8B-DDF5-CA5C-4ED0-6F4F9A61EAF8}"/>
          </ac:picMkLst>
        </pc:picChg>
        <pc:picChg chg="del">
          <ac:chgData name="Paul Newson" userId="32da3c3e-ee74-41f2-9b74-650ae755bc4b" providerId="ADAL" clId="{542CA5B4-6A25-9649-B2AD-10B561C831E9}" dt="2024-04-12T09:53:32.003" v="0" actId="478"/>
          <ac:picMkLst>
            <pc:docMk/>
            <pc:sldMasterMk cId="0" sldId="2147483648"/>
            <ac:picMk id="6" creationId="{00685DEA-5D92-EC73-24DA-D0D839C68BD7}"/>
          </ac:picMkLst>
        </pc:picChg>
      </pc:sldMasterChg>
    </pc:docChg>
  </pc:docChgLst>
  <pc:docChgLst>
    <pc:chgData name="Paul Newson" userId="32da3c3e-ee74-41f2-9b74-650ae755bc4b" providerId="ADAL" clId="{3D4D0DD3-5208-C64D-A81B-35314E6AA972}"/>
    <pc:docChg chg="custSel modMainMaster">
      <pc:chgData name="Paul Newson" userId="32da3c3e-ee74-41f2-9b74-650ae755bc4b" providerId="ADAL" clId="{3D4D0DD3-5208-C64D-A81B-35314E6AA972}" dt="2023-05-09T09:50:19.200" v="5" actId="1440"/>
      <pc:docMkLst>
        <pc:docMk/>
      </pc:docMkLst>
      <pc:sldMasterChg chg="addSp delSp modSp mod">
        <pc:chgData name="Paul Newson" userId="32da3c3e-ee74-41f2-9b74-650ae755bc4b" providerId="ADAL" clId="{3D4D0DD3-5208-C64D-A81B-35314E6AA972}" dt="2023-05-09T09:50:19.200" v="5" actId="1440"/>
        <pc:sldMasterMkLst>
          <pc:docMk/>
          <pc:sldMasterMk cId="0" sldId="2147483648"/>
        </pc:sldMasterMkLst>
        <pc:picChg chg="del">
          <ac:chgData name="Paul Newson" userId="32da3c3e-ee74-41f2-9b74-650ae755bc4b" providerId="ADAL" clId="{3D4D0DD3-5208-C64D-A81B-35314E6AA972}" dt="2023-05-09T09:49:49.544" v="0" actId="478"/>
          <ac:picMkLst>
            <pc:docMk/>
            <pc:sldMasterMk cId="0" sldId="2147483648"/>
            <ac:picMk id="5" creationId="{2AD8DF84-E1D3-1A35-D8E7-D1DF27BEBF30}"/>
          </ac:picMkLst>
        </pc:picChg>
        <pc:picChg chg="add mod">
          <ac:chgData name="Paul Newson" userId="32da3c3e-ee74-41f2-9b74-650ae755bc4b" providerId="ADAL" clId="{3D4D0DD3-5208-C64D-A81B-35314E6AA972}" dt="2023-05-09T09:50:19.200" v="5" actId="1440"/>
          <ac:picMkLst>
            <pc:docMk/>
            <pc:sldMasterMk cId="0" sldId="2147483648"/>
            <ac:picMk id="6" creationId="{00685DEA-5D92-EC73-24DA-D0D839C68BD7}"/>
          </ac:picMkLst>
        </pc:picChg>
      </pc:sldMasterChg>
    </pc:docChg>
  </pc:docChgLst>
  <pc:docChgLst>
    <pc:chgData name="Paul Newson" userId="32da3c3e-ee74-41f2-9b74-650ae755bc4b" providerId="ADAL" clId="{4B5D8039-9923-514B-9CE3-A16EC6C0519D}"/>
    <pc:docChg chg="custSel modMainMaster">
      <pc:chgData name="Paul Newson" userId="32da3c3e-ee74-41f2-9b74-650ae755bc4b" providerId="ADAL" clId="{4B5D8039-9923-514B-9CE3-A16EC6C0519D}" dt="2023-05-09T09:42:27.722" v="4" actId="1440"/>
      <pc:docMkLst>
        <pc:docMk/>
      </pc:docMkLst>
      <pc:sldMasterChg chg="addSp delSp modSp mod">
        <pc:chgData name="Paul Newson" userId="32da3c3e-ee74-41f2-9b74-650ae755bc4b" providerId="ADAL" clId="{4B5D8039-9923-514B-9CE3-A16EC6C0519D}" dt="2023-05-09T09:42:27.722" v="4" actId="1440"/>
        <pc:sldMasterMkLst>
          <pc:docMk/>
          <pc:sldMasterMk cId="0" sldId="2147483648"/>
        </pc:sldMasterMkLst>
        <pc:picChg chg="add mod">
          <ac:chgData name="Paul Newson" userId="32da3c3e-ee74-41f2-9b74-650ae755bc4b" providerId="ADAL" clId="{4B5D8039-9923-514B-9CE3-A16EC6C0519D}" dt="2023-05-09T09:42:27.722" v="4" actId="1440"/>
          <ac:picMkLst>
            <pc:docMk/>
            <pc:sldMasterMk cId="0" sldId="2147483648"/>
            <ac:picMk id="5" creationId="{2AD8DF84-E1D3-1A35-D8E7-D1DF27BEBF30}"/>
          </ac:picMkLst>
        </pc:picChg>
        <pc:picChg chg="del">
          <ac:chgData name="Paul Newson" userId="32da3c3e-ee74-41f2-9b74-650ae755bc4b" providerId="ADAL" clId="{4B5D8039-9923-514B-9CE3-A16EC6C0519D}" dt="2023-05-09T09:41:50.945" v="0" actId="478"/>
          <ac:picMkLst>
            <pc:docMk/>
            <pc:sldMasterMk cId="0" sldId="2147483648"/>
            <ac:picMk id="6" creationId="{00000000-0000-0000-0000-000000000000}"/>
          </ac:picMkLst>
        </pc:pic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xmlns=""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pPr/>
              <a:t>9/30/2024</a:t>
            </a:fld>
            <a:endParaRPr lang="en-US"/>
          </a:p>
        </p:txBody>
      </p:sp>
      <p:sp>
        <p:nvSpPr>
          <p:cNvPr id="4" name="Footer Placeholder 3">
            <a:extLst>
              <a:ext uri="{FF2B5EF4-FFF2-40B4-BE49-F238E27FC236}">
                <a16:creationId xmlns:a16="http://schemas.microsoft.com/office/drawing/2014/main" xmlns=""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xmlns=""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pPr/>
              <a:t>‹N›</a:t>
            </a:fld>
            <a:endParaRPr lang="en-US"/>
          </a:p>
        </p:txBody>
      </p:sp>
    </p:spTree>
    <p:extLst>
      <p:ext uri="{BB962C8B-B14F-4D97-AF65-F5344CB8AC3E}">
        <p14:creationId xmlns:p14="http://schemas.microsoft.com/office/powerpoint/2010/main" xmlns=""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pPr/>
              <a:t>9/30/2024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pPr/>
              <a:t>‹N›</a:t>
            </a:fld>
            <a:endParaRPr lang="en-US"/>
          </a:p>
        </p:txBody>
      </p:sp>
    </p:spTree>
    <p:extLst>
      <p:ext uri="{BB962C8B-B14F-4D97-AF65-F5344CB8AC3E}">
        <p14:creationId xmlns:p14="http://schemas.microsoft.com/office/powerpoint/2010/main" xmlns=""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xmlns="" val="467279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xmlns="" val="2130570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xmlns="" val="2478383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xmlns="" val="41329979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xmlns="" val="1260899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xmlns="" val="2738963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4" name="Picture 3">
            <a:extLst>
              <a:ext uri="{FF2B5EF4-FFF2-40B4-BE49-F238E27FC236}">
                <a16:creationId xmlns:a16="http://schemas.microsoft.com/office/drawing/2014/main" xmlns="" id="{FC0C66FA-BEFD-752F-2A7C-B74FEEFC8476}"/>
              </a:ext>
            </a:extLst>
          </p:cNvPr>
          <p:cNvPicPr>
            <a:picLocks noChangeAspect="1"/>
          </p:cNvPicPr>
          <p:nvPr userDrawn="1"/>
        </p:nvPicPr>
        <p:blipFill>
          <a:blip r:embed="rId4"/>
          <a:stretch>
            <a:fillRect/>
          </a:stretch>
        </p:blipFill>
        <p:spPr>
          <a:xfrm>
            <a:off x="0" y="0"/>
            <a:ext cx="9144000" cy="1079500"/>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00391" y="1383507"/>
            <a:ext cx="7811311" cy="1102519"/>
          </a:xfrm>
        </p:spPr>
        <p:txBody>
          <a:bodyPr>
            <a:noAutofit/>
          </a:bodyPr>
          <a:lstStyle/>
          <a:p>
            <a:pPr algn="just">
              <a:lnSpc>
                <a:spcPct val="107000"/>
              </a:lnSpc>
              <a:spcAft>
                <a:spcPts val="800"/>
              </a:spcAft>
            </a:pPr>
            <a:r>
              <a:rPr lang="en-US" sz="2700" b="1" dirty="0">
                <a:effectLst/>
                <a:latin typeface="Times New Roman" panose="02020603050405020304" pitchFamily="18" charset="0"/>
                <a:ea typeface="Aptos" panose="020B0004020202020204" pitchFamily="34" charset="0"/>
                <a:cs typeface="Times New Roman" panose="02020603050405020304" pitchFamily="18" charset="0"/>
              </a:rPr>
              <a:t>Directors’ duties according to EU and national legislation. A comparative and cross border analysis. Recent developments</a:t>
            </a:r>
            <a:endParaRPr lang="it-IT" sz="27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Subtitle 2"/>
          <p:cNvSpPr>
            <a:spLocks noGrp="1"/>
          </p:cNvSpPr>
          <p:nvPr>
            <p:ph type="subTitle" idx="1"/>
          </p:nvPr>
        </p:nvSpPr>
        <p:spPr>
          <a:xfrm>
            <a:off x="1332310" y="2598989"/>
            <a:ext cx="6485334" cy="1314450"/>
          </a:xfrm>
        </p:spPr>
        <p:txBody>
          <a:bodyPr rtlCol="0">
            <a:noAutofit/>
          </a:bodyPr>
          <a:lstStyle/>
          <a:p>
            <a:pPr>
              <a:defRPr/>
            </a:pPr>
            <a:endParaRPr lang="en-US" sz="2700" b="1" dirty="0"/>
          </a:p>
          <a:p>
            <a:pPr>
              <a:defRPr/>
            </a:pPr>
            <a:r>
              <a:rPr lang="en-US" sz="2700" b="1" dirty="0"/>
              <a:t>Emanuele Stabile</a:t>
            </a:r>
            <a:br>
              <a:rPr lang="en-US" sz="2700" b="1" dirty="0"/>
            </a:br>
            <a:r>
              <a:rPr lang="en-US" sz="2700" dirty="0"/>
              <a:t>Lawyer </a:t>
            </a:r>
            <a:r>
              <a:rPr lang="en-US" sz="2700" dirty="0" smtClean="0"/>
              <a:t>– Arbitrator – Mediator - </a:t>
            </a:r>
            <a:r>
              <a:rPr lang="en-US" sz="2700" dirty="0"/>
              <a:t>PhD</a:t>
            </a:r>
          </a:p>
          <a:p>
            <a:pPr>
              <a:defRPr/>
            </a:pPr>
            <a:endParaRPr lang="en-US" sz="2700" dirty="0"/>
          </a:p>
        </p:txBody>
      </p:sp>
    </p:spTree>
    <p:extLst>
      <p:ext uri="{BB962C8B-B14F-4D97-AF65-F5344CB8AC3E}">
        <p14:creationId xmlns:p14="http://schemas.microsoft.com/office/powerpoint/2010/main" xmlns=""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290" y="1870031"/>
            <a:ext cx="8294871" cy="2219810"/>
          </a:xfrm>
        </p:spPr>
        <p:txBody>
          <a:bodyPr>
            <a:normAutofit fontScale="85000" lnSpcReduction="20000"/>
          </a:bodyPr>
          <a:lstStyle/>
          <a:p>
            <a:pPr algn="just">
              <a:spcAft>
                <a:spcPts val="900"/>
              </a:spcAft>
            </a:pPr>
            <a:r>
              <a:rPr lang="en-US" sz="1650" dirty="0"/>
              <a:t>Freedom of capital </a:t>
            </a:r>
            <a:r>
              <a:rPr lang="en-US" sz="1600" dirty="0"/>
              <a:t>movement in the European Union &gt; Capital Markets Union (CMU) Action Plan 2020, IMF, BCE.</a:t>
            </a:r>
            <a:endParaRPr lang="en-GB" sz="1600" dirty="0"/>
          </a:p>
          <a:p>
            <a:pPr algn="just">
              <a:spcAft>
                <a:spcPts val="900"/>
              </a:spcAft>
            </a:pPr>
            <a:r>
              <a:rPr lang="en-GB" sz="1650" dirty="0"/>
              <a:t>Need for harmonisation:</a:t>
            </a:r>
          </a:p>
          <a:p>
            <a:pPr marL="790575" indent="-342900" algn="just">
              <a:spcAft>
                <a:spcPts val="900"/>
              </a:spcAft>
              <a:buFont typeface="+mj-lt"/>
              <a:buAutoNum type="arabicPeriod"/>
            </a:pPr>
            <a:r>
              <a:rPr lang="en-GB" sz="1600" dirty="0"/>
              <a:t>Regulation (EU) </a:t>
            </a:r>
            <a:r>
              <a:rPr lang="en-GB" sz="1600" dirty="0" smtClean="0"/>
              <a:t>2015/848;</a:t>
            </a:r>
            <a:endParaRPr lang="en-GB" sz="1600" dirty="0"/>
          </a:p>
          <a:p>
            <a:pPr marL="790575" indent="-342900" algn="just">
              <a:spcAft>
                <a:spcPts val="900"/>
              </a:spcAft>
              <a:buFont typeface="+mj-lt"/>
              <a:buAutoNum type="arabicPeriod"/>
            </a:pPr>
            <a:r>
              <a:rPr lang="en-GB" sz="1600" dirty="0"/>
              <a:t>Directive (EU) 1023/2019 &gt; “</a:t>
            </a:r>
            <a:r>
              <a:rPr lang="en-US" sz="1600" i="1" dirty="0">
                <a:solidFill>
                  <a:srgbClr val="000000"/>
                </a:solidFill>
              </a:rPr>
              <a:t>d</a:t>
            </a:r>
            <a:r>
              <a:rPr lang="en-US" sz="1600" i="1" u="none" strike="noStrike" baseline="0" dirty="0">
                <a:solidFill>
                  <a:srgbClr val="000000"/>
                </a:solidFill>
              </a:rPr>
              <a:t>uties of directors where there is a likelihood of insolvency</a:t>
            </a:r>
            <a:r>
              <a:rPr lang="en-US" sz="1600" i="0" u="none" strike="noStrike" baseline="0" dirty="0">
                <a:solidFill>
                  <a:srgbClr val="000000"/>
                </a:solidFill>
              </a:rPr>
              <a:t>”, art. </a:t>
            </a:r>
            <a:r>
              <a:rPr lang="en-US" sz="1600" i="0" u="none" strike="noStrike" baseline="0" dirty="0" smtClean="0">
                <a:solidFill>
                  <a:srgbClr val="000000"/>
                </a:solidFill>
              </a:rPr>
              <a:t>19;</a:t>
            </a:r>
            <a:endParaRPr lang="en-US" sz="1600" dirty="0"/>
          </a:p>
          <a:p>
            <a:pPr marL="790575" indent="-342900" algn="just">
              <a:spcAft>
                <a:spcPts val="900"/>
              </a:spcAft>
              <a:buFont typeface="+mj-lt"/>
              <a:buAutoNum type="arabicPeriod"/>
            </a:pPr>
            <a:r>
              <a:rPr lang="en-US" sz="1600" dirty="0"/>
              <a:t>proposal (COM (2022) 702 final) for a directive harmonizing certain aspects of insolvency</a:t>
            </a:r>
            <a:r>
              <a:rPr lang="en-GB" sz="1600" dirty="0"/>
              <a:t> &gt; “</a:t>
            </a:r>
            <a:r>
              <a:rPr lang="en-US" sz="1600" i="1" dirty="0"/>
              <a:t>the lack of </a:t>
            </a:r>
            <a:r>
              <a:rPr lang="en-US" sz="1600" i="1" dirty="0" err="1"/>
              <a:t>harmonised</a:t>
            </a:r>
            <a:r>
              <a:rPr lang="en-US" sz="1600" i="1" dirty="0"/>
              <a:t> insolvency regimes has long been identified as one of the key obstacles to the freedom of capital movement in the EU and to greater integration of the EU’s capital markets</a:t>
            </a:r>
            <a:r>
              <a:rPr lang="en-US" sz="1600" dirty="0"/>
              <a:t>”.</a:t>
            </a:r>
            <a:endParaRPr lang="en-GB" sz="1600" dirty="0"/>
          </a:p>
          <a:p>
            <a:pPr marL="0" indent="0">
              <a:spcAft>
                <a:spcPts val="900"/>
              </a:spcAft>
              <a:buNone/>
            </a:pPr>
            <a:endParaRPr lang="en-GB" sz="1650" dirty="0"/>
          </a:p>
        </p:txBody>
      </p:sp>
      <p:sp>
        <p:nvSpPr>
          <p:cNvPr id="2" name="CasellaDiTesto 1">
            <a:extLst>
              <a:ext uri="{FF2B5EF4-FFF2-40B4-BE49-F238E27FC236}">
                <a16:creationId xmlns:a16="http://schemas.microsoft.com/office/drawing/2014/main" xmlns="" id="{7E0BE61A-B8C2-F5D3-8744-36402C4BD9A9}"/>
              </a:ext>
            </a:extLst>
          </p:cNvPr>
          <p:cNvSpPr txBox="1"/>
          <p:nvPr/>
        </p:nvSpPr>
        <p:spPr>
          <a:xfrm>
            <a:off x="343291" y="1174894"/>
            <a:ext cx="8457417" cy="369332"/>
          </a:xfrm>
          <a:prstGeom prst="rect">
            <a:avLst/>
          </a:prstGeom>
          <a:noFill/>
        </p:spPr>
        <p:txBody>
          <a:bodyPr wrap="square" rtlCol="0">
            <a:spAutoFit/>
          </a:bodyPr>
          <a:lstStyle/>
          <a:p>
            <a:r>
              <a:rPr lang="it-IT" b="1" dirty="0"/>
              <a:t>The </a:t>
            </a:r>
            <a:r>
              <a:rPr lang="it-IT" b="1" dirty="0" err="1"/>
              <a:t>proposal</a:t>
            </a:r>
            <a:r>
              <a:rPr lang="it-IT" b="1" dirty="0"/>
              <a:t> for a </a:t>
            </a:r>
            <a:r>
              <a:rPr lang="en-US" b="1" dirty="0"/>
              <a:t>directive harmonizing certain aspects of insolvency law. Background </a:t>
            </a:r>
            <a:r>
              <a:rPr lang="it-IT" b="1" dirty="0"/>
              <a:t> </a:t>
            </a:r>
          </a:p>
        </p:txBody>
      </p:sp>
    </p:spTree>
    <p:extLst>
      <p:ext uri="{BB962C8B-B14F-4D97-AF65-F5344CB8AC3E}">
        <p14:creationId xmlns:p14="http://schemas.microsoft.com/office/powerpoint/2010/main" xmlns="" val="619818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290" y="1870031"/>
            <a:ext cx="8294871" cy="2219810"/>
          </a:xfrm>
        </p:spPr>
        <p:txBody>
          <a:bodyPr>
            <a:normAutofit lnSpcReduction="10000"/>
          </a:bodyPr>
          <a:lstStyle/>
          <a:p>
            <a:pPr marL="0" indent="0" algn="ctr">
              <a:buNone/>
            </a:pPr>
            <a:r>
              <a:rPr lang="en-US" sz="1400" b="1" dirty="0"/>
              <a:t>Art. 36 – “Duty to request the opening of insolvency </a:t>
            </a:r>
            <a:r>
              <a:rPr lang="it-IT" sz="1400" b="1" dirty="0" err="1" smtClean="0"/>
              <a:t>proceedings</a:t>
            </a:r>
            <a:r>
              <a:rPr lang="en-US" sz="1400" b="1" dirty="0" smtClean="0"/>
              <a:t>”</a:t>
            </a:r>
            <a:endParaRPr lang="it-IT" sz="1400" b="1" dirty="0"/>
          </a:p>
          <a:p>
            <a:pPr marL="0" indent="0" algn="just">
              <a:buNone/>
            </a:pPr>
            <a:r>
              <a:rPr lang="en-US" sz="1400" dirty="0"/>
              <a:t>“</a:t>
            </a:r>
            <a:r>
              <a:rPr lang="en-US" sz="1400" i="1" dirty="0"/>
              <a:t>Member States shall ensure that, where a legal entity becomes insolvent, its directors are obliged to submit a request for the opening of insolvency proceedings with the court no later than 3 months after the directors became aware or can reasonably be expected to have been aware that the legal entity is </a:t>
            </a:r>
            <a:r>
              <a:rPr lang="en-US" sz="1400" i="1" dirty="0" smtClean="0"/>
              <a:t>insolvent</a:t>
            </a:r>
            <a:r>
              <a:rPr lang="en-US" sz="1400" dirty="0" smtClean="0"/>
              <a:t>”. </a:t>
            </a:r>
            <a:endParaRPr lang="en-US" sz="1400" dirty="0"/>
          </a:p>
          <a:p>
            <a:pPr marL="0" indent="0">
              <a:buNone/>
            </a:pPr>
            <a:endParaRPr lang="en-US" sz="1400" dirty="0"/>
          </a:p>
          <a:p>
            <a:pPr marL="0" indent="0" algn="ctr">
              <a:buNone/>
            </a:pPr>
            <a:r>
              <a:rPr lang="en-US" sz="1400" b="1" dirty="0"/>
              <a:t>Main </a:t>
            </a:r>
            <a:r>
              <a:rPr lang="en-US" sz="1400" b="1" dirty="0" smtClean="0"/>
              <a:t>issues</a:t>
            </a:r>
            <a:endParaRPr lang="en-US" sz="1400" b="1" dirty="0"/>
          </a:p>
          <a:p>
            <a:pPr marL="342900" indent="-342900" algn="ctr">
              <a:buFont typeface="+mj-lt"/>
              <a:buAutoNum type="arabicPeriod"/>
            </a:pPr>
            <a:r>
              <a:rPr lang="en-US" sz="1400" dirty="0"/>
              <a:t>what does “</a:t>
            </a:r>
            <a:r>
              <a:rPr lang="en-US" sz="1400" i="1" dirty="0"/>
              <a:t>legal entity</a:t>
            </a:r>
            <a:r>
              <a:rPr lang="en-US" sz="1400" dirty="0"/>
              <a:t>” mean? Does it include a “</a:t>
            </a:r>
            <a:r>
              <a:rPr lang="en-US" sz="1400" i="1" dirty="0" err="1"/>
              <a:t>juristische</a:t>
            </a:r>
            <a:r>
              <a:rPr lang="en-US" sz="1400" i="1" dirty="0"/>
              <a:t> Person</a:t>
            </a:r>
            <a:r>
              <a:rPr lang="en-US" sz="1400" dirty="0"/>
              <a:t>”?</a:t>
            </a:r>
          </a:p>
          <a:p>
            <a:pPr marL="342900" indent="-342900" algn="ctr">
              <a:buFont typeface="+mj-lt"/>
              <a:buAutoNum type="arabicPeriod"/>
            </a:pPr>
            <a:r>
              <a:rPr lang="en-US" sz="1400" dirty="0"/>
              <a:t>definition of “</a:t>
            </a:r>
            <a:r>
              <a:rPr lang="en-US" sz="1400" i="1" dirty="0"/>
              <a:t>directors</a:t>
            </a:r>
            <a:r>
              <a:rPr lang="en-US" sz="1400" dirty="0"/>
              <a:t>” &gt; UNCITRAL Legislative Guide on Insolvency Law</a:t>
            </a:r>
          </a:p>
          <a:p>
            <a:pPr marL="342900" indent="-342900" algn="ctr">
              <a:buFont typeface="+mj-lt"/>
              <a:buAutoNum type="arabicPeriod"/>
            </a:pPr>
            <a:r>
              <a:rPr lang="en-US" sz="1400" dirty="0"/>
              <a:t>definition of “</a:t>
            </a:r>
            <a:r>
              <a:rPr lang="en-US" sz="1400" i="1" dirty="0"/>
              <a:t>insolvency</a:t>
            </a:r>
            <a:r>
              <a:rPr lang="en-US" sz="1400" dirty="0"/>
              <a:t>” &gt; does it refer to restructuring procedures too?</a:t>
            </a:r>
          </a:p>
          <a:p>
            <a:pPr marL="0" indent="0">
              <a:spcAft>
                <a:spcPts val="900"/>
              </a:spcAft>
              <a:buNone/>
            </a:pPr>
            <a:endParaRPr lang="en-GB" sz="1650" dirty="0"/>
          </a:p>
        </p:txBody>
      </p:sp>
      <p:sp>
        <p:nvSpPr>
          <p:cNvPr id="2" name="CasellaDiTesto 1">
            <a:extLst>
              <a:ext uri="{FF2B5EF4-FFF2-40B4-BE49-F238E27FC236}">
                <a16:creationId xmlns:a16="http://schemas.microsoft.com/office/drawing/2014/main" xmlns="" id="{7E0BE61A-B8C2-F5D3-8744-36402C4BD9A9}"/>
              </a:ext>
            </a:extLst>
          </p:cNvPr>
          <p:cNvSpPr txBox="1"/>
          <p:nvPr/>
        </p:nvSpPr>
        <p:spPr>
          <a:xfrm>
            <a:off x="343291" y="1174894"/>
            <a:ext cx="8457417" cy="369332"/>
          </a:xfrm>
          <a:prstGeom prst="rect">
            <a:avLst/>
          </a:prstGeom>
          <a:noFill/>
        </p:spPr>
        <p:txBody>
          <a:bodyPr wrap="square" rtlCol="0">
            <a:spAutoFit/>
          </a:bodyPr>
          <a:lstStyle/>
          <a:p>
            <a:r>
              <a:rPr lang="it-IT" b="1" dirty="0"/>
              <a:t>Directors’ duties and liabilities – EU </a:t>
            </a:r>
            <a:r>
              <a:rPr lang="it-IT" b="1" dirty="0" err="1"/>
              <a:t>Law</a:t>
            </a:r>
            <a:r>
              <a:rPr lang="it-IT" b="1" dirty="0"/>
              <a:t> 									   1/2</a:t>
            </a:r>
          </a:p>
        </p:txBody>
      </p:sp>
    </p:spTree>
    <p:extLst>
      <p:ext uri="{BB962C8B-B14F-4D97-AF65-F5344CB8AC3E}">
        <p14:creationId xmlns:p14="http://schemas.microsoft.com/office/powerpoint/2010/main" xmlns="" val="3871248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290" y="1870030"/>
            <a:ext cx="8294871" cy="3063477"/>
          </a:xfrm>
        </p:spPr>
        <p:txBody>
          <a:bodyPr>
            <a:normAutofit fontScale="85000" lnSpcReduction="10000"/>
          </a:bodyPr>
          <a:lstStyle/>
          <a:p>
            <a:pPr marL="0" indent="0" algn="ctr">
              <a:buNone/>
            </a:pPr>
            <a:r>
              <a:rPr lang="en-US" sz="1600" b="1" dirty="0"/>
              <a:t>Art. 37 – “</a:t>
            </a:r>
            <a:r>
              <a:rPr lang="it-IT" sz="1600" b="1" dirty="0"/>
              <a:t>Directors' civil </a:t>
            </a:r>
            <a:r>
              <a:rPr lang="it-IT" sz="1600" b="1" dirty="0" err="1"/>
              <a:t>liability</a:t>
            </a:r>
            <a:r>
              <a:rPr lang="en-US" sz="1600" b="1" dirty="0" smtClean="0"/>
              <a:t>”</a:t>
            </a:r>
          </a:p>
          <a:p>
            <a:pPr marL="0" indent="0" algn="just">
              <a:buNone/>
            </a:pPr>
            <a:r>
              <a:rPr lang="en-US" sz="1600" b="1" dirty="0" smtClean="0"/>
              <a:t>“</a:t>
            </a:r>
            <a:r>
              <a:rPr lang="en-US" sz="1600" i="1" dirty="0" smtClean="0"/>
              <a:t>Member States shall ensure that the insolvent legal entity’s directors are liable for damages incurred by creditors as a result of their failure to comply with the obligation laid down in Article 36.</a:t>
            </a:r>
          </a:p>
          <a:p>
            <a:pPr marL="0" indent="0" algn="just">
              <a:buNone/>
            </a:pPr>
            <a:r>
              <a:rPr lang="en-US" sz="1600" i="1" dirty="0" smtClean="0"/>
              <a:t>Paragraph 1 shall be without prejudice to national rules on civil liability … that are stricter towards directors</a:t>
            </a:r>
            <a:r>
              <a:rPr lang="en-US" sz="1600" dirty="0" smtClean="0"/>
              <a:t>”.</a:t>
            </a:r>
          </a:p>
          <a:p>
            <a:pPr marL="0" indent="0" algn="just">
              <a:buNone/>
            </a:pPr>
            <a:endParaRPr lang="it-IT" sz="1600" b="1" dirty="0" smtClean="0"/>
          </a:p>
          <a:p>
            <a:pPr marL="0" indent="0" algn="just">
              <a:buNone/>
            </a:pPr>
            <a:endParaRPr lang="it-IT" sz="1600" b="1" dirty="0"/>
          </a:p>
          <a:p>
            <a:pPr algn="ctr"/>
            <a:r>
              <a:rPr lang="en-US" sz="1600" dirty="0">
                <a:solidFill>
                  <a:srgbClr val="000000"/>
                </a:solidFill>
              </a:rPr>
              <a:t>L</a:t>
            </a:r>
            <a:r>
              <a:rPr lang="en-US" sz="1600" b="0" i="0" u="none" strike="noStrike" baseline="0" dirty="0">
                <a:solidFill>
                  <a:srgbClr val="000000"/>
                </a:solidFill>
              </a:rPr>
              <a:t>iability for damages incurred by </a:t>
            </a:r>
            <a:r>
              <a:rPr lang="en-US" sz="1600" b="1" i="0" u="sng" strike="noStrike" baseline="0" dirty="0" smtClean="0">
                <a:solidFill>
                  <a:srgbClr val="000000"/>
                </a:solidFill>
              </a:rPr>
              <a:t>creditors.</a:t>
            </a:r>
            <a:endParaRPr lang="en-US" sz="1600" b="1" i="0" u="sng" strike="noStrike" baseline="0" dirty="0">
              <a:solidFill>
                <a:srgbClr val="000000"/>
              </a:solidFill>
            </a:endParaRPr>
          </a:p>
          <a:p>
            <a:pPr algn="ctr"/>
            <a:r>
              <a:rPr lang="en-US" sz="1600" dirty="0">
                <a:solidFill>
                  <a:srgbClr val="000000"/>
                </a:solidFill>
              </a:rPr>
              <a:t>No </a:t>
            </a:r>
            <a:r>
              <a:rPr lang="it-IT" sz="1600" dirty="0" err="1">
                <a:solidFill>
                  <a:srgbClr val="000000"/>
                </a:solidFill>
              </a:rPr>
              <a:t>prejudice</a:t>
            </a:r>
            <a:r>
              <a:rPr lang="it-IT" sz="1600" dirty="0">
                <a:solidFill>
                  <a:srgbClr val="000000"/>
                </a:solidFill>
              </a:rPr>
              <a:t> to </a:t>
            </a:r>
            <a:r>
              <a:rPr lang="it-IT" sz="1600" dirty="0" err="1">
                <a:solidFill>
                  <a:srgbClr val="000000"/>
                </a:solidFill>
              </a:rPr>
              <a:t>stricter</a:t>
            </a:r>
            <a:r>
              <a:rPr lang="it-IT" sz="1600" dirty="0">
                <a:solidFill>
                  <a:srgbClr val="000000"/>
                </a:solidFill>
              </a:rPr>
              <a:t> national rules </a:t>
            </a:r>
          </a:p>
          <a:p>
            <a:pPr marL="0" indent="0" algn="just">
              <a:buNone/>
            </a:pPr>
            <a:endParaRPr lang="it-IT" sz="1600" dirty="0" smtClean="0">
              <a:solidFill>
                <a:srgbClr val="000000"/>
              </a:solidFill>
            </a:endParaRPr>
          </a:p>
          <a:p>
            <a:pPr marL="0" indent="0" algn="ctr">
              <a:buNone/>
            </a:pPr>
            <a:r>
              <a:rPr lang="it-IT" sz="1600" b="1" dirty="0" err="1" smtClean="0">
                <a:solidFill>
                  <a:srgbClr val="000000"/>
                </a:solidFill>
              </a:rPr>
              <a:t>Main</a:t>
            </a:r>
            <a:r>
              <a:rPr lang="it-IT" sz="1600" b="1" dirty="0" smtClean="0">
                <a:solidFill>
                  <a:srgbClr val="000000"/>
                </a:solidFill>
              </a:rPr>
              <a:t> </a:t>
            </a:r>
            <a:r>
              <a:rPr lang="it-IT" sz="1600" b="1" dirty="0" err="1">
                <a:solidFill>
                  <a:srgbClr val="000000"/>
                </a:solidFill>
              </a:rPr>
              <a:t>issues</a:t>
            </a:r>
            <a:r>
              <a:rPr lang="it-IT" sz="1600" b="1" dirty="0">
                <a:solidFill>
                  <a:srgbClr val="000000"/>
                </a:solidFill>
              </a:rPr>
              <a:t>:</a:t>
            </a:r>
          </a:p>
          <a:p>
            <a:pPr marL="342900" indent="-342900" algn="ctr">
              <a:buFont typeface="+mj-lt"/>
              <a:buAutoNum type="arabicPeriod"/>
            </a:pPr>
            <a:r>
              <a:rPr lang="it-IT" sz="1600" dirty="0" err="1" smtClean="0">
                <a:solidFill>
                  <a:srgbClr val="000000"/>
                </a:solidFill>
              </a:rPr>
              <a:t>what</a:t>
            </a:r>
            <a:r>
              <a:rPr lang="it-IT" sz="1600" dirty="0" smtClean="0">
                <a:solidFill>
                  <a:srgbClr val="000000"/>
                </a:solidFill>
              </a:rPr>
              <a:t> </a:t>
            </a:r>
            <a:r>
              <a:rPr lang="it-IT" sz="1600" dirty="0" err="1" smtClean="0">
                <a:solidFill>
                  <a:srgbClr val="000000"/>
                </a:solidFill>
              </a:rPr>
              <a:t>about</a:t>
            </a:r>
            <a:r>
              <a:rPr lang="it-IT" sz="1600" dirty="0" smtClean="0">
                <a:solidFill>
                  <a:srgbClr val="000000"/>
                </a:solidFill>
              </a:rPr>
              <a:t> the </a:t>
            </a:r>
            <a:r>
              <a:rPr lang="it-IT" sz="1600" dirty="0">
                <a:solidFill>
                  <a:srgbClr val="000000"/>
                </a:solidFill>
              </a:rPr>
              <a:t>shareholders?</a:t>
            </a:r>
          </a:p>
          <a:p>
            <a:pPr marL="342900" indent="-342900" algn="ctr">
              <a:buFont typeface="+mj-lt"/>
              <a:buAutoNum type="arabicPeriod"/>
            </a:pPr>
            <a:r>
              <a:rPr lang="it-IT" sz="1600" dirty="0" smtClean="0">
                <a:solidFill>
                  <a:srgbClr val="000000"/>
                </a:solidFill>
              </a:rPr>
              <a:t>are </a:t>
            </a:r>
            <a:r>
              <a:rPr lang="it-IT" sz="1600" dirty="0" err="1">
                <a:solidFill>
                  <a:srgbClr val="000000"/>
                </a:solidFill>
              </a:rPr>
              <a:t>there</a:t>
            </a:r>
            <a:r>
              <a:rPr lang="it-IT" sz="1600" dirty="0">
                <a:solidFill>
                  <a:srgbClr val="000000"/>
                </a:solidFill>
              </a:rPr>
              <a:t> </a:t>
            </a:r>
            <a:r>
              <a:rPr lang="it-IT" sz="1600" dirty="0" err="1">
                <a:solidFill>
                  <a:srgbClr val="000000"/>
                </a:solidFill>
              </a:rPr>
              <a:t>differences</a:t>
            </a:r>
            <a:r>
              <a:rPr lang="it-IT" sz="1600" dirty="0">
                <a:solidFill>
                  <a:srgbClr val="000000"/>
                </a:solidFill>
              </a:rPr>
              <a:t> between </a:t>
            </a:r>
            <a:r>
              <a:rPr lang="it-IT" sz="1600" dirty="0" smtClean="0">
                <a:solidFill>
                  <a:srgbClr val="000000"/>
                </a:solidFill>
              </a:rPr>
              <a:t>creditors?</a:t>
            </a:r>
          </a:p>
          <a:p>
            <a:pPr marL="342900" indent="-342900" algn="ctr">
              <a:buFont typeface="+mj-lt"/>
              <a:buAutoNum type="arabicPeriod"/>
            </a:pPr>
            <a:r>
              <a:rPr lang="it-IT" sz="1600" dirty="0" smtClean="0">
                <a:solidFill>
                  <a:srgbClr val="000000"/>
                </a:solidFill>
              </a:rPr>
              <a:t>how to </a:t>
            </a:r>
            <a:r>
              <a:rPr lang="it-IT" sz="1600" dirty="0" err="1" smtClean="0">
                <a:solidFill>
                  <a:srgbClr val="000000"/>
                </a:solidFill>
              </a:rPr>
              <a:t>request</a:t>
            </a:r>
            <a:r>
              <a:rPr lang="it-IT" sz="1600" dirty="0" smtClean="0">
                <a:solidFill>
                  <a:srgbClr val="000000"/>
                </a:solidFill>
              </a:rPr>
              <a:t> damages?</a:t>
            </a:r>
            <a:endParaRPr lang="it-IT" sz="1600" dirty="0">
              <a:solidFill>
                <a:srgbClr val="000000"/>
              </a:solidFill>
            </a:endParaRPr>
          </a:p>
          <a:p>
            <a:pPr marL="342900" indent="-342900" algn="just">
              <a:buFont typeface="+mj-lt"/>
              <a:buAutoNum type="arabicPeriod"/>
            </a:pPr>
            <a:endParaRPr lang="it-IT" sz="1700" dirty="0">
              <a:solidFill>
                <a:srgbClr val="000000"/>
              </a:solidFill>
            </a:endParaRPr>
          </a:p>
          <a:p>
            <a:pPr marL="0" indent="0" algn="just">
              <a:buNone/>
            </a:pPr>
            <a:endParaRPr lang="it-IT" sz="1700" dirty="0">
              <a:solidFill>
                <a:srgbClr val="000000"/>
              </a:solidFill>
            </a:endParaRPr>
          </a:p>
          <a:p>
            <a:pPr marL="0" indent="0" algn="just">
              <a:buNone/>
            </a:pPr>
            <a:endParaRPr lang="en-US" sz="1100" dirty="0"/>
          </a:p>
          <a:p>
            <a:pPr marL="0" indent="0">
              <a:spcAft>
                <a:spcPts val="900"/>
              </a:spcAft>
              <a:buNone/>
            </a:pPr>
            <a:endParaRPr lang="en-GB" sz="1650" dirty="0"/>
          </a:p>
        </p:txBody>
      </p:sp>
      <p:sp>
        <p:nvSpPr>
          <p:cNvPr id="2" name="CasellaDiTesto 1">
            <a:extLst>
              <a:ext uri="{FF2B5EF4-FFF2-40B4-BE49-F238E27FC236}">
                <a16:creationId xmlns:a16="http://schemas.microsoft.com/office/drawing/2014/main" xmlns="" id="{7E0BE61A-B8C2-F5D3-8744-36402C4BD9A9}"/>
              </a:ext>
            </a:extLst>
          </p:cNvPr>
          <p:cNvSpPr txBox="1"/>
          <p:nvPr/>
        </p:nvSpPr>
        <p:spPr>
          <a:xfrm>
            <a:off x="343291" y="1174894"/>
            <a:ext cx="8457417" cy="369332"/>
          </a:xfrm>
          <a:prstGeom prst="rect">
            <a:avLst/>
          </a:prstGeom>
          <a:noFill/>
        </p:spPr>
        <p:txBody>
          <a:bodyPr wrap="square" rtlCol="0">
            <a:spAutoFit/>
          </a:bodyPr>
          <a:lstStyle/>
          <a:p>
            <a:r>
              <a:rPr lang="it-IT" b="1" dirty="0"/>
              <a:t>Directors’ duties and liabilities – EU </a:t>
            </a:r>
            <a:r>
              <a:rPr lang="it-IT" b="1" dirty="0" err="1"/>
              <a:t>Law</a:t>
            </a:r>
            <a:r>
              <a:rPr lang="it-IT" b="1" dirty="0"/>
              <a:t> 									   2/2</a:t>
            </a:r>
          </a:p>
        </p:txBody>
      </p:sp>
      <p:sp>
        <p:nvSpPr>
          <p:cNvPr id="4" name="Freccia in giù 3"/>
          <p:cNvSpPr/>
          <p:nvPr/>
        </p:nvSpPr>
        <p:spPr>
          <a:xfrm>
            <a:off x="4338084" y="2775098"/>
            <a:ext cx="478465" cy="467832"/>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xmlns="" val="1598380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7E0BE61A-B8C2-F5D3-8744-36402C4BD9A9}"/>
              </a:ext>
            </a:extLst>
          </p:cNvPr>
          <p:cNvSpPr txBox="1"/>
          <p:nvPr/>
        </p:nvSpPr>
        <p:spPr>
          <a:xfrm>
            <a:off x="343291" y="1174894"/>
            <a:ext cx="8457417" cy="369332"/>
          </a:xfrm>
          <a:prstGeom prst="rect">
            <a:avLst/>
          </a:prstGeom>
          <a:noFill/>
        </p:spPr>
        <p:txBody>
          <a:bodyPr wrap="square" rtlCol="0">
            <a:spAutoFit/>
          </a:bodyPr>
          <a:lstStyle/>
          <a:p>
            <a:pPr algn="ctr"/>
            <a:r>
              <a:rPr lang="it-IT" b="1" dirty="0"/>
              <a:t>Directors’ duties and liabilities – </a:t>
            </a:r>
            <a:r>
              <a:rPr lang="it-IT" b="1" dirty="0" err="1"/>
              <a:t>Italian</a:t>
            </a:r>
            <a:r>
              <a:rPr lang="it-IT" b="1" dirty="0"/>
              <a:t> </a:t>
            </a:r>
            <a:r>
              <a:rPr lang="it-IT" b="1" dirty="0" err="1"/>
              <a:t>Law</a:t>
            </a:r>
            <a:endParaRPr lang="it-IT" b="1" dirty="0"/>
          </a:p>
        </p:txBody>
      </p:sp>
      <p:sp>
        <p:nvSpPr>
          <p:cNvPr id="3" name="Content Placeholder 2"/>
          <p:cNvSpPr>
            <a:spLocks noGrp="1"/>
          </p:cNvSpPr>
          <p:nvPr>
            <p:ph idx="1"/>
          </p:nvPr>
        </p:nvSpPr>
        <p:spPr>
          <a:xfrm>
            <a:off x="343290" y="1870031"/>
            <a:ext cx="8294871" cy="3063476"/>
          </a:xfrm>
        </p:spPr>
        <p:txBody>
          <a:bodyPr>
            <a:noAutofit/>
          </a:bodyPr>
          <a:lstStyle/>
          <a:p>
            <a:pPr marL="0" indent="0" algn="ctr">
              <a:buNone/>
            </a:pPr>
            <a:r>
              <a:rPr lang="en-US" sz="1100" b="1" dirty="0"/>
              <a:t>Art. </a:t>
            </a:r>
            <a:r>
              <a:rPr lang="it-IT" sz="1100" b="1" dirty="0"/>
              <a:t>120 </a:t>
            </a:r>
            <a:r>
              <a:rPr lang="it-IT" sz="1100" b="1" i="1" dirty="0"/>
              <a:t>bis</a:t>
            </a:r>
            <a:r>
              <a:rPr lang="it-IT" sz="1100" b="1" dirty="0"/>
              <a:t> of the </a:t>
            </a:r>
            <a:r>
              <a:rPr lang="it-IT" sz="1100" b="1" dirty="0" smtClean="0"/>
              <a:t>Italian business </a:t>
            </a:r>
            <a:r>
              <a:rPr lang="en-US" sz="1100" b="1" dirty="0" smtClean="0"/>
              <a:t>crisis </a:t>
            </a:r>
            <a:r>
              <a:rPr lang="en-US" sz="1100" b="1" dirty="0"/>
              <a:t>and insolvency </a:t>
            </a:r>
            <a:r>
              <a:rPr lang="en-US" sz="1100" b="1" dirty="0" smtClean="0"/>
              <a:t>Code (“Code”) </a:t>
            </a:r>
            <a:endParaRPr lang="it-IT" sz="1100" b="1" dirty="0"/>
          </a:p>
          <a:p>
            <a:pPr algn="just"/>
            <a:r>
              <a:rPr lang="en-US" sz="1100" dirty="0">
                <a:solidFill>
                  <a:srgbClr val="000000"/>
                </a:solidFill>
              </a:rPr>
              <a:t>Par. 1 &gt; duty to request the opening of a restructuring procedure (so-called “</a:t>
            </a:r>
            <a:r>
              <a:rPr lang="en-US" sz="1100" i="1" dirty="0" err="1">
                <a:solidFill>
                  <a:srgbClr val="000000"/>
                </a:solidFill>
              </a:rPr>
              <a:t>strumenti</a:t>
            </a:r>
            <a:r>
              <a:rPr lang="en-US" sz="1100" i="1" dirty="0">
                <a:solidFill>
                  <a:srgbClr val="000000"/>
                </a:solidFill>
              </a:rPr>
              <a:t> di </a:t>
            </a:r>
            <a:r>
              <a:rPr lang="en-US" sz="1100" i="1" dirty="0" err="1">
                <a:solidFill>
                  <a:srgbClr val="000000"/>
                </a:solidFill>
              </a:rPr>
              <a:t>regolazione</a:t>
            </a:r>
            <a:r>
              <a:rPr lang="en-US" sz="1100" i="1" dirty="0">
                <a:solidFill>
                  <a:srgbClr val="000000"/>
                </a:solidFill>
              </a:rPr>
              <a:t> </a:t>
            </a:r>
            <a:r>
              <a:rPr lang="en-US" sz="1100" i="1" dirty="0" err="1">
                <a:solidFill>
                  <a:srgbClr val="000000"/>
                </a:solidFill>
              </a:rPr>
              <a:t>della</a:t>
            </a:r>
            <a:r>
              <a:rPr lang="en-US" sz="1100" i="1" dirty="0">
                <a:solidFill>
                  <a:srgbClr val="000000"/>
                </a:solidFill>
              </a:rPr>
              <a:t> </a:t>
            </a:r>
            <a:r>
              <a:rPr lang="en-US" sz="1100" i="1" dirty="0" err="1">
                <a:solidFill>
                  <a:srgbClr val="000000"/>
                </a:solidFill>
              </a:rPr>
              <a:t>crisi</a:t>
            </a:r>
            <a:r>
              <a:rPr lang="en-US" sz="1100" i="1" dirty="0">
                <a:solidFill>
                  <a:srgbClr val="000000"/>
                </a:solidFill>
              </a:rPr>
              <a:t> e </a:t>
            </a:r>
            <a:r>
              <a:rPr lang="en-US" sz="1100" i="1" dirty="0" err="1">
                <a:solidFill>
                  <a:srgbClr val="000000"/>
                </a:solidFill>
              </a:rPr>
              <a:t>dell’insolvenza</a:t>
            </a:r>
            <a:r>
              <a:rPr lang="en-US" sz="1100" dirty="0">
                <a:solidFill>
                  <a:srgbClr val="000000"/>
                </a:solidFill>
              </a:rPr>
              <a:t>”) of the company in crisis.</a:t>
            </a:r>
          </a:p>
          <a:p>
            <a:pPr marL="625475" indent="-342900" algn="just">
              <a:buFont typeface="+mj-lt"/>
              <a:buAutoNum type="arabicPeriod"/>
            </a:pPr>
            <a:r>
              <a:rPr lang="it-IT" sz="1100" dirty="0">
                <a:solidFill>
                  <a:srgbClr val="000000"/>
                </a:solidFill>
              </a:rPr>
              <a:t>Shareholders democracy?</a:t>
            </a:r>
          </a:p>
          <a:p>
            <a:pPr marL="625475" indent="-342900" algn="just">
              <a:buFont typeface="+mj-lt"/>
              <a:buAutoNum type="arabicPeriod"/>
            </a:pPr>
            <a:r>
              <a:rPr lang="it-IT" sz="1100" dirty="0" err="1">
                <a:solidFill>
                  <a:srgbClr val="000000"/>
                </a:solidFill>
              </a:rPr>
              <a:t>Infringment</a:t>
            </a:r>
            <a:r>
              <a:rPr lang="it-IT" sz="1100" dirty="0">
                <a:solidFill>
                  <a:srgbClr val="000000"/>
                </a:solidFill>
              </a:rPr>
              <a:t> of shareholders’ private </a:t>
            </a:r>
            <a:r>
              <a:rPr lang="it-IT" sz="1100" dirty="0" err="1">
                <a:solidFill>
                  <a:srgbClr val="000000"/>
                </a:solidFill>
              </a:rPr>
              <a:t>property</a:t>
            </a:r>
            <a:endParaRPr lang="it-IT" sz="1100" dirty="0">
              <a:solidFill>
                <a:srgbClr val="000000"/>
              </a:solidFill>
            </a:endParaRPr>
          </a:p>
          <a:p>
            <a:pPr marL="625475" indent="-342900" algn="just">
              <a:buFont typeface="+mj-lt"/>
              <a:buAutoNum type="arabicPeriod"/>
            </a:pPr>
            <a:r>
              <a:rPr lang="it-IT" sz="1100" dirty="0">
                <a:solidFill>
                  <a:srgbClr val="000000"/>
                </a:solidFill>
              </a:rPr>
              <a:t>Too </a:t>
            </a:r>
            <a:r>
              <a:rPr lang="it-IT" sz="1100" dirty="0" err="1">
                <a:solidFill>
                  <a:srgbClr val="000000"/>
                </a:solidFill>
              </a:rPr>
              <a:t>many</a:t>
            </a:r>
            <a:r>
              <a:rPr lang="it-IT" sz="1100" dirty="0">
                <a:solidFill>
                  <a:srgbClr val="000000"/>
                </a:solidFill>
              </a:rPr>
              <a:t> duties can </a:t>
            </a:r>
            <a:r>
              <a:rPr lang="it-IT" sz="1100" dirty="0" err="1">
                <a:solidFill>
                  <a:srgbClr val="000000"/>
                </a:solidFill>
              </a:rPr>
              <a:t>discourage</a:t>
            </a:r>
            <a:r>
              <a:rPr lang="it-IT" sz="1100" dirty="0">
                <a:solidFill>
                  <a:srgbClr val="000000"/>
                </a:solidFill>
              </a:rPr>
              <a:t> the best managers from </a:t>
            </a:r>
            <a:r>
              <a:rPr lang="it-IT" sz="1100" dirty="0" err="1">
                <a:solidFill>
                  <a:srgbClr val="000000"/>
                </a:solidFill>
              </a:rPr>
              <a:t>taking</a:t>
            </a:r>
            <a:r>
              <a:rPr lang="it-IT" sz="1100" dirty="0">
                <a:solidFill>
                  <a:srgbClr val="000000"/>
                </a:solidFill>
              </a:rPr>
              <a:t> office.</a:t>
            </a:r>
          </a:p>
          <a:p>
            <a:pPr marL="273050" indent="0" algn="just">
              <a:buNone/>
            </a:pPr>
            <a:r>
              <a:rPr lang="it-IT" sz="1100" dirty="0" err="1">
                <a:solidFill>
                  <a:srgbClr val="000000"/>
                </a:solidFill>
              </a:rPr>
              <a:t>Main</a:t>
            </a:r>
            <a:r>
              <a:rPr lang="it-IT" sz="1100" dirty="0">
                <a:solidFill>
                  <a:srgbClr val="000000"/>
                </a:solidFill>
              </a:rPr>
              <a:t> </a:t>
            </a:r>
            <a:r>
              <a:rPr lang="it-IT" sz="1100" dirty="0" err="1" smtClean="0">
                <a:solidFill>
                  <a:srgbClr val="000000"/>
                </a:solidFill>
              </a:rPr>
              <a:t>issue</a:t>
            </a:r>
            <a:r>
              <a:rPr lang="it-IT" sz="1100" dirty="0" smtClean="0">
                <a:solidFill>
                  <a:srgbClr val="000000"/>
                </a:solidFill>
              </a:rPr>
              <a:t>:</a:t>
            </a:r>
            <a:endParaRPr lang="it-IT" sz="1100" dirty="0">
              <a:solidFill>
                <a:srgbClr val="000000"/>
              </a:solidFill>
            </a:endParaRPr>
          </a:p>
          <a:p>
            <a:pPr marL="625475" indent="-342900" algn="just">
              <a:buFont typeface="+mj-lt"/>
              <a:buAutoNum type="romanLcPeriod"/>
            </a:pPr>
            <a:r>
              <a:rPr lang="it-IT" sz="1100" dirty="0" err="1" smtClean="0">
                <a:solidFill>
                  <a:srgbClr val="000000"/>
                </a:solidFill>
              </a:rPr>
              <a:t>What</a:t>
            </a:r>
            <a:r>
              <a:rPr lang="it-IT" sz="1100" dirty="0" smtClean="0">
                <a:solidFill>
                  <a:srgbClr val="000000"/>
                </a:solidFill>
              </a:rPr>
              <a:t> </a:t>
            </a:r>
            <a:r>
              <a:rPr lang="it-IT" sz="1100" dirty="0" err="1" smtClean="0">
                <a:solidFill>
                  <a:srgbClr val="000000"/>
                </a:solidFill>
              </a:rPr>
              <a:t>about</a:t>
            </a:r>
            <a:r>
              <a:rPr lang="it-IT" sz="1100" dirty="0" smtClean="0">
                <a:solidFill>
                  <a:srgbClr val="000000"/>
                </a:solidFill>
              </a:rPr>
              <a:t> the </a:t>
            </a:r>
            <a:r>
              <a:rPr lang="it-IT" sz="1100" dirty="0">
                <a:solidFill>
                  <a:srgbClr val="000000"/>
                </a:solidFill>
              </a:rPr>
              <a:t>shareholders</a:t>
            </a:r>
            <a:r>
              <a:rPr lang="it-IT" sz="1100" dirty="0" smtClean="0">
                <a:solidFill>
                  <a:srgbClr val="000000"/>
                </a:solidFill>
              </a:rPr>
              <a:t>?</a:t>
            </a:r>
            <a:endParaRPr lang="it-IT" sz="1100" dirty="0">
              <a:solidFill>
                <a:srgbClr val="000000"/>
              </a:solidFill>
            </a:endParaRPr>
          </a:p>
          <a:p>
            <a:pPr algn="just"/>
            <a:endParaRPr lang="en-US" sz="1100" dirty="0" smtClean="0">
              <a:solidFill>
                <a:srgbClr val="000000"/>
              </a:solidFill>
            </a:endParaRPr>
          </a:p>
          <a:p>
            <a:pPr algn="just"/>
            <a:r>
              <a:rPr lang="en-US" sz="1100" dirty="0" smtClean="0">
                <a:solidFill>
                  <a:srgbClr val="000000"/>
                </a:solidFill>
              </a:rPr>
              <a:t>Par</a:t>
            </a:r>
            <a:r>
              <a:rPr lang="en-US" sz="1100" dirty="0" smtClean="0">
                <a:solidFill>
                  <a:srgbClr val="000000"/>
                </a:solidFill>
              </a:rPr>
              <a:t>. 3 </a:t>
            </a:r>
            <a:r>
              <a:rPr lang="it-IT" sz="1100" dirty="0" smtClean="0">
                <a:solidFill>
                  <a:srgbClr val="000000"/>
                </a:solidFill>
              </a:rPr>
              <a:t>&gt; “</a:t>
            </a:r>
            <a:r>
              <a:rPr lang="en-US" sz="1100" i="1" dirty="0" smtClean="0">
                <a:solidFill>
                  <a:srgbClr val="000000"/>
                </a:solidFill>
              </a:rPr>
              <a:t>directors are obliged to inform the shareholders of the decision to access a «</a:t>
            </a:r>
            <a:r>
              <a:rPr lang="en-US" sz="1100" i="1" dirty="0" err="1" smtClean="0">
                <a:solidFill>
                  <a:srgbClr val="000000"/>
                </a:solidFill>
              </a:rPr>
              <a:t>strumento</a:t>
            </a:r>
            <a:r>
              <a:rPr lang="en-US" sz="1100" i="1" dirty="0" smtClean="0">
                <a:solidFill>
                  <a:srgbClr val="000000"/>
                </a:solidFill>
              </a:rPr>
              <a:t> di regolazione della crisi e dell’insolvenza» and to report periodically on its progress</a:t>
            </a:r>
            <a:r>
              <a:rPr lang="en-US" sz="1100" dirty="0" smtClean="0">
                <a:solidFill>
                  <a:srgbClr val="000000"/>
                </a:solidFill>
              </a:rPr>
              <a:t>”.</a:t>
            </a:r>
            <a:endParaRPr lang="en-US" sz="1100" dirty="0">
              <a:solidFill>
                <a:srgbClr val="000000"/>
              </a:solidFill>
            </a:endParaRPr>
          </a:p>
          <a:p>
            <a:pPr algn="just"/>
            <a:r>
              <a:rPr lang="it-IT" sz="1100" dirty="0">
                <a:solidFill>
                  <a:srgbClr val="000000"/>
                </a:solidFill>
              </a:rPr>
              <a:t>Par. </a:t>
            </a:r>
            <a:r>
              <a:rPr lang="it-IT" sz="1100" dirty="0" smtClean="0">
                <a:solidFill>
                  <a:srgbClr val="000000"/>
                </a:solidFill>
              </a:rPr>
              <a:t>4 &gt; directors can’t be </a:t>
            </a:r>
            <a:r>
              <a:rPr lang="it-IT" sz="1100" dirty="0" err="1" smtClean="0">
                <a:solidFill>
                  <a:srgbClr val="000000"/>
                </a:solidFill>
              </a:rPr>
              <a:t>removed</a:t>
            </a:r>
            <a:r>
              <a:rPr lang="it-IT" sz="1100" dirty="0" smtClean="0">
                <a:solidFill>
                  <a:srgbClr val="000000"/>
                </a:solidFill>
              </a:rPr>
              <a:t> </a:t>
            </a:r>
            <a:r>
              <a:rPr lang="en-US" sz="1100" dirty="0" smtClean="0"/>
              <a:t>from their office unless a right cause (“</a:t>
            </a:r>
            <a:r>
              <a:rPr lang="en-US" sz="1100" i="1" dirty="0" err="1" smtClean="0"/>
              <a:t>giusta</a:t>
            </a:r>
            <a:r>
              <a:rPr lang="en-US" sz="1100" i="1" dirty="0" smtClean="0"/>
              <a:t> </a:t>
            </a:r>
            <a:r>
              <a:rPr lang="en-US" sz="1100" i="1" dirty="0" err="1" smtClean="0"/>
              <a:t>causa</a:t>
            </a:r>
            <a:r>
              <a:rPr lang="en-US" sz="1100" dirty="0" smtClean="0"/>
              <a:t>”) occurs.</a:t>
            </a:r>
            <a:endParaRPr lang="it-IT" sz="1100" dirty="0">
              <a:solidFill>
                <a:srgbClr val="000000"/>
              </a:solidFill>
            </a:endParaRPr>
          </a:p>
          <a:p>
            <a:pPr marL="0" indent="0" algn="ctr">
              <a:buNone/>
            </a:pPr>
            <a:r>
              <a:rPr lang="en-US" sz="1100" dirty="0">
                <a:solidFill>
                  <a:srgbClr val="000000"/>
                </a:solidFill>
              </a:rPr>
              <a:t> </a:t>
            </a:r>
            <a:r>
              <a:rPr lang="en-US" sz="1100" b="1" dirty="0" smtClean="0"/>
              <a:t>Articles </a:t>
            </a:r>
            <a:r>
              <a:rPr lang="en-US" sz="1100" b="1" dirty="0"/>
              <a:t>323, par. 1, let. c) and 330 Code</a:t>
            </a:r>
          </a:p>
          <a:p>
            <a:pPr algn="just"/>
            <a:r>
              <a:rPr lang="en-US" sz="1100" dirty="0">
                <a:solidFill>
                  <a:srgbClr val="000000"/>
                </a:solidFill>
              </a:rPr>
              <a:t>Duty to request the opening of an insolvency procedure</a:t>
            </a:r>
            <a:r>
              <a:rPr lang="en-US" sz="1100" dirty="0" smtClean="0">
                <a:solidFill>
                  <a:srgbClr val="000000"/>
                </a:solidFill>
              </a:rPr>
              <a:t>.</a:t>
            </a:r>
          </a:p>
          <a:p>
            <a:pPr algn="ctr">
              <a:buNone/>
            </a:pPr>
            <a:r>
              <a:rPr lang="en-US" sz="1100" b="1" dirty="0" smtClean="0">
                <a:solidFill>
                  <a:srgbClr val="000000"/>
                </a:solidFill>
              </a:rPr>
              <a:t>Violation of these duties &gt; liability</a:t>
            </a:r>
            <a:endParaRPr lang="en-GB" sz="1100" b="1" dirty="0" smtClean="0"/>
          </a:p>
          <a:p>
            <a:pPr algn="just"/>
            <a:endParaRPr lang="en-US" sz="1100" dirty="0" smtClean="0">
              <a:solidFill>
                <a:srgbClr val="000000"/>
              </a:solidFill>
            </a:endParaRPr>
          </a:p>
        </p:txBody>
      </p:sp>
    </p:spTree>
    <p:extLst>
      <p:ext uri="{BB962C8B-B14F-4D97-AF65-F5344CB8AC3E}">
        <p14:creationId xmlns:p14="http://schemas.microsoft.com/office/powerpoint/2010/main" xmlns="" val="2567446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290" y="1870031"/>
            <a:ext cx="8294871" cy="3031578"/>
          </a:xfrm>
        </p:spPr>
        <p:txBody>
          <a:bodyPr>
            <a:normAutofit/>
          </a:bodyPr>
          <a:lstStyle/>
          <a:p>
            <a:pPr marL="0" indent="0" algn="ctr">
              <a:buNone/>
            </a:pPr>
            <a:r>
              <a:rPr lang="en-US" sz="1400" b="1" dirty="0" smtClean="0"/>
              <a:t>§ 15a </a:t>
            </a:r>
            <a:r>
              <a:rPr lang="en-US" sz="1400" b="1" dirty="0" err="1" smtClean="0"/>
              <a:t>InsolvenzOrdnung</a:t>
            </a:r>
            <a:r>
              <a:rPr lang="en-US" sz="1400" b="1" dirty="0" smtClean="0"/>
              <a:t> (“InsO”)</a:t>
            </a:r>
          </a:p>
          <a:p>
            <a:pPr algn="just"/>
            <a:r>
              <a:rPr lang="en-US" sz="1400" dirty="0" smtClean="0">
                <a:solidFill>
                  <a:srgbClr val="000000"/>
                </a:solidFill>
              </a:rPr>
              <a:t>Directors of legal entities and associations without legal personality have to apply without delay, and in any case within three weeks after the insolvency has occurred, for the opening of the relevant insolvency proceeding. The same applies in case of indebtedness of the company with the only difference that the period to file a petition is six weeks after the commencement of over indebtedness.</a:t>
            </a:r>
          </a:p>
          <a:p>
            <a:pPr algn="ctr">
              <a:buNone/>
            </a:pPr>
            <a:r>
              <a:rPr lang="en-US" sz="1400" b="1" dirty="0" smtClean="0">
                <a:solidFill>
                  <a:srgbClr val="000000"/>
                </a:solidFill>
              </a:rPr>
              <a:t>Main issues</a:t>
            </a:r>
          </a:p>
          <a:p>
            <a:pPr marL="447675" indent="-228600" algn="just">
              <a:buFont typeface="+mj-lt"/>
              <a:buAutoNum type="arabicPeriod"/>
            </a:pPr>
            <a:r>
              <a:rPr lang="en-US" sz="1400" dirty="0" smtClean="0">
                <a:solidFill>
                  <a:srgbClr val="000000"/>
                </a:solidFill>
              </a:rPr>
              <a:t>What does “insolvency” mean?</a:t>
            </a:r>
          </a:p>
          <a:p>
            <a:pPr marL="447675" indent="-228600" algn="just">
              <a:buFont typeface="+mj-lt"/>
              <a:buAutoNum type="arabicPeriod"/>
            </a:pPr>
            <a:r>
              <a:rPr lang="en-US" sz="1400" dirty="0" smtClean="0">
                <a:solidFill>
                  <a:srgbClr val="000000"/>
                </a:solidFill>
              </a:rPr>
              <a:t>Does § 15a InsO refer also to </a:t>
            </a:r>
            <a:r>
              <a:rPr lang="en-US" sz="1400" i="1" dirty="0" smtClean="0">
                <a:solidFill>
                  <a:srgbClr val="000000"/>
                </a:solidFill>
              </a:rPr>
              <a:t>de facto </a:t>
            </a:r>
            <a:r>
              <a:rPr lang="en-US" sz="1400" dirty="0" smtClean="0">
                <a:solidFill>
                  <a:srgbClr val="000000"/>
                </a:solidFill>
              </a:rPr>
              <a:t>directors (</a:t>
            </a:r>
            <a:r>
              <a:rPr lang="en-US" sz="1400" i="1" dirty="0" err="1" smtClean="0">
                <a:solidFill>
                  <a:srgbClr val="000000"/>
                </a:solidFill>
              </a:rPr>
              <a:t>faktischer</a:t>
            </a:r>
            <a:r>
              <a:rPr lang="en-US" sz="1400" i="1" dirty="0" smtClean="0">
                <a:solidFill>
                  <a:srgbClr val="000000"/>
                </a:solidFill>
              </a:rPr>
              <a:t> </a:t>
            </a:r>
            <a:r>
              <a:rPr lang="en-US" sz="1400" i="1" dirty="0" err="1" smtClean="0">
                <a:solidFill>
                  <a:srgbClr val="000000"/>
                </a:solidFill>
              </a:rPr>
              <a:t>Geschäftsführer</a:t>
            </a:r>
            <a:r>
              <a:rPr lang="en-US" sz="1400" dirty="0" smtClean="0">
                <a:solidFill>
                  <a:srgbClr val="000000"/>
                </a:solidFill>
              </a:rPr>
              <a:t>)?</a:t>
            </a:r>
          </a:p>
          <a:p>
            <a:pPr marL="447675" indent="-228600" algn="just">
              <a:buNone/>
            </a:pPr>
            <a:endParaRPr lang="en-US" sz="1400" dirty="0" smtClean="0">
              <a:solidFill>
                <a:srgbClr val="000000"/>
              </a:solidFill>
            </a:endParaRPr>
          </a:p>
          <a:p>
            <a:pPr marL="447675" indent="-228600" algn="ctr">
              <a:buNone/>
            </a:pPr>
            <a:r>
              <a:rPr lang="en-US" sz="1400" b="1" dirty="0" smtClean="0">
                <a:solidFill>
                  <a:srgbClr val="000000"/>
                </a:solidFill>
              </a:rPr>
              <a:t>Violation of these duties &gt; liability</a:t>
            </a:r>
          </a:p>
          <a:p>
            <a:pPr marL="447675" indent="-228600" algn="ctr">
              <a:buNone/>
            </a:pPr>
            <a:endParaRPr lang="en-GB" sz="1400" b="1" dirty="0" smtClean="0"/>
          </a:p>
          <a:p>
            <a:pPr marL="447675" indent="-228600" algn="ctr">
              <a:buNone/>
            </a:pPr>
            <a:r>
              <a:rPr lang="en-US" sz="1400" dirty="0" smtClean="0">
                <a:solidFill>
                  <a:srgbClr val="000000"/>
                </a:solidFill>
              </a:rPr>
              <a:t>Is there a liability of shareholders too?</a:t>
            </a:r>
            <a:endParaRPr lang="en-US" sz="1400" dirty="0">
              <a:solidFill>
                <a:srgbClr val="000000"/>
              </a:solidFill>
            </a:endParaRPr>
          </a:p>
          <a:p>
            <a:pPr algn="just"/>
            <a:endParaRPr lang="it-IT" sz="4300" b="1" dirty="0"/>
          </a:p>
          <a:p>
            <a:pPr marL="0" indent="0">
              <a:buNone/>
            </a:pPr>
            <a:endParaRPr lang="en-US" sz="1100" dirty="0"/>
          </a:p>
          <a:p>
            <a:pPr marL="0" indent="0">
              <a:spcAft>
                <a:spcPts val="900"/>
              </a:spcAft>
              <a:buNone/>
            </a:pPr>
            <a:endParaRPr lang="en-GB" sz="1650" dirty="0"/>
          </a:p>
        </p:txBody>
      </p:sp>
      <p:sp>
        <p:nvSpPr>
          <p:cNvPr id="2" name="CasellaDiTesto 1">
            <a:extLst>
              <a:ext uri="{FF2B5EF4-FFF2-40B4-BE49-F238E27FC236}">
                <a16:creationId xmlns:a16="http://schemas.microsoft.com/office/drawing/2014/main" xmlns="" id="{7E0BE61A-B8C2-F5D3-8744-36402C4BD9A9}"/>
              </a:ext>
            </a:extLst>
          </p:cNvPr>
          <p:cNvSpPr txBox="1"/>
          <p:nvPr/>
        </p:nvSpPr>
        <p:spPr>
          <a:xfrm>
            <a:off x="343291" y="1174894"/>
            <a:ext cx="8457417" cy="369332"/>
          </a:xfrm>
          <a:prstGeom prst="rect">
            <a:avLst/>
          </a:prstGeom>
          <a:noFill/>
        </p:spPr>
        <p:txBody>
          <a:bodyPr wrap="square" rtlCol="0">
            <a:spAutoFit/>
          </a:bodyPr>
          <a:lstStyle/>
          <a:p>
            <a:pPr algn="ctr"/>
            <a:r>
              <a:rPr lang="it-IT" b="1" dirty="0"/>
              <a:t>Directors’ duties and liabilities – German </a:t>
            </a:r>
            <a:r>
              <a:rPr lang="it-IT" b="1" dirty="0" err="1"/>
              <a:t>Law</a:t>
            </a:r>
            <a:endParaRPr lang="it-IT" b="1" dirty="0"/>
          </a:p>
        </p:txBody>
      </p:sp>
    </p:spTree>
    <p:extLst>
      <p:ext uri="{BB962C8B-B14F-4D97-AF65-F5344CB8AC3E}">
        <p14:creationId xmlns:p14="http://schemas.microsoft.com/office/powerpoint/2010/main" xmlns="" val="894248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290" y="1870030"/>
            <a:ext cx="8294871" cy="3074109"/>
          </a:xfrm>
        </p:spPr>
        <p:txBody>
          <a:bodyPr>
            <a:normAutofit fontScale="40000" lnSpcReduction="20000"/>
          </a:bodyPr>
          <a:lstStyle/>
          <a:p>
            <a:pPr algn="ctr">
              <a:buNone/>
            </a:pPr>
            <a:r>
              <a:rPr lang="it-IT" sz="2900" b="1" dirty="0"/>
              <a:t>The </a:t>
            </a:r>
            <a:r>
              <a:rPr lang="en-GB" sz="2900" b="1" dirty="0" smtClean="0"/>
              <a:t>proposal wants to introduce a minimal harmonisation</a:t>
            </a:r>
          </a:p>
          <a:p>
            <a:pPr marL="266700" indent="0" algn="ctr">
              <a:buNone/>
            </a:pPr>
            <a:r>
              <a:rPr lang="en-GB" sz="2900" i="1" dirty="0" smtClean="0"/>
              <a:t>“The fact </a:t>
            </a:r>
            <a:r>
              <a:rPr lang="en-GB" sz="2900" i="1" dirty="0" smtClean="0">
                <a:effectLst/>
                <a:ea typeface="Aptos" panose="020B0004020202020204" pitchFamily="34" charset="0"/>
              </a:rPr>
              <a:t>that the Directive provides for certain derogations or refers in certain cases to national law does not mean that in regard to the matters which it regulates harmonisation is not complete</a:t>
            </a:r>
            <a:r>
              <a:rPr lang="en-GB" sz="2900" i="1" dirty="0" smtClean="0"/>
              <a:t>” </a:t>
            </a:r>
            <a:r>
              <a:rPr lang="en-GB" sz="2900" dirty="0" smtClean="0"/>
              <a:t>(ECJ April 25th, 2002, C-52/00, European Commission c. French Republic, 19).</a:t>
            </a:r>
          </a:p>
          <a:p>
            <a:pPr algn="ctr">
              <a:buNone/>
            </a:pPr>
            <a:r>
              <a:rPr lang="en-GB" sz="2900" b="1" dirty="0" smtClean="0"/>
              <a:t>Shifting of duties from shareholders to directors</a:t>
            </a:r>
          </a:p>
          <a:p>
            <a:pPr marL="266700" indent="0" algn="ctr">
              <a:buNone/>
            </a:pPr>
            <a:r>
              <a:rPr lang="en-GB" sz="2900" dirty="0" smtClean="0"/>
              <a:t>Are shareholders democracy and business judgment rule a limit to this mechanism?</a:t>
            </a:r>
          </a:p>
          <a:p>
            <a:pPr marL="266700" indent="0" algn="ctr">
              <a:buNone/>
            </a:pPr>
            <a:r>
              <a:rPr lang="en-GB" sz="2900" b="1" dirty="0" smtClean="0"/>
              <a:t>Do we need other duties?</a:t>
            </a:r>
          </a:p>
          <a:p>
            <a:pPr marL="266700" indent="0" algn="ctr">
              <a:buNone/>
            </a:pPr>
            <a:r>
              <a:rPr lang="en-GB" sz="2900" dirty="0" smtClean="0"/>
              <a:t>Duty not to make new debts or to impose equity </a:t>
            </a:r>
            <a:r>
              <a:rPr lang="en-GB" sz="2900" dirty="0" err="1" smtClean="0"/>
              <a:t>injetions</a:t>
            </a:r>
            <a:r>
              <a:rPr lang="en-GB" sz="2900" dirty="0" smtClean="0"/>
              <a:t> on shareholders.</a:t>
            </a:r>
          </a:p>
          <a:p>
            <a:pPr marL="266700" indent="0" algn="ctr">
              <a:buNone/>
            </a:pPr>
            <a:r>
              <a:rPr lang="en-GB" sz="2900" b="1" dirty="0" smtClean="0"/>
              <a:t>Why the Proposal doesn’t care about shareholders?</a:t>
            </a:r>
          </a:p>
          <a:p>
            <a:pPr marL="266700" indent="0" algn="ctr">
              <a:buNone/>
            </a:pPr>
            <a:r>
              <a:rPr lang="en-GB" sz="2900" b="1" dirty="0" smtClean="0"/>
              <a:t>Fixed term to request the opening of the procedure &gt; critical</a:t>
            </a:r>
          </a:p>
          <a:p>
            <a:pPr marL="266700" indent="0" algn="ctr">
              <a:buNone/>
            </a:pPr>
            <a:endParaRPr lang="en-GB" sz="2900" b="1" dirty="0" smtClean="0"/>
          </a:p>
          <a:p>
            <a:pPr marL="266700" indent="0" algn="ctr">
              <a:buNone/>
            </a:pPr>
            <a:r>
              <a:rPr lang="en-GB" sz="2900" b="1" dirty="0" smtClean="0"/>
              <a:t>How to modify the proposal?</a:t>
            </a:r>
          </a:p>
          <a:p>
            <a:pPr marL="266700" indent="0" algn="ctr">
              <a:buNone/>
            </a:pPr>
            <a:r>
              <a:rPr lang="en-GB" sz="2900" dirty="0" smtClean="0"/>
              <a:t>Taking into account “</a:t>
            </a:r>
            <a:r>
              <a:rPr lang="en-GB" sz="2900" i="1" dirty="0" smtClean="0"/>
              <a:t>international divergences in corporate ownership structures, debt structures, level of financial development, efficiency of insolvency proceedings, and sophistication of the judiciary”.</a:t>
            </a:r>
          </a:p>
          <a:p>
            <a:pPr marL="266700" indent="0" algn="ctr">
              <a:buNone/>
            </a:pPr>
            <a:r>
              <a:rPr lang="en-GB" sz="2900" i="1" dirty="0" smtClean="0"/>
              <a:t>“The desirability of each regulatory model of directors’ duties depends on the particular features of a country. Therefore, it cannot be argued that some models are necessarily more desirable than others” </a:t>
            </a:r>
            <a:r>
              <a:rPr lang="en-GB" sz="2900" dirty="0" smtClean="0"/>
              <a:t>(A. </a:t>
            </a:r>
            <a:r>
              <a:rPr lang="en-GB" sz="2900" dirty="0" err="1" smtClean="0"/>
              <a:t>Gurrea-Martínez</a:t>
            </a:r>
            <a:r>
              <a:rPr lang="en-GB" sz="2900" dirty="0" smtClean="0"/>
              <a:t>, 2021).</a:t>
            </a:r>
            <a:endParaRPr lang="en-GB" sz="2900" b="1" dirty="0" smtClean="0"/>
          </a:p>
          <a:p>
            <a:pPr marL="0" indent="0">
              <a:buNone/>
            </a:pPr>
            <a:endParaRPr lang="en-GB" sz="1100" dirty="0" smtClean="0"/>
          </a:p>
          <a:p>
            <a:pPr marL="0" indent="0">
              <a:spcAft>
                <a:spcPts val="900"/>
              </a:spcAft>
              <a:buNone/>
            </a:pPr>
            <a:endParaRPr lang="en-GB" sz="1650" dirty="0"/>
          </a:p>
        </p:txBody>
      </p:sp>
      <p:sp>
        <p:nvSpPr>
          <p:cNvPr id="2" name="CasellaDiTesto 1">
            <a:extLst>
              <a:ext uri="{FF2B5EF4-FFF2-40B4-BE49-F238E27FC236}">
                <a16:creationId xmlns:a16="http://schemas.microsoft.com/office/drawing/2014/main" xmlns="" id="{7E0BE61A-B8C2-F5D3-8744-36402C4BD9A9}"/>
              </a:ext>
            </a:extLst>
          </p:cNvPr>
          <p:cNvSpPr txBox="1"/>
          <p:nvPr/>
        </p:nvSpPr>
        <p:spPr>
          <a:xfrm>
            <a:off x="343291" y="1174894"/>
            <a:ext cx="8457417" cy="369332"/>
          </a:xfrm>
          <a:prstGeom prst="rect">
            <a:avLst/>
          </a:prstGeom>
          <a:noFill/>
        </p:spPr>
        <p:txBody>
          <a:bodyPr wrap="square" rtlCol="0">
            <a:spAutoFit/>
          </a:bodyPr>
          <a:lstStyle/>
          <a:p>
            <a:pPr algn="ctr"/>
            <a:r>
              <a:rPr lang="it-IT" b="1" dirty="0" err="1"/>
              <a:t>Conclusion</a:t>
            </a:r>
            <a:endParaRPr lang="it-IT" b="1" dirty="0"/>
          </a:p>
        </p:txBody>
      </p:sp>
    </p:spTree>
    <p:extLst>
      <p:ext uri="{BB962C8B-B14F-4D97-AF65-F5344CB8AC3E}">
        <p14:creationId xmlns:p14="http://schemas.microsoft.com/office/powerpoint/2010/main" xmlns="" val="22130647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455</TotalTime>
  <Words>858</Words>
  <Application>Microsoft Office PowerPoint</Application>
  <PresentationFormat>Presentazione su schermo (16:9)</PresentationFormat>
  <Paragraphs>70</Paragraphs>
  <Slides>7</Slides>
  <Notes>6</Notes>
  <HiddenSlides>0</HiddenSlides>
  <MMClips>0</MMClips>
  <ScaleCrop>false</ScaleCrop>
  <HeadingPairs>
    <vt:vector size="4" baseType="variant">
      <vt:variant>
        <vt:lpstr>Tema</vt:lpstr>
      </vt:variant>
      <vt:variant>
        <vt:i4>1</vt:i4>
      </vt:variant>
      <vt:variant>
        <vt:lpstr>Titoli diapositive</vt:lpstr>
      </vt:variant>
      <vt:variant>
        <vt:i4>7</vt:i4>
      </vt:variant>
    </vt:vector>
  </HeadingPairs>
  <TitlesOfParts>
    <vt:vector size="8" baseType="lpstr">
      <vt:lpstr>Office Theme</vt:lpstr>
      <vt:lpstr>Directors’ duties according to EU and national legislation. A comparative and cross border analysis. Recent developments</vt:lpstr>
      <vt:lpstr>Diapositiva 2</vt:lpstr>
      <vt:lpstr>Diapositiva 3</vt:lpstr>
      <vt:lpstr>Diapositiva 4</vt:lpstr>
      <vt:lpstr>Diapositiva 5</vt:lpstr>
      <vt:lpstr>Diapositiva 6</vt:lpstr>
      <vt:lpstr>Diapositiva 7</vt:lpstr>
    </vt:vector>
  </TitlesOfParts>
  <Company>PNDesign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Home</cp:lastModifiedBy>
  <cp:revision>51</cp:revision>
  <cp:lastPrinted>2012-12-11T14:08:32Z</cp:lastPrinted>
  <dcterms:created xsi:type="dcterms:W3CDTF">2012-03-12T16:08:15Z</dcterms:created>
  <dcterms:modified xsi:type="dcterms:W3CDTF">2024-09-30T20:59:17Z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Office Theme:6</vt:lpwstr>
  </property>
  <property fmtid="{D5CDD505-2E9C-101B-9397-08002B2CF9AE}" pid="3" name="ClassificationContentMarkingHeaderText">
    <vt:lpwstr>INTERNAL</vt:lpwstr>
  </property>
  <property fmtid="{D5CDD505-2E9C-101B-9397-08002B2CF9AE}" pid="4" name="MSIP_Label_b284f6bf-f638-41cc-935f-2157ddac8142_Enabled">
    <vt:lpwstr>true</vt:lpwstr>
  </property>
  <property fmtid="{D5CDD505-2E9C-101B-9397-08002B2CF9AE}" pid="5" name="MSIP_Label_b284f6bf-f638-41cc-935f-2157ddac8142_SetDate">
    <vt:lpwstr>2024-08-26T10:23:54Z</vt:lpwstr>
  </property>
  <property fmtid="{D5CDD505-2E9C-101B-9397-08002B2CF9AE}" pid="6" name="MSIP_Label_b284f6bf-f638-41cc-935f-2157ddac8142_Method">
    <vt:lpwstr>Privileged</vt:lpwstr>
  </property>
  <property fmtid="{D5CDD505-2E9C-101B-9397-08002B2CF9AE}" pid="7" name="MSIP_Label_b284f6bf-f638-41cc-935f-2157ddac8142_Name">
    <vt:lpwstr>b284f6bf-f638-41cc-935f-2157ddac8142</vt:lpwstr>
  </property>
  <property fmtid="{D5CDD505-2E9C-101B-9397-08002B2CF9AE}" pid="8" name="MSIP_Label_b284f6bf-f638-41cc-935f-2157ddac8142_SiteId">
    <vt:lpwstr>d539d4bf-5610-471a-afc2-1c76685cfefa</vt:lpwstr>
  </property>
  <property fmtid="{D5CDD505-2E9C-101B-9397-08002B2CF9AE}" pid="9" name="MSIP_Label_b284f6bf-f638-41cc-935f-2157ddac8142_ActionId">
    <vt:lpwstr>f1d282c7-3f29-4bf5-be7b-81629c0ff380</vt:lpwstr>
  </property>
  <property fmtid="{D5CDD505-2E9C-101B-9397-08002B2CF9AE}" pid="10" name="MSIP_Label_b284f6bf-f638-41cc-935f-2157ddac8142_ContentBits">
    <vt:lpwstr>0</vt:lpwstr>
  </property>
</Properties>
</file>