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  <p:sldMasterId id="2147483659" r:id="rId3"/>
  </p:sldMasterIdLst>
  <p:notesMasterIdLst>
    <p:notesMasterId r:id="rId81"/>
  </p:notesMasterIdLst>
  <p:sldIdLst>
    <p:sldId id="277" r:id="rId4"/>
    <p:sldId id="319" r:id="rId5"/>
    <p:sldId id="328" r:id="rId6"/>
    <p:sldId id="321" r:id="rId7"/>
    <p:sldId id="305" r:id="rId8"/>
    <p:sldId id="342" r:id="rId9"/>
    <p:sldId id="257" r:id="rId10"/>
    <p:sldId id="1291" r:id="rId11"/>
    <p:sldId id="1292" r:id="rId12"/>
    <p:sldId id="1222" r:id="rId13"/>
    <p:sldId id="1212" r:id="rId14"/>
    <p:sldId id="1284" r:id="rId15"/>
    <p:sldId id="1317" r:id="rId16"/>
    <p:sldId id="1283" r:id="rId17"/>
    <p:sldId id="1303" r:id="rId18"/>
    <p:sldId id="1304" r:id="rId19"/>
    <p:sldId id="1285" r:id="rId20"/>
    <p:sldId id="1312" r:id="rId21"/>
    <p:sldId id="1313" r:id="rId22"/>
    <p:sldId id="1314" r:id="rId23"/>
    <p:sldId id="1293" r:id="rId24"/>
    <p:sldId id="1233" r:id="rId25"/>
    <p:sldId id="1280" r:id="rId26"/>
    <p:sldId id="1286" r:id="rId27"/>
    <p:sldId id="1287" r:id="rId28"/>
    <p:sldId id="1288" r:id="rId29"/>
    <p:sldId id="1289" r:id="rId30"/>
    <p:sldId id="1290" r:id="rId31"/>
    <p:sldId id="1236" r:id="rId32"/>
    <p:sldId id="1237" r:id="rId33"/>
    <p:sldId id="1294" r:id="rId34"/>
    <p:sldId id="1295" r:id="rId35"/>
    <p:sldId id="1296" r:id="rId36"/>
    <p:sldId id="1224" r:id="rId37"/>
    <p:sldId id="1230" r:id="rId38"/>
    <p:sldId id="1232" r:id="rId39"/>
    <p:sldId id="1231" r:id="rId40"/>
    <p:sldId id="1297" r:id="rId41"/>
    <p:sldId id="1298" r:id="rId42"/>
    <p:sldId id="1316" r:id="rId43"/>
    <p:sldId id="1193" r:id="rId44"/>
    <p:sldId id="1305" r:id="rId45"/>
    <p:sldId id="1306" r:id="rId46"/>
    <p:sldId id="1307" r:id="rId47"/>
    <p:sldId id="1315" r:id="rId48"/>
    <p:sldId id="1308" r:id="rId49"/>
    <p:sldId id="1309" r:id="rId50"/>
    <p:sldId id="1310" r:id="rId51"/>
    <p:sldId id="1311" r:id="rId52"/>
    <p:sldId id="1278" r:id="rId53"/>
    <p:sldId id="343" r:id="rId54"/>
    <p:sldId id="350" r:id="rId55"/>
    <p:sldId id="351" r:id="rId56"/>
    <p:sldId id="358" r:id="rId57"/>
    <p:sldId id="360" r:id="rId58"/>
    <p:sldId id="390" r:id="rId59"/>
    <p:sldId id="369" r:id="rId60"/>
    <p:sldId id="376" r:id="rId61"/>
    <p:sldId id="378" r:id="rId62"/>
    <p:sldId id="380" r:id="rId63"/>
    <p:sldId id="381" r:id="rId64"/>
    <p:sldId id="382" r:id="rId65"/>
    <p:sldId id="396" r:id="rId66"/>
    <p:sldId id="397" r:id="rId67"/>
    <p:sldId id="1174" r:id="rId68"/>
    <p:sldId id="283" r:id="rId69"/>
    <p:sldId id="281" r:id="rId70"/>
    <p:sldId id="322" r:id="rId71"/>
    <p:sldId id="2622" r:id="rId72"/>
    <p:sldId id="2624" r:id="rId73"/>
    <p:sldId id="2625" r:id="rId74"/>
    <p:sldId id="1004" r:id="rId75"/>
    <p:sldId id="318" r:id="rId76"/>
    <p:sldId id="344" r:id="rId77"/>
    <p:sldId id="345" r:id="rId78"/>
    <p:sldId id="325" r:id="rId79"/>
    <p:sldId id="346" r:id="rId8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46"/>
    <p:restoredTop sz="94696"/>
  </p:normalViewPr>
  <p:slideViewPr>
    <p:cSldViewPr snapToGrid="0" snapToObjects="1">
      <p:cViewPr varScale="1">
        <p:scale>
          <a:sx n="155" d="100"/>
          <a:sy n="155" d="100"/>
        </p:scale>
        <p:origin x="536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theme" Target="theme/theme1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61" Type="http://schemas.openxmlformats.org/officeDocument/2006/relationships/slide" Target="slides/slide58.xml"/><Relationship Id="rId8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itu\Desktop\date%20grafice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>
                <a:solidFill>
                  <a:sysClr val="windowText" lastClr="000000"/>
                </a:solidFill>
              </a:rPr>
              <a:t>Current</a:t>
            </a:r>
            <a:r>
              <a:rPr lang="en-US" sz="1400" b="1" baseline="0" dirty="0">
                <a:solidFill>
                  <a:sysClr val="windowText" lastClr="000000"/>
                </a:solidFill>
              </a:rPr>
              <a:t> account balance</a:t>
            </a:r>
            <a:endParaRPr lang="en-US" sz="1400" b="1" dirty="0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8049001130983768E-2"/>
          <c:y val="8.9837004070143403E-2"/>
          <c:w val="0.92449067922643158"/>
          <c:h val="0.764910418806344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'[date grafice.xlsx]def sold cc'!$A$3</c:f>
              <c:strCache>
                <c:ptCount val="1"/>
                <c:pt idx="0">
                  <c:v>Zona euro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  <a:effectLst/>
          </c:spPr>
          <c:invertIfNegative val="0"/>
          <c:cat>
            <c:strRef>
              <c:f>'[date grafice.xlsx]def sold cc'!$B$2:$J$2</c:f>
              <c:strCache>
                <c:ptCount val="9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2024*</c:v>
                </c:pt>
                <c:pt idx="7">
                  <c:v>2025*</c:v>
                </c:pt>
                <c:pt idx="8">
                  <c:v>2026*</c:v>
                </c:pt>
              </c:strCache>
            </c:strRef>
          </c:cat>
          <c:val>
            <c:numRef>
              <c:f>'[date grafice.xlsx]def sold cc'!$B$3:$J$3</c:f>
              <c:numCache>
                <c:formatCode>General</c:formatCode>
                <c:ptCount val="9"/>
                <c:pt idx="0">
                  <c:v>2.9</c:v>
                </c:pt>
                <c:pt idx="1">
                  <c:v>2.2999999999999998</c:v>
                </c:pt>
                <c:pt idx="2">
                  <c:v>1.9</c:v>
                </c:pt>
                <c:pt idx="3">
                  <c:v>2.4</c:v>
                </c:pt>
                <c:pt idx="4">
                  <c:v>0.6</c:v>
                </c:pt>
                <c:pt idx="5">
                  <c:v>2.5</c:v>
                </c:pt>
                <c:pt idx="6">
                  <c:v>3.8</c:v>
                </c:pt>
                <c:pt idx="7">
                  <c:v>3.6</c:v>
                </c:pt>
                <c:pt idx="8">
                  <c:v>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C3-428D-9E05-C6C970A1C611}"/>
            </c:ext>
          </c:extLst>
        </c:ser>
        <c:ser>
          <c:idx val="1"/>
          <c:order val="1"/>
          <c:tx>
            <c:strRef>
              <c:f>'[date grafice.xlsx]def sold cc'!$A$4</c:f>
              <c:strCache>
                <c:ptCount val="1"/>
                <c:pt idx="0">
                  <c:v>Cehia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B0F0"/>
              </a:solidFill>
            </a:ln>
            <a:effectLst/>
          </c:spPr>
          <c:invertIfNegative val="0"/>
          <c:cat>
            <c:strRef>
              <c:f>'[date grafice.xlsx]def sold cc'!$B$2:$J$2</c:f>
              <c:strCache>
                <c:ptCount val="9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2024*</c:v>
                </c:pt>
                <c:pt idx="7">
                  <c:v>2025*</c:v>
                </c:pt>
                <c:pt idx="8">
                  <c:v>2026*</c:v>
                </c:pt>
              </c:strCache>
            </c:strRef>
          </c:cat>
          <c:val>
            <c:numRef>
              <c:f>'[date grafice.xlsx]def sold cc'!$B$4:$J$4</c:f>
              <c:numCache>
                <c:formatCode>General</c:formatCode>
                <c:ptCount val="9"/>
                <c:pt idx="0">
                  <c:v>0.4</c:v>
                </c:pt>
                <c:pt idx="1">
                  <c:v>0.3</c:v>
                </c:pt>
                <c:pt idx="2">
                  <c:v>1.8</c:v>
                </c:pt>
                <c:pt idx="3">
                  <c:v>-2.1</c:v>
                </c:pt>
                <c:pt idx="4">
                  <c:v>-4.7</c:v>
                </c:pt>
                <c:pt idx="5">
                  <c:v>0.3</c:v>
                </c:pt>
                <c:pt idx="6">
                  <c:v>4.3</c:v>
                </c:pt>
                <c:pt idx="7">
                  <c:v>3.3</c:v>
                </c:pt>
                <c:pt idx="8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C3-428D-9E05-C6C970A1C611}"/>
            </c:ext>
          </c:extLst>
        </c:ser>
        <c:ser>
          <c:idx val="2"/>
          <c:order val="2"/>
          <c:tx>
            <c:strRef>
              <c:f>'[date grafice.xlsx]def sold cc'!$A$5</c:f>
              <c:strCache>
                <c:ptCount val="1"/>
                <c:pt idx="0">
                  <c:v>Ungaria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rgbClr val="92D050"/>
              </a:solidFill>
            </a:ln>
            <a:effectLst/>
          </c:spPr>
          <c:invertIfNegative val="0"/>
          <c:cat>
            <c:strRef>
              <c:f>'[date grafice.xlsx]def sold cc'!$B$2:$J$2</c:f>
              <c:strCache>
                <c:ptCount val="9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2024*</c:v>
                </c:pt>
                <c:pt idx="7">
                  <c:v>2025*</c:v>
                </c:pt>
                <c:pt idx="8">
                  <c:v>2026*</c:v>
                </c:pt>
              </c:strCache>
            </c:strRef>
          </c:cat>
          <c:val>
            <c:numRef>
              <c:f>'[date grafice.xlsx]def sold cc'!$B$5:$J$5</c:f>
              <c:numCache>
                <c:formatCode>General</c:formatCode>
                <c:ptCount val="9"/>
                <c:pt idx="0">
                  <c:v>0.3</c:v>
                </c:pt>
                <c:pt idx="1">
                  <c:v>-0.6</c:v>
                </c:pt>
                <c:pt idx="2">
                  <c:v>-0.9</c:v>
                </c:pt>
                <c:pt idx="3">
                  <c:v>-3.9</c:v>
                </c:pt>
                <c:pt idx="4">
                  <c:v>-8.5</c:v>
                </c:pt>
                <c:pt idx="5">
                  <c:v>0.8</c:v>
                </c:pt>
                <c:pt idx="6">
                  <c:v>2.1</c:v>
                </c:pt>
                <c:pt idx="7">
                  <c:v>1.2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C3-428D-9E05-C6C970A1C611}"/>
            </c:ext>
          </c:extLst>
        </c:ser>
        <c:ser>
          <c:idx val="3"/>
          <c:order val="3"/>
          <c:tx>
            <c:strRef>
              <c:f>'[date grafice.xlsx]def sold cc'!$A$6</c:f>
              <c:strCache>
                <c:ptCount val="1"/>
                <c:pt idx="0">
                  <c:v>Polonia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7030A0"/>
              </a:solidFill>
            </a:ln>
            <a:effectLst/>
          </c:spPr>
          <c:invertIfNegative val="0"/>
          <c:cat>
            <c:strRef>
              <c:f>'[date grafice.xlsx]def sold cc'!$B$2:$J$2</c:f>
              <c:strCache>
                <c:ptCount val="9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2024*</c:v>
                </c:pt>
                <c:pt idx="7">
                  <c:v>2025*</c:v>
                </c:pt>
                <c:pt idx="8">
                  <c:v>2026*</c:v>
                </c:pt>
              </c:strCache>
            </c:strRef>
          </c:cat>
          <c:val>
            <c:numRef>
              <c:f>'[date grafice.xlsx]def sold cc'!$B$6:$J$6</c:f>
              <c:numCache>
                <c:formatCode>General</c:formatCode>
                <c:ptCount val="9"/>
                <c:pt idx="0">
                  <c:v>-2</c:v>
                </c:pt>
                <c:pt idx="1">
                  <c:v>-0.3</c:v>
                </c:pt>
                <c:pt idx="2">
                  <c:v>2.4</c:v>
                </c:pt>
                <c:pt idx="3">
                  <c:v>-1.3</c:v>
                </c:pt>
                <c:pt idx="4">
                  <c:v>-2.2000000000000002</c:v>
                </c:pt>
                <c:pt idx="5">
                  <c:v>1.8</c:v>
                </c:pt>
                <c:pt idx="6">
                  <c:v>0.6</c:v>
                </c:pt>
                <c:pt idx="7">
                  <c:v>0.4</c:v>
                </c:pt>
                <c:pt idx="8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C3-428D-9E05-C6C970A1C611}"/>
            </c:ext>
          </c:extLst>
        </c:ser>
        <c:ser>
          <c:idx val="4"/>
          <c:order val="4"/>
          <c:tx>
            <c:strRef>
              <c:f>'[date grafice.xlsx]def sold cc'!$A$7</c:f>
              <c:strCache>
                <c:ptCount val="1"/>
                <c:pt idx="0">
                  <c:v>România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effectLst/>
          </c:spPr>
          <c:invertIfNegative val="0"/>
          <c:cat>
            <c:strRef>
              <c:f>'[date grafice.xlsx]def sold cc'!$B$2:$J$2</c:f>
              <c:strCache>
                <c:ptCount val="9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2024*</c:v>
                </c:pt>
                <c:pt idx="7">
                  <c:v>2025*</c:v>
                </c:pt>
                <c:pt idx="8">
                  <c:v>2026*</c:v>
                </c:pt>
              </c:strCache>
            </c:strRef>
          </c:cat>
          <c:val>
            <c:numRef>
              <c:f>'[date grafice.xlsx]def sold cc'!$B$7:$J$7</c:f>
              <c:numCache>
                <c:formatCode>General</c:formatCode>
                <c:ptCount val="9"/>
                <c:pt idx="0">
                  <c:v>-4.5999999999999996</c:v>
                </c:pt>
                <c:pt idx="1">
                  <c:v>-4.8</c:v>
                </c:pt>
                <c:pt idx="2">
                  <c:v>-5.0999999999999996</c:v>
                </c:pt>
                <c:pt idx="3">
                  <c:v>-7.2</c:v>
                </c:pt>
                <c:pt idx="4">
                  <c:v>-9.5</c:v>
                </c:pt>
                <c:pt idx="5">
                  <c:v>-6.6</c:v>
                </c:pt>
                <c:pt idx="6">
                  <c:v>-8.3000000000000007</c:v>
                </c:pt>
                <c:pt idx="7">
                  <c:v>-7.6</c:v>
                </c:pt>
                <c:pt idx="8">
                  <c:v>-6.9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3C3-428D-9E05-C6C970A1C6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00286928"/>
        <c:axId val="800288896"/>
      </c:barChart>
      <c:catAx>
        <c:axId val="80028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0288896"/>
        <c:crosses val="autoZero"/>
        <c:auto val="1"/>
        <c:lblAlgn val="ctr"/>
        <c:lblOffset val="100"/>
        <c:noMultiLvlLbl val="0"/>
      </c:catAx>
      <c:valAx>
        <c:axId val="800288896"/>
        <c:scaling>
          <c:orientation val="minMax"/>
          <c:min val="-1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dash"/>
              <a:round/>
            </a:ln>
            <a:effectLst/>
          </c:spPr>
        </c:majorGridlines>
        <c:numFmt formatCode="#,##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0286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358721329673965"/>
          <c:y val="0.91525866331925898"/>
          <c:w val="0.41282544842212826"/>
          <c:h val="4.3678534748373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0.00391</cdr:x>
      <cdr:y>0.02763</cdr:y>
    </cdr:from>
    <cdr:to>
      <cdr:x>0.29971</cdr:x>
      <cdr:y>0.11149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823" y="115535"/>
          <a:ext cx="1955377" cy="3506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o-RO" sz="1000" dirty="0">
              <a:solidFill>
                <a:sysClr val="windowText" lastClr="000000"/>
              </a:solidFill>
            </a:rPr>
            <a:t>%</a:t>
          </a:r>
          <a:r>
            <a:rPr lang="en-GB" sz="1000" dirty="0">
              <a:solidFill>
                <a:sysClr val="windowText" lastClr="000000"/>
              </a:solidFill>
            </a:rPr>
            <a:t> </a:t>
          </a:r>
          <a:r>
            <a:rPr lang="en-GB" sz="1000" dirty="0"/>
            <a:t>GDP</a:t>
          </a:r>
          <a:endParaRPr lang="ro-RO" sz="1000" dirty="0">
            <a:solidFill>
              <a:sysClr val="windowText" lastClr="000000"/>
            </a:solidFill>
          </a:endParaRPr>
        </a:p>
      </cdr:txBody>
    </cdr:sp>
  </cdr:relSizeAnchor>
  <cdr:relSizeAnchor xmlns:cdr="http://schemas.openxmlformats.org/drawingml/2006/chartDrawing">
    <cdr:from>
      <cdr:x>0.68876</cdr:x>
      <cdr:y>0.10934</cdr:y>
    </cdr:from>
    <cdr:to>
      <cdr:x>0.96974</cdr:x>
      <cdr:y>0.84738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4552950" y="457200"/>
          <a:ext cx="1857375" cy="308610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alpha val="7000"/>
          </a:schemeClr>
        </a:solidFill>
        <a:ln xmlns:a="http://schemas.openxmlformats.org/drawingml/2006/main"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</cdr:x>
      <cdr:y>0.95032</cdr:y>
    </cdr:from>
    <cdr:to>
      <cdr:x>0.43147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0" y="4996593"/>
          <a:ext cx="3452191" cy="2612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o-RO" sz="1000" i="1" dirty="0"/>
            <a:t>S</a:t>
          </a:r>
          <a:r>
            <a:rPr lang="en-GB" sz="1000" i="1" dirty="0" err="1"/>
            <a:t>ource</a:t>
          </a:r>
          <a:r>
            <a:rPr lang="ro-RO" sz="1000" i="1" dirty="0"/>
            <a:t>: Eurostat</a:t>
          </a:r>
          <a:r>
            <a:rPr lang="en-US" sz="1000" i="1" dirty="0"/>
            <a:t>, EC.  *EC Projections Autumn 2024.</a:t>
          </a:r>
          <a:endParaRPr lang="ro-RO" sz="1000" i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5/9/25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8874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84" tIns="40142" rIns="80284" bIns="4014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84" tIns="40142" rIns="80284" bIns="40142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874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84" tIns="40142" rIns="80284" bIns="4014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84" tIns="40142" rIns="80284" bIns="40142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049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3169BB-4303-4FCF-A3A1-1AD6222AFD3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46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3169BB-4303-4FCF-A3A1-1AD6222AFD3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70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849011" y="9429295"/>
            <a:ext cx="2947009" cy="49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4073" tIns="37036" rIns="74073" bIns="37036" anchor="b"/>
          <a:lstStyle>
            <a:lvl1pPr defTabSz="10255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0255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2552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2552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2552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r" defTabSz="10255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B307D23-CBC1-4CAF-B4B0-5B5BD189453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10255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3011" name="Rectangle 7"/>
          <p:cNvSpPr txBox="1">
            <a:spLocks noGrp="1" noChangeArrowheads="1"/>
          </p:cNvSpPr>
          <p:nvPr/>
        </p:nvSpPr>
        <p:spPr bwMode="auto">
          <a:xfrm>
            <a:off x="3847299" y="9429295"/>
            <a:ext cx="2948694" cy="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0835" tIns="35420" rIns="70835" bIns="35420" anchor="b"/>
          <a:lstStyle>
            <a:lvl1pPr defTabSz="981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81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81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81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81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r" defTabSz="9810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F03C39-7650-401F-8142-BB631EFEC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810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30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47713"/>
            <a:ext cx="4954588" cy="3717925"/>
          </a:xfrm>
          <a:ln/>
        </p:spPr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130" y="4717380"/>
            <a:ext cx="5435446" cy="446516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0835" tIns="35420" rIns="70835" bIns="35420"/>
          <a:lstStyle/>
          <a:p>
            <a:pPr eaLnBrk="1" hangingPunct="1"/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4097295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latin typeface="Montserrat Black" panose="00000A00000000000000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250D5A-0E9D-404F-9020-680F88982BC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9373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379CBC-E8CA-4BEB-919D-90E9DC74BE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6357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9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6"/>
            <a:ext cx="7772401" cy="2590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83" b="1" i="0">
                <a:solidFill>
                  <a:srgbClr val="06203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7944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162" b="0" i="0">
                <a:solidFill>
                  <a:srgbClr val="37C0C7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9047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5943" y="467353"/>
            <a:ext cx="6865798" cy="259013"/>
          </a:xfrm>
        </p:spPr>
        <p:txBody>
          <a:bodyPr lIns="0" tIns="0" rIns="0" bIns="0"/>
          <a:lstStyle>
            <a:lvl1pPr>
              <a:defRPr sz="1683" b="1" i="0">
                <a:solidFill>
                  <a:srgbClr val="06203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45943" y="1017187"/>
            <a:ext cx="3816739" cy="794401"/>
          </a:xfrm>
        </p:spPr>
        <p:txBody>
          <a:bodyPr lIns="0" tIns="0" rIns="0" bIns="0"/>
          <a:lstStyle>
            <a:lvl1pPr>
              <a:defRPr sz="5162" b="0" i="0">
                <a:solidFill>
                  <a:srgbClr val="37C0C7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4890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5943" y="467353"/>
            <a:ext cx="6865798" cy="259013"/>
          </a:xfrm>
        </p:spPr>
        <p:txBody>
          <a:bodyPr lIns="0" tIns="0" rIns="0" bIns="0"/>
          <a:lstStyle>
            <a:lvl1pPr>
              <a:defRPr sz="1683" b="1" i="0">
                <a:solidFill>
                  <a:srgbClr val="06203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17466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17466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78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9144000" cy="5143211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4A2060"/>
          </a:solidFill>
        </p:spPr>
        <p:txBody>
          <a:bodyPr wrap="square" lIns="0" tIns="0" rIns="0" bIns="0" rtlCol="0"/>
          <a:lstStyle/>
          <a:p>
            <a:endParaRPr sz="81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5943" y="467353"/>
            <a:ext cx="6865798" cy="259013"/>
          </a:xfrm>
        </p:spPr>
        <p:txBody>
          <a:bodyPr lIns="0" tIns="0" rIns="0" bIns="0"/>
          <a:lstStyle>
            <a:lvl1pPr>
              <a:defRPr sz="1683" b="1" i="0">
                <a:solidFill>
                  <a:srgbClr val="06203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0531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30674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E101AE05-6AE4-B795-F3D9-B9BD3DD383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2567" y="4242681"/>
            <a:ext cx="3331433" cy="90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359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47477"/>
            <a:ext cx="6858000" cy="1384995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27699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024-1127-4DE9-8272-2972E1F5D5C6}" type="datetimeFigureOut">
              <a:rPr lang="id-ID" smtClean="0"/>
              <a:t>09/05/25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6787-E75F-4274-85C3-8479F9289D05}" type="slidenum">
              <a:rPr lang="id-ID" smtClean="0"/>
              <a:t>‹#›</a:t>
            </a:fld>
            <a:endParaRPr lang="id-ID"/>
          </a:p>
        </p:txBody>
      </p:sp>
      <p:pic>
        <p:nvPicPr>
          <p:cNvPr id="7" name="Picture 6" descr="A blue and purple dotted wave&#10;&#10;Description automatically generated">
            <a:extLst>
              <a:ext uri="{FF2B5EF4-FFF2-40B4-BE49-F238E27FC236}">
                <a16:creationId xmlns:a16="http://schemas.microsoft.com/office/drawing/2014/main" id="{404715AE-0F8E-23E2-D9A0-6235E7FB32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5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:\PPT BNR\Materiale\exportate\Supergrafic mare.wm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55" t="45711" r="1596" b="6007"/>
          <a:stretch>
            <a:fillRect/>
          </a:stretch>
        </p:blipFill>
        <p:spPr bwMode="auto">
          <a:xfrm>
            <a:off x="0" y="0"/>
            <a:ext cx="9144000" cy="517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 userDrawn="1"/>
        </p:nvCxnSpPr>
        <p:spPr>
          <a:xfrm>
            <a:off x="876300" y="2778919"/>
            <a:ext cx="7391400" cy="11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 userDrawn="1"/>
        </p:nvCxnSpPr>
        <p:spPr>
          <a:xfrm>
            <a:off x="895350" y="4572000"/>
            <a:ext cx="7391400" cy="11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6068" y="2921794"/>
            <a:ext cx="7499732" cy="1102519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118" y="4079081"/>
            <a:ext cx="7480682" cy="400050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 Light" pitchFamily="34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026" name="Picture 2" descr="Z:\design publicatii\NBR ppt\NBR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775" y="1028701"/>
            <a:ext cx="4953000" cy="39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065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:\PPT BNR\Materiale\exportate\Supergrafic mare.wm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55" t="45711" r="1596" b="6007"/>
          <a:stretch>
            <a:fillRect/>
          </a:stretch>
        </p:blipFill>
        <p:spPr bwMode="auto">
          <a:xfrm>
            <a:off x="0" y="0"/>
            <a:ext cx="9144000" cy="517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 userDrawn="1"/>
        </p:nvCxnSpPr>
        <p:spPr>
          <a:xfrm>
            <a:off x="914400" y="642938"/>
            <a:ext cx="7391400" cy="11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866775" y="2607469"/>
            <a:ext cx="7391400" cy="11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6069" y="690048"/>
            <a:ext cx="7499731" cy="1885950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1400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1" y="307182"/>
            <a:ext cx="7267575" cy="1102519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1" y="1543050"/>
            <a:ext cx="7277100" cy="131445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76F14-F821-4F94-84A2-EC45A9847F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180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650" y="425200"/>
            <a:ext cx="7296150" cy="85725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176" y="1543050"/>
            <a:ext cx="7286625" cy="2971800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90986-0247-4556-BC4B-6520C5742E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170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432344"/>
            <a:ext cx="7296150" cy="85725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8225" y="1576388"/>
            <a:ext cx="3352800" cy="2945606"/>
          </a:xfrm>
        </p:spPr>
        <p:txBody>
          <a:bodyPr/>
          <a:lstStyle>
            <a:lvl1pPr>
              <a:lnSpc>
                <a:spcPts val="2250"/>
              </a:lnSpc>
              <a:spcBef>
                <a:spcPts val="0"/>
              </a:spcBef>
              <a:defRPr sz="2100"/>
            </a:lvl1pPr>
            <a:lvl2pPr>
              <a:lnSpc>
                <a:spcPts val="2250"/>
              </a:lnSpc>
              <a:defRPr sz="1800"/>
            </a:lvl2pPr>
            <a:lvl3pPr>
              <a:lnSpc>
                <a:spcPts val="2250"/>
              </a:lnSpc>
              <a:defRPr sz="1500"/>
            </a:lvl3pPr>
            <a:lvl4pPr>
              <a:lnSpc>
                <a:spcPts val="2250"/>
              </a:lnSpc>
              <a:defRPr sz="1350"/>
            </a:lvl4pPr>
            <a:lvl5pPr>
              <a:lnSpc>
                <a:spcPts val="2250"/>
              </a:lnSpc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576388"/>
            <a:ext cx="3276600" cy="2945606"/>
          </a:xfrm>
        </p:spPr>
        <p:txBody>
          <a:bodyPr>
            <a:noAutofit/>
          </a:bodyPr>
          <a:lstStyle>
            <a:lvl1pPr>
              <a:lnSpc>
                <a:spcPts val="2250"/>
              </a:lnSpc>
              <a:spcBef>
                <a:spcPts val="0"/>
              </a:spcBef>
              <a:defRPr sz="2100"/>
            </a:lvl1pPr>
            <a:lvl2pPr>
              <a:lnSpc>
                <a:spcPts val="2250"/>
              </a:lnSpc>
              <a:defRPr sz="1800"/>
            </a:lvl2pPr>
            <a:lvl3pPr>
              <a:lnSpc>
                <a:spcPts val="2250"/>
              </a:lnSpc>
              <a:defRPr sz="1800"/>
            </a:lvl3pPr>
            <a:lvl4pPr>
              <a:lnSpc>
                <a:spcPts val="2250"/>
              </a:lnSpc>
              <a:defRPr sz="1800"/>
            </a:lvl4pPr>
            <a:lvl5pPr>
              <a:lnSpc>
                <a:spcPts val="2250"/>
              </a:lnSpc>
              <a:defRPr sz="18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76F14-F821-4F94-84A2-EC45A9847F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812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6" y="435769"/>
            <a:ext cx="7305675" cy="85725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1634728"/>
            <a:ext cx="3314700" cy="479822"/>
          </a:xfrm>
        </p:spPr>
        <p:txBody>
          <a:bodyPr anchor="b">
            <a:noAutofit/>
          </a:bodyPr>
          <a:lstStyle>
            <a:lvl1pPr marL="0" indent="0">
              <a:lnSpc>
                <a:spcPts val="195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2228850"/>
            <a:ext cx="3314700" cy="2343151"/>
          </a:xfrm>
        </p:spPr>
        <p:txBody>
          <a:bodyPr/>
          <a:lstStyle>
            <a:lvl1pPr>
              <a:lnSpc>
                <a:spcPts val="2250"/>
              </a:lnSpc>
              <a:defRPr sz="1800"/>
            </a:lvl1pPr>
            <a:lvl2pPr>
              <a:lnSpc>
                <a:spcPts val="2250"/>
              </a:lnSpc>
              <a:defRPr sz="1500"/>
            </a:lvl2pPr>
            <a:lvl3pPr>
              <a:lnSpc>
                <a:spcPts val="2250"/>
              </a:lnSpc>
              <a:defRPr sz="1350"/>
            </a:lvl3pPr>
            <a:lvl4pPr>
              <a:lnSpc>
                <a:spcPts val="2250"/>
              </a:lnSpc>
              <a:defRPr sz="1200"/>
            </a:lvl4pPr>
            <a:lvl5pPr>
              <a:lnSpc>
                <a:spcPts val="2250"/>
              </a:lnSpc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9828" y="1643063"/>
            <a:ext cx="3355973" cy="479822"/>
          </a:xfrm>
        </p:spPr>
        <p:txBody>
          <a:bodyPr anchor="b"/>
          <a:lstStyle>
            <a:lvl1pPr marL="0" indent="0">
              <a:lnSpc>
                <a:spcPts val="195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3000" y="2228850"/>
            <a:ext cx="3352800" cy="2343151"/>
          </a:xfrm>
        </p:spPr>
        <p:txBody>
          <a:bodyPr/>
          <a:lstStyle>
            <a:lvl1pPr>
              <a:lnSpc>
                <a:spcPts val="2250"/>
              </a:lnSpc>
              <a:defRPr sz="1800"/>
            </a:lvl1pPr>
            <a:lvl2pPr>
              <a:lnSpc>
                <a:spcPts val="2250"/>
              </a:lnSpc>
              <a:defRPr sz="1500"/>
            </a:lvl2pPr>
            <a:lvl3pPr>
              <a:lnSpc>
                <a:spcPts val="2250"/>
              </a:lnSpc>
              <a:defRPr sz="1350"/>
            </a:lvl3pPr>
            <a:lvl4pPr>
              <a:lnSpc>
                <a:spcPts val="2250"/>
              </a:lnSpc>
              <a:defRPr sz="1200"/>
            </a:lvl4pPr>
            <a:lvl5pPr>
              <a:lnSpc>
                <a:spcPts val="2250"/>
              </a:lnSpc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F76AE-AF03-4D66-A347-BF71A469EE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068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7852C-1041-4B0F-8743-525CF69F49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440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76F14-F821-4F94-84A2-EC45A9847F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046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650" y="153590"/>
            <a:ext cx="7296150" cy="1168004"/>
          </a:xfrm>
        </p:spPr>
        <p:txBody>
          <a:bodyPr anchor="b"/>
          <a:lstStyle>
            <a:lvl1pPr algn="l">
              <a:lnSpc>
                <a:spcPts val="4125"/>
              </a:lnSpc>
              <a:defRPr sz="3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1828800"/>
            <a:ext cx="7162800" cy="27432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7750" y="1321594"/>
            <a:ext cx="7258050" cy="457200"/>
          </a:xfrm>
        </p:spPr>
        <p:txBody>
          <a:bodyPr/>
          <a:lstStyle>
            <a:lvl1pPr marL="0" indent="0">
              <a:buNone/>
              <a:defRPr sz="1350" b="1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001000" y="4797624"/>
            <a:ext cx="685800" cy="1023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76F14-F821-4F94-84A2-EC45A9847F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379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:\PPT BNR\Materiale\exportate\Monograma si supergrafic.wm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5" t="45679" r="1041" b="5838"/>
          <a:stretch>
            <a:fillRect/>
          </a:stretch>
        </p:blipFill>
        <p:spPr bwMode="auto">
          <a:xfrm>
            <a:off x="0" y="1"/>
            <a:ext cx="9144000" cy="514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902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3DD6A2-5F2D-005A-28AE-E3BC21A75B3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5943" y="467353"/>
            <a:ext cx="6865798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1" i="0">
                <a:solidFill>
                  <a:srgbClr val="06203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45943" y="1017187"/>
            <a:ext cx="3816739" cy="17466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350" b="0" i="0">
                <a:solidFill>
                  <a:srgbClr val="37C0C7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1" y="478345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9835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207935">
        <a:defRPr>
          <a:latin typeface="+mn-lt"/>
          <a:ea typeface="+mn-ea"/>
          <a:cs typeface="+mn-cs"/>
        </a:defRPr>
      </a:lvl2pPr>
      <a:lvl3pPr marL="415869">
        <a:defRPr>
          <a:latin typeface="+mn-lt"/>
          <a:ea typeface="+mn-ea"/>
          <a:cs typeface="+mn-cs"/>
        </a:defRPr>
      </a:lvl3pPr>
      <a:lvl4pPr marL="623804">
        <a:defRPr>
          <a:latin typeface="+mn-lt"/>
          <a:ea typeface="+mn-ea"/>
          <a:cs typeface="+mn-cs"/>
        </a:defRPr>
      </a:lvl4pPr>
      <a:lvl5pPr marL="831738">
        <a:defRPr>
          <a:latin typeface="+mn-lt"/>
          <a:ea typeface="+mn-ea"/>
          <a:cs typeface="+mn-cs"/>
        </a:defRPr>
      </a:lvl5pPr>
      <a:lvl6pPr marL="1039673">
        <a:defRPr>
          <a:latin typeface="+mn-lt"/>
          <a:ea typeface="+mn-ea"/>
          <a:cs typeface="+mn-cs"/>
        </a:defRPr>
      </a:lvl6pPr>
      <a:lvl7pPr marL="1247607">
        <a:defRPr>
          <a:latin typeface="+mn-lt"/>
          <a:ea typeface="+mn-ea"/>
          <a:cs typeface="+mn-cs"/>
        </a:defRPr>
      </a:lvl7pPr>
      <a:lvl8pPr marL="1455542">
        <a:defRPr>
          <a:latin typeface="+mn-lt"/>
          <a:ea typeface="+mn-ea"/>
          <a:cs typeface="+mn-cs"/>
        </a:defRPr>
      </a:lvl8pPr>
      <a:lvl9pPr marL="166347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207935">
        <a:defRPr>
          <a:latin typeface="+mn-lt"/>
          <a:ea typeface="+mn-ea"/>
          <a:cs typeface="+mn-cs"/>
        </a:defRPr>
      </a:lvl2pPr>
      <a:lvl3pPr marL="415869">
        <a:defRPr>
          <a:latin typeface="+mn-lt"/>
          <a:ea typeface="+mn-ea"/>
          <a:cs typeface="+mn-cs"/>
        </a:defRPr>
      </a:lvl3pPr>
      <a:lvl4pPr marL="623804">
        <a:defRPr>
          <a:latin typeface="+mn-lt"/>
          <a:ea typeface="+mn-ea"/>
          <a:cs typeface="+mn-cs"/>
        </a:defRPr>
      </a:lvl4pPr>
      <a:lvl5pPr marL="831738">
        <a:defRPr>
          <a:latin typeface="+mn-lt"/>
          <a:ea typeface="+mn-ea"/>
          <a:cs typeface="+mn-cs"/>
        </a:defRPr>
      </a:lvl5pPr>
      <a:lvl6pPr marL="1039673">
        <a:defRPr>
          <a:latin typeface="+mn-lt"/>
          <a:ea typeface="+mn-ea"/>
          <a:cs typeface="+mn-cs"/>
        </a:defRPr>
      </a:lvl6pPr>
      <a:lvl7pPr marL="1247607">
        <a:defRPr>
          <a:latin typeface="+mn-lt"/>
          <a:ea typeface="+mn-ea"/>
          <a:cs typeface="+mn-cs"/>
        </a:defRPr>
      </a:lvl7pPr>
      <a:lvl8pPr marL="1455542">
        <a:defRPr>
          <a:latin typeface="+mn-lt"/>
          <a:ea typeface="+mn-ea"/>
          <a:cs typeface="+mn-cs"/>
        </a:defRPr>
      </a:lvl8pPr>
      <a:lvl9pPr marL="1663477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432197"/>
            <a:ext cx="72961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19176" y="1541860"/>
            <a:ext cx="7286625" cy="303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434800" y="4800143"/>
            <a:ext cx="252000" cy="102394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000" b="1" kern="1200">
                <a:solidFill>
                  <a:srgbClr val="1B449C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>
              <a:defRPr/>
            </a:pPr>
            <a:fld id="{8779A2AC-752A-46B2-B249-D137B1EB42E8}" type="slidenum">
              <a:rPr lang="en-US" sz="750" smtClean="0"/>
              <a:pPr algn="r">
                <a:defRPr/>
              </a:pPr>
              <a:t>‹#›</a:t>
            </a:fld>
            <a:endParaRPr lang="en-US" sz="750" dirty="0"/>
          </a:p>
        </p:txBody>
      </p:sp>
      <p:pic>
        <p:nvPicPr>
          <p:cNvPr id="2050" name="Picture 2" descr="Z:\design publicatii\NBR ppt\NBR 2.png"/>
          <p:cNvPicPr>
            <a:picLocks noChangeAspect="1" noChangeArrowheads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1" y="4800142"/>
            <a:ext cx="2160427" cy="17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/>
          <p:cNvCxnSpPr/>
          <p:nvPr userDrawn="1"/>
        </p:nvCxnSpPr>
        <p:spPr>
          <a:xfrm rot="10800000">
            <a:off x="534000" y="4743450"/>
            <a:ext cx="7848000" cy="1191"/>
          </a:xfrm>
          <a:prstGeom prst="line">
            <a:avLst/>
          </a:prstGeom>
          <a:ln w="19050">
            <a:solidFill>
              <a:srgbClr val="D0D2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 flipH="1">
            <a:off x="8434800" y="4743450"/>
            <a:ext cx="252000" cy="0"/>
          </a:xfrm>
          <a:prstGeom prst="line">
            <a:avLst/>
          </a:prstGeom>
          <a:ln w="19050">
            <a:solidFill>
              <a:srgbClr val="1B4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235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l" rtl="0" eaLnBrk="0" fontAlgn="base" hangingPunct="0">
        <a:lnSpc>
          <a:spcPts val="4425"/>
        </a:lnSpc>
        <a:spcBef>
          <a:spcPct val="0"/>
        </a:spcBef>
        <a:spcAft>
          <a:spcPct val="0"/>
        </a:spcAft>
        <a:defRPr sz="4500" kern="1200">
          <a:solidFill>
            <a:srgbClr val="004BA6"/>
          </a:solidFill>
          <a:latin typeface="Calibri Light" pitchFamily="34" charset="0"/>
          <a:ea typeface="+mj-ea"/>
          <a:cs typeface="+mj-cs"/>
        </a:defRPr>
      </a:lvl1pPr>
      <a:lvl2pPr algn="l" rtl="0" eaLnBrk="0" fontAlgn="base" hangingPunct="0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2pPr>
      <a:lvl3pPr algn="l" rtl="0" eaLnBrk="0" fontAlgn="base" hangingPunct="0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3pPr>
      <a:lvl4pPr algn="l" rtl="0" eaLnBrk="0" fontAlgn="base" hangingPunct="0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4pPr>
      <a:lvl5pPr algn="l" rtl="0" eaLnBrk="0" fontAlgn="base" hangingPunct="0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5pPr>
      <a:lvl6pPr marL="342900" algn="l" rtl="0" fontAlgn="base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6pPr>
      <a:lvl7pPr marL="685800" algn="l" rtl="0" fontAlgn="base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7pPr>
      <a:lvl8pPr marL="1028700" algn="l" rtl="0" fontAlgn="base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8pPr>
      <a:lvl9pPr marL="1371600" algn="l" rtl="0" fontAlgn="base">
        <a:lnSpc>
          <a:spcPts val="4425"/>
        </a:lnSpc>
        <a:spcBef>
          <a:spcPct val="0"/>
        </a:spcBef>
        <a:spcAft>
          <a:spcPct val="0"/>
        </a:spcAft>
        <a:defRPr sz="4500">
          <a:solidFill>
            <a:srgbClr val="004BA6"/>
          </a:solidFill>
          <a:latin typeface="Calibri Light" pitchFamily="34" charset="0"/>
        </a:defRPr>
      </a:lvl9pPr>
    </p:titleStyle>
    <p:bodyStyle>
      <a:lvl1pPr marL="257175" indent="-257175" algn="l" rtl="0" eaLnBrk="0" fontAlgn="base" hangingPunct="0">
        <a:lnSpc>
          <a:spcPts val="3000"/>
        </a:lnSpc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rgbClr val="6E6F72"/>
          </a:solidFill>
          <a:latin typeface="Calibri" pitchFamily="34" charset="0"/>
          <a:ea typeface="+mn-ea"/>
          <a:cs typeface="+mn-cs"/>
        </a:defRPr>
      </a:lvl1pPr>
      <a:lvl2pPr marL="557213" indent="-214313" algn="l" rtl="0" eaLnBrk="0" fontAlgn="base" hangingPunct="0">
        <a:lnSpc>
          <a:spcPts val="3000"/>
        </a:lnSpc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rgbClr val="6E6F72"/>
          </a:solidFill>
          <a:latin typeface="Calibri" pitchFamily="34" charset="0"/>
          <a:ea typeface="+mn-ea"/>
          <a:cs typeface="+mn-cs"/>
        </a:defRPr>
      </a:lvl2pPr>
      <a:lvl3pPr marL="857250" indent="-171450" algn="l" rtl="0" eaLnBrk="0" fontAlgn="base" hangingPunct="0">
        <a:lnSpc>
          <a:spcPts val="3000"/>
        </a:lnSpc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rgbClr val="6E6F72"/>
          </a:solidFill>
          <a:latin typeface="Calibri" pitchFamily="34" charset="0"/>
          <a:ea typeface="+mn-ea"/>
          <a:cs typeface="+mn-cs"/>
        </a:defRPr>
      </a:lvl3pPr>
      <a:lvl4pPr marL="1200150" indent="-171450" algn="l" rtl="0" eaLnBrk="0" fontAlgn="base" hangingPunct="0">
        <a:lnSpc>
          <a:spcPts val="3000"/>
        </a:lnSpc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rgbClr val="6E6F72"/>
          </a:solidFill>
          <a:latin typeface="Calibri" pitchFamily="34" charset="0"/>
          <a:ea typeface="+mn-ea"/>
          <a:cs typeface="+mn-cs"/>
        </a:defRPr>
      </a:lvl4pPr>
      <a:lvl5pPr marL="1543050" indent="-171450" algn="l" rtl="0" eaLnBrk="0" fontAlgn="base" hangingPunct="0">
        <a:lnSpc>
          <a:spcPts val="3000"/>
        </a:lnSpc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rgbClr val="6E6F72"/>
          </a:solidFill>
          <a:latin typeface="Calibri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3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8.png"/><Relationship Id="rId4" Type="http://schemas.openxmlformats.org/officeDocument/2006/relationships/image" Target="../media/image87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sv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1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0.sv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svg"/><Relationship Id="rId5" Type="http://schemas.openxmlformats.org/officeDocument/2006/relationships/image" Target="../media/image89.png"/><Relationship Id="rId4" Type="http://schemas.openxmlformats.org/officeDocument/2006/relationships/image" Target="../media/image96.sv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7" Type="http://schemas.openxmlformats.org/officeDocument/2006/relationships/image" Target="../media/image90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microsoft.com/office/2007/relationships/hdphoto" Target="../media/hdphoto1.wdp"/><Relationship Id="rId4" Type="http://schemas.openxmlformats.org/officeDocument/2006/relationships/image" Target="../media/image98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jp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sv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sv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blue and black logo&#10;&#10;Description automatically generated">
            <a:extLst>
              <a:ext uri="{FF2B5EF4-FFF2-40B4-BE49-F238E27FC236}">
                <a16:creationId xmlns:a16="http://schemas.microsoft.com/office/drawing/2014/main" id="{DB5A9606-2001-5E32-EBA1-FF4019AA35E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378" y="3499081"/>
            <a:ext cx="2452905" cy="6858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929297-DAF6-776E-54CF-8A84E492E028}"/>
              </a:ext>
            </a:extLst>
          </p:cNvPr>
          <p:cNvSpPr txBox="1"/>
          <p:nvPr/>
        </p:nvSpPr>
        <p:spPr>
          <a:xfrm>
            <a:off x="107343" y="4184980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INSOL EUROPE GENERAL SPONSORS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D0AC22-2B60-58F5-B893-27BA9C31E3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33" y="4482956"/>
            <a:ext cx="8674534" cy="505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428E01-E7C5-F802-97B6-F5988E921FA9}"/>
              </a:ext>
            </a:extLst>
          </p:cNvPr>
          <p:cNvSpPr txBox="1"/>
          <p:nvPr/>
        </p:nvSpPr>
        <p:spPr>
          <a:xfrm>
            <a:off x="107343" y="1223824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WITH THANKS TO OUR MAIN SPONSOR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FB2DF0-2A80-FBCE-5FDB-DD2A0B7EA7E0}"/>
              </a:ext>
            </a:extLst>
          </p:cNvPr>
          <p:cNvSpPr txBox="1"/>
          <p:nvPr/>
        </p:nvSpPr>
        <p:spPr>
          <a:xfrm>
            <a:off x="107343" y="2571750"/>
            <a:ext cx="8929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CONFERENCE SPONSORS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B05C6EE-63C3-BD99-0ABA-4450F6DA20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7418" y="1619492"/>
            <a:ext cx="4749164" cy="833589"/>
          </a:xfrm>
          <a:prstGeom prst="rect">
            <a:avLst/>
          </a:prstGeom>
        </p:spPr>
      </p:pic>
      <p:pic>
        <p:nvPicPr>
          <p:cNvPr id="17" name="Picture 16" descr="A black and grey logo&#10;&#10;Description automatically generated">
            <a:extLst>
              <a:ext uri="{FF2B5EF4-FFF2-40B4-BE49-F238E27FC236}">
                <a16:creationId xmlns:a16="http://schemas.microsoft.com/office/drawing/2014/main" id="{4274DE93-72C6-476E-36F1-D3F6C3DD306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374" y="2902690"/>
            <a:ext cx="1754698" cy="5304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4D093A1-25C6-563C-9D09-AC9BE9E6C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9552" y="2978989"/>
            <a:ext cx="1128768" cy="6463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CA1534-27F9-9EF5-1024-E1A4E570B9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9476" y="3755569"/>
            <a:ext cx="2600076" cy="2725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22B298-A7A7-B991-6033-03BC372739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7800" y="3089295"/>
            <a:ext cx="1457203" cy="23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805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CCF1581-735A-8620-7C0F-47453A18C5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3" t="7000" r="5083" b="6981"/>
          <a:stretch/>
        </p:blipFill>
        <p:spPr>
          <a:xfrm>
            <a:off x="1909566" y="1264352"/>
            <a:ext cx="5324867" cy="371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16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552E-B4D0-709F-10ED-5CF90210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1415489"/>
            <a:ext cx="3749040" cy="552104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EECC Website</a:t>
            </a:r>
            <a:endParaRPr lang="en-US" sz="3600" dirty="0"/>
          </a:p>
        </p:txBody>
      </p:sp>
      <p:pic>
        <p:nvPicPr>
          <p:cNvPr id="5" name="Picture 4" descr="A qr code with a logo&#10;&#10;Description automatically generated">
            <a:extLst>
              <a:ext uri="{FF2B5EF4-FFF2-40B4-BE49-F238E27FC236}">
                <a16:creationId xmlns:a16="http://schemas.microsoft.com/office/drawing/2014/main" id="{D57F4310-1518-5099-2CD5-EDCA1BA3C90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214" y="2102623"/>
            <a:ext cx="2778484" cy="27784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1BFB262-FE81-D2FD-AA85-7CC1E43D489A}"/>
              </a:ext>
            </a:extLst>
          </p:cNvPr>
          <p:cNvSpPr txBox="1">
            <a:spLocks/>
          </p:cNvSpPr>
          <p:nvPr/>
        </p:nvSpPr>
        <p:spPr>
          <a:xfrm>
            <a:off x="4672584" y="1418429"/>
            <a:ext cx="3749040" cy="552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Delegate List</a:t>
            </a:r>
            <a:endParaRPr lang="en-US" sz="3600" dirty="0"/>
          </a:p>
        </p:txBody>
      </p:sp>
      <p:pic>
        <p:nvPicPr>
          <p:cNvPr id="9" name="Picture 8" descr="A qr code with a person and people&#10;&#10;Description automatically generated">
            <a:extLst>
              <a:ext uri="{FF2B5EF4-FFF2-40B4-BE49-F238E27FC236}">
                <a16:creationId xmlns:a16="http://schemas.microsoft.com/office/drawing/2014/main" id="{D656A8ED-2554-A1E9-49CC-8C873EC630C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7862" y="2102623"/>
            <a:ext cx="2778484" cy="277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3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993080" y="1072841"/>
            <a:ext cx="7137245" cy="749653"/>
          </a:xfrm>
        </p:spPr>
        <p:txBody>
          <a:bodyPr>
            <a:normAutofit fontScale="90000"/>
          </a:bodyPr>
          <a:lstStyle/>
          <a:p>
            <a:br>
              <a:rPr lang="en-GB" sz="3600" dirty="0"/>
            </a:br>
            <a:r>
              <a:rPr lang="en-GB" sz="3600" b="1" dirty="0"/>
              <a:t>Welcome Address</a:t>
            </a:r>
            <a:endParaRPr lang="en-US" sz="36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097A0BE-2DEF-65BC-5EEB-98D3466A59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91111" y="2157593"/>
            <a:ext cx="1591226" cy="1591226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86E16B-D556-8981-AAE1-6D15354F341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8690" y="2157593"/>
            <a:ext cx="1561415" cy="1591227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6E6C4A-F4B4-2C95-2CB3-2CAB7E0BFB7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650" y="2157593"/>
            <a:ext cx="1591226" cy="1591226"/>
          </a:xfrm>
          <a:prstGeom prst="ellipse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71D3D245-7D42-83C6-9229-48BEF8A869C0}"/>
              </a:ext>
            </a:extLst>
          </p:cNvPr>
          <p:cNvSpPr txBox="1">
            <a:spLocks/>
          </p:cNvSpPr>
          <p:nvPr/>
        </p:nvSpPr>
        <p:spPr>
          <a:xfrm>
            <a:off x="154420" y="3826626"/>
            <a:ext cx="1591227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Stela Ivanova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bnt attorneys in CEE / INSOL Europe EECC Co-Chair &amp; Country Coordinator, Bulgaria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A2177BD-421E-7E53-D71C-6E6A4AA43B69}"/>
              </a:ext>
            </a:extLst>
          </p:cNvPr>
          <p:cNvSpPr txBox="1">
            <a:spLocks/>
          </p:cNvSpPr>
          <p:nvPr/>
        </p:nvSpPr>
        <p:spPr>
          <a:xfrm>
            <a:off x="1966649" y="3826626"/>
            <a:ext cx="1591227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Alice van der Schee 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Van Benthem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Keulen, The Netherlands / INSOL Europe President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7665F2A-02F6-CF0E-56A7-7C1039C60BFC}"/>
              </a:ext>
            </a:extLst>
          </p:cNvPr>
          <p:cNvSpPr txBox="1">
            <a:spLocks/>
          </p:cNvSpPr>
          <p:nvPr/>
        </p:nvSpPr>
        <p:spPr>
          <a:xfrm>
            <a:off x="3778882" y="3826626"/>
            <a:ext cx="1591227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Georges-Louis Harang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EECC Co-Chair / Addleshaw Goddard (Europe), France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88072F19-D259-E4AD-1356-32A81543B70F}"/>
              </a:ext>
            </a:extLst>
          </p:cNvPr>
          <p:cNvSpPr txBox="1">
            <a:spLocks/>
          </p:cNvSpPr>
          <p:nvPr/>
        </p:nvSpPr>
        <p:spPr>
          <a:xfrm>
            <a:off x="5591111" y="3826626"/>
            <a:ext cx="1591227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Andreea Zvac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Wolf Theiss, Romania / 2025 Bucharest EECC Conference Technical Committee Co-Chair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B1F39A-41B8-DD43-9B7D-73BB7DB4A57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3339" y="2137844"/>
            <a:ext cx="1591226" cy="1591226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53544C3-B603-7C35-B6C3-33024EB98D75}"/>
              </a:ext>
            </a:extLst>
          </p:cNvPr>
          <p:cNvSpPr txBox="1">
            <a:spLocks/>
          </p:cNvSpPr>
          <p:nvPr/>
        </p:nvSpPr>
        <p:spPr>
          <a:xfrm>
            <a:off x="7403339" y="3806877"/>
            <a:ext cx="1591227" cy="867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Paul-Dieter Cirlanaru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CITR / 2025 Bucharest EECC Conference Technical Committee Co-Chair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4ADC9-1C3E-9FA3-66F6-B8D69942177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421" y="2157592"/>
            <a:ext cx="1561415" cy="159122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42522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272462" y="1981386"/>
            <a:ext cx="4445809" cy="2231467"/>
          </a:xfrm>
        </p:spPr>
        <p:txBody>
          <a:bodyPr>
            <a:noAutofit/>
          </a:bodyPr>
          <a:lstStyle/>
          <a:p>
            <a:r>
              <a:rPr lang="en-GB" sz="2000" b="1" dirty="0"/>
              <a:t>Keynote Speaker: </a:t>
            </a:r>
            <a:br>
              <a:rPr lang="en-GB" sz="2000" b="1" dirty="0"/>
            </a:br>
            <a:r>
              <a:rPr lang="en-GB" sz="4000" b="1" dirty="0"/>
              <a:t>Bogdan Ivan</a:t>
            </a:r>
            <a:br>
              <a:rPr lang="en-GB" sz="3200" b="1" dirty="0"/>
            </a:br>
            <a:r>
              <a:rPr lang="en-US" sz="3200" b="1" dirty="0"/>
              <a:t>PhD, </a:t>
            </a:r>
            <a:r>
              <a:rPr lang="en-GB" sz="3200" b="1" dirty="0"/>
              <a:t>Minister of Economy</a:t>
            </a:r>
            <a:r>
              <a:rPr lang="en-GB" sz="4000" b="1" dirty="0"/>
              <a:t>, </a:t>
            </a:r>
            <a:r>
              <a:rPr lang="en-US" sz="3200" b="1" dirty="0"/>
              <a:t>Digitalization, Entrepreneurship, and Tourism</a:t>
            </a:r>
            <a:r>
              <a:rPr lang="en-GB" sz="3200" b="1" dirty="0"/>
              <a:t>, Romania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84EE16-4EAA-9D6D-3E89-C3833ACCE0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1533" y="1354044"/>
            <a:ext cx="348615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9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DAABF-6C6E-05B8-A4B4-9A6D0F61E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>
            <a:extLst>
              <a:ext uri="{FF2B5EF4-FFF2-40B4-BE49-F238E27FC236}">
                <a16:creationId xmlns:a16="http://schemas.microsoft.com/office/drawing/2014/main" id="{E8887611-243C-1D4C-91D2-694ABA8B0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5266" y="2155558"/>
            <a:ext cx="4445809" cy="2231467"/>
          </a:xfrm>
        </p:spPr>
        <p:txBody>
          <a:bodyPr>
            <a:noAutofit/>
          </a:bodyPr>
          <a:lstStyle/>
          <a:p>
            <a:r>
              <a:rPr lang="en-GB" sz="2400" b="1" dirty="0"/>
              <a:t>Keynote Speaker: </a:t>
            </a:r>
            <a:br>
              <a:rPr lang="en-GB" sz="2400" b="1" dirty="0"/>
            </a:br>
            <a:r>
              <a:rPr lang="en-US" sz="4400" b="1" dirty="0"/>
              <a:t>Cristian Popa</a:t>
            </a:r>
            <a:r>
              <a:rPr lang="en-GB" sz="4400" b="1" dirty="0"/>
              <a:t> </a:t>
            </a:r>
            <a:br>
              <a:rPr lang="en-GB" sz="3600" b="1" dirty="0"/>
            </a:br>
            <a:r>
              <a:rPr lang="en-US" sz="3600" b="1" dirty="0"/>
              <a:t>CFA, CAIA, Member of the Board of the National Bank of Romania</a:t>
            </a:r>
            <a:br>
              <a:rPr lang="en-US" sz="3600" b="1" dirty="0"/>
            </a:br>
            <a:endParaRPr lang="en-US" sz="2400" b="1" dirty="0"/>
          </a:p>
        </p:txBody>
      </p:sp>
      <p:pic>
        <p:nvPicPr>
          <p:cNvPr id="6" name="Image 5" descr="Une image contenant ciel, habits, personne, Visage humain&#10;&#10;Le contenu généré par l’IA peut être incorrect.">
            <a:extLst>
              <a:ext uri="{FF2B5EF4-FFF2-40B4-BE49-F238E27FC236}">
                <a16:creationId xmlns:a16="http://schemas.microsoft.com/office/drawing/2014/main" id="{1BA112A9-E447-DFA4-70B6-F4DBD3B3BD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752" y="1204685"/>
            <a:ext cx="2813982" cy="372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88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1714500" y="2286000"/>
            <a:ext cx="61150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defTabSz="685800">
              <a:lnSpc>
                <a:spcPct val="100000"/>
              </a:lnSpc>
            </a:pPr>
            <a:r>
              <a:rPr lang="en-GB" sz="2700" b="1" i="1" dirty="0">
                <a:solidFill>
                  <a:prstClr val="white"/>
                </a:solidFill>
              </a:rPr>
              <a:t>Insights on the economy, finance and trade tariffs. </a:t>
            </a:r>
          </a:p>
          <a:p>
            <a:pPr defTabSz="685800">
              <a:lnSpc>
                <a:spcPts val="4425"/>
              </a:lnSpc>
            </a:pPr>
            <a:r>
              <a:rPr lang="en-GB" sz="2700" b="1" i="1" dirty="0">
                <a:solidFill>
                  <a:prstClr val="white"/>
                </a:solidFill>
              </a:rPr>
              <a:t>Opinions and published analyses.</a:t>
            </a:r>
            <a:endParaRPr lang="en-US" sz="2400" b="1" dirty="0">
              <a:solidFill>
                <a:prstClr val="white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714500" y="3829050"/>
            <a:ext cx="567135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defTabSz="685800" eaLnBrk="1" hangingPunct="1">
              <a:lnSpc>
                <a:spcPts val="3000"/>
              </a:lnSpc>
            </a:pPr>
            <a:r>
              <a:rPr lang="ro-RO" altLang="en-US" sz="1950" dirty="0">
                <a:solidFill>
                  <a:prstClr val="white"/>
                </a:solidFill>
              </a:rPr>
              <a:t>Cristian Popa, CFA</a:t>
            </a:r>
            <a:r>
              <a:rPr lang="en-GB" altLang="en-US" sz="1950" dirty="0">
                <a:solidFill>
                  <a:prstClr val="white"/>
                </a:solidFill>
              </a:rPr>
              <a:t>, CAIA</a:t>
            </a:r>
            <a:endParaRPr lang="ro-RO" altLang="en-US" sz="1950" dirty="0">
              <a:solidFill>
                <a:prstClr val="white"/>
              </a:solidFill>
            </a:endParaRPr>
          </a:p>
          <a:p>
            <a:pPr defTabSz="685800" eaLnBrk="1" hangingPunct="1">
              <a:lnSpc>
                <a:spcPts val="3000"/>
              </a:lnSpc>
            </a:pPr>
            <a:r>
              <a:rPr lang="en-US" altLang="en-US" sz="1950" dirty="0">
                <a:solidFill>
                  <a:prstClr val="white"/>
                </a:solidFill>
              </a:rPr>
              <a:t>May</a:t>
            </a:r>
            <a:r>
              <a:rPr lang="ro-RO" altLang="en-US" sz="1950" dirty="0">
                <a:solidFill>
                  <a:prstClr val="white"/>
                </a:solidFill>
              </a:rPr>
              <a:t> 202</a:t>
            </a:r>
            <a:r>
              <a:rPr lang="en-GB" altLang="en-US" sz="1950" dirty="0">
                <a:solidFill>
                  <a:prstClr val="white"/>
                </a:solidFill>
              </a:rPr>
              <a:t>5</a:t>
            </a:r>
            <a:endParaRPr lang="ro-RO" altLang="en-US" sz="1950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1143000" y="198835"/>
            <a:ext cx="6858000" cy="3726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Recent macroeconomic developments</a:t>
            </a:r>
          </a:p>
        </p:txBody>
      </p:sp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914401"/>
            <a:ext cx="6343650" cy="367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826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1143000" y="156846"/>
            <a:ext cx="6858000" cy="35750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Recent macroeconomic developments </a:t>
            </a:r>
            <a:r>
              <a:rPr lang="ro-RO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US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ro-RO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en-US" dirty="0">
              <a:solidFill>
                <a:srgbClr val="1B449C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742950"/>
            <a:ext cx="5772150" cy="395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614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different colored lines&#10;&#10;Description generated with high confidence">
            <a:extLst>
              <a:ext uri="{FF2B5EF4-FFF2-40B4-BE49-F238E27FC236}">
                <a16:creationId xmlns:a16="http://schemas.microsoft.com/office/drawing/2014/main" id="{B0384FB7-2DF6-484A-8F18-5177BE32B3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923" y="0"/>
            <a:ext cx="5338154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96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2480E3-084C-4635-A6D8-A637A84177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950" y="0"/>
            <a:ext cx="5372100" cy="468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556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21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43038" y="270273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2877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/>
        </p:nvGraphicFramePr>
        <p:xfrm>
          <a:off x="1571626" y="800100"/>
          <a:ext cx="6000749" cy="3943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0B8C034-6FDB-4C7B-880B-E6A92A6D3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98835"/>
            <a:ext cx="6858000" cy="3726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Romania: heightened vulnerabilities</a:t>
            </a:r>
          </a:p>
        </p:txBody>
      </p:sp>
    </p:spTree>
    <p:extLst>
      <p:ext uri="{BB962C8B-B14F-4D97-AF65-F5344CB8AC3E}">
        <p14:creationId xmlns:p14="http://schemas.microsoft.com/office/powerpoint/2010/main" val="5644141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43038" y="346473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45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0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728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443038" y="346473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77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CBE4A4-347D-4DE1-BC8A-52AB5FCC0C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8879" y="0"/>
            <a:ext cx="5426242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14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58A66C-B5BA-44B4-BB5A-5D132CB4799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653" y="0"/>
            <a:ext cx="5346694" cy="466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97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6235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311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blue and green lines&#10;&#10;Description generated with high confidence">
            <a:extLst>
              <a:ext uri="{FF2B5EF4-FFF2-40B4-BE49-F238E27FC236}">
                <a16:creationId xmlns:a16="http://schemas.microsoft.com/office/drawing/2014/main" id="{2CD31C84-1704-4635-B233-4BFE2695EB3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732" y="0"/>
            <a:ext cx="5320536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35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2B11EF-E3E7-418E-93FF-EA3B2D3104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9350" y="0"/>
            <a:ext cx="5285300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948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0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54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9322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216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0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636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9322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836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289322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290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graph&#10;&#10;Description generated with high confidence">
            <a:extLst>
              <a:ext uri="{FF2B5EF4-FFF2-40B4-BE49-F238E27FC236}">
                <a16:creationId xmlns:a16="http://schemas.microsoft.com/office/drawing/2014/main" id="{432239AF-FB30-404E-B917-336B5DF85C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1775" y="1"/>
            <a:ext cx="3600450" cy="472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805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2000251" y="1125141"/>
            <a:ext cx="5146232" cy="2896513"/>
          </a:xfrm>
          <a:prstGeom prst="rect">
            <a:avLst/>
          </a:prstGeom>
          <a:solidFill>
            <a:srgbClr val="62A8BB"/>
          </a:solidFill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fr-FR" sz="135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3" name="Object 2" descr="preencoded.png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1" y="0"/>
            <a:ext cx="6858000" cy="4343400"/>
          </a:xfrm>
          <a:prstGeom prst="rect">
            <a:avLst/>
          </a:prstGeom>
          <a:noFill/>
        </p:spPr>
      </p:pic>
      <p:sp>
        <p:nvSpPr>
          <p:cNvPr id="4" name="Object 3"/>
          <p:cNvSpPr/>
          <p:nvPr/>
        </p:nvSpPr>
        <p:spPr>
          <a:xfrm>
            <a:off x="1146331" y="-17585"/>
            <a:ext cx="6857999" cy="1428750"/>
          </a:xfrm>
          <a:prstGeom prst="rect">
            <a:avLst/>
          </a:prstGeom>
          <a:solidFill>
            <a:schemeClr val="bg2">
              <a:lumMod val="40000"/>
              <a:lumOff val="60000"/>
              <a:alpha val="25000"/>
            </a:schemeClr>
          </a:solidFill>
        </p:spPr>
        <p:txBody>
          <a:bodyPr wrap="square" lIns="0" tIns="0" rIns="0" bIns="0" rtlCol="0" anchor="t"/>
          <a:lstStyle/>
          <a:p>
            <a:pPr algn="ctr" defTabSz="6858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sz="844" i="1" dirty="0">
              <a:solidFill>
                <a:srgbClr val="EBF0F3"/>
              </a:solidFill>
              <a:latin typeface="Constantia" panose="02030602050306030303" pitchFamily="18" charset="0"/>
              <a:ea typeface="Montserrat" pitchFamily="34" charset="-122"/>
              <a:cs typeface="Montserrat" pitchFamily="34" charset="-120"/>
            </a:endParaRPr>
          </a:p>
          <a:p>
            <a:pPr algn="ctr" defTabSz="685800" fontAlgn="base">
              <a:lnSpc>
                <a:spcPts val="2648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279" i="1" dirty="0">
                <a:solidFill>
                  <a:srgbClr val="EBF0F3"/>
                </a:solidFill>
                <a:latin typeface="Constantia" panose="02030602050306030303" pitchFamily="18" charset="0"/>
                <a:ea typeface="Montserrat" pitchFamily="34" charset="-122"/>
                <a:cs typeface="Montserrat" pitchFamily="34" charset="-120"/>
              </a:rPr>
              <a:t>Imagine how much harder physics would be </a:t>
            </a:r>
          </a:p>
          <a:p>
            <a:pPr algn="ctr" defTabSz="685800" fontAlgn="base">
              <a:lnSpc>
                <a:spcPts val="2648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279" i="1" dirty="0">
                <a:solidFill>
                  <a:srgbClr val="EBF0F3"/>
                </a:solidFill>
                <a:latin typeface="Constantia" panose="02030602050306030303" pitchFamily="18" charset="0"/>
                <a:ea typeface="Montserrat" pitchFamily="34" charset="-122"/>
                <a:cs typeface="Montserrat" pitchFamily="34" charset="-120"/>
              </a:rPr>
              <a:t>if electrons had feelings</a:t>
            </a:r>
            <a:endParaRPr lang="en-US" sz="675" dirty="0">
              <a:solidFill>
                <a:prstClr val="black"/>
              </a:solidFill>
              <a:latin typeface="Constantia" panose="02030602050306030303" pitchFamily="18" charset="0"/>
              <a:cs typeface="Arial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2007597" y="1121847"/>
            <a:ext cx="5142215" cy="15386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 defTabSz="685800" fontAlgn="base">
              <a:lnSpc>
                <a:spcPts val="1212"/>
              </a:lnSpc>
              <a:spcBef>
                <a:spcPts val="234"/>
              </a:spcBef>
              <a:spcAft>
                <a:spcPct val="0"/>
              </a:spcAft>
            </a:pPr>
            <a:r>
              <a:rPr lang="en-US" sz="1350" dirty="0">
                <a:solidFill>
                  <a:srgbClr val="EBF0F3"/>
                </a:solidFill>
                <a:latin typeface="Constantia" panose="02030602050306030303" pitchFamily="18" charset="0"/>
                <a:ea typeface="Montserrat" pitchFamily="34" charset="-122"/>
                <a:cs typeface="Montserrat" pitchFamily="34" charset="-120"/>
              </a:rPr>
              <a:t>RICHARD FEYNMAN</a:t>
            </a:r>
            <a:endParaRPr lang="en-US" sz="1350" dirty="0">
              <a:solidFill>
                <a:prstClr val="black"/>
              </a:solidFill>
              <a:latin typeface="Constantia" panose="02030602050306030303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8074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B43E739-790C-46FA-AB6D-4AE87EE81BC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564" y="0"/>
            <a:ext cx="5390873" cy="469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925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595CE5-9786-4EF6-A362-BE607583262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115" y="0"/>
            <a:ext cx="5355771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1176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232422-23D1-4200-BE9C-04DD9FE087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508" y="0"/>
            <a:ext cx="5368985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387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different colored squares&#10;&#10;Description generated with high confidence">
            <a:extLst>
              <a:ext uri="{FF2B5EF4-FFF2-40B4-BE49-F238E27FC236}">
                <a16:creationId xmlns:a16="http://schemas.microsoft.com/office/drawing/2014/main" id="{3B53F45E-7DE3-40CC-A43C-FB5A6F2E59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947" y="0"/>
            <a:ext cx="5286107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39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77CB47-977A-4212-88C9-03B5062EDF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765" y="0"/>
            <a:ext cx="5254470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369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4EEDD5-FE6C-4B1F-AE87-809C9ADF299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208" y="0"/>
            <a:ext cx="5155585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050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E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graph&#10;&#10;Description generated with high confidence">
            <a:extLst>
              <a:ext uri="{FF2B5EF4-FFF2-40B4-BE49-F238E27FC236}">
                <a16:creationId xmlns:a16="http://schemas.microsoft.com/office/drawing/2014/main" id="{E966A2C8-62EC-4F32-8989-87F567D46D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000" y="57150"/>
            <a:ext cx="4806000" cy="2293189"/>
          </a:xfrm>
          <a:prstGeom prst="rect">
            <a:avLst/>
          </a:prstGeom>
        </p:spPr>
      </p:pic>
      <p:pic>
        <p:nvPicPr>
          <p:cNvPr id="6" name="Picture 5" descr="A colorful bar chart with text&#10;&#10;Description generated with high confidence">
            <a:extLst>
              <a:ext uri="{FF2B5EF4-FFF2-40B4-BE49-F238E27FC236}">
                <a16:creationId xmlns:a16="http://schemas.microsoft.com/office/drawing/2014/main" id="{6F3A4D87-9319-43D5-A83D-1A26E98EBA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000" y="2457450"/>
            <a:ext cx="4806000" cy="220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1466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600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081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137936" y="418914"/>
            <a:ext cx="6858000" cy="3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1B449C"/>
                </a:solidFill>
                <a:latin typeface="Calibri" pitchFamily="34" charset="0"/>
                <a:cs typeface="Calibri" pitchFamily="34" charset="0"/>
              </a:rPr>
              <a:t>Decisions of the NBR Board*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543050" y="1257300"/>
            <a:ext cx="60579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600" kern="1200">
                <a:solidFill>
                  <a:srgbClr val="6E6F72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600" kern="1200">
                <a:solidFill>
                  <a:srgbClr val="6E6F72"/>
                </a:solidFill>
                <a:latin typeface="Calibri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600" kern="1200">
                <a:solidFill>
                  <a:srgbClr val="6E6F72"/>
                </a:solidFill>
                <a:latin typeface="Calibri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600" kern="1200">
                <a:solidFill>
                  <a:srgbClr val="6E6F72"/>
                </a:solidFill>
                <a:latin typeface="Calibri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ts val="4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3600" kern="1200">
                <a:solidFill>
                  <a:srgbClr val="6E6F72"/>
                </a:solidFill>
                <a:latin typeface="Calibr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defTabSz="685800">
              <a:lnSpc>
                <a:spcPts val="2100"/>
              </a:lnSpc>
              <a:spcBef>
                <a:spcPts val="0"/>
              </a:spcBef>
              <a:spcAft>
                <a:spcPts val="1350"/>
              </a:spcAft>
              <a:buClr>
                <a:srgbClr val="1B449C"/>
              </a:buClr>
              <a:buSzPct val="90000"/>
              <a:buFont typeface="Wingdings" panose="05000000000000000000" pitchFamily="2" charset="2"/>
              <a:buChar char="q"/>
            </a:pPr>
            <a:r>
              <a:rPr lang="en-US" sz="1500" dirty="0">
                <a:solidFill>
                  <a:prstClr val="black"/>
                </a:solidFill>
              </a:rPr>
              <a:t>To keep the monetary policy rate at 6.50 percent per annum</a:t>
            </a:r>
          </a:p>
          <a:p>
            <a:pPr marL="257175" indent="-257175" defTabSz="685800">
              <a:lnSpc>
                <a:spcPts val="2100"/>
              </a:lnSpc>
              <a:spcBef>
                <a:spcPts val="0"/>
              </a:spcBef>
              <a:spcAft>
                <a:spcPts val="1350"/>
              </a:spcAft>
              <a:buClr>
                <a:srgbClr val="1B449C"/>
              </a:buClr>
              <a:buSzPct val="90000"/>
              <a:buFont typeface="Wingdings" panose="05000000000000000000" pitchFamily="2" charset="2"/>
              <a:buChar char="q"/>
            </a:pPr>
            <a:r>
              <a:rPr lang="en-US" sz="1500" dirty="0">
                <a:solidFill>
                  <a:prstClr val="black"/>
                </a:solidFill>
              </a:rPr>
              <a:t>To leave unchanged the lending (Lombard) facility rate at 7.50 percent </a:t>
            </a:r>
            <a:br>
              <a:rPr lang="en-US" sz="1500" dirty="0">
                <a:solidFill>
                  <a:prstClr val="black"/>
                </a:solidFill>
              </a:rPr>
            </a:br>
            <a:r>
              <a:rPr lang="en-US" sz="1500" dirty="0">
                <a:solidFill>
                  <a:prstClr val="black"/>
                </a:solidFill>
              </a:rPr>
              <a:t>per annum and the deposit facility rate at 5.50 percent per annum</a:t>
            </a:r>
          </a:p>
          <a:p>
            <a:pPr marL="257175" indent="-257175" defTabSz="685800">
              <a:lnSpc>
                <a:spcPts val="2100"/>
              </a:lnSpc>
              <a:spcBef>
                <a:spcPts val="0"/>
              </a:spcBef>
              <a:spcAft>
                <a:spcPts val="2700"/>
              </a:spcAft>
              <a:buClr>
                <a:srgbClr val="1B449C"/>
              </a:buClr>
              <a:buSzPct val="90000"/>
              <a:buFont typeface="Wingdings" panose="05000000000000000000" pitchFamily="2" charset="2"/>
              <a:buChar char="q"/>
            </a:pPr>
            <a:r>
              <a:rPr lang="en-US" sz="1500" dirty="0">
                <a:solidFill>
                  <a:prstClr val="black"/>
                </a:solidFill>
              </a:rPr>
              <a:t>To maintain the existing levels of minimum reserve requirement ratios on both leu- and foreign currency-denominated liabilities of credit institutions</a:t>
            </a:r>
          </a:p>
          <a:p>
            <a:pPr marL="0" indent="0" defTabSz="685800">
              <a:lnSpc>
                <a:spcPts val="2100"/>
              </a:lnSpc>
              <a:spcBef>
                <a:spcPts val="0"/>
              </a:spcBef>
              <a:spcAft>
                <a:spcPts val="1800"/>
              </a:spcAft>
              <a:buClr>
                <a:srgbClr val="1B449C"/>
              </a:buClr>
              <a:buSzPct val="90000"/>
              <a:buNone/>
            </a:pPr>
            <a:r>
              <a:rPr lang="en-US" sz="1125" dirty="0">
                <a:solidFill>
                  <a:prstClr val="black"/>
                </a:solidFill>
                <a:cs typeface="Calibri" pitchFamily="34" charset="0"/>
              </a:rPr>
              <a:t>*) meeting of 7 April 2025</a:t>
            </a:r>
          </a:p>
        </p:txBody>
      </p:sp>
    </p:spTree>
    <p:extLst>
      <p:ext uri="{BB962C8B-B14F-4D97-AF65-F5344CB8AC3E}">
        <p14:creationId xmlns:p14="http://schemas.microsoft.com/office/powerpoint/2010/main" val="6008155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i="1" dirty="0"/>
              <a:t>Additional key considerations</a:t>
            </a:r>
            <a:endParaRPr lang="en-US" sz="2625" b="1" i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251931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romania with orange and blue colors&#10;&#10;Description generated with high confidence">
            <a:extLst>
              <a:ext uri="{FF2B5EF4-FFF2-40B4-BE49-F238E27FC236}">
                <a16:creationId xmlns:a16="http://schemas.microsoft.com/office/drawing/2014/main" id="{CFBED9FC-7586-4017-BA43-CFE4FFD7003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8070" y="2219"/>
            <a:ext cx="530786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1103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890A05-2769-4B47-BCDA-18BF998903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83" y="0"/>
            <a:ext cx="5417434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230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22983-C04F-484D-998A-0AD5692D0B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103" y="0"/>
            <a:ext cx="5207794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939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52AFA5-756F-4D9E-85B0-0600BE33D13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923" y="0"/>
            <a:ext cx="5338154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937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different colored bars&#10;&#10;Description generated with high confidence">
            <a:extLst>
              <a:ext uri="{FF2B5EF4-FFF2-40B4-BE49-F238E27FC236}">
                <a16:creationId xmlns:a16="http://schemas.microsoft.com/office/drawing/2014/main" id="{03E0DD43-6BFF-4C74-A748-2FFA307FB9D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6568" y="0"/>
            <a:ext cx="5370865" cy="464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429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different colored bars&#10;&#10;Description generated with high confidence">
            <a:extLst>
              <a:ext uri="{FF2B5EF4-FFF2-40B4-BE49-F238E27FC236}">
                <a16:creationId xmlns:a16="http://schemas.microsoft.com/office/drawing/2014/main" id="{A0C3FF02-E5FB-44FD-A230-855F98E9D5B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193" y="0"/>
            <a:ext cx="5329614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315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different colored bars&#10;&#10;Description generated with high confidence">
            <a:extLst>
              <a:ext uri="{FF2B5EF4-FFF2-40B4-BE49-F238E27FC236}">
                <a16:creationId xmlns:a16="http://schemas.microsoft.com/office/drawing/2014/main" id="{06CFDDC8-C435-4162-B60C-191CD074BC8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18" y="1664"/>
            <a:ext cx="5333964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024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with different colored bars&#10;&#10;Description generated with high confidence">
            <a:extLst>
              <a:ext uri="{FF2B5EF4-FFF2-40B4-BE49-F238E27FC236}">
                <a16:creationId xmlns:a16="http://schemas.microsoft.com/office/drawing/2014/main" id="{B25A6301-E5EA-431E-8F75-1F4BFC20DB9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923" y="0"/>
            <a:ext cx="5338154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7445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0465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6752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564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05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93044" y="300037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267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608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346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85751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1516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300037"/>
            <a:ext cx="6257925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381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282179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797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7105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43050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1502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85900" y="296467"/>
            <a:ext cx="6257925" cy="4450556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958954" y="685800"/>
            <a:ext cx="2764631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730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514475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44148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485900" y="296467"/>
            <a:ext cx="6257925" cy="445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2293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BEC3CD-B502-407D-9374-531853E07E12}"/>
              </a:ext>
            </a:extLst>
          </p:cNvPr>
          <p:cNvSpPr txBox="1"/>
          <p:nvPr/>
        </p:nvSpPr>
        <p:spPr>
          <a:xfrm>
            <a:off x="1354016" y="4572000"/>
            <a:ext cx="6572250" cy="300082"/>
          </a:xfrm>
          <a:prstGeom prst="rect">
            <a:avLst/>
          </a:prstGeom>
          <a:solidFill>
            <a:srgbClr val="DFE6EF"/>
          </a:solidFill>
        </p:spPr>
        <p:txBody>
          <a:bodyPr wrap="squar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GB" sz="135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7" name="Picture 6" descr="Icon&#10;&#10;Description generated with very high confidence">
            <a:extLst>
              <a:ext uri="{FF2B5EF4-FFF2-40B4-BE49-F238E27FC236}">
                <a16:creationId xmlns:a16="http://schemas.microsoft.com/office/drawing/2014/main" id="{913F483B-A0A7-4ECE-BBAC-438EDF5631C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4150080"/>
            <a:ext cx="707670" cy="707670"/>
          </a:xfrm>
          <a:prstGeom prst="rect">
            <a:avLst/>
          </a:prstGeom>
        </p:spPr>
      </p:pic>
      <p:sp>
        <p:nvSpPr>
          <p:cNvPr id="8" name="Title 4">
            <a:extLst>
              <a:ext uri="{FF2B5EF4-FFF2-40B4-BE49-F238E27FC236}">
                <a16:creationId xmlns:a16="http://schemas.microsoft.com/office/drawing/2014/main" id="{66C52A38-2708-4789-A00C-80879503F073}"/>
              </a:ext>
            </a:extLst>
          </p:cNvPr>
          <p:cNvSpPr txBox="1">
            <a:spLocks/>
          </p:cNvSpPr>
          <p:nvPr/>
        </p:nvSpPr>
        <p:spPr bwMode="auto">
          <a:xfrm>
            <a:off x="1143000" y="1195255"/>
            <a:ext cx="3714750" cy="97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algn="ctr" defTabSz="685800" eaLnBrk="1" hangingPunct="1">
              <a:lnSpc>
                <a:spcPct val="90000"/>
              </a:lnSpc>
            </a:pPr>
            <a:r>
              <a:rPr lang="en-US" sz="3600" b="1" dirty="0">
                <a:solidFill>
                  <a:srgbClr val="1F497D"/>
                </a:solidFill>
                <a:latin typeface="Calibri"/>
              </a:rPr>
              <a:t>Thank you!</a:t>
            </a:r>
            <a:br>
              <a:rPr lang="en-US" sz="3600" dirty="0">
                <a:solidFill>
                  <a:srgbClr val="1F497D"/>
                </a:solidFill>
                <a:latin typeface="Calibri"/>
              </a:rPr>
            </a:br>
            <a:br>
              <a:rPr lang="en-US" sz="3600" dirty="0">
                <a:solidFill>
                  <a:srgbClr val="1F497D"/>
                </a:solidFill>
                <a:latin typeface="Calibri"/>
              </a:rPr>
            </a:br>
            <a:br>
              <a:rPr lang="en-US" sz="3600" dirty="0">
                <a:solidFill>
                  <a:srgbClr val="1F497D"/>
                </a:solidFill>
                <a:latin typeface="Calibri"/>
              </a:rPr>
            </a:br>
            <a:endParaRPr lang="en-US" sz="3600" b="1" dirty="0">
              <a:solidFill>
                <a:srgbClr val="1F497D"/>
              </a:solidFill>
              <a:latin typeface="Calibri"/>
            </a:endParaRPr>
          </a:p>
        </p:txBody>
      </p:sp>
      <p:pic>
        <p:nvPicPr>
          <p:cNvPr id="9" name="Picture 8" descr="Icon&#10;&#10;Description generated with very high confidence">
            <a:extLst>
              <a:ext uri="{FF2B5EF4-FFF2-40B4-BE49-F238E27FC236}">
                <a16:creationId xmlns:a16="http://schemas.microsoft.com/office/drawing/2014/main" id="{EE0CACDE-36EC-4374-9C0B-5EA8DA59BF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562" y="3240575"/>
            <a:ext cx="707670" cy="70767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0" name="Title 4">
            <a:extLst>
              <a:ext uri="{FF2B5EF4-FFF2-40B4-BE49-F238E27FC236}">
                <a16:creationId xmlns:a16="http://schemas.microsoft.com/office/drawing/2014/main" id="{2D8CC22F-9AD3-4E58-B6A4-F3AD710ABBDC}"/>
              </a:ext>
            </a:extLst>
          </p:cNvPr>
          <p:cNvSpPr txBox="1">
            <a:spLocks/>
          </p:cNvSpPr>
          <p:nvPr/>
        </p:nvSpPr>
        <p:spPr bwMode="auto">
          <a:xfrm>
            <a:off x="2727411" y="3479260"/>
            <a:ext cx="2703373" cy="2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defTabSz="685800" eaLnBrk="1" hangingPunct="1">
              <a:lnSpc>
                <a:spcPct val="90000"/>
              </a:lnSpc>
            </a:pPr>
            <a:r>
              <a:rPr lang="en-US" sz="1350" b="1" dirty="0">
                <a:solidFill>
                  <a:srgbClr val="1F497D"/>
                </a:solidFill>
                <a:latin typeface="Calibri"/>
              </a:rPr>
              <a:t>facebook.com/</a:t>
            </a:r>
            <a:r>
              <a:rPr lang="en-US" sz="1350" b="1" dirty="0" err="1">
                <a:solidFill>
                  <a:srgbClr val="1F497D"/>
                </a:solidFill>
                <a:latin typeface="Calibri"/>
              </a:rPr>
              <a:t>CristianIPopaCFA</a:t>
            </a:r>
            <a:endParaRPr lang="en-US" sz="1350" b="1" dirty="0">
              <a:solidFill>
                <a:srgbClr val="1F497D"/>
              </a:solidFill>
              <a:latin typeface="Calibri"/>
            </a:endParaRPr>
          </a:p>
          <a:p>
            <a:pPr defTabSz="685800" eaLnBrk="1" hangingPunct="1">
              <a:lnSpc>
                <a:spcPct val="90000"/>
              </a:lnSpc>
            </a:pPr>
            <a:endParaRPr lang="en-US" sz="1350" b="1" dirty="0">
              <a:solidFill>
                <a:srgbClr val="1F497D"/>
              </a:solidFill>
              <a:latin typeface="Calibri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169B9397-3A71-45FD-8D38-B010A379BF9D}"/>
              </a:ext>
            </a:extLst>
          </p:cNvPr>
          <p:cNvSpPr txBox="1">
            <a:spLocks/>
          </p:cNvSpPr>
          <p:nvPr/>
        </p:nvSpPr>
        <p:spPr bwMode="auto">
          <a:xfrm>
            <a:off x="1995562" y="2699872"/>
            <a:ext cx="2862188" cy="509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defTabSz="685800" eaLnBrk="1" hangingPunct="1">
              <a:lnSpc>
                <a:spcPct val="90000"/>
              </a:lnSpc>
            </a:pPr>
            <a:r>
              <a:rPr lang="en-US" sz="2400" i="1" dirty="0">
                <a:solidFill>
                  <a:srgbClr val="1F497D"/>
                </a:solidFill>
                <a:latin typeface="Calibri"/>
              </a:rPr>
              <a:t>Follow me:</a:t>
            </a:r>
          </a:p>
        </p:txBody>
      </p:sp>
      <p:sp>
        <p:nvSpPr>
          <p:cNvPr id="12" name="Title 4">
            <a:extLst>
              <a:ext uri="{FF2B5EF4-FFF2-40B4-BE49-F238E27FC236}">
                <a16:creationId xmlns:a16="http://schemas.microsoft.com/office/drawing/2014/main" id="{334D7FD1-494E-42B2-BEE9-D58831506CA0}"/>
              </a:ext>
            </a:extLst>
          </p:cNvPr>
          <p:cNvSpPr txBox="1">
            <a:spLocks/>
          </p:cNvSpPr>
          <p:nvPr/>
        </p:nvSpPr>
        <p:spPr bwMode="auto">
          <a:xfrm>
            <a:off x="2727411" y="4388765"/>
            <a:ext cx="2703373" cy="2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Calibri Light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ts val="59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004BA6"/>
                </a:solidFill>
                <a:latin typeface="Calibri Light" pitchFamily="34" charset="0"/>
              </a:defRPr>
            </a:lvl9pPr>
          </a:lstStyle>
          <a:p>
            <a:pPr defTabSz="685800" eaLnBrk="1" hangingPunct="1">
              <a:lnSpc>
                <a:spcPct val="90000"/>
              </a:lnSpc>
            </a:pPr>
            <a:r>
              <a:rPr lang="en-US" sz="1350" b="1" dirty="0">
                <a:solidFill>
                  <a:srgbClr val="1F497D"/>
                </a:solidFill>
                <a:latin typeface="Calibri"/>
              </a:rPr>
              <a:t>linkedin.com/in/</a:t>
            </a:r>
            <a:r>
              <a:rPr lang="en-US" sz="1425" b="1" dirty="0" err="1">
                <a:solidFill>
                  <a:srgbClr val="1F497D"/>
                </a:solidFill>
                <a:latin typeface="Calibri"/>
              </a:rPr>
              <a:t>CristianIPopaCFA</a:t>
            </a:r>
            <a:endParaRPr lang="en-US" sz="1350" b="1" dirty="0">
              <a:solidFill>
                <a:srgbClr val="1F497D"/>
              </a:solidFill>
              <a:latin typeface="Calibri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AAC39E1-4D98-4191-B471-AE83549FBA3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0144" y="906664"/>
            <a:ext cx="1729973" cy="1729973"/>
          </a:xfrm>
          <a:prstGeom prst="ellipse">
            <a:avLst/>
          </a:prstGeom>
          <a:noFill/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0883792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black logo&#10;&#10;Description automatically generated">
            <a:extLst>
              <a:ext uri="{FF2B5EF4-FFF2-40B4-BE49-F238E27FC236}">
                <a16:creationId xmlns:a16="http://schemas.microsoft.com/office/drawing/2014/main" id="{E76662DC-471E-D1D5-B51C-65E43A68037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57" y="2137636"/>
            <a:ext cx="8433486" cy="2358232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85900" y="1440614"/>
            <a:ext cx="6172200" cy="386135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/>
              <a:t>Coffee Break</a:t>
            </a:r>
          </a:p>
        </p:txBody>
      </p:sp>
      <p:sp>
        <p:nvSpPr>
          <p:cNvPr id="5" name="Subtitle 1">
            <a:extLst>
              <a:ext uri="{FF2B5EF4-FFF2-40B4-BE49-F238E27FC236}">
                <a16:creationId xmlns:a16="http://schemas.microsoft.com/office/drawing/2014/main" id="{849810C2-B9FA-FD4E-34F2-D241B2A8CBA7}"/>
              </a:ext>
            </a:extLst>
          </p:cNvPr>
          <p:cNvSpPr txBox="1">
            <a:spLocks/>
          </p:cNvSpPr>
          <p:nvPr/>
        </p:nvSpPr>
        <p:spPr bwMode="auto">
          <a:xfrm>
            <a:off x="1315641" y="2153053"/>
            <a:ext cx="6480572" cy="3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dirty="0">
                <a:latin typeface="Calibri" pitchFamily="34" charset="0"/>
              </a:rPr>
              <a:t>Kindly Sponsored by:</a:t>
            </a:r>
          </a:p>
        </p:txBody>
      </p:sp>
    </p:spTree>
    <p:extLst>
      <p:ext uri="{BB962C8B-B14F-4D97-AF65-F5344CB8AC3E}">
        <p14:creationId xmlns:p14="http://schemas.microsoft.com/office/powerpoint/2010/main" val="407433945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85900" y="1306897"/>
            <a:ext cx="6172200" cy="857250"/>
          </a:xfrm>
        </p:spPr>
        <p:txBody>
          <a:bodyPr/>
          <a:lstStyle/>
          <a:p>
            <a:pPr eaLnBrk="1" hangingPunct="1"/>
            <a:r>
              <a:rPr lang="en-US" b="1" dirty="0"/>
              <a:t>Technical Sessions</a:t>
            </a:r>
          </a:p>
        </p:txBody>
      </p:sp>
      <p:sp>
        <p:nvSpPr>
          <p:cNvPr id="6" name="Subtitle 1"/>
          <p:cNvSpPr txBox="1">
            <a:spLocks/>
          </p:cNvSpPr>
          <p:nvPr/>
        </p:nvSpPr>
        <p:spPr bwMode="auto">
          <a:xfrm>
            <a:off x="1315641" y="2164147"/>
            <a:ext cx="6480572" cy="3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dirty="0">
                <a:latin typeface="Calibri" pitchFamily="34" charset="0"/>
              </a:rPr>
              <a:t>Kindly Sponsored by: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36C40EA-FDA8-AC3D-3D67-0FF549631669}"/>
              </a:ext>
            </a:extLst>
          </p:cNvPr>
          <p:cNvGrpSpPr/>
          <p:nvPr/>
        </p:nvGrpSpPr>
        <p:grpSpPr>
          <a:xfrm>
            <a:off x="387384" y="2858237"/>
            <a:ext cx="8117963" cy="1749286"/>
            <a:chOff x="3909552" y="2978989"/>
            <a:chExt cx="2999489" cy="64634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CFF156D-1AC7-C241-C5A8-B5BC77E96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09552" y="2978989"/>
              <a:ext cx="1128768" cy="64634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390D1F5-46CB-C96C-E994-0FDCF87E3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51838" y="3186573"/>
              <a:ext cx="1457203" cy="2311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63200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228234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1. Financial modelling for restructuring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E6D346-8EE1-873A-3439-AC8494946B5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1354" y="1989080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A3176C-A637-6685-BA4B-C1A0BC2817F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3887" y="1994167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E86675-5D66-0F9A-9C7B-5753DE70D8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01812" y="2005827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183705FA-C4C9-9410-63A3-3566532B000B}"/>
              </a:ext>
            </a:extLst>
          </p:cNvPr>
          <p:cNvSpPr txBox="1">
            <a:spLocks/>
          </p:cNvSpPr>
          <p:nvPr/>
        </p:nvSpPr>
        <p:spPr>
          <a:xfrm>
            <a:off x="317713" y="4063296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Paul-Dieter Cirlanaru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CITR, Romania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54CF4CC8-F562-3E68-7844-73BFCE4C83B5}"/>
              </a:ext>
            </a:extLst>
          </p:cNvPr>
          <p:cNvSpPr txBox="1">
            <a:spLocks/>
          </p:cNvSpPr>
          <p:nvPr/>
        </p:nvSpPr>
        <p:spPr>
          <a:xfrm>
            <a:off x="2463887" y="4063295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Andrei Cionca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Roca, </a:t>
            </a:r>
            <a:r>
              <a:rPr lang="fr-FR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RocaX</a:t>
            </a:r>
            <a:r>
              <a:rPr lang="fr-FR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Agista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Romania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45F0BF9-AB2F-3A62-4422-6B2DE3A9F7D1}"/>
              </a:ext>
            </a:extLst>
          </p:cNvPr>
          <p:cNvSpPr txBox="1">
            <a:spLocks/>
          </p:cNvSpPr>
          <p:nvPr/>
        </p:nvSpPr>
        <p:spPr>
          <a:xfrm>
            <a:off x="4694688" y="4069847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fr-FR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Ioan Ciprian Chiorean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CEC Bank,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Romania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E9205351-60AE-76AC-626F-EA010DDBDA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3429" y="2005827"/>
            <a:ext cx="1847248" cy="1847248"/>
          </a:xfrm>
          <a:prstGeom prst="ellipse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5ED59B62-0DEB-3412-A9F0-C936D9F18FFE}"/>
              </a:ext>
            </a:extLst>
          </p:cNvPr>
          <p:cNvSpPr txBox="1">
            <a:spLocks/>
          </p:cNvSpPr>
          <p:nvPr/>
        </p:nvSpPr>
        <p:spPr>
          <a:xfrm>
            <a:off x="6753429" y="3995866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fr-FR" sz="1800" kern="100" dirty="0">
                <a:effectLst/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⁠</a:t>
            </a:r>
            <a:r>
              <a:rPr lang="fr-FR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Adrian </a:t>
            </a:r>
            <a:r>
              <a:rPr lang="fr-FR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Netea</a:t>
            </a:r>
            <a:endParaRPr lang="fr-FR" sz="1800" b="1" kern="100" dirty="0">
              <a:solidFill>
                <a:srgbClr val="262526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fr-FR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Morphosis</a:t>
            </a:r>
            <a:r>
              <a:rPr lang="fr-FR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Capital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Romania</a:t>
            </a:r>
          </a:p>
        </p:txBody>
      </p:sp>
    </p:spTree>
    <p:extLst>
      <p:ext uri="{BB962C8B-B14F-4D97-AF65-F5344CB8AC3E}">
        <p14:creationId xmlns:p14="http://schemas.microsoft.com/office/powerpoint/2010/main" val="350225582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phic 28">
            <a:extLst>
              <a:ext uri="{FF2B5EF4-FFF2-40B4-BE49-F238E27FC236}">
                <a16:creationId xmlns:a16="http://schemas.microsoft.com/office/drawing/2014/main" id="{01CC779F-9770-66E5-E314-3A38045DF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064" y="4568229"/>
            <a:ext cx="434873" cy="4348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272B6A-1B20-D28C-34F0-32D2810C90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816" y="365709"/>
            <a:ext cx="7850026" cy="4419956"/>
          </a:xfrm>
          <a:prstGeom prst="rect">
            <a:avLst/>
          </a:prstGeom>
        </p:spPr>
      </p:pic>
      <p:sp>
        <p:nvSpPr>
          <p:cNvPr id="6" name="object 9">
            <a:extLst>
              <a:ext uri="{FF2B5EF4-FFF2-40B4-BE49-F238E27FC236}">
                <a16:creationId xmlns:a16="http://schemas.microsoft.com/office/drawing/2014/main" id="{6C374EF6-1C79-0FD5-17A3-4034D72781B1}"/>
              </a:ext>
            </a:extLst>
          </p:cNvPr>
          <p:cNvSpPr txBox="1"/>
          <p:nvPr/>
        </p:nvSpPr>
        <p:spPr>
          <a:xfrm>
            <a:off x="708816" y="1023397"/>
            <a:ext cx="5463385" cy="513664"/>
          </a:xfrm>
          <a:prstGeom prst="rect">
            <a:avLst/>
          </a:prstGeom>
        </p:spPr>
        <p:txBody>
          <a:bodyPr vert="horz" wrap="square" lIns="0" tIns="5776" rIns="0" bIns="0" rtlCol="0" anchor="t">
            <a:spAutoFit/>
          </a:bodyPr>
          <a:lstStyle/>
          <a:p>
            <a:pPr marL="5715" defTabSz="685800">
              <a:spcBef>
                <a:spcPts val="46"/>
              </a:spcBef>
            </a:pPr>
            <a:r>
              <a:rPr lang="en-US" sz="15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FROM</a:t>
            </a:r>
            <a:r>
              <a:rPr lang="en-US" sz="27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sz="33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DISTRESS</a:t>
            </a:r>
            <a:r>
              <a:rPr lang="en-US" sz="27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TO</a:t>
            </a:r>
            <a:r>
              <a:rPr lang="en-US" sz="27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sz="33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50x</a:t>
            </a:r>
            <a:r>
              <a:rPr lang="en-US" sz="2700" b="1" dirty="0">
                <a:solidFill>
                  <a:srgbClr val="0F2E6F"/>
                </a:solidFill>
                <a:latin typeface="Montserrat Black" panose="00000A00000000000000" pitchFamily="2" charset="0"/>
                <a:cs typeface="Calibri"/>
              </a:rPr>
              <a:t> EXIT</a:t>
            </a:r>
          </a:p>
        </p:txBody>
      </p:sp>
    </p:spTree>
    <p:extLst>
      <p:ext uri="{BB962C8B-B14F-4D97-AF65-F5344CB8AC3E}">
        <p14:creationId xmlns:p14="http://schemas.microsoft.com/office/powerpoint/2010/main" val="114309794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phic 28">
            <a:extLst>
              <a:ext uri="{FF2B5EF4-FFF2-40B4-BE49-F238E27FC236}">
                <a16:creationId xmlns:a16="http://schemas.microsoft.com/office/drawing/2014/main" id="{01CC779F-9770-66E5-E314-3A38045DF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4064" y="4568229"/>
            <a:ext cx="434873" cy="434873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28409F5B-0A25-2F5C-34C9-C77FD1A3BD5F}"/>
              </a:ext>
            </a:extLst>
          </p:cNvPr>
          <p:cNvGrpSpPr/>
          <p:nvPr/>
        </p:nvGrpSpPr>
        <p:grpSpPr>
          <a:xfrm>
            <a:off x="6025780" y="1123049"/>
            <a:ext cx="2756331" cy="3287997"/>
            <a:chOff x="4564222" y="1517579"/>
            <a:chExt cx="3675108" cy="4383996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7FFAA70E-EE31-E08E-BE5B-264957FDCE00}"/>
                </a:ext>
              </a:extLst>
            </p:cNvPr>
            <p:cNvGrpSpPr/>
            <p:nvPr/>
          </p:nvGrpSpPr>
          <p:grpSpPr>
            <a:xfrm>
              <a:off x="4564222" y="1517579"/>
              <a:ext cx="3673812" cy="1536066"/>
              <a:chOff x="4565517" y="1298744"/>
              <a:chExt cx="3673812" cy="1536066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1F8296D-7D1C-D50D-3BD5-B4BD9AE0012E}"/>
                  </a:ext>
                </a:extLst>
              </p:cNvPr>
              <p:cNvSpPr/>
              <p:nvPr/>
            </p:nvSpPr>
            <p:spPr>
              <a:xfrm>
                <a:off x="4565517" y="1312917"/>
                <a:ext cx="3673812" cy="1521893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7E62782-F094-1B9A-D4C6-988AFCEB7194}"/>
                  </a:ext>
                </a:extLst>
              </p:cNvPr>
              <p:cNvSpPr txBox="1"/>
              <p:nvPr/>
            </p:nvSpPr>
            <p:spPr>
              <a:xfrm>
                <a:off x="4565517" y="1298744"/>
                <a:ext cx="3673812" cy="1384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/>
                <a:r>
                  <a:rPr lang="en-US" sz="900" dirty="0">
                    <a:solidFill>
                      <a:prstClr val="white"/>
                    </a:solidFill>
                    <a:latin typeface="Montserrat Black" panose="00000A00000000000000" pitchFamily="2" charset="0"/>
                  </a:rPr>
                  <a:t>3</a:t>
                </a:r>
                <a:r>
                  <a:rPr lang="en-US" sz="1350" dirty="0">
                    <a:solidFill>
                      <a:prstClr val="white"/>
                    </a:solidFill>
                    <a:latin typeface="Calibri"/>
                  </a:rPr>
                  <a:t> </a:t>
                </a:r>
              </a:p>
              <a:p>
                <a:pPr defTabSz="685800"/>
                <a:r>
                  <a:rPr lang="en-US" sz="1200" dirty="0">
                    <a:solidFill>
                      <a:prstClr val="white"/>
                    </a:solidFill>
                    <a:latin typeface="Montserrat Medium" panose="00000600000000000000" pitchFamily="2" charset="0"/>
                  </a:rPr>
                  <a:t>New Commercial strategy:</a:t>
                </a:r>
              </a:p>
              <a:p>
                <a:pPr marL="214313" indent="-214313" defTabSz="685800">
                  <a:buFont typeface="Arial" panose="020B0604020202020204" pitchFamily="34" charset="0"/>
                  <a:buChar char="•"/>
                </a:pPr>
                <a:r>
                  <a:rPr lang="en-US" sz="1200" dirty="0">
                    <a:solidFill>
                      <a:prstClr val="white"/>
                    </a:solidFill>
                    <a:latin typeface="Montserrat Medium" panose="00000600000000000000" pitchFamily="2" charset="0"/>
                  </a:rPr>
                  <a:t>focus on industrial cold equipment</a:t>
                </a:r>
              </a:p>
              <a:p>
                <a:pPr marL="214313" indent="-214313" defTabSz="685800">
                  <a:buFont typeface="Arial" panose="020B0604020202020204" pitchFamily="34" charset="0"/>
                  <a:buChar char="•"/>
                </a:pPr>
                <a:r>
                  <a:rPr lang="en-US" sz="1200" dirty="0">
                    <a:solidFill>
                      <a:prstClr val="white"/>
                    </a:solidFill>
                    <a:latin typeface="Montserrat Medium" panose="00000600000000000000" pitchFamily="2" charset="0"/>
                  </a:rPr>
                  <a:t>leadership in cold service</a:t>
                </a: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C6FA272-A953-4FED-4EF0-753E9E497811}"/>
                </a:ext>
              </a:extLst>
            </p:cNvPr>
            <p:cNvGrpSpPr/>
            <p:nvPr/>
          </p:nvGrpSpPr>
          <p:grpSpPr>
            <a:xfrm>
              <a:off x="4565517" y="4944238"/>
              <a:ext cx="2810090" cy="957337"/>
              <a:chOff x="3685242" y="4558738"/>
              <a:chExt cx="2810090" cy="957337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84C3EB7-AC9D-FB1D-0A0D-B7186DD0B3BB}"/>
                  </a:ext>
                </a:extLst>
              </p:cNvPr>
              <p:cNvSpPr/>
              <p:nvPr/>
            </p:nvSpPr>
            <p:spPr>
              <a:xfrm>
                <a:off x="3704311" y="4558738"/>
                <a:ext cx="2791021" cy="957337"/>
              </a:xfrm>
              <a:prstGeom prst="rect">
                <a:avLst/>
              </a:prstGeom>
              <a:solidFill>
                <a:srgbClr val="4F81BD">
                  <a:alpha val="2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593C861-4121-3748-929E-EB49062337E8}"/>
                  </a:ext>
                </a:extLst>
              </p:cNvPr>
              <p:cNvSpPr txBox="1"/>
              <p:nvPr/>
            </p:nvSpPr>
            <p:spPr>
              <a:xfrm>
                <a:off x="3685242" y="4593537"/>
                <a:ext cx="2311711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685800"/>
                <a:r>
                  <a:rPr lang="en-US" sz="1050" dirty="0">
                    <a:solidFill>
                      <a:prstClr val="black"/>
                    </a:solidFill>
                    <a:latin typeface="Montserrat Black" panose="00000A00000000000000" pitchFamily="2" charset="0"/>
                  </a:rPr>
                  <a:t>1</a:t>
                </a:r>
              </a:p>
              <a:p>
                <a:pPr defTabSz="685800"/>
                <a:r>
                  <a:rPr lang="en-US" sz="1200" dirty="0">
                    <a:solidFill>
                      <a:srgbClr val="0F2E6F"/>
                    </a:solidFill>
                    <a:latin typeface="Montserrat Medium" panose="00000600000000000000" pitchFamily="2" charset="0"/>
                  </a:rPr>
                  <a:t>Capital infusion </a:t>
                </a:r>
              </a:p>
              <a:p>
                <a:pPr defTabSz="685800"/>
                <a:r>
                  <a:rPr lang="en-US" sz="1200" dirty="0">
                    <a:solidFill>
                      <a:srgbClr val="0F2E6F"/>
                    </a:solidFill>
                    <a:latin typeface="Montserrat Medium" panose="00000600000000000000" pitchFamily="2" charset="0"/>
                  </a:rPr>
                  <a:t>Debt restructuring</a:t>
                </a: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BEE9A891-9801-B737-E73F-224950060613}"/>
                </a:ext>
              </a:extLst>
            </p:cNvPr>
            <p:cNvGrpSpPr/>
            <p:nvPr/>
          </p:nvGrpSpPr>
          <p:grpSpPr>
            <a:xfrm>
              <a:off x="4564222" y="3201909"/>
              <a:ext cx="3675108" cy="1508105"/>
              <a:chOff x="4029198" y="2921728"/>
              <a:chExt cx="3675108" cy="1508105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815E5E83-E0DA-6281-206F-704332D18FFC}"/>
                  </a:ext>
                </a:extLst>
              </p:cNvPr>
              <p:cNvSpPr/>
              <p:nvPr/>
            </p:nvSpPr>
            <p:spPr>
              <a:xfrm>
                <a:off x="4030494" y="2921728"/>
                <a:ext cx="3673812" cy="1477328"/>
              </a:xfrm>
              <a:prstGeom prst="rect">
                <a:avLst/>
              </a:prstGeom>
              <a:solidFill>
                <a:srgbClr val="9BBB59">
                  <a:alpha val="4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135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A6450BA-8659-A60A-BB9C-C0FA388B054D}"/>
                  </a:ext>
                </a:extLst>
              </p:cNvPr>
              <p:cNvSpPr txBox="1"/>
              <p:nvPr/>
            </p:nvSpPr>
            <p:spPr>
              <a:xfrm>
                <a:off x="4029198" y="2921728"/>
                <a:ext cx="3673812" cy="15081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685800"/>
                <a:r>
                  <a:rPr lang="en-US" sz="1200" dirty="0">
                    <a:solidFill>
                      <a:prstClr val="black"/>
                    </a:solidFill>
                    <a:latin typeface="Montserrat Black" panose="00000A00000000000000" pitchFamily="2" charset="0"/>
                  </a:rPr>
                  <a:t>2</a:t>
                </a:r>
                <a:r>
                  <a:rPr lang="en-US" sz="1350" dirty="0">
                    <a:solidFill>
                      <a:prstClr val="black"/>
                    </a:solidFill>
                    <a:latin typeface="Calibri"/>
                  </a:rPr>
                  <a:t> </a:t>
                </a:r>
              </a:p>
              <a:p>
                <a:pPr defTabSz="685800"/>
                <a:r>
                  <a:rPr lang="en-US" sz="1200" dirty="0">
                    <a:solidFill>
                      <a:srgbClr val="0F2E6F"/>
                    </a:solidFill>
                    <a:latin typeface="Montserrat Medium" panose="00000600000000000000" pitchFamily="2" charset="0"/>
                  </a:rPr>
                  <a:t>Operational restructuring: </a:t>
                </a:r>
              </a:p>
              <a:p>
                <a:pPr marL="214313" indent="-214313" defTabSz="685800">
                  <a:buFont typeface="Arial" panose="020B0604020202020204" pitchFamily="34" charset="0"/>
                  <a:buChar char="•"/>
                </a:pPr>
                <a:r>
                  <a:rPr lang="en-US" sz="1050" dirty="0">
                    <a:solidFill>
                      <a:srgbClr val="0F2E6F"/>
                    </a:solidFill>
                    <a:latin typeface="Montserrat Medium" panose="00000600000000000000" pitchFamily="2" charset="0"/>
                  </a:rPr>
                  <a:t>Modern HR &amp; efficient work allocation</a:t>
                </a:r>
              </a:p>
              <a:p>
                <a:pPr marL="214313" indent="-214313" defTabSz="685800">
                  <a:buFont typeface="Arial" panose="020B0604020202020204" pitchFamily="34" charset="0"/>
                  <a:buChar char="•"/>
                </a:pPr>
                <a:r>
                  <a:rPr lang="en-US" sz="1050" dirty="0">
                    <a:solidFill>
                      <a:srgbClr val="0F2E6F"/>
                    </a:solidFill>
                    <a:latin typeface="Montserrat Medium" panose="00000600000000000000" pitchFamily="2" charset="0"/>
                  </a:rPr>
                  <a:t>Data-driven decisions via ERP &amp; digital tools</a:t>
                </a:r>
              </a:p>
            </p:txBody>
          </p:sp>
        </p:grp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5A85C2CD-D3D6-74C2-8B26-3FAD670D1262}"/>
              </a:ext>
            </a:extLst>
          </p:cNvPr>
          <p:cNvSpPr txBox="1"/>
          <p:nvPr/>
        </p:nvSpPr>
        <p:spPr>
          <a:xfrm>
            <a:off x="463243" y="282804"/>
            <a:ext cx="82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dirty="0">
                <a:solidFill>
                  <a:srgbClr val="17375E"/>
                </a:solidFill>
                <a:latin typeface="Montserrat Black" panose="00000A00000000000000" pitchFamily="2" charset="0"/>
              </a:rPr>
              <a:t>2021: Exit to Vinci Energies, 50x </a:t>
            </a:r>
            <a:r>
              <a:rPr lang="en-US" dirty="0" err="1">
                <a:solidFill>
                  <a:srgbClr val="17375E"/>
                </a:solidFill>
                <a:latin typeface="Montserrat Black" panose="00000A00000000000000" pitchFamily="2" charset="0"/>
              </a:rPr>
              <a:t>MoIC</a:t>
            </a:r>
            <a:endParaRPr lang="en-US" dirty="0">
              <a:solidFill>
                <a:srgbClr val="17375E"/>
              </a:solidFill>
              <a:latin typeface="Montserrat Black" panose="00000A00000000000000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1110C40-6693-F4AD-5B16-A4AB82E88781}"/>
              </a:ext>
            </a:extLst>
          </p:cNvPr>
          <p:cNvGrpSpPr/>
          <p:nvPr/>
        </p:nvGrpSpPr>
        <p:grpSpPr>
          <a:xfrm>
            <a:off x="219845" y="1222337"/>
            <a:ext cx="5501605" cy="3096969"/>
            <a:chOff x="293126" y="1629782"/>
            <a:chExt cx="7335473" cy="4129292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0C5A60D-22A0-B17A-8B37-E7D6222E0442}"/>
                </a:ext>
              </a:extLst>
            </p:cNvPr>
            <p:cNvSpPr txBox="1"/>
            <p:nvPr/>
          </p:nvSpPr>
          <p:spPr>
            <a:xfrm>
              <a:off x="797386" y="1629782"/>
              <a:ext cx="2753363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85800"/>
              <a:r>
                <a:rPr lang="en-US" sz="1350" b="1" dirty="0">
                  <a:solidFill>
                    <a:srgbClr val="0F2E6F"/>
                  </a:solidFill>
                  <a:latin typeface="Montserrat Black" panose="00000A00000000000000" pitchFamily="2" charset="0"/>
                  <a:cs typeface="Calibri"/>
                </a:rPr>
                <a:t>2018 DISTRESS</a:t>
              </a:r>
              <a:endParaRPr lang="en-US" sz="135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B993993-900B-E32F-53B9-60818D4C1F8B}"/>
                </a:ext>
              </a:extLst>
            </p:cNvPr>
            <p:cNvSpPr txBox="1"/>
            <p:nvPr/>
          </p:nvSpPr>
          <p:spPr>
            <a:xfrm>
              <a:off x="4597878" y="1630414"/>
              <a:ext cx="2753363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85800"/>
              <a:r>
                <a:rPr lang="en-US" sz="1350" b="1" dirty="0">
                  <a:solidFill>
                    <a:srgbClr val="0F2E6F"/>
                  </a:solidFill>
                  <a:latin typeface="Montserrat Black" panose="00000A00000000000000" pitchFamily="2" charset="0"/>
                  <a:cs typeface="Calibri"/>
                </a:rPr>
                <a:t>2021 SUCCESS</a:t>
              </a:r>
              <a:endParaRPr lang="en-US" sz="135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7" name="Arrow: Chevron 36">
              <a:extLst>
                <a:ext uri="{FF2B5EF4-FFF2-40B4-BE49-F238E27FC236}">
                  <a16:creationId xmlns:a16="http://schemas.microsoft.com/office/drawing/2014/main" id="{D9E40753-EB8B-8EFB-C179-F1D9561B1ACB}"/>
                </a:ext>
              </a:extLst>
            </p:cNvPr>
            <p:cNvSpPr/>
            <p:nvPr/>
          </p:nvSpPr>
          <p:spPr>
            <a:xfrm>
              <a:off x="4213781" y="3429000"/>
              <a:ext cx="384097" cy="266307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23BA53B-7D6F-180D-0802-920B1C692ACE}"/>
                </a:ext>
              </a:extLst>
            </p:cNvPr>
            <p:cNvSpPr txBox="1"/>
            <p:nvPr/>
          </p:nvSpPr>
          <p:spPr>
            <a:xfrm>
              <a:off x="4444002" y="2083325"/>
              <a:ext cx="649063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sz="67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/>
                </a:rPr>
                <a:t>Million </a:t>
              </a:r>
              <a:r>
                <a:rPr lang="en-US" sz="675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/>
                </a:rPr>
                <a:t>eur</a:t>
              </a:r>
              <a:endParaRPr lang="en-US" sz="675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26BB868-5159-502A-5C05-CECDD0A0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6827" y="2138998"/>
              <a:ext cx="3168575" cy="3620076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9783B7-3F39-538E-5E71-A177F62B7E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3367"/>
            <a:stretch/>
          </p:blipFill>
          <p:spPr>
            <a:xfrm>
              <a:off x="4808774" y="2138998"/>
              <a:ext cx="2819825" cy="3620076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3830E81-B41A-E356-0480-32FFB70E172F}"/>
                </a:ext>
              </a:extLst>
            </p:cNvPr>
            <p:cNvSpPr txBox="1"/>
            <p:nvPr/>
          </p:nvSpPr>
          <p:spPr>
            <a:xfrm>
              <a:off x="293126" y="2164491"/>
              <a:ext cx="649063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sz="67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/>
                </a:rPr>
                <a:t>Million </a:t>
              </a:r>
              <a:r>
                <a:rPr lang="en-US" sz="675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/>
                </a:rPr>
                <a:t>eur</a:t>
              </a:r>
              <a:endParaRPr lang="en-US" sz="675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546564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92AB8A-15EA-721E-E04D-FBB5BA04D7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128" y="351313"/>
            <a:ext cx="8141747" cy="4293302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70E81C6-A5BD-2A2D-3DF1-500D6E3FA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1581" y="498885"/>
            <a:ext cx="2275316" cy="845473"/>
          </a:xfrm>
          <a:prstGeom prst="rect">
            <a:avLst/>
          </a:prstGeom>
        </p:spPr>
      </p:pic>
      <p:sp>
        <p:nvSpPr>
          <p:cNvPr id="7" name="object 9">
            <a:extLst>
              <a:ext uri="{FF2B5EF4-FFF2-40B4-BE49-F238E27FC236}">
                <a16:creationId xmlns:a16="http://schemas.microsoft.com/office/drawing/2014/main" id="{389EA3F5-0D9A-B494-2C1E-4F970DDB215B}"/>
              </a:ext>
            </a:extLst>
          </p:cNvPr>
          <p:cNvSpPr txBox="1"/>
          <p:nvPr/>
        </p:nvSpPr>
        <p:spPr>
          <a:xfrm>
            <a:off x="878499" y="1669369"/>
            <a:ext cx="5463385" cy="513664"/>
          </a:xfrm>
          <a:prstGeom prst="rect">
            <a:avLst/>
          </a:prstGeom>
        </p:spPr>
        <p:txBody>
          <a:bodyPr vert="horz" wrap="square" lIns="0" tIns="5776" rIns="0" bIns="0" rtlCol="0" anchor="t">
            <a:spAutoFit/>
          </a:bodyPr>
          <a:lstStyle/>
          <a:p>
            <a:pPr marL="5715" defTabSz="685800">
              <a:spcBef>
                <a:spcPts val="46"/>
              </a:spcBef>
            </a:pPr>
            <a:r>
              <a:rPr lang="en-US" sz="15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THE</a:t>
            </a:r>
            <a:r>
              <a:rPr lang="en-US" sz="27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sz="33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STORY</a:t>
            </a:r>
            <a:r>
              <a:rPr lang="en-US" sz="27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KEEPS</a:t>
            </a:r>
            <a:r>
              <a:rPr lang="en-US" sz="27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 </a:t>
            </a:r>
            <a:r>
              <a:rPr lang="en-US" sz="3300" b="1" dirty="0">
                <a:solidFill>
                  <a:prstClr val="white"/>
                </a:solidFill>
                <a:latin typeface="Montserrat Black" panose="00000A00000000000000" pitchFamily="2" charset="0"/>
                <a:cs typeface="Calibri"/>
              </a:rPr>
              <a:t>ROLLING</a:t>
            </a:r>
            <a:endParaRPr lang="en-US" sz="2700" b="1" dirty="0">
              <a:solidFill>
                <a:prstClr val="white"/>
              </a:solidFill>
              <a:latin typeface="Montserrat Black" panose="00000A00000000000000" pitchFamily="2" charset="0"/>
              <a:cs typeface="Calibri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2750F8E-53BE-7C73-31CD-58D5E35D03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4064" y="4568229"/>
            <a:ext cx="434873" cy="43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50949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01D50DE4-084A-4285-DFA8-E247EA0DACA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96" y="923532"/>
            <a:ext cx="948703" cy="3865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C7A484-23A3-4FD7-6B8A-2C3DC756DE2D}"/>
              </a:ext>
            </a:extLst>
          </p:cNvPr>
          <p:cNvSpPr txBox="1"/>
          <p:nvPr/>
        </p:nvSpPr>
        <p:spPr>
          <a:xfrm>
            <a:off x="0" y="3806335"/>
            <a:ext cx="934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900" dirty="0">
                <a:solidFill>
                  <a:srgbClr val="17375E"/>
                </a:solidFill>
                <a:latin typeface="Montserrat" panose="00000500000000000000" pitchFamily="2" charset="0"/>
              </a:rPr>
              <a:t>Prior investment: </a:t>
            </a:r>
          </a:p>
          <a:p>
            <a:pPr algn="ctr" defTabSz="685800"/>
            <a:r>
              <a:rPr lang="en-US" sz="900" dirty="0">
                <a:solidFill>
                  <a:srgbClr val="17375E"/>
                </a:solidFill>
                <a:latin typeface="Montserrat" panose="00000500000000000000" pitchFamily="2" charset="0"/>
              </a:rPr>
              <a:t>Early distress signs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14B968-1E6F-F80C-603D-B239886EFD57}"/>
              </a:ext>
            </a:extLst>
          </p:cNvPr>
          <p:cNvSpPr txBox="1"/>
          <p:nvPr/>
        </p:nvSpPr>
        <p:spPr>
          <a:xfrm>
            <a:off x="934538" y="3797575"/>
            <a:ext cx="934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Capital Infusion</a:t>
            </a:r>
          </a:p>
          <a:p>
            <a:pPr algn="ctr" defTabSz="685800"/>
            <a:endParaRPr lang="en-US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Allocation of skilled resources (CFO / CEO/COO) </a:t>
            </a:r>
            <a:endParaRPr lang="ro-RO" sz="900" dirty="0">
              <a:solidFill>
                <a:srgbClr val="17375E"/>
              </a:solidFill>
              <a:latin typeface="Montserrat" panose="000005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F47C2A-A580-6B27-F390-ACDE4301929A}"/>
              </a:ext>
            </a:extLst>
          </p:cNvPr>
          <p:cNvSpPr txBox="1"/>
          <p:nvPr/>
        </p:nvSpPr>
        <p:spPr>
          <a:xfrm>
            <a:off x="1869075" y="3802786"/>
            <a:ext cx="18847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Transformation</a:t>
            </a:r>
            <a:r>
              <a:rPr lang="ro-RO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: </a:t>
            </a:r>
          </a:p>
          <a:p>
            <a:pPr marL="128588" indent="-128588" defTabSz="685800">
              <a:buFont typeface="Arial" panose="020B0604020202020204" pitchFamily="34" charset="0"/>
              <a:buChar char="•"/>
            </a:pPr>
            <a:r>
              <a:rPr lang="ro-RO" sz="900" b="1" dirty="0" err="1">
                <a:solidFill>
                  <a:srgbClr val="17375E"/>
                </a:solidFill>
                <a:latin typeface="Montserrat" panose="00000500000000000000" pitchFamily="2" charset="0"/>
              </a:rPr>
              <a:t>Debt</a:t>
            </a:r>
            <a:r>
              <a:rPr lang="ro-RO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 </a:t>
            </a:r>
            <a:r>
              <a:rPr lang="ro-RO" sz="900" b="1" dirty="0" err="1">
                <a:solidFill>
                  <a:srgbClr val="17375E"/>
                </a:solidFill>
                <a:latin typeface="Montserrat" panose="00000500000000000000" pitchFamily="2" charset="0"/>
              </a:rPr>
              <a:t>restructuring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  <a:p>
            <a:pPr marL="128588" indent="-128588" defTabSz="685800">
              <a:buFont typeface="Arial" panose="020B0604020202020204" pitchFamily="34" charset="0"/>
              <a:buChar char="•"/>
            </a:pPr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ERP</a:t>
            </a:r>
          </a:p>
          <a:p>
            <a:pPr marL="128588" indent="-128588" defTabSz="685800">
              <a:buFont typeface="Arial" panose="020B0604020202020204" pitchFamily="34" charset="0"/>
              <a:buChar char="•"/>
            </a:pPr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Technological refurbishment </a:t>
            </a:r>
          </a:p>
          <a:p>
            <a:pPr marL="128588" indent="-128588" defTabSz="685800">
              <a:buFont typeface="Arial" panose="020B0604020202020204" pitchFamily="34" charset="0"/>
              <a:buChar char="•"/>
            </a:pPr>
            <a:endParaRPr lang="ro-RO" sz="900" dirty="0">
              <a:solidFill>
                <a:srgbClr val="17375E"/>
              </a:solidFill>
              <a:latin typeface="Montserrat" panose="000005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725848-1A9F-7894-C44F-0B52A8CCFA92}"/>
              </a:ext>
            </a:extLst>
          </p:cNvPr>
          <p:cNvSpPr txBox="1"/>
          <p:nvPr/>
        </p:nvSpPr>
        <p:spPr>
          <a:xfrm>
            <a:off x="3753820" y="3770192"/>
            <a:ext cx="1538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o-RO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Consolida</a:t>
            </a:r>
            <a:r>
              <a:rPr lang="en-US" sz="900" b="1" dirty="0" err="1">
                <a:solidFill>
                  <a:srgbClr val="17375E"/>
                </a:solidFill>
                <a:latin typeface="Montserrat" panose="00000500000000000000" pitchFamily="2" charset="0"/>
              </a:rPr>
              <a:t>tion</a:t>
            </a:r>
            <a:r>
              <a:rPr lang="ro-RO" sz="900" dirty="0">
                <a:solidFill>
                  <a:srgbClr val="17375E"/>
                </a:solidFill>
                <a:latin typeface="Montserrat" panose="00000500000000000000" pitchFamily="2" charset="0"/>
              </a:rPr>
              <a:t>: </a:t>
            </a: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New Equipment 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Export 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New products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F625A6B-1DFD-6C0E-EA68-84FB14F3FC9E}"/>
              </a:ext>
            </a:extLst>
          </p:cNvPr>
          <p:cNvGrpSpPr/>
          <p:nvPr/>
        </p:nvGrpSpPr>
        <p:grpSpPr>
          <a:xfrm>
            <a:off x="75930" y="502853"/>
            <a:ext cx="7651694" cy="3307494"/>
            <a:chOff x="666848" y="479844"/>
            <a:chExt cx="10202258" cy="440999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6DFA931-0DE9-2294-F798-AE6C53FE7A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6848" y="479844"/>
              <a:ext cx="10202258" cy="4409992"/>
            </a:xfrm>
            <a:prstGeom prst="rect">
              <a:avLst/>
            </a:prstGeom>
          </p:spPr>
        </p:pic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7A0B6E2-4DDC-6484-1F0B-E8C8749901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9650" y="1726615"/>
              <a:ext cx="5829300" cy="0"/>
            </a:xfrm>
            <a:prstGeom prst="line">
              <a:avLst/>
            </a:prstGeom>
            <a:ln cap="sq">
              <a:solidFill>
                <a:schemeClr val="bg1">
                  <a:lumMod val="50000"/>
                </a:schemeClr>
              </a:solidFill>
              <a:prstDash val="sysDash"/>
              <a:miter lim="800000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Star: 5 Points 42">
              <a:extLst>
                <a:ext uri="{FF2B5EF4-FFF2-40B4-BE49-F238E27FC236}">
                  <a16:creationId xmlns:a16="http://schemas.microsoft.com/office/drawing/2014/main" id="{DC6CAC3D-35F7-1D98-1782-A960CD2AE5AB}"/>
                </a:ext>
              </a:extLst>
            </p:cNvPr>
            <p:cNvSpPr/>
            <p:nvPr/>
          </p:nvSpPr>
          <p:spPr>
            <a:xfrm>
              <a:off x="5509918" y="1613911"/>
              <a:ext cx="241665" cy="225408"/>
            </a:xfrm>
            <a:prstGeom prst="star5">
              <a:avLst/>
            </a:prstGeom>
            <a:solidFill>
              <a:srgbClr val="EF3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Montserrat" panose="00000500000000000000" pitchFamily="2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DBCCBA0-7C70-9EC7-CB0D-D38071BD4C3E}"/>
                </a:ext>
              </a:extLst>
            </p:cNvPr>
            <p:cNvSpPr txBox="1"/>
            <p:nvPr/>
          </p:nvSpPr>
          <p:spPr>
            <a:xfrm>
              <a:off x="4950288" y="1186055"/>
              <a:ext cx="127635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/>
              <a:r>
                <a:rPr lang="en-US" sz="750" i="1" dirty="0">
                  <a:solidFill>
                    <a:prstClr val="black"/>
                  </a:solidFill>
                  <a:latin typeface="Montserrat" panose="00000500000000000000" pitchFamily="2" charset="0"/>
                </a:rPr>
                <a:t>Best EBITDA ever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09FF97C-8ACD-E86E-FB10-B8CFE6D10F1F}"/>
              </a:ext>
            </a:extLst>
          </p:cNvPr>
          <p:cNvSpPr txBox="1"/>
          <p:nvPr/>
        </p:nvSpPr>
        <p:spPr>
          <a:xfrm>
            <a:off x="5126598" y="3770192"/>
            <a:ext cx="1538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Expansion</a:t>
            </a:r>
            <a:r>
              <a:rPr lang="ro-RO" sz="900" dirty="0">
                <a:solidFill>
                  <a:srgbClr val="17375E"/>
                </a:solidFill>
                <a:latin typeface="Montserrat" panose="00000500000000000000" pitchFamily="2" charset="0"/>
              </a:rPr>
              <a:t>: </a:t>
            </a: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New Markets 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  <a:p>
            <a:pPr algn="ctr" defTabSz="685800"/>
            <a:r>
              <a:rPr lang="en-US" sz="900" b="1" dirty="0">
                <a:solidFill>
                  <a:srgbClr val="17375E"/>
                </a:solidFill>
                <a:latin typeface="Montserrat" panose="00000500000000000000" pitchFamily="2" charset="0"/>
              </a:rPr>
              <a:t>New technology</a:t>
            </a:r>
            <a:endParaRPr lang="ro-RO" sz="900" b="1" dirty="0">
              <a:solidFill>
                <a:srgbClr val="17375E"/>
              </a:solidFill>
              <a:latin typeface="Montserrat" panose="000005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0A3B43-061D-6F88-5D4E-0B8E82D181B6}"/>
              </a:ext>
            </a:extLst>
          </p:cNvPr>
          <p:cNvSpPr txBox="1"/>
          <p:nvPr/>
        </p:nvSpPr>
        <p:spPr>
          <a:xfrm>
            <a:off x="463243" y="221384"/>
            <a:ext cx="82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dirty="0">
                <a:solidFill>
                  <a:srgbClr val="17375E"/>
                </a:solidFill>
                <a:latin typeface="Montserrat Black" panose="00000A00000000000000" pitchFamily="2" charset="0"/>
              </a:rPr>
              <a:t>2024: Revenue Growth </a:t>
            </a:r>
            <a:r>
              <a:rPr lang="en-US">
                <a:solidFill>
                  <a:srgbClr val="17375E"/>
                </a:solidFill>
                <a:latin typeface="Montserrat Black" panose="00000A00000000000000" pitchFamily="2" charset="0"/>
              </a:rPr>
              <a:t>+100%, </a:t>
            </a:r>
            <a:r>
              <a:rPr lang="en-US" dirty="0">
                <a:solidFill>
                  <a:srgbClr val="17375E"/>
                </a:solidFill>
                <a:latin typeface="Montserrat Black" panose="00000A00000000000000" pitchFamily="2" charset="0"/>
              </a:rPr>
              <a:t>+13M EUR Technology investment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07B5ABC-56B2-72FE-28C2-E3A5EBED8C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4064" y="4568229"/>
            <a:ext cx="434873" cy="43487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B134BF-D597-20E1-54E2-A0106BE4BA53}"/>
              </a:ext>
            </a:extLst>
          </p:cNvPr>
          <p:cNvSpPr/>
          <p:nvPr/>
        </p:nvSpPr>
        <p:spPr>
          <a:xfrm>
            <a:off x="1869075" y="4650305"/>
            <a:ext cx="5535891" cy="3462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ro-RO" sz="1350" dirty="0" err="1">
                <a:solidFill>
                  <a:prstClr val="white"/>
                </a:solidFill>
                <a:latin typeface="Montserrat" panose="00000500000000000000" pitchFamily="2" charset="0"/>
              </a:rPr>
              <a:t>Revenue</a:t>
            </a:r>
            <a:r>
              <a:rPr lang="ro-RO" sz="1350" dirty="0">
                <a:solidFill>
                  <a:prstClr val="white"/>
                </a:solidFill>
                <a:latin typeface="Montserrat" panose="00000500000000000000" pitchFamily="2" charset="0"/>
              </a:rPr>
              <a:t>: 16.6M </a:t>
            </a:r>
            <a:r>
              <a:rPr lang="ro-RO" sz="1350" dirty="0" err="1">
                <a:solidFill>
                  <a:prstClr val="white"/>
                </a:solidFill>
                <a:latin typeface="Montserrat" panose="00000500000000000000" pitchFamily="2" charset="0"/>
              </a:rPr>
              <a:t>eur</a:t>
            </a:r>
            <a:r>
              <a:rPr lang="ro-RO" sz="1350" dirty="0">
                <a:solidFill>
                  <a:prstClr val="white"/>
                </a:solidFill>
                <a:latin typeface="Montserrat" panose="00000500000000000000" pitchFamily="2" charset="0"/>
              </a:rPr>
              <a:t> in 2019 </a:t>
            </a:r>
            <a:r>
              <a:rPr lang="en-US" sz="1350" dirty="0">
                <a:solidFill>
                  <a:prstClr val="white"/>
                </a:solidFill>
                <a:latin typeface="Montserrat" panose="00000500000000000000" pitchFamily="2" charset="0"/>
              </a:rPr>
              <a:t>&gt; 40.4M </a:t>
            </a:r>
            <a:r>
              <a:rPr lang="en-US" sz="1350" dirty="0" err="1">
                <a:solidFill>
                  <a:prstClr val="white"/>
                </a:solidFill>
                <a:latin typeface="Montserrat" panose="00000500000000000000" pitchFamily="2" charset="0"/>
              </a:rPr>
              <a:t>eur</a:t>
            </a:r>
            <a:r>
              <a:rPr lang="en-US" sz="1350" dirty="0">
                <a:solidFill>
                  <a:prstClr val="white"/>
                </a:solidFill>
                <a:latin typeface="Montserrat" panose="00000500000000000000" pitchFamily="2" charset="0"/>
              </a:rPr>
              <a:t> in 2025 (</a:t>
            </a:r>
            <a:r>
              <a:rPr lang="en-US" sz="1350" dirty="0" err="1">
                <a:solidFill>
                  <a:prstClr val="white"/>
                </a:solidFill>
                <a:latin typeface="Montserrat" panose="00000500000000000000" pitchFamily="2" charset="0"/>
              </a:rPr>
              <a:t>est</a:t>
            </a:r>
            <a:r>
              <a:rPr lang="en-US" sz="1350" dirty="0">
                <a:solidFill>
                  <a:prstClr val="white"/>
                </a:solidFill>
                <a:latin typeface="Montserrat" panose="00000500000000000000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8660787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317713" y="1341372"/>
            <a:ext cx="8468477" cy="618173"/>
          </a:xfrm>
        </p:spPr>
        <p:txBody>
          <a:bodyPr>
            <a:noAutofit/>
          </a:bodyPr>
          <a:lstStyle/>
          <a:p>
            <a:r>
              <a:rPr lang="en-GB" sz="3200" b="1" dirty="0"/>
              <a:t>Session 2. Valuation: the pillar of restructuring </a:t>
            </a:r>
            <a:endParaRPr lang="en-US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5CB42D-4DA7-5D21-F3CA-7A1DFB2F593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4555" y="2220805"/>
            <a:ext cx="1847248" cy="1847248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7D5238-CDDF-E9FF-A11E-987686580A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8372" y="2220805"/>
            <a:ext cx="1812640" cy="1847249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2715D6-1D6F-5862-65D4-C7E9BB178D7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257581" y="2220805"/>
            <a:ext cx="1847248" cy="1847248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6A9DC2B5-BDC0-7009-B98E-E96824DF7907}"/>
              </a:ext>
            </a:extLst>
          </p:cNvPr>
          <p:cNvSpPr txBox="1">
            <a:spLocks/>
          </p:cNvSpPr>
          <p:nvPr/>
        </p:nvSpPr>
        <p:spPr>
          <a:xfrm>
            <a:off x="1090702" y="4158378"/>
            <a:ext cx="2240377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Roman-Knut Seger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BDO Restructuring,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Germany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893C444-1B8B-1504-08F6-CDD3ABAE7750}"/>
              </a:ext>
            </a:extLst>
          </p:cNvPr>
          <p:cNvSpPr txBox="1">
            <a:spLocks/>
          </p:cNvSpPr>
          <p:nvPr/>
        </p:nvSpPr>
        <p:spPr>
          <a:xfrm>
            <a:off x="3434953" y="4158378"/>
            <a:ext cx="2014127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Marios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Ieropoulos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Financial and Insolvency Solutions, Cyprus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1930CBDB-D7E7-F3FB-0CCD-707ADC164C34}"/>
              </a:ext>
            </a:extLst>
          </p:cNvPr>
          <p:cNvSpPr txBox="1">
            <a:spLocks/>
          </p:cNvSpPr>
          <p:nvPr/>
        </p:nvSpPr>
        <p:spPr>
          <a:xfrm>
            <a:off x="5864555" y="4158378"/>
            <a:ext cx="1847249" cy="750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Bogdan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Plesuvescu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Banca </a:t>
            </a:r>
            <a:r>
              <a:rPr lang="en-GB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Transilvania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Romania</a:t>
            </a:r>
          </a:p>
        </p:txBody>
      </p:sp>
    </p:spTree>
    <p:extLst>
      <p:ext uri="{BB962C8B-B14F-4D97-AF65-F5344CB8AC3E}">
        <p14:creationId xmlns:p14="http://schemas.microsoft.com/office/powerpoint/2010/main" val="357419073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4214F10C-0CA4-AB7A-F330-B885D0C04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235276"/>
            <a:ext cx="7772400" cy="461665"/>
          </a:xfrm>
        </p:spPr>
        <p:txBody>
          <a:bodyPr>
            <a:spAutoFit/>
          </a:bodyPr>
          <a:lstStyle/>
          <a:p>
            <a:r>
              <a:rPr lang="en-GB" sz="2400" dirty="0"/>
              <a:t>The stage of crisis: is it just a shortage of liquidity, or …?</a:t>
            </a:r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F1C2760A-03F9-68AD-E9FE-6259E5969D16}"/>
              </a:ext>
            </a:extLst>
          </p:cNvPr>
          <p:cNvSpPr/>
          <p:nvPr/>
        </p:nvSpPr>
        <p:spPr>
          <a:xfrm>
            <a:off x="184354" y="2386962"/>
            <a:ext cx="8458200" cy="241038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5C91994D-3D99-6239-17DA-FB46EF662215}"/>
              </a:ext>
            </a:extLst>
          </p:cNvPr>
          <p:cNvSpPr/>
          <p:nvPr/>
        </p:nvSpPr>
        <p:spPr>
          <a:xfrm>
            <a:off x="184354" y="1816077"/>
            <a:ext cx="8458200" cy="624122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Arrow: Pentagon 4">
            <a:extLst>
              <a:ext uri="{FF2B5EF4-FFF2-40B4-BE49-F238E27FC236}">
                <a16:creationId xmlns:a16="http://schemas.microsoft.com/office/drawing/2014/main" id="{DD08F106-F7E4-D4A3-29ED-4E26A8474DE2}"/>
              </a:ext>
            </a:extLst>
          </p:cNvPr>
          <p:cNvSpPr/>
          <p:nvPr/>
        </p:nvSpPr>
        <p:spPr>
          <a:xfrm>
            <a:off x="615706" y="1981939"/>
            <a:ext cx="2639090" cy="292396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Early crisis detection</a:t>
            </a:r>
          </a:p>
        </p:txBody>
      </p:sp>
      <p:sp>
        <p:nvSpPr>
          <p:cNvPr id="8" name="Arrow: Chevron 6">
            <a:extLst>
              <a:ext uri="{FF2B5EF4-FFF2-40B4-BE49-F238E27FC236}">
                <a16:creationId xmlns:a16="http://schemas.microsoft.com/office/drawing/2014/main" id="{80C1206B-E1B5-C071-A4F9-858CFBF164A8}"/>
              </a:ext>
            </a:extLst>
          </p:cNvPr>
          <p:cNvSpPr/>
          <p:nvPr/>
        </p:nvSpPr>
        <p:spPr>
          <a:xfrm>
            <a:off x="3254796" y="1981939"/>
            <a:ext cx="2639090" cy="292396"/>
          </a:xfrm>
          <a:prstGeom prst="chevr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Corporate crisis</a:t>
            </a:r>
          </a:p>
        </p:txBody>
      </p:sp>
      <p:sp>
        <p:nvSpPr>
          <p:cNvPr id="9" name="Arrow: Chevron 7">
            <a:extLst>
              <a:ext uri="{FF2B5EF4-FFF2-40B4-BE49-F238E27FC236}">
                <a16:creationId xmlns:a16="http://schemas.microsoft.com/office/drawing/2014/main" id="{68B4EAE8-AD2C-C433-FFA1-41FA73C6652F}"/>
              </a:ext>
            </a:extLst>
          </p:cNvPr>
          <p:cNvSpPr/>
          <p:nvPr/>
        </p:nvSpPr>
        <p:spPr>
          <a:xfrm>
            <a:off x="5886059" y="1981939"/>
            <a:ext cx="2639090" cy="292396"/>
          </a:xfrm>
          <a:prstGeom prst="chevr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Proximity to insolvency</a:t>
            </a:r>
          </a:p>
        </p:txBody>
      </p:sp>
      <p:sp>
        <p:nvSpPr>
          <p:cNvPr id="10" name="Rechteck: abgerundete Ecken 39">
            <a:extLst>
              <a:ext uri="{FF2B5EF4-FFF2-40B4-BE49-F238E27FC236}">
                <a16:creationId xmlns:a16="http://schemas.microsoft.com/office/drawing/2014/main" id="{DC7B66E4-5808-98E2-77D7-3137C5498245}"/>
              </a:ext>
            </a:extLst>
          </p:cNvPr>
          <p:cNvSpPr/>
          <p:nvPr/>
        </p:nvSpPr>
        <p:spPr>
          <a:xfrm>
            <a:off x="244909" y="1809569"/>
            <a:ext cx="411718" cy="637138"/>
          </a:xfrm>
          <a:prstGeom prst="roundRect">
            <a:avLst>
              <a:gd name="adj" fmla="val 5000"/>
            </a:avLst>
          </a:pr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vert270">
            <a:spAutoFit/>
          </a:bodyPr>
          <a:lstStyle/>
          <a:p>
            <a:pPr algn="ctr"/>
            <a:r>
              <a:rPr lang="en-GB" sz="1400" dirty="0">
                <a:solidFill>
                  <a:schemeClr val="tx2"/>
                </a:solidFill>
              </a:rPr>
              <a:t>Stage</a:t>
            </a:r>
          </a:p>
        </p:txBody>
      </p:sp>
      <p:sp>
        <p:nvSpPr>
          <p:cNvPr id="11" name="Textfeld 29">
            <a:extLst>
              <a:ext uri="{FF2B5EF4-FFF2-40B4-BE49-F238E27FC236}">
                <a16:creationId xmlns:a16="http://schemas.microsoft.com/office/drawing/2014/main" id="{8F09EF9C-BFAB-9944-92D7-C503FA4CEC7F}"/>
              </a:ext>
            </a:extLst>
          </p:cNvPr>
          <p:cNvSpPr txBox="1"/>
          <p:nvPr/>
        </p:nvSpPr>
        <p:spPr>
          <a:xfrm>
            <a:off x="6050118" y="2596744"/>
            <a:ext cx="2475029" cy="2200602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Moderation of negotiations with creditors and other stakeholders to overcome the crisis</a:t>
            </a:r>
          </a:p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Development of Plan B, insofar as the conditions and possibilities exist:</a:t>
            </a:r>
          </a:p>
          <a:p>
            <a:pPr marL="432000" lvl="2" indent="-216000" defTabSz="287338">
              <a:spcAft>
                <a:spcPts val="600"/>
              </a:spcAft>
              <a:buClr>
                <a:schemeClr val="tx2"/>
              </a:buClr>
              <a:buSzPct val="100000"/>
              <a:buFont typeface="Trebuchet MS" panose="020B0603020202020204" pitchFamily="34" charset="0"/>
              <a:buChar char="•"/>
            </a:pPr>
            <a:r>
              <a:rPr lang="en-GB" sz="1200" noProof="1">
                <a:solidFill>
                  <a:schemeClr val="tx2"/>
                </a:solidFill>
              </a:rPr>
              <a:t>preventive</a:t>
            </a:r>
            <a:r>
              <a:rPr lang="en-GB" sz="1200" dirty="0">
                <a:solidFill>
                  <a:schemeClr val="tx2"/>
                </a:solidFill>
              </a:rPr>
              <a:t>: court-moderated restructuring negotiations</a:t>
            </a:r>
          </a:p>
          <a:p>
            <a:pPr marL="432000" lvl="2" indent="-216000" defTabSz="287338">
              <a:spcAft>
                <a:spcPts val="600"/>
              </a:spcAft>
              <a:buClr>
                <a:schemeClr val="tx2"/>
              </a:buClr>
              <a:buSzPct val="100000"/>
              <a:buFont typeface="Trebuchet MS" panose="020B0603020202020204" pitchFamily="34" charset="0"/>
              <a:buChar char="•"/>
            </a:pPr>
            <a:r>
              <a:rPr lang="en-GB" sz="1200" dirty="0">
                <a:solidFill>
                  <a:schemeClr val="tx2"/>
                </a:solidFill>
              </a:rPr>
              <a:t>Self-administration &amp; insolvency plan to enforce a haircut</a:t>
            </a:r>
          </a:p>
        </p:txBody>
      </p:sp>
      <p:sp>
        <p:nvSpPr>
          <p:cNvPr id="12" name="Textfeld 35">
            <a:extLst>
              <a:ext uri="{FF2B5EF4-FFF2-40B4-BE49-F238E27FC236}">
                <a16:creationId xmlns:a16="http://schemas.microsoft.com/office/drawing/2014/main" id="{B2C086C6-A3CE-41E7-D183-4B481A60FC23}"/>
              </a:ext>
            </a:extLst>
          </p:cNvPr>
          <p:cNvSpPr txBox="1"/>
          <p:nvPr/>
        </p:nvSpPr>
        <p:spPr>
          <a:xfrm>
            <a:off x="615706" y="2596744"/>
            <a:ext cx="2442214" cy="1754326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Monitoring of key company figures to identify crisis prone developments at an early stage </a:t>
            </a:r>
          </a:p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If necessary, external support for the optimization and development of leeway in working liquidity</a:t>
            </a:r>
          </a:p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Protection by IBR (independent business review)</a:t>
            </a:r>
          </a:p>
        </p:txBody>
      </p:sp>
      <p:sp>
        <p:nvSpPr>
          <p:cNvPr id="13" name="Textfeld 35">
            <a:extLst>
              <a:ext uri="{FF2B5EF4-FFF2-40B4-BE49-F238E27FC236}">
                <a16:creationId xmlns:a16="http://schemas.microsoft.com/office/drawing/2014/main" id="{5CD5D284-190C-0666-FD1B-5C5275391A58}"/>
              </a:ext>
            </a:extLst>
          </p:cNvPr>
          <p:cNvSpPr txBox="1"/>
          <p:nvPr/>
        </p:nvSpPr>
        <p:spPr>
          <a:xfrm>
            <a:off x="3431820" y="2596744"/>
            <a:ext cx="2442214" cy="1384995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Analysis of the causes of the crisis</a:t>
            </a:r>
          </a:p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Examination and monitoring of the (non-)existence of reasons to file for insolvency </a:t>
            </a:r>
          </a:p>
          <a:p>
            <a:pPr marL="216000" indent="-216000">
              <a:buClr>
                <a:schemeClr val="accent1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GB" sz="1200" dirty="0">
                <a:solidFill>
                  <a:schemeClr val="tx2"/>
                </a:solidFill>
              </a:rPr>
              <a:t>Preparation and/or review of reorganization and restructuring concepts </a:t>
            </a:r>
          </a:p>
        </p:txBody>
      </p:sp>
      <p:sp>
        <p:nvSpPr>
          <p:cNvPr id="14" name="Graphic 25">
            <a:extLst>
              <a:ext uri="{FF2B5EF4-FFF2-40B4-BE49-F238E27FC236}">
                <a16:creationId xmlns:a16="http://schemas.microsoft.com/office/drawing/2014/main" id="{4E1110BC-01EC-5E41-9286-597D1DA28F3C}"/>
              </a:ext>
            </a:extLst>
          </p:cNvPr>
          <p:cNvSpPr/>
          <p:nvPr/>
        </p:nvSpPr>
        <p:spPr>
          <a:xfrm rot="5400000">
            <a:off x="1826648" y="2318285"/>
            <a:ext cx="217206" cy="251876"/>
          </a:xfrm>
          <a:custGeom>
            <a:avLst/>
            <a:gdLst>
              <a:gd name="connsiteX0" fmla="*/ 352551 w 360008"/>
              <a:gd name="connsiteY0" fmla="*/ 155445 h 334262"/>
              <a:gd name="connsiteX1" fmla="*/ 18266 w 360008"/>
              <a:gd name="connsiteY1" fmla="*/ 1159 h 334262"/>
              <a:gd name="connsiteX2" fmla="*/ 2889 w 360008"/>
              <a:gd name="connsiteY2" fmla="*/ 4759 h 334262"/>
              <a:gd name="connsiteX3" fmla="*/ 2580 w 360008"/>
              <a:gd name="connsiteY3" fmla="*/ 20548 h 334262"/>
              <a:gd name="connsiteX4" fmla="*/ 112509 w 360008"/>
              <a:gd name="connsiteY4" fmla="*/ 167119 h 334262"/>
              <a:gd name="connsiteX5" fmla="*/ 2580 w 360008"/>
              <a:gd name="connsiteY5" fmla="*/ 313691 h 334262"/>
              <a:gd name="connsiteX6" fmla="*/ 2863 w 360008"/>
              <a:gd name="connsiteY6" fmla="*/ 329479 h 334262"/>
              <a:gd name="connsiteX7" fmla="*/ 12866 w 360008"/>
              <a:gd name="connsiteY7" fmla="*/ 334262 h 334262"/>
              <a:gd name="connsiteX8" fmla="*/ 18240 w 360008"/>
              <a:gd name="connsiteY8" fmla="*/ 333079 h 334262"/>
              <a:gd name="connsiteX9" fmla="*/ 352526 w 360008"/>
              <a:gd name="connsiteY9" fmla="*/ 178794 h 334262"/>
              <a:gd name="connsiteX10" fmla="*/ 360009 w 360008"/>
              <a:gd name="connsiteY10" fmla="*/ 167119 h 334262"/>
              <a:gd name="connsiteX11" fmla="*/ 352551 w 360008"/>
              <a:gd name="connsiteY11" fmla="*/ 155445 h 334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0008" h="334262">
                <a:moveTo>
                  <a:pt x="352551" y="155445"/>
                </a:moveTo>
                <a:lnTo>
                  <a:pt x="18266" y="1159"/>
                </a:lnTo>
                <a:cubicBezTo>
                  <a:pt x="12943" y="-1258"/>
                  <a:pt x="6591" y="182"/>
                  <a:pt x="2889" y="4759"/>
                </a:cubicBezTo>
                <a:cubicBezTo>
                  <a:pt x="-840" y="9336"/>
                  <a:pt x="-969" y="15842"/>
                  <a:pt x="2580" y="20548"/>
                </a:cubicBezTo>
                <a:lnTo>
                  <a:pt x="112509" y="167119"/>
                </a:lnTo>
                <a:lnTo>
                  <a:pt x="2580" y="313691"/>
                </a:lnTo>
                <a:cubicBezTo>
                  <a:pt x="-969" y="318396"/>
                  <a:pt x="-840" y="324928"/>
                  <a:pt x="2863" y="329479"/>
                </a:cubicBezTo>
                <a:cubicBezTo>
                  <a:pt x="5357" y="332591"/>
                  <a:pt x="9086" y="334262"/>
                  <a:pt x="12866" y="334262"/>
                </a:cubicBezTo>
                <a:cubicBezTo>
                  <a:pt x="14691" y="334262"/>
                  <a:pt x="16517" y="333876"/>
                  <a:pt x="18240" y="333079"/>
                </a:cubicBezTo>
                <a:lnTo>
                  <a:pt x="352526" y="178794"/>
                </a:lnTo>
                <a:cubicBezTo>
                  <a:pt x="357103" y="176685"/>
                  <a:pt x="360009" y="172134"/>
                  <a:pt x="360009" y="167119"/>
                </a:cubicBezTo>
                <a:cubicBezTo>
                  <a:pt x="360009" y="162105"/>
                  <a:pt x="357103" y="157554"/>
                  <a:pt x="352551" y="155445"/>
                </a:cubicBezTo>
                <a:close/>
              </a:path>
            </a:pathLst>
          </a:custGeom>
          <a:solidFill>
            <a:srgbClr val="FF0000"/>
          </a:solidFill>
          <a:ln w="78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dirty="0">
              <a:highlight>
                <a:srgbClr val="FF0000"/>
              </a:highlight>
            </a:endParaRPr>
          </a:p>
        </p:txBody>
      </p:sp>
      <p:sp>
        <p:nvSpPr>
          <p:cNvPr id="15" name="Graphic 25">
            <a:extLst>
              <a:ext uri="{FF2B5EF4-FFF2-40B4-BE49-F238E27FC236}">
                <a16:creationId xmlns:a16="http://schemas.microsoft.com/office/drawing/2014/main" id="{BD78C6D7-4293-07F2-D730-0AE1B5375D36}"/>
              </a:ext>
            </a:extLst>
          </p:cNvPr>
          <p:cNvSpPr/>
          <p:nvPr/>
        </p:nvSpPr>
        <p:spPr>
          <a:xfrm rot="5400000">
            <a:off x="4465737" y="2318285"/>
            <a:ext cx="217206" cy="251876"/>
          </a:xfrm>
          <a:custGeom>
            <a:avLst/>
            <a:gdLst>
              <a:gd name="connsiteX0" fmla="*/ 352551 w 360008"/>
              <a:gd name="connsiteY0" fmla="*/ 155445 h 334262"/>
              <a:gd name="connsiteX1" fmla="*/ 18266 w 360008"/>
              <a:gd name="connsiteY1" fmla="*/ 1159 h 334262"/>
              <a:gd name="connsiteX2" fmla="*/ 2889 w 360008"/>
              <a:gd name="connsiteY2" fmla="*/ 4759 h 334262"/>
              <a:gd name="connsiteX3" fmla="*/ 2580 w 360008"/>
              <a:gd name="connsiteY3" fmla="*/ 20548 h 334262"/>
              <a:gd name="connsiteX4" fmla="*/ 112509 w 360008"/>
              <a:gd name="connsiteY4" fmla="*/ 167119 h 334262"/>
              <a:gd name="connsiteX5" fmla="*/ 2580 w 360008"/>
              <a:gd name="connsiteY5" fmla="*/ 313691 h 334262"/>
              <a:gd name="connsiteX6" fmla="*/ 2863 w 360008"/>
              <a:gd name="connsiteY6" fmla="*/ 329479 h 334262"/>
              <a:gd name="connsiteX7" fmla="*/ 12866 w 360008"/>
              <a:gd name="connsiteY7" fmla="*/ 334262 h 334262"/>
              <a:gd name="connsiteX8" fmla="*/ 18240 w 360008"/>
              <a:gd name="connsiteY8" fmla="*/ 333079 h 334262"/>
              <a:gd name="connsiteX9" fmla="*/ 352526 w 360008"/>
              <a:gd name="connsiteY9" fmla="*/ 178794 h 334262"/>
              <a:gd name="connsiteX10" fmla="*/ 360009 w 360008"/>
              <a:gd name="connsiteY10" fmla="*/ 167119 h 334262"/>
              <a:gd name="connsiteX11" fmla="*/ 352551 w 360008"/>
              <a:gd name="connsiteY11" fmla="*/ 155445 h 334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0008" h="334262">
                <a:moveTo>
                  <a:pt x="352551" y="155445"/>
                </a:moveTo>
                <a:lnTo>
                  <a:pt x="18266" y="1159"/>
                </a:lnTo>
                <a:cubicBezTo>
                  <a:pt x="12943" y="-1258"/>
                  <a:pt x="6591" y="182"/>
                  <a:pt x="2889" y="4759"/>
                </a:cubicBezTo>
                <a:cubicBezTo>
                  <a:pt x="-840" y="9336"/>
                  <a:pt x="-969" y="15842"/>
                  <a:pt x="2580" y="20548"/>
                </a:cubicBezTo>
                <a:lnTo>
                  <a:pt x="112509" y="167119"/>
                </a:lnTo>
                <a:lnTo>
                  <a:pt x="2580" y="313691"/>
                </a:lnTo>
                <a:cubicBezTo>
                  <a:pt x="-969" y="318396"/>
                  <a:pt x="-840" y="324928"/>
                  <a:pt x="2863" y="329479"/>
                </a:cubicBezTo>
                <a:cubicBezTo>
                  <a:pt x="5357" y="332591"/>
                  <a:pt x="9086" y="334262"/>
                  <a:pt x="12866" y="334262"/>
                </a:cubicBezTo>
                <a:cubicBezTo>
                  <a:pt x="14691" y="334262"/>
                  <a:pt x="16517" y="333876"/>
                  <a:pt x="18240" y="333079"/>
                </a:cubicBezTo>
                <a:lnTo>
                  <a:pt x="352526" y="178794"/>
                </a:lnTo>
                <a:cubicBezTo>
                  <a:pt x="357103" y="176685"/>
                  <a:pt x="360009" y="172134"/>
                  <a:pt x="360009" y="167119"/>
                </a:cubicBezTo>
                <a:cubicBezTo>
                  <a:pt x="360009" y="162105"/>
                  <a:pt x="357103" y="157554"/>
                  <a:pt x="352551" y="155445"/>
                </a:cubicBezTo>
                <a:close/>
              </a:path>
            </a:pathLst>
          </a:custGeom>
          <a:solidFill>
            <a:srgbClr val="FF0000"/>
          </a:solidFill>
          <a:ln w="78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dirty="0">
              <a:highlight>
                <a:srgbClr val="FF0000"/>
              </a:highlight>
            </a:endParaRPr>
          </a:p>
        </p:txBody>
      </p:sp>
      <p:sp>
        <p:nvSpPr>
          <p:cNvPr id="16" name="Graphic 25">
            <a:extLst>
              <a:ext uri="{FF2B5EF4-FFF2-40B4-BE49-F238E27FC236}">
                <a16:creationId xmlns:a16="http://schemas.microsoft.com/office/drawing/2014/main" id="{F292DA12-0A24-7AB3-6BD7-68F74AECF6E0}"/>
              </a:ext>
            </a:extLst>
          </p:cNvPr>
          <p:cNvSpPr/>
          <p:nvPr/>
        </p:nvSpPr>
        <p:spPr>
          <a:xfrm rot="5400000">
            <a:off x="7097000" y="2318285"/>
            <a:ext cx="217206" cy="251876"/>
          </a:xfrm>
          <a:custGeom>
            <a:avLst/>
            <a:gdLst>
              <a:gd name="connsiteX0" fmla="*/ 352551 w 360008"/>
              <a:gd name="connsiteY0" fmla="*/ 155445 h 334262"/>
              <a:gd name="connsiteX1" fmla="*/ 18266 w 360008"/>
              <a:gd name="connsiteY1" fmla="*/ 1159 h 334262"/>
              <a:gd name="connsiteX2" fmla="*/ 2889 w 360008"/>
              <a:gd name="connsiteY2" fmla="*/ 4759 h 334262"/>
              <a:gd name="connsiteX3" fmla="*/ 2580 w 360008"/>
              <a:gd name="connsiteY3" fmla="*/ 20548 h 334262"/>
              <a:gd name="connsiteX4" fmla="*/ 112509 w 360008"/>
              <a:gd name="connsiteY4" fmla="*/ 167119 h 334262"/>
              <a:gd name="connsiteX5" fmla="*/ 2580 w 360008"/>
              <a:gd name="connsiteY5" fmla="*/ 313691 h 334262"/>
              <a:gd name="connsiteX6" fmla="*/ 2863 w 360008"/>
              <a:gd name="connsiteY6" fmla="*/ 329479 h 334262"/>
              <a:gd name="connsiteX7" fmla="*/ 12866 w 360008"/>
              <a:gd name="connsiteY7" fmla="*/ 334262 h 334262"/>
              <a:gd name="connsiteX8" fmla="*/ 18240 w 360008"/>
              <a:gd name="connsiteY8" fmla="*/ 333079 h 334262"/>
              <a:gd name="connsiteX9" fmla="*/ 352526 w 360008"/>
              <a:gd name="connsiteY9" fmla="*/ 178794 h 334262"/>
              <a:gd name="connsiteX10" fmla="*/ 360009 w 360008"/>
              <a:gd name="connsiteY10" fmla="*/ 167119 h 334262"/>
              <a:gd name="connsiteX11" fmla="*/ 352551 w 360008"/>
              <a:gd name="connsiteY11" fmla="*/ 155445 h 334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0008" h="334262">
                <a:moveTo>
                  <a:pt x="352551" y="155445"/>
                </a:moveTo>
                <a:lnTo>
                  <a:pt x="18266" y="1159"/>
                </a:lnTo>
                <a:cubicBezTo>
                  <a:pt x="12943" y="-1258"/>
                  <a:pt x="6591" y="182"/>
                  <a:pt x="2889" y="4759"/>
                </a:cubicBezTo>
                <a:cubicBezTo>
                  <a:pt x="-840" y="9336"/>
                  <a:pt x="-969" y="15842"/>
                  <a:pt x="2580" y="20548"/>
                </a:cubicBezTo>
                <a:lnTo>
                  <a:pt x="112509" y="167119"/>
                </a:lnTo>
                <a:lnTo>
                  <a:pt x="2580" y="313691"/>
                </a:lnTo>
                <a:cubicBezTo>
                  <a:pt x="-969" y="318396"/>
                  <a:pt x="-840" y="324928"/>
                  <a:pt x="2863" y="329479"/>
                </a:cubicBezTo>
                <a:cubicBezTo>
                  <a:pt x="5357" y="332591"/>
                  <a:pt x="9086" y="334262"/>
                  <a:pt x="12866" y="334262"/>
                </a:cubicBezTo>
                <a:cubicBezTo>
                  <a:pt x="14691" y="334262"/>
                  <a:pt x="16517" y="333876"/>
                  <a:pt x="18240" y="333079"/>
                </a:cubicBezTo>
                <a:lnTo>
                  <a:pt x="352526" y="178794"/>
                </a:lnTo>
                <a:cubicBezTo>
                  <a:pt x="357103" y="176685"/>
                  <a:pt x="360009" y="172134"/>
                  <a:pt x="360009" y="167119"/>
                </a:cubicBezTo>
                <a:cubicBezTo>
                  <a:pt x="360009" y="162105"/>
                  <a:pt x="357103" y="157554"/>
                  <a:pt x="352551" y="155445"/>
                </a:cubicBezTo>
                <a:close/>
              </a:path>
            </a:pathLst>
          </a:custGeom>
          <a:solidFill>
            <a:srgbClr val="FF0000"/>
          </a:solidFill>
          <a:ln w="78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90035798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80FF40-CB46-20D6-3FE9-A7BC8F57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AC19962B-193D-5EA0-FF42-B15B782CE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368" y="1235276"/>
            <a:ext cx="9011264" cy="461665"/>
          </a:xfrm>
        </p:spPr>
        <p:txBody>
          <a:bodyPr wrap="square">
            <a:spAutoFit/>
          </a:bodyPr>
          <a:lstStyle/>
          <a:p>
            <a:r>
              <a:rPr lang="en-GB" sz="2400" dirty="0"/>
              <a:t>Legal framework according to EU Directive 2019/1023 of June 29, 2019</a:t>
            </a:r>
          </a:p>
        </p:txBody>
      </p:sp>
      <p:sp>
        <p:nvSpPr>
          <p:cNvPr id="4" name="_color1">
            <a:extLst>
              <a:ext uri="{FF2B5EF4-FFF2-40B4-BE49-F238E27FC236}">
                <a16:creationId xmlns:a16="http://schemas.microsoft.com/office/drawing/2014/main" id="{7FD241CF-3F93-F696-F841-58A5A49C8835}"/>
              </a:ext>
            </a:extLst>
          </p:cNvPr>
          <p:cNvSpPr>
            <a:spLocks noChangeArrowheads="1"/>
          </p:cNvSpPr>
          <p:nvPr/>
        </p:nvSpPr>
        <p:spPr bwMode="gray">
          <a:xfrm>
            <a:off x="3349453" y="1760362"/>
            <a:ext cx="5605757" cy="897183"/>
          </a:xfrm>
          <a:custGeom>
            <a:avLst/>
            <a:gdLst/>
            <a:ahLst/>
            <a:cxnLst/>
            <a:rect l="l" t="t" r="r" b="b"/>
            <a:pathLst>
              <a:path w="7095010" h="1319214">
                <a:moveTo>
                  <a:pt x="0" y="0"/>
                </a:moveTo>
                <a:lnTo>
                  <a:pt x="5788582" y="1"/>
                </a:lnTo>
                <a:lnTo>
                  <a:pt x="5788582" y="0"/>
                </a:lnTo>
                <a:lnTo>
                  <a:pt x="7095010" y="0"/>
                </a:lnTo>
                <a:lnTo>
                  <a:pt x="7095010" y="1319214"/>
                </a:lnTo>
                <a:lnTo>
                  <a:pt x="5788582" y="1319214"/>
                </a:lnTo>
                <a:lnTo>
                  <a:pt x="531341" y="1319214"/>
                </a:lnTo>
                <a:close/>
              </a:path>
            </a:pathLst>
          </a:cu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lIns="810000" tIns="27000" rIns="378000" bIns="27000" anchor="ctr"/>
          <a:lstStyle/>
          <a:p>
            <a:pPr>
              <a:spcAft>
                <a:spcPts val="600"/>
              </a:spcAft>
            </a:pPr>
            <a:r>
              <a:rPr lang="en-GB" sz="1050" b="1" dirty="0"/>
              <a:t>Consensual restructuring, e.g. based on a restructuring concept in accordance with the standards of the chamber of auditors, IDW S 6</a:t>
            </a:r>
            <a:endParaRPr lang="en-GB" sz="1050" dirty="0"/>
          </a:p>
        </p:txBody>
      </p:sp>
      <p:sp>
        <p:nvSpPr>
          <p:cNvPr id="17" name="_color1">
            <a:extLst>
              <a:ext uri="{FF2B5EF4-FFF2-40B4-BE49-F238E27FC236}">
                <a16:creationId xmlns:a16="http://schemas.microsoft.com/office/drawing/2014/main" id="{1A894824-4C20-F5E5-140F-8B36A03B80D8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97876" y="2756872"/>
            <a:ext cx="5157334" cy="897183"/>
          </a:xfrm>
          <a:custGeom>
            <a:avLst/>
            <a:gdLst/>
            <a:ahLst/>
            <a:cxnLst/>
            <a:rect l="l" t="t" r="r" b="b"/>
            <a:pathLst>
              <a:path w="6527457" h="1319214">
                <a:moveTo>
                  <a:pt x="0" y="0"/>
                </a:moveTo>
                <a:lnTo>
                  <a:pt x="5221029" y="0"/>
                </a:lnTo>
                <a:lnTo>
                  <a:pt x="6527457" y="0"/>
                </a:lnTo>
                <a:lnTo>
                  <a:pt x="6527457" y="1319214"/>
                </a:lnTo>
                <a:lnTo>
                  <a:pt x="5221029" y="1319214"/>
                </a:lnTo>
                <a:lnTo>
                  <a:pt x="5221029" y="1317625"/>
                </a:lnTo>
                <a:lnTo>
                  <a:pt x="0" y="1317625"/>
                </a:lnTo>
                <a:lnTo>
                  <a:pt x="271204" y="636586"/>
                </a:lnTo>
                <a:close/>
              </a:path>
            </a:pathLst>
          </a:cu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lIns="378000" tIns="27000" rIns="378000" bIns="27000" anchor="ctr"/>
          <a:lstStyle/>
          <a:p>
            <a:pPr>
              <a:spcAft>
                <a:spcPts val="200"/>
              </a:spcAft>
            </a:pPr>
            <a:r>
              <a:rPr lang="en-GB" sz="1050" b="1" dirty="0"/>
              <a:t>Stabilization and restructuring framework for companies (</a:t>
            </a:r>
            <a:r>
              <a:rPr lang="en-GB" sz="1050" b="1" dirty="0" err="1"/>
              <a:t>StaRUG</a:t>
            </a:r>
            <a:r>
              <a:rPr lang="en-GB" sz="1050" b="1" dirty="0"/>
              <a:t>) - </a:t>
            </a:r>
            <a:br>
              <a:rPr lang="en-GB" sz="1050" b="1" dirty="0"/>
            </a:br>
            <a:r>
              <a:rPr lang="en-GB" sz="1000" dirty="0"/>
              <a:t>Restructuring to avoid insolvency</a:t>
            </a:r>
          </a:p>
          <a:p>
            <a:pPr marL="171450" indent="-1714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better value retention,</a:t>
            </a:r>
          </a:p>
          <a:p>
            <a:pPr marL="171450" indent="-1714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avoidance of negative publicity and loss of control</a:t>
            </a:r>
          </a:p>
          <a:p>
            <a:pPr marL="171450" indent="-1714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enabling a majority decision</a:t>
            </a:r>
            <a:endParaRPr lang="en-GB" sz="1000" noProof="1"/>
          </a:p>
        </p:txBody>
      </p:sp>
      <p:sp>
        <p:nvSpPr>
          <p:cNvPr id="18" name="_color1">
            <a:extLst>
              <a:ext uri="{FF2B5EF4-FFF2-40B4-BE49-F238E27FC236}">
                <a16:creationId xmlns:a16="http://schemas.microsoft.com/office/drawing/2014/main" id="{7FDE4E34-4436-3330-EC1B-612625B1A59C}"/>
              </a:ext>
            </a:extLst>
          </p:cNvPr>
          <p:cNvSpPr>
            <a:spLocks noChangeArrowheads="1"/>
          </p:cNvSpPr>
          <p:nvPr/>
        </p:nvSpPr>
        <p:spPr bwMode="gray">
          <a:xfrm>
            <a:off x="3350079" y="3752302"/>
            <a:ext cx="5605131" cy="898263"/>
          </a:xfrm>
          <a:custGeom>
            <a:avLst/>
            <a:gdLst/>
            <a:ahLst/>
            <a:cxnLst/>
            <a:rect l="l" t="t" r="r" b="b"/>
            <a:pathLst>
              <a:path w="7094218" h="1320800">
                <a:moveTo>
                  <a:pt x="513235" y="0"/>
                </a:moveTo>
                <a:lnTo>
                  <a:pt x="5788582" y="0"/>
                </a:lnTo>
                <a:lnTo>
                  <a:pt x="5788582" y="1586"/>
                </a:lnTo>
                <a:lnTo>
                  <a:pt x="7094218" y="1586"/>
                </a:lnTo>
                <a:lnTo>
                  <a:pt x="7094218" y="1320800"/>
                </a:lnTo>
                <a:lnTo>
                  <a:pt x="5787790" y="1320800"/>
                </a:lnTo>
                <a:lnTo>
                  <a:pt x="5787790" y="1317625"/>
                </a:lnTo>
                <a:lnTo>
                  <a:pt x="0" y="1317625"/>
                </a:lnTo>
                <a:close/>
              </a:path>
            </a:pathLst>
          </a:cu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lIns="810000" tIns="27000" rIns="378000" bIns="27000" anchor="ctr"/>
          <a:lstStyle/>
          <a:p>
            <a:pPr>
              <a:spcAft>
                <a:spcPts val="300"/>
              </a:spcAft>
            </a:pPr>
            <a:r>
              <a:rPr lang="en-GB" sz="1050" b="1" dirty="0"/>
              <a:t>Implementation of insolvency proceedings</a:t>
            </a:r>
            <a:endParaRPr lang="en-GB" sz="1050" dirty="0"/>
          </a:p>
          <a:p>
            <a:pPr marL="17145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self-administration, e.g. as protective shield proceedings</a:t>
            </a:r>
          </a:p>
          <a:p>
            <a:pPr marL="17145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insolvency plan as settlement with the creditors (with cram-down-rules)</a:t>
            </a:r>
          </a:p>
          <a:p>
            <a:pPr marL="17145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000" dirty="0"/>
              <a:t>third-party administration by an insolvency administrator</a:t>
            </a:r>
            <a:endParaRPr lang="en-GB" sz="1000" noProof="1"/>
          </a:p>
        </p:txBody>
      </p:sp>
      <p:sp>
        <p:nvSpPr>
          <p:cNvPr id="19" name="_color1">
            <a:extLst>
              <a:ext uri="{FF2B5EF4-FFF2-40B4-BE49-F238E27FC236}">
                <a16:creationId xmlns:a16="http://schemas.microsoft.com/office/drawing/2014/main" id="{82650F98-BC5D-A11F-C39D-61101363698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8789" y="1760362"/>
            <a:ext cx="3709225" cy="2890203"/>
          </a:xfrm>
          <a:custGeom>
            <a:avLst/>
            <a:gdLst/>
            <a:ahLst/>
            <a:cxnLst/>
            <a:rect l="l" t="t" r="r" b="b"/>
            <a:pathLst>
              <a:path w="4694636" h="4249739">
                <a:moveTo>
                  <a:pt x="0" y="0"/>
                </a:moveTo>
                <a:lnTo>
                  <a:pt x="1292623" y="0"/>
                </a:lnTo>
                <a:lnTo>
                  <a:pt x="1292623" y="1"/>
                </a:lnTo>
                <a:lnTo>
                  <a:pt x="3844133" y="1"/>
                </a:lnTo>
                <a:lnTo>
                  <a:pt x="4694636" y="2124870"/>
                </a:lnTo>
                <a:lnTo>
                  <a:pt x="3844133" y="4249739"/>
                </a:lnTo>
                <a:lnTo>
                  <a:pt x="1292623" y="4249739"/>
                </a:lnTo>
                <a:lnTo>
                  <a:pt x="0" y="4249739"/>
                </a:lnTo>
                <a:close/>
              </a:path>
            </a:pathLst>
          </a:custGeom>
          <a:solidFill>
            <a:srgbClr val="0070C0"/>
          </a:solidFill>
          <a:ln w="12700">
            <a:noFill/>
            <a:miter lim="800000"/>
            <a:headEnd/>
            <a:tailEnd/>
          </a:ln>
          <a:effectLst/>
        </p:spPr>
        <p:txBody>
          <a:bodyPr lIns="270000" tIns="54000" rIns="270000" bIns="54000" anchor="ctr"/>
          <a:lstStyle/>
          <a:p>
            <a:pPr defTabSz="601266" eaLnBrk="0" hangingPunct="0"/>
            <a:r>
              <a:rPr lang="en-GB" sz="1400" ker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Act on the Further Development of Restructuring and Insolvency Law closes the gap between out-of-court restructuring and insolvency proceedings</a:t>
            </a:r>
          </a:p>
          <a:p>
            <a:pPr defTabSz="601266" eaLnBrk="0" hangingPunct="0"/>
            <a:endParaRPr lang="en-GB" sz="1000" kern="0">
              <a:solidFill>
                <a:schemeClr val="bg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601266" eaLnBrk="0" hangingPunct="0"/>
            <a:endParaRPr lang="en-GB" sz="1050" kern="0" noProof="1">
              <a:solidFill>
                <a:schemeClr val="bg1"/>
              </a:solidFill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and: nach oben gekippt 19">
            <a:extLst>
              <a:ext uri="{FF2B5EF4-FFF2-40B4-BE49-F238E27FC236}">
                <a16:creationId xmlns:a16="http://schemas.microsoft.com/office/drawing/2014/main" id="{5FE375E1-C903-5C2A-A9BD-050DF835022A}"/>
              </a:ext>
            </a:extLst>
          </p:cNvPr>
          <p:cNvSpPr/>
          <p:nvPr/>
        </p:nvSpPr>
        <p:spPr>
          <a:xfrm>
            <a:off x="8004117" y="2791698"/>
            <a:ext cx="724785" cy="227334"/>
          </a:xfrm>
          <a:prstGeom prst="ribbon2">
            <a:avLst/>
          </a:prstGeom>
          <a:solidFill>
            <a:srgbClr val="EE902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en-GB" sz="800"/>
              <a:t>new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194317207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8C048-FEA3-C942-26B4-56574DDF9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10212E27-6F84-0DBC-B6A1-3C08E5FC62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368" y="1139414"/>
            <a:ext cx="9011264" cy="461665"/>
          </a:xfrm>
        </p:spPr>
        <p:txBody>
          <a:bodyPr wrap="square">
            <a:spAutoFit/>
          </a:bodyPr>
          <a:lstStyle/>
          <a:p>
            <a:r>
              <a:rPr lang="en-GB" sz="2400" dirty="0"/>
              <a:t>Safeguarding through accompanying planning calculation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6DE8B2E-CD92-0A02-4424-9390454CA056}"/>
              </a:ext>
            </a:extLst>
          </p:cNvPr>
          <p:cNvSpPr txBox="1"/>
          <p:nvPr/>
        </p:nvSpPr>
        <p:spPr>
          <a:xfrm>
            <a:off x="132735" y="1601079"/>
            <a:ext cx="8944897" cy="3231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l"/>
            <a:r>
              <a:rPr lang="en-GB" sz="1050" b="0" u="none" cap="none" dirty="0">
                <a:solidFill>
                  <a:srgbClr val="404040"/>
                </a:solidFill>
                <a:effectLst/>
              </a:rPr>
              <a:t>To avoid liability risks and to document that there are no grounds for insolvency, a scenario-accompanying </a:t>
            </a:r>
            <a:r>
              <a:rPr lang="en-GB" sz="1050" b="0" u="sng" cap="none" dirty="0">
                <a:solidFill>
                  <a:srgbClr val="404040"/>
                </a:solidFill>
                <a:effectLst/>
              </a:rPr>
              <a:t>planning calculation </a:t>
            </a:r>
            <a:r>
              <a:rPr lang="en-GB" sz="1050" b="0" u="none" cap="none" dirty="0">
                <a:solidFill>
                  <a:srgbClr val="404040"/>
                </a:solidFill>
                <a:effectLst/>
              </a:rPr>
              <a:t>is required</a:t>
            </a:r>
            <a:r>
              <a:rPr lang="en-GB" sz="1050" b="0" cap="none" dirty="0">
                <a:solidFill>
                  <a:srgbClr val="404040"/>
                </a:solidFill>
                <a:effectLst/>
              </a:rPr>
              <a:t>, considering a comprehensive financing concept </a:t>
            </a:r>
            <a:r>
              <a:rPr lang="en-GB" sz="1050" b="0" u="none" cap="none" dirty="0">
                <a:solidFill>
                  <a:srgbClr val="404040"/>
                </a:solidFill>
                <a:effectLst/>
              </a:rPr>
              <a:t>that documents the financing of the company and </a:t>
            </a:r>
            <a:r>
              <a:rPr lang="en-GB" sz="1050" b="0" u="sng" cap="none" dirty="0">
                <a:solidFill>
                  <a:srgbClr val="404040"/>
                </a:solidFill>
                <a:effectLst/>
              </a:rPr>
              <a:t>the valuation of assets/balance positions</a:t>
            </a:r>
            <a:r>
              <a:rPr lang="en-GB" sz="1050" b="0" u="none" cap="none" dirty="0">
                <a:solidFill>
                  <a:srgbClr val="404040"/>
                </a:solidFill>
                <a:effectLst/>
              </a:rPr>
              <a:t>. </a:t>
            </a:r>
            <a:endParaRPr lang="en-GB" sz="1050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Rectangle 27">
            <a:extLst>
              <a:ext uri="{FF2B5EF4-FFF2-40B4-BE49-F238E27FC236}">
                <a16:creationId xmlns:a16="http://schemas.microsoft.com/office/drawing/2014/main" id="{B5CB53BD-6C70-01D1-4FF4-2F0564523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170" y="1974257"/>
            <a:ext cx="6200675" cy="40035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80500" tIns="53667" rIns="107333" bIns="53667" anchor="t"/>
          <a:lstStyle/>
          <a:p>
            <a:pPr algn="ctr">
              <a:lnSpc>
                <a:spcPct val="95000"/>
              </a:lnSpc>
              <a:spcAft>
                <a:spcPts val="596"/>
              </a:spcAft>
              <a:buClr>
                <a:srgbClr val="969696"/>
              </a:buClr>
            </a:pPr>
            <a:r>
              <a:rPr lang="en-GB" sz="1100" b="1">
                <a:solidFill>
                  <a:srgbClr val="FF0000"/>
                </a:solidFill>
                <a:latin typeface="+mj-lt"/>
                <a:cs typeface="Arial" charset="0"/>
              </a:rPr>
              <a:t>Obligation to apply</a:t>
            </a:r>
            <a:endParaRPr lang="en-GB" sz="1100" b="1" dirty="0">
              <a:solidFill>
                <a:srgbClr val="FF0000"/>
              </a:solidFill>
              <a:latin typeface="+mj-lt"/>
              <a:cs typeface="Arial" charset="0"/>
            </a:endParaRPr>
          </a:p>
        </p:txBody>
      </p:sp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37061E4C-5304-4AE6-E5CF-394C4699A470}"/>
              </a:ext>
            </a:extLst>
          </p:cNvPr>
          <p:cNvSpPr/>
          <p:nvPr/>
        </p:nvSpPr>
        <p:spPr>
          <a:xfrm>
            <a:off x="152058" y="2144386"/>
            <a:ext cx="8679139" cy="230224"/>
          </a:xfrm>
          <a:prstGeom prst="rightArrow">
            <a:avLst/>
          </a:prstGeom>
          <a:solidFill>
            <a:schemeClr val="bg1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pPr algn="ctr"/>
            <a:endParaRPr lang="en-GB" sz="11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26ACDEF-2CDE-03EB-C4CD-10F6F64579EC}"/>
              </a:ext>
            </a:extLst>
          </p:cNvPr>
          <p:cNvSpPr/>
          <p:nvPr/>
        </p:nvSpPr>
        <p:spPr>
          <a:xfrm>
            <a:off x="7307550" y="2214726"/>
            <a:ext cx="749632" cy="8580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24 months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7E4BAF33-9D65-A819-81EA-D7C56A463063}"/>
              </a:ext>
            </a:extLst>
          </p:cNvPr>
          <p:cNvSpPr/>
          <p:nvPr/>
        </p:nvSpPr>
        <p:spPr>
          <a:xfrm>
            <a:off x="4489933" y="2222696"/>
            <a:ext cx="749632" cy="8580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pPr algn="ctr"/>
            <a:r>
              <a:rPr lang="en-GB" sz="1100" b="1">
                <a:solidFill>
                  <a:schemeClr val="tx1"/>
                </a:solidFill>
              </a:rPr>
              <a:t>12 months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BFCD917-4D40-7B30-C837-77ACC9F2BE4B}"/>
              </a:ext>
            </a:extLst>
          </p:cNvPr>
          <p:cNvSpPr/>
          <p:nvPr/>
        </p:nvSpPr>
        <p:spPr>
          <a:xfrm>
            <a:off x="1729213" y="2167167"/>
            <a:ext cx="1664468" cy="180090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r>
              <a:rPr lang="en-GB" sz="1100" b="1">
                <a:solidFill>
                  <a:schemeClr val="tx1"/>
                </a:solidFill>
              </a:rPr>
              <a:t>LIQUIDITY RANGE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C842A757-09E6-59C9-FD91-AE993CFA646B}"/>
              </a:ext>
            </a:extLst>
          </p:cNvPr>
          <p:cNvSpPr/>
          <p:nvPr/>
        </p:nvSpPr>
        <p:spPr>
          <a:xfrm>
            <a:off x="157939" y="2214726"/>
            <a:ext cx="749632" cy="85805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pPr algn="ctr"/>
            <a:r>
              <a:rPr lang="en-GB" sz="1100" b="1">
                <a:solidFill>
                  <a:schemeClr val="tx1"/>
                </a:solidFill>
              </a:rPr>
              <a:t>today</a:t>
            </a:r>
            <a:endParaRPr lang="en-GB" sz="1100" b="1" dirty="0">
              <a:solidFill>
                <a:schemeClr val="tx1"/>
              </a:solidFill>
            </a:endParaRPr>
          </a:p>
        </p:txBody>
      </p:sp>
      <p:grpSp>
        <p:nvGrpSpPr>
          <p:cNvPr id="12" name="Groep 157">
            <a:extLst>
              <a:ext uri="{FF2B5EF4-FFF2-40B4-BE49-F238E27FC236}">
                <a16:creationId xmlns:a16="http://schemas.microsoft.com/office/drawing/2014/main" id="{12681FA6-604A-EFED-2ECB-063B67B313EA}"/>
              </a:ext>
            </a:extLst>
          </p:cNvPr>
          <p:cNvGrpSpPr>
            <a:grpSpLocks noChangeAspect="1"/>
          </p:cNvGrpSpPr>
          <p:nvPr/>
        </p:nvGrpSpPr>
        <p:grpSpPr>
          <a:xfrm>
            <a:off x="703657" y="2144755"/>
            <a:ext cx="292369" cy="160948"/>
            <a:chOff x="4549700" y="3930035"/>
            <a:chExt cx="707841" cy="642240"/>
          </a:xfrm>
          <a:solidFill>
            <a:schemeClr val="accent1"/>
          </a:solidFill>
        </p:grpSpPr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id="{CFE8F8C9-DB2F-5E6B-27FA-2A1A9B3B5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00" y="4078014"/>
              <a:ext cx="707841" cy="494261"/>
            </a:xfrm>
            <a:custGeom>
              <a:avLst/>
              <a:gdLst>
                <a:gd name="T0" fmla="*/ 267 w 2363"/>
                <a:gd name="T1" fmla="*/ 0 h 1650"/>
                <a:gd name="T2" fmla="*/ 865 w 2363"/>
                <a:gd name="T3" fmla="*/ 226 h 1650"/>
                <a:gd name="T4" fmla="*/ 841 w 2363"/>
                <a:gd name="T5" fmla="*/ 339 h 1650"/>
                <a:gd name="T6" fmla="*/ 671 w 2363"/>
                <a:gd name="T7" fmla="*/ 339 h 1650"/>
                <a:gd name="T8" fmla="*/ 857 w 2363"/>
                <a:gd name="T9" fmla="*/ 695 h 1650"/>
                <a:gd name="T10" fmla="*/ 598 w 2363"/>
                <a:gd name="T11" fmla="*/ 817 h 1650"/>
                <a:gd name="T12" fmla="*/ 833 w 2363"/>
                <a:gd name="T13" fmla="*/ 987 h 1650"/>
                <a:gd name="T14" fmla="*/ 736 w 2363"/>
                <a:gd name="T15" fmla="*/ 1205 h 1650"/>
                <a:gd name="T16" fmla="*/ 1019 w 2363"/>
                <a:gd name="T17" fmla="*/ 1132 h 1650"/>
                <a:gd name="T18" fmla="*/ 1327 w 2363"/>
                <a:gd name="T19" fmla="*/ 1383 h 1650"/>
                <a:gd name="T20" fmla="*/ 1481 w 2363"/>
                <a:gd name="T21" fmla="*/ 1108 h 1650"/>
                <a:gd name="T22" fmla="*/ 1715 w 2363"/>
                <a:gd name="T23" fmla="*/ 1075 h 1650"/>
                <a:gd name="T24" fmla="*/ 1570 w 2363"/>
                <a:gd name="T25" fmla="*/ 817 h 1650"/>
                <a:gd name="T26" fmla="*/ 1829 w 2363"/>
                <a:gd name="T27" fmla="*/ 582 h 1650"/>
                <a:gd name="T28" fmla="*/ 1634 w 2363"/>
                <a:gd name="T29" fmla="*/ 501 h 1650"/>
                <a:gd name="T30" fmla="*/ 1699 w 2363"/>
                <a:gd name="T31" fmla="*/ 388 h 1650"/>
                <a:gd name="T32" fmla="*/ 2363 w 2363"/>
                <a:gd name="T33" fmla="*/ 420 h 1650"/>
                <a:gd name="T34" fmla="*/ 1796 w 2363"/>
                <a:gd name="T35" fmla="*/ 841 h 1650"/>
                <a:gd name="T36" fmla="*/ 2079 w 2363"/>
                <a:gd name="T37" fmla="*/ 1262 h 1650"/>
                <a:gd name="T38" fmla="*/ 1545 w 2363"/>
                <a:gd name="T39" fmla="*/ 1245 h 1650"/>
                <a:gd name="T40" fmla="*/ 1416 w 2363"/>
                <a:gd name="T41" fmla="*/ 1650 h 1650"/>
                <a:gd name="T42" fmla="*/ 930 w 2363"/>
                <a:gd name="T43" fmla="*/ 1334 h 1650"/>
                <a:gd name="T44" fmla="*/ 380 w 2363"/>
                <a:gd name="T45" fmla="*/ 1480 h 1650"/>
                <a:gd name="T46" fmla="*/ 663 w 2363"/>
                <a:gd name="T47" fmla="*/ 1035 h 1650"/>
                <a:gd name="T48" fmla="*/ 0 w 2363"/>
                <a:gd name="T49" fmla="*/ 776 h 1650"/>
                <a:gd name="T50" fmla="*/ 671 w 2363"/>
                <a:gd name="T51" fmla="*/ 623 h 1650"/>
                <a:gd name="T52" fmla="*/ 267 w 2363"/>
                <a:gd name="T53" fmla="*/ 0 h 1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63" h="1650">
                  <a:moveTo>
                    <a:pt x="267" y="0"/>
                  </a:moveTo>
                  <a:lnTo>
                    <a:pt x="865" y="226"/>
                  </a:lnTo>
                  <a:lnTo>
                    <a:pt x="841" y="339"/>
                  </a:lnTo>
                  <a:lnTo>
                    <a:pt x="671" y="339"/>
                  </a:lnTo>
                  <a:lnTo>
                    <a:pt x="857" y="695"/>
                  </a:lnTo>
                  <a:lnTo>
                    <a:pt x="598" y="817"/>
                  </a:lnTo>
                  <a:lnTo>
                    <a:pt x="833" y="987"/>
                  </a:lnTo>
                  <a:lnTo>
                    <a:pt x="736" y="1205"/>
                  </a:lnTo>
                  <a:lnTo>
                    <a:pt x="1019" y="1132"/>
                  </a:lnTo>
                  <a:lnTo>
                    <a:pt x="1327" y="1383"/>
                  </a:lnTo>
                  <a:lnTo>
                    <a:pt x="1481" y="1108"/>
                  </a:lnTo>
                  <a:lnTo>
                    <a:pt x="1715" y="1075"/>
                  </a:lnTo>
                  <a:lnTo>
                    <a:pt x="1570" y="817"/>
                  </a:lnTo>
                  <a:lnTo>
                    <a:pt x="1829" y="582"/>
                  </a:lnTo>
                  <a:lnTo>
                    <a:pt x="1634" y="501"/>
                  </a:lnTo>
                  <a:lnTo>
                    <a:pt x="1699" y="388"/>
                  </a:lnTo>
                  <a:lnTo>
                    <a:pt x="2363" y="420"/>
                  </a:lnTo>
                  <a:lnTo>
                    <a:pt x="1796" y="841"/>
                  </a:lnTo>
                  <a:lnTo>
                    <a:pt x="2079" y="1262"/>
                  </a:lnTo>
                  <a:lnTo>
                    <a:pt x="1545" y="1245"/>
                  </a:lnTo>
                  <a:lnTo>
                    <a:pt x="1416" y="1650"/>
                  </a:lnTo>
                  <a:lnTo>
                    <a:pt x="930" y="1334"/>
                  </a:lnTo>
                  <a:lnTo>
                    <a:pt x="380" y="1480"/>
                  </a:lnTo>
                  <a:lnTo>
                    <a:pt x="663" y="1035"/>
                  </a:lnTo>
                  <a:lnTo>
                    <a:pt x="0" y="776"/>
                  </a:lnTo>
                  <a:lnTo>
                    <a:pt x="671" y="623"/>
                  </a:lnTo>
                  <a:lnTo>
                    <a:pt x="26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80168" tIns="40084" rIns="80168" bIns="40084" numCol="1" anchor="t" anchorCtr="0" compatLnSpc="1">
              <a:prstTxWarp prst="textNoShape">
                <a:avLst/>
              </a:prstTxWarp>
            </a:bodyPr>
            <a:lstStyle/>
            <a:p>
              <a:pPr defTabSz="801654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  <p:sp>
          <p:nvSpPr>
            <p:cNvPr id="36" name="Freeform 87">
              <a:extLst>
                <a:ext uri="{FF2B5EF4-FFF2-40B4-BE49-F238E27FC236}">
                  <a16:creationId xmlns:a16="http://schemas.microsoft.com/office/drawing/2014/main" id="{DF48D535-A5C1-B43C-3214-92FD68BE4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5887" y="3930035"/>
              <a:ext cx="239941" cy="489467"/>
            </a:xfrm>
            <a:custGeom>
              <a:avLst/>
              <a:gdLst>
                <a:gd name="T0" fmla="*/ 194 w 801"/>
                <a:gd name="T1" fmla="*/ 0 h 1634"/>
                <a:gd name="T2" fmla="*/ 567 w 801"/>
                <a:gd name="T3" fmla="*/ 202 h 1634"/>
                <a:gd name="T4" fmla="*/ 397 w 801"/>
                <a:gd name="T5" fmla="*/ 688 h 1634"/>
                <a:gd name="T6" fmla="*/ 801 w 801"/>
                <a:gd name="T7" fmla="*/ 615 h 1634"/>
                <a:gd name="T8" fmla="*/ 429 w 801"/>
                <a:gd name="T9" fmla="*/ 1262 h 1634"/>
                <a:gd name="T10" fmla="*/ 575 w 801"/>
                <a:gd name="T11" fmla="*/ 1303 h 1634"/>
                <a:gd name="T12" fmla="*/ 211 w 801"/>
                <a:gd name="T13" fmla="*/ 1634 h 1634"/>
                <a:gd name="T14" fmla="*/ 105 w 801"/>
                <a:gd name="T15" fmla="*/ 1149 h 1634"/>
                <a:gd name="T16" fmla="*/ 259 w 801"/>
                <a:gd name="T17" fmla="*/ 1197 h 1634"/>
                <a:gd name="T18" fmla="*/ 340 w 801"/>
                <a:gd name="T19" fmla="*/ 955 h 1634"/>
                <a:gd name="T20" fmla="*/ 0 w 801"/>
                <a:gd name="T21" fmla="*/ 1019 h 1634"/>
                <a:gd name="T22" fmla="*/ 194 w 801"/>
                <a:gd name="T23" fmla="*/ 0 h 1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1634">
                  <a:moveTo>
                    <a:pt x="194" y="0"/>
                  </a:moveTo>
                  <a:lnTo>
                    <a:pt x="567" y="202"/>
                  </a:lnTo>
                  <a:lnTo>
                    <a:pt x="397" y="688"/>
                  </a:lnTo>
                  <a:lnTo>
                    <a:pt x="801" y="615"/>
                  </a:lnTo>
                  <a:lnTo>
                    <a:pt x="429" y="1262"/>
                  </a:lnTo>
                  <a:lnTo>
                    <a:pt x="575" y="1303"/>
                  </a:lnTo>
                  <a:lnTo>
                    <a:pt x="211" y="1634"/>
                  </a:lnTo>
                  <a:lnTo>
                    <a:pt x="105" y="1149"/>
                  </a:lnTo>
                  <a:lnTo>
                    <a:pt x="259" y="1197"/>
                  </a:lnTo>
                  <a:lnTo>
                    <a:pt x="340" y="955"/>
                  </a:lnTo>
                  <a:lnTo>
                    <a:pt x="0" y="1019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80168" tIns="40084" rIns="80168" bIns="40084" numCol="1" anchor="t" anchorCtr="0" compatLnSpc="1">
              <a:prstTxWarp prst="textNoShape">
                <a:avLst/>
              </a:prstTxWarp>
            </a:bodyPr>
            <a:lstStyle/>
            <a:p>
              <a:pPr defTabSz="801654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3" name="Grafik 12" descr="Münzen">
            <a:extLst>
              <a:ext uri="{FF2B5EF4-FFF2-40B4-BE49-F238E27FC236}">
                <a16:creationId xmlns:a16="http://schemas.microsoft.com/office/drawing/2014/main" id="{BBFB93BD-A1AA-6B58-7509-7C755EEDC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36905" y="2167087"/>
            <a:ext cx="229430" cy="139201"/>
          </a:xfrm>
          <a:prstGeom prst="rect">
            <a:avLst/>
          </a:prstGeom>
        </p:spPr>
      </p:pic>
      <p:sp>
        <p:nvSpPr>
          <p:cNvPr id="14" name="Pfeil: nach rechts 13">
            <a:extLst>
              <a:ext uri="{FF2B5EF4-FFF2-40B4-BE49-F238E27FC236}">
                <a16:creationId xmlns:a16="http://schemas.microsoft.com/office/drawing/2014/main" id="{FFA1F0D1-DAAD-7528-2467-47A2B5B00E4B}"/>
              </a:ext>
            </a:extLst>
          </p:cNvPr>
          <p:cNvSpPr/>
          <p:nvPr/>
        </p:nvSpPr>
        <p:spPr>
          <a:xfrm rot="2955408">
            <a:off x="8349405" y="2195061"/>
            <a:ext cx="122028" cy="73092"/>
          </a:xfrm>
          <a:prstGeom prst="rightArrow">
            <a:avLst/>
          </a:prstGeom>
          <a:solidFill>
            <a:schemeClr val="tx2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ctr"/>
          <a:lstStyle/>
          <a:p>
            <a:pPr algn="ctr"/>
            <a:endParaRPr lang="en-GB" sz="1100" dirty="0"/>
          </a:p>
        </p:txBody>
      </p:sp>
      <p:grpSp>
        <p:nvGrpSpPr>
          <p:cNvPr id="15" name="Groep 157">
            <a:extLst>
              <a:ext uri="{FF2B5EF4-FFF2-40B4-BE49-F238E27FC236}">
                <a16:creationId xmlns:a16="http://schemas.microsoft.com/office/drawing/2014/main" id="{9F4282CD-DC90-1F57-3000-B1FF0F26F613}"/>
              </a:ext>
            </a:extLst>
          </p:cNvPr>
          <p:cNvGrpSpPr>
            <a:grpSpLocks noChangeAspect="1"/>
          </p:cNvGrpSpPr>
          <p:nvPr/>
        </p:nvGrpSpPr>
        <p:grpSpPr>
          <a:xfrm>
            <a:off x="5204431" y="2161874"/>
            <a:ext cx="292369" cy="160948"/>
            <a:chOff x="4549700" y="3930035"/>
            <a:chExt cx="707841" cy="642240"/>
          </a:xfrm>
          <a:solidFill>
            <a:schemeClr val="accent1"/>
          </a:solidFill>
        </p:grpSpPr>
        <p:sp>
          <p:nvSpPr>
            <p:cNvPr id="33" name="Freeform 86">
              <a:extLst>
                <a:ext uri="{FF2B5EF4-FFF2-40B4-BE49-F238E27FC236}">
                  <a16:creationId xmlns:a16="http://schemas.microsoft.com/office/drawing/2014/main" id="{CD8B490D-DC36-9178-3FC6-A91E817B3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00" y="4078014"/>
              <a:ext cx="707841" cy="494261"/>
            </a:xfrm>
            <a:custGeom>
              <a:avLst/>
              <a:gdLst>
                <a:gd name="T0" fmla="*/ 267 w 2363"/>
                <a:gd name="T1" fmla="*/ 0 h 1650"/>
                <a:gd name="T2" fmla="*/ 865 w 2363"/>
                <a:gd name="T3" fmla="*/ 226 h 1650"/>
                <a:gd name="T4" fmla="*/ 841 w 2363"/>
                <a:gd name="T5" fmla="*/ 339 h 1650"/>
                <a:gd name="T6" fmla="*/ 671 w 2363"/>
                <a:gd name="T7" fmla="*/ 339 h 1650"/>
                <a:gd name="T8" fmla="*/ 857 w 2363"/>
                <a:gd name="T9" fmla="*/ 695 h 1650"/>
                <a:gd name="T10" fmla="*/ 598 w 2363"/>
                <a:gd name="T11" fmla="*/ 817 h 1650"/>
                <a:gd name="T12" fmla="*/ 833 w 2363"/>
                <a:gd name="T13" fmla="*/ 987 h 1650"/>
                <a:gd name="T14" fmla="*/ 736 w 2363"/>
                <a:gd name="T15" fmla="*/ 1205 h 1650"/>
                <a:gd name="T16" fmla="*/ 1019 w 2363"/>
                <a:gd name="T17" fmla="*/ 1132 h 1650"/>
                <a:gd name="T18" fmla="*/ 1327 w 2363"/>
                <a:gd name="T19" fmla="*/ 1383 h 1650"/>
                <a:gd name="T20" fmla="*/ 1481 w 2363"/>
                <a:gd name="T21" fmla="*/ 1108 h 1650"/>
                <a:gd name="T22" fmla="*/ 1715 w 2363"/>
                <a:gd name="T23" fmla="*/ 1075 h 1650"/>
                <a:gd name="T24" fmla="*/ 1570 w 2363"/>
                <a:gd name="T25" fmla="*/ 817 h 1650"/>
                <a:gd name="T26" fmla="*/ 1829 w 2363"/>
                <a:gd name="T27" fmla="*/ 582 h 1650"/>
                <a:gd name="T28" fmla="*/ 1634 w 2363"/>
                <a:gd name="T29" fmla="*/ 501 h 1650"/>
                <a:gd name="T30" fmla="*/ 1699 w 2363"/>
                <a:gd name="T31" fmla="*/ 388 h 1650"/>
                <a:gd name="T32" fmla="*/ 2363 w 2363"/>
                <a:gd name="T33" fmla="*/ 420 h 1650"/>
                <a:gd name="T34" fmla="*/ 1796 w 2363"/>
                <a:gd name="T35" fmla="*/ 841 h 1650"/>
                <a:gd name="T36" fmla="*/ 2079 w 2363"/>
                <a:gd name="T37" fmla="*/ 1262 h 1650"/>
                <a:gd name="T38" fmla="*/ 1545 w 2363"/>
                <a:gd name="T39" fmla="*/ 1245 h 1650"/>
                <a:gd name="T40" fmla="*/ 1416 w 2363"/>
                <a:gd name="T41" fmla="*/ 1650 h 1650"/>
                <a:gd name="T42" fmla="*/ 930 w 2363"/>
                <a:gd name="T43" fmla="*/ 1334 h 1650"/>
                <a:gd name="T44" fmla="*/ 380 w 2363"/>
                <a:gd name="T45" fmla="*/ 1480 h 1650"/>
                <a:gd name="T46" fmla="*/ 663 w 2363"/>
                <a:gd name="T47" fmla="*/ 1035 h 1650"/>
                <a:gd name="T48" fmla="*/ 0 w 2363"/>
                <a:gd name="T49" fmla="*/ 776 h 1650"/>
                <a:gd name="T50" fmla="*/ 671 w 2363"/>
                <a:gd name="T51" fmla="*/ 623 h 1650"/>
                <a:gd name="T52" fmla="*/ 267 w 2363"/>
                <a:gd name="T53" fmla="*/ 0 h 1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63" h="1650">
                  <a:moveTo>
                    <a:pt x="267" y="0"/>
                  </a:moveTo>
                  <a:lnTo>
                    <a:pt x="865" y="226"/>
                  </a:lnTo>
                  <a:lnTo>
                    <a:pt x="841" y="339"/>
                  </a:lnTo>
                  <a:lnTo>
                    <a:pt x="671" y="339"/>
                  </a:lnTo>
                  <a:lnTo>
                    <a:pt x="857" y="695"/>
                  </a:lnTo>
                  <a:lnTo>
                    <a:pt x="598" y="817"/>
                  </a:lnTo>
                  <a:lnTo>
                    <a:pt x="833" y="987"/>
                  </a:lnTo>
                  <a:lnTo>
                    <a:pt x="736" y="1205"/>
                  </a:lnTo>
                  <a:lnTo>
                    <a:pt x="1019" y="1132"/>
                  </a:lnTo>
                  <a:lnTo>
                    <a:pt x="1327" y="1383"/>
                  </a:lnTo>
                  <a:lnTo>
                    <a:pt x="1481" y="1108"/>
                  </a:lnTo>
                  <a:lnTo>
                    <a:pt x="1715" y="1075"/>
                  </a:lnTo>
                  <a:lnTo>
                    <a:pt x="1570" y="817"/>
                  </a:lnTo>
                  <a:lnTo>
                    <a:pt x="1829" y="582"/>
                  </a:lnTo>
                  <a:lnTo>
                    <a:pt x="1634" y="501"/>
                  </a:lnTo>
                  <a:lnTo>
                    <a:pt x="1699" y="388"/>
                  </a:lnTo>
                  <a:lnTo>
                    <a:pt x="2363" y="420"/>
                  </a:lnTo>
                  <a:lnTo>
                    <a:pt x="1796" y="841"/>
                  </a:lnTo>
                  <a:lnTo>
                    <a:pt x="2079" y="1262"/>
                  </a:lnTo>
                  <a:lnTo>
                    <a:pt x="1545" y="1245"/>
                  </a:lnTo>
                  <a:lnTo>
                    <a:pt x="1416" y="1650"/>
                  </a:lnTo>
                  <a:lnTo>
                    <a:pt x="930" y="1334"/>
                  </a:lnTo>
                  <a:lnTo>
                    <a:pt x="380" y="1480"/>
                  </a:lnTo>
                  <a:lnTo>
                    <a:pt x="663" y="1035"/>
                  </a:lnTo>
                  <a:lnTo>
                    <a:pt x="0" y="776"/>
                  </a:lnTo>
                  <a:lnTo>
                    <a:pt x="671" y="623"/>
                  </a:lnTo>
                  <a:lnTo>
                    <a:pt x="26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80168" tIns="40084" rIns="80168" bIns="40084" numCol="1" anchor="t" anchorCtr="0" compatLnSpc="1">
              <a:prstTxWarp prst="textNoShape">
                <a:avLst/>
              </a:prstTxWarp>
            </a:bodyPr>
            <a:lstStyle/>
            <a:p>
              <a:pPr defTabSz="801654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id="{1CD0DE75-06F1-01F0-A279-659451C5E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5887" y="3930035"/>
              <a:ext cx="239941" cy="489467"/>
            </a:xfrm>
            <a:custGeom>
              <a:avLst/>
              <a:gdLst>
                <a:gd name="T0" fmla="*/ 194 w 801"/>
                <a:gd name="T1" fmla="*/ 0 h 1634"/>
                <a:gd name="T2" fmla="*/ 567 w 801"/>
                <a:gd name="T3" fmla="*/ 202 h 1634"/>
                <a:gd name="T4" fmla="*/ 397 w 801"/>
                <a:gd name="T5" fmla="*/ 688 h 1634"/>
                <a:gd name="T6" fmla="*/ 801 w 801"/>
                <a:gd name="T7" fmla="*/ 615 h 1634"/>
                <a:gd name="T8" fmla="*/ 429 w 801"/>
                <a:gd name="T9" fmla="*/ 1262 h 1634"/>
                <a:gd name="T10" fmla="*/ 575 w 801"/>
                <a:gd name="T11" fmla="*/ 1303 h 1634"/>
                <a:gd name="T12" fmla="*/ 211 w 801"/>
                <a:gd name="T13" fmla="*/ 1634 h 1634"/>
                <a:gd name="T14" fmla="*/ 105 w 801"/>
                <a:gd name="T15" fmla="*/ 1149 h 1634"/>
                <a:gd name="T16" fmla="*/ 259 w 801"/>
                <a:gd name="T17" fmla="*/ 1197 h 1634"/>
                <a:gd name="T18" fmla="*/ 340 w 801"/>
                <a:gd name="T19" fmla="*/ 955 h 1634"/>
                <a:gd name="T20" fmla="*/ 0 w 801"/>
                <a:gd name="T21" fmla="*/ 1019 h 1634"/>
                <a:gd name="T22" fmla="*/ 194 w 801"/>
                <a:gd name="T23" fmla="*/ 0 h 1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1634">
                  <a:moveTo>
                    <a:pt x="194" y="0"/>
                  </a:moveTo>
                  <a:lnTo>
                    <a:pt x="567" y="202"/>
                  </a:lnTo>
                  <a:lnTo>
                    <a:pt x="397" y="688"/>
                  </a:lnTo>
                  <a:lnTo>
                    <a:pt x="801" y="615"/>
                  </a:lnTo>
                  <a:lnTo>
                    <a:pt x="429" y="1262"/>
                  </a:lnTo>
                  <a:lnTo>
                    <a:pt x="575" y="1303"/>
                  </a:lnTo>
                  <a:lnTo>
                    <a:pt x="211" y="1634"/>
                  </a:lnTo>
                  <a:lnTo>
                    <a:pt x="105" y="1149"/>
                  </a:lnTo>
                  <a:lnTo>
                    <a:pt x="259" y="1197"/>
                  </a:lnTo>
                  <a:lnTo>
                    <a:pt x="340" y="955"/>
                  </a:lnTo>
                  <a:lnTo>
                    <a:pt x="0" y="1019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80168" tIns="40084" rIns="80168" bIns="40084" numCol="1" anchor="t" anchorCtr="0" compatLnSpc="1">
              <a:prstTxWarp prst="textNoShape">
                <a:avLst/>
              </a:prstTxWarp>
            </a:bodyPr>
            <a:lstStyle/>
            <a:p>
              <a:pPr defTabSz="801654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</p:grpSp>
      <p:sp>
        <p:nvSpPr>
          <p:cNvPr id="16" name="Rechteck 9">
            <a:extLst>
              <a:ext uri="{FF2B5EF4-FFF2-40B4-BE49-F238E27FC236}">
                <a16:creationId xmlns:a16="http://schemas.microsoft.com/office/drawing/2014/main" id="{6AA16B52-BD55-DE92-8D20-246FC50869BC}"/>
              </a:ext>
            </a:extLst>
          </p:cNvPr>
          <p:cNvSpPr/>
          <p:nvPr/>
        </p:nvSpPr>
        <p:spPr>
          <a:xfrm>
            <a:off x="116820" y="3969400"/>
            <a:ext cx="3068402" cy="801703"/>
          </a:xfrm>
          <a:prstGeom prst="rect">
            <a:avLst/>
          </a:prstGeom>
          <a:solidFill>
            <a:schemeClr val="bg2">
              <a:lumMod val="90000"/>
              <a:alpha val="3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/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(Writing down existing) deferral/standstill agreements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Provision of a (possibly secured) bridging loan for the period until the successful implementation of a restructuring concept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Shareholders increase equity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21" name="Rechteck 9">
            <a:extLst>
              <a:ext uri="{FF2B5EF4-FFF2-40B4-BE49-F238E27FC236}">
                <a16:creationId xmlns:a16="http://schemas.microsoft.com/office/drawing/2014/main" id="{87F829DF-6F5E-A55A-9F56-634CDED68004}"/>
              </a:ext>
            </a:extLst>
          </p:cNvPr>
          <p:cNvSpPr/>
          <p:nvPr/>
        </p:nvSpPr>
        <p:spPr>
          <a:xfrm>
            <a:off x="3245391" y="3966764"/>
            <a:ext cx="3076453" cy="803702"/>
          </a:xfrm>
          <a:prstGeom prst="rect">
            <a:avLst/>
          </a:prstGeom>
          <a:solidFill>
            <a:schemeClr val="bg2">
              <a:lumMod val="90000"/>
              <a:alpha val="3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/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Debt waivers or tax-neutral subordination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Selling non-current/current assets (at market prices) to the shareholders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Letter of comfort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>
                <a:solidFill>
                  <a:schemeClr val="tx1"/>
                </a:solidFill>
              </a:rPr>
              <a:t>Shareholders increase equity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22" name="Inhaltsplatzhalter 3">
            <a:extLst>
              <a:ext uri="{FF2B5EF4-FFF2-40B4-BE49-F238E27FC236}">
                <a16:creationId xmlns:a16="http://schemas.microsoft.com/office/drawing/2014/main" id="{A6AE86AB-B01D-83F0-4E07-B8C74884796E}"/>
              </a:ext>
            </a:extLst>
          </p:cNvPr>
          <p:cNvSpPr txBox="1">
            <a:spLocks/>
          </p:cNvSpPr>
          <p:nvPr/>
        </p:nvSpPr>
        <p:spPr>
          <a:xfrm>
            <a:off x="110903" y="2450217"/>
            <a:ext cx="1524311" cy="480513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 dirty="0">
                <a:solidFill>
                  <a:schemeClr val="bg1"/>
                </a:solidFill>
              </a:rPr>
              <a:t>Statement of liquidity status as at the reporting date</a:t>
            </a:r>
          </a:p>
        </p:txBody>
      </p:sp>
      <p:sp>
        <p:nvSpPr>
          <p:cNvPr id="23" name="Inhaltsplatzhalter 3">
            <a:extLst>
              <a:ext uri="{FF2B5EF4-FFF2-40B4-BE49-F238E27FC236}">
                <a16:creationId xmlns:a16="http://schemas.microsoft.com/office/drawing/2014/main" id="{1AB708BA-739E-CE92-C155-AA2BFF7143C6}"/>
              </a:ext>
            </a:extLst>
          </p:cNvPr>
          <p:cNvSpPr txBox="1">
            <a:spLocks/>
          </p:cNvSpPr>
          <p:nvPr/>
        </p:nvSpPr>
        <p:spPr>
          <a:xfrm>
            <a:off x="1697470" y="2450217"/>
            <a:ext cx="1487801" cy="480513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>
                <a:solidFill>
                  <a:schemeClr val="bg1"/>
                </a:solidFill>
              </a:rPr>
              <a:t>Liquidity planning on a daily basis (3 months)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Inhaltsplatzhalter 3">
            <a:extLst>
              <a:ext uri="{FF2B5EF4-FFF2-40B4-BE49-F238E27FC236}">
                <a16:creationId xmlns:a16="http://schemas.microsoft.com/office/drawing/2014/main" id="{3F56241F-291D-03C7-9D05-32DC10358BA9}"/>
              </a:ext>
            </a:extLst>
          </p:cNvPr>
          <p:cNvSpPr txBox="1">
            <a:spLocks/>
          </p:cNvSpPr>
          <p:nvPr/>
        </p:nvSpPr>
        <p:spPr>
          <a:xfrm>
            <a:off x="3247526" y="2444950"/>
            <a:ext cx="3085032" cy="485781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>
                <a:solidFill>
                  <a:schemeClr val="bg1"/>
                </a:solidFill>
              </a:rPr>
              <a:t>Liquidity planning on a weekly basis (12 months)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5" name="Inhaltsplatzhalter 3">
            <a:extLst>
              <a:ext uri="{FF2B5EF4-FFF2-40B4-BE49-F238E27FC236}">
                <a16:creationId xmlns:a16="http://schemas.microsoft.com/office/drawing/2014/main" id="{47B62DB3-548D-95BB-0DD8-C99C33272E22}"/>
              </a:ext>
            </a:extLst>
          </p:cNvPr>
          <p:cNvSpPr txBox="1">
            <a:spLocks/>
          </p:cNvSpPr>
          <p:nvPr/>
        </p:nvSpPr>
        <p:spPr>
          <a:xfrm>
            <a:off x="108769" y="2922716"/>
            <a:ext cx="1524311" cy="786657"/>
          </a:xfrm>
          <a:prstGeom prst="rect">
            <a:avLst/>
          </a:prstGeom>
          <a:solidFill>
            <a:schemeClr val="bg2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 dirty="0"/>
              <a:t>Proof that there is no insolvency, if necessary, audit according to IDW S11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 dirty="0"/>
              <a:t>Comparison of cash and cash equivalents and payment obligations due</a:t>
            </a:r>
          </a:p>
          <a:p>
            <a:pPr lvl="2">
              <a:lnSpc>
                <a:spcPct val="90000"/>
              </a:lnSpc>
            </a:pPr>
            <a:endParaRPr lang="en-GB" sz="900" dirty="0"/>
          </a:p>
        </p:txBody>
      </p:sp>
      <p:sp>
        <p:nvSpPr>
          <p:cNvPr id="26" name="Inhaltsplatzhalter 3">
            <a:extLst>
              <a:ext uri="{FF2B5EF4-FFF2-40B4-BE49-F238E27FC236}">
                <a16:creationId xmlns:a16="http://schemas.microsoft.com/office/drawing/2014/main" id="{EB0DFAC5-600B-D32F-8CEA-646A46365468}"/>
              </a:ext>
            </a:extLst>
          </p:cNvPr>
          <p:cNvSpPr txBox="1">
            <a:spLocks/>
          </p:cNvSpPr>
          <p:nvPr/>
        </p:nvSpPr>
        <p:spPr>
          <a:xfrm>
            <a:off x="6394813" y="2444950"/>
            <a:ext cx="2447019" cy="485781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 dirty="0">
                <a:solidFill>
                  <a:schemeClr val="bg1"/>
                </a:solidFill>
              </a:rPr>
              <a:t>Liquidity planning on a monthly basis (24 months, or more depending on the situation)</a:t>
            </a:r>
          </a:p>
        </p:txBody>
      </p:sp>
      <p:sp>
        <p:nvSpPr>
          <p:cNvPr id="27" name="Inhaltsplatzhalter 3">
            <a:extLst>
              <a:ext uri="{FF2B5EF4-FFF2-40B4-BE49-F238E27FC236}">
                <a16:creationId xmlns:a16="http://schemas.microsoft.com/office/drawing/2014/main" id="{894B2C49-9F8D-3444-8F00-A5DAF325D983}"/>
              </a:ext>
            </a:extLst>
          </p:cNvPr>
          <p:cNvSpPr txBox="1">
            <a:spLocks/>
          </p:cNvSpPr>
          <p:nvPr/>
        </p:nvSpPr>
        <p:spPr>
          <a:xfrm>
            <a:off x="1697421" y="2930730"/>
            <a:ext cx="1487801" cy="778642"/>
          </a:xfrm>
          <a:prstGeom prst="rect">
            <a:avLst/>
          </a:prstGeom>
          <a:solidFill>
            <a:schemeClr val="bg2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/>
              <a:t>Proof that no payment delay is recognizable</a:t>
            </a:r>
            <a:endParaRPr lang="en-GB" sz="900" dirty="0"/>
          </a:p>
        </p:txBody>
      </p:sp>
      <p:sp>
        <p:nvSpPr>
          <p:cNvPr id="28" name="Inhaltsplatzhalter 3">
            <a:extLst>
              <a:ext uri="{FF2B5EF4-FFF2-40B4-BE49-F238E27FC236}">
                <a16:creationId xmlns:a16="http://schemas.microsoft.com/office/drawing/2014/main" id="{E7AC1640-2565-19E0-E27A-72BDD43C2D38}"/>
              </a:ext>
            </a:extLst>
          </p:cNvPr>
          <p:cNvSpPr txBox="1">
            <a:spLocks/>
          </p:cNvSpPr>
          <p:nvPr/>
        </p:nvSpPr>
        <p:spPr>
          <a:xfrm>
            <a:off x="3245392" y="2930730"/>
            <a:ext cx="3085032" cy="778642"/>
          </a:xfrm>
          <a:prstGeom prst="rect">
            <a:avLst/>
          </a:prstGeom>
          <a:solidFill>
            <a:schemeClr val="bg2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 dirty="0"/>
              <a:t>Proof that there is no over-indebtedness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 dirty="0"/>
              <a:t>Hedging of going concern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endParaRPr lang="en-GB" sz="900" dirty="0"/>
          </a:p>
        </p:txBody>
      </p:sp>
      <p:sp>
        <p:nvSpPr>
          <p:cNvPr id="29" name="Inhaltsplatzhalter 3">
            <a:extLst>
              <a:ext uri="{FF2B5EF4-FFF2-40B4-BE49-F238E27FC236}">
                <a16:creationId xmlns:a16="http://schemas.microsoft.com/office/drawing/2014/main" id="{ABC68987-50C1-CBEE-6DCC-19903BF9948B}"/>
              </a:ext>
            </a:extLst>
          </p:cNvPr>
          <p:cNvSpPr txBox="1">
            <a:spLocks/>
          </p:cNvSpPr>
          <p:nvPr/>
        </p:nvSpPr>
        <p:spPr>
          <a:xfrm>
            <a:off x="6400220" y="2930730"/>
            <a:ext cx="2441613" cy="778642"/>
          </a:xfrm>
          <a:prstGeom prst="rect">
            <a:avLst/>
          </a:prstGeom>
          <a:solidFill>
            <a:schemeClr val="bg2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/>
              <a:t>Proof that there is no threat to existence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/>
              <a:t>Proof of going concern even in liquidation</a:t>
            </a:r>
          </a:p>
          <a:p>
            <a:pPr marL="144000" indent="-144000">
              <a:lnSpc>
                <a:spcPct val="90000"/>
              </a:lnSpc>
              <a:buClr>
                <a:srgbClr val="FF0000"/>
              </a:buClr>
              <a:buSzPct val="60000"/>
              <a:buFont typeface="Wingdings 3" panose="05040102010807070707" pitchFamily="18" charset="2"/>
              <a:buChar char="u"/>
            </a:pPr>
            <a:r>
              <a:rPr lang="en-GB" sz="900"/>
              <a:t>In the event of a positive outcome of the sales process, hedging against the risk of rescission</a:t>
            </a:r>
          </a:p>
          <a:p>
            <a:pPr>
              <a:lnSpc>
                <a:spcPct val="90000"/>
              </a:lnSpc>
              <a:buClr>
                <a:srgbClr val="FF0000"/>
              </a:buClr>
              <a:buSzPct val="60000"/>
            </a:pPr>
            <a:endParaRPr lang="en-GB" sz="900" dirty="0"/>
          </a:p>
        </p:txBody>
      </p:sp>
      <p:sp>
        <p:nvSpPr>
          <p:cNvPr id="30" name="Inhaltsplatzhalter 3">
            <a:extLst>
              <a:ext uri="{FF2B5EF4-FFF2-40B4-BE49-F238E27FC236}">
                <a16:creationId xmlns:a16="http://schemas.microsoft.com/office/drawing/2014/main" id="{61FBB12C-3677-D317-7E68-9AA79EAFF0EC}"/>
              </a:ext>
            </a:extLst>
          </p:cNvPr>
          <p:cNvSpPr txBox="1">
            <a:spLocks/>
          </p:cNvSpPr>
          <p:nvPr/>
        </p:nvSpPr>
        <p:spPr>
          <a:xfrm>
            <a:off x="108768" y="3730092"/>
            <a:ext cx="3076454" cy="236672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 dirty="0">
                <a:solidFill>
                  <a:schemeClr val="bg1"/>
                </a:solidFill>
              </a:rPr>
              <a:t>Selected measures to avoid insolvency:</a:t>
            </a:r>
          </a:p>
        </p:txBody>
      </p:sp>
      <p:sp>
        <p:nvSpPr>
          <p:cNvPr id="31" name="Inhaltsplatzhalter 3">
            <a:extLst>
              <a:ext uri="{FF2B5EF4-FFF2-40B4-BE49-F238E27FC236}">
                <a16:creationId xmlns:a16="http://schemas.microsoft.com/office/drawing/2014/main" id="{DFCFE6D0-6735-D5F4-EFA2-9ED70817A79A}"/>
              </a:ext>
            </a:extLst>
          </p:cNvPr>
          <p:cNvSpPr txBox="1">
            <a:spLocks/>
          </p:cNvSpPr>
          <p:nvPr/>
        </p:nvSpPr>
        <p:spPr>
          <a:xfrm>
            <a:off x="3249351" y="3730092"/>
            <a:ext cx="3076454" cy="236672"/>
          </a:xfrm>
          <a:prstGeom prst="rect">
            <a:avLst/>
          </a:prstGeom>
          <a:solidFill>
            <a:srgbClr val="0070C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>
              <a:buNone/>
              <a:defRPr sz="1000">
                <a:solidFill>
                  <a:schemeClr val="tx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/>
            <a:r>
              <a:rPr lang="en-GB" dirty="0">
                <a:solidFill>
                  <a:schemeClr val="bg1"/>
                </a:solidFill>
              </a:rPr>
              <a:t>Selected measures to avoid over-indebtedness:</a:t>
            </a:r>
          </a:p>
        </p:txBody>
      </p:sp>
      <p:sp>
        <p:nvSpPr>
          <p:cNvPr id="32" name="Inhaltsplatzhalter 3">
            <a:extLst>
              <a:ext uri="{FF2B5EF4-FFF2-40B4-BE49-F238E27FC236}">
                <a16:creationId xmlns:a16="http://schemas.microsoft.com/office/drawing/2014/main" id="{B9F4A499-4572-E61C-FB0C-7AC83F97639D}"/>
              </a:ext>
            </a:extLst>
          </p:cNvPr>
          <p:cNvSpPr txBox="1">
            <a:spLocks/>
          </p:cNvSpPr>
          <p:nvPr/>
        </p:nvSpPr>
        <p:spPr>
          <a:xfrm>
            <a:off x="6400220" y="4065296"/>
            <a:ext cx="2463561" cy="691277"/>
          </a:xfrm>
          <a:prstGeom prst="rect">
            <a:avLst/>
          </a:prstGeom>
          <a:solidFill>
            <a:schemeClr val="bg2">
              <a:lumMod val="90000"/>
              <a:alpha val="3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t"/>
          <a:lstStyle>
            <a:defPPr>
              <a:defRPr/>
            </a:defPPr>
            <a:lvl1pPr>
              <a:buClr>
                <a:srgbClr val="FF0000"/>
              </a:buClr>
              <a:buSzPct val="60000"/>
              <a:defRPr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 marL="0" lvl="2" indent="0" algn="ctr">
              <a:buNone/>
              <a:defRPr sz="1000"/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2" algn="l">
              <a:lnSpc>
                <a:spcPct val="90000"/>
              </a:lnSpc>
            </a:pPr>
            <a:r>
              <a:rPr lang="en-GB" sz="900" dirty="0">
                <a:solidFill>
                  <a:schemeClr val="tx1"/>
                </a:solidFill>
              </a:rPr>
              <a:t>The period of (follow-through) financing shown in the planning is (also) of decisive importance for going concern in the context of the audit of the annual financial statements; </a:t>
            </a:r>
          </a:p>
        </p:txBody>
      </p:sp>
    </p:spTree>
    <p:extLst>
      <p:ext uri="{BB962C8B-B14F-4D97-AF65-F5344CB8AC3E}">
        <p14:creationId xmlns:p14="http://schemas.microsoft.com/office/powerpoint/2010/main" val="142183445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1BDE7-C614-0911-D64C-298641FBB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EE440517-2D11-A990-5B7B-DAE21969FB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368" y="1016304"/>
            <a:ext cx="9011264" cy="707886"/>
          </a:xfrm>
        </p:spPr>
        <p:txBody>
          <a:bodyPr wrap="square">
            <a:spAutoFit/>
          </a:bodyPr>
          <a:lstStyle/>
          <a:p>
            <a:r>
              <a:rPr lang="en-GB" sz="2000" dirty="0"/>
              <a:t>Sustainable restructuring for crisis management in accordance with to legal framework for restructuring plans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BBF2564-7252-72D1-B914-8CA723E7C69C}"/>
              </a:ext>
            </a:extLst>
          </p:cNvPr>
          <p:cNvSpPr/>
          <p:nvPr/>
        </p:nvSpPr>
        <p:spPr bwMode="gray">
          <a:xfrm>
            <a:off x="299716" y="3122837"/>
            <a:ext cx="1672728" cy="1835392"/>
          </a:xfrm>
          <a:prstGeom prst="rect">
            <a:avLst/>
          </a:prstGeom>
          <a:solidFill>
            <a:srgbClr val="EFEFE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endParaRPr lang="en-GB" sz="1100" dirty="0"/>
          </a:p>
        </p:txBody>
      </p:sp>
      <p:grpSp>
        <p:nvGrpSpPr>
          <p:cNvPr id="17" name="Groep 93">
            <a:extLst>
              <a:ext uri="{FF2B5EF4-FFF2-40B4-BE49-F238E27FC236}">
                <a16:creationId xmlns:a16="http://schemas.microsoft.com/office/drawing/2014/main" id="{FDEC6FBB-3FCA-0569-B623-88FEF42FA440}"/>
              </a:ext>
            </a:extLst>
          </p:cNvPr>
          <p:cNvGrpSpPr/>
          <p:nvPr/>
        </p:nvGrpSpPr>
        <p:grpSpPr>
          <a:xfrm>
            <a:off x="703964" y="1724286"/>
            <a:ext cx="292495" cy="263883"/>
            <a:chOff x="9559789" y="3984351"/>
            <a:chExt cx="642401" cy="603566"/>
          </a:xfrm>
          <a:solidFill>
            <a:schemeClr val="tx1"/>
          </a:solidFill>
        </p:grpSpPr>
        <p:sp>
          <p:nvSpPr>
            <p:cNvPr id="101" name="Freeform 55">
              <a:extLst>
                <a:ext uri="{FF2B5EF4-FFF2-40B4-BE49-F238E27FC236}">
                  <a16:creationId xmlns:a16="http://schemas.microsoft.com/office/drawing/2014/main" id="{59ED82D5-B799-DEB1-2F93-C894EE618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9789" y="3984351"/>
              <a:ext cx="577833" cy="561223"/>
            </a:xfrm>
            <a:custGeom>
              <a:avLst/>
              <a:gdLst>
                <a:gd name="T0" fmla="*/ 564 w 2470"/>
                <a:gd name="T1" fmla="*/ 10 h 2399"/>
                <a:gd name="T2" fmla="*/ 628 w 2470"/>
                <a:gd name="T3" fmla="*/ 64 h 2399"/>
                <a:gd name="T4" fmla="*/ 660 w 2470"/>
                <a:gd name="T5" fmla="*/ 138 h 2399"/>
                <a:gd name="T6" fmla="*/ 1810 w 2470"/>
                <a:gd name="T7" fmla="*/ 330 h 2399"/>
                <a:gd name="T8" fmla="*/ 1820 w 2470"/>
                <a:gd name="T9" fmla="*/ 554 h 2399"/>
                <a:gd name="T10" fmla="*/ 1841 w 2470"/>
                <a:gd name="T11" fmla="*/ 586 h 2399"/>
                <a:gd name="T12" fmla="*/ 1884 w 2470"/>
                <a:gd name="T13" fmla="*/ 597 h 2399"/>
                <a:gd name="T14" fmla="*/ 1916 w 2470"/>
                <a:gd name="T15" fmla="*/ 597 h 2399"/>
                <a:gd name="T16" fmla="*/ 1948 w 2470"/>
                <a:gd name="T17" fmla="*/ 575 h 2399"/>
                <a:gd name="T18" fmla="*/ 1948 w 2470"/>
                <a:gd name="T19" fmla="*/ 106 h 2399"/>
                <a:gd name="T20" fmla="*/ 1927 w 2470"/>
                <a:gd name="T21" fmla="*/ 10 h 2399"/>
                <a:gd name="T22" fmla="*/ 2001 w 2470"/>
                <a:gd name="T23" fmla="*/ 10 h 2399"/>
                <a:gd name="T24" fmla="*/ 2065 w 2470"/>
                <a:gd name="T25" fmla="*/ 64 h 2399"/>
                <a:gd name="T26" fmla="*/ 2097 w 2470"/>
                <a:gd name="T27" fmla="*/ 138 h 2399"/>
                <a:gd name="T28" fmla="*/ 2395 w 2470"/>
                <a:gd name="T29" fmla="*/ 330 h 2399"/>
                <a:gd name="T30" fmla="*/ 2448 w 2470"/>
                <a:gd name="T31" fmla="*/ 352 h 2399"/>
                <a:gd name="T32" fmla="*/ 2470 w 2470"/>
                <a:gd name="T33" fmla="*/ 405 h 2399"/>
                <a:gd name="T34" fmla="*/ 2406 w 2470"/>
                <a:gd name="T35" fmla="*/ 1023 h 2399"/>
                <a:gd name="T36" fmla="*/ 2331 w 2470"/>
                <a:gd name="T37" fmla="*/ 853 h 2399"/>
                <a:gd name="T38" fmla="*/ 149 w 2470"/>
                <a:gd name="T39" fmla="*/ 2175 h 2399"/>
                <a:gd name="T40" fmla="*/ 170 w 2470"/>
                <a:gd name="T41" fmla="*/ 2228 h 2399"/>
                <a:gd name="T42" fmla="*/ 223 w 2470"/>
                <a:gd name="T43" fmla="*/ 2250 h 2399"/>
                <a:gd name="T44" fmla="*/ 1256 w 2470"/>
                <a:gd name="T45" fmla="*/ 2324 h 2399"/>
                <a:gd name="T46" fmla="*/ 223 w 2470"/>
                <a:gd name="T47" fmla="*/ 2399 h 2399"/>
                <a:gd name="T48" fmla="*/ 32 w 2470"/>
                <a:gd name="T49" fmla="*/ 2292 h 2399"/>
                <a:gd name="T50" fmla="*/ 0 w 2470"/>
                <a:gd name="T51" fmla="*/ 405 h 2399"/>
                <a:gd name="T52" fmla="*/ 21 w 2470"/>
                <a:gd name="T53" fmla="*/ 352 h 2399"/>
                <a:gd name="T54" fmla="*/ 74 w 2470"/>
                <a:gd name="T55" fmla="*/ 330 h 2399"/>
                <a:gd name="T56" fmla="*/ 383 w 2470"/>
                <a:gd name="T57" fmla="*/ 522 h 2399"/>
                <a:gd name="T58" fmla="*/ 394 w 2470"/>
                <a:gd name="T59" fmla="*/ 575 h 2399"/>
                <a:gd name="T60" fmla="*/ 425 w 2470"/>
                <a:gd name="T61" fmla="*/ 597 h 2399"/>
                <a:gd name="T62" fmla="*/ 468 w 2470"/>
                <a:gd name="T63" fmla="*/ 597 h 2399"/>
                <a:gd name="T64" fmla="*/ 500 w 2470"/>
                <a:gd name="T65" fmla="*/ 586 h 2399"/>
                <a:gd name="T66" fmla="*/ 511 w 2470"/>
                <a:gd name="T67" fmla="*/ 565 h 2399"/>
                <a:gd name="T68" fmla="*/ 511 w 2470"/>
                <a:gd name="T69" fmla="*/ 53 h 2399"/>
                <a:gd name="T70" fmla="*/ 521 w 2470"/>
                <a:gd name="T71" fmla="*/ 0 h 2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70" h="2399">
                  <a:moveTo>
                    <a:pt x="521" y="0"/>
                  </a:moveTo>
                  <a:lnTo>
                    <a:pt x="564" y="10"/>
                  </a:lnTo>
                  <a:lnTo>
                    <a:pt x="606" y="32"/>
                  </a:lnTo>
                  <a:lnTo>
                    <a:pt x="628" y="64"/>
                  </a:lnTo>
                  <a:lnTo>
                    <a:pt x="649" y="96"/>
                  </a:lnTo>
                  <a:lnTo>
                    <a:pt x="660" y="138"/>
                  </a:lnTo>
                  <a:lnTo>
                    <a:pt x="660" y="330"/>
                  </a:lnTo>
                  <a:lnTo>
                    <a:pt x="1810" y="330"/>
                  </a:lnTo>
                  <a:lnTo>
                    <a:pt x="1810" y="522"/>
                  </a:lnTo>
                  <a:lnTo>
                    <a:pt x="1820" y="554"/>
                  </a:lnTo>
                  <a:lnTo>
                    <a:pt x="1831" y="575"/>
                  </a:lnTo>
                  <a:lnTo>
                    <a:pt x="1841" y="586"/>
                  </a:lnTo>
                  <a:lnTo>
                    <a:pt x="1863" y="597"/>
                  </a:lnTo>
                  <a:lnTo>
                    <a:pt x="1884" y="597"/>
                  </a:lnTo>
                  <a:lnTo>
                    <a:pt x="1905" y="597"/>
                  </a:lnTo>
                  <a:lnTo>
                    <a:pt x="1916" y="597"/>
                  </a:lnTo>
                  <a:lnTo>
                    <a:pt x="1937" y="586"/>
                  </a:lnTo>
                  <a:lnTo>
                    <a:pt x="1948" y="575"/>
                  </a:lnTo>
                  <a:lnTo>
                    <a:pt x="1948" y="565"/>
                  </a:lnTo>
                  <a:lnTo>
                    <a:pt x="1948" y="106"/>
                  </a:lnTo>
                  <a:lnTo>
                    <a:pt x="1937" y="53"/>
                  </a:lnTo>
                  <a:lnTo>
                    <a:pt x="1927" y="10"/>
                  </a:lnTo>
                  <a:lnTo>
                    <a:pt x="1948" y="0"/>
                  </a:lnTo>
                  <a:lnTo>
                    <a:pt x="2001" y="10"/>
                  </a:lnTo>
                  <a:lnTo>
                    <a:pt x="2033" y="32"/>
                  </a:lnTo>
                  <a:lnTo>
                    <a:pt x="2065" y="64"/>
                  </a:lnTo>
                  <a:lnTo>
                    <a:pt x="2086" y="96"/>
                  </a:lnTo>
                  <a:lnTo>
                    <a:pt x="2097" y="138"/>
                  </a:lnTo>
                  <a:lnTo>
                    <a:pt x="2097" y="330"/>
                  </a:lnTo>
                  <a:lnTo>
                    <a:pt x="2395" y="330"/>
                  </a:lnTo>
                  <a:lnTo>
                    <a:pt x="2427" y="341"/>
                  </a:lnTo>
                  <a:lnTo>
                    <a:pt x="2448" y="352"/>
                  </a:lnTo>
                  <a:lnTo>
                    <a:pt x="2470" y="373"/>
                  </a:lnTo>
                  <a:lnTo>
                    <a:pt x="2470" y="405"/>
                  </a:lnTo>
                  <a:lnTo>
                    <a:pt x="2470" y="1066"/>
                  </a:lnTo>
                  <a:lnTo>
                    <a:pt x="2406" y="1023"/>
                  </a:lnTo>
                  <a:lnTo>
                    <a:pt x="2331" y="981"/>
                  </a:lnTo>
                  <a:lnTo>
                    <a:pt x="2331" y="853"/>
                  </a:lnTo>
                  <a:lnTo>
                    <a:pt x="149" y="853"/>
                  </a:lnTo>
                  <a:lnTo>
                    <a:pt x="149" y="2175"/>
                  </a:lnTo>
                  <a:lnTo>
                    <a:pt x="149" y="2207"/>
                  </a:lnTo>
                  <a:lnTo>
                    <a:pt x="170" y="2228"/>
                  </a:lnTo>
                  <a:lnTo>
                    <a:pt x="191" y="2250"/>
                  </a:lnTo>
                  <a:lnTo>
                    <a:pt x="223" y="2250"/>
                  </a:lnTo>
                  <a:lnTo>
                    <a:pt x="1203" y="2250"/>
                  </a:lnTo>
                  <a:lnTo>
                    <a:pt x="1256" y="2324"/>
                  </a:lnTo>
                  <a:lnTo>
                    <a:pt x="1309" y="2399"/>
                  </a:lnTo>
                  <a:lnTo>
                    <a:pt x="223" y="2399"/>
                  </a:lnTo>
                  <a:lnTo>
                    <a:pt x="106" y="2367"/>
                  </a:lnTo>
                  <a:lnTo>
                    <a:pt x="32" y="2292"/>
                  </a:lnTo>
                  <a:lnTo>
                    <a:pt x="0" y="2175"/>
                  </a:lnTo>
                  <a:lnTo>
                    <a:pt x="0" y="405"/>
                  </a:lnTo>
                  <a:lnTo>
                    <a:pt x="10" y="373"/>
                  </a:lnTo>
                  <a:lnTo>
                    <a:pt x="21" y="352"/>
                  </a:lnTo>
                  <a:lnTo>
                    <a:pt x="42" y="341"/>
                  </a:lnTo>
                  <a:lnTo>
                    <a:pt x="74" y="330"/>
                  </a:lnTo>
                  <a:lnTo>
                    <a:pt x="383" y="330"/>
                  </a:lnTo>
                  <a:lnTo>
                    <a:pt x="383" y="522"/>
                  </a:lnTo>
                  <a:lnTo>
                    <a:pt x="383" y="554"/>
                  </a:lnTo>
                  <a:lnTo>
                    <a:pt x="394" y="575"/>
                  </a:lnTo>
                  <a:lnTo>
                    <a:pt x="404" y="586"/>
                  </a:lnTo>
                  <a:lnTo>
                    <a:pt x="425" y="597"/>
                  </a:lnTo>
                  <a:lnTo>
                    <a:pt x="447" y="597"/>
                  </a:lnTo>
                  <a:lnTo>
                    <a:pt x="468" y="597"/>
                  </a:lnTo>
                  <a:lnTo>
                    <a:pt x="489" y="597"/>
                  </a:lnTo>
                  <a:lnTo>
                    <a:pt x="500" y="586"/>
                  </a:lnTo>
                  <a:lnTo>
                    <a:pt x="511" y="575"/>
                  </a:lnTo>
                  <a:lnTo>
                    <a:pt x="511" y="565"/>
                  </a:lnTo>
                  <a:lnTo>
                    <a:pt x="511" y="106"/>
                  </a:lnTo>
                  <a:lnTo>
                    <a:pt x="511" y="53"/>
                  </a:lnTo>
                  <a:lnTo>
                    <a:pt x="489" y="10"/>
                  </a:lnTo>
                  <a:lnTo>
                    <a:pt x="5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80179" tIns="40090" rIns="80179" bIns="40090" numCol="1" anchor="t" anchorCtr="0" compatLnSpc="1">
              <a:prstTxWarp prst="textNoShape">
                <a:avLst/>
              </a:prstTxWarp>
            </a:bodyPr>
            <a:lstStyle/>
            <a:p>
              <a:pPr defTabSz="801761">
                <a:defRPr/>
              </a:pPr>
              <a:endParaRPr lang="en-GB" sz="2222" kern="0" dirty="0">
                <a:solidFill>
                  <a:srgbClr val="000000"/>
                </a:solidFill>
              </a:endParaRPr>
            </a:p>
          </p:txBody>
        </p:sp>
        <p:sp>
          <p:nvSpPr>
            <p:cNvPr id="102" name="Freeform 56">
              <a:extLst>
                <a:ext uri="{FF2B5EF4-FFF2-40B4-BE49-F238E27FC236}">
                  <a16:creationId xmlns:a16="http://schemas.microsoft.com/office/drawing/2014/main" id="{CC260054-5FF1-18C8-ED42-D8B46D8674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36073" y="4218759"/>
              <a:ext cx="366117" cy="369158"/>
            </a:xfrm>
            <a:custGeom>
              <a:avLst/>
              <a:gdLst>
                <a:gd name="T0" fmla="*/ 1182 w 1565"/>
                <a:gd name="T1" fmla="*/ 309 h 1578"/>
                <a:gd name="T2" fmla="*/ 1161 w 1565"/>
                <a:gd name="T3" fmla="*/ 320 h 1578"/>
                <a:gd name="T4" fmla="*/ 1140 w 1565"/>
                <a:gd name="T5" fmla="*/ 331 h 1578"/>
                <a:gd name="T6" fmla="*/ 799 w 1565"/>
                <a:gd name="T7" fmla="*/ 672 h 1578"/>
                <a:gd name="T8" fmla="*/ 533 w 1565"/>
                <a:gd name="T9" fmla="*/ 395 h 1578"/>
                <a:gd name="T10" fmla="*/ 501 w 1565"/>
                <a:gd name="T11" fmla="*/ 384 h 1578"/>
                <a:gd name="T12" fmla="*/ 469 w 1565"/>
                <a:gd name="T13" fmla="*/ 373 h 1578"/>
                <a:gd name="T14" fmla="*/ 426 w 1565"/>
                <a:gd name="T15" fmla="*/ 384 h 1578"/>
                <a:gd name="T16" fmla="*/ 405 w 1565"/>
                <a:gd name="T17" fmla="*/ 395 h 1578"/>
                <a:gd name="T18" fmla="*/ 384 w 1565"/>
                <a:gd name="T19" fmla="*/ 427 h 1578"/>
                <a:gd name="T20" fmla="*/ 373 w 1565"/>
                <a:gd name="T21" fmla="*/ 459 h 1578"/>
                <a:gd name="T22" fmla="*/ 384 w 1565"/>
                <a:gd name="T23" fmla="*/ 501 h 1578"/>
                <a:gd name="T24" fmla="*/ 405 w 1565"/>
                <a:gd name="T25" fmla="*/ 523 h 1578"/>
                <a:gd name="T26" fmla="*/ 692 w 1565"/>
                <a:gd name="T27" fmla="*/ 832 h 1578"/>
                <a:gd name="T28" fmla="*/ 714 w 1565"/>
                <a:gd name="T29" fmla="*/ 864 h 1578"/>
                <a:gd name="T30" fmla="*/ 746 w 1565"/>
                <a:gd name="T31" fmla="*/ 885 h 1578"/>
                <a:gd name="T32" fmla="*/ 788 w 1565"/>
                <a:gd name="T33" fmla="*/ 885 h 1578"/>
                <a:gd name="T34" fmla="*/ 820 w 1565"/>
                <a:gd name="T35" fmla="*/ 885 h 1578"/>
                <a:gd name="T36" fmla="*/ 852 w 1565"/>
                <a:gd name="T37" fmla="*/ 864 h 1578"/>
                <a:gd name="T38" fmla="*/ 873 w 1565"/>
                <a:gd name="T39" fmla="*/ 832 h 1578"/>
                <a:gd name="T40" fmla="*/ 884 w 1565"/>
                <a:gd name="T41" fmla="*/ 789 h 1578"/>
                <a:gd name="T42" fmla="*/ 884 w 1565"/>
                <a:gd name="T43" fmla="*/ 789 h 1578"/>
                <a:gd name="T44" fmla="*/ 1235 w 1565"/>
                <a:gd name="T45" fmla="*/ 427 h 1578"/>
                <a:gd name="T46" fmla="*/ 1246 w 1565"/>
                <a:gd name="T47" fmla="*/ 405 h 1578"/>
                <a:gd name="T48" fmla="*/ 1257 w 1565"/>
                <a:gd name="T49" fmla="*/ 384 h 1578"/>
                <a:gd name="T50" fmla="*/ 1246 w 1565"/>
                <a:gd name="T51" fmla="*/ 352 h 1578"/>
                <a:gd name="T52" fmla="*/ 1235 w 1565"/>
                <a:gd name="T53" fmla="*/ 331 h 1578"/>
                <a:gd name="T54" fmla="*/ 1214 w 1565"/>
                <a:gd name="T55" fmla="*/ 320 h 1578"/>
                <a:gd name="T56" fmla="*/ 1182 w 1565"/>
                <a:gd name="T57" fmla="*/ 309 h 1578"/>
                <a:gd name="T58" fmla="*/ 788 w 1565"/>
                <a:gd name="T59" fmla="*/ 0 h 1578"/>
                <a:gd name="T60" fmla="*/ 990 w 1565"/>
                <a:gd name="T61" fmla="*/ 32 h 1578"/>
                <a:gd name="T62" fmla="*/ 1182 w 1565"/>
                <a:gd name="T63" fmla="*/ 117 h 1578"/>
                <a:gd name="T64" fmla="*/ 1342 w 1565"/>
                <a:gd name="T65" fmla="*/ 235 h 1578"/>
                <a:gd name="T66" fmla="*/ 1459 w 1565"/>
                <a:gd name="T67" fmla="*/ 395 h 1578"/>
                <a:gd name="T68" fmla="*/ 1544 w 1565"/>
                <a:gd name="T69" fmla="*/ 586 h 1578"/>
                <a:gd name="T70" fmla="*/ 1565 w 1565"/>
                <a:gd name="T71" fmla="*/ 789 h 1578"/>
                <a:gd name="T72" fmla="*/ 1544 w 1565"/>
                <a:gd name="T73" fmla="*/ 1002 h 1578"/>
                <a:gd name="T74" fmla="*/ 1459 w 1565"/>
                <a:gd name="T75" fmla="*/ 1194 h 1578"/>
                <a:gd name="T76" fmla="*/ 1342 w 1565"/>
                <a:gd name="T77" fmla="*/ 1354 h 1578"/>
                <a:gd name="T78" fmla="*/ 1182 w 1565"/>
                <a:gd name="T79" fmla="*/ 1472 h 1578"/>
                <a:gd name="T80" fmla="*/ 990 w 1565"/>
                <a:gd name="T81" fmla="*/ 1557 h 1578"/>
                <a:gd name="T82" fmla="*/ 788 w 1565"/>
                <a:gd name="T83" fmla="*/ 1578 h 1578"/>
                <a:gd name="T84" fmla="*/ 575 w 1565"/>
                <a:gd name="T85" fmla="*/ 1557 h 1578"/>
                <a:gd name="T86" fmla="*/ 384 w 1565"/>
                <a:gd name="T87" fmla="*/ 1472 h 1578"/>
                <a:gd name="T88" fmla="*/ 224 w 1565"/>
                <a:gd name="T89" fmla="*/ 1354 h 1578"/>
                <a:gd name="T90" fmla="*/ 107 w 1565"/>
                <a:gd name="T91" fmla="*/ 1194 h 1578"/>
                <a:gd name="T92" fmla="*/ 22 w 1565"/>
                <a:gd name="T93" fmla="*/ 1002 h 1578"/>
                <a:gd name="T94" fmla="*/ 0 w 1565"/>
                <a:gd name="T95" fmla="*/ 789 h 1578"/>
                <a:gd name="T96" fmla="*/ 22 w 1565"/>
                <a:gd name="T97" fmla="*/ 586 h 1578"/>
                <a:gd name="T98" fmla="*/ 107 w 1565"/>
                <a:gd name="T99" fmla="*/ 395 h 1578"/>
                <a:gd name="T100" fmla="*/ 224 w 1565"/>
                <a:gd name="T101" fmla="*/ 235 h 1578"/>
                <a:gd name="T102" fmla="*/ 384 w 1565"/>
                <a:gd name="T103" fmla="*/ 117 h 1578"/>
                <a:gd name="T104" fmla="*/ 575 w 1565"/>
                <a:gd name="T105" fmla="*/ 32 h 1578"/>
                <a:gd name="T106" fmla="*/ 788 w 1565"/>
                <a:gd name="T107" fmla="*/ 0 h 1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5" h="1578">
                  <a:moveTo>
                    <a:pt x="1182" y="309"/>
                  </a:moveTo>
                  <a:lnTo>
                    <a:pt x="1161" y="320"/>
                  </a:lnTo>
                  <a:lnTo>
                    <a:pt x="1140" y="331"/>
                  </a:lnTo>
                  <a:lnTo>
                    <a:pt x="799" y="672"/>
                  </a:lnTo>
                  <a:lnTo>
                    <a:pt x="533" y="395"/>
                  </a:lnTo>
                  <a:lnTo>
                    <a:pt x="501" y="384"/>
                  </a:lnTo>
                  <a:lnTo>
                    <a:pt x="469" y="373"/>
                  </a:lnTo>
                  <a:lnTo>
                    <a:pt x="426" y="384"/>
                  </a:lnTo>
                  <a:lnTo>
                    <a:pt x="405" y="395"/>
                  </a:lnTo>
                  <a:lnTo>
                    <a:pt x="384" y="427"/>
                  </a:lnTo>
                  <a:lnTo>
                    <a:pt x="373" y="459"/>
                  </a:lnTo>
                  <a:lnTo>
                    <a:pt x="384" y="501"/>
                  </a:lnTo>
                  <a:lnTo>
                    <a:pt x="405" y="523"/>
                  </a:lnTo>
                  <a:lnTo>
                    <a:pt x="692" y="832"/>
                  </a:lnTo>
                  <a:lnTo>
                    <a:pt x="714" y="864"/>
                  </a:lnTo>
                  <a:lnTo>
                    <a:pt x="746" y="885"/>
                  </a:lnTo>
                  <a:lnTo>
                    <a:pt x="788" y="885"/>
                  </a:lnTo>
                  <a:lnTo>
                    <a:pt x="820" y="885"/>
                  </a:lnTo>
                  <a:lnTo>
                    <a:pt x="852" y="864"/>
                  </a:lnTo>
                  <a:lnTo>
                    <a:pt x="873" y="832"/>
                  </a:lnTo>
                  <a:lnTo>
                    <a:pt x="884" y="789"/>
                  </a:lnTo>
                  <a:lnTo>
                    <a:pt x="884" y="789"/>
                  </a:lnTo>
                  <a:lnTo>
                    <a:pt x="1235" y="427"/>
                  </a:lnTo>
                  <a:lnTo>
                    <a:pt x="1246" y="405"/>
                  </a:lnTo>
                  <a:lnTo>
                    <a:pt x="1257" y="384"/>
                  </a:lnTo>
                  <a:lnTo>
                    <a:pt x="1246" y="352"/>
                  </a:lnTo>
                  <a:lnTo>
                    <a:pt x="1235" y="331"/>
                  </a:lnTo>
                  <a:lnTo>
                    <a:pt x="1214" y="320"/>
                  </a:lnTo>
                  <a:lnTo>
                    <a:pt x="1182" y="309"/>
                  </a:lnTo>
                  <a:close/>
                  <a:moveTo>
                    <a:pt x="788" y="0"/>
                  </a:moveTo>
                  <a:lnTo>
                    <a:pt x="990" y="32"/>
                  </a:lnTo>
                  <a:lnTo>
                    <a:pt x="1182" y="117"/>
                  </a:lnTo>
                  <a:lnTo>
                    <a:pt x="1342" y="235"/>
                  </a:lnTo>
                  <a:lnTo>
                    <a:pt x="1459" y="395"/>
                  </a:lnTo>
                  <a:lnTo>
                    <a:pt x="1544" y="586"/>
                  </a:lnTo>
                  <a:lnTo>
                    <a:pt x="1565" y="789"/>
                  </a:lnTo>
                  <a:lnTo>
                    <a:pt x="1544" y="1002"/>
                  </a:lnTo>
                  <a:lnTo>
                    <a:pt x="1459" y="1194"/>
                  </a:lnTo>
                  <a:lnTo>
                    <a:pt x="1342" y="1354"/>
                  </a:lnTo>
                  <a:lnTo>
                    <a:pt x="1182" y="1472"/>
                  </a:lnTo>
                  <a:lnTo>
                    <a:pt x="990" y="1557"/>
                  </a:lnTo>
                  <a:lnTo>
                    <a:pt x="788" y="1578"/>
                  </a:lnTo>
                  <a:lnTo>
                    <a:pt x="575" y="1557"/>
                  </a:lnTo>
                  <a:lnTo>
                    <a:pt x="384" y="1472"/>
                  </a:lnTo>
                  <a:lnTo>
                    <a:pt x="224" y="1354"/>
                  </a:lnTo>
                  <a:lnTo>
                    <a:pt x="107" y="1194"/>
                  </a:lnTo>
                  <a:lnTo>
                    <a:pt x="22" y="1002"/>
                  </a:lnTo>
                  <a:lnTo>
                    <a:pt x="0" y="789"/>
                  </a:lnTo>
                  <a:lnTo>
                    <a:pt x="22" y="586"/>
                  </a:lnTo>
                  <a:lnTo>
                    <a:pt x="107" y="395"/>
                  </a:lnTo>
                  <a:lnTo>
                    <a:pt x="224" y="235"/>
                  </a:lnTo>
                  <a:lnTo>
                    <a:pt x="384" y="117"/>
                  </a:lnTo>
                  <a:lnTo>
                    <a:pt x="575" y="32"/>
                  </a:lnTo>
                  <a:lnTo>
                    <a:pt x="78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80179" tIns="40090" rIns="80179" bIns="40090" numCol="1" anchor="t" anchorCtr="0" compatLnSpc="1">
              <a:prstTxWarp prst="textNoShape">
                <a:avLst/>
              </a:prstTxWarp>
            </a:bodyPr>
            <a:lstStyle/>
            <a:p>
              <a:pPr defTabSz="801761">
                <a:defRPr/>
              </a:pPr>
              <a:endParaRPr lang="en-GB" sz="2222" kern="0" dirty="0">
                <a:solidFill>
                  <a:srgbClr val="000000"/>
                </a:solidFill>
              </a:endParaRPr>
            </a:p>
          </p:txBody>
        </p:sp>
      </p:grpSp>
      <p:sp>
        <p:nvSpPr>
          <p:cNvPr id="18" name="Title 54">
            <a:extLst>
              <a:ext uri="{FF2B5EF4-FFF2-40B4-BE49-F238E27FC236}">
                <a16:creationId xmlns:a16="http://schemas.microsoft.com/office/drawing/2014/main" id="{696A2744-5594-665C-7359-03160FF8DE58}"/>
              </a:ext>
            </a:extLst>
          </p:cNvPr>
          <p:cNvSpPr txBox="1">
            <a:spLocks/>
          </p:cNvSpPr>
          <p:nvPr/>
        </p:nvSpPr>
        <p:spPr>
          <a:xfrm>
            <a:off x="312156" y="2079444"/>
            <a:ext cx="1642106" cy="40966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marR="0" indent="0" algn="l" defTabSz="685584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de-DE" sz="20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51"/>
              </a:spcAft>
            </a:pPr>
            <a:r>
              <a:rPr lang="en-GB" sz="1100" dirty="0"/>
              <a:t>Remediation report</a:t>
            </a:r>
            <a:br>
              <a:rPr lang="en-GB" sz="1100" dirty="0"/>
            </a:br>
            <a:br>
              <a:rPr lang="en-GB" sz="1100" dirty="0"/>
            </a:br>
            <a:r>
              <a:rPr lang="en-GB" sz="1100" dirty="0">
                <a:solidFill>
                  <a:srgbClr val="657C91"/>
                </a:solidFill>
              </a:rPr>
              <a:t>"Analytical deep drilling"</a:t>
            </a:r>
            <a:endParaRPr lang="en-GB" sz="1100" dirty="0">
              <a:solidFill>
                <a:schemeClr val="accent4"/>
              </a:solidFill>
            </a:endParaRPr>
          </a:p>
        </p:txBody>
      </p:sp>
      <p:sp>
        <p:nvSpPr>
          <p:cNvPr id="19" name="Textplatzhalter 36">
            <a:extLst>
              <a:ext uri="{FF2B5EF4-FFF2-40B4-BE49-F238E27FC236}">
                <a16:creationId xmlns:a16="http://schemas.microsoft.com/office/drawing/2014/main" id="{C6EACC2D-56A3-95BC-DAB5-DBD2944CCE32}"/>
              </a:ext>
            </a:extLst>
          </p:cNvPr>
          <p:cNvSpPr txBox="1">
            <a:spLocks/>
          </p:cNvSpPr>
          <p:nvPr/>
        </p:nvSpPr>
        <p:spPr>
          <a:xfrm>
            <a:off x="2200503" y="1691123"/>
            <a:ext cx="2849015" cy="289662"/>
          </a:xfrm>
          <a:prstGeom prst="rect">
            <a:avLst/>
          </a:prstGeom>
          <a:solidFill>
            <a:srgbClr val="0070C0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600" b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600" b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200025" indent="-200025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tx2"/>
              </a:buClr>
              <a:buSzPct val="80000"/>
              <a:buFont typeface="Trebuchet MS" panose="020B0603020202020204" pitchFamily="34" charset="0"/>
              <a:buChar char="−"/>
              <a:defRPr sz="1600" b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403567" indent="-20595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tx2"/>
              </a:buClr>
              <a:buFont typeface="Trebuchet MS" panose="020B0603020202020204" pitchFamily="34" charset="0"/>
              <a:buChar char="−"/>
              <a:defRPr sz="1200" b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602372" indent="-198807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tx2"/>
              </a:buClr>
              <a:buFont typeface="Trebuchet MS" panose="020B0603020202020204" pitchFamily="34" charset="0"/>
              <a:buChar char="−"/>
              <a:defRPr sz="1200" b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Trebuchet MS" pitchFamily="34" charset="0"/>
              <a:buNone/>
              <a:defRPr lang="en-GB" sz="1200" kern="1200" baseline="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b="1" dirty="0">
                <a:solidFill>
                  <a:schemeClr val="bg1"/>
                </a:solidFill>
              </a:rPr>
              <a:t>Minimum requirements BGH for restructuring reports</a:t>
            </a:r>
          </a:p>
        </p:txBody>
      </p:sp>
      <p:sp>
        <p:nvSpPr>
          <p:cNvPr id="20" name="Textplatzhalter 36">
            <a:extLst>
              <a:ext uri="{FF2B5EF4-FFF2-40B4-BE49-F238E27FC236}">
                <a16:creationId xmlns:a16="http://schemas.microsoft.com/office/drawing/2014/main" id="{D2E74A96-637B-2890-C82F-0F7E1212FF7D}"/>
              </a:ext>
            </a:extLst>
          </p:cNvPr>
          <p:cNvSpPr txBox="1">
            <a:spLocks/>
          </p:cNvSpPr>
          <p:nvPr/>
        </p:nvSpPr>
        <p:spPr>
          <a:xfrm>
            <a:off x="2253311" y="2099433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indent="0" algn="ctr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b="1"/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600"/>
            </a:lvl2pPr>
            <a:lvl3pPr marL="200025" indent="-200025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SzPct val="80000"/>
              <a:buFont typeface="Wingdings 3" panose="05040102010807070707" pitchFamily="18" charset="2"/>
              <a:buChar char="u"/>
              <a:defRPr sz="1600"/>
            </a:lvl3pPr>
            <a:lvl4pPr marL="403567" indent="-20595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200"/>
            </a:lvl4pPr>
            <a:lvl5pPr marL="602372" indent="-198807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Font typeface="Trebuchet MS" pitchFamily="34" charset="0"/>
              <a:buChar char="–"/>
              <a:defRPr sz="1200"/>
            </a:lvl5pPr>
            <a:lvl6pPr marL="600075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Trebuchet MS" pitchFamily="34" charset="0"/>
              <a:buNone/>
              <a:defRPr sz="1200" baseline="0"/>
            </a:lvl6pPr>
            <a:lvl7pPr marL="600075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/>
            </a:lvl7pPr>
            <a:lvl8pPr marL="600075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/>
            </a:lvl8pPr>
            <a:lvl9pPr marL="600075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/>
            </a:lvl9pPr>
          </a:lstStyle>
          <a:p>
            <a:pPr marL="207919" algn="l"/>
            <a:r>
              <a:rPr lang="en-GB" sz="900" b="0" dirty="0">
                <a:solidFill>
                  <a:schemeClr val="tx1"/>
                </a:solidFill>
              </a:rPr>
              <a:t>The view of an unbiased industry expert 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82C459AA-439C-8179-03F4-589640A2AB54}"/>
              </a:ext>
            </a:extLst>
          </p:cNvPr>
          <p:cNvSpPr/>
          <p:nvPr/>
        </p:nvSpPr>
        <p:spPr>
          <a:xfrm>
            <a:off x="2253311" y="2457015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>
                <a:solidFill>
                  <a:schemeClr val="tx1"/>
                </a:solidFill>
              </a:rPr>
              <a:t>Consideration of actual circumstances, submission of required accounting documents 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3AAE49C7-A001-0F93-E8F7-84E776503269}"/>
              </a:ext>
            </a:extLst>
          </p:cNvPr>
          <p:cNvSpPr/>
          <p:nvPr/>
        </p:nvSpPr>
        <p:spPr>
          <a:xfrm>
            <a:off x="2247393" y="2814597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>
                <a:solidFill>
                  <a:schemeClr val="tx1"/>
                </a:solidFill>
              </a:rPr>
              <a:t>Analysis of the economic situation of the company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05E7E58-D4CC-13CC-7F57-D0B855F4DB27}"/>
              </a:ext>
            </a:extLst>
          </p:cNvPr>
          <p:cNvSpPr/>
          <p:nvPr/>
        </p:nvSpPr>
        <p:spPr>
          <a:xfrm>
            <a:off x="2247393" y="3529760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>
                <a:solidFill>
                  <a:schemeClr val="tx1"/>
                </a:solidFill>
              </a:rPr>
              <a:t>Appropriate assessment of the net assets, results of operations and financial position 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B48BA6A7-6696-BE68-A1CB-CBF738717C39}"/>
              </a:ext>
            </a:extLst>
          </p:cNvPr>
          <p:cNvSpPr/>
          <p:nvPr/>
        </p:nvSpPr>
        <p:spPr>
          <a:xfrm>
            <a:off x="2253311" y="3887342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 dirty="0">
                <a:solidFill>
                  <a:schemeClr val="tx1"/>
                </a:solidFill>
              </a:rPr>
              <a:t>Measures objectively suitable for thorough remediation within a reasonable period 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06385894-3E5A-F0FA-779B-92EC74B9A9BE}"/>
              </a:ext>
            </a:extLst>
          </p:cNvPr>
          <p:cNvSpPr/>
          <p:nvPr/>
        </p:nvSpPr>
        <p:spPr>
          <a:xfrm>
            <a:off x="2243711" y="4244924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>
                <a:solidFill>
                  <a:schemeClr val="tx1"/>
                </a:solidFill>
              </a:rPr>
              <a:t>Renovation measures already implemented in the early stages 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F0CAAAB6-7DF0-2DCD-CAD2-1892C765607F}"/>
              </a:ext>
            </a:extLst>
          </p:cNvPr>
          <p:cNvSpPr/>
          <p:nvPr/>
        </p:nvSpPr>
        <p:spPr>
          <a:xfrm>
            <a:off x="2235498" y="3172179"/>
            <a:ext cx="2748462" cy="289662"/>
          </a:xfrm>
          <a:prstGeom prst="rect">
            <a:avLst/>
          </a:prstGeom>
          <a:solidFill>
            <a:srgbClr val="EFEFEF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84200" rIns="84200" bIns="84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07919">
              <a:spcAft>
                <a:spcPts val="526"/>
              </a:spcAft>
            </a:pPr>
            <a:r>
              <a:rPr lang="en-GB" sz="900">
                <a:solidFill>
                  <a:schemeClr val="tx1"/>
                </a:solidFill>
              </a:rPr>
              <a:t>Analysis of the causes of the crisis 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43" name="Ellipse 42">
            <a:extLst>
              <a:ext uri="{FF2B5EF4-FFF2-40B4-BE49-F238E27FC236}">
                <a16:creationId xmlns:a16="http://schemas.microsoft.com/office/drawing/2014/main" id="{19F0CFF5-D615-268A-B19B-E1EE39BB6C9C}"/>
              </a:ext>
            </a:extLst>
          </p:cNvPr>
          <p:cNvSpPr/>
          <p:nvPr/>
        </p:nvSpPr>
        <p:spPr>
          <a:xfrm>
            <a:off x="2176675" y="2191075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1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4" name="Ellipse 43">
            <a:extLst>
              <a:ext uri="{FF2B5EF4-FFF2-40B4-BE49-F238E27FC236}">
                <a16:creationId xmlns:a16="http://schemas.microsoft.com/office/drawing/2014/main" id="{1A00D22B-63B9-C88D-9615-5022B3B0B0FB}"/>
              </a:ext>
            </a:extLst>
          </p:cNvPr>
          <p:cNvSpPr/>
          <p:nvPr/>
        </p:nvSpPr>
        <p:spPr>
          <a:xfrm>
            <a:off x="2168462" y="2535672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2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5" name="Ellipse 44">
            <a:extLst>
              <a:ext uri="{FF2B5EF4-FFF2-40B4-BE49-F238E27FC236}">
                <a16:creationId xmlns:a16="http://schemas.microsoft.com/office/drawing/2014/main" id="{920D5764-A9F3-AB22-B4F0-32FD39A47210}"/>
              </a:ext>
            </a:extLst>
          </p:cNvPr>
          <p:cNvSpPr/>
          <p:nvPr/>
        </p:nvSpPr>
        <p:spPr>
          <a:xfrm>
            <a:off x="2164558" y="2897335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3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6" name="Ellipse 45">
            <a:extLst>
              <a:ext uri="{FF2B5EF4-FFF2-40B4-BE49-F238E27FC236}">
                <a16:creationId xmlns:a16="http://schemas.microsoft.com/office/drawing/2014/main" id="{AB3C8D5A-966E-6AC7-0674-ABD86E92CE7A}"/>
              </a:ext>
            </a:extLst>
          </p:cNvPr>
          <p:cNvSpPr/>
          <p:nvPr/>
        </p:nvSpPr>
        <p:spPr>
          <a:xfrm>
            <a:off x="2158658" y="3261021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4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451BEA46-8405-DB6E-B183-7BB7091EAE3E}"/>
              </a:ext>
            </a:extLst>
          </p:cNvPr>
          <p:cNvSpPr/>
          <p:nvPr/>
        </p:nvSpPr>
        <p:spPr>
          <a:xfrm>
            <a:off x="2158658" y="3619569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5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8" name="Ellipse 47">
            <a:extLst>
              <a:ext uri="{FF2B5EF4-FFF2-40B4-BE49-F238E27FC236}">
                <a16:creationId xmlns:a16="http://schemas.microsoft.com/office/drawing/2014/main" id="{FFF9D16F-EE87-7D44-C4F9-C69BF5250B06}"/>
              </a:ext>
            </a:extLst>
          </p:cNvPr>
          <p:cNvSpPr/>
          <p:nvPr/>
        </p:nvSpPr>
        <p:spPr>
          <a:xfrm>
            <a:off x="2164558" y="3965958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6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8C4D6E4A-EA96-D9E2-B33D-5A0DB8166891}"/>
              </a:ext>
            </a:extLst>
          </p:cNvPr>
          <p:cNvSpPr/>
          <p:nvPr/>
        </p:nvSpPr>
        <p:spPr>
          <a:xfrm>
            <a:off x="2164191" y="4311550"/>
            <a:ext cx="134071" cy="128739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r>
              <a:rPr lang="en-GB" sz="1052">
                <a:solidFill>
                  <a:schemeClr val="bg1"/>
                </a:solidFill>
              </a:rPr>
              <a:t>7</a:t>
            </a:r>
            <a:endParaRPr lang="en-GB" sz="1052" dirty="0">
              <a:solidFill>
                <a:schemeClr val="bg1"/>
              </a:solidFill>
            </a:endParaRPr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1A7E87AE-3DB5-4950-C23F-F2A465E92D7E}"/>
              </a:ext>
            </a:extLst>
          </p:cNvPr>
          <p:cNvSpPr>
            <a:spLocks noChangeAspect="1"/>
          </p:cNvSpPr>
          <p:nvPr/>
        </p:nvSpPr>
        <p:spPr>
          <a:xfrm>
            <a:off x="5224601" y="2122254"/>
            <a:ext cx="2523302" cy="241497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D29C5BD2-1955-C069-66EB-1F45B8F80E60}"/>
              </a:ext>
            </a:extLst>
          </p:cNvPr>
          <p:cNvSpPr>
            <a:spLocks noChangeAspect="1"/>
          </p:cNvSpPr>
          <p:nvPr/>
        </p:nvSpPr>
        <p:spPr>
          <a:xfrm>
            <a:off x="5812757" y="2685512"/>
            <a:ext cx="1351060" cy="129305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79026A89-1B70-6C77-485C-187A4BD05CFB}"/>
              </a:ext>
            </a:extLst>
          </p:cNvPr>
          <p:cNvSpPr>
            <a:spLocks noChangeAspect="1"/>
          </p:cNvSpPr>
          <p:nvPr/>
        </p:nvSpPr>
        <p:spPr>
          <a:xfrm>
            <a:off x="6170390" y="3027792"/>
            <a:ext cx="635792" cy="608498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/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FC7627B1-3B75-648D-1BE2-144CFEC4212D}"/>
              </a:ext>
            </a:extLst>
          </p:cNvPr>
          <p:cNvSpPr txBox="1"/>
          <p:nvPr/>
        </p:nvSpPr>
        <p:spPr>
          <a:xfrm>
            <a:off x="6020068" y="3145362"/>
            <a:ext cx="95563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 dirty="0">
                <a:solidFill>
                  <a:schemeClr val="bg1"/>
                </a:solidFill>
              </a:rPr>
              <a:t>Remediation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</a:rPr>
              <a:t>expert </a:t>
            </a:r>
            <a:br>
              <a:rPr lang="en-GB" sz="800" dirty="0">
                <a:solidFill>
                  <a:schemeClr val="bg1"/>
                </a:solidFill>
              </a:rPr>
            </a:br>
            <a:r>
              <a:rPr lang="en-GB" sz="800" dirty="0">
                <a:solidFill>
                  <a:schemeClr val="bg1"/>
                </a:solidFill>
              </a:rPr>
              <a:t>pinion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6FCFC17E-F3BE-C909-DF76-4CD4C2082481}"/>
              </a:ext>
            </a:extLst>
          </p:cNvPr>
          <p:cNvSpPr txBox="1"/>
          <p:nvPr/>
        </p:nvSpPr>
        <p:spPr>
          <a:xfrm rot="18972270">
            <a:off x="6355210" y="3568059"/>
            <a:ext cx="955634" cy="2000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700" dirty="0">
                <a:solidFill>
                  <a:schemeClr val="bg1"/>
                </a:solidFill>
              </a:rPr>
              <a:t>Mission statement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9186E104-CFF2-AA33-17FF-6E98060BF83F}"/>
              </a:ext>
            </a:extLst>
          </p:cNvPr>
          <p:cNvSpPr txBox="1"/>
          <p:nvPr/>
        </p:nvSpPr>
        <p:spPr>
          <a:xfrm rot="3052325">
            <a:off x="6388014" y="2914277"/>
            <a:ext cx="91460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de-DE"/>
            </a:defPPr>
            <a:lvl1pPr algn="ctr">
              <a:defRPr sz="12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en-GB" sz="700" dirty="0">
                <a:latin typeface="+mn-lt"/>
              </a:rPr>
              <a:t>Causes/stage of crisis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E7922482-56C9-DBE5-642C-F01436DEEAC9}"/>
              </a:ext>
            </a:extLst>
          </p:cNvPr>
          <p:cNvSpPr txBox="1"/>
          <p:nvPr/>
        </p:nvSpPr>
        <p:spPr>
          <a:xfrm rot="18632985">
            <a:off x="5682732" y="2858528"/>
            <a:ext cx="91460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700" dirty="0">
                <a:solidFill>
                  <a:schemeClr val="bg1"/>
                </a:solidFill>
              </a:rPr>
              <a:t>Integrated restructuring plan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290ECAEE-F52C-DA18-B512-2BFB3BF77FF2}"/>
              </a:ext>
            </a:extLst>
          </p:cNvPr>
          <p:cNvSpPr txBox="1"/>
          <p:nvPr/>
        </p:nvSpPr>
        <p:spPr>
          <a:xfrm rot="2481752">
            <a:off x="5683422" y="3513584"/>
            <a:ext cx="955634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700" dirty="0">
                <a:solidFill>
                  <a:schemeClr val="bg1"/>
                </a:solidFill>
              </a:rPr>
              <a:t>Measures</a:t>
            </a:r>
          </a:p>
          <a:p>
            <a:pPr algn="ctr"/>
            <a:r>
              <a:rPr lang="en-GB" sz="700" dirty="0">
                <a:solidFill>
                  <a:schemeClr val="bg1"/>
                </a:solidFill>
              </a:rPr>
              <a:t>definition</a:t>
            </a:r>
          </a:p>
        </p:txBody>
      </p:sp>
      <p:cxnSp>
        <p:nvCxnSpPr>
          <p:cNvPr id="58" name="Gerader Verbinder 57">
            <a:extLst>
              <a:ext uri="{FF2B5EF4-FFF2-40B4-BE49-F238E27FC236}">
                <a16:creationId xmlns:a16="http://schemas.microsoft.com/office/drawing/2014/main" id="{FD73F675-D000-BE0C-692D-83F5C6DBD360}"/>
              </a:ext>
            </a:extLst>
          </p:cNvPr>
          <p:cNvCxnSpPr/>
          <p:nvPr/>
        </p:nvCxnSpPr>
        <p:spPr>
          <a:xfrm flipH="1" flipV="1">
            <a:off x="6486252" y="2098045"/>
            <a:ext cx="2034" cy="91421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r Verbinder 58">
            <a:extLst>
              <a:ext uri="{FF2B5EF4-FFF2-40B4-BE49-F238E27FC236}">
                <a16:creationId xmlns:a16="http://schemas.microsoft.com/office/drawing/2014/main" id="{19729F9C-7BC5-F01E-3C11-E45D5F65BA1F}"/>
              </a:ext>
            </a:extLst>
          </p:cNvPr>
          <p:cNvCxnSpPr/>
          <p:nvPr/>
        </p:nvCxnSpPr>
        <p:spPr>
          <a:xfrm flipH="1">
            <a:off x="6831149" y="3329742"/>
            <a:ext cx="941720" cy="23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6287F0EB-4C39-8CAA-DE89-77D002945214}"/>
              </a:ext>
            </a:extLst>
          </p:cNvPr>
          <p:cNvCxnSpPr/>
          <p:nvPr/>
        </p:nvCxnSpPr>
        <p:spPr>
          <a:xfrm flipH="1" flipV="1">
            <a:off x="5199634" y="3329742"/>
            <a:ext cx="945788" cy="23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r Verbinder 60">
            <a:extLst>
              <a:ext uri="{FF2B5EF4-FFF2-40B4-BE49-F238E27FC236}">
                <a16:creationId xmlns:a16="http://schemas.microsoft.com/office/drawing/2014/main" id="{CF60B63B-C046-33A3-7737-9FADEEE4729E}"/>
              </a:ext>
            </a:extLst>
          </p:cNvPr>
          <p:cNvCxnSpPr/>
          <p:nvPr/>
        </p:nvCxnSpPr>
        <p:spPr>
          <a:xfrm flipV="1">
            <a:off x="6486252" y="3654404"/>
            <a:ext cx="2034" cy="90094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r Verbinder 61">
            <a:extLst>
              <a:ext uri="{FF2B5EF4-FFF2-40B4-BE49-F238E27FC236}">
                <a16:creationId xmlns:a16="http://schemas.microsoft.com/office/drawing/2014/main" id="{F63E805E-0188-B79D-FED5-A46AEB2C4834}"/>
              </a:ext>
            </a:extLst>
          </p:cNvPr>
          <p:cNvCxnSpPr/>
          <p:nvPr/>
        </p:nvCxnSpPr>
        <p:spPr>
          <a:xfrm flipH="1" flipV="1">
            <a:off x="5586314" y="2439872"/>
            <a:ext cx="416484" cy="39895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Gerader Verbinder 62">
            <a:extLst>
              <a:ext uri="{FF2B5EF4-FFF2-40B4-BE49-F238E27FC236}">
                <a16:creationId xmlns:a16="http://schemas.microsoft.com/office/drawing/2014/main" id="{2AB537D4-148C-F2A0-0B4B-4D08665B9C93}"/>
              </a:ext>
            </a:extLst>
          </p:cNvPr>
          <p:cNvCxnSpPr/>
          <p:nvPr/>
        </p:nvCxnSpPr>
        <p:spPr>
          <a:xfrm flipH="1">
            <a:off x="6978896" y="2463517"/>
            <a:ext cx="412417" cy="39895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Gerader Verbinder 63">
            <a:extLst>
              <a:ext uri="{FF2B5EF4-FFF2-40B4-BE49-F238E27FC236}">
                <a16:creationId xmlns:a16="http://schemas.microsoft.com/office/drawing/2014/main" id="{0F798BD9-9D07-E79B-2898-757C4C357E02}"/>
              </a:ext>
            </a:extLst>
          </p:cNvPr>
          <p:cNvCxnSpPr/>
          <p:nvPr/>
        </p:nvCxnSpPr>
        <p:spPr>
          <a:xfrm flipH="1" flipV="1">
            <a:off x="6972683" y="3795642"/>
            <a:ext cx="412417" cy="39435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B303BD64-FEA6-DBF3-9A8A-3A3FC9DD5066}"/>
              </a:ext>
            </a:extLst>
          </p:cNvPr>
          <p:cNvCxnSpPr/>
          <p:nvPr/>
        </p:nvCxnSpPr>
        <p:spPr>
          <a:xfrm flipV="1">
            <a:off x="5587405" y="3795642"/>
            <a:ext cx="416484" cy="39435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feld 65">
            <a:extLst>
              <a:ext uri="{FF2B5EF4-FFF2-40B4-BE49-F238E27FC236}">
                <a16:creationId xmlns:a16="http://schemas.microsoft.com/office/drawing/2014/main" id="{916AA90C-F677-3114-74FC-87E5A36D05ED}"/>
              </a:ext>
            </a:extLst>
          </p:cNvPr>
          <p:cNvSpPr txBox="1"/>
          <p:nvPr/>
        </p:nvSpPr>
        <p:spPr>
          <a:xfrm>
            <a:off x="5644774" y="2358789"/>
            <a:ext cx="871737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/>
              <a:t>Cash flow</a:t>
            </a:r>
            <a:endParaRPr lang="en-GB" sz="800" dirty="0"/>
          </a:p>
        </p:txBody>
      </p:sp>
      <p:sp>
        <p:nvSpPr>
          <p:cNvPr id="67" name="Textfeld 66">
            <a:extLst>
              <a:ext uri="{FF2B5EF4-FFF2-40B4-BE49-F238E27FC236}">
                <a16:creationId xmlns:a16="http://schemas.microsoft.com/office/drawing/2014/main" id="{B3B9EDA2-F718-9694-4A8A-C7D876BCD582}"/>
              </a:ext>
            </a:extLst>
          </p:cNvPr>
          <p:cNvSpPr txBox="1"/>
          <p:nvPr/>
        </p:nvSpPr>
        <p:spPr>
          <a:xfrm>
            <a:off x="6394765" y="2225902"/>
            <a:ext cx="8759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 dirty="0"/>
              <a:t>External ana-</a:t>
            </a:r>
            <a:br>
              <a:rPr lang="en-GB" sz="800" dirty="0"/>
            </a:br>
            <a:r>
              <a:rPr lang="en-GB" sz="800" dirty="0"/>
              <a:t>lysis (market, competition...)</a:t>
            </a:r>
          </a:p>
        </p:txBody>
      </p:sp>
      <p:sp>
        <p:nvSpPr>
          <p:cNvPr id="68" name="Textfeld 67">
            <a:extLst>
              <a:ext uri="{FF2B5EF4-FFF2-40B4-BE49-F238E27FC236}">
                <a16:creationId xmlns:a16="http://schemas.microsoft.com/office/drawing/2014/main" id="{3FC79D43-A483-B86D-E179-703A512FCC6C}"/>
              </a:ext>
            </a:extLst>
          </p:cNvPr>
          <p:cNvSpPr txBox="1"/>
          <p:nvPr/>
        </p:nvSpPr>
        <p:spPr>
          <a:xfrm>
            <a:off x="5165895" y="2789221"/>
            <a:ext cx="87173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/>
              <a:t>Balance </a:t>
            </a:r>
            <a:br>
              <a:rPr lang="en-GB" sz="800"/>
            </a:br>
            <a:r>
              <a:rPr lang="en-GB" sz="800"/>
              <a:t>sheet/</a:t>
            </a:r>
          </a:p>
          <a:p>
            <a:pPr algn="ctr"/>
            <a:r>
              <a:rPr lang="en-GB" sz="800"/>
              <a:t>P&amp;L</a:t>
            </a:r>
            <a:endParaRPr lang="en-GB" sz="800" dirty="0"/>
          </a:p>
        </p:txBody>
      </p:sp>
      <p:sp>
        <p:nvSpPr>
          <p:cNvPr id="69" name="Textfeld 68">
            <a:extLst>
              <a:ext uri="{FF2B5EF4-FFF2-40B4-BE49-F238E27FC236}">
                <a16:creationId xmlns:a16="http://schemas.microsoft.com/office/drawing/2014/main" id="{6984887D-43F2-4C80-CCC0-E61F90D3EA99}"/>
              </a:ext>
            </a:extLst>
          </p:cNvPr>
          <p:cNvSpPr txBox="1"/>
          <p:nvPr/>
        </p:nvSpPr>
        <p:spPr>
          <a:xfrm>
            <a:off x="7029019" y="2888140"/>
            <a:ext cx="87173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/>
              <a:t>Internal </a:t>
            </a:r>
          </a:p>
          <a:p>
            <a:pPr algn="ctr"/>
            <a:r>
              <a:rPr lang="en-GB" sz="800"/>
              <a:t>Analysis</a:t>
            </a:r>
            <a:endParaRPr lang="en-GB" sz="800" dirty="0"/>
          </a:p>
        </p:txBody>
      </p:sp>
      <p:sp>
        <p:nvSpPr>
          <p:cNvPr id="70" name="Textfeld 69">
            <a:extLst>
              <a:ext uri="{FF2B5EF4-FFF2-40B4-BE49-F238E27FC236}">
                <a16:creationId xmlns:a16="http://schemas.microsoft.com/office/drawing/2014/main" id="{D351DB48-63E7-97E1-57C2-E47BDD85F10B}"/>
              </a:ext>
            </a:extLst>
          </p:cNvPr>
          <p:cNvSpPr txBox="1"/>
          <p:nvPr/>
        </p:nvSpPr>
        <p:spPr>
          <a:xfrm>
            <a:off x="5141578" y="3465376"/>
            <a:ext cx="871737" cy="4662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900" dirty="0"/>
              <a:t>Competition</a:t>
            </a:r>
            <a:br>
              <a:rPr lang="en-GB" sz="900" dirty="0"/>
            </a:br>
            <a:r>
              <a:rPr lang="en-GB" sz="900" dirty="0"/>
              <a:t>commercial </a:t>
            </a:r>
          </a:p>
          <a:p>
            <a:pPr algn="ctr">
              <a:lnSpc>
                <a:spcPct val="90000"/>
              </a:lnSpc>
            </a:pPr>
            <a:r>
              <a:rPr lang="en-GB" sz="900" dirty="0"/>
              <a:t>ability</a:t>
            </a:r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DBC5FB4A-F680-20D0-A454-77AD562B70E3}"/>
              </a:ext>
            </a:extLst>
          </p:cNvPr>
          <p:cNvSpPr txBox="1"/>
          <p:nvPr/>
        </p:nvSpPr>
        <p:spPr>
          <a:xfrm>
            <a:off x="5677523" y="4022488"/>
            <a:ext cx="87173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/>
              <a:t>Continuation</a:t>
            </a:r>
          </a:p>
          <a:p>
            <a:pPr algn="ctr"/>
            <a:r>
              <a:rPr lang="en-GB" sz="800"/>
              <a:t>ability</a:t>
            </a:r>
            <a:endParaRPr lang="en-GB" sz="800" dirty="0"/>
          </a:p>
        </p:txBody>
      </p:sp>
      <p:sp>
        <p:nvSpPr>
          <p:cNvPr id="72" name="Textfeld 71">
            <a:extLst>
              <a:ext uri="{FF2B5EF4-FFF2-40B4-BE49-F238E27FC236}">
                <a16:creationId xmlns:a16="http://schemas.microsoft.com/office/drawing/2014/main" id="{E013B80A-CC5F-F315-D890-8736D19FC167}"/>
              </a:ext>
            </a:extLst>
          </p:cNvPr>
          <p:cNvSpPr txBox="1"/>
          <p:nvPr/>
        </p:nvSpPr>
        <p:spPr>
          <a:xfrm>
            <a:off x="6403345" y="3970205"/>
            <a:ext cx="87173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/>
              <a:t>Financial</a:t>
            </a:r>
          </a:p>
          <a:p>
            <a:pPr algn="ctr"/>
            <a:r>
              <a:rPr lang="en-GB" sz="800"/>
              <a:t>Mission statement</a:t>
            </a:r>
            <a:endParaRPr lang="en-GB" sz="800" dirty="0"/>
          </a:p>
        </p:txBody>
      </p:sp>
      <p:sp>
        <p:nvSpPr>
          <p:cNvPr id="73" name="Textfeld 72">
            <a:extLst>
              <a:ext uri="{FF2B5EF4-FFF2-40B4-BE49-F238E27FC236}">
                <a16:creationId xmlns:a16="http://schemas.microsoft.com/office/drawing/2014/main" id="{5C898BCD-4471-1296-D802-FE3651A6DE0F}"/>
              </a:ext>
            </a:extLst>
          </p:cNvPr>
          <p:cNvSpPr txBox="1"/>
          <p:nvPr/>
        </p:nvSpPr>
        <p:spPr>
          <a:xfrm>
            <a:off x="6952612" y="3419096"/>
            <a:ext cx="87173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 dirty="0"/>
              <a:t>Strategic</a:t>
            </a:r>
          </a:p>
          <a:p>
            <a:pPr algn="ctr"/>
            <a:r>
              <a:rPr lang="en-GB" sz="800" dirty="0"/>
              <a:t>Mission statement</a:t>
            </a:r>
          </a:p>
        </p:txBody>
      </p:sp>
      <p:sp>
        <p:nvSpPr>
          <p:cNvPr id="74" name="Freihandform 50">
            <a:extLst>
              <a:ext uri="{FF2B5EF4-FFF2-40B4-BE49-F238E27FC236}">
                <a16:creationId xmlns:a16="http://schemas.microsoft.com/office/drawing/2014/main" id="{C38988A6-28A7-51AE-89E9-126371AD3487}"/>
              </a:ext>
            </a:extLst>
          </p:cNvPr>
          <p:cNvSpPr/>
          <p:nvPr/>
        </p:nvSpPr>
        <p:spPr>
          <a:xfrm>
            <a:off x="6514073" y="2153341"/>
            <a:ext cx="886826" cy="669889"/>
          </a:xfrm>
          <a:custGeom>
            <a:avLst/>
            <a:gdLst>
              <a:gd name="connsiteX0" fmla="*/ 0 w 952500"/>
              <a:gd name="connsiteY0" fmla="*/ 558800 h 749300"/>
              <a:gd name="connsiteX1" fmla="*/ 0 w 952500"/>
              <a:gd name="connsiteY1" fmla="*/ 558800 h 749300"/>
              <a:gd name="connsiteX2" fmla="*/ 38100 w 952500"/>
              <a:gd name="connsiteY2" fmla="*/ 563033 h 749300"/>
              <a:gd name="connsiteX3" fmla="*/ 50800 w 952500"/>
              <a:gd name="connsiteY3" fmla="*/ 567266 h 749300"/>
              <a:gd name="connsiteX4" fmla="*/ 93133 w 952500"/>
              <a:gd name="connsiteY4" fmla="*/ 571500 h 749300"/>
              <a:gd name="connsiteX5" fmla="*/ 118533 w 952500"/>
              <a:gd name="connsiteY5" fmla="*/ 575733 h 749300"/>
              <a:gd name="connsiteX6" fmla="*/ 152400 w 952500"/>
              <a:gd name="connsiteY6" fmla="*/ 579966 h 749300"/>
              <a:gd name="connsiteX7" fmla="*/ 198967 w 952500"/>
              <a:gd name="connsiteY7" fmla="*/ 592666 h 749300"/>
              <a:gd name="connsiteX8" fmla="*/ 215900 w 952500"/>
              <a:gd name="connsiteY8" fmla="*/ 596900 h 749300"/>
              <a:gd name="connsiteX9" fmla="*/ 249767 w 952500"/>
              <a:gd name="connsiteY9" fmla="*/ 609600 h 749300"/>
              <a:gd name="connsiteX10" fmla="*/ 270933 w 952500"/>
              <a:gd name="connsiteY10" fmla="*/ 618066 h 749300"/>
              <a:gd name="connsiteX11" fmla="*/ 287867 w 952500"/>
              <a:gd name="connsiteY11" fmla="*/ 622300 h 749300"/>
              <a:gd name="connsiteX12" fmla="*/ 313267 w 952500"/>
              <a:gd name="connsiteY12" fmla="*/ 630766 h 749300"/>
              <a:gd name="connsiteX13" fmla="*/ 338667 w 952500"/>
              <a:gd name="connsiteY13" fmla="*/ 647700 h 749300"/>
              <a:gd name="connsiteX14" fmla="*/ 351367 w 952500"/>
              <a:gd name="connsiteY14" fmla="*/ 656166 h 749300"/>
              <a:gd name="connsiteX15" fmla="*/ 368300 w 952500"/>
              <a:gd name="connsiteY15" fmla="*/ 664633 h 749300"/>
              <a:gd name="connsiteX16" fmla="*/ 393700 w 952500"/>
              <a:gd name="connsiteY16" fmla="*/ 677333 h 749300"/>
              <a:gd name="connsiteX17" fmla="*/ 406400 w 952500"/>
              <a:gd name="connsiteY17" fmla="*/ 685800 h 749300"/>
              <a:gd name="connsiteX18" fmla="*/ 419100 w 952500"/>
              <a:gd name="connsiteY18" fmla="*/ 690033 h 749300"/>
              <a:gd name="connsiteX19" fmla="*/ 431800 w 952500"/>
              <a:gd name="connsiteY19" fmla="*/ 702733 h 749300"/>
              <a:gd name="connsiteX20" fmla="*/ 448733 w 952500"/>
              <a:gd name="connsiteY20" fmla="*/ 711200 h 749300"/>
              <a:gd name="connsiteX21" fmla="*/ 461433 w 952500"/>
              <a:gd name="connsiteY21" fmla="*/ 719666 h 749300"/>
              <a:gd name="connsiteX22" fmla="*/ 474133 w 952500"/>
              <a:gd name="connsiteY22" fmla="*/ 736600 h 749300"/>
              <a:gd name="connsiteX23" fmla="*/ 482600 w 952500"/>
              <a:gd name="connsiteY23" fmla="*/ 749300 h 749300"/>
              <a:gd name="connsiteX24" fmla="*/ 952500 w 952500"/>
              <a:gd name="connsiteY24" fmla="*/ 287866 h 749300"/>
              <a:gd name="connsiteX25" fmla="*/ 935567 w 952500"/>
              <a:gd name="connsiteY25" fmla="*/ 254000 h 749300"/>
              <a:gd name="connsiteX26" fmla="*/ 922867 w 952500"/>
              <a:gd name="connsiteY26" fmla="*/ 249766 h 749300"/>
              <a:gd name="connsiteX27" fmla="*/ 889000 w 952500"/>
              <a:gd name="connsiteY27" fmla="*/ 228600 h 749300"/>
              <a:gd name="connsiteX28" fmla="*/ 859367 w 952500"/>
              <a:gd name="connsiteY28" fmla="*/ 220133 h 749300"/>
              <a:gd name="connsiteX29" fmla="*/ 850900 w 952500"/>
              <a:gd name="connsiteY29" fmla="*/ 207433 h 749300"/>
              <a:gd name="connsiteX30" fmla="*/ 838200 w 952500"/>
              <a:gd name="connsiteY30" fmla="*/ 203200 h 749300"/>
              <a:gd name="connsiteX31" fmla="*/ 825500 w 952500"/>
              <a:gd name="connsiteY31" fmla="*/ 194733 h 749300"/>
              <a:gd name="connsiteX32" fmla="*/ 795867 w 952500"/>
              <a:gd name="connsiteY32" fmla="*/ 177800 h 749300"/>
              <a:gd name="connsiteX33" fmla="*/ 787400 w 952500"/>
              <a:gd name="connsiteY33" fmla="*/ 165100 h 749300"/>
              <a:gd name="connsiteX34" fmla="*/ 757767 w 952500"/>
              <a:gd name="connsiteY34" fmla="*/ 143933 h 749300"/>
              <a:gd name="connsiteX35" fmla="*/ 745067 w 952500"/>
              <a:gd name="connsiteY35" fmla="*/ 139700 h 749300"/>
              <a:gd name="connsiteX36" fmla="*/ 732367 w 952500"/>
              <a:gd name="connsiteY36" fmla="*/ 131233 h 749300"/>
              <a:gd name="connsiteX37" fmla="*/ 715433 w 952500"/>
              <a:gd name="connsiteY37" fmla="*/ 114300 h 749300"/>
              <a:gd name="connsiteX38" fmla="*/ 698500 w 952500"/>
              <a:gd name="connsiteY38" fmla="*/ 105833 h 749300"/>
              <a:gd name="connsiteX39" fmla="*/ 673100 w 952500"/>
              <a:gd name="connsiteY39" fmla="*/ 88900 h 749300"/>
              <a:gd name="connsiteX40" fmla="*/ 660400 w 952500"/>
              <a:gd name="connsiteY40" fmla="*/ 80433 h 749300"/>
              <a:gd name="connsiteX41" fmla="*/ 635000 w 952500"/>
              <a:gd name="connsiteY41" fmla="*/ 71966 h 749300"/>
              <a:gd name="connsiteX42" fmla="*/ 605367 w 952500"/>
              <a:gd name="connsiteY42" fmla="*/ 59266 h 749300"/>
              <a:gd name="connsiteX43" fmla="*/ 575733 w 952500"/>
              <a:gd name="connsiteY43" fmla="*/ 46566 h 749300"/>
              <a:gd name="connsiteX44" fmla="*/ 550333 w 952500"/>
              <a:gd name="connsiteY44" fmla="*/ 38100 h 749300"/>
              <a:gd name="connsiteX45" fmla="*/ 495300 w 952500"/>
              <a:gd name="connsiteY45" fmla="*/ 25400 h 749300"/>
              <a:gd name="connsiteX46" fmla="*/ 465667 w 952500"/>
              <a:gd name="connsiteY46" fmla="*/ 12700 h 749300"/>
              <a:gd name="connsiteX47" fmla="*/ 427567 w 952500"/>
              <a:gd name="connsiteY47" fmla="*/ 8466 h 749300"/>
              <a:gd name="connsiteX48" fmla="*/ 414867 w 952500"/>
              <a:gd name="connsiteY48" fmla="*/ 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952500" h="749300">
                <a:moveTo>
                  <a:pt x="0" y="558800"/>
                </a:moveTo>
                <a:lnTo>
                  <a:pt x="0" y="558800"/>
                </a:lnTo>
                <a:cubicBezTo>
                  <a:pt x="12700" y="560211"/>
                  <a:pt x="25496" y="560932"/>
                  <a:pt x="38100" y="563033"/>
                </a:cubicBezTo>
                <a:cubicBezTo>
                  <a:pt x="42502" y="563767"/>
                  <a:pt x="46390" y="566587"/>
                  <a:pt x="50800" y="567266"/>
                </a:cubicBezTo>
                <a:cubicBezTo>
                  <a:pt x="64816" y="569422"/>
                  <a:pt x="79061" y="569741"/>
                  <a:pt x="93133" y="571500"/>
                </a:cubicBezTo>
                <a:cubicBezTo>
                  <a:pt x="101650" y="572565"/>
                  <a:pt x="110036" y="574519"/>
                  <a:pt x="118533" y="575733"/>
                </a:cubicBezTo>
                <a:cubicBezTo>
                  <a:pt x="129796" y="577342"/>
                  <a:pt x="141111" y="578555"/>
                  <a:pt x="152400" y="579966"/>
                </a:cubicBezTo>
                <a:cubicBezTo>
                  <a:pt x="176143" y="587882"/>
                  <a:pt x="160761" y="583114"/>
                  <a:pt x="198967" y="592666"/>
                </a:cubicBezTo>
                <a:cubicBezTo>
                  <a:pt x="204611" y="594077"/>
                  <a:pt x="210696" y="594298"/>
                  <a:pt x="215900" y="596900"/>
                </a:cubicBezTo>
                <a:cubicBezTo>
                  <a:pt x="250538" y="614218"/>
                  <a:pt x="215185" y="598073"/>
                  <a:pt x="249767" y="609600"/>
                </a:cubicBezTo>
                <a:cubicBezTo>
                  <a:pt x="256976" y="612003"/>
                  <a:pt x="263724" y="615663"/>
                  <a:pt x="270933" y="618066"/>
                </a:cubicBezTo>
                <a:cubicBezTo>
                  <a:pt x="276453" y="619906"/>
                  <a:pt x="282294" y="620628"/>
                  <a:pt x="287867" y="622300"/>
                </a:cubicBezTo>
                <a:cubicBezTo>
                  <a:pt x="296415" y="624864"/>
                  <a:pt x="313267" y="630766"/>
                  <a:pt x="313267" y="630766"/>
                </a:cubicBezTo>
                <a:cubicBezTo>
                  <a:pt x="337339" y="654838"/>
                  <a:pt x="314163" y="635448"/>
                  <a:pt x="338667" y="647700"/>
                </a:cubicBezTo>
                <a:cubicBezTo>
                  <a:pt x="343218" y="649975"/>
                  <a:pt x="346950" y="653642"/>
                  <a:pt x="351367" y="656166"/>
                </a:cubicBezTo>
                <a:cubicBezTo>
                  <a:pt x="356846" y="659297"/>
                  <a:pt x="362821" y="661502"/>
                  <a:pt x="368300" y="664633"/>
                </a:cubicBezTo>
                <a:cubicBezTo>
                  <a:pt x="391276" y="677763"/>
                  <a:pt x="370417" y="669573"/>
                  <a:pt x="393700" y="677333"/>
                </a:cubicBezTo>
                <a:cubicBezTo>
                  <a:pt x="397933" y="680155"/>
                  <a:pt x="401849" y="683525"/>
                  <a:pt x="406400" y="685800"/>
                </a:cubicBezTo>
                <a:cubicBezTo>
                  <a:pt x="410391" y="687796"/>
                  <a:pt x="415387" y="687558"/>
                  <a:pt x="419100" y="690033"/>
                </a:cubicBezTo>
                <a:cubicBezTo>
                  <a:pt x="424081" y="693354"/>
                  <a:pt x="426928" y="699253"/>
                  <a:pt x="431800" y="702733"/>
                </a:cubicBezTo>
                <a:cubicBezTo>
                  <a:pt x="436935" y="706401"/>
                  <a:pt x="443254" y="708069"/>
                  <a:pt x="448733" y="711200"/>
                </a:cubicBezTo>
                <a:cubicBezTo>
                  <a:pt x="453150" y="713724"/>
                  <a:pt x="457200" y="716844"/>
                  <a:pt x="461433" y="719666"/>
                </a:cubicBezTo>
                <a:cubicBezTo>
                  <a:pt x="465666" y="725311"/>
                  <a:pt x="470032" y="730859"/>
                  <a:pt x="474133" y="736600"/>
                </a:cubicBezTo>
                <a:cubicBezTo>
                  <a:pt x="477090" y="740740"/>
                  <a:pt x="482600" y="749300"/>
                  <a:pt x="482600" y="749300"/>
                </a:cubicBezTo>
                <a:lnTo>
                  <a:pt x="952500" y="287866"/>
                </a:lnTo>
                <a:cubicBezTo>
                  <a:pt x="946856" y="276577"/>
                  <a:pt x="943316" y="263963"/>
                  <a:pt x="935567" y="254000"/>
                </a:cubicBezTo>
                <a:cubicBezTo>
                  <a:pt x="932827" y="250478"/>
                  <a:pt x="926785" y="251903"/>
                  <a:pt x="922867" y="249766"/>
                </a:cubicBezTo>
                <a:cubicBezTo>
                  <a:pt x="911180" y="243391"/>
                  <a:pt x="901915" y="231829"/>
                  <a:pt x="889000" y="228600"/>
                </a:cubicBezTo>
                <a:cubicBezTo>
                  <a:pt x="867738" y="223284"/>
                  <a:pt x="877587" y="226206"/>
                  <a:pt x="859367" y="220133"/>
                </a:cubicBezTo>
                <a:cubicBezTo>
                  <a:pt x="856545" y="215900"/>
                  <a:pt x="854873" y="210611"/>
                  <a:pt x="850900" y="207433"/>
                </a:cubicBezTo>
                <a:cubicBezTo>
                  <a:pt x="847415" y="204645"/>
                  <a:pt x="842191" y="205196"/>
                  <a:pt x="838200" y="203200"/>
                </a:cubicBezTo>
                <a:cubicBezTo>
                  <a:pt x="833649" y="200925"/>
                  <a:pt x="829917" y="197257"/>
                  <a:pt x="825500" y="194733"/>
                </a:cubicBezTo>
                <a:cubicBezTo>
                  <a:pt x="787890" y="173241"/>
                  <a:pt x="826819" y="198433"/>
                  <a:pt x="795867" y="177800"/>
                </a:cubicBezTo>
                <a:cubicBezTo>
                  <a:pt x="793045" y="173567"/>
                  <a:pt x="790998" y="168698"/>
                  <a:pt x="787400" y="165100"/>
                </a:cubicBezTo>
                <a:cubicBezTo>
                  <a:pt x="785483" y="163183"/>
                  <a:pt x="762574" y="146336"/>
                  <a:pt x="757767" y="143933"/>
                </a:cubicBezTo>
                <a:cubicBezTo>
                  <a:pt x="753776" y="141937"/>
                  <a:pt x="749300" y="141111"/>
                  <a:pt x="745067" y="139700"/>
                </a:cubicBezTo>
                <a:cubicBezTo>
                  <a:pt x="740834" y="136878"/>
                  <a:pt x="736230" y="134544"/>
                  <a:pt x="732367" y="131233"/>
                </a:cubicBezTo>
                <a:cubicBezTo>
                  <a:pt x="726306" y="126038"/>
                  <a:pt x="721819" y="119089"/>
                  <a:pt x="715433" y="114300"/>
                </a:cubicBezTo>
                <a:cubicBezTo>
                  <a:pt x="710384" y="110514"/>
                  <a:pt x="703911" y="109080"/>
                  <a:pt x="698500" y="105833"/>
                </a:cubicBezTo>
                <a:cubicBezTo>
                  <a:pt x="689775" y="100598"/>
                  <a:pt x="681567" y="94544"/>
                  <a:pt x="673100" y="88900"/>
                </a:cubicBezTo>
                <a:cubicBezTo>
                  <a:pt x="668867" y="86078"/>
                  <a:pt x="665227" y="82042"/>
                  <a:pt x="660400" y="80433"/>
                </a:cubicBezTo>
                <a:cubicBezTo>
                  <a:pt x="651933" y="77611"/>
                  <a:pt x="642426" y="76916"/>
                  <a:pt x="635000" y="71966"/>
                </a:cubicBezTo>
                <a:cubicBezTo>
                  <a:pt x="617459" y="60273"/>
                  <a:pt x="627236" y="64734"/>
                  <a:pt x="605367" y="59266"/>
                </a:cubicBezTo>
                <a:cubicBezTo>
                  <a:pt x="585219" y="45835"/>
                  <a:pt x="600583" y="54021"/>
                  <a:pt x="575733" y="46566"/>
                </a:cubicBezTo>
                <a:cubicBezTo>
                  <a:pt x="567185" y="44002"/>
                  <a:pt x="550333" y="38100"/>
                  <a:pt x="550333" y="38100"/>
                </a:cubicBezTo>
                <a:cubicBezTo>
                  <a:pt x="521538" y="18902"/>
                  <a:pt x="554670" y="38122"/>
                  <a:pt x="495300" y="25400"/>
                </a:cubicBezTo>
                <a:cubicBezTo>
                  <a:pt x="441293" y="13827"/>
                  <a:pt x="507747" y="19714"/>
                  <a:pt x="465667" y="12700"/>
                </a:cubicBezTo>
                <a:cubicBezTo>
                  <a:pt x="453063" y="10599"/>
                  <a:pt x="440267" y="9877"/>
                  <a:pt x="427567" y="8466"/>
                </a:cubicBezTo>
                <a:cubicBezTo>
                  <a:pt x="413528" y="3787"/>
                  <a:pt x="414867" y="8695"/>
                  <a:pt x="414867" y="0"/>
                </a:cubicBezTo>
              </a:path>
            </a:pathLst>
          </a:cu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/>
          </a:p>
        </p:txBody>
      </p:sp>
      <p:sp>
        <p:nvSpPr>
          <p:cNvPr id="76" name="Textplatzhalter 36">
            <a:extLst>
              <a:ext uri="{FF2B5EF4-FFF2-40B4-BE49-F238E27FC236}">
                <a16:creationId xmlns:a16="http://schemas.microsoft.com/office/drawing/2014/main" id="{87D909B3-A0D9-A306-DD84-0FDB97BC6403}"/>
              </a:ext>
            </a:extLst>
          </p:cNvPr>
          <p:cNvSpPr txBox="1">
            <a:spLocks/>
          </p:cNvSpPr>
          <p:nvPr/>
        </p:nvSpPr>
        <p:spPr bwMode="gray">
          <a:xfrm>
            <a:off x="5108570" y="1691123"/>
            <a:ext cx="2949569" cy="289662"/>
          </a:xfrm>
          <a:prstGeom prst="rect">
            <a:avLst/>
          </a:prstGeom>
          <a:solidFill>
            <a:srgbClr val="0070C0"/>
          </a:solidFill>
          <a:ln w="63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lang="de-DE" sz="1800" b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lang="de-DE" sz="1600" kern="120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200025" indent="-200025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SzPct val="80000"/>
              <a:buFont typeface="Wingdings 3" panose="05040102010807070707" pitchFamily="18" charset="2"/>
              <a:buChar char="u"/>
              <a:defRPr lang="de-DE" sz="1600" kern="120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403567" indent="-20595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lang="de-DE" sz="1200" kern="120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602372" indent="-198807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chemeClr val="accent6"/>
              </a:buClr>
              <a:buFont typeface="Trebuchet MS" pitchFamily="34" charset="0"/>
              <a:buChar char="–"/>
              <a:defRPr lang="de-DE"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Trebuchet MS" pitchFamily="34" charset="0"/>
              <a:buNone/>
              <a:defRPr lang="en-GB" sz="1200" kern="1200" baseline="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600075" indent="0" algn="l" defTabSz="685584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b="1">
                <a:solidFill>
                  <a:schemeClr val="bg1"/>
                </a:solidFill>
              </a:rPr>
              <a:t>Contents of the restructuring report</a:t>
            </a:r>
            <a:endParaRPr lang="en-GB" sz="1000" b="1" dirty="0">
              <a:solidFill>
                <a:schemeClr val="bg1"/>
              </a:solidFill>
            </a:endParaRPr>
          </a:p>
        </p:txBody>
      </p:sp>
      <p:grpSp>
        <p:nvGrpSpPr>
          <p:cNvPr id="77" name="Groep 119">
            <a:extLst>
              <a:ext uri="{FF2B5EF4-FFF2-40B4-BE49-F238E27FC236}">
                <a16:creationId xmlns:a16="http://schemas.microsoft.com/office/drawing/2014/main" id="{F795395A-C53C-1233-01CB-E2B91B7278F7}"/>
              </a:ext>
            </a:extLst>
          </p:cNvPr>
          <p:cNvGrpSpPr/>
          <p:nvPr/>
        </p:nvGrpSpPr>
        <p:grpSpPr bwMode="gray">
          <a:xfrm flipH="1">
            <a:off x="1814112" y="4142620"/>
            <a:ext cx="228312" cy="219330"/>
            <a:chOff x="3510483" y="2678853"/>
            <a:chExt cx="742434" cy="742773"/>
          </a:xfrm>
          <a:solidFill>
            <a:schemeClr val="tx1"/>
          </a:solidFill>
        </p:grpSpPr>
        <p:sp>
          <p:nvSpPr>
            <p:cNvPr id="99" name="Freeform 25">
              <a:extLst>
                <a:ext uri="{FF2B5EF4-FFF2-40B4-BE49-F238E27FC236}">
                  <a16:creationId xmlns:a16="http://schemas.microsoft.com/office/drawing/2014/main" id="{1B17DCA1-7D5E-0E45-17C3-D76964093566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3510483" y="2678853"/>
              <a:ext cx="570489" cy="570659"/>
            </a:xfrm>
            <a:custGeom>
              <a:avLst/>
              <a:gdLst>
                <a:gd name="T0" fmla="*/ 1690 w 3361"/>
                <a:gd name="T1" fmla="*/ 544 h 3362"/>
                <a:gd name="T2" fmla="*/ 1389 w 3361"/>
                <a:gd name="T3" fmla="*/ 582 h 3362"/>
                <a:gd name="T4" fmla="*/ 1127 w 3361"/>
                <a:gd name="T5" fmla="*/ 695 h 3362"/>
                <a:gd name="T6" fmla="*/ 883 w 3361"/>
                <a:gd name="T7" fmla="*/ 864 h 3362"/>
                <a:gd name="T8" fmla="*/ 695 w 3361"/>
                <a:gd name="T9" fmla="*/ 1127 h 3362"/>
                <a:gd name="T10" fmla="*/ 582 w 3361"/>
                <a:gd name="T11" fmla="*/ 1390 h 3362"/>
                <a:gd name="T12" fmla="*/ 545 w 3361"/>
                <a:gd name="T13" fmla="*/ 1690 h 3362"/>
                <a:gd name="T14" fmla="*/ 582 w 3361"/>
                <a:gd name="T15" fmla="*/ 1972 h 3362"/>
                <a:gd name="T16" fmla="*/ 695 w 3361"/>
                <a:gd name="T17" fmla="*/ 2254 h 3362"/>
                <a:gd name="T18" fmla="*/ 883 w 3361"/>
                <a:gd name="T19" fmla="*/ 2498 h 3362"/>
                <a:gd name="T20" fmla="*/ 1127 w 3361"/>
                <a:gd name="T21" fmla="*/ 2686 h 3362"/>
                <a:gd name="T22" fmla="*/ 1389 w 3361"/>
                <a:gd name="T23" fmla="*/ 2799 h 3362"/>
                <a:gd name="T24" fmla="*/ 1690 w 3361"/>
                <a:gd name="T25" fmla="*/ 2836 h 3362"/>
                <a:gd name="T26" fmla="*/ 1971 w 3361"/>
                <a:gd name="T27" fmla="*/ 2799 h 3362"/>
                <a:gd name="T28" fmla="*/ 2253 w 3361"/>
                <a:gd name="T29" fmla="*/ 2686 h 3362"/>
                <a:gd name="T30" fmla="*/ 2497 w 3361"/>
                <a:gd name="T31" fmla="*/ 2498 h 3362"/>
                <a:gd name="T32" fmla="*/ 2685 w 3361"/>
                <a:gd name="T33" fmla="*/ 2254 h 3362"/>
                <a:gd name="T34" fmla="*/ 2797 w 3361"/>
                <a:gd name="T35" fmla="*/ 1972 h 3362"/>
                <a:gd name="T36" fmla="*/ 2835 w 3361"/>
                <a:gd name="T37" fmla="*/ 1690 h 3362"/>
                <a:gd name="T38" fmla="*/ 2797 w 3361"/>
                <a:gd name="T39" fmla="*/ 1390 h 3362"/>
                <a:gd name="T40" fmla="*/ 2685 w 3361"/>
                <a:gd name="T41" fmla="*/ 1127 h 3362"/>
                <a:gd name="T42" fmla="*/ 2497 w 3361"/>
                <a:gd name="T43" fmla="*/ 864 h 3362"/>
                <a:gd name="T44" fmla="*/ 2253 w 3361"/>
                <a:gd name="T45" fmla="*/ 695 h 3362"/>
                <a:gd name="T46" fmla="*/ 1971 w 3361"/>
                <a:gd name="T47" fmla="*/ 582 h 3362"/>
                <a:gd name="T48" fmla="*/ 1690 w 3361"/>
                <a:gd name="T49" fmla="*/ 544 h 3362"/>
                <a:gd name="T50" fmla="*/ 1502 w 3361"/>
                <a:gd name="T51" fmla="*/ 0 h 3362"/>
                <a:gd name="T52" fmla="*/ 1878 w 3361"/>
                <a:gd name="T53" fmla="*/ 0 h 3362"/>
                <a:gd name="T54" fmla="*/ 2234 w 3361"/>
                <a:gd name="T55" fmla="*/ 94 h 3362"/>
                <a:gd name="T56" fmla="*/ 2572 w 3361"/>
                <a:gd name="T57" fmla="*/ 244 h 3362"/>
                <a:gd name="T58" fmla="*/ 2891 w 3361"/>
                <a:gd name="T59" fmla="*/ 488 h 3362"/>
                <a:gd name="T60" fmla="*/ 3117 w 3361"/>
                <a:gd name="T61" fmla="*/ 789 h 3362"/>
                <a:gd name="T62" fmla="*/ 3286 w 3361"/>
                <a:gd name="T63" fmla="*/ 1146 h 3362"/>
                <a:gd name="T64" fmla="*/ 3361 w 3361"/>
                <a:gd name="T65" fmla="*/ 1502 h 3362"/>
                <a:gd name="T66" fmla="*/ 3361 w 3361"/>
                <a:gd name="T67" fmla="*/ 1878 h 3362"/>
                <a:gd name="T68" fmla="*/ 3286 w 3361"/>
                <a:gd name="T69" fmla="*/ 2235 h 3362"/>
                <a:gd name="T70" fmla="*/ 3117 w 3361"/>
                <a:gd name="T71" fmla="*/ 2573 h 3362"/>
                <a:gd name="T72" fmla="*/ 2891 w 3361"/>
                <a:gd name="T73" fmla="*/ 2874 h 3362"/>
                <a:gd name="T74" fmla="*/ 2572 w 3361"/>
                <a:gd name="T75" fmla="*/ 3118 h 3362"/>
                <a:gd name="T76" fmla="*/ 2234 w 3361"/>
                <a:gd name="T77" fmla="*/ 3287 h 3362"/>
                <a:gd name="T78" fmla="*/ 1878 w 3361"/>
                <a:gd name="T79" fmla="*/ 3362 h 3362"/>
                <a:gd name="T80" fmla="*/ 1502 w 3361"/>
                <a:gd name="T81" fmla="*/ 3362 h 3362"/>
                <a:gd name="T82" fmla="*/ 1145 w 3361"/>
                <a:gd name="T83" fmla="*/ 3287 h 3362"/>
                <a:gd name="T84" fmla="*/ 789 w 3361"/>
                <a:gd name="T85" fmla="*/ 3118 h 3362"/>
                <a:gd name="T86" fmla="*/ 488 w 3361"/>
                <a:gd name="T87" fmla="*/ 2874 h 3362"/>
                <a:gd name="T88" fmla="*/ 244 w 3361"/>
                <a:gd name="T89" fmla="*/ 2573 h 3362"/>
                <a:gd name="T90" fmla="*/ 94 w 3361"/>
                <a:gd name="T91" fmla="*/ 2235 h 3362"/>
                <a:gd name="T92" fmla="*/ 0 w 3361"/>
                <a:gd name="T93" fmla="*/ 1878 h 3362"/>
                <a:gd name="T94" fmla="*/ 0 w 3361"/>
                <a:gd name="T95" fmla="*/ 1502 h 3362"/>
                <a:gd name="T96" fmla="*/ 94 w 3361"/>
                <a:gd name="T97" fmla="*/ 1146 h 3362"/>
                <a:gd name="T98" fmla="*/ 244 w 3361"/>
                <a:gd name="T99" fmla="*/ 789 h 3362"/>
                <a:gd name="T100" fmla="*/ 488 w 3361"/>
                <a:gd name="T101" fmla="*/ 488 h 3362"/>
                <a:gd name="T102" fmla="*/ 789 w 3361"/>
                <a:gd name="T103" fmla="*/ 244 h 3362"/>
                <a:gd name="T104" fmla="*/ 1145 w 3361"/>
                <a:gd name="T105" fmla="*/ 94 h 3362"/>
                <a:gd name="T106" fmla="*/ 1502 w 3361"/>
                <a:gd name="T107" fmla="*/ 0 h 3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61" h="3362">
                  <a:moveTo>
                    <a:pt x="1690" y="544"/>
                  </a:moveTo>
                  <a:lnTo>
                    <a:pt x="1389" y="582"/>
                  </a:lnTo>
                  <a:lnTo>
                    <a:pt x="1127" y="695"/>
                  </a:lnTo>
                  <a:lnTo>
                    <a:pt x="883" y="864"/>
                  </a:lnTo>
                  <a:lnTo>
                    <a:pt x="695" y="1127"/>
                  </a:lnTo>
                  <a:lnTo>
                    <a:pt x="582" y="1390"/>
                  </a:lnTo>
                  <a:lnTo>
                    <a:pt x="545" y="1690"/>
                  </a:lnTo>
                  <a:lnTo>
                    <a:pt x="582" y="1972"/>
                  </a:lnTo>
                  <a:lnTo>
                    <a:pt x="695" y="2254"/>
                  </a:lnTo>
                  <a:lnTo>
                    <a:pt x="883" y="2498"/>
                  </a:lnTo>
                  <a:lnTo>
                    <a:pt x="1127" y="2686"/>
                  </a:lnTo>
                  <a:lnTo>
                    <a:pt x="1389" y="2799"/>
                  </a:lnTo>
                  <a:lnTo>
                    <a:pt x="1690" y="2836"/>
                  </a:lnTo>
                  <a:lnTo>
                    <a:pt x="1971" y="2799"/>
                  </a:lnTo>
                  <a:lnTo>
                    <a:pt x="2253" y="2686"/>
                  </a:lnTo>
                  <a:lnTo>
                    <a:pt x="2497" y="2498"/>
                  </a:lnTo>
                  <a:lnTo>
                    <a:pt x="2685" y="2254"/>
                  </a:lnTo>
                  <a:lnTo>
                    <a:pt x="2797" y="1972"/>
                  </a:lnTo>
                  <a:lnTo>
                    <a:pt x="2835" y="1690"/>
                  </a:lnTo>
                  <a:lnTo>
                    <a:pt x="2797" y="1390"/>
                  </a:lnTo>
                  <a:lnTo>
                    <a:pt x="2685" y="1127"/>
                  </a:lnTo>
                  <a:lnTo>
                    <a:pt x="2497" y="864"/>
                  </a:lnTo>
                  <a:lnTo>
                    <a:pt x="2253" y="695"/>
                  </a:lnTo>
                  <a:lnTo>
                    <a:pt x="1971" y="582"/>
                  </a:lnTo>
                  <a:lnTo>
                    <a:pt x="1690" y="544"/>
                  </a:lnTo>
                  <a:close/>
                  <a:moveTo>
                    <a:pt x="1502" y="0"/>
                  </a:moveTo>
                  <a:lnTo>
                    <a:pt x="1878" y="0"/>
                  </a:lnTo>
                  <a:lnTo>
                    <a:pt x="2234" y="94"/>
                  </a:lnTo>
                  <a:lnTo>
                    <a:pt x="2572" y="244"/>
                  </a:lnTo>
                  <a:lnTo>
                    <a:pt x="2891" y="488"/>
                  </a:lnTo>
                  <a:lnTo>
                    <a:pt x="3117" y="789"/>
                  </a:lnTo>
                  <a:lnTo>
                    <a:pt x="3286" y="1146"/>
                  </a:lnTo>
                  <a:lnTo>
                    <a:pt x="3361" y="1502"/>
                  </a:lnTo>
                  <a:lnTo>
                    <a:pt x="3361" y="1878"/>
                  </a:lnTo>
                  <a:lnTo>
                    <a:pt x="3286" y="2235"/>
                  </a:lnTo>
                  <a:lnTo>
                    <a:pt x="3117" y="2573"/>
                  </a:lnTo>
                  <a:lnTo>
                    <a:pt x="2891" y="2874"/>
                  </a:lnTo>
                  <a:lnTo>
                    <a:pt x="2572" y="3118"/>
                  </a:lnTo>
                  <a:lnTo>
                    <a:pt x="2234" y="3287"/>
                  </a:lnTo>
                  <a:lnTo>
                    <a:pt x="1878" y="3362"/>
                  </a:lnTo>
                  <a:lnTo>
                    <a:pt x="1502" y="3362"/>
                  </a:lnTo>
                  <a:lnTo>
                    <a:pt x="1145" y="3287"/>
                  </a:lnTo>
                  <a:lnTo>
                    <a:pt x="789" y="3118"/>
                  </a:lnTo>
                  <a:lnTo>
                    <a:pt x="488" y="2874"/>
                  </a:lnTo>
                  <a:lnTo>
                    <a:pt x="244" y="2573"/>
                  </a:lnTo>
                  <a:lnTo>
                    <a:pt x="94" y="2235"/>
                  </a:lnTo>
                  <a:lnTo>
                    <a:pt x="0" y="1878"/>
                  </a:lnTo>
                  <a:lnTo>
                    <a:pt x="0" y="1502"/>
                  </a:lnTo>
                  <a:lnTo>
                    <a:pt x="94" y="1146"/>
                  </a:lnTo>
                  <a:lnTo>
                    <a:pt x="244" y="789"/>
                  </a:lnTo>
                  <a:lnTo>
                    <a:pt x="488" y="488"/>
                  </a:lnTo>
                  <a:lnTo>
                    <a:pt x="789" y="244"/>
                  </a:lnTo>
                  <a:lnTo>
                    <a:pt x="1145" y="94"/>
                  </a:lnTo>
                  <a:lnTo>
                    <a:pt x="150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06934" tIns="53467" rIns="106934" bIns="53467" numCol="1" anchor="t" anchorCtr="0" compatLnSpc="1">
              <a:prstTxWarp prst="textNoShape">
                <a:avLst/>
              </a:prstTxWarp>
            </a:bodyPr>
            <a:lstStyle/>
            <a:p>
              <a:pPr defTabSz="1069299">
                <a:defRPr/>
              </a:pPr>
              <a:endParaRPr lang="en-GB" sz="1100" kern="0" baseline="-25000" dirty="0">
                <a:solidFill>
                  <a:srgbClr val="000000"/>
                </a:solidFill>
              </a:endParaRPr>
            </a:p>
          </p:txBody>
        </p:sp>
        <p:sp>
          <p:nvSpPr>
            <p:cNvPr id="100" name="Freeform 26">
              <a:extLst>
                <a:ext uri="{FF2B5EF4-FFF2-40B4-BE49-F238E27FC236}">
                  <a16:creationId xmlns:a16="http://schemas.microsoft.com/office/drawing/2014/main" id="{45AD8A58-08C6-4AD1-11C8-4EF809140407}"/>
                </a:ext>
              </a:extLst>
            </p:cNvPr>
            <p:cNvSpPr>
              <a:spLocks/>
            </p:cNvSpPr>
            <p:nvPr/>
          </p:nvSpPr>
          <p:spPr bwMode="gray">
            <a:xfrm>
              <a:off x="3969456" y="3137994"/>
              <a:ext cx="283461" cy="283632"/>
            </a:xfrm>
            <a:custGeom>
              <a:avLst/>
              <a:gdLst>
                <a:gd name="T0" fmla="*/ 657 w 1670"/>
                <a:gd name="T1" fmla="*/ 0 h 1671"/>
                <a:gd name="T2" fmla="*/ 1595 w 1670"/>
                <a:gd name="T3" fmla="*/ 920 h 1671"/>
                <a:gd name="T4" fmla="*/ 1670 w 1670"/>
                <a:gd name="T5" fmla="*/ 1070 h 1671"/>
                <a:gd name="T6" fmla="*/ 1670 w 1670"/>
                <a:gd name="T7" fmla="*/ 1183 h 1671"/>
                <a:gd name="T8" fmla="*/ 1577 w 1670"/>
                <a:gd name="T9" fmla="*/ 1314 h 1671"/>
                <a:gd name="T10" fmla="*/ 1445 w 1670"/>
                <a:gd name="T11" fmla="*/ 1446 h 1671"/>
                <a:gd name="T12" fmla="*/ 1314 w 1670"/>
                <a:gd name="T13" fmla="*/ 1577 h 1671"/>
                <a:gd name="T14" fmla="*/ 1182 w 1670"/>
                <a:gd name="T15" fmla="*/ 1671 h 1671"/>
                <a:gd name="T16" fmla="*/ 1070 w 1670"/>
                <a:gd name="T17" fmla="*/ 1671 h 1671"/>
                <a:gd name="T18" fmla="*/ 919 w 1670"/>
                <a:gd name="T19" fmla="*/ 1596 h 1671"/>
                <a:gd name="T20" fmla="*/ 0 w 1670"/>
                <a:gd name="T21" fmla="*/ 657 h 1671"/>
                <a:gd name="T22" fmla="*/ 187 w 1670"/>
                <a:gd name="T23" fmla="*/ 526 h 1671"/>
                <a:gd name="T24" fmla="*/ 375 w 1670"/>
                <a:gd name="T25" fmla="*/ 375 h 1671"/>
                <a:gd name="T26" fmla="*/ 525 w 1670"/>
                <a:gd name="T27" fmla="*/ 187 h 1671"/>
                <a:gd name="T28" fmla="*/ 657 w 1670"/>
                <a:gd name="T29" fmla="*/ 0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70" h="1671">
                  <a:moveTo>
                    <a:pt x="657" y="0"/>
                  </a:moveTo>
                  <a:lnTo>
                    <a:pt x="1595" y="920"/>
                  </a:lnTo>
                  <a:lnTo>
                    <a:pt x="1670" y="1070"/>
                  </a:lnTo>
                  <a:lnTo>
                    <a:pt x="1670" y="1183"/>
                  </a:lnTo>
                  <a:lnTo>
                    <a:pt x="1577" y="1314"/>
                  </a:lnTo>
                  <a:lnTo>
                    <a:pt x="1445" y="1446"/>
                  </a:lnTo>
                  <a:lnTo>
                    <a:pt x="1314" y="1577"/>
                  </a:lnTo>
                  <a:lnTo>
                    <a:pt x="1182" y="1671"/>
                  </a:lnTo>
                  <a:lnTo>
                    <a:pt x="1070" y="1671"/>
                  </a:lnTo>
                  <a:lnTo>
                    <a:pt x="919" y="1596"/>
                  </a:lnTo>
                  <a:lnTo>
                    <a:pt x="0" y="657"/>
                  </a:lnTo>
                  <a:lnTo>
                    <a:pt x="187" y="526"/>
                  </a:lnTo>
                  <a:lnTo>
                    <a:pt x="375" y="375"/>
                  </a:lnTo>
                  <a:lnTo>
                    <a:pt x="525" y="187"/>
                  </a:lnTo>
                  <a:lnTo>
                    <a:pt x="6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06934" tIns="53467" rIns="106934" bIns="53467" numCol="1" anchor="t" anchorCtr="0" compatLnSpc="1">
              <a:prstTxWarp prst="textNoShape">
                <a:avLst/>
              </a:prstTxWarp>
            </a:bodyPr>
            <a:lstStyle/>
            <a:p>
              <a:pPr defTabSz="1069299">
                <a:defRPr/>
              </a:pPr>
              <a:endParaRPr lang="en-GB" sz="1100" kern="0" baseline="-25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8" name="Gruppieren 77">
            <a:extLst>
              <a:ext uri="{FF2B5EF4-FFF2-40B4-BE49-F238E27FC236}">
                <a16:creationId xmlns:a16="http://schemas.microsoft.com/office/drawing/2014/main" id="{FF54463F-95A3-AF33-BA29-CED77D51F8BA}"/>
              </a:ext>
            </a:extLst>
          </p:cNvPr>
          <p:cNvGrpSpPr/>
          <p:nvPr/>
        </p:nvGrpSpPr>
        <p:grpSpPr bwMode="gray">
          <a:xfrm>
            <a:off x="1822378" y="3561934"/>
            <a:ext cx="191278" cy="246584"/>
            <a:chOff x="3211806" y="7829730"/>
            <a:chExt cx="486463" cy="652397"/>
          </a:xfrm>
          <a:solidFill>
            <a:schemeClr val="tx1"/>
          </a:solidFill>
        </p:grpSpPr>
        <p:sp>
          <p:nvSpPr>
            <p:cNvPr id="93" name="Freeform 65">
              <a:extLst>
                <a:ext uri="{FF2B5EF4-FFF2-40B4-BE49-F238E27FC236}">
                  <a16:creationId xmlns:a16="http://schemas.microsoft.com/office/drawing/2014/main" id="{1D079E21-E40E-55D2-25D6-B554A454AAFF}"/>
                </a:ext>
              </a:extLst>
            </p:cNvPr>
            <p:cNvSpPr>
              <a:spLocks noEditPoints="1"/>
            </p:cNvSpPr>
            <p:nvPr/>
          </p:nvSpPr>
          <p:spPr bwMode="gray">
            <a:xfrm flipH="1">
              <a:off x="3440863" y="8240992"/>
              <a:ext cx="134622" cy="134868"/>
            </a:xfrm>
            <a:custGeom>
              <a:avLst/>
              <a:gdLst>
                <a:gd name="T0" fmla="*/ 124 w 546"/>
                <a:gd name="T1" fmla="*/ 125 h 547"/>
                <a:gd name="T2" fmla="*/ 124 w 546"/>
                <a:gd name="T3" fmla="*/ 422 h 547"/>
                <a:gd name="T4" fmla="*/ 421 w 546"/>
                <a:gd name="T5" fmla="*/ 422 h 547"/>
                <a:gd name="T6" fmla="*/ 421 w 546"/>
                <a:gd name="T7" fmla="*/ 125 h 547"/>
                <a:gd name="T8" fmla="*/ 124 w 546"/>
                <a:gd name="T9" fmla="*/ 125 h 547"/>
                <a:gd name="T10" fmla="*/ 96 w 546"/>
                <a:gd name="T11" fmla="*/ 0 h 547"/>
                <a:gd name="T12" fmla="*/ 460 w 546"/>
                <a:gd name="T13" fmla="*/ 0 h 547"/>
                <a:gd name="T14" fmla="*/ 488 w 546"/>
                <a:gd name="T15" fmla="*/ 10 h 547"/>
                <a:gd name="T16" fmla="*/ 517 w 546"/>
                <a:gd name="T17" fmla="*/ 29 h 547"/>
                <a:gd name="T18" fmla="*/ 536 w 546"/>
                <a:gd name="T19" fmla="*/ 58 h 547"/>
                <a:gd name="T20" fmla="*/ 546 w 546"/>
                <a:gd name="T21" fmla="*/ 87 h 547"/>
                <a:gd name="T22" fmla="*/ 546 w 546"/>
                <a:gd name="T23" fmla="*/ 451 h 547"/>
                <a:gd name="T24" fmla="*/ 536 w 546"/>
                <a:gd name="T25" fmla="*/ 489 h 547"/>
                <a:gd name="T26" fmla="*/ 517 w 546"/>
                <a:gd name="T27" fmla="*/ 518 h 547"/>
                <a:gd name="T28" fmla="*/ 488 w 546"/>
                <a:gd name="T29" fmla="*/ 537 h 547"/>
                <a:gd name="T30" fmla="*/ 460 w 546"/>
                <a:gd name="T31" fmla="*/ 547 h 547"/>
                <a:gd name="T32" fmla="*/ 96 w 546"/>
                <a:gd name="T33" fmla="*/ 547 h 547"/>
                <a:gd name="T34" fmla="*/ 57 w 546"/>
                <a:gd name="T35" fmla="*/ 537 h 547"/>
                <a:gd name="T36" fmla="*/ 29 w 546"/>
                <a:gd name="T37" fmla="*/ 518 h 547"/>
                <a:gd name="T38" fmla="*/ 9 w 546"/>
                <a:gd name="T39" fmla="*/ 489 h 547"/>
                <a:gd name="T40" fmla="*/ 0 w 546"/>
                <a:gd name="T41" fmla="*/ 451 h 547"/>
                <a:gd name="T42" fmla="*/ 0 w 546"/>
                <a:gd name="T43" fmla="*/ 87 h 547"/>
                <a:gd name="T44" fmla="*/ 9 w 546"/>
                <a:gd name="T45" fmla="*/ 58 h 547"/>
                <a:gd name="T46" fmla="*/ 29 w 546"/>
                <a:gd name="T47" fmla="*/ 29 h 547"/>
                <a:gd name="T48" fmla="*/ 57 w 546"/>
                <a:gd name="T49" fmla="*/ 10 h 547"/>
                <a:gd name="T50" fmla="*/ 96 w 546"/>
                <a:gd name="T51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6" h="547">
                  <a:moveTo>
                    <a:pt x="124" y="125"/>
                  </a:moveTo>
                  <a:lnTo>
                    <a:pt x="124" y="422"/>
                  </a:lnTo>
                  <a:lnTo>
                    <a:pt x="421" y="422"/>
                  </a:lnTo>
                  <a:lnTo>
                    <a:pt x="421" y="125"/>
                  </a:lnTo>
                  <a:lnTo>
                    <a:pt x="124" y="125"/>
                  </a:lnTo>
                  <a:close/>
                  <a:moveTo>
                    <a:pt x="96" y="0"/>
                  </a:moveTo>
                  <a:lnTo>
                    <a:pt x="460" y="0"/>
                  </a:lnTo>
                  <a:lnTo>
                    <a:pt x="488" y="10"/>
                  </a:lnTo>
                  <a:lnTo>
                    <a:pt x="517" y="29"/>
                  </a:lnTo>
                  <a:lnTo>
                    <a:pt x="536" y="58"/>
                  </a:lnTo>
                  <a:lnTo>
                    <a:pt x="546" y="87"/>
                  </a:lnTo>
                  <a:lnTo>
                    <a:pt x="546" y="451"/>
                  </a:lnTo>
                  <a:lnTo>
                    <a:pt x="536" y="489"/>
                  </a:lnTo>
                  <a:lnTo>
                    <a:pt x="517" y="518"/>
                  </a:lnTo>
                  <a:lnTo>
                    <a:pt x="488" y="537"/>
                  </a:lnTo>
                  <a:lnTo>
                    <a:pt x="460" y="547"/>
                  </a:lnTo>
                  <a:lnTo>
                    <a:pt x="96" y="547"/>
                  </a:lnTo>
                  <a:lnTo>
                    <a:pt x="57" y="537"/>
                  </a:lnTo>
                  <a:lnTo>
                    <a:pt x="29" y="518"/>
                  </a:lnTo>
                  <a:lnTo>
                    <a:pt x="9" y="489"/>
                  </a:lnTo>
                  <a:lnTo>
                    <a:pt x="0" y="451"/>
                  </a:lnTo>
                  <a:lnTo>
                    <a:pt x="0" y="87"/>
                  </a:lnTo>
                  <a:lnTo>
                    <a:pt x="9" y="58"/>
                  </a:lnTo>
                  <a:lnTo>
                    <a:pt x="29" y="29"/>
                  </a:lnTo>
                  <a:lnTo>
                    <a:pt x="57" y="1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06934" tIns="53467" rIns="106934" bIns="53467" numCol="1" anchor="t" anchorCtr="0" compatLnSpc="1">
              <a:prstTxWarp prst="textNoShape">
                <a:avLst/>
              </a:prstTxWarp>
            </a:bodyPr>
            <a:lstStyle/>
            <a:p>
              <a:pPr defTabSz="1069299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  <p:sp>
          <p:nvSpPr>
            <p:cNvPr id="94" name="Freeform 66">
              <a:extLst>
                <a:ext uri="{FF2B5EF4-FFF2-40B4-BE49-F238E27FC236}">
                  <a16:creationId xmlns:a16="http://schemas.microsoft.com/office/drawing/2014/main" id="{8D6B3B34-CF7F-C1C6-66A1-38ABB9D517AC}"/>
                </a:ext>
              </a:extLst>
            </p:cNvPr>
            <p:cNvSpPr>
              <a:spLocks/>
            </p:cNvSpPr>
            <p:nvPr/>
          </p:nvSpPr>
          <p:spPr bwMode="gray">
            <a:xfrm flipH="1">
              <a:off x="3211806" y="7945614"/>
              <a:ext cx="486463" cy="536513"/>
            </a:xfrm>
            <a:custGeom>
              <a:avLst/>
              <a:gdLst>
                <a:gd name="T0" fmla="*/ 134 w 1973"/>
                <a:gd name="T1" fmla="*/ 0 h 2176"/>
                <a:gd name="T2" fmla="*/ 240 w 1973"/>
                <a:gd name="T3" fmla="*/ 0 h 2176"/>
                <a:gd name="T4" fmla="*/ 240 w 1973"/>
                <a:gd name="T5" fmla="*/ 1927 h 2176"/>
                <a:gd name="T6" fmla="*/ 1217 w 1973"/>
                <a:gd name="T7" fmla="*/ 1927 h 2176"/>
                <a:gd name="T8" fmla="*/ 1284 w 1973"/>
                <a:gd name="T9" fmla="*/ 1908 h 2176"/>
                <a:gd name="T10" fmla="*/ 1332 w 1973"/>
                <a:gd name="T11" fmla="*/ 1860 h 2176"/>
                <a:gd name="T12" fmla="*/ 1360 w 1973"/>
                <a:gd name="T13" fmla="*/ 1793 h 2176"/>
                <a:gd name="T14" fmla="*/ 1379 w 1973"/>
                <a:gd name="T15" fmla="*/ 1735 h 2176"/>
                <a:gd name="T16" fmla="*/ 1379 w 1973"/>
                <a:gd name="T17" fmla="*/ 1687 h 2176"/>
                <a:gd name="T18" fmla="*/ 1379 w 1973"/>
                <a:gd name="T19" fmla="*/ 1668 h 2176"/>
                <a:gd name="T20" fmla="*/ 1389 w 1973"/>
                <a:gd name="T21" fmla="*/ 1639 h 2176"/>
                <a:gd name="T22" fmla="*/ 1399 w 1973"/>
                <a:gd name="T23" fmla="*/ 1620 h 2176"/>
                <a:gd name="T24" fmla="*/ 1418 w 1973"/>
                <a:gd name="T25" fmla="*/ 1611 h 2176"/>
                <a:gd name="T26" fmla="*/ 1437 w 1973"/>
                <a:gd name="T27" fmla="*/ 1611 h 2176"/>
                <a:gd name="T28" fmla="*/ 1456 w 1973"/>
                <a:gd name="T29" fmla="*/ 1611 h 2176"/>
                <a:gd name="T30" fmla="*/ 1513 w 1973"/>
                <a:gd name="T31" fmla="*/ 1601 h 2176"/>
                <a:gd name="T32" fmla="*/ 1590 w 1973"/>
                <a:gd name="T33" fmla="*/ 1591 h 2176"/>
                <a:gd name="T34" fmla="*/ 1657 w 1973"/>
                <a:gd name="T35" fmla="*/ 1563 h 2176"/>
                <a:gd name="T36" fmla="*/ 1715 w 1973"/>
                <a:gd name="T37" fmla="*/ 1515 h 2176"/>
                <a:gd name="T38" fmla="*/ 1734 w 1973"/>
                <a:gd name="T39" fmla="*/ 1448 h 2176"/>
                <a:gd name="T40" fmla="*/ 1734 w 1973"/>
                <a:gd name="T41" fmla="*/ 0 h 2176"/>
                <a:gd name="T42" fmla="*/ 1849 w 1973"/>
                <a:gd name="T43" fmla="*/ 0 h 2176"/>
                <a:gd name="T44" fmla="*/ 1887 w 1973"/>
                <a:gd name="T45" fmla="*/ 10 h 2176"/>
                <a:gd name="T46" fmla="*/ 1916 w 1973"/>
                <a:gd name="T47" fmla="*/ 29 h 2176"/>
                <a:gd name="T48" fmla="*/ 1944 w 1973"/>
                <a:gd name="T49" fmla="*/ 58 h 2176"/>
                <a:gd name="T50" fmla="*/ 1964 w 1973"/>
                <a:gd name="T51" fmla="*/ 86 h 2176"/>
                <a:gd name="T52" fmla="*/ 1973 w 1973"/>
                <a:gd name="T53" fmla="*/ 134 h 2176"/>
                <a:gd name="T54" fmla="*/ 1973 w 1973"/>
                <a:gd name="T55" fmla="*/ 2052 h 2176"/>
                <a:gd name="T56" fmla="*/ 1964 w 1973"/>
                <a:gd name="T57" fmla="*/ 2090 h 2176"/>
                <a:gd name="T58" fmla="*/ 1944 w 1973"/>
                <a:gd name="T59" fmla="*/ 2128 h 2176"/>
                <a:gd name="T60" fmla="*/ 1916 w 1973"/>
                <a:gd name="T61" fmla="*/ 2157 h 2176"/>
                <a:gd name="T62" fmla="*/ 1887 w 1973"/>
                <a:gd name="T63" fmla="*/ 2176 h 2176"/>
                <a:gd name="T64" fmla="*/ 1849 w 1973"/>
                <a:gd name="T65" fmla="*/ 2176 h 2176"/>
                <a:gd name="T66" fmla="*/ 134 w 1973"/>
                <a:gd name="T67" fmla="*/ 2176 h 2176"/>
                <a:gd name="T68" fmla="*/ 96 w 1973"/>
                <a:gd name="T69" fmla="*/ 2176 h 2176"/>
                <a:gd name="T70" fmla="*/ 58 w 1973"/>
                <a:gd name="T71" fmla="*/ 2157 h 2176"/>
                <a:gd name="T72" fmla="*/ 29 w 1973"/>
                <a:gd name="T73" fmla="*/ 2128 h 2176"/>
                <a:gd name="T74" fmla="*/ 10 w 1973"/>
                <a:gd name="T75" fmla="*/ 2090 h 2176"/>
                <a:gd name="T76" fmla="*/ 0 w 1973"/>
                <a:gd name="T77" fmla="*/ 2052 h 2176"/>
                <a:gd name="T78" fmla="*/ 0 w 1973"/>
                <a:gd name="T79" fmla="*/ 134 h 2176"/>
                <a:gd name="T80" fmla="*/ 10 w 1973"/>
                <a:gd name="T81" fmla="*/ 86 h 2176"/>
                <a:gd name="T82" fmla="*/ 29 w 1973"/>
                <a:gd name="T83" fmla="*/ 58 h 2176"/>
                <a:gd name="T84" fmla="*/ 58 w 1973"/>
                <a:gd name="T85" fmla="*/ 29 h 2176"/>
                <a:gd name="T86" fmla="*/ 96 w 1973"/>
                <a:gd name="T87" fmla="*/ 10 h 2176"/>
                <a:gd name="T88" fmla="*/ 134 w 1973"/>
                <a:gd name="T89" fmla="*/ 0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73" h="2176">
                  <a:moveTo>
                    <a:pt x="134" y="0"/>
                  </a:moveTo>
                  <a:lnTo>
                    <a:pt x="240" y="0"/>
                  </a:lnTo>
                  <a:lnTo>
                    <a:pt x="240" y="1927"/>
                  </a:lnTo>
                  <a:lnTo>
                    <a:pt x="1217" y="1927"/>
                  </a:lnTo>
                  <a:lnTo>
                    <a:pt x="1284" y="1908"/>
                  </a:lnTo>
                  <a:lnTo>
                    <a:pt x="1332" y="1860"/>
                  </a:lnTo>
                  <a:lnTo>
                    <a:pt x="1360" y="1793"/>
                  </a:lnTo>
                  <a:lnTo>
                    <a:pt x="1379" y="1735"/>
                  </a:lnTo>
                  <a:lnTo>
                    <a:pt x="1379" y="1687"/>
                  </a:lnTo>
                  <a:lnTo>
                    <a:pt x="1379" y="1668"/>
                  </a:lnTo>
                  <a:lnTo>
                    <a:pt x="1389" y="1639"/>
                  </a:lnTo>
                  <a:lnTo>
                    <a:pt x="1399" y="1620"/>
                  </a:lnTo>
                  <a:lnTo>
                    <a:pt x="1418" y="1611"/>
                  </a:lnTo>
                  <a:lnTo>
                    <a:pt x="1437" y="1611"/>
                  </a:lnTo>
                  <a:lnTo>
                    <a:pt x="1456" y="1611"/>
                  </a:lnTo>
                  <a:lnTo>
                    <a:pt x="1513" y="1601"/>
                  </a:lnTo>
                  <a:lnTo>
                    <a:pt x="1590" y="1591"/>
                  </a:lnTo>
                  <a:lnTo>
                    <a:pt x="1657" y="1563"/>
                  </a:lnTo>
                  <a:lnTo>
                    <a:pt x="1715" y="1515"/>
                  </a:lnTo>
                  <a:lnTo>
                    <a:pt x="1734" y="1448"/>
                  </a:lnTo>
                  <a:lnTo>
                    <a:pt x="1734" y="0"/>
                  </a:lnTo>
                  <a:lnTo>
                    <a:pt x="1849" y="0"/>
                  </a:lnTo>
                  <a:lnTo>
                    <a:pt x="1887" y="10"/>
                  </a:lnTo>
                  <a:lnTo>
                    <a:pt x="1916" y="29"/>
                  </a:lnTo>
                  <a:lnTo>
                    <a:pt x="1944" y="58"/>
                  </a:lnTo>
                  <a:lnTo>
                    <a:pt x="1964" y="86"/>
                  </a:lnTo>
                  <a:lnTo>
                    <a:pt x="1973" y="134"/>
                  </a:lnTo>
                  <a:lnTo>
                    <a:pt x="1973" y="2052"/>
                  </a:lnTo>
                  <a:lnTo>
                    <a:pt x="1964" y="2090"/>
                  </a:lnTo>
                  <a:lnTo>
                    <a:pt x="1944" y="2128"/>
                  </a:lnTo>
                  <a:lnTo>
                    <a:pt x="1916" y="2157"/>
                  </a:lnTo>
                  <a:lnTo>
                    <a:pt x="1887" y="2176"/>
                  </a:lnTo>
                  <a:lnTo>
                    <a:pt x="1849" y="2176"/>
                  </a:lnTo>
                  <a:lnTo>
                    <a:pt x="134" y="2176"/>
                  </a:lnTo>
                  <a:lnTo>
                    <a:pt x="96" y="2176"/>
                  </a:lnTo>
                  <a:lnTo>
                    <a:pt x="58" y="2157"/>
                  </a:lnTo>
                  <a:lnTo>
                    <a:pt x="29" y="2128"/>
                  </a:lnTo>
                  <a:lnTo>
                    <a:pt x="10" y="2090"/>
                  </a:lnTo>
                  <a:lnTo>
                    <a:pt x="0" y="2052"/>
                  </a:lnTo>
                  <a:lnTo>
                    <a:pt x="0" y="134"/>
                  </a:lnTo>
                  <a:lnTo>
                    <a:pt x="10" y="86"/>
                  </a:lnTo>
                  <a:lnTo>
                    <a:pt x="29" y="58"/>
                  </a:lnTo>
                  <a:lnTo>
                    <a:pt x="58" y="29"/>
                  </a:lnTo>
                  <a:lnTo>
                    <a:pt x="96" y="10"/>
                  </a:lnTo>
                  <a:lnTo>
                    <a:pt x="1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06934" tIns="53467" rIns="106934" bIns="53467" numCol="1" anchor="t" anchorCtr="0" compatLnSpc="1">
              <a:prstTxWarp prst="textNoShape">
                <a:avLst/>
              </a:prstTxWarp>
            </a:bodyPr>
            <a:lstStyle/>
            <a:p>
              <a:pPr defTabSz="1069299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  <p:sp>
          <p:nvSpPr>
            <p:cNvPr id="95" name="Freeform 67">
              <a:extLst>
                <a:ext uri="{FF2B5EF4-FFF2-40B4-BE49-F238E27FC236}">
                  <a16:creationId xmlns:a16="http://schemas.microsoft.com/office/drawing/2014/main" id="{879E882C-5F98-B353-0658-E27485D567F8}"/>
                </a:ext>
              </a:extLst>
            </p:cNvPr>
            <p:cNvSpPr>
              <a:spLocks noEditPoints="1"/>
            </p:cNvSpPr>
            <p:nvPr/>
          </p:nvSpPr>
          <p:spPr bwMode="gray">
            <a:xfrm flipH="1">
              <a:off x="3294402" y="7829730"/>
              <a:ext cx="318801" cy="179741"/>
            </a:xfrm>
            <a:custGeom>
              <a:avLst/>
              <a:gdLst>
                <a:gd name="T0" fmla="*/ 642 w 1293"/>
                <a:gd name="T1" fmla="*/ 154 h 729"/>
                <a:gd name="T2" fmla="*/ 603 w 1293"/>
                <a:gd name="T3" fmla="*/ 163 h 729"/>
                <a:gd name="T4" fmla="*/ 565 w 1293"/>
                <a:gd name="T5" fmla="*/ 182 h 729"/>
                <a:gd name="T6" fmla="*/ 536 w 1293"/>
                <a:gd name="T7" fmla="*/ 211 h 729"/>
                <a:gd name="T8" fmla="*/ 517 w 1293"/>
                <a:gd name="T9" fmla="*/ 250 h 729"/>
                <a:gd name="T10" fmla="*/ 517 w 1293"/>
                <a:gd name="T11" fmla="*/ 288 h 729"/>
                <a:gd name="T12" fmla="*/ 517 w 1293"/>
                <a:gd name="T13" fmla="*/ 326 h 729"/>
                <a:gd name="T14" fmla="*/ 536 w 1293"/>
                <a:gd name="T15" fmla="*/ 365 h 729"/>
                <a:gd name="T16" fmla="*/ 565 w 1293"/>
                <a:gd name="T17" fmla="*/ 393 h 729"/>
                <a:gd name="T18" fmla="*/ 603 w 1293"/>
                <a:gd name="T19" fmla="*/ 413 h 729"/>
                <a:gd name="T20" fmla="*/ 642 w 1293"/>
                <a:gd name="T21" fmla="*/ 422 h 729"/>
                <a:gd name="T22" fmla="*/ 690 w 1293"/>
                <a:gd name="T23" fmla="*/ 413 h 729"/>
                <a:gd name="T24" fmla="*/ 718 w 1293"/>
                <a:gd name="T25" fmla="*/ 393 h 729"/>
                <a:gd name="T26" fmla="*/ 747 w 1293"/>
                <a:gd name="T27" fmla="*/ 365 h 729"/>
                <a:gd name="T28" fmla="*/ 766 w 1293"/>
                <a:gd name="T29" fmla="*/ 326 h 729"/>
                <a:gd name="T30" fmla="*/ 776 w 1293"/>
                <a:gd name="T31" fmla="*/ 288 h 729"/>
                <a:gd name="T32" fmla="*/ 766 w 1293"/>
                <a:gd name="T33" fmla="*/ 250 h 729"/>
                <a:gd name="T34" fmla="*/ 747 w 1293"/>
                <a:gd name="T35" fmla="*/ 211 h 729"/>
                <a:gd name="T36" fmla="*/ 718 w 1293"/>
                <a:gd name="T37" fmla="*/ 182 h 729"/>
                <a:gd name="T38" fmla="*/ 690 w 1293"/>
                <a:gd name="T39" fmla="*/ 163 h 729"/>
                <a:gd name="T40" fmla="*/ 642 w 1293"/>
                <a:gd name="T41" fmla="*/ 154 h 729"/>
                <a:gd name="T42" fmla="*/ 642 w 1293"/>
                <a:gd name="T43" fmla="*/ 0 h 729"/>
                <a:gd name="T44" fmla="*/ 757 w 1293"/>
                <a:gd name="T45" fmla="*/ 20 h 729"/>
                <a:gd name="T46" fmla="*/ 852 w 1293"/>
                <a:gd name="T47" fmla="*/ 77 h 729"/>
                <a:gd name="T48" fmla="*/ 910 w 1293"/>
                <a:gd name="T49" fmla="*/ 173 h 729"/>
                <a:gd name="T50" fmla="*/ 929 w 1293"/>
                <a:gd name="T51" fmla="*/ 288 h 729"/>
                <a:gd name="T52" fmla="*/ 1226 w 1293"/>
                <a:gd name="T53" fmla="*/ 288 h 729"/>
                <a:gd name="T54" fmla="*/ 1245 w 1293"/>
                <a:gd name="T55" fmla="*/ 288 h 729"/>
                <a:gd name="T56" fmla="*/ 1274 w 1293"/>
                <a:gd name="T57" fmla="*/ 307 h 729"/>
                <a:gd name="T58" fmla="*/ 1283 w 1293"/>
                <a:gd name="T59" fmla="*/ 326 h 729"/>
                <a:gd name="T60" fmla="*/ 1293 w 1293"/>
                <a:gd name="T61" fmla="*/ 355 h 729"/>
                <a:gd name="T62" fmla="*/ 1293 w 1293"/>
                <a:gd name="T63" fmla="*/ 662 h 729"/>
                <a:gd name="T64" fmla="*/ 1283 w 1293"/>
                <a:gd name="T65" fmla="*/ 691 h 729"/>
                <a:gd name="T66" fmla="*/ 1274 w 1293"/>
                <a:gd name="T67" fmla="*/ 710 h 729"/>
                <a:gd name="T68" fmla="*/ 1245 w 1293"/>
                <a:gd name="T69" fmla="*/ 719 h 729"/>
                <a:gd name="T70" fmla="*/ 1226 w 1293"/>
                <a:gd name="T71" fmla="*/ 729 h 729"/>
                <a:gd name="T72" fmla="*/ 67 w 1293"/>
                <a:gd name="T73" fmla="*/ 729 h 729"/>
                <a:gd name="T74" fmla="*/ 38 w 1293"/>
                <a:gd name="T75" fmla="*/ 719 h 729"/>
                <a:gd name="T76" fmla="*/ 19 w 1293"/>
                <a:gd name="T77" fmla="*/ 710 h 729"/>
                <a:gd name="T78" fmla="*/ 0 w 1293"/>
                <a:gd name="T79" fmla="*/ 691 h 729"/>
                <a:gd name="T80" fmla="*/ 0 w 1293"/>
                <a:gd name="T81" fmla="*/ 662 h 729"/>
                <a:gd name="T82" fmla="*/ 0 w 1293"/>
                <a:gd name="T83" fmla="*/ 355 h 729"/>
                <a:gd name="T84" fmla="*/ 0 w 1293"/>
                <a:gd name="T85" fmla="*/ 326 h 729"/>
                <a:gd name="T86" fmla="*/ 19 w 1293"/>
                <a:gd name="T87" fmla="*/ 307 h 729"/>
                <a:gd name="T88" fmla="*/ 38 w 1293"/>
                <a:gd name="T89" fmla="*/ 288 h 729"/>
                <a:gd name="T90" fmla="*/ 67 w 1293"/>
                <a:gd name="T91" fmla="*/ 288 h 729"/>
                <a:gd name="T92" fmla="*/ 354 w 1293"/>
                <a:gd name="T93" fmla="*/ 288 h 729"/>
                <a:gd name="T94" fmla="*/ 374 w 1293"/>
                <a:gd name="T95" fmla="*/ 173 h 729"/>
                <a:gd name="T96" fmla="*/ 441 w 1293"/>
                <a:gd name="T97" fmla="*/ 77 h 729"/>
                <a:gd name="T98" fmla="*/ 527 w 1293"/>
                <a:gd name="T99" fmla="*/ 20 h 729"/>
                <a:gd name="T100" fmla="*/ 642 w 1293"/>
                <a:gd name="T101" fmla="*/ 0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93" h="729">
                  <a:moveTo>
                    <a:pt x="642" y="154"/>
                  </a:moveTo>
                  <a:lnTo>
                    <a:pt x="603" y="163"/>
                  </a:lnTo>
                  <a:lnTo>
                    <a:pt x="565" y="182"/>
                  </a:lnTo>
                  <a:lnTo>
                    <a:pt x="536" y="211"/>
                  </a:lnTo>
                  <a:lnTo>
                    <a:pt x="517" y="250"/>
                  </a:lnTo>
                  <a:lnTo>
                    <a:pt x="517" y="288"/>
                  </a:lnTo>
                  <a:lnTo>
                    <a:pt x="517" y="326"/>
                  </a:lnTo>
                  <a:lnTo>
                    <a:pt x="536" y="365"/>
                  </a:lnTo>
                  <a:lnTo>
                    <a:pt x="565" y="393"/>
                  </a:lnTo>
                  <a:lnTo>
                    <a:pt x="603" y="413"/>
                  </a:lnTo>
                  <a:lnTo>
                    <a:pt x="642" y="422"/>
                  </a:lnTo>
                  <a:lnTo>
                    <a:pt x="690" y="413"/>
                  </a:lnTo>
                  <a:lnTo>
                    <a:pt x="718" y="393"/>
                  </a:lnTo>
                  <a:lnTo>
                    <a:pt x="747" y="365"/>
                  </a:lnTo>
                  <a:lnTo>
                    <a:pt x="766" y="326"/>
                  </a:lnTo>
                  <a:lnTo>
                    <a:pt x="776" y="288"/>
                  </a:lnTo>
                  <a:lnTo>
                    <a:pt x="766" y="250"/>
                  </a:lnTo>
                  <a:lnTo>
                    <a:pt x="747" y="211"/>
                  </a:lnTo>
                  <a:lnTo>
                    <a:pt x="718" y="182"/>
                  </a:lnTo>
                  <a:lnTo>
                    <a:pt x="690" y="163"/>
                  </a:lnTo>
                  <a:lnTo>
                    <a:pt x="642" y="154"/>
                  </a:lnTo>
                  <a:close/>
                  <a:moveTo>
                    <a:pt x="642" y="0"/>
                  </a:moveTo>
                  <a:lnTo>
                    <a:pt x="757" y="20"/>
                  </a:lnTo>
                  <a:lnTo>
                    <a:pt x="852" y="77"/>
                  </a:lnTo>
                  <a:lnTo>
                    <a:pt x="910" y="173"/>
                  </a:lnTo>
                  <a:lnTo>
                    <a:pt x="929" y="288"/>
                  </a:lnTo>
                  <a:lnTo>
                    <a:pt x="1226" y="288"/>
                  </a:lnTo>
                  <a:lnTo>
                    <a:pt x="1245" y="288"/>
                  </a:lnTo>
                  <a:lnTo>
                    <a:pt x="1274" y="307"/>
                  </a:lnTo>
                  <a:lnTo>
                    <a:pt x="1283" y="326"/>
                  </a:lnTo>
                  <a:lnTo>
                    <a:pt x="1293" y="355"/>
                  </a:lnTo>
                  <a:lnTo>
                    <a:pt x="1293" y="662"/>
                  </a:lnTo>
                  <a:lnTo>
                    <a:pt x="1283" y="691"/>
                  </a:lnTo>
                  <a:lnTo>
                    <a:pt x="1274" y="710"/>
                  </a:lnTo>
                  <a:lnTo>
                    <a:pt x="1245" y="719"/>
                  </a:lnTo>
                  <a:lnTo>
                    <a:pt x="1226" y="729"/>
                  </a:lnTo>
                  <a:lnTo>
                    <a:pt x="67" y="729"/>
                  </a:lnTo>
                  <a:lnTo>
                    <a:pt x="38" y="719"/>
                  </a:lnTo>
                  <a:lnTo>
                    <a:pt x="19" y="710"/>
                  </a:lnTo>
                  <a:lnTo>
                    <a:pt x="0" y="691"/>
                  </a:lnTo>
                  <a:lnTo>
                    <a:pt x="0" y="662"/>
                  </a:lnTo>
                  <a:lnTo>
                    <a:pt x="0" y="355"/>
                  </a:lnTo>
                  <a:lnTo>
                    <a:pt x="0" y="326"/>
                  </a:lnTo>
                  <a:lnTo>
                    <a:pt x="19" y="307"/>
                  </a:lnTo>
                  <a:lnTo>
                    <a:pt x="38" y="288"/>
                  </a:lnTo>
                  <a:lnTo>
                    <a:pt x="67" y="288"/>
                  </a:lnTo>
                  <a:lnTo>
                    <a:pt x="354" y="288"/>
                  </a:lnTo>
                  <a:lnTo>
                    <a:pt x="374" y="173"/>
                  </a:lnTo>
                  <a:lnTo>
                    <a:pt x="441" y="77"/>
                  </a:lnTo>
                  <a:lnTo>
                    <a:pt x="527" y="20"/>
                  </a:lnTo>
                  <a:lnTo>
                    <a:pt x="6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06934" tIns="53467" rIns="106934" bIns="53467" numCol="1" anchor="t" anchorCtr="0" compatLnSpc="1">
              <a:prstTxWarp prst="textNoShape">
                <a:avLst/>
              </a:prstTxWarp>
            </a:bodyPr>
            <a:lstStyle/>
            <a:p>
              <a:pPr defTabSz="1069299">
                <a:defRPr/>
              </a:pPr>
              <a:endParaRPr lang="en-GB" sz="1100" kern="0" dirty="0">
                <a:solidFill>
                  <a:srgbClr val="000000"/>
                </a:solidFill>
              </a:endParaRPr>
            </a:p>
          </p:txBody>
        </p:sp>
        <p:grpSp>
          <p:nvGrpSpPr>
            <p:cNvPr id="96" name="Gruppieren 95">
              <a:extLst>
                <a:ext uri="{FF2B5EF4-FFF2-40B4-BE49-F238E27FC236}">
                  <a16:creationId xmlns:a16="http://schemas.microsoft.com/office/drawing/2014/main" id="{A23F1AA6-1249-1298-B424-084459F3FDC8}"/>
                </a:ext>
              </a:extLst>
            </p:cNvPr>
            <p:cNvGrpSpPr/>
            <p:nvPr/>
          </p:nvGrpSpPr>
          <p:grpSpPr bwMode="gray">
            <a:xfrm flipH="1">
              <a:off x="3440862" y="8044977"/>
              <a:ext cx="160510" cy="160756"/>
              <a:chOff x="-701195" y="8044977"/>
              <a:chExt cx="160510" cy="160756"/>
            </a:xfrm>
            <a:grpFill/>
          </p:grpSpPr>
          <p:sp>
            <p:nvSpPr>
              <p:cNvPr id="97" name="Freeform 68">
                <a:extLst>
                  <a:ext uri="{FF2B5EF4-FFF2-40B4-BE49-F238E27FC236}">
                    <a16:creationId xmlns:a16="http://schemas.microsoft.com/office/drawing/2014/main" id="{A691243E-65F9-2E30-674C-1FA9EA346E7B}"/>
                  </a:ext>
                </a:extLst>
              </p:cNvPr>
              <p:cNvSpPr>
                <a:spLocks/>
              </p:cNvSpPr>
              <p:nvPr/>
            </p:nvSpPr>
            <p:spPr bwMode="gray">
              <a:xfrm flipH="1">
                <a:off x="-675308" y="8092069"/>
                <a:ext cx="134623" cy="113664"/>
              </a:xfrm>
              <a:custGeom>
                <a:avLst/>
                <a:gdLst>
                  <a:gd name="T0" fmla="*/ 0 w 546"/>
                  <a:gd name="T1" fmla="*/ 0 h 461"/>
                  <a:gd name="T2" fmla="*/ 124 w 546"/>
                  <a:gd name="T3" fmla="*/ 192 h 461"/>
                  <a:gd name="T4" fmla="*/ 124 w 546"/>
                  <a:gd name="T5" fmla="*/ 336 h 461"/>
                  <a:gd name="T6" fmla="*/ 421 w 546"/>
                  <a:gd name="T7" fmla="*/ 336 h 461"/>
                  <a:gd name="T8" fmla="*/ 546 w 546"/>
                  <a:gd name="T9" fmla="*/ 154 h 461"/>
                  <a:gd name="T10" fmla="*/ 546 w 546"/>
                  <a:gd name="T11" fmla="*/ 365 h 461"/>
                  <a:gd name="T12" fmla="*/ 536 w 546"/>
                  <a:gd name="T13" fmla="*/ 403 h 461"/>
                  <a:gd name="T14" fmla="*/ 517 w 546"/>
                  <a:gd name="T15" fmla="*/ 432 h 461"/>
                  <a:gd name="T16" fmla="*/ 488 w 546"/>
                  <a:gd name="T17" fmla="*/ 451 h 461"/>
                  <a:gd name="T18" fmla="*/ 460 w 546"/>
                  <a:gd name="T19" fmla="*/ 461 h 461"/>
                  <a:gd name="T20" fmla="*/ 96 w 546"/>
                  <a:gd name="T21" fmla="*/ 461 h 461"/>
                  <a:gd name="T22" fmla="*/ 57 w 546"/>
                  <a:gd name="T23" fmla="*/ 451 h 461"/>
                  <a:gd name="T24" fmla="*/ 29 w 546"/>
                  <a:gd name="T25" fmla="*/ 432 h 461"/>
                  <a:gd name="T26" fmla="*/ 9 w 546"/>
                  <a:gd name="T27" fmla="*/ 403 h 461"/>
                  <a:gd name="T28" fmla="*/ 0 w 546"/>
                  <a:gd name="T29" fmla="*/ 365 h 461"/>
                  <a:gd name="T30" fmla="*/ 0 w 546"/>
                  <a:gd name="T31" fmla="*/ 0 h 461"/>
                  <a:gd name="T32" fmla="*/ 0 w 546"/>
                  <a:gd name="T33" fmla="*/ 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6" h="461">
                    <a:moveTo>
                      <a:pt x="0" y="0"/>
                    </a:moveTo>
                    <a:lnTo>
                      <a:pt x="124" y="192"/>
                    </a:lnTo>
                    <a:lnTo>
                      <a:pt x="124" y="336"/>
                    </a:lnTo>
                    <a:lnTo>
                      <a:pt x="421" y="336"/>
                    </a:lnTo>
                    <a:lnTo>
                      <a:pt x="546" y="154"/>
                    </a:lnTo>
                    <a:lnTo>
                      <a:pt x="546" y="365"/>
                    </a:lnTo>
                    <a:lnTo>
                      <a:pt x="536" y="403"/>
                    </a:lnTo>
                    <a:lnTo>
                      <a:pt x="517" y="432"/>
                    </a:lnTo>
                    <a:lnTo>
                      <a:pt x="488" y="451"/>
                    </a:lnTo>
                    <a:lnTo>
                      <a:pt x="460" y="461"/>
                    </a:lnTo>
                    <a:lnTo>
                      <a:pt x="96" y="461"/>
                    </a:lnTo>
                    <a:lnTo>
                      <a:pt x="57" y="451"/>
                    </a:lnTo>
                    <a:lnTo>
                      <a:pt x="29" y="432"/>
                    </a:lnTo>
                    <a:lnTo>
                      <a:pt x="9" y="403"/>
                    </a:lnTo>
                    <a:lnTo>
                      <a:pt x="0" y="36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06934" tIns="53467" rIns="106934" bIns="53467" numCol="1" anchor="t" anchorCtr="0" compatLnSpc="1">
                <a:prstTxWarp prst="textNoShape">
                  <a:avLst/>
                </a:prstTxWarp>
              </a:bodyPr>
              <a:lstStyle/>
              <a:p>
                <a:pPr defTabSz="1069299">
                  <a:defRPr/>
                </a:pPr>
                <a:endParaRPr lang="en-GB" sz="1100" kern="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98" name="Freeform 69">
                <a:extLst>
                  <a:ext uri="{FF2B5EF4-FFF2-40B4-BE49-F238E27FC236}">
                    <a16:creationId xmlns:a16="http://schemas.microsoft.com/office/drawing/2014/main" id="{8BE6277E-1170-BEBF-D343-D9C9BE73D66F}"/>
                  </a:ext>
                </a:extLst>
              </p:cNvPr>
              <p:cNvSpPr>
                <a:spLocks/>
              </p:cNvSpPr>
              <p:nvPr/>
            </p:nvSpPr>
            <p:spPr bwMode="gray">
              <a:xfrm flipH="1">
                <a:off x="-701195" y="8044977"/>
                <a:ext cx="132156" cy="108733"/>
              </a:xfrm>
              <a:custGeom>
                <a:avLst/>
                <a:gdLst>
                  <a:gd name="T0" fmla="*/ 536 w 536"/>
                  <a:gd name="T1" fmla="*/ 0 h 441"/>
                  <a:gd name="T2" fmla="*/ 536 w 536"/>
                  <a:gd name="T3" fmla="*/ 0 h 441"/>
                  <a:gd name="T4" fmla="*/ 536 w 536"/>
                  <a:gd name="T5" fmla="*/ 19 h 441"/>
                  <a:gd name="T6" fmla="*/ 517 w 536"/>
                  <a:gd name="T7" fmla="*/ 38 h 441"/>
                  <a:gd name="T8" fmla="*/ 258 w 536"/>
                  <a:gd name="T9" fmla="*/ 422 h 441"/>
                  <a:gd name="T10" fmla="*/ 239 w 536"/>
                  <a:gd name="T11" fmla="*/ 441 h 441"/>
                  <a:gd name="T12" fmla="*/ 220 w 536"/>
                  <a:gd name="T13" fmla="*/ 441 h 441"/>
                  <a:gd name="T14" fmla="*/ 191 w 536"/>
                  <a:gd name="T15" fmla="*/ 441 h 441"/>
                  <a:gd name="T16" fmla="*/ 172 w 536"/>
                  <a:gd name="T17" fmla="*/ 431 h 441"/>
                  <a:gd name="T18" fmla="*/ 153 w 536"/>
                  <a:gd name="T19" fmla="*/ 422 h 441"/>
                  <a:gd name="T20" fmla="*/ 9 w 536"/>
                  <a:gd name="T21" fmla="*/ 211 h 441"/>
                  <a:gd name="T22" fmla="*/ 0 w 536"/>
                  <a:gd name="T23" fmla="*/ 191 h 441"/>
                  <a:gd name="T24" fmla="*/ 0 w 536"/>
                  <a:gd name="T25" fmla="*/ 172 h 441"/>
                  <a:gd name="T26" fmla="*/ 9 w 536"/>
                  <a:gd name="T27" fmla="*/ 153 h 441"/>
                  <a:gd name="T28" fmla="*/ 19 w 536"/>
                  <a:gd name="T29" fmla="*/ 153 h 441"/>
                  <a:gd name="T30" fmla="*/ 48 w 536"/>
                  <a:gd name="T31" fmla="*/ 153 h 441"/>
                  <a:gd name="T32" fmla="*/ 201 w 536"/>
                  <a:gd name="T33" fmla="*/ 220 h 441"/>
                  <a:gd name="T34" fmla="*/ 498 w 536"/>
                  <a:gd name="T35" fmla="*/ 19 h 441"/>
                  <a:gd name="T36" fmla="*/ 517 w 536"/>
                  <a:gd name="T37" fmla="*/ 0 h 441"/>
                  <a:gd name="T38" fmla="*/ 536 w 536"/>
                  <a:gd name="T39" fmla="*/ 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36" h="441">
                    <a:moveTo>
                      <a:pt x="536" y="0"/>
                    </a:moveTo>
                    <a:lnTo>
                      <a:pt x="536" y="0"/>
                    </a:lnTo>
                    <a:lnTo>
                      <a:pt x="536" y="19"/>
                    </a:lnTo>
                    <a:lnTo>
                      <a:pt x="517" y="38"/>
                    </a:lnTo>
                    <a:lnTo>
                      <a:pt x="258" y="422"/>
                    </a:lnTo>
                    <a:lnTo>
                      <a:pt x="239" y="441"/>
                    </a:lnTo>
                    <a:lnTo>
                      <a:pt x="220" y="441"/>
                    </a:lnTo>
                    <a:lnTo>
                      <a:pt x="191" y="441"/>
                    </a:lnTo>
                    <a:lnTo>
                      <a:pt x="172" y="431"/>
                    </a:lnTo>
                    <a:lnTo>
                      <a:pt x="153" y="422"/>
                    </a:lnTo>
                    <a:lnTo>
                      <a:pt x="9" y="211"/>
                    </a:lnTo>
                    <a:lnTo>
                      <a:pt x="0" y="191"/>
                    </a:lnTo>
                    <a:lnTo>
                      <a:pt x="0" y="172"/>
                    </a:lnTo>
                    <a:lnTo>
                      <a:pt x="9" y="153"/>
                    </a:lnTo>
                    <a:lnTo>
                      <a:pt x="19" y="153"/>
                    </a:lnTo>
                    <a:lnTo>
                      <a:pt x="48" y="153"/>
                    </a:lnTo>
                    <a:lnTo>
                      <a:pt x="201" y="220"/>
                    </a:lnTo>
                    <a:lnTo>
                      <a:pt x="498" y="19"/>
                    </a:lnTo>
                    <a:lnTo>
                      <a:pt x="517" y="0"/>
                    </a:lnTo>
                    <a:lnTo>
                      <a:pt x="5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06934" tIns="53467" rIns="106934" bIns="53467" numCol="1" anchor="t" anchorCtr="0" compatLnSpc="1">
                <a:prstTxWarp prst="textNoShape">
                  <a:avLst/>
                </a:prstTxWarp>
              </a:bodyPr>
              <a:lstStyle/>
              <a:p>
                <a:pPr defTabSz="1069299">
                  <a:defRPr/>
                </a:pPr>
                <a:endParaRPr lang="en-GB" sz="1100" kern="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79" name="Rechteck 78">
            <a:extLst>
              <a:ext uri="{FF2B5EF4-FFF2-40B4-BE49-F238E27FC236}">
                <a16:creationId xmlns:a16="http://schemas.microsoft.com/office/drawing/2014/main" id="{137BF19A-83D8-A8D5-0935-C22DEA85C17B}"/>
              </a:ext>
            </a:extLst>
          </p:cNvPr>
          <p:cNvSpPr/>
          <p:nvPr/>
        </p:nvSpPr>
        <p:spPr bwMode="gray">
          <a:xfrm>
            <a:off x="348283" y="4004251"/>
            <a:ext cx="1450406" cy="45466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r>
              <a:rPr lang="en-GB" sz="1000" b="1" dirty="0">
                <a:cs typeface="Trebuchet MS"/>
              </a:rPr>
              <a:t>"Analytical deep drilling"</a:t>
            </a:r>
          </a:p>
          <a:p>
            <a:r>
              <a:rPr lang="en-GB" sz="1000" dirty="0">
                <a:cs typeface="Trebuchet MS"/>
              </a:rPr>
              <a:t>(full analysis) of the company and thus the opportunity to improve the company's long-term position</a:t>
            </a:r>
          </a:p>
        </p:txBody>
      </p:sp>
      <p:cxnSp>
        <p:nvCxnSpPr>
          <p:cNvPr id="80" name="Gerader Verbinder 79">
            <a:extLst>
              <a:ext uri="{FF2B5EF4-FFF2-40B4-BE49-F238E27FC236}">
                <a16:creationId xmlns:a16="http://schemas.microsoft.com/office/drawing/2014/main" id="{D5E811F7-AF32-F6D5-DC56-70A35EBF1FF2}"/>
              </a:ext>
            </a:extLst>
          </p:cNvPr>
          <p:cNvCxnSpPr>
            <a:cxnSpLocks/>
          </p:cNvCxnSpPr>
          <p:nvPr/>
        </p:nvCxnSpPr>
        <p:spPr bwMode="gray">
          <a:xfrm flipV="1">
            <a:off x="4553884" y="4565598"/>
            <a:ext cx="2029471" cy="452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feld 80">
            <a:extLst>
              <a:ext uri="{FF2B5EF4-FFF2-40B4-BE49-F238E27FC236}">
                <a16:creationId xmlns:a16="http://schemas.microsoft.com/office/drawing/2014/main" id="{81944A60-58B7-A1F4-440B-D5409F0DCCBC}"/>
              </a:ext>
            </a:extLst>
          </p:cNvPr>
          <p:cNvSpPr txBox="1"/>
          <p:nvPr/>
        </p:nvSpPr>
        <p:spPr bwMode="gray">
          <a:xfrm>
            <a:off x="306617" y="2965618"/>
            <a:ext cx="2142546" cy="293758"/>
          </a:xfrm>
          <a:prstGeom prst="rect">
            <a:avLst/>
          </a:prstGeom>
        </p:spPr>
        <p:txBody>
          <a:bodyPr wrap="square" lIns="0" tIns="0" rIns="0" bIns="0" rtlCol="0" anchor="t" anchorCtr="0">
            <a:noAutofit/>
          </a:bodyPr>
          <a:lstStyle/>
          <a:p>
            <a:pPr>
              <a:spcBef>
                <a:spcPts val="351"/>
              </a:spcBef>
            </a:pPr>
            <a:r>
              <a:rPr lang="en-GB" sz="1000" dirty="0"/>
              <a:t>Requirements Jurisdiction</a:t>
            </a:r>
          </a:p>
        </p:txBody>
      </p:sp>
      <p:pic>
        <p:nvPicPr>
          <p:cNvPr id="82" name="Grafik 81" descr="Waage der Justitia">
            <a:extLst>
              <a:ext uri="{FF2B5EF4-FFF2-40B4-BE49-F238E27FC236}">
                <a16:creationId xmlns:a16="http://schemas.microsoft.com/office/drawing/2014/main" id="{B8F9DF8C-8F22-20D5-B804-9B3E1A26A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1163" y="3059561"/>
            <a:ext cx="331295" cy="318460"/>
          </a:xfrm>
          <a:prstGeom prst="rect">
            <a:avLst/>
          </a:prstGeom>
        </p:spPr>
      </p:pic>
      <p:sp>
        <p:nvSpPr>
          <p:cNvPr id="83" name="Textfeld 82">
            <a:extLst>
              <a:ext uri="{FF2B5EF4-FFF2-40B4-BE49-F238E27FC236}">
                <a16:creationId xmlns:a16="http://schemas.microsoft.com/office/drawing/2014/main" id="{F07BB4EC-AEB5-E43A-F6D9-F7EE12F2DB38}"/>
              </a:ext>
            </a:extLst>
          </p:cNvPr>
          <p:cNvSpPr txBox="1"/>
          <p:nvPr/>
        </p:nvSpPr>
        <p:spPr bwMode="gray">
          <a:xfrm>
            <a:off x="319530" y="3440552"/>
            <a:ext cx="2142546" cy="293758"/>
          </a:xfrm>
          <a:prstGeom prst="rect">
            <a:avLst/>
          </a:prstGeom>
        </p:spPr>
        <p:txBody>
          <a:bodyPr wrap="square" lIns="0" tIns="0" rIns="0" bIns="0" rtlCol="0" anchor="t" anchorCtr="0">
            <a:noAutofit/>
          </a:bodyPr>
          <a:lstStyle/>
          <a:p>
            <a:pPr>
              <a:spcBef>
                <a:spcPts val="351"/>
              </a:spcBef>
            </a:pPr>
            <a:r>
              <a:rPr lang="en-GB" sz="1000"/>
              <a:t>Contents of the restructuring</a:t>
            </a:r>
            <a:br>
              <a:rPr lang="en-GB" sz="1000"/>
            </a:br>
            <a:r>
              <a:rPr lang="en-GB" sz="1000"/>
              <a:t>report </a:t>
            </a:r>
            <a:endParaRPr lang="en-GB" sz="1000" dirty="0"/>
          </a:p>
        </p:txBody>
      </p: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1AED2191-3FD1-7105-625F-FC52BCB6860A}"/>
              </a:ext>
            </a:extLst>
          </p:cNvPr>
          <p:cNvCxnSpPr>
            <a:cxnSpLocks/>
          </p:cNvCxnSpPr>
          <p:nvPr/>
        </p:nvCxnSpPr>
        <p:spPr bwMode="gray">
          <a:xfrm flipV="1">
            <a:off x="4583463" y="4928924"/>
            <a:ext cx="2029471" cy="452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>
            <a:extLst>
              <a:ext uri="{FF2B5EF4-FFF2-40B4-BE49-F238E27FC236}">
                <a16:creationId xmlns:a16="http://schemas.microsoft.com/office/drawing/2014/main" id="{09E84327-E713-2509-6347-EDC34C434AA4}"/>
              </a:ext>
            </a:extLst>
          </p:cNvPr>
          <p:cNvSpPr/>
          <p:nvPr/>
        </p:nvSpPr>
        <p:spPr bwMode="gray">
          <a:xfrm>
            <a:off x="928052" y="3672709"/>
            <a:ext cx="283772" cy="272485"/>
          </a:xfrm>
          <a:prstGeom prst="ellipse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050" rtlCol="0" anchor="ctr"/>
          <a:lstStyle/>
          <a:p>
            <a:pPr algn="ctr"/>
            <a:r>
              <a:rPr lang="en-GB" sz="1100" b="1">
                <a:solidFill>
                  <a:schemeClr val="accent4"/>
                </a:solidFill>
                <a:latin typeface="+mj-lt"/>
              </a:rPr>
              <a:t>=</a:t>
            </a:r>
            <a:endParaRPr lang="en-GB" sz="1100" b="1" dirty="0">
              <a:solidFill>
                <a:schemeClr val="accent4"/>
              </a:solidFill>
              <a:latin typeface="+mj-lt"/>
            </a:endParaRPr>
          </a:p>
        </p:txBody>
      </p: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43234A83-F7B8-DC1E-A1F4-56F969DF0865}"/>
              </a:ext>
            </a:extLst>
          </p:cNvPr>
          <p:cNvCxnSpPr>
            <a:cxnSpLocks/>
          </p:cNvCxnSpPr>
          <p:nvPr/>
        </p:nvCxnSpPr>
        <p:spPr bwMode="gray">
          <a:xfrm>
            <a:off x="277121" y="4004251"/>
            <a:ext cx="154514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Gerader Verbinder 86">
            <a:extLst>
              <a:ext uri="{FF2B5EF4-FFF2-40B4-BE49-F238E27FC236}">
                <a16:creationId xmlns:a16="http://schemas.microsoft.com/office/drawing/2014/main" id="{FD7695A0-CDC5-52C3-578C-5CB47DEE3D2E}"/>
              </a:ext>
            </a:extLst>
          </p:cNvPr>
          <p:cNvCxnSpPr>
            <a:cxnSpLocks/>
          </p:cNvCxnSpPr>
          <p:nvPr/>
        </p:nvCxnSpPr>
        <p:spPr bwMode="gray">
          <a:xfrm>
            <a:off x="336670" y="3559152"/>
            <a:ext cx="154514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Ellipse 87">
            <a:extLst>
              <a:ext uri="{FF2B5EF4-FFF2-40B4-BE49-F238E27FC236}">
                <a16:creationId xmlns:a16="http://schemas.microsoft.com/office/drawing/2014/main" id="{30CA3CDD-A3FE-1B34-452B-D50BAA3D1159}"/>
              </a:ext>
            </a:extLst>
          </p:cNvPr>
          <p:cNvSpPr/>
          <p:nvPr/>
        </p:nvSpPr>
        <p:spPr bwMode="gray">
          <a:xfrm>
            <a:off x="928356" y="3166987"/>
            <a:ext cx="283468" cy="272485"/>
          </a:xfrm>
          <a:prstGeom prst="ellipse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050" rtlCol="0" anchor="ctr"/>
          <a:lstStyle/>
          <a:p>
            <a:pPr algn="ctr"/>
            <a:r>
              <a:rPr lang="en-GB" sz="1100" b="1">
                <a:solidFill>
                  <a:schemeClr val="accent4"/>
                </a:solidFill>
                <a:latin typeface="+mj-lt"/>
              </a:rPr>
              <a:t>+</a:t>
            </a:r>
            <a:endParaRPr lang="en-GB" sz="1100" b="1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89" name="Rechteck 88">
            <a:extLst>
              <a:ext uri="{FF2B5EF4-FFF2-40B4-BE49-F238E27FC236}">
                <a16:creationId xmlns:a16="http://schemas.microsoft.com/office/drawing/2014/main" id="{24377168-0CC9-C61C-AA28-4701E737D8EA}"/>
              </a:ext>
            </a:extLst>
          </p:cNvPr>
          <p:cNvSpPr/>
          <p:nvPr/>
        </p:nvSpPr>
        <p:spPr bwMode="gray">
          <a:xfrm>
            <a:off x="2253311" y="4736558"/>
            <a:ext cx="6226743" cy="381132"/>
          </a:xfrm>
          <a:prstGeom prst="rect">
            <a:avLst/>
          </a:prstGeom>
          <a:solidFill>
            <a:srgbClr val="EFEFE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endParaRPr lang="en-GB" sz="1200" dirty="0"/>
          </a:p>
        </p:txBody>
      </p:sp>
      <p:sp>
        <p:nvSpPr>
          <p:cNvPr id="90" name="Textfeld 89">
            <a:extLst>
              <a:ext uri="{FF2B5EF4-FFF2-40B4-BE49-F238E27FC236}">
                <a16:creationId xmlns:a16="http://schemas.microsoft.com/office/drawing/2014/main" id="{7784563F-9E40-37E5-14FE-69A06D0ECC1F}"/>
              </a:ext>
            </a:extLst>
          </p:cNvPr>
          <p:cNvSpPr txBox="1"/>
          <p:nvPr/>
        </p:nvSpPr>
        <p:spPr bwMode="gray">
          <a:xfrm>
            <a:off x="2247393" y="4778381"/>
            <a:ext cx="6232661" cy="293758"/>
          </a:xfrm>
          <a:prstGeom prst="rect">
            <a:avLst/>
          </a:prstGeom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spcBef>
                <a:spcPts val="351"/>
              </a:spcBef>
            </a:pPr>
            <a:r>
              <a:rPr lang="en-GB" sz="1000" dirty="0"/>
              <a:t>"Analytical deep drilling" requires a high level of commitment from all those involved and extensive data, but also offers the opportunity to improve the company's long-term position </a:t>
            </a:r>
          </a:p>
        </p:txBody>
      </p:sp>
      <p:sp>
        <p:nvSpPr>
          <p:cNvPr id="91" name="Pfeil: nach rechts 90">
            <a:extLst>
              <a:ext uri="{FF2B5EF4-FFF2-40B4-BE49-F238E27FC236}">
                <a16:creationId xmlns:a16="http://schemas.microsoft.com/office/drawing/2014/main" id="{E5EDD856-BE58-4935-75DE-F01B38D946F1}"/>
              </a:ext>
            </a:extLst>
          </p:cNvPr>
          <p:cNvSpPr/>
          <p:nvPr/>
        </p:nvSpPr>
        <p:spPr>
          <a:xfrm rot="5400000">
            <a:off x="3525017" y="4588103"/>
            <a:ext cx="205049" cy="178440"/>
          </a:xfrm>
          <a:prstGeom prst="rightArrow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endParaRPr lang="en-GB" sz="1100" dirty="0"/>
          </a:p>
        </p:txBody>
      </p:sp>
      <p:sp>
        <p:nvSpPr>
          <p:cNvPr id="92" name="Pfeil: nach rechts 91">
            <a:extLst>
              <a:ext uri="{FF2B5EF4-FFF2-40B4-BE49-F238E27FC236}">
                <a16:creationId xmlns:a16="http://schemas.microsoft.com/office/drawing/2014/main" id="{F73F16E4-27C7-8EC1-3A85-2A6AE3E52E04}"/>
              </a:ext>
            </a:extLst>
          </p:cNvPr>
          <p:cNvSpPr/>
          <p:nvPr/>
        </p:nvSpPr>
        <p:spPr>
          <a:xfrm rot="5400000">
            <a:off x="6392907" y="4586636"/>
            <a:ext cx="205049" cy="178440"/>
          </a:xfrm>
          <a:prstGeom prst="rightArrow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200" tIns="84200" rIns="84200" bIns="84200" rtlCol="0" anchor="ctr"/>
          <a:lstStyle/>
          <a:p>
            <a:pPr algn="ctr"/>
            <a:endParaRPr lang="en-GB" sz="1403" dirty="0"/>
          </a:p>
        </p:txBody>
      </p:sp>
    </p:spTree>
    <p:extLst>
      <p:ext uri="{BB962C8B-B14F-4D97-AF65-F5344CB8AC3E}">
        <p14:creationId xmlns:p14="http://schemas.microsoft.com/office/powerpoint/2010/main" val="1609314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1274</Words>
  <Application>Microsoft Macintosh PowerPoint</Application>
  <PresentationFormat>On-screen Show (16:9)</PresentationFormat>
  <Paragraphs>199</Paragraphs>
  <Slides>77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77</vt:i4>
      </vt:variant>
    </vt:vector>
  </HeadingPairs>
  <TitlesOfParts>
    <vt:vector size="94" baseType="lpstr">
      <vt:lpstr>Aptos</vt:lpstr>
      <vt:lpstr>Arial</vt:lpstr>
      <vt:lpstr>Calibri</vt:lpstr>
      <vt:lpstr>Calibri Light</vt:lpstr>
      <vt:lpstr>Constantia</vt:lpstr>
      <vt:lpstr>Gill Sans MT</vt:lpstr>
      <vt:lpstr>Montserrat</vt:lpstr>
      <vt:lpstr>Montserrat Black</vt:lpstr>
      <vt:lpstr>Montserrat Medium</vt:lpstr>
      <vt:lpstr>Segoe UI Symbol</vt:lpstr>
      <vt:lpstr>Trebuchet MS</vt:lpstr>
      <vt:lpstr>Verdana</vt:lpstr>
      <vt:lpstr>Wingdings</vt:lpstr>
      <vt:lpstr>Wingdings 3</vt:lpstr>
      <vt:lpstr>Office Theme</vt:lpstr>
      <vt:lpstr>1_Office Theme</vt:lpstr>
      <vt:lpstr>2_Office Theme</vt:lpstr>
      <vt:lpstr>PowerPoint Presentation</vt:lpstr>
      <vt:lpstr>PowerPoint Presentation</vt:lpstr>
      <vt:lpstr>EECC Website</vt:lpstr>
      <vt:lpstr> Welcome Address</vt:lpstr>
      <vt:lpstr>Keynote Speaker:  Bogdan Ivan PhD, Minister of Economy, Digitalization, Entrepreneurship, and Tourism, Romania</vt:lpstr>
      <vt:lpstr>Keynote Speaker:  Cristian Popa  CFA, CAIA, Member of the Board of the National Bank of Romania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Additional key considerations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Coffee Break</vt:lpstr>
      <vt:lpstr>Technical Sessions</vt:lpstr>
      <vt:lpstr>Session 1. Financial modelling for restructuring</vt:lpstr>
      <vt:lpstr>PowerPoint Presentation</vt:lpstr>
      <vt:lpstr>PowerPoint Presentation</vt:lpstr>
      <vt:lpstr>PowerPoint Presentation</vt:lpstr>
      <vt:lpstr>PowerPoint Presentation</vt:lpstr>
      <vt:lpstr>Session 2. Valuation: the pillar of restructuring </vt:lpstr>
      <vt:lpstr>The stage of crisis: is it just a shortage of liquidity, or …?</vt:lpstr>
      <vt:lpstr>Legal framework according to EU Directive 2019/1023 of June 29, 2019</vt:lpstr>
      <vt:lpstr>Safeguarding through accompanying planning calculation</vt:lpstr>
      <vt:lpstr>Sustainable restructuring for crisis management in accordance with to legal framework for restructuring plans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Paul Newson</cp:lastModifiedBy>
  <cp:revision>47</cp:revision>
  <cp:lastPrinted>2012-12-11T14:08:32Z</cp:lastPrinted>
  <dcterms:created xsi:type="dcterms:W3CDTF">2012-03-12T16:08:15Z</dcterms:created>
  <dcterms:modified xsi:type="dcterms:W3CDTF">2025-05-09T08:57:56Z</dcterms:modified>
</cp:coreProperties>
</file>