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77" r:id="rId2"/>
    <p:sldId id="320" r:id="rId3"/>
    <p:sldId id="323" r:id="rId4"/>
    <p:sldId id="324" r:id="rId5"/>
    <p:sldId id="313" r:id="rId6"/>
    <p:sldId id="332" r:id="rId7"/>
    <p:sldId id="336" r:id="rId8"/>
    <p:sldId id="327" r:id="rId9"/>
    <p:sldId id="334" r:id="rId10"/>
    <p:sldId id="338" r:id="rId11"/>
    <p:sldId id="337" r:id="rId12"/>
    <p:sldId id="339" r:id="rId13"/>
    <p:sldId id="340" r:id="rId14"/>
    <p:sldId id="341" r:id="rId15"/>
    <p:sldId id="326" r:id="rId16"/>
    <p:sldId id="316" r:id="rId17"/>
    <p:sldId id="329" r:id="rId18"/>
    <p:sldId id="330" r:id="rId19"/>
    <p:sldId id="331" r:id="rId20"/>
    <p:sldId id="295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746"/>
    <p:restoredTop sz="94696"/>
  </p:normalViewPr>
  <p:slideViewPr>
    <p:cSldViewPr snapToGrid="0" snapToObjects="1">
      <p:cViewPr varScale="1">
        <p:scale>
          <a:sx n="155" d="100"/>
          <a:sy n="155" d="100"/>
        </p:scale>
        <p:origin x="536" y="1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5/9/25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3DD6A2-5F2D-005A-28AE-E3BC21A75B3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jpg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A blue and black logo&#10;&#10;Description automatically generated">
            <a:extLst>
              <a:ext uri="{FF2B5EF4-FFF2-40B4-BE49-F238E27FC236}">
                <a16:creationId xmlns:a16="http://schemas.microsoft.com/office/drawing/2014/main" id="{DB5A9606-2001-5E32-EBA1-FF4019AA35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378" y="3499081"/>
            <a:ext cx="2452905" cy="6858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6929297-DAF6-776E-54CF-8A84E492E028}"/>
              </a:ext>
            </a:extLst>
          </p:cNvPr>
          <p:cNvSpPr txBox="1"/>
          <p:nvPr/>
        </p:nvSpPr>
        <p:spPr>
          <a:xfrm>
            <a:off x="107343" y="4184980"/>
            <a:ext cx="89293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INSOL EUROPE GENERAL SPONSORS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D0AC22-2B60-58F5-B893-27BA9C31E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733" y="4482956"/>
            <a:ext cx="8674534" cy="5050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428E01-E7C5-F802-97B6-F5988E921FA9}"/>
              </a:ext>
            </a:extLst>
          </p:cNvPr>
          <p:cNvSpPr txBox="1"/>
          <p:nvPr/>
        </p:nvSpPr>
        <p:spPr>
          <a:xfrm>
            <a:off x="107343" y="1223824"/>
            <a:ext cx="89293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WITH THANKS TO OUR MAIN SPONSOR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FB2DF0-2A80-FBCE-5FDB-DD2A0B7EA7E0}"/>
              </a:ext>
            </a:extLst>
          </p:cNvPr>
          <p:cNvSpPr txBox="1"/>
          <p:nvPr/>
        </p:nvSpPr>
        <p:spPr>
          <a:xfrm>
            <a:off x="107343" y="2571750"/>
            <a:ext cx="89293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CONFERENCE SPONSORS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B05C6EE-63C3-BD99-0ABA-4450F6DA20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7418" y="1619492"/>
            <a:ext cx="4749164" cy="833589"/>
          </a:xfrm>
          <a:prstGeom prst="rect">
            <a:avLst/>
          </a:prstGeom>
        </p:spPr>
      </p:pic>
      <p:pic>
        <p:nvPicPr>
          <p:cNvPr id="17" name="Picture 16" descr="A black and grey logo&#10;&#10;Description automatically generated">
            <a:extLst>
              <a:ext uri="{FF2B5EF4-FFF2-40B4-BE49-F238E27FC236}">
                <a16:creationId xmlns:a16="http://schemas.microsoft.com/office/drawing/2014/main" id="{4274DE93-72C6-476E-36F1-D3F6C3DD30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374" y="2902690"/>
            <a:ext cx="1754698" cy="53049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4D093A1-25C6-563C-9D09-AC9BE9E6C2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09552" y="2978989"/>
            <a:ext cx="1128768" cy="64634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0CA1534-27F9-9EF5-1024-E1A4E570B9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9476" y="3755569"/>
            <a:ext cx="2600076" cy="27258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322B298-A7A7-B991-6033-03BC372739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7800" y="3089295"/>
            <a:ext cx="1457203" cy="231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805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85900" y="1306897"/>
            <a:ext cx="6172200" cy="857250"/>
          </a:xfrm>
        </p:spPr>
        <p:txBody>
          <a:bodyPr/>
          <a:lstStyle/>
          <a:p>
            <a:pPr eaLnBrk="1" hangingPunct="1"/>
            <a:r>
              <a:rPr lang="en-US" b="1" dirty="0"/>
              <a:t>Technical Sessions</a:t>
            </a:r>
          </a:p>
        </p:txBody>
      </p:sp>
      <p:sp>
        <p:nvSpPr>
          <p:cNvPr id="6" name="Subtitle 1"/>
          <p:cNvSpPr txBox="1">
            <a:spLocks/>
          </p:cNvSpPr>
          <p:nvPr/>
        </p:nvSpPr>
        <p:spPr bwMode="auto">
          <a:xfrm>
            <a:off x="1315641" y="2164147"/>
            <a:ext cx="6480572" cy="377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US" dirty="0">
                <a:latin typeface="Calibri" pitchFamily="34" charset="0"/>
              </a:rPr>
              <a:t>Kindly Sponsored by: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2AA94E9-F148-4893-A392-69B2E4576762}"/>
              </a:ext>
            </a:extLst>
          </p:cNvPr>
          <p:cNvGrpSpPr/>
          <p:nvPr/>
        </p:nvGrpSpPr>
        <p:grpSpPr>
          <a:xfrm>
            <a:off x="387384" y="2858237"/>
            <a:ext cx="8117963" cy="1749286"/>
            <a:chOff x="3909552" y="2978989"/>
            <a:chExt cx="2999489" cy="64634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A98AA62-87DC-C406-F588-013BF6F0A5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09552" y="2978989"/>
              <a:ext cx="1128768" cy="64634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B816139-A3F5-884A-9125-E411E48F1E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51838" y="3186573"/>
              <a:ext cx="1457203" cy="2311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26662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317713" y="1482676"/>
            <a:ext cx="8468477" cy="618173"/>
          </a:xfrm>
        </p:spPr>
        <p:txBody>
          <a:bodyPr>
            <a:noAutofit/>
          </a:bodyPr>
          <a:lstStyle/>
          <a:p>
            <a:r>
              <a:rPr lang="en-GB" sz="3200" b="1" dirty="0"/>
              <a:t>Session 3. Riskier than you think? Liquidation </a:t>
            </a:r>
            <a:br>
              <a:rPr lang="en-GB" sz="3200" b="1" dirty="0"/>
            </a:br>
            <a:r>
              <a:rPr lang="en-GB" sz="3200" b="1" dirty="0"/>
              <a:t>of Banks, </a:t>
            </a:r>
            <a:r>
              <a:rPr lang="en-GB" sz="3200" b="1" dirty="0" err="1"/>
              <a:t>Fintechs</a:t>
            </a:r>
            <a:r>
              <a:rPr lang="en-GB" sz="3200" b="1" dirty="0"/>
              <a:t> and Insurance Companies</a:t>
            </a:r>
            <a:endParaRPr lang="en-US" sz="32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EED83B-7865-1DA6-0A89-0A6070C96C4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853369" y="2455098"/>
            <a:ext cx="1847248" cy="1847248"/>
          </a:xfrm>
          <a:prstGeom prst="ellipse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EAB8302-C6E7-3461-5251-BAE9C53A336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37" r="937"/>
          <a:stretch/>
        </p:blipFill>
        <p:spPr>
          <a:xfrm>
            <a:off x="3784163" y="2455098"/>
            <a:ext cx="1812640" cy="1847249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B69FE4-E3EC-9F92-BF8C-9B5DCD7EFB1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" r="36"/>
          <a:stretch/>
        </p:blipFill>
        <p:spPr>
          <a:xfrm>
            <a:off x="1645747" y="2455098"/>
            <a:ext cx="1847248" cy="1847248"/>
          </a:xfrm>
          <a:prstGeom prst="ellipse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C1F438D4-BAA3-27AB-21F7-18704E8BD9AD}"/>
              </a:ext>
            </a:extLst>
          </p:cNvPr>
          <p:cNvSpPr txBox="1">
            <a:spLocks/>
          </p:cNvSpPr>
          <p:nvPr/>
        </p:nvSpPr>
        <p:spPr>
          <a:xfrm>
            <a:off x="1558200" y="4392671"/>
            <a:ext cx="2022342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Panel leader: Alina Popa </a:t>
            </a: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CITR / INSOL Europe Country Coordinator, Romania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95842FB8-A0DA-E565-6CA8-D698F649851E}"/>
              </a:ext>
            </a:extLst>
          </p:cNvPr>
          <p:cNvSpPr txBox="1">
            <a:spLocks/>
          </p:cNvSpPr>
          <p:nvPr/>
        </p:nvSpPr>
        <p:spPr>
          <a:xfrm>
            <a:off x="3749559" y="4392671"/>
            <a:ext cx="1847249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Antonija</a:t>
            </a: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Galić</a:t>
            </a: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Kondža</a:t>
            </a: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JLMIG Law Firm,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Croatia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153BA55-B7BE-CEFF-9881-B9E408AB5FD0}"/>
              </a:ext>
            </a:extLst>
          </p:cNvPr>
          <p:cNvSpPr txBox="1">
            <a:spLocks/>
          </p:cNvSpPr>
          <p:nvPr/>
        </p:nvSpPr>
        <p:spPr>
          <a:xfrm>
            <a:off x="5853369" y="4392671"/>
            <a:ext cx="1847249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lt-LT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Ieva Strunkienė</a:t>
            </a:r>
            <a:br>
              <a:rPr lang="lt-LT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lt-LT" sz="1200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Cobalt</a:t>
            </a:r>
            <a:r>
              <a:rPr lang="lt-LT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Law </a:t>
            </a:r>
            <a:r>
              <a:rPr lang="lt-LT" sz="1200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Firm</a:t>
            </a:r>
            <a:r>
              <a:rPr lang="lt-LT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br>
              <a:rPr lang="lt-LT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lt-LT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Lithuania </a:t>
            </a:r>
            <a:endParaRPr lang="en-GB" sz="1200" dirty="0">
              <a:solidFill>
                <a:srgbClr val="26252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748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317713" y="1482676"/>
            <a:ext cx="8468477" cy="618173"/>
          </a:xfrm>
        </p:spPr>
        <p:txBody>
          <a:bodyPr>
            <a:noAutofit/>
          </a:bodyPr>
          <a:lstStyle/>
          <a:p>
            <a:r>
              <a:rPr lang="en-GB" sz="3200" b="1" dirty="0"/>
              <a:t>Session 4. Preventive restructuring </a:t>
            </a:r>
            <a:br>
              <a:rPr lang="en-GB" sz="3200" b="1" dirty="0"/>
            </a:br>
            <a:r>
              <a:rPr lang="en-GB" sz="3200" b="1" dirty="0"/>
              <a:t>frameworks in practice</a:t>
            </a:r>
            <a:endParaRPr lang="en-US" sz="32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B5A4D1-6495-B5B7-8C87-6FBFF0F602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720626" y="2367637"/>
            <a:ext cx="1847248" cy="1847248"/>
          </a:xfrm>
          <a:prstGeom prst="ellipse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4078EC-75A6-CB24-AE4C-6D5BFF35A6A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37" r="937"/>
          <a:stretch/>
        </p:blipFill>
        <p:spPr>
          <a:xfrm>
            <a:off x="2627015" y="2367637"/>
            <a:ext cx="1812640" cy="1847249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A35D1ED-3983-4D4B-3A84-3F586870BAB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98796" y="2367637"/>
            <a:ext cx="1847248" cy="1847248"/>
          </a:xfrm>
          <a:prstGeom prst="ellipse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773DEE4C-A819-F3CC-7C19-3217B8E7EBD4}"/>
              </a:ext>
            </a:extLst>
          </p:cNvPr>
          <p:cNvSpPr txBox="1">
            <a:spLocks/>
          </p:cNvSpPr>
          <p:nvPr/>
        </p:nvSpPr>
        <p:spPr>
          <a:xfrm>
            <a:off x="496723" y="4305210"/>
            <a:ext cx="1847249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Panel leader: 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Andreea Zvac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Wolf Theiss, Romania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6E79E3C5-EC52-17AF-3F85-035D87557E98}"/>
              </a:ext>
            </a:extLst>
          </p:cNvPr>
          <p:cNvSpPr txBox="1">
            <a:spLocks/>
          </p:cNvSpPr>
          <p:nvPr/>
        </p:nvSpPr>
        <p:spPr>
          <a:xfrm>
            <a:off x="2297508" y="4305210"/>
            <a:ext cx="2471653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Tsvetelina</a:t>
            </a: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Koleva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Dimitrov, Petrov &amp; Co.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Law Firm, Bulgaria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E32413D7-D7EE-1E0C-28A6-4DA51070D947}"/>
              </a:ext>
            </a:extLst>
          </p:cNvPr>
          <p:cNvSpPr txBox="1">
            <a:spLocks/>
          </p:cNvSpPr>
          <p:nvPr/>
        </p:nvSpPr>
        <p:spPr>
          <a:xfrm>
            <a:off x="4637187" y="4305210"/>
            <a:ext cx="2014127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Judge Flavius Motu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Cluj Specialized Court, Romania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54E054-2E06-4F9F-455A-5DFD9BF603C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855502" y="2367637"/>
            <a:ext cx="1847248" cy="1847248"/>
          </a:xfrm>
          <a:prstGeom prst="ellipse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DDFB1587-3934-1B5E-4A00-092D87769493}"/>
              </a:ext>
            </a:extLst>
          </p:cNvPr>
          <p:cNvSpPr txBox="1">
            <a:spLocks/>
          </p:cNvSpPr>
          <p:nvPr/>
        </p:nvSpPr>
        <p:spPr>
          <a:xfrm>
            <a:off x="6772063" y="4305210"/>
            <a:ext cx="2014127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Olha Stakheyeva-Bogovyk </a:t>
            </a: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McDermott Will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&amp; Emery, UK</a:t>
            </a:r>
          </a:p>
        </p:txBody>
      </p:sp>
    </p:spTree>
    <p:extLst>
      <p:ext uri="{BB962C8B-B14F-4D97-AF65-F5344CB8AC3E}">
        <p14:creationId xmlns:p14="http://schemas.microsoft.com/office/powerpoint/2010/main" val="1069718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black logo&#10;&#10;Description automatically generated">
            <a:extLst>
              <a:ext uri="{FF2B5EF4-FFF2-40B4-BE49-F238E27FC236}">
                <a16:creationId xmlns:a16="http://schemas.microsoft.com/office/drawing/2014/main" id="{9D12EBC7-160D-617C-0394-7B3EBAAD42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257" y="2137636"/>
            <a:ext cx="8433486" cy="235823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F17A8B1E-5386-DE3A-08EA-77F033D48945}"/>
              </a:ext>
            </a:extLst>
          </p:cNvPr>
          <p:cNvSpPr txBox="1">
            <a:spLocks/>
          </p:cNvSpPr>
          <p:nvPr/>
        </p:nvSpPr>
        <p:spPr>
          <a:xfrm>
            <a:off x="1485900" y="1440614"/>
            <a:ext cx="6172200" cy="3861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/>
              <a:t>Coffee Break</a:t>
            </a:r>
            <a:endParaRPr lang="en-US" sz="3600" b="1" dirty="0"/>
          </a:p>
        </p:txBody>
      </p:sp>
      <p:sp>
        <p:nvSpPr>
          <p:cNvPr id="9" name="Subtitle 1">
            <a:extLst>
              <a:ext uri="{FF2B5EF4-FFF2-40B4-BE49-F238E27FC236}">
                <a16:creationId xmlns:a16="http://schemas.microsoft.com/office/drawing/2014/main" id="{A1D85528-D989-DA1E-BF28-F1CE917DA0C4}"/>
              </a:ext>
            </a:extLst>
          </p:cNvPr>
          <p:cNvSpPr txBox="1">
            <a:spLocks/>
          </p:cNvSpPr>
          <p:nvPr/>
        </p:nvSpPr>
        <p:spPr bwMode="auto">
          <a:xfrm>
            <a:off x="1315641" y="2153053"/>
            <a:ext cx="6480572" cy="377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US" dirty="0">
                <a:latin typeface="Calibri" pitchFamily="34" charset="0"/>
              </a:rPr>
              <a:t>Kindly Sponsored by:</a:t>
            </a:r>
          </a:p>
        </p:txBody>
      </p:sp>
    </p:spTree>
    <p:extLst>
      <p:ext uri="{BB962C8B-B14F-4D97-AF65-F5344CB8AC3E}">
        <p14:creationId xmlns:p14="http://schemas.microsoft.com/office/powerpoint/2010/main" val="1483486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317713" y="1482676"/>
            <a:ext cx="8468477" cy="618173"/>
          </a:xfrm>
        </p:spPr>
        <p:txBody>
          <a:bodyPr>
            <a:noAutofit/>
          </a:bodyPr>
          <a:lstStyle/>
          <a:p>
            <a:r>
              <a:rPr lang="en-GB" sz="3200" b="1" dirty="0"/>
              <a:t>Session 5. The challenges and opportunities </a:t>
            </a:r>
            <a:br>
              <a:rPr lang="en-GB" sz="3200" b="1" dirty="0"/>
            </a:br>
            <a:r>
              <a:rPr lang="en-GB" sz="3200" b="1" dirty="0"/>
              <a:t>of pre-packs</a:t>
            </a:r>
            <a:endParaRPr lang="en-US" sz="32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8417E1-073A-E382-62E7-BB0B1EE3BF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1" r="101"/>
          <a:stretch/>
        </p:blipFill>
        <p:spPr>
          <a:xfrm>
            <a:off x="4700429" y="2331111"/>
            <a:ext cx="1847248" cy="1847248"/>
          </a:xfrm>
          <a:prstGeom prst="ellipse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4473F3-28AD-8631-AD1E-4DC7A4053C2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37" r="937"/>
          <a:stretch/>
        </p:blipFill>
        <p:spPr>
          <a:xfrm>
            <a:off x="2631223" y="2331111"/>
            <a:ext cx="1812640" cy="1847249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A0B5D61-8303-CDA2-BFBE-DF57AF4FF0D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92807" y="2331111"/>
            <a:ext cx="1847248" cy="1847248"/>
          </a:xfrm>
          <a:prstGeom prst="ellipse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CD821EB8-DE11-9C4F-EF5B-7158C31BE04B}"/>
              </a:ext>
            </a:extLst>
          </p:cNvPr>
          <p:cNvSpPr txBox="1">
            <a:spLocks/>
          </p:cNvSpPr>
          <p:nvPr/>
        </p:nvSpPr>
        <p:spPr>
          <a:xfrm>
            <a:off x="405260" y="4268684"/>
            <a:ext cx="2022342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Panel leader: </a:t>
            </a:r>
            <a:b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Georges-Louis Harang</a:t>
            </a:r>
            <a:b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Addleshaw Goddard (Europe) / EECC Co-Chair, France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9A7279F-7F33-4A3B-52AB-896DAF1EBBB1}"/>
              </a:ext>
            </a:extLst>
          </p:cNvPr>
          <p:cNvSpPr txBox="1">
            <a:spLocks/>
          </p:cNvSpPr>
          <p:nvPr/>
        </p:nvSpPr>
        <p:spPr>
          <a:xfrm>
            <a:off x="2596619" y="4268684"/>
            <a:ext cx="1847249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Andreea Deli-Diaconescu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SCA Deli &amp; Asociatii, Romania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E1D7EF1-D7CA-DB6A-86C3-1FB6E07C858E}"/>
              </a:ext>
            </a:extLst>
          </p:cNvPr>
          <p:cNvSpPr txBox="1">
            <a:spLocks/>
          </p:cNvSpPr>
          <p:nvPr/>
        </p:nvSpPr>
        <p:spPr>
          <a:xfrm>
            <a:off x="4700429" y="4268684"/>
            <a:ext cx="1847249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Katarzyna 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Kostępska</a:t>
            </a:r>
            <a:b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KKG Legal, 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Poland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10D3F1-1C7B-2765-A90F-5A11817C62C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799456" y="2331111"/>
            <a:ext cx="1847248" cy="1847248"/>
          </a:xfrm>
          <a:prstGeom prst="ellipse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D71D2D95-037A-A39E-EA0D-B07EFF062372}"/>
              </a:ext>
            </a:extLst>
          </p:cNvPr>
          <p:cNvSpPr txBox="1">
            <a:spLocks/>
          </p:cNvSpPr>
          <p:nvPr/>
        </p:nvSpPr>
        <p:spPr>
          <a:xfrm>
            <a:off x="6550808" y="4268684"/>
            <a:ext cx="2344544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Nikita Lundin</a:t>
            </a:r>
            <a:b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WE </a:t>
            </a:r>
            <a:r>
              <a:rPr kumimoji="0" lang="en-GB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Advokater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AB,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6252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Sweden</a:t>
            </a:r>
          </a:p>
        </p:txBody>
      </p:sp>
    </p:spTree>
    <p:extLst>
      <p:ext uri="{BB962C8B-B14F-4D97-AF65-F5344CB8AC3E}">
        <p14:creationId xmlns:p14="http://schemas.microsoft.com/office/powerpoint/2010/main" val="119641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1A7CF-8904-7FD8-2629-1AECB6A36E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99985760-36F9-22C7-B016-5CA5B416E1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defTabSz="457200"/>
            <a:r>
              <a:rPr lang="en-GB" sz="2800" b="1" cap="all" dirty="0">
                <a:solidFill>
                  <a:srgbClr val="34358F"/>
                </a:solidFill>
                <a:latin typeface="+mn-lt"/>
                <a:ea typeface="+mn-ea"/>
                <a:cs typeface="+mn-cs"/>
              </a:rPr>
              <a:t>Jurisdictional Framework</a:t>
            </a:r>
            <a:br>
              <a:rPr lang="en-GB" sz="2800" b="1" cap="all" dirty="0">
                <a:solidFill>
                  <a:srgbClr val="34358F"/>
                </a:solidFill>
                <a:latin typeface="+mn-lt"/>
                <a:ea typeface="+mn-ea"/>
                <a:cs typeface="+mn-cs"/>
              </a:rPr>
            </a:br>
            <a:br>
              <a:rPr lang="en-GB" sz="2800" b="1" dirty="0">
                <a:solidFill>
                  <a:srgbClr val="34358F"/>
                </a:solidFill>
                <a:latin typeface="+mn-lt"/>
                <a:ea typeface="+mn-ea"/>
                <a:cs typeface="+mn-cs"/>
              </a:rPr>
            </a:br>
            <a:endParaRPr lang="fr-FR" sz="2800" b="1" dirty="0">
              <a:solidFill>
                <a:srgbClr val="34358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2F9258-226B-CB49-9117-DA2732791EA5}"/>
              </a:ext>
            </a:extLst>
          </p:cNvPr>
          <p:cNvSpPr txBox="1"/>
          <p:nvPr/>
        </p:nvSpPr>
        <p:spPr>
          <a:xfrm>
            <a:off x="1353016" y="2294752"/>
            <a:ext cx="6705600" cy="207167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360000" rIns="396000" bIns="360000" rtlCol="0" anchor="ctr" anchorCtr="0">
            <a:spAutoFit/>
          </a:bodyPr>
          <a:lstStyle/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000"/>
              <a:buFontTx/>
              <a:buNone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Does a pre-pack sale have a common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definition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?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Is the pre-pack sale a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reality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 in your jurisdiction?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How it works?</a:t>
            </a:r>
          </a:p>
        </p:txBody>
      </p:sp>
    </p:spTree>
    <p:extLst>
      <p:ext uri="{BB962C8B-B14F-4D97-AF65-F5344CB8AC3E}">
        <p14:creationId xmlns:p14="http://schemas.microsoft.com/office/powerpoint/2010/main" val="2451025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66855A-090F-8FD1-6C60-394BCE110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54C0F95F-CD3D-97C4-8BC0-024DA6C0A7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defTabSz="457200"/>
            <a:r>
              <a:rPr lang="en-GB" sz="2800" b="1" cap="all" dirty="0">
                <a:solidFill>
                  <a:srgbClr val="34358F"/>
                </a:solidFill>
                <a:latin typeface="+mn-lt"/>
                <a:ea typeface="+mn-ea"/>
                <a:cs typeface="+mn-cs"/>
              </a:rPr>
              <a:t>Eligibility and Suitability</a:t>
            </a:r>
            <a:br>
              <a:rPr lang="en-GB" sz="2800" b="1" dirty="0">
                <a:solidFill>
                  <a:srgbClr val="34358F"/>
                </a:solidFill>
                <a:latin typeface="+mn-lt"/>
                <a:ea typeface="+mn-ea"/>
                <a:cs typeface="+mn-cs"/>
              </a:rPr>
            </a:br>
            <a:endParaRPr lang="fr-FR" sz="2800" b="1" dirty="0">
              <a:solidFill>
                <a:srgbClr val="34358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12CA358-236C-7225-D991-EDA1DD274FB1}"/>
              </a:ext>
            </a:extLst>
          </p:cNvPr>
          <p:cNvSpPr txBox="1"/>
          <p:nvPr/>
        </p:nvSpPr>
        <p:spPr>
          <a:xfrm>
            <a:off x="1353016" y="2571750"/>
            <a:ext cx="6705600" cy="151767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0" rIns="144000" bIns="360000" rtlCol="0" anchor="ctr" anchorCtr="0">
            <a:spAutoFit/>
          </a:bodyPr>
          <a:lstStyle/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000"/>
              <a:buFontTx/>
              <a:buNone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marR="0" lvl="1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000"/>
              <a:buFontTx/>
              <a:buNone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 the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pre-pack the most appropriate procedure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compared to other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insolvency or restructuring mechanisms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(e.g., schemes of arrangement, preventive restructuring frameworks)?</a:t>
            </a:r>
          </a:p>
        </p:txBody>
      </p:sp>
    </p:spTree>
    <p:extLst>
      <p:ext uri="{BB962C8B-B14F-4D97-AF65-F5344CB8AC3E}">
        <p14:creationId xmlns:p14="http://schemas.microsoft.com/office/powerpoint/2010/main" val="3667631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91CA1-CDAD-986F-F8A1-94B09D0D31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DE76B9F5-2898-40FE-C2FC-305EA6F441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469231"/>
            <a:ext cx="7772400" cy="1102519"/>
          </a:xfrm>
        </p:spPr>
        <p:txBody>
          <a:bodyPr>
            <a:normAutofit/>
          </a:bodyPr>
          <a:lstStyle/>
          <a:p>
            <a:pPr defTabSz="457200"/>
            <a:r>
              <a:rPr lang="en-GB" sz="2800" b="1" cap="all" dirty="0">
                <a:solidFill>
                  <a:srgbClr val="34358F"/>
                </a:solidFill>
                <a:latin typeface="+mn-lt"/>
                <a:ea typeface="+mn-ea"/>
                <a:cs typeface="+mn-cs"/>
              </a:rPr>
              <a:t>Transparency and Oversight</a:t>
            </a:r>
            <a:br>
              <a:rPr lang="en-GB" sz="2800" b="1" dirty="0">
                <a:solidFill>
                  <a:srgbClr val="34358F"/>
                </a:solidFill>
                <a:latin typeface="+mn-lt"/>
                <a:ea typeface="+mn-ea"/>
                <a:cs typeface="+mn-cs"/>
              </a:rPr>
            </a:br>
            <a:endParaRPr lang="fr-FR" sz="2800" b="1" dirty="0">
              <a:solidFill>
                <a:srgbClr val="34358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8756B2-C9CD-77A1-84F6-2CB8B41C5211}"/>
              </a:ext>
            </a:extLst>
          </p:cNvPr>
          <p:cNvSpPr txBox="1"/>
          <p:nvPr/>
        </p:nvSpPr>
        <p:spPr>
          <a:xfrm>
            <a:off x="1353016" y="2240778"/>
            <a:ext cx="6705600" cy="262567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0" rIns="144000" bIns="360000" rtlCol="0" anchor="ctr" anchorCtr="0">
            <a:spAutoFit/>
          </a:bodyPr>
          <a:lstStyle/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000"/>
              <a:buFontTx/>
              <a:buNone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level of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court or regulatory oversight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 required for a pre-pack?</a:t>
            </a: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is compliance with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transparency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requirements ensured?</a:t>
            </a: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confidentiality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necessary criterion for the successful execution of a pre-pack?</a:t>
            </a:r>
          </a:p>
        </p:txBody>
      </p:sp>
    </p:spTree>
    <p:extLst>
      <p:ext uri="{BB962C8B-B14F-4D97-AF65-F5344CB8AC3E}">
        <p14:creationId xmlns:p14="http://schemas.microsoft.com/office/powerpoint/2010/main" val="3500351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178E4-A2EC-786F-DB3F-F043F6D20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8A5B000C-4470-AE26-2D35-B58E032175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7839" y="1283377"/>
            <a:ext cx="7772400" cy="1102519"/>
          </a:xfrm>
        </p:spPr>
        <p:txBody>
          <a:bodyPr>
            <a:normAutofit/>
          </a:bodyPr>
          <a:lstStyle/>
          <a:p>
            <a:pPr defTabSz="457200"/>
            <a:r>
              <a:rPr lang="en-GB" sz="2800" b="1" cap="all" dirty="0">
                <a:solidFill>
                  <a:srgbClr val="34358F"/>
                </a:solidFill>
                <a:latin typeface="+mn-lt"/>
                <a:ea typeface="+mn-ea"/>
                <a:cs typeface="+mn-cs"/>
              </a:rPr>
              <a:t>Insolvency practitioner’s Role and Duties</a:t>
            </a:r>
            <a:endParaRPr lang="fr-FR" sz="2800" b="1" dirty="0">
              <a:solidFill>
                <a:srgbClr val="34358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BA6952-3734-1529-FD22-464E23563872}"/>
              </a:ext>
            </a:extLst>
          </p:cNvPr>
          <p:cNvSpPr txBox="1"/>
          <p:nvPr/>
        </p:nvSpPr>
        <p:spPr>
          <a:xfrm>
            <a:off x="1353016" y="2225910"/>
            <a:ext cx="6705600" cy="262567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0" rIns="144000" bIns="360000" rtlCol="0" anchor="ctr" anchorCtr="0">
            <a:spAutoFit/>
          </a:bodyPr>
          <a:lstStyle/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000"/>
              <a:buFontTx/>
              <a:buNone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are the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specific duties of the insolvency practitioner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 administrator (“monitor”)?</a:t>
            </a: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Are there statutory obligations to act in the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best interests of creditors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</a:t>
            </a: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 any other parties ?</a:t>
            </a:r>
          </a:p>
        </p:txBody>
      </p:sp>
    </p:spTree>
    <p:extLst>
      <p:ext uri="{BB962C8B-B14F-4D97-AF65-F5344CB8AC3E}">
        <p14:creationId xmlns:p14="http://schemas.microsoft.com/office/powerpoint/2010/main" val="596860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F4D2E2-ECCE-DDB9-2EC8-5AC062B92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48BD632C-043E-7121-5F77-2AA36A3CF8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7839" y="1283377"/>
            <a:ext cx="7772400" cy="1102519"/>
          </a:xfrm>
        </p:spPr>
        <p:txBody>
          <a:bodyPr>
            <a:normAutofit/>
          </a:bodyPr>
          <a:lstStyle/>
          <a:p>
            <a:pPr defTabSz="457200"/>
            <a:r>
              <a:rPr lang="en-GB" sz="2800" b="1" cap="all" dirty="0">
                <a:solidFill>
                  <a:srgbClr val="34358F"/>
                </a:solidFill>
                <a:latin typeface="+mn-lt"/>
                <a:ea typeface="+mn-ea"/>
                <a:cs typeface="+mn-cs"/>
              </a:rPr>
              <a:t>Risk of Challenge</a:t>
            </a:r>
            <a:endParaRPr lang="fr-FR" sz="2800" b="1" dirty="0">
              <a:solidFill>
                <a:srgbClr val="34358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2D7B46-00F2-23F9-AB5E-E5C4DA83A9EF}"/>
              </a:ext>
            </a:extLst>
          </p:cNvPr>
          <p:cNvSpPr txBox="1"/>
          <p:nvPr/>
        </p:nvSpPr>
        <p:spPr>
          <a:xfrm>
            <a:off x="1353016" y="2473171"/>
            <a:ext cx="6705600" cy="207167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0" rIns="144000" bIns="360000" rtlCol="0" anchor="ctr" anchorCtr="0">
            <a:spAutoFit/>
          </a:bodyPr>
          <a:lstStyle/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000"/>
              <a:buFontTx/>
              <a:buNone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Could the pre-pack sale be challenged on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fraudulent or preferential transactions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Are there risks of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claims against directors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 wrongful trading or breach of fiduciary duties?</a:t>
            </a:r>
          </a:p>
        </p:txBody>
      </p:sp>
    </p:spTree>
    <p:extLst>
      <p:ext uri="{BB962C8B-B14F-4D97-AF65-F5344CB8AC3E}">
        <p14:creationId xmlns:p14="http://schemas.microsoft.com/office/powerpoint/2010/main" val="6446881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E1394-6EDC-1527-AD6F-CC985BD28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77FB76CD-C479-4754-9E05-FE5CFDF6BA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7839" y="1283377"/>
            <a:ext cx="7772400" cy="1102519"/>
          </a:xfrm>
        </p:spPr>
        <p:txBody>
          <a:bodyPr>
            <a:normAutofit/>
          </a:bodyPr>
          <a:lstStyle/>
          <a:p>
            <a:pPr defTabSz="457200"/>
            <a:r>
              <a:rPr lang="en-GB" sz="2800" b="1" cap="all" dirty="0">
                <a:solidFill>
                  <a:srgbClr val="34358F"/>
                </a:solidFill>
                <a:latin typeface="+mn-lt"/>
                <a:ea typeface="+mn-ea"/>
                <a:cs typeface="+mn-cs"/>
              </a:rPr>
              <a:t>Timing and Execution</a:t>
            </a:r>
            <a:endParaRPr lang="fr-FR" sz="2800" b="1" dirty="0">
              <a:solidFill>
                <a:srgbClr val="34358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9A5822-FE71-60A4-3FB2-5EBC09E28DA5}"/>
              </a:ext>
            </a:extLst>
          </p:cNvPr>
          <p:cNvSpPr txBox="1"/>
          <p:nvPr/>
        </p:nvSpPr>
        <p:spPr>
          <a:xfrm>
            <a:off x="1353016" y="2495474"/>
            <a:ext cx="6705600" cy="207167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0" rIns="144000" bIns="360000" rtlCol="0" anchor="ctr" anchorCtr="0">
            <a:spAutoFit/>
          </a:bodyPr>
          <a:lstStyle/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000"/>
              <a:buFontTx/>
              <a:buNone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Are there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specific timelines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or procedural requirements for concluding the pre-pack sale?</a:t>
            </a: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will the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sale agreement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 structured to comply with the legal requirements?</a:t>
            </a:r>
          </a:p>
        </p:txBody>
      </p:sp>
    </p:spTree>
    <p:extLst>
      <p:ext uri="{BB962C8B-B14F-4D97-AF65-F5344CB8AC3E}">
        <p14:creationId xmlns:p14="http://schemas.microsoft.com/office/powerpoint/2010/main" val="3808283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2EC385-EF88-766B-69F6-E73FA1DC67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D0520278-2C26-AE5C-56D8-69B0D621A4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7839" y="1283377"/>
            <a:ext cx="7772400" cy="1102519"/>
          </a:xfrm>
        </p:spPr>
        <p:txBody>
          <a:bodyPr>
            <a:normAutofit/>
          </a:bodyPr>
          <a:lstStyle/>
          <a:p>
            <a:pPr defTabSz="457200"/>
            <a:r>
              <a:rPr lang="en-GB" sz="2800" b="1" cap="all" dirty="0">
                <a:solidFill>
                  <a:srgbClr val="34358F"/>
                </a:solidFill>
                <a:latin typeface="+mn-lt"/>
                <a:ea typeface="+mn-ea"/>
                <a:cs typeface="+mn-cs"/>
              </a:rPr>
              <a:t>Impact of the Proposal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FF597D-D34D-7BFF-11FF-E9A394DA531B}"/>
              </a:ext>
            </a:extLst>
          </p:cNvPr>
          <p:cNvSpPr txBox="1"/>
          <p:nvPr/>
        </p:nvSpPr>
        <p:spPr>
          <a:xfrm>
            <a:off x="371707" y="2366569"/>
            <a:ext cx="8474927" cy="234867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0" rIns="144000" bIns="360000" rtlCol="0" anchor="ctr" anchorCtr="0">
            <a:spAutoFit/>
          </a:bodyPr>
          <a:lstStyle/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000"/>
              <a:buFontTx/>
              <a:buNone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Does the EU Commission’s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34358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Proposal on Pre-Pack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Sales will impact your practise of pre-pack sale?</a:t>
            </a: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 typeface="Wingdings" panose="05000000000000000000" pitchFamily="2" charset="2"/>
              <a:buChar char="§"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If no formal pre-pack procedure does exist, any ongoing discussions on the harmonisation directive ? Is the professional community rather waiting for the final shape of the European regulation ?</a:t>
            </a:r>
          </a:p>
        </p:txBody>
      </p:sp>
    </p:spTree>
    <p:extLst>
      <p:ext uri="{BB962C8B-B14F-4D97-AF65-F5344CB8AC3E}">
        <p14:creationId xmlns:p14="http://schemas.microsoft.com/office/powerpoint/2010/main" val="22658892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78F89-E8D1-213D-6730-B7A989FFE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F23A1609-33F9-4786-137E-38D13CA6F6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7839" y="1283377"/>
            <a:ext cx="7772400" cy="1102519"/>
          </a:xfrm>
        </p:spPr>
        <p:txBody>
          <a:bodyPr>
            <a:normAutofit/>
          </a:bodyPr>
          <a:lstStyle/>
          <a:p>
            <a:pPr defTabSz="457200"/>
            <a:r>
              <a:rPr lang="en-GB" sz="2800" b="1" cap="all" dirty="0">
                <a:solidFill>
                  <a:srgbClr val="34358F"/>
                </a:solidFill>
                <a:latin typeface="+mn-lt"/>
                <a:ea typeface="+mn-ea"/>
                <a:cs typeface="+mn-cs"/>
              </a:rPr>
              <a:t>Closing Remarks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A4761E-C4E8-864F-E12F-76202A3388D6}"/>
              </a:ext>
            </a:extLst>
          </p:cNvPr>
          <p:cNvSpPr txBox="1"/>
          <p:nvPr/>
        </p:nvSpPr>
        <p:spPr>
          <a:xfrm>
            <a:off x="1353016" y="2571750"/>
            <a:ext cx="6705600" cy="1517678"/>
          </a:xfrm>
          <a:prstGeom prst="rect">
            <a:avLst/>
          </a:prstGeom>
          <a:solidFill>
            <a:srgbClr val="F7EFD8"/>
          </a:solidFill>
        </p:spPr>
        <p:txBody>
          <a:bodyPr wrap="square" lIns="0" rIns="144000" bIns="360000" rtlCol="0" anchor="ctr" anchorCtr="0">
            <a:spAutoFit/>
          </a:bodyPr>
          <a:lstStyle/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000"/>
              <a:buFontTx/>
              <a:buNone/>
              <a:tabLst>
                <a:tab pos="914400" algn="l"/>
              </a:tabLst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58F"/>
              </a:buClr>
              <a:buSzPct val="100000"/>
              <a:buFontTx/>
              <a:buNone/>
              <a:tabLst>
                <a:tab pos="914400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 the pre-pack sale a useful tool to rebuild success and achieve the restructuring of the business?</a:t>
            </a:r>
            <a:b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1232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317713" y="1343988"/>
            <a:ext cx="8468477" cy="618173"/>
          </a:xfrm>
        </p:spPr>
        <p:txBody>
          <a:bodyPr>
            <a:noAutofit/>
          </a:bodyPr>
          <a:lstStyle/>
          <a:p>
            <a:r>
              <a:rPr lang="en-GB" sz="3200" b="1" dirty="0"/>
              <a:t>Session 6. AI: Reshaping the restructuring </a:t>
            </a:r>
            <a:br>
              <a:rPr lang="en-GB" sz="3200" b="1" dirty="0"/>
            </a:br>
            <a:r>
              <a:rPr lang="en-GB" sz="3200" b="1" dirty="0"/>
              <a:t>and insolvency Industry</a:t>
            </a:r>
            <a:endParaRPr lang="en-US" sz="32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43DA75-FA08-EDF7-EE59-610ED77ED59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047617" y="2257716"/>
            <a:ext cx="1847248" cy="1847248"/>
          </a:xfrm>
          <a:prstGeom prst="ellipse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FD4D1C-E22B-82A2-372E-8A77519107E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28" r="1528"/>
          <a:stretch/>
        </p:blipFill>
        <p:spPr>
          <a:xfrm>
            <a:off x="3978411" y="2257716"/>
            <a:ext cx="1812640" cy="1847249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7EAE35E-9792-EED6-DD75-81B20BA208B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534479" y="2257716"/>
            <a:ext cx="1847248" cy="1847248"/>
          </a:xfrm>
          <a:prstGeom prst="ellipse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61344524-1056-D371-BB26-93BDF636727D}"/>
              </a:ext>
            </a:extLst>
          </p:cNvPr>
          <p:cNvSpPr txBox="1">
            <a:spLocks/>
          </p:cNvSpPr>
          <p:nvPr/>
        </p:nvSpPr>
        <p:spPr>
          <a:xfrm>
            <a:off x="1138640" y="4195289"/>
            <a:ext cx="2638927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Panel leader: Andrei Zamfirescu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bnt attorneys in CEE,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Romania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62668557-4073-0D49-0468-DF2B0C959B58}"/>
              </a:ext>
            </a:extLst>
          </p:cNvPr>
          <p:cNvSpPr txBox="1">
            <a:spLocks/>
          </p:cNvSpPr>
          <p:nvPr/>
        </p:nvSpPr>
        <p:spPr>
          <a:xfrm>
            <a:off x="3943807" y="4195289"/>
            <a:ext cx="1847249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Piotr </a:t>
            </a: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Sarecki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Infino Legal,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Poland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64B146AA-1DEB-794B-5F57-9F4D1758CDAC}"/>
              </a:ext>
            </a:extLst>
          </p:cNvPr>
          <p:cNvSpPr txBox="1">
            <a:spLocks/>
          </p:cNvSpPr>
          <p:nvPr/>
        </p:nvSpPr>
        <p:spPr>
          <a:xfrm>
            <a:off x="6047617" y="4195289"/>
            <a:ext cx="1847249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Daria </a:t>
            </a: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Niculcea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Juridice</a:t>
            </a: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AI,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Romania</a:t>
            </a:r>
          </a:p>
        </p:txBody>
      </p:sp>
    </p:spTree>
    <p:extLst>
      <p:ext uri="{BB962C8B-B14F-4D97-AF65-F5344CB8AC3E}">
        <p14:creationId xmlns:p14="http://schemas.microsoft.com/office/powerpoint/2010/main" val="23916167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534775"/>
            <a:ext cx="5829300" cy="618173"/>
          </a:xfrm>
        </p:spPr>
        <p:txBody>
          <a:bodyPr>
            <a:noAutofit/>
          </a:bodyPr>
          <a:lstStyle/>
          <a:p>
            <a:r>
              <a:rPr lang="en-GB" sz="3600" b="1" dirty="0"/>
              <a:t>Closing Remarks</a:t>
            </a:r>
            <a:endParaRPr lang="en-US" sz="36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DF77DEE-3B8F-F92E-7321-9E83A7E71C3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776387" y="2382318"/>
            <a:ext cx="1591226" cy="1591226"/>
          </a:xfrm>
          <a:prstGeom prst="ellipse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20F4E622-9EA5-B883-A6EF-83418CDC03AD}"/>
              </a:ext>
            </a:extLst>
          </p:cNvPr>
          <p:cNvSpPr txBox="1">
            <a:spLocks/>
          </p:cNvSpPr>
          <p:nvPr/>
        </p:nvSpPr>
        <p:spPr>
          <a:xfrm>
            <a:off x="2789413" y="4051351"/>
            <a:ext cx="3565173" cy="8670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Stela Ivanova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bnt attorneys in CEE /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INSOL Europe EECC Co-Chair, Bulgaria</a:t>
            </a:r>
          </a:p>
        </p:txBody>
      </p:sp>
    </p:spTree>
    <p:extLst>
      <p:ext uri="{BB962C8B-B14F-4D97-AF65-F5344CB8AC3E}">
        <p14:creationId xmlns:p14="http://schemas.microsoft.com/office/powerpoint/2010/main" val="15459888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534775"/>
            <a:ext cx="5829300" cy="618173"/>
          </a:xfrm>
        </p:spPr>
        <p:txBody>
          <a:bodyPr>
            <a:noAutofit/>
          </a:bodyPr>
          <a:lstStyle/>
          <a:p>
            <a:r>
              <a:rPr lang="en-GB" sz="3600" b="1" dirty="0"/>
              <a:t>EECC Meeting</a:t>
            </a:r>
            <a:endParaRPr lang="en-US" sz="36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DF77DEE-3B8F-F92E-7321-9E83A7E71C3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644324" y="2382318"/>
            <a:ext cx="1591226" cy="1591226"/>
          </a:xfrm>
          <a:prstGeom prst="ellipse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20F4E622-9EA5-B883-A6EF-83418CDC03AD}"/>
              </a:ext>
            </a:extLst>
          </p:cNvPr>
          <p:cNvSpPr txBox="1">
            <a:spLocks/>
          </p:cNvSpPr>
          <p:nvPr/>
        </p:nvSpPr>
        <p:spPr>
          <a:xfrm>
            <a:off x="1657350" y="4051351"/>
            <a:ext cx="3565173" cy="8670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Stela Ivanova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INSOL Europe EECC Co-Chair /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bnt attorneys in CEE,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Bulgaria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1210F3-1266-C273-0FFA-3A5C0E20755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37" r="937"/>
          <a:stretch/>
        </p:blipFill>
        <p:spPr>
          <a:xfrm>
            <a:off x="5007361" y="2382318"/>
            <a:ext cx="1561415" cy="1591227"/>
          </a:xfrm>
          <a:prstGeom prst="ellipse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DCAAF8CF-9990-3D03-A537-D1A7797AA457}"/>
              </a:ext>
            </a:extLst>
          </p:cNvPr>
          <p:cNvSpPr txBox="1">
            <a:spLocks/>
          </p:cNvSpPr>
          <p:nvPr/>
        </p:nvSpPr>
        <p:spPr>
          <a:xfrm>
            <a:off x="4651550" y="4051351"/>
            <a:ext cx="2262631" cy="8670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Georges-Louis Harang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INSOL Europe EECC Co-Chair / Addleshaw Goddard (Europe), France</a:t>
            </a:r>
          </a:p>
        </p:txBody>
      </p:sp>
    </p:spTree>
    <p:extLst>
      <p:ext uri="{BB962C8B-B14F-4D97-AF65-F5344CB8AC3E}">
        <p14:creationId xmlns:p14="http://schemas.microsoft.com/office/powerpoint/2010/main" val="23705109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3BC4BA7-F745-57E9-F0EB-B9BEAAA8F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585" y="1206116"/>
            <a:ext cx="5359715" cy="3752745"/>
          </a:xfrm>
          <a:prstGeom prst="rect">
            <a:avLst/>
          </a:prstGeom>
        </p:spPr>
      </p:pic>
      <p:pic>
        <p:nvPicPr>
          <p:cNvPr id="3" name="Picture 2" descr="A qr code with a logo&#10;&#10;Description automatically generated">
            <a:extLst>
              <a:ext uri="{FF2B5EF4-FFF2-40B4-BE49-F238E27FC236}">
                <a16:creationId xmlns:a16="http://schemas.microsoft.com/office/drawing/2014/main" id="{0D0140CE-40C4-E6EE-A53C-F1EDBAA218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2316" y="1934308"/>
            <a:ext cx="2454812" cy="245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5819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B34C6FB-FA15-C4F6-40FD-568CF0CF6C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70155"/>
              </p:ext>
            </p:extLst>
          </p:nvPr>
        </p:nvGraphicFramePr>
        <p:xfrm>
          <a:off x="1209822" y="2116482"/>
          <a:ext cx="3636499" cy="2581130"/>
        </p:xfrm>
        <a:graphic>
          <a:graphicData uri="http://schemas.openxmlformats.org/drawingml/2006/table">
            <a:tbl>
              <a:tblPr/>
              <a:tblGrid>
                <a:gridCol w="2067951">
                  <a:extLst>
                    <a:ext uri="{9D8B030D-6E8A-4147-A177-3AD203B41FA5}">
                      <a16:colId xmlns:a16="http://schemas.microsoft.com/office/drawing/2014/main" val="3343030781"/>
                    </a:ext>
                  </a:extLst>
                </a:gridCol>
                <a:gridCol w="1568548">
                  <a:extLst>
                    <a:ext uri="{9D8B030D-6E8A-4147-A177-3AD203B41FA5}">
                      <a16:colId xmlns:a16="http://schemas.microsoft.com/office/drawing/2014/main" val="1844408072"/>
                    </a:ext>
                  </a:extLst>
                </a:gridCol>
              </a:tblGrid>
              <a:tr h="392433">
                <a:tc>
                  <a:txBody>
                    <a:bodyPr/>
                    <a:lstStyle/>
                    <a:p>
                      <a:r>
                        <a:rPr lang="en-GB" sz="1200" b="1" dirty="0">
                          <a:effectLst/>
                        </a:rPr>
                        <a:t>Membership type</a:t>
                      </a:r>
                      <a:endParaRPr lang="en-GB" sz="1200" dirty="0">
                        <a:effectLst/>
                      </a:endParaRP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effectLst/>
                        </a:rPr>
                        <a:t>2025/26</a:t>
                      </a:r>
                      <a:endParaRPr lang="en-GB" sz="1200" dirty="0">
                        <a:effectLst/>
                      </a:endParaRP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175300"/>
                  </a:ext>
                </a:extLst>
              </a:tr>
              <a:tr h="374962"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Academic (Full time)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effectLst/>
                        </a:rPr>
                        <a:t>€130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3196711"/>
                  </a:ext>
                </a:extLst>
              </a:tr>
              <a:tr h="294425"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</a:rPr>
                        <a:t>Eastern European Countries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effectLst/>
                        </a:rPr>
                        <a:t>€160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1281916"/>
                  </a:ext>
                </a:extLst>
              </a:tr>
              <a:tr h="238647"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Financiers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effectLst/>
                        </a:rPr>
                        <a:t>€130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580622"/>
                  </a:ext>
                </a:extLst>
              </a:tr>
              <a:tr h="238647"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</a:rPr>
                        <a:t>Full Member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effectLst/>
                        </a:rPr>
                        <a:t>€400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835455"/>
                  </a:ext>
                </a:extLst>
              </a:tr>
              <a:tr h="238647"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Judiciary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effectLst/>
                        </a:rPr>
                        <a:t>€130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9632166"/>
                  </a:ext>
                </a:extLst>
              </a:tr>
              <a:tr h="238647"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Retired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effectLst/>
                        </a:rPr>
                        <a:t>€130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427626"/>
                  </a:ext>
                </a:extLst>
              </a:tr>
              <a:tr h="238647"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Student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effectLst/>
                        </a:rPr>
                        <a:t>€130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8206752"/>
                  </a:ext>
                </a:extLst>
              </a:tr>
              <a:tr h="303710"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</a:rPr>
                        <a:t>Young Member (under age 40)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effectLst/>
                        </a:rPr>
                        <a:t>€180</a:t>
                      </a:r>
                    </a:p>
                  </a:txBody>
                  <a:tcPr marL="60239" marR="60239" marT="30120" marB="30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763102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8F400D50-212F-5388-91C6-F2894838B4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591" y="1336508"/>
            <a:ext cx="83984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A4292C"/>
                </a:solidFill>
                <a:effectLst/>
                <a:latin typeface="+mj-lt"/>
              </a:rPr>
              <a:t>INSOL Europe Annual Subscriptions</a:t>
            </a:r>
            <a:endParaRPr kumimoji="0" lang="en-US" altLang="en-US" sz="3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C43CA037-E403-9856-1477-E2CBE0854F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2538" y="2357530"/>
            <a:ext cx="2591556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4C6778"/>
                </a:solidFill>
                <a:effectLst/>
                <a:latin typeface="+mj-lt"/>
              </a:rPr>
              <a:t>On joining a one-off admission fee of €220 will apply to all member types, but this will be waived under certain circumstances.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</a:b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4C6778"/>
                </a:solidFill>
                <a:effectLst/>
                <a:latin typeface="+mj-lt"/>
              </a:rPr>
              <a:t>If </a:t>
            </a: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rgbClr val="4C6778"/>
                </a:solidFill>
                <a:effectLst/>
                <a:latin typeface="+mj-lt"/>
              </a:rPr>
              <a:t>three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4C6778"/>
                </a:solidFill>
                <a:effectLst/>
                <a:latin typeface="+mj-lt"/>
              </a:rPr>
              <a:t> people join at the </a:t>
            </a: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rgbClr val="4C6778"/>
                </a:solidFill>
                <a:effectLst/>
                <a:latin typeface="+mj-lt"/>
              </a:rPr>
              <a:t>same time,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4C6778"/>
                </a:solidFill>
                <a:effectLst/>
                <a:latin typeface="+mj-lt"/>
              </a:rPr>
              <a:t> and they are from the </a:t>
            </a: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rgbClr val="4C6778"/>
                </a:solidFill>
                <a:effectLst/>
                <a:latin typeface="+mj-lt"/>
              </a:rPr>
              <a:t>same company and country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4C6778"/>
                </a:solidFill>
                <a:effectLst/>
                <a:latin typeface="+mj-lt"/>
              </a:rPr>
              <a:t>, the admission fee of €220 will be waived for each person.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942551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85900" y="1572216"/>
            <a:ext cx="6172200" cy="85725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Young Members Group </a:t>
            </a:r>
            <a:br>
              <a:rPr lang="en-US" b="1" dirty="0"/>
            </a:br>
            <a:r>
              <a:rPr lang="en-US" b="1" dirty="0"/>
              <a:t>Drinks Reception</a:t>
            </a:r>
          </a:p>
        </p:txBody>
      </p:sp>
      <p:sp>
        <p:nvSpPr>
          <p:cNvPr id="5" name="Subtitle 1"/>
          <p:cNvSpPr txBox="1">
            <a:spLocks/>
          </p:cNvSpPr>
          <p:nvPr/>
        </p:nvSpPr>
        <p:spPr bwMode="auto">
          <a:xfrm>
            <a:off x="1315641" y="2914569"/>
            <a:ext cx="6480572" cy="377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US" dirty="0">
                <a:latin typeface="Calibri" pitchFamily="34" charset="0"/>
              </a:rPr>
              <a:t>Kindly Sponsored by: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385" y="3550677"/>
            <a:ext cx="7953272" cy="816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677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1066</TotalTime>
  <Words>645</Words>
  <Application>Microsoft Macintosh PowerPoint</Application>
  <PresentationFormat>On-screen Show (16:9)</PresentationFormat>
  <Paragraphs>94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Wingdings</vt:lpstr>
      <vt:lpstr>Office Theme</vt:lpstr>
      <vt:lpstr>PowerPoint Presentation</vt:lpstr>
      <vt:lpstr>Technical Sessions</vt:lpstr>
      <vt:lpstr>Session 3. Riskier than you think? Liquidation  of Banks, Fintechs and Insurance Companies</vt:lpstr>
      <vt:lpstr>Session 4. Preventive restructuring  frameworks in practice</vt:lpstr>
      <vt:lpstr>PowerPoint Presentation</vt:lpstr>
      <vt:lpstr>Session 5. The challenges and opportunities  of pre-packs</vt:lpstr>
      <vt:lpstr>Jurisdictional Framework  </vt:lpstr>
      <vt:lpstr>Eligibility and Suitability </vt:lpstr>
      <vt:lpstr>Transparency and Oversight </vt:lpstr>
      <vt:lpstr>Insolvency practitioner’s Role and Duties</vt:lpstr>
      <vt:lpstr>Risk of Challenge</vt:lpstr>
      <vt:lpstr>Timing and Execution</vt:lpstr>
      <vt:lpstr>Impact of the Proposal</vt:lpstr>
      <vt:lpstr>Closing Remarks</vt:lpstr>
      <vt:lpstr>Session 6. AI: Reshaping the restructuring  and insolvency Industry</vt:lpstr>
      <vt:lpstr>Closing Remarks</vt:lpstr>
      <vt:lpstr>EECC Meeting</vt:lpstr>
      <vt:lpstr>PowerPoint Presentation</vt:lpstr>
      <vt:lpstr>PowerPoint Presentation</vt:lpstr>
      <vt:lpstr>Young Members Group  Drinks Reception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Paul Newson</cp:lastModifiedBy>
  <cp:revision>46</cp:revision>
  <cp:lastPrinted>2012-12-11T14:08:32Z</cp:lastPrinted>
  <dcterms:created xsi:type="dcterms:W3CDTF">2012-03-12T16:08:15Z</dcterms:created>
  <dcterms:modified xsi:type="dcterms:W3CDTF">2025-05-09T08:56:23Z</dcterms:modified>
</cp:coreProperties>
</file>