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4" r:id="rId2"/>
    <p:sldId id="275" r:id="rId3"/>
    <p:sldId id="296" r:id="rId4"/>
    <p:sldId id="292" r:id="rId5"/>
    <p:sldId id="282" r:id="rId6"/>
    <p:sldId id="283" r:id="rId7"/>
    <p:sldId id="284" r:id="rId8"/>
    <p:sldId id="298" r:id="rId9"/>
    <p:sldId id="293" r:id="rId10"/>
    <p:sldId id="295" r:id="rId11"/>
    <p:sldId id="286" r:id="rId12"/>
    <p:sldId id="287" r:id="rId13"/>
    <p:sldId id="288" r:id="rId14"/>
    <p:sldId id="297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31"/>
    <p:restoredTop sz="94725"/>
  </p:normalViewPr>
  <p:slideViewPr>
    <p:cSldViewPr snapToGrid="0" snapToObjects="1">
      <p:cViewPr varScale="1">
        <p:scale>
          <a:sx n="102" d="100"/>
          <a:sy n="102" d="100"/>
        </p:scale>
        <p:origin x="184" y="9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9/26/25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9/26/25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BA5B8D-E3EB-0107-24F4-56D957B58F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45904F0B-4352-0754-2DFF-F644EEB2DA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35A66228-1566-0092-A1FE-D49DB64186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FA3C246-80FF-CA7B-3637-2EECA7A3A42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37495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815BB-BFCC-F6A5-085A-C13A7BAEC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2E1C79A9-0D27-8216-240F-05C53BB580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ED8571CB-592D-164F-796D-9120FACFCB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0E61FBF-B902-1C8B-505A-32155BE0E27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1733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826AA6-C6F7-F953-4034-3E6D27DB66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7FB64F30-FEFC-96A3-93E8-C7A797E8C6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0F324D36-E041-1076-C0C9-43EE091994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B79E296-BA1C-796C-C7AA-5185802FBF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15926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B8FC9-907B-036D-FFAC-CFC2C03AF4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B528645D-41B8-5B3D-FF03-F907687360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A6882DD9-C3B0-C7BD-9F0C-55B74E0E5E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C562D15-DD86-4B3A-DF58-DA17FBC82D1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84389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76654-2822-EA3C-6EE6-CE7D6CB87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933033BA-A1DE-1436-B0C2-96C122880F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76F30484-73C3-ADE0-E07D-A885C56396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4756D8E-0E01-08F5-DA0C-CD52D8811CA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339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5A0335-A27F-8ACD-05D6-47CDAC27F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48EDCA6A-32E1-1076-6780-C469835774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10A6BD5F-B5C2-262D-1F11-5898D0669C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63294ED-41D8-4E62-F80D-053060EA98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90165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3C8DE-1894-8D84-8F31-1E24E0FFA9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41CBC77A-82F0-A488-BF03-252A931ED4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FABA8F37-1903-8C88-15DA-B563267915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E463385-3278-205A-1C69-FE42AD11EC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62552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1DD60-BFF7-72D1-2497-560BA1DB6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8FA852A9-530F-4263-C630-47D1C12CF7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6F4B8A48-F884-9A76-BF5D-FA30033E8A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5484A69-B2C3-071B-2647-5CB2455AE31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9412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9F1164-F381-582C-B054-26C64A4CB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3B5B9A90-6BF6-DF2A-EE0B-D976314E78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41CA04ED-EE7D-F53B-13D7-E70EDB3023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0E13278-DA83-EC11-E955-C1006E95B56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26474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02B44-1648-EFD7-014B-74D807A99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828BCFA6-D3BA-F92B-7F21-70A5C0AC0D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C1E3DB59-5990-A90A-7706-A6ABA16619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F5E5DAD-6C92-2F32-93DC-B8EA1A3900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0366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647700" y="1208247"/>
            <a:ext cx="8237220" cy="1102519"/>
          </a:xfrm>
        </p:spPr>
        <p:txBody>
          <a:bodyPr>
            <a:normAutofit fontScale="90000"/>
          </a:bodyPr>
          <a:lstStyle/>
          <a:p>
            <a:br>
              <a:rPr lang="en-US" b="1" dirty="0"/>
            </a:br>
            <a:br>
              <a:rPr lang="en-US" b="1" dirty="0"/>
            </a:br>
            <a:r>
              <a:rPr lang="en-US" b="1" dirty="0"/>
              <a:t> </a:t>
            </a:r>
            <a:br>
              <a:rPr lang="en-US" b="1" dirty="0"/>
            </a:br>
            <a:r>
              <a:rPr lang="en-US" b="1" dirty="0"/>
              <a:t>Rethinking Legal Incentives for Timely and Efficient Insolvency Proceedings </a:t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9110" y="3056189"/>
            <a:ext cx="8145780" cy="131445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/>
              <a:t>prof. dr. Jaka </a:t>
            </a:r>
            <a:r>
              <a:rPr lang="en-US" sz="2700" b="1" dirty="0" err="1"/>
              <a:t>Cepec</a:t>
            </a:r>
            <a:r>
              <a:rPr lang="en-US" sz="2700" b="1" dirty="0"/>
              <a:t>, </a:t>
            </a:r>
            <a:r>
              <a:rPr lang="en-US" sz="2700" dirty="0"/>
              <a:t>School of Business and Economics, University of Ljubljana </a:t>
            </a:r>
            <a:endParaRPr lang="en-US" sz="2700" b="1" dirty="0"/>
          </a:p>
          <a:p>
            <a:r>
              <a:rPr lang="en-US" sz="2700" b="1" dirty="0"/>
              <a:t>as. Lana K. Gotvan, </a:t>
            </a:r>
            <a:r>
              <a:rPr lang="en-GB" dirty="0"/>
              <a:t>Faculty of Law, University of Ljubljana </a:t>
            </a:r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617" y="1668780"/>
            <a:ext cx="5250575" cy="3337560"/>
          </a:xfrm>
        </p:spPr>
        <p:txBody>
          <a:bodyPr>
            <a:normAutofit/>
          </a:bodyPr>
          <a:lstStyle/>
          <a:p>
            <a:pPr algn="just">
              <a:spcAft>
                <a:spcPts val="900"/>
              </a:spcAft>
            </a:pPr>
            <a:endParaRPr lang="sl-SI" sz="1650" dirty="0"/>
          </a:p>
          <a:p>
            <a:pPr algn="just">
              <a:spcAft>
                <a:spcPts val="900"/>
              </a:spcAft>
            </a:pPr>
            <a:r>
              <a:rPr lang="en-US" sz="1650" dirty="0"/>
              <a:t>Timely initiation of insolvency proceedings is one of the central questions of modern insolvency law.</a:t>
            </a:r>
          </a:p>
          <a:p>
            <a:pPr algn="just">
              <a:spcAft>
                <a:spcPts val="900"/>
              </a:spcAft>
            </a:pPr>
            <a:endParaRPr lang="sl-SI" sz="1600" dirty="0"/>
          </a:p>
          <a:p>
            <a:pPr algn="just">
              <a:spcAft>
                <a:spcPts val="900"/>
              </a:spcAft>
            </a:pPr>
            <a:r>
              <a:rPr lang="en-US" sz="1600" dirty="0"/>
              <a:t>Stakeholders have suboptimal incentives to commence insolvency proceedings.</a:t>
            </a:r>
            <a:endParaRPr lang="sl-SI" sz="1600" dirty="0"/>
          </a:p>
          <a:p>
            <a:pPr algn="just">
              <a:spcAft>
                <a:spcPts val="900"/>
              </a:spcAft>
            </a:pPr>
            <a:endParaRPr lang="sl-SI" sz="1600" dirty="0"/>
          </a:p>
          <a:p>
            <a:pPr algn="just">
              <a:spcAft>
                <a:spcPts val="900"/>
              </a:spcAft>
            </a:pPr>
            <a:r>
              <a:rPr lang="en-US" sz="1600" dirty="0"/>
              <a:t>When incentives are insufficient to ensure economically optimal decision-making, legal rules become necessary</a:t>
            </a:r>
            <a:r>
              <a:rPr lang="sl-SI" sz="1600" dirty="0"/>
              <a:t>.</a:t>
            </a:r>
            <a:endParaRPr lang="en-GB" sz="135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734DAF-056D-B12E-6066-2C8AB0CF76BA}"/>
              </a:ext>
            </a:extLst>
          </p:cNvPr>
          <p:cNvSpPr txBox="1"/>
          <p:nvPr/>
        </p:nvSpPr>
        <p:spPr>
          <a:xfrm>
            <a:off x="2276475" y="1138505"/>
            <a:ext cx="45910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BACKGROUND</a:t>
            </a:r>
            <a:endParaRPr lang="en-SI" sz="2400" dirty="0"/>
          </a:p>
        </p:txBody>
      </p:sp>
      <p:pic>
        <p:nvPicPr>
          <p:cNvPr id="13" name="Picture 12" descr="A person sitting at a desk with a clock and papers&#10;&#10;AI-generated content may be incorrect.">
            <a:extLst>
              <a:ext uri="{FF2B5EF4-FFF2-40B4-BE49-F238E27FC236}">
                <a16:creationId xmlns:a16="http://schemas.microsoft.com/office/drawing/2014/main" id="{69E66C3B-3B8F-F5EF-058C-20743DCF1F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5140" y="1599938"/>
            <a:ext cx="3475243" cy="347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823ED-4CAF-4246-9739-5D19F971C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053" y="1112236"/>
            <a:ext cx="8331565" cy="670515"/>
          </a:xfrm>
        </p:spPr>
        <p:txBody>
          <a:bodyPr>
            <a:normAutofit/>
          </a:bodyPr>
          <a:lstStyle/>
          <a:p>
            <a:r>
              <a:rPr lang="en-GB" sz="2400" dirty="0"/>
              <a:t>Carrots and sticks as incentive mechanisms </a:t>
            </a:r>
            <a:r>
              <a:rPr lang="sl-SI" sz="1600" dirty="0"/>
              <a:t>(Cepec  &amp; Kovač, 2014) </a:t>
            </a:r>
            <a:endParaRPr lang="sl-SI" sz="2400" dirty="0"/>
          </a:p>
        </p:txBody>
      </p:sp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B7E00834-19D8-41E6-8250-952FD5FFB334}"/>
              </a:ext>
            </a:extLst>
          </p:cNvPr>
          <p:cNvSpPr txBox="1">
            <a:spLocks/>
          </p:cNvSpPr>
          <p:nvPr/>
        </p:nvSpPr>
        <p:spPr>
          <a:xfrm>
            <a:off x="6295624" y="2090057"/>
            <a:ext cx="2463369" cy="2870070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/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noProof="0" dirty="0"/>
              <a:t>Civil liability (damages)</a:t>
            </a:r>
          </a:p>
          <a:p>
            <a:pPr marL="0" indent="0">
              <a:buFont typeface="Arial"/>
              <a:buNone/>
            </a:pPr>
            <a:endParaRPr lang="en-GB" sz="1600" noProof="0" dirty="0"/>
          </a:p>
          <a:p>
            <a:r>
              <a:rPr lang="en-GB" sz="1600" noProof="0" dirty="0"/>
              <a:t>Misdemeanour</a:t>
            </a:r>
          </a:p>
          <a:p>
            <a:endParaRPr lang="en-GB" sz="1600" noProof="0" dirty="0"/>
          </a:p>
          <a:p>
            <a:r>
              <a:rPr lang="en-GB" sz="1600" noProof="0" dirty="0"/>
              <a:t>Criminal liability</a:t>
            </a:r>
          </a:p>
          <a:p>
            <a:endParaRPr lang="en-GB" sz="1600" noProof="0" dirty="0"/>
          </a:p>
          <a:p>
            <a:r>
              <a:rPr lang="en-GB" sz="1600" noProof="0" dirty="0"/>
              <a:t>Professional disqualification  </a:t>
            </a:r>
          </a:p>
          <a:p>
            <a:endParaRPr lang="en-GB" noProof="0" dirty="0"/>
          </a:p>
          <a:p>
            <a:endParaRPr lang="en-GB" noProof="0" dirty="0"/>
          </a:p>
          <a:p>
            <a:endParaRPr lang="en-GB" noProof="0" dirty="0"/>
          </a:p>
          <a:p>
            <a:endParaRPr lang="en-GB" noProof="0" dirty="0"/>
          </a:p>
        </p:txBody>
      </p:sp>
      <p:sp>
        <p:nvSpPr>
          <p:cNvPr id="5" name="Content Placeholder 10">
            <a:extLst>
              <a:ext uri="{FF2B5EF4-FFF2-40B4-BE49-F238E27FC236}">
                <a16:creationId xmlns:a16="http://schemas.microsoft.com/office/drawing/2014/main" id="{DCADAA60-5CCD-47A4-BAC0-375F668792D8}"/>
              </a:ext>
            </a:extLst>
          </p:cNvPr>
          <p:cNvSpPr txBox="1">
            <a:spLocks/>
          </p:cNvSpPr>
          <p:nvPr/>
        </p:nvSpPr>
        <p:spPr>
          <a:xfrm>
            <a:off x="441577" y="2090057"/>
            <a:ext cx="2232468" cy="2870070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>
            <a:norm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i="1" dirty="0"/>
              <a:t>Debtor in possession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/>
              <a:t>APR exemptions </a:t>
            </a:r>
          </a:p>
          <a:p>
            <a:endParaRPr lang="en-US" sz="1600" dirty="0"/>
          </a:p>
          <a:p>
            <a:r>
              <a:rPr lang="en-US" sz="1600" dirty="0"/>
              <a:t>Financial rewards for management</a:t>
            </a:r>
          </a:p>
        </p:txBody>
      </p:sp>
      <p:pic>
        <p:nvPicPr>
          <p:cNvPr id="3" name="Picture 2" descr="A person sitting at a desk with a large hourglass&#10;&#10;AI-generated content may be incorrect.">
            <a:extLst>
              <a:ext uri="{FF2B5EF4-FFF2-40B4-BE49-F238E27FC236}">
                <a16:creationId xmlns:a16="http://schemas.microsoft.com/office/drawing/2014/main" id="{D9714779-B9C2-B2B2-5DD2-1A9C0D7670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8601" y="1684516"/>
            <a:ext cx="3352467" cy="3352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038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B3FEA8-8B2B-1BCF-7452-68AAB6138C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53637-4066-40E2-9A56-92211DEFF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667" y="1276696"/>
            <a:ext cx="8348133" cy="397285"/>
          </a:xfrm>
        </p:spPr>
        <p:txBody>
          <a:bodyPr>
            <a:normAutofit fontScale="90000"/>
          </a:bodyPr>
          <a:lstStyle/>
          <a:p>
            <a:r>
              <a:rPr lang="en-US" dirty="0"/>
              <a:t>Classic incentives do not work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31ECFD-60BF-41E1-910A-B23769BA08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066" y="2148975"/>
            <a:ext cx="8415867" cy="2641089"/>
          </a:xfrm>
        </p:spPr>
        <p:txBody>
          <a:bodyPr>
            <a:normAutofit fontScale="77500" lnSpcReduction="20000"/>
          </a:bodyPr>
          <a:lstStyle/>
          <a:p>
            <a:r>
              <a:rPr lang="en-US" sz="1800" dirty="0"/>
              <a:t>Around 80% of all insolvency proceedings in Slovenia end without any distribution of the bankruptcy estate to creditors.</a:t>
            </a:r>
            <a:endParaRPr lang="sl-SI" sz="1800" dirty="0"/>
          </a:p>
          <a:p>
            <a:endParaRPr lang="sl-SI" sz="1800" dirty="0"/>
          </a:p>
          <a:p>
            <a:r>
              <a:rPr lang="en-US" sz="1800" dirty="0"/>
              <a:t>The trend has been steadily worsening since 2012, with the share of “no asset” cases growing larger each year.</a:t>
            </a:r>
            <a:endParaRPr lang="sl-SI" sz="1800" dirty="0"/>
          </a:p>
          <a:p>
            <a:endParaRPr lang="sl-SI" sz="1800" dirty="0"/>
          </a:p>
          <a:p>
            <a:r>
              <a:rPr lang="en-US" sz="1800" dirty="0"/>
              <a:t>On average, between 2008 and 2020, creditors filed for insolvency proceedings in 26% of all cases: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in 2010, in only 10 % of all cases,</a:t>
            </a:r>
            <a:endParaRPr lang="sl-SI" sz="16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dirty="0"/>
              <a:t>by 2019, already in 40 % of cases.</a:t>
            </a:r>
            <a:endParaRPr lang="sl-SI" sz="16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sl-SI" sz="1600" b="1" dirty="0"/>
              <a:t>by 2024, in 58 % of cases. </a:t>
            </a:r>
            <a:endParaRPr lang="en-US" sz="1600" b="1" dirty="0"/>
          </a:p>
          <a:p>
            <a:endParaRPr lang="sl-SI" sz="1800" dirty="0"/>
          </a:p>
          <a:p>
            <a:r>
              <a:rPr lang="en-US" sz="1800" dirty="0"/>
              <a:t>According to the Ministry of Justice, in the past two years, the </a:t>
            </a:r>
            <a:r>
              <a:rPr lang="sl-SI" sz="1800" dirty="0"/>
              <a:t>Slovenian Tax Authority</a:t>
            </a:r>
            <a:r>
              <a:rPr lang="en-US" sz="1800" dirty="0"/>
              <a:t> ha</a:t>
            </a:r>
            <a:r>
              <a:rPr lang="sl-SI" sz="1800" dirty="0"/>
              <a:t>s</a:t>
            </a:r>
            <a:r>
              <a:rPr lang="en-US" sz="1800" dirty="0"/>
              <a:t> become the main initiator of insolvency proceedings.</a:t>
            </a:r>
          </a:p>
          <a:p>
            <a:endParaRPr lang="en-US" sz="1800" dirty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04008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564956-93B6-B7BD-6E60-278DCD7856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3CFA0-4535-2FE1-C852-2C669BE33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4088" y="2554502"/>
            <a:ext cx="6615823" cy="1619986"/>
          </a:xfrm>
        </p:spPr>
        <p:txBody>
          <a:bodyPr>
            <a:normAutofit/>
          </a:bodyPr>
          <a:lstStyle/>
          <a:p>
            <a:r>
              <a:rPr lang="en-GB" dirty="0"/>
              <a:t>Rationality of late initiation?</a:t>
            </a:r>
          </a:p>
          <a:p>
            <a:r>
              <a:rPr lang="en-GB" dirty="0"/>
              <a:t>Behavioural barriers?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74AD54-0E1A-3096-F4FC-6D584EE643BA}"/>
              </a:ext>
            </a:extLst>
          </p:cNvPr>
          <p:cNvSpPr txBox="1"/>
          <p:nvPr/>
        </p:nvSpPr>
        <p:spPr>
          <a:xfrm>
            <a:off x="1493063" y="1325113"/>
            <a:ext cx="65657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900"/>
              </a:spcAft>
            </a:pPr>
            <a:r>
              <a:rPr lang="sl-SI" sz="3200" b="1" dirty="0"/>
              <a:t>WHY ?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124137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D93433-2404-38FE-E22A-A2E8F433C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76ED35-D41C-1BFD-DC9A-2F7A2DAAC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617" y="1514907"/>
            <a:ext cx="5647583" cy="333756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GB" dirty="0"/>
              <a:t>Assumption: Managers evaluate potential project returns objectively and make decisions that align with their own interests, including the timing of filing for IP.</a:t>
            </a:r>
          </a:p>
          <a:p>
            <a:pPr algn="just"/>
            <a:r>
              <a:rPr lang="en-GB" dirty="0"/>
              <a:t>Gambling on resurrection?</a:t>
            </a:r>
          </a:p>
          <a:p>
            <a:pPr algn="just"/>
            <a:r>
              <a:rPr lang="en-GB" dirty="0"/>
              <a:t>Generalisable managerial objectives (Drescher):</a:t>
            </a:r>
          </a:p>
          <a:p>
            <a:pPr lvl="1" algn="just"/>
            <a:r>
              <a:rPr lang="en-GB" dirty="0"/>
              <a:t>financial compensation,</a:t>
            </a:r>
          </a:p>
          <a:p>
            <a:pPr lvl="1" algn="just"/>
            <a:r>
              <a:rPr lang="en-GB" dirty="0"/>
              <a:t>private benefits of control,</a:t>
            </a:r>
          </a:p>
          <a:p>
            <a:pPr lvl="1" algn="just"/>
            <a:r>
              <a:rPr lang="en-GB" dirty="0"/>
              <a:t>concerns regarding reputation and career progression.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9C3D16-7A79-14A7-1A89-B03F7ACD52CD}"/>
              </a:ext>
            </a:extLst>
          </p:cNvPr>
          <p:cNvSpPr txBox="1"/>
          <p:nvPr/>
        </p:nvSpPr>
        <p:spPr>
          <a:xfrm>
            <a:off x="2829165" y="1053242"/>
            <a:ext cx="45910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400" b="1" dirty="0"/>
              <a:t>RATIONALITY</a:t>
            </a:r>
          </a:p>
        </p:txBody>
      </p:sp>
      <p:pic>
        <p:nvPicPr>
          <p:cNvPr id="5" name="Picture 4" descr="A person standing on a scale with a sign on it&#10;&#10;AI-generated content may be incorrect.">
            <a:extLst>
              <a:ext uri="{FF2B5EF4-FFF2-40B4-BE49-F238E27FC236}">
                <a16:creationId xmlns:a16="http://schemas.microsoft.com/office/drawing/2014/main" id="{25883603-AA5E-D924-323C-56B6C2D98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1200" y="1514907"/>
            <a:ext cx="3258030" cy="32580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AB8E59-4273-05AD-D441-32EE70F2465A}"/>
              </a:ext>
            </a:extLst>
          </p:cNvPr>
          <p:cNvSpPr txBox="1"/>
          <p:nvPr/>
        </p:nvSpPr>
        <p:spPr>
          <a:xfrm>
            <a:off x="0" y="4760103"/>
            <a:ext cx="920547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Adler et al. (2013); </a:t>
            </a:r>
            <a:r>
              <a:rPr lang="en-GB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Adler (1995), p. 575; Armour (2001); Baird and Jackson (1984); Cabrillo and Depoorter (2000), p. 264; </a:t>
            </a:r>
            <a:r>
              <a:rPr lang="en-GB" sz="8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Cepec</a:t>
            </a:r>
            <a:r>
              <a:rPr lang="en-GB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and Kovac (2016); Drescher (2013), pp. 76–77, 82–83; Eidenmüller (2006), pp. 239, 240, 242; Ghio and Thomson (2023); Gilson (1990), (1989); Jackson (1982),(1986); Rasmussen (1998), pp. 9–10; Rasmussen and Skeel (1995), pp. 85–86; Schwartz (1998), p. 1850; </a:t>
            </a:r>
            <a:r>
              <a:rPr lang="en-GB" sz="8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Stiglitz (2001), p. 9; Warren and Westbrook (2001).</a:t>
            </a:r>
            <a:endParaRPr lang="en-SI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035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C914D3-1777-A717-DCD4-918B6C550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FCF2F-2E10-D5F8-6CC3-E57EB5C51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617" y="1514907"/>
            <a:ext cx="8946595" cy="3337560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dirty="0"/>
              <a:t>Zone of insolvency → heightened cognitive limitations </a:t>
            </a:r>
            <a:r>
              <a:rPr lang="en-GB" dirty="0">
                <a:sym typeface="Wingdings" pitchFamily="2" charset="2"/>
              </a:rPr>
              <a:t></a:t>
            </a:r>
            <a:r>
              <a:rPr lang="en-GB" dirty="0"/>
              <a:t> individuals rely on heuristics (simplification techniques):</a:t>
            </a:r>
          </a:p>
          <a:p>
            <a:pPr lvl="1" algn="just"/>
            <a:r>
              <a:rPr lang="en-GB" dirty="0"/>
              <a:t>highly complex and uncertain situation,</a:t>
            </a:r>
          </a:p>
          <a:p>
            <a:pPr lvl="1" algn="just"/>
            <a:r>
              <a:rPr lang="en-GB" dirty="0"/>
              <a:t>infrequent occurrence → complicates the assessment of relevant data,</a:t>
            </a:r>
          </a:p>
          <a:p>
            <a:pPr lvl="1" algn="just"/>
            <a:r>
              <a:rPr lang="en-GB" dirty="0"/>
              <a:t>substantial time pressure due to the continuous decline in company value, </a:t>
            </a:r>
          </a:p>
          <a:p>
            <a:pPr lvl="1" algn="just"/>
            <a:r>
              <a:rPr lang="en-GB" dirty="0"/>
              <a:t>the divergent interests of various stakeholders and the existential threat present further strains.</a:t>
            </a:r>
          </a:p>
          <a:p>
            <a:pPr marL="0" indent="0" algn="just">
              <a:buNone/>
            </a:pPr>
            <a:r>
              <a:rPr lang="en-GB" dirty="0"/>
              <a:t>→ </a:t>
            </a:r>
            <a:r>
              <a:rPr lang="en-GB" b="1" dirty="0"/>
              <a:t>Insolvency timing decisions are particularly susceptible to irrational deviations.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DF20A9-B5DF-A6D5-F4B4-558079DE7AA8}"/>
              </a:ext>
            </a:extLst>
          </p:cNvPr>
          <p:cNvSpPr txBox="1"/>
          <p:nvPr/>
        </p:nvSpPr>
        <p:spPr>
          <a:xfrm>
            <a:off x="3385537" y="1053242"/>
            <a:ext cx="23729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400" b="1" dirty="0"/>
              <a:t>BIASES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88B45D-3E03-790A-22D4-DD3D6C2349DC}"/>
              </a:ext>
            </a:extLst>
          </p:cNvPr>
          <p:cNvSpPr txBox="1"/>
          <p:nvPr/>
        </p:nvSpPr>
        <p:spPr>
          <a:xfrm>
            <a:off x="0" y="4760103"/>
            <a:ext cx="920547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Camerer and Loewenstein (2003); Drescher (2013), pp. 84–85; Marchisio E (2013), pp. 19–22; Todd and </a:t>
            </a:r>
            <a:r>
              <a:rPr lang="en-GB" sz="1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Gigerenzer</a:t>
            </a:r>
            <a:r>
              <a:rPr lang="en-GB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(2003).</a:t>
            </a:r>
            <a:endParaRPr lang="en-SI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103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EB8B5-DDEF-5400-6243-260E755EB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81BE5-7852-7BC0-E292-288A5B55B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514906"/>
            <a:ext cx="5432155" cy="3628593"/>
          </a:xfrm>
        </p:spPr>
        <p:txBody>
          <a:bodyPr>
            <a:noAutofit/>
          </a:bodyPr>
          <a:lstStyle/>
          <a:p>
            <a:pPr algn="just"/>
            <a:r>
              <a:rPr lang="en-GB" sz="1600" b="1" dirty="0"/>
              <a:t>Interviews with insolvency administrators:</a:t>
            </a:r>
          </a:p>
          <a:p>
            <a:pPr lvl="1" algn="just"/>
            <a:r>
              <a:rPr lang="en-GB" sz="1600" dirty="0"/>
              <a:t>infinite hope and </a:t>
            </a:r>
            <a:r>
              <a:rPr lang="en-GB" sz="1600" b="1" dirty="0"/>
              <a:t>optimism</a:t>
            </a:r>
            <a:r>
              <a:rPr lang="en-GB" sz="1600" dirty="0"/>
              <a:t>, fear of failure,</a:t>
            </a:r>
          </a:p>
          <a:p>
            <a:pPr lvl="1" algn="just"/>
            <a:r>
              <a:rPr lang="en-GB" sz="1600" b="1" dirty="0"/>
              <a:t>sunk cost fallacy,</a:t>
            </a:r>
            <a:endParaRPr lang="en-GB" sz="1600" dirty="0"/>
          </a:p>
          <a:p>
            <a:pPr lvl="1" algn="just"/>
            <a:r>
              <a:rPr lang="en-GB" sz="1600" dirty="0"/>
              <a:t>small v. big companies – directors of big companies are more rational, smaller companies – lack of knowledge,</a:t>
            </a:r>
          </a:p>
          <a:p>
            <a:pPr lvl="1" algn="just"/>
            <a:r>
              <a:rPr lang="en-GB" sz="1600" dirty="0"/>
              <a:t>the sanctions for late initiation are ineffective, and directors know this </a:t>
            </a:r>
            <a:r>
              <a:rPr lang="en-GB" sz="1600" dirty="0">
                <a:sym typeface="Wingdings" pitchFamily="2" charset="2"/>
              </a:rPr>
              <a:t> administrators</a:t>
            </a:r>
            <a:r>
              <a:rPr lang="en-GB" sz="1600" dirty="0"/>
              <a:t> report late initiations to the Ministry, which imposes a lot of fines (€2,000 - €10,000), but collects very little,</a:t>
            </a:r>
          </a:p>
          <a:p>
            <a:pPr lvl="1" algn="just"/>
            <a:r>
              <a:rPr lang="en-GB" sz="1600" dirty="0"/>
              <a:t>company and private assets are intertwined,</a:t>
            </a:r>
          </a:p>
          <a:p>
            <a:pPr lvl="1" algn="just"/>
            <a:r>
              <a:rPr lang="en-GB" sz="1600" dirty="0"/>
              <a:t>many cases involve insolvent companies being resold to a third party who is not a citizen of an EU MS.</a:t>
            </a:r>
          </a:p>
          <a:p>
            <a:pPr lvl="1" algn="just"/>
            <a:endParaRPr lang="en-GB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5B19C4-9704-5332-28FD-B6ADE4F0FBF5}"/>
              </a:ext>
            </a:extLst>
          </p:cNvPr>
          <p:cNvSpPr txBox="1"/>
          <p:nvPr/>
        </p:nvSpPr>
        <p:spPr>
          <a:xfrm>
            <a:off x="1121869" y="1053242"/>
            <a:ext cx="74125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400" b="1" dirty="0"/>
              <a:t>(SOME) EMPIRICAL METHODS – PRELIMINARY RESULTS</a:t>
            </a:r>
          </a:p>
        </p:txBody>
      </p:sp>
      <p:pic>
        <p:nvPicPr>
          <p:cNvPr id="2" name="Picture 1" descr="A person in a suit and tie with graphics above his head&#10;&#10;AI-generated content may be incorrect.">
            <a:extLst>
              <a:ext uri="{FF2B5EF4-FFF2-40B4-BE49-F238E27FC236}">
                <a16:creationId xmlns:a16="http://schemas.microsoft.com/office/drawing/2014/main" id="{BA22C3DD-B232-92EF-629B-EB4594812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4061" y="1514906"/>
            <a:ext cx="3434697" cy="343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53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0763A2-0232-5C05-D4C0-8C7004E2E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E1165-8E34-D472-2C24-07799FF4A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514906"/>
            <a:ext cx="5478650" cy="3628593"/>
          </a:xfrm>
        </p:spPr>
        <p:txBody>
          <a:bodyPr>
            <a:noAutofit/>
          </a:bodyPr>
          <a:lstStyle/>
          <a:p>
            <a:pPr algn="just"/>
            <a:r>
              <a:rPr lang="en-GB" sz="1500" b="1" dirty="0"/>
              <a:t>Suggested improvements (insolvency administrators):</a:t>
            </a:r>
          </a:p>
          <a:p>
            <a:pPr lvl="1" algn="just"/>
            <a:r>
              <a:rPr lang="en-GB" sz="1500" dirty="0"/>
              <a:t>improved enforcement of existing sanctions,</a:t>
            </a:r>
          </a:p>
          <a:p>
            <a:pPr lvl="1" algn="just"/>
            <a:r>
              <a:rPr lang="en-GB" sz="1500" dirty="0"/>
              <a:t>stricter liability for damages, criminal sanctions, reversed burden of proof – presumption of delayed initiation IP,</a:t>
            </a:r>
          </a:p>
          <a:p>
            <a:pPr lvl="1" algn="just"/>
            <a:r>
              <a:rPr lang="en-GB" sz="1500" dirty="0"/>
              <a:t>change of mentality: </a:t>
            </a:r>
          </a:p>
          <a:p>
            <a:pPr lvl="2" algn="just"/>
            <a:r>
              <a:rPr lang="en-GB" sz="1400" dirty="0"/>
              <a:t>IP as a regular occurrence in business </a:t>
            </a:r>
            <a:r>
              <a:rPr lang="en-GB" sz="1400" dirty="0">
                <a:sym typeface="Wingdings" pitchFamily="2" charset="2"/>
              </a:rPr>
              <a:t> </a:t>
            </a:r>
            <a:r>
              <a:rPr lang="en-GB" sz="1400" dirty="0"/>
              <a:t>less stigma and fear of failure,</a:t>
            </a:r>
          </a:p>
          <a:p>
            <a:pPr lvl="2" algn="just"/>
            <a:r>
              <a:rPr lang="en-GB" sz="1400" dirty="0"/>
              <a:t>more sense of responsibility required,</a:t>
            </a:r>
          </a:p>
          <a:p>
            <a:pPr lvl="1" algn="just"/>
            <a:r>
              <a:rPr lang="en-GB" sz="1500" dirty="0"/>
              <a:t>informal pressures through the media or Chamber of Commerce,</a:t>
            </a:r>
          </a:p>
          <a:p>
            <a:pPr lvl="1" algn="just"/>
            <a:r>
              <a:rPr lang="en-GB" sz="1500" dirty="0"/>
              <a:t>stricter rules and conditions for establishing companies – “black lists” for late initiators,</a:t>
            </a:r>
          </a:p>
          <a:p>
            <a:pPr lvl="1" algn="just"/>
            <a:r>
              <a:rPr lang="en-GB" sz="1500" dirty="0"/>
              <a:t>encouraging compulsory settlements,</a:t>
            </a:r>
          </a:p>
          <a:p>
            <a:pPr lvl="1" algn="just"/>
            <a:r>
              <a:rPr lang="en-GB" sz="1500" dirty="0"/>
              <a:t>softer methods – reminders, informational nudges. </a:t>
            </a:r>
          </a:p>
          <a:p>
            <a:pPr lvl="1" algn="just"/>
            <a:endParaRPr lang="en-GB" sz="1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1F5DF8-89D1-0B93-0237-190BB2D60ED5}"/>
              </a:ext>
            </a:extLst>
          </p:cNvPr>
          <p:cNvSpPr txBox="1"/>
          <p:nvPr/>
        </p:nvSpPr>
        <p:spPr>
          <a:xfrm>
            <a:off x="1121869" y="1053242"/>
            <a:ext cx="74125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400" b="1" dirty="0"/>
              <a:t>(SOME) EMPIRICAL METHODS – PRELIMINARY RESULTS</a:t>
            </a:r>
          </a:p>
        </p:txBody>
      </p:sp>
      <p:pic>
        <p:nvPicPr>
          <p:cNvPr id="2" name="Picture 1" descr="A person in a suit and tie with graphics above his head&#10;&#10;AI-generated content may be incorrect.">
            <a:extLst>
              <a:ext uri="{FF2B5EF4-FFF2-40B4-BE49-F238E27FC236}">
                <a16:creationId xmlns:a16="http://schemas.microsoft.com/office/drawing/2014/main" id="{C61B5FB6-E7AE-765B-E27B-379C6E164C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4061" y="1514906"/>
            <a:ext cx="3434697" cy="343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4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D50BFE-FDF8-BA20-44A2-B889706B8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B22FD-12A7-1739-69D8-578568AA4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514906"/>
            <a:ext cx="6052088" cy="3628593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GB" dirty="0"/>
              <a:t>Interviews with directors in IP:</a:t>
            </a:r>
          </a:p>
          <a:p>
            <a:pPr lvl="1" algn="just"/>
            <a:r>
              <a:rPr lang="en-GB" sz="1800" dirty="0"/>
              <a:t>some aware that they waited too long to initiate IP and of their legal duties, </a:t>
            </a:r>
          </a:p>
          <a:p>
            <a:pPr lvl="1" algn="just"/>
            <a:r>
              <a:rPr lang="en-GB" sz="1800" dirty="0"/>
              <a:t>hoped for a change in the market </a:t>
            </a:r>
            <a:r>
              <a:rPr lang="en-GB" sz="1800" dirty="0">
                <a:sym typeface="Wingdings" pitchFamily="2" charset="2"/>
              </a:rPr>
              <a:t> </a:t>
            </a:r>
            <a:r>
              <a:rPr lang="en-GB" sz="1800" b="1" dirty="0">
                <a:sym typeface="Wingdings" pitchFamily="2" charset="2"/>
              </a:rPr>
              <a:t>overoptimism bias</a:t>
            </a:r>
            <a:r>
              <a:rPr lang="en-GB" sz="1800" dirty="0"/>
              <a:t>,</a:t>
            </a:r>
          </a:p>
          <a:p>
            <a:pPr lvl="1" algn="just"/>
            <a:r>
              <a:rPr lang="en-GB" sz="1800" dirty="0"/>
              <a:t>human nature to not give up, a matter of pride </a:t>
            </a:r>
            <a:r>
              <a:rPr lang="en-GB" sz="1800" dirty="0">
                <a:sym typeface="Wingdings" pitchFamily="2" charset="2"/>
              </a:rPr>
              <a:t> </a:t>
            </a:r>
            <a:r>
              <a:rPr lang="en-GB" sz="1800" b="1" dirty="0">
                <a:sym typeface="Wingdings" pitchFamily="2" charset="2"/>
              </a:rPr>
              <a:t>sunk cost fallacy</a:t>
            </a:r>
            <a:r>
              <a:rPr lang="en-GB" sz="1800" dirty="0"/>
              <a:t>,</a:t>
            </a:r>
          </a:p>
          <a:p>
            <a:pPr lvl="1" algn="just"/>
            <a:r>
              <a:rPr lang="en-GB" sz="1800" dirty="0"/>
              <a:t>responsibility for their employees,</a:t>
            </a:r>
          </a:p>
          <a:p>
            <a:pPr lvl="1" algn="just"/>
            <a:r>
              <a:rPr lang="en-GB" sz="1800" dirty="0"/>
              <a:t>desire to see oneself in a positive light </a:t>
            </a:r>
            <a:r>
              <a:rPr lang="en-GB" sz="1800" dirty="0">
                <a:sym typeface="Wingdings" pitchFamily="2" charset="2"/>
              </a:rPr>
              <a:t> </a:t>
            </a:r>
            <a:r>
              <a:rPr lang="en-GB" sz="1800" b="1" dirty="0">
                <a:sym typeface="Wingdings" pitchFamily="2" charset="2"/>
              </a:rPr>
              <a:t>self-serving bias</a:t>
            </a:r>
            <a:r>
              <a:rPr lang="en-GB" sz="1800" dirty="0">
                <a:sym typeface="Wingdings" pitchFamily="2" charset="2"/>
              </a:rPr>
              <a:t>,</a:t>
            </a:r>
            <a:endParaRPr lang="en-GB" sz="1800" dirty="0"/>
          </a:p>
          <a:p>
            <a:pPr lvl="1" algn="just"/>
            <a:r>
              <a:rPr lang="en-GB" sz="1800" dirty="0"/>
              <a:t>natural to have “ups and downs” in business,</a:t>
            </a:r>
          </a:p>
          <a:p>
            <a:pPr lvl="1" algn="just"/>
            <a:r>
              <a:rPr lang="en-GB" sz="1800" dirty="0"/>
              <a:t>would not have acted differently in the same situation </a:t>
            </a:r>
            <a:r>
              <a:rPr lang="en-GB" sz="1800" dirty="0">
                <a:sym typeface="Wingdings" pitchFamily="2" charset="2"/>
              </a:rPr>
              <a:t> </a:t>
            </a:r>
            <a:r>
              <a:rPr lang="en-GB" sz="1800" b="1" dirty="0">
                <a:sym typeface="Wingdings" pitchFamily="2" charset="2"/>
              </a:rPr>
              <a:t>status quo bias,</a:t>
            </a:r>
          </a:p>
          <a:p>
            <a:pPr lvl="1" algn="just"/>
            <a:r>
              <a:rPr lang="en-GB" sz="1800" dirty="0"/>
              <a:t>strong critiques of the “</a:t>
            </a:r>
            <a:r>
              <a:rPr lang="en-GB" sz="1800" i="1" dirty="0"/>
              <a:t>strict”</a:t>
            </a:r>
            <a:r>
              <a:rPr lang="en-GB" sz="1800" dirty="0"/>
              <a:t> Slovenian insolvency framework – governments should encourage companies and not sanction them, and more support should be available (possibility of AI warning tools) </a:t>
            </a:r>
            <a:r>
              <a:rPr lang="en-GB" sz="1800" dirty="0">
                <a:sym typeface="Wingdings" pitchFamily="2" charset="2"/>
              </a:rPr>
              <a:t> externalisation</a:t>
            </a:r>
            <a:r>
              <a:rPr lang="en-GB" sz="1800" dirty="0"/>
              <a:t>.</a:t>
            </a:r>
          </a:p>
          <a:p>
            <a:pPr lvl="1" algn="just"/>
            <a:endParaRPr lang="en-GB" sz="1800" dirty="0"/>
          </a:p>
          <a:p>
            <a:pPr marL="0" indent="0" algn="just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B40003-6B01-98F6-2837-B6A8FC0825A5}"/>
              </a:ext>
            </a:extLst>
          </p:cNvPr>
          <p:cNvSpPr txBox="1"/>
          <p:nvPr/>
        </p:nvSpPr>
        <p:spPr>
          <a:xfrm>
            <a:off x="1121869" y="1053242"/>
            <a:ext cx="74125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400" b="1" dirty="0"/>
              <a:t>(SOME) EMPIRICAL METHODS – PRELIMINARY RESULTS</a:t>
            </a:r>
          </a:p>
        </p:txBody>
      </p:sp>
      <p:pic>
        <p:nvPicPr>
          <p:cNvPr id="7" name="Picture 6" descr="A person in a suit and tie&#10;&#10;AI-generated content may be incorrect.">
            <a:extLst>
              <a:ext uri="{FF2B5EF4-FFF2-40B4-BE49-F238E27FC236}">
                <a16:creationId xmlns:a16="http://schemas.microsoft.com/office/drawing/2014/main" id="{543ACC58-884C-D1A1-5382-D3A8812C0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9580" y="1681566"/>
            <a:ext cx="2992114" cy="2992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279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2687A-F236-5B27-9A2B-ED151DFBE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1CC910-8A36-884D-BE28-38508D7A7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617" y="1514907"/>
            <a:ext cx="5427307" cy="3337560"/>
          </a:xfrm>
        </p:spPr>
        <p:txBody>
          <a:bodyPr>
            <a:normAutofit/>
          </a:bodyPr>
          <a:lstStyle/>
          <a:p>
            <a:pPr algn="just"/>
            <a:r>
              <a:rPr lang="en-GB" sz="1800" b="1" dirty="0"/>
              <a:t>Self-serving bias: </a:t>
            </a:r>
            <a:r>
              <a:rPr lang="en-GB" sz="1800" dirty="0"/>
              <a:t>exploiting ambiguity to interpret objective information in a manner that favours one’s personal interests.</a:t>
            </a:r>
          </a:p>
          <a:p>
            <a:pPr algn="just"/>
            <a:r>
              <a:rPr lang="en-GB" sz="1800" b="1" dirty="0"/>
              <a:t>Overconfidence: </a:t>
            </a:r>
            <a:r>
              <a:rPr lang="en-GB" sz="1800" dirty="0"/>
              <a:t>unrealistic assessment of one’s abilities, intellect, and resources → systematic overestimation of competence. </a:t>
            </a:r>
          </a:p>
          <a:p>
            <a:pPr algn="just"/>
            <a:r>
              <a:rPr lang="en-GB" sz="1800" b="1" dirty="0"/>
              <a:t>Overoptimism: </a:t>
            </a:r>
            <a:r>
              <a:rPr lang="en-GB" sz="1800" dirty="0"/>
              <a:t>the belief that one is less likely than others to experience adverse outcomes. </a:t>
            </a:r>
          </a:p>
          <a:p>
            <a:pPr marL="0" indent="0" algn="just">
              <a:buNone/>
            </a:pPr>
            <a:r>
              <a:rPr lang="en-GB" sz="1800" dirty="0"/>
              <a:t>→ driven by an </a:t>
            </a:r>
            <a:r>
              <a:rPr lang="en-GB" sz="1800" b="1" dirty="0"/>
              <a:t>illusion of control</a:t>
            </a:r>
            <a:r>
              <a:rPr lang="en-GB" sz="1800" dirty="0"/>
              <a:t>: assuming one has greater influence over uncertain outcomes than one actually does.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97C9DF-9EBE-5796-A70F-75EFD481B1A3}"/>
              </a:ext>
            </a:extLst>
          </p:cNvPr>
          <p:cNvSpPr txBox="1"/>
          <p:nvPr/>
        </p:nvSpPr>
        <p:spPr>
          <a:xfrm>
            <a:off x="1380564" y="1053242"/>
            <a:ext cx="64443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400" b="1" dirty="0"/>
              <a:t>JUDGEMENT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D4E105-D7AB-ADE3-33AE-DB667E08FA41}"/>
              </a:ext>
            </a:extLst>
          </p:cNvPr>
          <p:cNvSpPr txBox="1"/>
          <p:nvPr/>
        </p:nvSpPr>
        <p:spPr>
          <a:xfrm>
            <a:off x="0" y="4760103"/>
            <a:ext cx="920547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Amin (2022); </a:t>
            </a:r>
            <a:r>
              <a:rPr lang="en-GB" sz="1000" b="0" i="0" dirty="0" err="1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Cepec</a:t>
            </a:r>
            <a:r>
              <a:rPr lang="en-GB" sz="10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 and Kovac (2016); Dickerson (2003), p. 106; Drescher (2013), pp. 87–88; Graham et al. (2013); Langer (1975); Leng et al. (2021); Miller and Ross (1975); Thompson et al. (1998); Usai (2022), pp. 1238–1240; Warren and Westbrook (2001).</a:t>
            </a:r>
          </a:p>
          <a:p>
            <a:endParaRPr lang="en-SI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Picture 4" descr="A person thinking with different pie charts and graphs&#10;&#10;AI-generated content may be incorrect.">
            <a:extLst>
              <a:ext uri="{FF2B5EF4-FFF2-40B4-BE49-F238E27FC236}">
                <a16:creationId xmlns:a16="http://schemas.microsoft.com/office/drawing/2014/main" id="{757B809D-D90A-815B-8848-E43F3E7EDB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1435" y="1422543"/>
            <a:ext cx="3337560" cy="33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712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DCBC0-82B7-62B6-D41F-56D963FB5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782E26-36B7-2623-371F-B465BAF3E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618" y="1514907"/>
            <a:ext cx="5550252" cy="3337560"/>
          </a:xfrm>
        </p:spPr>
        <p:txBody>
          <a:bodyPr>
            <a:normAutofit/>
          </a:bodyPr>
          <a:lstStyle/>
          <a:p>
            <a:pPr algn="just"/>
            <a:r>
              <a:rPr lang="en-GB" sz="1800" dirty="0"/>
              <a:t>Reference point: preserving the company as a going concern while retaining control.</a:t>
            </a:r>
          </a:p>
          <a:p>
            <a:pPr algn="just"/>
            <a:r>
              <a:rPr lang="en-GB" sz="1800" dirty="0"/>
              <a:t>Biases → managers overestimate the probability of successful informal restructuring and the likelihood of favourable developments while underestimating the benefits of IP. </a:t>
            </a:r>
          </a:p>
          <a:p>
            <a:pPr algn="just"/>
            <a:r>
              <a:rPr lang="en-GB" sz="1800" dirty="0"/>
              <a:t>Managers exhibit above average optimism, confidence and risk-tolerance, as well as the difficulty of admitting failure. </a:t>
            </a:r>
          </a:p>
          <a:p>
            <a:pPr algn="just"/>
            <a:r>
              <a:rPr lang="en-GB" sz="1800" dirty="0"/>
              <a:t>Overconfident and optimistic CEOs → an increased likelihood of insolvency.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803B22-57BC-9372-819A-3CAEBE14C8E1}"/>
              </a:ext>
            </a:extLst>
          </p:cNvPr>
          <p:cNvSpPr txBox="1"/>
          <p:nvPr/>
        </p:nvSpPr>
        <p:spPr>
          <a:xfrm>
            <a:off x="1380564" y="1053242"/>
            <a:ext cx="64443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400" b="1" dirty="0"/>
              <a:t>JUDGEMENT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B2C6EC6-35D2-87BB-4677-595883E47680}"/>
              </a:ext>
            </a:extLst>
          </p:cNvPr>
          <p:cNvSpPr txBox="1"/>
          <p:nvPr/>
        </p:nvSpPr>
        <p:spPr>
          <a:xfrm>
            <a:off x="0" y="4760103"/>
            <a:ext cx="920547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Amin (2022); </a:t>
            </a:r>
            <a:r>
              <a:rPr lang="en-GB" sz="1000" b="0" i="0" dirty="0" err="1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Cepec</a:t>
            </a:r>
            <a:r>
              <a:rPr lang="en-GB" sz="10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 and Kovac (2016); Dickerson (2003), p. 106; Drescher (2013), pp. 87–88; Graham et al. (2013); Langer (1975); Leng et al. (2021); Miller and Ross (1975); Thompson et al. (1998); Usai (2022), pp. 1238–1240; Warren and Westbrook (2001). </a:t>
            </a:r>
          </a:p>
          <a:p>
            <a:endParaRPr lang="en-SI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Picture 4" descr="A person thinking with different pie charts and graphs&#10;&#10;AI-generated content may be incorrect.">
            <a:extLst>
              <a:ext uri="{FF2B5EF4-FFF2-40B4-BE49-F238E27FC236}">
                <a16:creationId xmlns:a16="http://schemas.microsoft.com/office/drawing/2014/main" id="{AE70321C-9CA6-0259-C08A-93C192B5FD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1435" y="1422543"/>
            <a:ext cx="3337560" cy="33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1169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9A880-8D35-EBE1-E3E7-22D033623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634B8-A845-7C68-143D-F0BCB56E6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617" y="1514907"/>
            <a:ext cx="5491341" cy="333756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GB" dirty="0"/>
              <a:t>Prospect theory (vs. expected utility maximisation).</a:t>
            </a:r>
          </a:p>
          <a:p>
            <a:pPr algn="just"/>
            <a:r>
              <a:rPr lang="en-GB" dirty="0"/>
              <a:t>Reference point: a going-concern scenario with retain of control.</a:t>
            </a:r>
          </a:p>
          <a:p>
            <a:pPr algn="just"/>
            <a:r>
              <a:rPr lang="en-GB" b="1" dirty="0"/>
              <a:t>Loss aversion</a:t>
            </a:r>
            <a:r>
              <a:rPr lang="en-GB" dirty="0"/>
              <a:t>: tendency to overemphasise potential losses relative to equivalent gains.</a:t>
            </a:r>
          </a:p>
          <a:p>
            <a:pPr algn="just"/>
            <a:r>
              <a:rPr lang="en-GB" b="1" dirty="0"/>
              <a:t>Risk-seeking: </a:t>
            </a:r>
            <a:r>
              <a:rPr lang="en-GB" dirty="0"/>
              <a:t>avoiding certain losses in IP; accepting disproportionately high risks in pursuing high payoffs. </a:t>
            </a:r>
          </a:p>
          <a:p>
            <a:pPr algn="just"/>
            <a:r>
              <a:rPr lang="en-GB" b="1" dirty="0"/>
              <a:t>Status quo bias: </a:t>
            </a:r>
            <a:r>
              <a:rPr lang="en-GB" dirty="0"/>
              <a:t>persistence with a chosen course of action despite clear indications of its ineffectiveness. </a:t>
            </a:r>
          </a:p>
          <a:p>
            <a:pPr algn="just"/>
            <a:r>
              <a:rPr lang="en-GB" b="1" dirty="0"/>
              <a:t>Sunk-cost fallacy: </a:t>
            </a:r>
            <a:r>
              <a:rPr lang="en-GB" dirty="0"/>
              <a:t>persistence with projects because of the (irrecoverable) costs already incurred. </a:t>
            </a:r>
          </a:p>
          <a:p>
            <a:pPr algn="just"/>
            <a:r>
              <a:rPr lang="en-GB" b="1" dirty="0"/>
              <a:t>Hyperbolic discounting: </a:t>
            </a:r>
            <a:r>
              <a:rPr lang="en-GB" dirty="0"/>
              <a:t>disproportionally undervaluing future costs and benefits in favour of immediate outcomes.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04713D-35D2-EE63-66A5-988FAAD4FC48}"/>
              </a:ext>
            </a:extLst>
          </p:cNvPr>
          <p:cNvSpPr txBox="1"/>
          <p:nvPr/>
        </p:nvSpPr>
        <p:spPr>
          <a:xfrm>
            <a:off x="975872" y="1053242"/>
            <a:ext cx="64443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400" b="1" dirty="0"/>
              <a:t>DECISION MAKING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BBFA5B-4A39-CDBF-2F4F-83A5D3F751EE}"/>
              </a:ext>
            </a:extLst>
          </p:cNvPr>
          <p:cNvSpPr txBox="1"/>
          <p:nvPr/>
        </p:nvSpPr>
        <p:spPr>
          <a:xfrm>
            <a:off x="0" y="4821658"/>
            <a:ext cx="920547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Drescher (2013), p. 89-91; Graham et al. (2013); Tversky and Kahneman (1979); Usai (2022), pp. 1236–1238.</a:t>
            </a:r>
          </a:p>
          <a:p>
            <a:endParaRPr lang="en-SI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" name="Picture 3" descr="A person in a suit and tie&#10;&#10;AI-generated content may be incorrect.">
            <a:extLst>
              <a:ext uri="{FF2B5EF4-FFF2-40B4-BE49-F238E27FC236}">
                <a16:creationId xmlns:a16="http://schemas.microsoft.com/office/drawing/2014/main" id="{4ADD7D31-A49E-AF02-8BD9-FD14DF7056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9558" y="1358789"/>
            <a:ext cx="3401314" cy="3401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5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A491A-F766-A6FE-A4F6-73E389D92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93918"/>
            <a:ext cx="8229600" cy="857250"/>
          </a:xfrm>
        </p:spPr>
        <p:txBody>
          <a:bodyPr>
            <a:normAutofit/>
          </a:bodyPr>
          <a:lstStyle/>
          <a:p>
            <a:r>
              <a:rPr lang="en-SI" sz="3000" dirty="0"/>
              <a:t>Some preliminary 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E0F05-556B-BFD0-75AD-0009E97F3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85546"/>
            <a:ext cx="5092810" cy="333756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SI" dirty="0"/>
              <a:t>Biases present.</a:t>
            </a:r>
          </a:p>
          <a:p>
            <a:pPr marL="0" indent="0" algn="just">
              <a:buNone/>
            </a:pPr>
            <a:endParaRPr lang="en-SI" dirty="0"/>
          </a:p>
          <a:p>
            <a:pPr algn="just"/>
            <a:r>
              <a:rPr lang="en-SI" dirty="0"/>
              <a:t>A two tiered system with two different sets of problems (“big vs. small companies”).</a:t>
            </a:r>
          </a:p>
          <a:p>
            <a:pPr algn="just"/>
            <a:endParaRPr lang="en-SI" dirty="0"/>
          </a:p>
          <a:p>
            <a:pPr algn="just"/>
            <a:r>
              <a:rPr lang="en-SI" dirty="0"/>
              <a:t>Opposing narratives (insolvency administrators v. directors).</a:t>
            </a:r>
          </a:p>
          <a:p>
            <a:pPr algn="just"/>
            <a:endParaRPr lang="en-SI" dirty="0"/>
          </a:p>
          <a:p>
            <a:pPr algn="just"/>
            <a:r>
              <a:rPr lang="en-SI" dirty="0"/>
              <a:t>TBC…</a:t>
            </a:r>
          </a:p>
          <a:p>
            <a:pPr algn="just"/>
            <a:endParaRPr lang="en-SI" dirty="0"/>
          </a:p>
          <a:p>
            <a:pPr algn="just"/>
            <a:endParaRPr lang="en-SI" dirty="0"/>
          </a:p>
          <a:p>
            <a:pPr algn="just"/>
            <a:endParaRPr lang="en-SI" dirty="0"/>
          </a:p>
          <a:p>
            <a:pPr algn="just"/>
            <a:endParaRPr lang="en-SI" dirty="0"/>
          </a:p>
        </p:txBody>
      </p:sp>
      <p:pic>
        <p:nvPicPr>
          <p:cNvPr id="4" name="Picture 3" descr="A person thinking with different pie charts and graphs&#10;&#10;AI-generated content may be incorrect.">
            <a:extLst>
              <a:ext uri="{FF2B5EF4-FFF2-40B4-BE49-F238E27FC236}">
                <a16:creationId xmlns:a16="http://schemas.microsoft.com/office/drawing/2014/main" id="{B55EF68C-C3A2-5406-1EE4-98646872FD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7449" y="1685546"/>
            <a:ext cx="3337560" cy="33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169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1948</TotalTime>
  <Words>1324</Words>
  <Application>Microsoft Macintosh PowerPoint</Application>
  <PresentationFormat>On-screen Show (16:9)</PresentationFormat>
  <Paragraphs>116</Paragraphs>
  <Slides>14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Wingdings</vt:lpstr>
      <vt:lpstr>Office Theme</vt:lpstr>
      <vt:lpstr>    Rethinking Legal Incentives for Timely and Efficient Insolvency Proceedings  </vt:lpstr>
      <vt:lpstr>PowerPoint Presentation</vt:lpstr>
      <vt:lpstr>Carrots and sticks as incentive mechanisms (Cepec  &amp; Kovač, 2014) </vt:lpstr>
      <vt:lpstr>Classic incentives do not work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Some preliminary conclusions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Gotvan, Lana</cp:lastModifiedBy>
  <cp:revision>46</cp:revision>
  <cp:lastPrinted>2012-12-11T14:08:32Z</cp:lastPrinted>
  <dcterms:created xsi:type="dcterms:W3CDTF">2012-03-12T16:08:15Z</dcterms:created>
  <dcterms:modified xsi:type="dcterms:W3CDTF">2025-09-26T14:43:53Z</dcterms:modified>
</cp:coreProperties>
</file>