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1"/>
  </p:notesMasterIdLst>
  <p:handoutMasterIdLst>
    <p:handoutMasterId r:id="rId22"/>
  </p:handoutMasterIdLst>
  <p:sldIdLst>
    <p:sldId id="274" r:id="rId5"/>
    <p:sldId id="275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7" r:id="rId14"/>
    <p:sldId id="284" r:id="rId15"/>
    <p:sldId id="285" r:id="rId16"/>
    <p:sldId id="286" r:id="rId17"/>
    <p:sldId id="288" r:id="rId18"/>
    <p:sldId id="289" r:id="rId19"/>
    <p:sldId id="290" r:id="rId20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2BD4FF-E1D1-D80E-5B37-7ABCD3BAED35}" v="1" dt="2025-10-03T11:49:28.470"/>
    <p1510:client id="{FD81E402-9A9C-F446-A1AF-78A54C8E5AB0}" v="13" dt="2025-10-03T12:42:24.6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/>
    <p:restoredTop sz="94682"/>
  </p:normalViewPr>
  <p:slideViewPr>
    <p:cSldViewPr snapToGrid="0" snapToObjects="1">
      <p:cViewPr varScale="1">
        <p:scale>
          <a:sx n="148" d="100"/>
          <a:sy n="148" d="100"/>
        </p:scale>
        <p:origin x="480" y="17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97" d="100"/>
          <a:sy n="97" d="100"/>
        </p:scale>
        <p:origin x="4328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F18BD36-7EE8-8A00-8B93-C1C7E83DC9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F14E0F-667D-0CE8-14A6-71244714DCF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AB248-2CEB-AD48-80DA-822B1162A6AD}" type="datetimeFigureOut">
              <a:rPr lang="en-US" smtClean="0"/>
              <a:t>10/3/25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7B3AC0-7A04-73D1-D8C2-FB389DA3378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2D16E-D246-83D4-9DCD-D60164DA02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72A51-9A26-6A48-A661-EFFD0C459C0B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262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10/3/25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7279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567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FD6910-F320-BB58-ABCE-893CD1194C1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" y="0"/>
            <a:ext cx="9178763" cy="108360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1657350" y="1383507"/>
            <a:ext cx="5829300" cy="1102519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b="1" dirty="0" err="1"/>
              <a:t>Breach</a:t>
            </a:r>
            <a:r>
              <a:rPr lang="cs-CZ" b="1" dirty="0"/>
              <a:t> </a:t>
            </a:r>
            <a:r>
              <a:rPr lang="cs-CZ" b="1" dirty="0" err="1"/>
              <a:t>of</a:t>
            </a:r>
            <a:r>
              <a:rPr lang="cs-CZ" b="1" dirty="0"/>
              <a:t> </a:t>
            </a:r>
            <a:r>
              <a:rPr lang="cs-CZ" b="1" dirty="0" err="1"/>
              <a:t>directors´duty</a:t>
            </a:r>
            <a:r>
              <a:rPr lang="cs-CZ" b="1" dirty="0"/>
              <a:t> </a:t>
            </a:r>
            <a:r>
              <a:rPr lang="cs-CZ" b="1" dirty="0" err="1"/>
              <a:t>leading</a:t>
            </a:r>
            <a:r>
              <a:rPr lang="cs-CZ" b="1" dirty="0"/>
              <a:t> to </a:t>
            </a:r>
            <a:r>
              <a:rPr lang="cs-CZ" b="1" dirty="0" err="1"/>
              <a:t>insolvency</a:t>
            </a:r>
            <a:r>
              <a:rPr lang="cs-CZ" b="1" dirty="0"/>
              <a:t> and </a:t>
            </a:r>
            <a:r>
              <a:rPr lang="cs-CZ" b="1" dirty="0" err="1"/>
              <a:t>its</a:t>
            </a:r>
            <a:r>
              <a:rPr lang="cs-CZ" b="1" dirty="0"/>
              <a:t> </a:t>
            </a:r>
            <a:r>
              <a:rPr lang="cs-CZ" b="1" dirty="0" err="1"/>
              <a:t>consequences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2310" y="2598989"/>
            <a:ext cx="6485334" cy="1314450"/>
          </a:xfrm>
        </p:spPr>
        <p:txBody>
          <a:bodyPr rtlCol="0">
            <a:noAutofit/>
          </a:bodyPr>
          <a:lstStyle/>
          <a:p>
            <a:pPr>
              <a:defRPr/>
            </a:pPr>
            <a:endParaRPr lang="en-US" sz="2700" b="1" dirty="0"/>
          </a:p>
          <a:p>
            <a:pPr>
              <a:defRPr/>
            </a:pPr>
            <a:r>
              <a:rPr lang="cs-CZ" sz="2700" b="1" dirty="0"/>
              <a:t>Tereza Vodičková</a:t>
            </a:r>
            <a:br>
              <a:rPr lang="en-US" sz="2700" b="1" dirty="0"/>
            </a:br>
            <a:endParaRPr lang="en-US" sz="2700" dirty="0"/>
          </a:p>
          <a:p>
            <a:pPr>
              <a:defRPr/>
            </a:pP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>
            <a:extLst>
              <a:ext uri="{FF2B5EF4-FFF2-40B4-BE49-F238E27FC236}">
                <a16:creationId xmlns:a16="http://schemas.microsoft.com/office/drawing/2014/main" id="{81D97441-F997-0D2A-0D6F-F6215D8E9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/>
              <a:t>Legal</a:t>
            </a:r>
            <a:r>
              <a:rPr lang="cs-CZ" sz="2400" dirty="0"/>
              <a:t> background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0868"/>
            <a:ext cx="8229600" cy="2363516"/>
          </a:xfrm>
        </p:spPr>
        <p:txBody>
          <a:bodyPr numCol="2">
            <a:normAutofit/>
          </a:bodyPr>
          <a:lstStyle/>
          <a:p>
            <a:r>
              <a:rPr lang="cs-CZ" dirty="0" err="1"/>
              <a:t>Previous</a:t>
            </a:r>
            <a:r>
              <a:rPr lang="cs-CZ" dirty="0"/>
              <a:t> </a:t>
            </a:r>
            <a:r>
              <a:rPr lang="cs-CZ" dirty="0" err="1"/>
              <a:t>legal</a:t>
            </a:r>
            <a:r>
              <a:rPr lang="cs-CZ" dirty="0"/>
              <a:t> </a:t>
            </a:r>
            <a:r>
              <a:rPr lang="cs-CZ" dirty="0" err="1"/>
              <a:t>regulation</a:t>
            </a:r>
            <a:r>
              <a:rPr lang="cs-CZ" dirty="0"/>
              <a:t> in	       </a:t>
            </a:r>
            <a:r>
              <a:rPr lang="cs-CZ" dirty="0" err="1"/>
              <a:t>the</a:t>
            </a:r>
            <a:r>
              <a:rPr lang="cs-CZ" dirty="0"/>
              <a:t> Czech </a:t>
            </a:r>
            <a:r>
              <a:rPr lang="cs-CZ" dirty="0" err="1"/>
              <a:t>republic</a:t>
            </a:r>
            <a:r>
              <a:rPr lang="cs-CZ" dirty="0"/>
              <a:t>	</a:t>
            </a:r>
          </a:p>
          <a:p>
            <a:r>
              <a:rPr lang="cs-CZ" sz="1200" dirty="0" err="1"/>
              <a:t>Accessory</a:t>
            </a:r>
            <a:r>
              <a:rPr lang="cs-CZ" sz="1200" dirty="0"/>
              <a:t> </a:t>
            </a:r>
            <a:r>
              <a:rPr lang="cs-CZ" sz="1200" dirty="0" err="1"/>
              <a:t>liability</a:t>
            </a:r>
            <a:r>
              <a:rPr lang="cs-CZ" sz="1200" dirty="0"/>
              <a:t> </a:t>
            </a:r>
            <a:r>
              <a:rPr lang="cs-CZ" sz="1200" dirty="0" err="1"/>
              <a:t>of</a:t>
            </a:r>
            <a:r>
              <a:rPr lang="cs-CZ" sz="1200" dirty="0"/>
              <a:t> </a:t>
            </a:r>
            <a:r>
              <a:rPr lang="cs-CZ" sz="1200" dirty="0" err="1"/>
              <a:t>directors</a:t>
            </a:r>
            <a:r>
              <a:rPr lang="cs-CZ" sz="1200" dirty="0"/>
              <a:t> -</a:t>
            </a:r>
            <a:r>
              <a:rPr lang="cs-CZ" sz="1200" dirty="0" err="1"/>
              <a:t>the</a:t>
            </a:r>
            <a:r>
              <a:rPr lang="cs-CZ" sz="1200" dirty="0"/>
              <a:t> </a:t>
            </a:r>
            <a:r>
              <a:rPr lang="cs-CZ" sz="1200" dirty="0" err="1"/>
              <a:t>directors</a:t>
            </a:r>
            <a:r>
              <a:rPr lang="cs-CZ" sz="1200" dirty="0"/>
              <a:t>   </a:t>
            </a:r>
            <a:r>
              <a:rPr lang="cs-CZ" sz="1200" dirty="0" err="1"/>
              <a:t>were</a:t>
            </a:r>
            <a:r>
              <a:rPr lang="cs-CZ" sz="1200" dirty="0"/>
              <a:t> </a:t>
            </a:r>
            <a:r>
              <a:rPr lang="cs-CZ" sz="1200" dirty="0" err="1"/>
              <a:t>liable</a:t>
            </a:r>
            <a:r>
              <a:rPr lang="cs-CZ" sz="1200" dirty="0"/>
              <a:t> </a:t>
            </a:r>
            <a:r>
              <a:rPr lang="cs-CZ" sz="1200" dirty="0" err="1"/>
              <a:t>for</a:t>
            </a:r>
            <a:r>
              <a:rPr lang="cs-CZ" sz="1200" dirty="0"/>
              <a:t> </a:t>
            </a:r>
            <a:r>
              <a:rPr lang="cs-CZ" sz="1200" dirty="0" err="1"/>
              <a:t>the</a:t>
            </a:r>
            <a:r>
              <a:rPr lang="cs-CZ" sz="1200" dirty="0"/>
              <a:t> </a:t>
            </a:r>
            <a:r>
              <a:rPr lang="cs-CZ" sz="1200" dirty="0" err="1"/>
              <a:t>debts</a:t>
            </a:r>
            <a:r>
              <a:rPr lang="cs-CZ" sz="1200" dirty="0"/>
              <a:t> </a:t>
            </a:r>
            <a:r>
              <a:rPr lang="cs-CZ" sz="1200" dirty="0" err="1"/>
              <a:t>of</a:t>
            </a:r>
            <a:r>
              <a:rPr lang="cs-CZ" sz="1200" dirty="0"/>
              <a:t> </a:t>
            </a:r>
            <a:r>
              <a:rPr lang="cs-CZ" sz="1200" dirty="0" err="1"/>
              <a:t>the</a:t>
            </a:r>
            <a:r>
              <a:rPr lang="cs-CZ" sz="1200" dirty="0"/>
              <a:t> </a:t>
            </a:r>
            <a:r>
              <a:rPr lang="cs-CZ" sz="1200" dirty="0" err="1"/>
              <a:t>insolvent</a:t>
            </a:r>
            <a:r>
              <a:rPr lang="cs-CZ" sz="1200" dirty="0"/>
              <a:t> </a:t>
            </a:r>
            <a:r>
              <a:rPr lang="cs-CZ" sz="1200" dirty="0" err="1"/>
              <a:t>company</a:t>
            </a:r>
            <a:r>
              <a:rPr lang="cs-CZ" sz="1200" dirty="0"/>
              <a:t> in case </a:t>
            </a:r>
            <a:r>
              <a:rPr lang="cs-CZ" sz="1200" dirty="0" err="1"/>
              <a:t>of</a:t>
            </a:r>
            <a:r>
              <a:rPr lang="cs-CZ" sz="1200" dirty="0"/>
              <a:t> </a:t>
            </a:r>
            <a:r>
              <a:rPr lang="cs-CZ" sz="1200" dirty="0" err="1"/>
              <a:t>breach</a:t>
            </a:r>
            <a:r>
              <a:rPr lang="cs-CZ" sz="1200" dirty="0"/>
              <a:t> </a:t>
            </a:r>
            <a:r>
              <a:rPr lang="cs-CZ" sz="1200" dirty="0" err="1"/>
              <a:t>of</a:t>
            </a:r>
            <a:r>
              <a:rPr lang="cs-CZ" sz="1200" dirty="0"/>
              <a:t> duty </a:t>
            </a:r>
            <a:r>
              <a:rPr lang="cs-CZ" sz="1200" dirty="0" err="1"/>
              <a:t>of</a:t>
            </a:r>
            <a:r>
              <a:rPr lang="cs-CZ" sz="1200" dirty="0"/>
              <a:t> care</a:t>
            </a:r>
            <a:endParaRPr lang="en-GB" sz="1200" dirty="0"/>
          </a:p>
          <a:p>
            <a:pPr lvl="1"/>
            <a:r>
              <a:rPr lang="cs-CZ" sz="1200" dirty="0" err="1"/>
              <a:t>the</a:t>
            </a:r>
            <a:r>
              <a:rPr lang="cs-CZ" sz="1200" dirty="0"/>
              <a:t> </a:t>
            </a:r>
            <a:r>
              <a:rPr lang="cs-CZ" sz="1200" dirty="0" err="1"/>
              <a:t>company</a:t>
            </a:r>
            <a:r>
              <a:rPr lang="cs-CZ" sz="1200" dirty="0"/>
              <a:t> in </a:t>
            </a:r>
            <a:r>
              <a:rPr lang="cs-CZ" sz="1200" dirty="0" err="1"/>
              <a:t>insolvency</a:t>
            </a:r>
            <a:r>
              <a:rPr lang="cs-CZ" sz="1200" dirty="0"/>
              <a:t> </a:t>
            </a:r>
          </a:p>
          <a:p>
            <a:pPr lvl="1"/>
            <a:r>
              <a:rPr lang="cs-CZ" sz="1200" dirty="0" err="1"/>
              <a:t>awareness</a:t>
            </a:r>
            <a:r>
              <a:rPr lang="cs-CZ" sz="1200" dirty="0"/>
              <a:t> </a:t>
            </a:r>
            <a:r>
              <a:rPr lang="cs-CZ" sz="1200" dirty="0" err="1"/>
              <a:t>of</a:t>
            </a:r>
            <a:r>
              <a:rPr lang="cs-CZ" sz="1200" dirty="0"/>
              <a:t> </a:t>
            </a:r>
            <a:r>
              <a:rPr lang="cs-CZ" sz="1200" dirty="0" err="1"/>
              <a:t>the</a:t>
            </a:r>
            <a:r>
              <a:rPr lang="cs-CZ" sz="1200" dirty="0"/>
              <a:t> </a:t>
            </a:r>
            <a:r>
              <a:rPr lang="cs-CZ" sz="1200" dirty="0" err="1"/>
              <a:t>imminent</a:t>
            </a:r>
            <a:r>
              <a:rPr lang="cs-CZ" sz="1200" dirty="0"/>
              <a:t> </a:t>
            </a:r>
            <a:r>
              <a:rPr lang="cs-CZ" sz="1200" dirty="0" err="1"/>
              <a:t>insolvency</a:t>
            </a:r>
            <a:r>
              <a:rPr lang="cs-CZ" sz="1200" dirty="0"/>
              <a:t>       and </a:t>
            </a:r>
            <a:r>
              <a:rPr lang="cs-CZ" sz="1200" dirty="0" err="1"/>
              <a:t>dispite</a:t>
            </a:r>
            <a:r>
              <a:rPr lang="cs-CZ" sz="1200" dirty="0"/>
              <a:t> </a:t>
            </a:r>
            <a:r>
              <a:rPr lang="cs-CZ" sz="1200" dirty="0" err="1"/>
              <a:t>of</a:t>
            </a:r>
            <a:r>
              <a:rPr lang="cs-CZ" sz="1200" dirty="0"/>
              <a:t> </a:t>
            </a:r>
            <a:r>
              <a:rPr lang="cs-CZ" sz="1200" dirty="0" err="1"/>
              <a:t>this</a:t>
            </a:r>
            <a:r>
              <a:rPr lang="cs-CZ" sz="1200" dirty="0"/>
              <a:t> </a:t>
            </a:r>
            <a:r>
              <a:rPr lang="cs-CZ" sz="1200" dirty="0" err="1"/>
              <a:t>fact</a:t>
            </a:r>
            <a:r>
              <a:rPr lang="cs-CZ" sz="1200" dirty="0"/>
              <a:t> </a:t>
            </a:r>
            <a:r>
              <a:rPr lang="cs-CZ" sz="1200" dirty="0" err="1"/>
              <a:t>incapacity</a:t>
            </a:r>
            <a:r>
              <a:rPr lang="cs-CZ" sz="1200" dirty="0"/>
              <a:t> to </a:t>
            </a:r>
            <a:r>
              <a:rPr lang="cs-CZ" sz="1200" dirty="0" err="1"/>
              <a:t>minimise</a:t>
            </a:r>
            <a:r>
              <a:rPr lang="cs-CZ" sz="1200" dirty="0"/>
              <a:t> </a:t>
            </a:r>
            <a:r>
              <a:rPr lang="cs-CZ" sz="1200" dirty="0" err="1"/>
              <a:t>the</a:t>
            </a:r>
            <a:r>
              <a:rPr lang="cs-CZ" sz="1200" dirty="0"/>
              <a:t> </a:t>
            </a:r>
            <a:r>
              <a:rPr lang="cs-CZ" sz="1400" dirty="0" err="1"/>
              <a:t>losses</a:t>
            </a:r>
            <a:endParaRPr lang="cs-CZ" sz="1400" dirty="0"/>
          </a:p>
          <a:p>
            <a:pPr marL="342900" lvl="1" indent="0">
              <a:buNone/>
            </a:pPr>
            <a:r>
              <a:rPr lang="cs-CZ" sz="2400" dirty="0" err="1"/>
              <a:t>Current</a:t>
            </a:r>
            <a:r>
              <a:rPr lang="cs-CZ" sz="2400" dirty="0"/>
              <a:t> </a:t>
            </a:r>
            <a:r>
              <a:rPr lang="cs-CZ" sz="2400" dirty="0" err="1"/>
              <a:t>legal</a:t>
            </a:r>
            <a:r>
              <a:rPr lang="cs-CZ" sz="2400" dirty="0"/>
              <a:t> </a:t>
            </a:r>
            <a:r>
              <a:rPr lang="cs-CZ" sz="2400" dirty="0" err="1"/>
              <a:t>regulation</a:t>
            </a:r>
            <a:r>
              <a:rPr lang="cs-CZ" sz="2400" dirty="0"/>
              <a:t> </a:t>
            </a:r>
            <a:r>
              <a:rPr lang="cs-CZ" sz="2400" dirty="0" err="1"/>
              <a:t>from</a:t>
            </a:r>
            <a:r>
              <a:rPr lang="cs-CZ" sz="2400" dirty="0"/>
              <a:t> 1/2021</a:t>
            </a:r>
          </a:p>
          <a:p>
            <a:pPr marL="342900" lvl="1" indent="0">
              <a:buNone/>
            </a:pPr>
            <a:endParaRPr lang="cs-CZ" sz="1400" dirty="0"/>
          </a:p>
          <a:p>
            <a:pPr marL="342900" lvl="1" indent="0">
              <a:buNone/>
            </a:pPr>
            <a:r>
              <a:rPr lang="cs-CZ" sz="1400" dirty="0"/>
              <a:t>Direct </a:t>
            </a:r>
            <a:r>
              <a:rPr lang="cs-CZ" sz="1400" dirty="0" err="1"/>
              <a:t>action</a:t>
            </a:r>
            <a:r>
              <a:rPr lang="cs-CZ" sz="1400" dirty="0"/>
              <a:t> </a:t>
            </a:r>
            <a:r>
              <a:rPr lang="cs-CZ" sz="1400" dirty="0" err="1"/>
              <a:t>against</a:t>
            </a:r>
            <a:r>
              <a:rPr lang="cs-CZ" sz="1400" dirty="0"/>
              <a:t> </a:t>
            </a:r>
            <a:r>
              <a:rPr lang="cs-CZ" sz="1400" dirty="0" err="1"/>
              <a:t>directors</a:t>
            </a:r>
            <a:r>
              <a:rPr lang="cs-CZ" sz="1400" dirty="0"/>
              <a:t> </a:t>
            </a:r>
            <a:r>
              <a:rPr lang="cs-CZ" sz="1400" dirty="0" err="1"/>
              <a:t>or</a:t>
            </a:r>
            <a:r>
              <a:rPr lang="cs-CZ" sz="1400" dirty="0"/>
              <a:t> </a:t>
            </a:r>
            <a:r>
              <a:rPr lang="cs-CZ" sz="1400" dirty="0" err="1"/>
              <a:t>shadow</a:t>
            </a:r>
            <a:r>
              <a:rPr lang="cs-CZ" sz="1400" dirty="0"/>
              <a:t> </a:t>
            </a:r>
            <a:r>
              <a:rPr lang="cs-CZ" sz="1400" dirty="0" err="1"/>
              <a:t>directors</a:t>
            </a:r>
            <a:endParaRPr lang="cs-CZ" sz="1400" dirty="0"/>
          </a:p>
          <a:p>
            <a:pPr marL="342900" lvl="1" indent="0">
              <a:buNone/>
            </a:pPr>
            <a:r>
              <a:rPr lang="cs-CZ" sz="1400" dirty="0" err="1"/>
              <a:t>for</a:t>
            </a:r>
            <a:r>
              <a:rPr lang="cs-CZ" sz="1400" dirty="0"/>
              <a:t> </a:t>
            </a:r>
            <a:r>
              <a:rPr lang="cs-CZ" sz="1400" dirty="0" err="1"/>
              <a:t>their</a:t>
            </a:r>
            <a:r>
              <a:rPr lang="cs-CZ" sz="1400" dirty="0"/>
              <a:t> </a:t>
            </a:r>
            <a:r>
              <a:rPr lang="cs-CZ" sz="1400" dirty="0" err="1"/>
              <a:t>primary</a:t>
            </a:r>
            <a:r>
              <a:rPr lang="cs-CZ" sz="1400" dirty="0"/>
              <a:t> </a:t>
            </a:r>
            <a:r>
              <a:rPr lang="cs-CZ" sz="1400" dirty="0" err="1"/>
              <a:t>liability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619818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0BE0955-391D-4C3B-0A84-56A1B4994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Who</a:t>
            </a:r>
            <a:r>
              <a:rPr lang="cs-CZ" dirty="0"/>
              <a:t> </a:t>
            </a:r>
            <a:r>
              <a:rPr lang="cs-CZ" dirty="0" err="1"/>
              <a:t>can</a:t>
            </a:r>
            <a:r>
              <a:rPr lang="cs-CZ" dirty="0"/>
              <a:t> </a:t>
            </a:r>
            <a:r>
              <a:rPr lang="cs-CZ" dirty="0" err="1"/>
              <a:t>sue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06562F2-C3A5-BC3C-E799-1A050A47DB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r>
              <a:rPr lang="cs-CZ" dirty="0" err="1"/>
              <a:t>Previous</a:t>
            </a:r>
            <a:r>
              <a:rPr lang="cs-CZ" dirty="0"/>
              <a:t> </a:t>
            </a:r>
            <a:r>
              <a:rPr lang="cs-CZ" dirty="0" err="1"/>
              <a:t>regulation</a:t>
            </a:r>
            <a:r>
              <a:rPr lang="cs-CZ" dirty="0"/>
              <a:t>				</a:t>
            </a:r>
          </a:p>
          <a:p>
            <a:r>
              <a:rPr lang="cs-CZ" sz="1600" dirty="0" err="1"/>
              <a:t>Creditors</a:t>
            </a:r>
            <a:r>
              <a:rPr lang="cs-CZ" sz="1600" dirty="0"/>
              <a:t> and </a:t>
            </a:r>
            <a:r>
              <a:rPr lang="cs-CZ" sz="1600" dirty="0" err="1"/>
              <a:t>insolvency</a:t>
            </a:r>
            <a:r>
              <a:rPr lang="cs-CZ" sz="1600" dirty="0"/>
              <a:t> </a:t>
            </a:r>
            <a:r>
              <a:rPr lang="cs-CZ" sz="1600" dirty="0" err="1"/>
              <a:t>practitioner</a:t>
            </a:r>
            <a:r>
              <a:rPr lang="cs-CZ" sz="1600" dirty="0"/>
              <a:t>	</a:t>
            </a:r>
          </a:p>
          <a:p>
            <a:r>
              <a:rPr lang="cs-CZ" sz="1600" dirty="0"/>
              <a:t>Performance in </a:t>
            </a:r>
            <a:r>
              <a:rPr lang="cs-CZ" sz="1600" dirty="0" err="1"/>
              <a:t>favour</a:t>
            </a:r>
            <a:r>
              <a:rPr lang="cs-CZ" sz="1600" dirty="0"/>
              <a:t> </a:t>
            </a:r>
            <a:r>
              <a:rPr lang="cs-CZ" sz="1600" dirty="0" err="1"/>
              <a:t>of</a:t>
            </a:r>
            <a:r>
              <a:rPr lang="cs-CZ" sz="1600" dirty="0"/>
              <a:t> </a:t>
            </a:r>
            <a:r>
              <a:rPr lang="cs-CZ" sz="1600" dirty="0" err="1"/>
              <a:t>each</a:t>
            </a:r>
            <a:r>
              <a:rPr lang="cs-CZ" sz="1600" dirty="0"/>
              <a:t> </a:t>
            </a:r>
            <a:r>
              <a:rPr lang="cs-CZ" sz="1600" dirty="0" err="1"/>
              <a:t>suing</a:t>
            </a:r>
            <a:r>
              <a:rPr lang="cs-CZ" sz="1600" dirty="0"/>
              <a:t> </a:t>
            </a:r>
            <a:r>
              <a:rPr lang="cs-CZ" sz="1600" dirty="0" err="1"/>
              <a:t>creditor</a:t>
            </a:r>
            <a:endParaRPr lang="cs-CZ" sz="1600" dirty="0"/>
          </a:p>
          <a:p>
            <a:pPr marL="0" indent="0">
              <a:buNone/>
            </a:pPr>
            <a:r>
              <a:rPr lang="cs-CZ" sz="1600" dirty="0"/>
              <a:t>      (</a:t>
            </a:r>
            <a:r>
              <a:rPr lang="cs-CZ" sz="1600" dirty="0" err="1"/>
              <a:t>first</a:t>
            </a:r>
            <a:r>
              <a:rPr lang="cs-CZ" sz="1600" dirty="0"/>
              <a:t> </a:t>
            </a:r>
            <a:r>
              <a:rPr lang="cs-CZ" sz="1600" dirty="0" err="1"/>
              <a:t>come</a:t>
            </a:r>
            <a:r>
              <a:rPr lang="cs-CZ" sz="1600" dirty="0"/>
              <a:t>, </a:t>
            </a:r>
            <a:r>
              <a:rPr lang="cs-CZ" sz="1600" dirty="0" err="1"/>
              <a:t>first</a:t>
            </a:r>
            <a:r>
              <a:rPr lang="cs-CZ" sz="1600" dirty="0"/>
              <a:t> </a:t>
            </a:r>
            <a:r>
              <a:rPr lang="cs-CZ" sz="1600" dirty="0" err="1"/>
              <a:t>served</a:t>
            </a:r>
            <a:r>
              <a:rPr lang="cs-CZ" sz="1600" dirty="0"/>
              <a:t>) </a:t>
            </a:r>
            <a:r>
              <a:rPr lang="cs-CZ" sz="1600" dirty="0" err="1"/>
              <a:t>which</a:t>
            </a:r>
            <a:r>
              <a:rPr lang="cs-CZ" sz="1600" dirty="0"/>
              <a:t> </a:t>
            </a:r>
            <a:r>
              <a:rPr lang="cs-CZ" sz="1600" dirty="0" err="1"/>
              <a:t>was</a:t>
            </a:r>
            <a:r>
              <a:rPr lang="cs-CZ" sz="1600" dirty="0"/>
              <a:t> in</a:t>
            </a:r>
          </a:p>
          <a:p>
            <a:pPr marL="0" indent="0">
              <a:buNone/>
            </a:pPr>
            <a:r>
              <a:rPr lang="cs-CZ" sz="1600" dirty="0"/>
              <a:t>	</a:t>
            </a:r>
            <a:r>
              <a:rPr lang="cs-CZ" sz="1600" dirty="0" err="1"/>
              <a:t>cotradiction</a:t>
            </a:r>
            <a:r>
              <a:rPr lang="cs-CZ" sz="1600" dirty="0"/>
              <a:t> </a:t>
            </a:r>
            <a:r>
              <a:rPr lang="cs-CZ" sz="1600" dirty="0" err="1"/>
              <a:t>with</a:t>
            </a:r>
            <a:r>
              <a:rPr lang="cs-CZ" sz="1600" dirty="0"/>
              <a:t> </a:t>
            </a:r>
            <a:r>
              <a:rPr lang="cs-CZ" sz="1600" dirty="0" err="1"/>
              <a:t>the</a:t>
            </a:r>
            <a:r>
              <a:rPr lang="cs-CZ" sz="1600" dirty="0"/>
              <a:t> </a:t>
            </a:r>
            <a:r>
              <a:rPr lang="cs-CZ" sz="1600" dirty="0" err="1"/>
              <a:t>principle</a:t>
            </a:r>
            <a:r>
              <a:rPr lang="cs-CZ" sz="1600" dirty="0"/>
              <a:t> </a:t>
            </a:r>
            <a:r>
              <a:rPr lang="cs-CZ" sz="1600" dirty="0" err="1"/>
              <a:t>of</a:t>
            </a:r>
            <a:r>
              <a:rPr lang="cs-CZ" sz="1600" dirty="0"/>
              <a:t> </a:t>
            </a:r>
            <a:r>
              <a:rPr lang="cs-CZ" sz="1600" i="1" dirty="0"/>
              <a:t>pari </a:t>
            </a:r>
          </a:p>
          <a:p>
            <a:pPr marL="0" indent="0">
              <a:buNone/>
            </a:pPr>
            <a:r>
              <a:rPr lang="cs-CZ" sz="1600" i="1" dirty="0"/>
              <a:t>	</a:t>
            </a:r>
            <a:r>
              <a:rPr lang="cs-CZ" sz="1600" i="1" dirty="0" err="1"/>
              <a:t>passu</a:t>
            </a:r>
            <a:endParaRPr lang="cs-CZ" sz="1600" i="1" dirty="0"/>
          </a:p>
          <a:p>
            <a:pPr marL="0" indent="0">
              <a:buNone/>
            </a:pPr>
            <a:endParaRPr lang="cs-CZ" sz="1600" dirty="0"/>
          </a:p>
          <a:p>
            <a:r>
              <a:rPr lang="cs-CZ" dirty="0" err="1"/>
              <a:t>Current</a:t>
            </a:r>
            <a:r>
              <a:rPr lang="cs-CZ" dirty="0"/>
              <a:t> </a:t>
            </a:r>
            <a:r>
              <a:rPr lang="cs-CZ" dirty="0" err="1"/>
              <a:t>regulation</a:t>
            </a:r>
            <a:endParaRPr lang="cs-CZ" dirty="0"/>
          </a:p>
          <a:p>
            <a:r>
              <a:rPr lang="cs-CZ" sz="1600" dirty="0"/>
              <a:t> </a:t>
            </a:r>
            <a:r>
              <a:rPr lang="cs-CZ" sz="1600" dirty="0" err="1"/>
              <a:t>Insolvency</a:t>
            </a:r>
            <a:r>
              <a:rPr lang="cs-CZ" sz="1600" dirty="0"/>
              <a:t> </a:t>
            </a:r>
            <a:r>
              <a:rPr lang="cs-CZ" sz="1600" dirty="0" err="1"/>
              <a:t>practitioner</a:t>
            </a:r>
            <a:endParaRPr lang="cs-CZ" sz="1600" dirty="0"/>
          </a:p>
          <a:p>
            <a:r>
              <a:rPr lang="cs-CZ" sz="1600" dirty="0"/>
              <a:t>Performance </a:t>
            </a:r>
            <a:r>
              <a:rPr lang="cs-CZ" sz="1600" dirty="0" err="1"/>
              <a:t>directly</a:t>
            </a:r>
            <a:r>
              <a:rPr lang="cs-CZ" sz="1600" dirty="0"/>
              <a:t> in </a:t>
            </a:r>
            <a:r>
              <a:rPr lang="cs-CZ" sz="1600" dirty="0" err="1"/>
              <a:t>favour</a:t>
            </a:r>
            <a:r>
              <a:rPr lang="cs-CZ" sz="1600" dirty="0"/>
              <a:t> </a:t>
            </a:r>
            <a:r>
              <a:rPr lang="cs-CZ" sz="1600" dirty="0" err="1"/>
              <a:t>of</a:t>
            </a:r>
            <a:r>
              <a:rPr lang="cs-CZ" sz="1600" dirty="0"/>
              <a:t> </a:t>
            </a:r>
            <a:r>
              <a:rPr lang="cs-CZ" sz="1600" dirty="0" err="1"/>
              <a:t>the</a:t>
            </a:r>
            <a:r>
              <a:rPr lang="cs-CZ" sz="1600" dirty="0"/>
              <a:t> </a:t>
            </a:r>
            <a:r>
              <a:rPr lang="cs-CZ" sz="1600" dirty="0" err="1"/>
              <a:t>bankruptcy</a:t>
            </a:r>
            <a:r>
              <a:rPr lang="cs-CZ" sz="1600" dirty="0"/>
              <a:t> </a:t>
            </a:r>
            <a:r>
              <a:rPr lang="cs-CZ" sz="1600" dirty="0" err="1"/>
              <a:t>estate</a:t>
            </a:r>
            <a:endParaRPr lang="cs-CZ" sz="1600" dirty="0"/>
          </a:p>
          <a:p>
            <a:pPr lvl="1">
              <a:buFont typeface="Arial" panose="020B0604020202020204" pitchFamily="34" charset="0"/>
              <a:buChar char="•"/>
            </a:pPr>
            <a:endParaRPr lang="cs-CZ" sz="1300" dirty="0"/>
          </a:p>
        </p:txBody>
      </p:sp>
    </p:spTree>
    <p:extLst>
      <p:ext uri="{BB962C8B-B14F-4D97-AF65-F5344CB8AC3E}">
        <p14:creationId xmlns:p14="http://schemas.microsoft.com/office/powerpoint/2010/main" val="12342291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A098349-D465-1CC1-82AA-18E7FB61FA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Concept</a:t>
            </a:r>
            <a:endParaRPr lang="cs-CZ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E891029-F8B8-2B71-C6E9-5F22090574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270125"/>
            <a:ext cx="8229600" cy="2363788"/>
          </a:xfrm>
        </p:spPr>
        <p:txBody>
          <a:bodyPr numCol="2">
            <a:normAutofit fontScale="92500"/>
          </a:bodyPr>
          <a:lstStyle/>
          <a:p>
            <a:pPr>
              <a:spcAft>
                <a:spcPts val="900"/>
              </a:spcAft>
            </a:pPr>
            <a:r>
              <a:rPr lang="cs-CZ" sz="1600" b="1" dirty="0" err="1"/>
              <a:t>Wrongfull</a:t>
            </a:r>
            <a:r>
              <a:rPr lang="cs-CZ" sz="1600" b="1" dirty="0"/>
              <a:t> Trading </a:t>
            </a:r>
            <a:r>
              <a:rPr lang="cs-CZ" sz="1600" b="1" dirty="0" err="1"/>
              <a:t>liability</a:t>
            </a:r>
            <a:r>
              <a:rPr lang="cs-CZ" sz="1600" dirty="0"/>
              <a:t>					</a:t>
            </a:r>
          </a:p>
          <a:p>
            <a:pPr marL="0" indent="0">
              <a:lnSpc>
                <a:spcPts val="1800"/>
              </a:lnSpc>
              <a:spcAft>
                <a:spcPts val="900"/>
              </a:spcAft>
              <a:buNone/>
            </a:pPr>
            <a:r>
              <a:rPr lang="cs-CZ" sz="1650" dirty="0"/>
              <a:t> to </a:t>
            </a:r>
            <a:r>
              <a:rPr lang="cs-CZ" sz="1650" dirty="0" err="1"/>
              <a:t>prove</a:t>
            </a:r>
            <a:r>
              <a:rPr lang="cs-CZ" sz="1650" dirty="0"/>
              <a:t> </a:t>
            </a:r>
            <a:r>
              <a:rPr lang="cs-CZ" sz="1650" dirty="0" err="1"/>
              <a:t>that</a:t>
            </a:r>
            <a:r>
              <a:rPr lang="cs-CZ" sz="1650" dirty="0"/>
              <a:t> </a:t>
            </a:r>
            <a:r>
              <a:rPr lang="cs-CZ" sz="1650" dirty="0" err="1"/>
              <a:t>the</a:t>
            </a:r>
            <a:r>
              <a:rPr lang="cs-CZ" sz="1650" dirty="0"/>
              <a:t> </a:t>
            </a:r>
            <a:r>
              <a:rPr lang="cs-CZ" sz="1650" dirty="0" err="1"/>
              <a:t>directors</a:t>
            </a:r>
            <a:r>
              <a:rPr lang="cs-CZ" sz="1650" dirty="0"/>
              <a:t> </a:t>
            </a:r>
            <a:r>
              <a:rPr lang="cs-CZ" sz="1650" dirty="0" err="1"/>
              <a:t>didn´t</a:t>
            </a:r>
            <a:r>
              <a:rPr lang="cs-CZ" sz="1650" dirty="0"/>
              <a:t> do	</a:t>
            </a:r>
          </a:p>
          <a:p>
            <a:pPr marL="0" indent="0">
              <a:lnSpc>
                <a:spcPts val="1800"/>
              </a:lnSpc>
              <a:spcAft>
                <a:spcPts val="900"/>
              </a:spcAft>
              <a:buNone/>
            </a:pPr>
            <a:r>
              <a:rPr lang="cs-CZ" sz="1650" dirty="0"/>
              <a:t> </a:t>
            </a:r>
            <a:r>
              <a:rPr lang="cs-CZ" sz="1650" dirty="0" err="1"/>
              <a:t>the</a:t>
            </a:r>
            <a:r>
              <a:rPr lang="cs-CZ" sz="1650" dirty="0"/>
              <a:t> </a:t>
            </a:r>
            <a:r>
              <a:rPr lang="cs-CZ" sz="1650" dirty="0" err="1"/>
              <a:t>necessary</a:t>
            </a:r>
            <a:r>
              <a:rPr lang="cs-CZ" sz="1650" dirty="0"/>
              <a:t> to </a:t>
            </a:r>
            <a:r>
              <a:rPr lang="cs-CZ" sz="1650" dirty="0" err="1"/>
              <a:t>avoid</a:t>
            </a:r>
            <a:r>
              <a:rPr lang="cs-CZ" sz="1650" dirty="0"/>
              <a:t> </a:t>
            </a:r>
            <a:r>
              <a:rPr lang="cs-CZ" sz="1650" dirty="0" err="1"/>
              <a:t>insolvency</a:t>
            </a:r>
            <a:r>
              <a:rPr lang="cs-CZ" sz="1650" dirty="0"/>
              <a:t> </a:t>
            </a:r>
            <a:r>
              <a:rPr lang="cs-CZ" sz="1650" dirty="0" err="1"/>
              <a:t>contrary</a:t>
            </a:r>
            <a:r>
              <a:rPr lang="cs-CZ" sz="1650" dirty="0"/>
              <a:t> to </a:t>
            </a:r>
          </a:p>
          <a:p>
            <a:pPr marL="0" indent="0">
              <a:lnSpc>
                <a:spcPts val="1800"/>
              </a:lnSpc>
              <a:spcAft>
                <a:spcPts val="900"/>
              </a:spcAft>
              <a:buNone/>
            </a:pPr>
            <a:r>
              <a:rPr lang="cs-CZ" sz="1650" dirty="0"/>
              <a:t>  duty </a:t>
            </a:r>
            <a:r>
              <a:rPr lang="cs-CZ" sz="1650" dirty="0" err="1"/>
              <a:t>of</a:t>
            </a:r>
            <a:r>
              <a:rPr lang="cs-CZ" sz="1650" dirty="0"/>
              <a:t> care</a:t>
            </a:r>
          </a:p>
          <a:p>
            <a:pPr marL="0" indent="0">
              <a:spcAft>
                <a:spcPts val="900"/>
              </a:spcAft>
              <a:buNone/>
            </a:pPr>
            <a:r>
              <a:rPr lang="cs-CZ" sz="1650" dirty="0"/>
              <a:t> </a:t>
            </a:r>
            <a:r>
              <a:rPr lang="cs-CZ" sz="1650" dirty="0" err="1"/>
              <a:t>Inspired</a:t>
            </a:r>
            <a:r>
              <a:rPr lang="cs-CZ" sz="1650" dirty="0"/>
              <a:t> by </a:t>
            </a:r>
            <a:r>
              <a:rPr lang="cs-CZ" sz="1650" dirty="0" err="1"/>
              <a:t>Insolvency</a:t>
            </a:r>
            <a:r>
              <a:rPr lang="cs-CZ" sz="1650" dirty="0"/>
              <a:t> </a:t>
            </a:r>
            <a:r>
              <a:rPr lang="cs-CZ" sz="1650" dirty="0" err="1"/>
              <a:t>Act</a:t>
            </a:r>
            <a:r>
              <a:rPr lang="cs-CZ" sz="1650" dirty="0"/>
              <a:t> 1986 (s.214)</a:t>
            </a:r>
          </a:p>
          <a:p>
            <a:pPr marL="0" indent="0">
              <a:spcAft>
                <a:spcPts val="900"/>
              </a:spcAft>
              <a:buNone/>
            </a:pPr>
            <a:endParaRPr lang="cs-CZ" sz="1650" dirty="0"/>
          </a:p>
          <a:p>
            <a:pPr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cs-CZ" sz="1650" b="1" dirty="0" err="1"/>
              <a:t>Action</a:t>
            </a:r>
            <a:r>
              <a:rPr lang="cs-CZ" sz="1650" b="1" dirty="0"/>
              <a:t> to </a:t>
            </a:r>
            <a:r>
              <a:rPr lang="cs-CZ" sz="1650" b="1" dirty="0" err="1"/>
              <a:t>settle</a:t>
            </a:r>
            <a:r>
              <a:rPr lang="cs-CZ" sz="1650" b="1" dirty="0"/>
              <a:t> </a:t>
            </a:r>
            <a:r>
              <a:rPr lang="cs-CZ" sz="1650" b="1" dirty="0" err="1"/>
              <a:t>the</a:t>
            </a:r>
            <a:r>
              <a:rPr lang="cs-CZ" sz="1650" b="1" dirty="0"/>
              <a:t> </a:t>
            </a:r>
            <a:r>
              <a:rPr lang="cs-CZ" sz="1650" b="1" dirty="0" err="1"/>
              <a:t>difference</a:t>
            </a:r>
            <a:r>
              <a:rPr lang="cs-CZ" sz="1650" b="1" dirty="0"/>
              <a:t> </a:t>
            </a:r>
            <a:r>
              <a:rPr lang="cs-CZ" sz="1650" b="1" dirty="0" err="1"/>
              <a:t>between</a:t>
            </a:r>
            <a:r>
              <a:rPr lang="cs-CZ" sz="1650" b="1" dirty="0"/>
              <a:t> </a:t>
            </a:r>
            <a:r>
              <a:rPr lang="cs-CZ" sz="1650" b="1" dirty="0" err="1"/>
              <a:t>the</a:t>
            </a:r>
            <a:r>
              <a:rPr lang="cs-CZ" sz="1650" b="1" dirty="0"/>
              <a:t> sum </a:t>
            </a:r>
            <a:r>
              <a:rPr lang="cs-CZ" sz="1650" b="1" dirty="0" err="1"/>
              <a:t>of</a:t>
            </a:r>
            <a:r>
              <a:rPr lang="cs-CZ" sz="1650" b="1" dirty="0"/>
              <a:t> </a:t>
            </a:r>
            <a:r>
              <a:rPr lang="cs-CZ" sz="1650" b="1" dirty="0" err="1"/>
              <a:t>debts</a:t>
            </a:r>
            <a:r>
              <a:rPr lang="cs-CZ" sz="1650" b="1" dirty="0"/>
              <a:t> and </a:t>
            </a:r>
            <a:r>
              <a:rPr lang="cs-CZ" sz="1650" b="1" dirty="0" err="1"/>
              <a:t>the</a:t>
            </a:r>
            <a:r>
              <a:rPr lang="cs-CZ" sz="1650" b="1" dirty="0"/>
              <a:t> </a:t>
            </a:r>
            <a:r>
              <a:rPr lang="cs-CZ" sz="1650" b="1" dirty="0" err="1"/>
              <a:t>value</a:t>
            </a:r>
            <a:r>
              <a:rPr lang="cs-CZ" sz="1650" b="1" dirty="0"/>
              <a:t> </a:t>
            </a:r>
            <a:r>
              <a:rPr lang="cs-CZ" sz="1650" b="1" dirty="0" err="1"/>
              <a:t>of</a:t>
            </a:r>
            <a:r>
              <a:rPr lang="cs-CZ" sz="1650" b="1" dirty="0"/>
              <a:t> </a:t>
            </a:r>
            <a:r>
              <a:rPr lang="cs-CZ" sz="1650" b="1" dirty="0" err="1"/>
              <a:t>the</a:t>
            </a:r>
            <a:r>
              <a:rPr lang="cs-CZ" sz="1650" b="1" dirty="0"/>
              <a:t> </a:t>
            </a:r>
            <a:r>
              <a:rPr lang="cs-CZ" sz="1650" b="1" dirty="0" err="1"/>
              <a:t>assets</a:t>
            </a:r>
            <a:endParaRPr lang="cs-CZ" sz="1650" b="1" dirty="0"/>
          </a:p>
          <a:p>
            <a:pPr marL="0" indent="0">
              <a:spcAft>
                <a:spcPts val="900"/>
              </a:spcAft>
              <a:buNone/>
            </a:pPr>
            <a:r>
              <a:rPr lang="cs-CZ" sz="1650" dirty="0"/>
              <a:t>      (</a:t>
            </a:r>
            <a:r>
              <a:rPr lang="cs-CZ" sz="1650" dirty="0" err="1"/>
              <a:t>action</a:t>
            </a:r>
            <a:r>
              <a:rPr lang="cs-CZ" sz="1650" dirty="0"/>
              <a:t> en </a:t>
            </a:r>
            <a:r>
              <a:rPr lang="cs-CZ" sz="1650" dirty="0" err="1"/>
              <a:t>comblement</a:t>
            </a:r>
            <a:r>
              <a:rPr lang="cs-CZ" sz="1650" dirty="0"/>
              <a:t> de </a:t>
            </a:r>
            <a:r>
              <a:rPr lang="cs-CZ" sz="1650" dirty="0" err="1"/>
              <a:t>passif</a:t>
            </a:r>
            <a:r>
              <a:rPr lang="cs-CZ" sz="1650" dirty="0"/>
              <a:t>/en     	</a:t>
            </a:r>
            <a:r>
              <a:rPr lang="cs-CZ" sz="1650" dirty="0" err="1"/>
              <a:t>responsabilité</a:t>
            </a:r>
            <a:r>
              <a:rPr lang="cs-CZ" sz="1650" dirty="0"/>
              <a:t> </a:t>
            </a:r>
            <a:r>
              <a:rPr lang="cs-CZ" sz="1650" dirty="0" err="1"/>
              <a:t>pour</a:t>
            </a:r>
            <a:r>
              <a:rPr lang="cs-CZ" sz="1650" dirty="0"/>
              <a:t> </a:t>
            </a:r>
            <a:r>
              <a:rPr lang="cs-CZ" sz="1650" dirty="0" err="1"/>
              <a:t>insuffisance</a:t>
            </a:r>
            <a:r>
              <a:rPr lang="cs-CZ" sz="1650" dirty="0"/>
              <a:t> d ´</a:t>
            </a:r>
            <a:r>
              <a:rPr lang="cs-CZ" sz="1650" dirty="0" err="1"/>
              <a:t>actif</a:t>
            </a:r>
            <a:r>
              <a:rPr lang="cs-CZ" sz="1650" dirty="0"/>
              <a:t>)</a:t>
            </a:r>
          </a:p>
          <a:p>
            <a:pPr marL="0" indent="0">
              <a:spcAft>
                <a:spcPts val="900"/>
              </a:spcAft>
              <a:buNone/>
            </a:pPr>
            <a:r>
              <a:rPr lang="cs-CZ" sz="1650" dirty="0"/>
              <a:t>    	to </a:t>
            </a:r>
            <a:r>
              <a:rPr lang="cs-CZ" sz="1650" dirty="0" err="1"/>
              <a:t>proove</a:t>
            </a:r>
            <a:r>
              <a:rPr lang="cs-CZ" sz="1650" dirty="0"/>
              <a:t> </a:t>
            </a:r>
            <a:r>
              <a:rPr lang="cs-CZ" sz="1650" dirty="0" err="1"/>
              <a:t>that</a:t>
            </a:r>
            <a:r>
              <a:rPr lang="cs-CZ" sz="1650" dirty="0"/>
              <a:t> </a:t>
            </a:r>
            <a:r>
              <a:rPr lang="cs-CZ" sz="1650" dirty="0" err="1"/>
              <a:t>the</a:t>
            </a:r>
            <a:r>
              <a:rPr lang="cs-CZ" sz="1650" dirty="0"/>
              <a:t> </a:t>
            </a:r>
            <a:r>
              <a:rPr lang="cs-CZ" sz="1650" dirty="0" err="1"/>
              <a:t>breach</a:t>
            </a:r>
            <a:r>
              <a:rPr lang="cs-CZ" sz="1650" dirty="0"/>
              <a:t> </a:t>
            </a:r>
            <a:r>
              <a:rPr lang="cs-CZ" sz="1650" dirty="0" err="1"/>
              <a:t>of</a:t>
            </a:r>
            <a:r>
              <a:rPr lang="cs-CZ" sz="1650" dirty="0"/>
              <a:t> duty </a:t>
            </a:r>
            <a:r>
              <a:rPr lang="cs-CZ" sz="1650" dirty="0" err="1"/>
              <a:t>of</a:t>
            </a:r>
            <a:r>
              <a:rPr lang="cs-CZ" sz="1650" dirty="0"/>
              <a:t> care           	(</a:t>
            </a:r>
            <a:r>
              <a:rPr lang="cs-CZ" sz="1650" dirty="0" err="1"/>
              <a:t>faute</a:t>
            </a:r>
            <a:r>
              <a:rPr lang="cs-CZ" sz="1650" dirty="0"/>
              <a:t> de </a:t>
            </a:r>
            <a:r>
              <a:rPr lang="cs-CZ" sz="1650" dirty="0" err="1"/>
              <a:t>gestion</a:t>
            </a:r>
            <a:r>
              <a:rPr lang="cs-CZ" sz="1650" dirty="0"/>
              <a:t>) </a:t>
            </a:r>
            <a:r>
              <a:rPr lang="cs-CZ" sz="1650" dirty="0" err="1"/>
              <a:t>contributed</a:t>
            </a:r>
            <a:r>
              <a:rPr lang="cs-CZ" sz="1650" dirty="0"/>
              <a:t> to </a:t>
            </a:r>
            <a:r>
              <a:rPr lang="cs-CZ" sz="1650" dirty="0" err="1"/>
              <a:t>the</a:t>
            </a:r>
            <a:r>
              <a:rPr lang="cs-CZ" sz="1650" dirty="0"/>
              <a:t> </a:t>
            </a:r>
            <a:r>
              <a:rPr lang="cs-CZ" sz="1650" dirty="0" err="1"/>
              <a:t>insolvency</a:t>
            </a:r>
            <a:endParaRPr lang="cs-CZ" sz="1650" dirty="0"/>
          </a:p>
          <a:p>
            <a:pPr marL="0" indent="0">
              <a:spcAft>
                <a:spcPts val="900"/>
              </a:spcAft>
              <a:buNone/>
            </a:pPr>
            <a:r>
              <a:rPr lang="cs-CZ" sz="1650" dirty="0" err="1"/>
              <a:t>Inspired</a:t>
            </a:r>
            <a:r>
              <a:rPr lang="cs-CZ" sz="1650" dirty="0"/>
              <a:t> by </a:t>
            </a:r>
            <a:r>
              <a:rPr lang="cs-CZ" sz="1650" dirty="0" err="1"/>
              <a:t>French</a:t>
            </a:r>
            <a:r>
              <a:rPr lang="cs-CZ" sz="1650" dirty="0"/>
              <a:t> </a:t>
            </a:r>
            <a:r>
              <a:rPr lang="cs-CZ" sz="1650" dirty="0" err="1"/>
              <a:t>Code</a:t>
            </a:r>
            <a:r>
              <a:rPr lang="cs-CZ" sz="1650" dirty="0"/>
              <a:t> de </a:t>
            </a:r>
            <a:r>
              <a:rPr lang="cs-CZ" sz="1650" dirty="0" err="1"/>
              <a:t>commerce</a:t>
            </a:r>
            <a:r>
              <a:rPr lang="cs-CZ" sz="1650" dirty="0"/>
              <a:t> (a.651-2)</a:t>
            </a:r>
            <a:endParaRPr lang="en-GB" sz="1650" dirty="0"/>
          </a:p>
        </p:txBody>
      </p:sp>
    </p:spTree>
    <p:extLst>
      <p:ext uri="{BB962C8B-B14F-4D97-AF65-F5344CB8AC3E}">
        <p14:creationId xmlns:p14="http://schemas.microsoft.com/office/powerpoint/2010/main" val="30726863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3D1DFBD-393A-9436-00E6-C477568E0D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Who</a:t>
            </a:r>
            <a:r>
              <a:rPr lang="cs-CZ" dirty="0"/>
              <a:t> </a:t>
            </a:r>
            <a:r>
              <a:rPr lang="cs-CZ" dirty="0" err="1"/>
              <a:t>can</a:t>
            </a:r>
            <a:r>
              <a:rPr lang="cs-CZ" dirty="0"/>
              <a:t> </a:t>
            </a:r>
            <a:r>
              <a:rPr lang="cs-CZ" dirty="0" err="1"/>
              <a:t>be</a:t>
            </a:r>
            <a:r>
              <a:rPr lang="cs-CZ" dirty="0"/>
              <a:t> </a:t>
            </a:r>
            <a:r>
              <a:rPr lang="cs-CZ" dirty="0" err="1"/>
              <a:t>sued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04C638C-ECFB-79C3-0FD7-690C9504C6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r>
              <a:rPr lang="cs-CZ" dirty="0" err="1"/>
              <a:t>Members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statutory</a:t>
            </a:r>
            <a:r>
              <a:rPr lang="cs-CZ" dirty="0"/>
              <a:t> body (</a:t>
            </a:r>
            <a:r>
              <a:rPr lang="cs-CZ" dirty="0" err="1"/>
              <a:t>directors</a:t>
            </a:r>
            <a:r>
              <a:rPr lang="cs-CZ" dirty="0"/>
              <a:t>) </a:t>
            </a:r>
            <a:r>
              <a:rPr lang="cs-CZ" dirty="0" err="1"/>
              <a:t>acting</a:t>
            </a:r>
            <a:r>
              <a:rPr lang="cs-CZ" dirty="0"/>
              <a:t> 	</a:t>
            </a:r>
            <a:r>
              <a:rPr lang="cs-CZ" dirty="0" err="1"/>
              <a:t>at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time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imminent</a:t>
            </a:r>
            <a:r>
              <a:rPr lang="cs-CZ" dirty="0"/>
              <a:t> </a:t>
            </a:r>
            <a:r>
              <a:rPr lang="cs-CZ" dirty="0" err="1"/>
              <a:t>insolvency</a:t>
            </a:r>
            <a:r>
              <a:rPr lang="cs-CZ" dirty="0"/>
              <a:t>							</a:t>
            </a:r>
          </a:p>
          <a:p>
            <a:endParaRPr lang="cs-CZ" dirty="0"/>
          </a:p>
          <a:p>
            <a:r>
              <a:rPr lang="cs-CZ" dirty="0" err="1"/>
              <a:t>Members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statutory</a:t>
            </a:r>
            <a:r>
              <a:rPr lang="cs-CZ" dirty="0"/>
              <a:t> body </a:t>
            </a:r>
            <a:r>
              <a:rPr lang="cs-CZ" dirty="0" err="1"/>
              <a:t>or</a:t>
            </a:r>
            <a:r>
              <a:rPr lang="cs-CZ" dirty="0"/>
              <a:t> in </a:t>
            </a:r>
            <a:r>
              <a:rPr lang="cs-CZ" dirty="0" err="1"/>
              <a:t>similar</a:t>
            </a:r>
            <a:r>
              <a:rPr lang="cs-CZ" dirty="0"/>
              <a:t> </a:t>
            </a:r>
            <a:r>
              <a:rPr lang="cs-CZ" dirty="0" err="1"/>
              <a:t>position</a:t>
            </a:r>
            <a:r>
              <a:rPr lang="cs-CZ" dirty="0"/>
              <a:t> (</a:t>
            </a:r>
            <a:r>
              <a:rPr lang="cs-CZ" dirty="0" err="1"/>
              <a:t>Directors</a:t>
            </a:r>
            <a:r>
              <a:rPr lang="cs-CZ" dirty="0"/>
              <a:t>), </a:t>
            </a:r>
            <a:r>
              <a:rPr lang="cs-CZ" dirty="0" err="1"/>
              <a:t>shadow</a:t>
            </a:r>
            <a:r>
              <a:rPr lang="cs-CZ" dirty="0"/>
              <a:t> </a:t>
            </a:r>
            <a:r>
              <a:rPr lang="cs-CZ" dirty="0" err="1"/>
              <a:t>directors</a:t>
            </a:r>
            <a:r>
              <a:rPr lang="cs-CZ" dirty="0"/>
              <a:t>, </a:t>
            </a:r>
            <a:r>
              <a:rPr lang="cs-CZ" dirty="0" err="1"/>
              <a:t>former</a:t>
            </a:r>
            <a:r>
              <a:rPr lang="cs-CZ" dirty="0"/>
              <a:t> </a:t>
            </a:r>
            <a:r>
              <a:rPr lang="cs-CZ" dirty="0" err="1"/>
              <a:t>directors</a:t>
            </a:r>
            <a:r>
              <a:rPr lang="cs-CZ" dirty="0"/>
              <a:t>, </a:t>
            </a:r>
            <a:r>
              <a:rPr lang="cs-CZ" dirty="0" err="1"/>
              <a:t>financial</a:t>
            </a:r>
            <a:r>
              <a:rPr lang="cs-CZ" dirty="0"/>
              <a:t> </a:t>
            </a:r>
            <a:r>
              <a:rPr lang="cs-CZ" dirty="0" err="1"/>
              <a:t>director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7324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7CB242-F366-3347-DACC-0A1BA842E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Elements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liability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B9BC961-84A7-046D-3FB6-3D4AFB08A4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Declaration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liquidation</a:t>
            </a:r>
            <a:r>
              <a:rPr lang="cs-CZ" dirty="0"/>
              <a:t> by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Court</a:t>
            </a:r>
            <a:endParaRPr lang="cs-CZ" dirty="0"/>
          </a:p>
          <a:p>
            <a:r>
              <a:rPr lang="cs-CZ" dirty="0" err="1"/>
              <a:t>Breach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duty </a:t>
            </a:r>
            <a:r>
              <a:rPr lang="cs-CZ" dirty="0" err="1"/>
              <a:t>of</a:t>
            </a:r>
            <a:r>
              <a:rPr lang="cs-CZ" dirty="0"/>
              <a:t> care </a:t>
            </a:r>
            <a:r>
              <a:rPr lang="cs-CZ" dirty="0" err="1"/>
              <a:t>contributing</a:t>
            </a:r>
            <a:r>
              <a:rPr lang="cs-CZ" dirty="0"/>
              <a:t> to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insolvency</a:t>
            </a:r>
            <a:r>
              <a:rPr lang="cs-CZ" dirty="0"/>
              <a:t> (</a:t>
            </a:r>
            <a:r>
              <a:rPr lang="cs-CZ" dirty="0" err="1"/>
              <a:t>causal</a:t>
            </a:r>
            <a:r>
              <a:rPr lang="cs-CZ" dirty="0"/>
              <a:t> nexus </a:t>
            </a:r>
            <a:r>
              <a:rPr lang="cs-CZ" dirty="0" err="1"/>
              <a:t>must</a:t>
            </a:r>
            <a:r>
              <a:rPr lang="cs-CZ" dirty="0"/>
              <a:t> </a:t>
            </a:r>
            <a:r>
              <a:rPr lang="cs-CZ" dirty="0" err="1"/>
              <a:t>be</a:t>
            </a:r>
            <a:r>
              <a:rPr lang="cs-CZ" dirty="0"/>
              <a:t> </a:t>
            </a:r>
            <a:r>
              <a:rPr lang="cs-CZ" dirty="0" err="1"/>
              <a:t>established</a:t>
            </a:r>
            <a:r>
              <a:rPr lang="cs-CZ" dirty="0"/>
              <a:t>)</a:t>
            </a:r>
          </a:p>
          <a:p>
            <a:r>
              <a:rPr lang="cs-CZ" dirty="0" err="1"/>
              <a:t>proportionality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1672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2FC6766-11F3-A3EB-3706-1BF4327C7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Legal</a:t>
            </a:r>
            <a:r>
              <a:rPr lang="cs-CZ" dirty="0"/>
              <a:t> </a:t>
            </a:r>
            <a:r>
              <a:rPr lang="cs-CZ" dirty="0" err="1"/>
              <a:t>types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conduct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3DE7B65-F003-4CCB-6B0F-C3A9D88E14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Active </a:t>
            </a:r>
            <a:r>
              <a:rPr lang="cs-CZ" dirty="0" err="1"/>
              <a:t>conduct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ommission</a:t>
            </a:r>
            <a:endParaRPr lang="cs-CZ" dirty="0"/>
          </a:p>
          <a:p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intentional</a:t>
            </a:r>
            <a:r>
              <a:rPr lang="cs-CZ" dirty="0"/>
              <a:t> </a:t>
            </a:r>
            <a:r>
              <a:rPr lang="cs-CZ" dirty="0" err="1"/>
              <a:t>acting</a:t>
            </a:r>
            <a:r>
              <a:rPr lang="cs-CZ" dirty="0"/>
              <a:t> to </a:t>
            </a:r>
            <a:r>
              <a:rPr lang="cs-CZ" dirty="0" err="1"/>
              <a:t>simple</a:t>
            </a:r>
            <a:r>
              <a:rPr lang="cs-CZ" dirty="0"/>
              <a:t> </a:t>
            </a:r>
            <a:r>
              <a:rPr lang="cs-CZ" dirty="0" err="1"/>
              <a:t>negligence</a:t>
            </a:r>
            <a:r>
              <a:rPr lang="cs-CZ" dirty="0"/>
              <a:t> (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doctrine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business </a:t>
            </a:r>
            <a:r>
              <a:rPr lang="cs-CZ" dirty="0" err="1"/>
              <a:t>judgement</a:t>
            </a:r>
            <a:r>
              <a:rPr lang="cs-CZ" dirty="0"/>
              <a:t> rule </a:t>
            </a:r>
            <a:r>
              <a:rPr lang="cs-CZ" dirty="0" err="1"/>
              <a:t>should</a:t>
            </a:r>
            <a:r>
              <a:rPr lang="cs-CZ" dirty="0"/>
              <a:t> </a:t>
            </a:r>
            <a:r>
              <a:rPr lang="cs-CZ" dirty="0" err="1"/>
              <a:t>be</a:t>
            </a:r>
            <a:r>
              <a:rPr lang="cs-CZ" dirty="0"/>
              <a:t> </a:t>
            </a:r>
            <a:r>
              <a:rPr lang="cs-CZ" dirty="0" err="1"/>
              <a:t>examined</a:t>
            </a:r>
            <a:r>
              <a:rPr lang="cs-CZ" dirty="0"/>
              <a:t>)</a:t>
            </a:r>
          </a:p>
          <a:p>
            <a:r>
              <a:rPr lang="cs-CZ" dirty="0"/>
              <a:t>In </a:t>
            </a:r>
            <a:r>
              <a:rPr lang="cs-CZ" dirty="0" err="1"/>
              <a:t>French</a:t>
            </a:r>
            <a:r>
              <a:rPr lang="cs-CZ" dirty="0"/>
              <a:t> </a:t>
            </a:r>
            <a:r>
              <a:rPr lang="cs-CZ" dirty="0" err="1"/>
              <a:t>law</a:t>
            </a:r>
            <a:r>
              <a:rPr lang="cs-CZ" dirty="0"/>
              <a:t> </a:t>
            </a:r>
            <a:r>
              <a:rPr lang="cs-CZ" i="1" dirty="0" err="1"/>
              <a:t>simple</a:t>
            </a:r>
            <a:r>
              <a:rPr lang="cs-CZ" i="1" dirty="0"/>
              <a:t> </a:t>
            </a:r>
            <a:r>
              <a:rPr lang="cs-CZ" i="1" dirty="0" err="1"/>
              <a:t>négligence</a:t>
            </a:r>
            <a:r>
              <a:rPr lang="cs-CZ" i="1" dirty="0"/>
              <a:t> </a:t>
            </a:r>
            <a:r>
              <a:rPr lang="cs-CZ" dirty="0" err="1"/>
              <a:t>doesn´t</a:t>
            </a:r>
            <a:r>
              <a:rPr lang="cs-CZ" dirty="0"/>
              <a:t> </a:t>
            </a:r>
            <a:r>
              <a:rPr lang="cs-CZ" dirty="0" err="1"/>
              <a:t>constitute</a:t>
            </a:r>
            <a:r>
              <a:rPr lang="cs-CZ" dirty="0"/>
              <a:t> </a:t>
            </a:r>
            <a:r>
              <a:rPr lang="cs-CZ" dirty="0" err="1"/>
              <a:t>responsability</a:t>
            </a:r>
            <a:r>
              <a:rPr lang="cs-CZ" dirty="0"/>
              <a:t> </a:t>
            </a:r>
            <a:r>
              <a:rPr lang="cs-CZ" dirty="0" err="1"/>
              <a:t>anymore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66074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071FF4B-A4A7-D3B8-072A-F79DC3C64B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Fields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activities</a:t>
            </a:r>
            <a:r>
              <a:rPr lang="cs-CZ" dirty="0"/>
              <a:t> </a:t>
            </a:r>
            <a:r>
              <a:rPr lang="cs-CZ" dirty="0" err="1"/>
              <a:t>concerned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F8D5FC5-D515-C5CE-68E3-1A36F61F45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Breach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legal</a:t>
            </a:r>
            <a:r>
              <a:rPr lang="cs-CZ" dirty="0"/>
              <a:t> </a:t>
            </a:r>
            <a:r>
              <a:rPr lang="cs-CZ" dirty="0" err="1"/>
              <a:t>requirements</a:t>
            </a:r>
            <a:endParaRPr lang="cs-CZ" dirty="0"/>
          </a:p>
          <a:p>
            <a:r>
              <a:rPr lang="cs-CZ" dirty="0" err="1"/>
              <a:t>Breach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directors</a:t>
            </a:r>
            <a:r>
              <a:rPr lang="cs-CZ" dirty="0"/>
              <a:t> </a:t>
            </a:r>
            <a:r>
              <a:rPr lang="cs-CZ" dirty="0" err="1"/>
              <a:t>contract</a:t>
            </a:r>
            <a:endParaRPr lang="cs-CZ" dirty="0"/>
          </a:p>
          <a:p>
            <a:r>
              <a:rPr lang="cs-CZ" dirty="0" err="1"/>
              <a:t>Breach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Internal</a:t>
            </a:r>
            <a:r>
              <a:rPr lang="cs-CZ" dirty="0"/>
              <a:t> </a:t>
            </a:r>
            <a:r>
              <a:rPr lang="cs-CZ" dirty="0" err="1"/>
              <a:t>regulations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company</a:t>
            </a:r>
            <a:endParaRPr lang="cs-CZ" dirty="0"/>
          </a:p>
          <a:p>
            <a:r>
              <a:rPr lang="cs-CZ" dirty="0" err="1"/>
              <a:t>Etc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310025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6BCC36C-FB8C-93B3-4EBA-CE2700529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Test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proportionality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2ABC139-110C-4DF3-341E-6A7F5AA933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sanction</a:t>
            </a:r>
            <a:r>
              <a:rPr lang="cs-CZ" dirty="0"/>
              <a:t> </a:t>
            </a:r>
            <a:r>
              <a:rPr lang="cs-CZ" dirty="0" err="1"/>
              <a:t>must</a:t>
            </a:r>
            <a:r>
              <a:rPr lang="cs-CZ" dirty="0"/>
              <a:t> </a:t>
            </a:r>
            <a:r>
              <a:rPr lang="cs-CZ" dirty="0" err="1"/>
              <a:t>be</a:t>
            </a:r>
            <a:r>
              <a:rPr lang="cs-CZ" dirty="0"/>
              <a:t> </a:t>
            </a:r>
            <a:r>
              <a:rPr lang="cs-CZ" dirty="0" err="1"/>
              <a:t>justified</a:t>
            </a:r>
            <a:r>
              <a:rPr lang="cs-CZ" dirty="0"/>
              <a:t> and </a:t>
            </a:r>
            <a:r>
              <a:rPr lang="cs-CZ" dirty="0" err="1"/>
              <a:t>proportional</a:t>
            </a:r>
            <a:endParaRPr lang="cs-CZ" dirty="0"/>
          </a:p>
          <a:p>
            <a:pPr lvl="2"/>
            <a:r>
              <a:rPr lang="cs-CZ" dirty="0"/>
              <a:t>to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gravity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breach</a:t>
            </a:r>
            <a:r>
              <a:rPr lang="cs-CZ" dirty="0"/>
              <a:t> </a:t>
            </a:r>
          </a:p>
          <a:p>
            <a:pPr lvl="2"/>
            <a:r>
              <a:rPr lang="cs-CZ" dirty="0"/>
              <a:t>to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character</a:t>
            </a:r>
            <a:r>
              <a:rPr lang="cs-CZ" dirty="0"/>
              <a:t> and type </a:t>
            </a:r>
            <a:r>
              <a:rPr lang="cs-CZ" dirty="0" err="1"/>
              <a:t>of</a:t>
            </a:r>
            <a:r>
              <a:rPr lang="cs-CZ" dirty="0"/>
              <a:t> duty</a:t>
            </a:r>
          </a:p>
          <a:p>
            <a:pPr lvl="2"/>
            <a:r>
              <a:rPr lang="cs-CZ" dirty="0"/>
              <a:t>to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personal</a:t>
            </a:r>
            <a:r>
              <a:rPr lang="cs-CZ" dirty="0"/>
              <a:t> </a:t>
            </a:r>
            <a:r>
              <a:rPr lang="cs-CZ" dirty="0" err="1"/>
              <a:t>situation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defendant</a:t>
            </a:r>
            <a:endParaRPr lang="cs-CZ" dirty="0"/>
          </a:p>
          <a:p>
            <a:pPr marL="685800" lvl="2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41366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ED065F-BAE4-EC24-894C-359B8F41D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Character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compensation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39EB48F-5D26-3272-C2C8-A87130E4EB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not a </a:t>
            </a:r>
            <a:r>
              <a:rPr lang="cs-CZ" dirty="0" err="1"/>
              <a:t>realy</a:t>
            </a:r>
            <a:r>
              <a:rPr lang="cs-CZ" dirty="0"/>
              <a:t> </a:t>
            </a:r>
            <a:r>
              <a:rPr lang="cs-CZ" dirty="0" err="1"/>
              <a:t>recovery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damage</a:t>
            </a:r>
            <a:endParaRPr lang="cs-CZ" dirty="0"/>
          </a:p>
          <a:p>
            <a:r>
              <a:rPr lang="cs-CZ" dirty="0" err="1"/>
              <a:t>rather</a:t>
            </a:r>
            <a:r>
              <a:rPr lang="cs-CZ" dirty="0"/>
              <a:t> a </a:t>
            </a:r>
            <a:r>
              <a:rPr lang="cs-CZ" dirty="0" err="1"/>
              <a:t>compensation</a:t>
            </a:r>
            <a:r>
              <a:rPr lang="cs-CZ" dirty="0"/>
              <a:t> </a:t>
            </a:r>
            <a:r>
              <a:rPr lang="cs-CZ" i="1" dirty="0" err="1"/>
              <a:t>sui</a:t>
            </a:r>
            <a:r>
              <a:rPr lang="cs-CZ" i="1" dirty="0"/>
              <a:t> generis </a:t>
            </a:r>
            <a:r>
              <a:rPr lang="cs-CZ" dirty="0"/>
              <a:t>more</a:t>
            </a:r>
            <a:r>
              <a:rPr lang="cs-CZ" i="1" dirty="0"/>
              <a:t> </a:t>
            </a:r>
            <a:r>
              <a:rPr lang="cs-CZ" dirty="0" err="1"/>
              <a:t>individualized</a:t>
            </a:r>
            <a:r>
              <a:rPr lang="cs-CZ" dirty="0"/>
              <a:t> and </a:t>
            </a:r>
            <a:r>
              <a:rPr lang="cs-CZ" dirty="0" err="1"/>
              <a:t>appropriate</a:t>
            </a:r>
            <a:r>
              <a:rPr lang="cs-CZ" dirty="0"/>
              <a:t> to </a:t>
            </a:r>
            <a:r>
              <a:rPr lang="cs-CZ" dirty="0" err="1"/>
              <a:t>each</a:t>
            </a:r>
            <a:r>
              <a:rPr lang="cs-CZ" dirty="0"/>
              <a:t> case</a:t>
            </a:r>
          </a:p>
        </p:txBody>
      </p:sp>
    </p:spTree>
    <p:extLst>
      <p:ext uri="{BB962C8B-B14F-4D97-AF65-F5344CB8AC3E}">
        <p14:creationId xmlns:p14="http://schemas.microsoft.com/office/powerpoint/2010/main" val="7973817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597AD9-A1E5-A422-4D9C-68D1DEFA8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</a:t>
            </a:r>
            <a:r>
              <a:rPr lang="en-US" dirty="0" err="1"/>
              <a:t>iscretionary</a:t>
            </a:r>
            <a:r>
              <a:rPr lang="en-US" dirty="0"/>
              <a:t> authority of </a:t>
            </a:r>
            <a:r>
              <a:rPr lang="cs-CZ" dirty="0" err="1"/>
              <a:t>the</a:t>
            </a:r>
            <a:r>
              <a:rPr lang="en-US" dirty="0"/>
              <a:t> court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092F28A-AABB-0FD8-0902-C0016405CB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dirty="0" err="1"/>
              <a:t>When</a:t>
            </a:r>
            <a:r>
              <a:rPr lang="cs-CZ" sz="1600" dirty="0"/>
              <a:t> </a:t>
            </a:r>
            <a:r>
              <a:rPr lang="cs-CZ" sz="1600" dirty="0" err="1"/>
              <a:t>applying</a:t>
            </a:r>
            <a:r>
              <a:rPr lang="cs-CZ" sz="1600" dirty="0"/>
              <a:t> </a:t>
            </a:r>
            <a:r>
              <a:rPr lang="cs-CZ" sz="1600" dirty="0" err="1"/>
              <a:t>the</a:t>
            </a:r>
            <a:r>
              <a:rPr lang="cs-CZ" sz="1600" dirty="0"/>
              <a:t> test </a:t>
            </a:r>
            <a:r>
              <a:rPr lang="cs-CZ" sz="1600" dirty="0" err="1"/>
              <a:t>of</a:t>
            </a:r>
            <a:r>
              <a:rPr lang="cs-CZ" sz="1600" dirty="0"/>
              <a:t> </a:t>
            </a:r>
            <a:r>
              <a:rPr lang="cs-CZ" sz="1600" dirty="0" err="1"/>
              <a:t>proportionality</a:t>
            </a:r>
            <a:r>
              <a:rPr lang="cs-CZ" sz="1600" dirty="0"/>
              <a:t> </a:t>
            </a:r>
            <a:r>
              <a:rPr lang="cs-CZ" sz="1600" dirty="0" err="1"/>
              <a:t>the</a:t>
            </a:r>
            <a:r>
              <a:rPr lang="cs-CZ" sz="1600" dirty="0"/>
              <a:t> </a:t>
            </a:r>
            <a:r>
              <a:rPr lang="cs-CZ" sz="1600" dirty="0" err="1"/>
              <a:t>court</a:t>
            </a:r>
            <a:r>
              <a:rPr lang="cs-CZ" sz="1600" dirty="0"/>
              <a:t> has to </a:t>
            </a:r>
            <a:r>
              <a:rPr lang="cs-CZ" sz="1600" dirty="0" err="1"/>
              <a:t>specify</a:t>
            </a:r>
            <a:r>
              <a:rPr lang="cs-CZ" sz="1600" dirty="0"/>
              <a:t> </a:t>
            </a:r>
            <a:r>
              <a:rPr lang="cs-CZ" sz="1600" dirty="0" err="1"/>
              <a:t>the</a:t>
            </a:r>
            <a:r>
              <a:rPr lang="cs-CZ" sz="1600" dirty="0"/>
              <a:t> </a:t>
            </a:r>
            <a:r>
              <a:rPr lang="cs-CZ" sz="1600" dirty="0" err="1"/>
              <a:t>way</a:t>
            </a:r>
            <a:r>
              <a:rPr lang="cs-CZ" sz="1600" dirty="0"/>
              <a:t> </a:t>
            </a:r>
            <a:r>
              <a:rPr lang="cs-CZ" sz="1600" dirty="0" err="1"/>
              <a:t>how</a:t>
            </a:r>
            <a:r>
              <a:rPr lang="cs-CZ" sz="1600" dirty="0"/>
              <a:t> </a:t>
            </a:r>
            <a:r>
              <a:rPr lang="cs-CZ" sz="1600" dirty="0" err="1"/>
              <a:t>the</a:t>
            </a:r>
            <a:r>
              <a:rPr lang="cs-CZ" sz="1600" dirty="0"/>
              <a:t> </a:t>
            </a:r>
            <a:r>
              <a:rPr lang="cs-CZ" sz="1600" dirty="0" err="1"/>
              <a:t>insolvency</a:t>
            </a:r>
            <a:r>
              <a:rPr lang="cs-CZ" sz="1600" dirty="0"/>
              <a:t> </a:t>
            </a:r>
            <a:r>
              <a:rPr lang="cs-CZ" sz="1600" dirty="0" err="1"/>
              <a:t>occured</a:t>
            </a:r>
            <a:endParaRPr lang="cs-CZ" sz="1600" dirty="0"/>
          </a:p>
          <a:p>
            <a:r>
              <a:rPr lang="cs-CZ" sz="1600" dirty="0"/>
              <a:t>In case </a:t>
            </a:r>
            <a:r>
              <a:rPr lang="cs-CZ" sz="1600" dirty="0" err="1"/>
              <a:t>of</a:t>
            </a:r>
            <a:r>
              <a:rPr lang="cs-CZ" sz="1600" dirty="0"/>
              <a:t> </a:t>
            </a:r>
            <a:r>
              <a:rPr lang="cs-CZ" sz="1600" dirty="0" err="1"/>
              <a:t>misfeasance</a:t>
            </a:r>
            <a:r>
              <a:rPr lang="cs-CZ" sz="1600" dirty="0"/>
              <a:t> (not </a:t>
            </a:r>
            <a:r>
              <a:rPr lang="cs-CZ" sz="1600" dirty="0" err="1"/>
              <a:t>the</a:t>
            </a:r>
            <a:r>
              <a:rPr lang="cs-CZ" sz="1600" dirty="0"/>
              <a:t> </a:t>
            </a:r>
            <a:r>
              <a:rPr lang="cs-CZ" sz="1600" dirty="0" err="1"/>
              <a:t>intentional</a:t>
            </a:r>
            <a:r>
              <a:rPr lang="cs-CZ" sz="1600" dirty="0"/>
              <a:t> and </a:t>
            </a:r>
            <a:r>
              <a:rPr lang="cs-CZ" sz="1600" dirty="0" err="1"/>
              <a:t>grave</a:t>
            </a:r>
            <a:r>
              <a:rPr lang="cs-CZ" sz="1600" dirty="0"/>
              <a:t> </a:t>
            </a:r>
            <a:r>
              <a:rPr lang="cs-CZ" sz="1600" dirty="0" err="1"/>
              <a:t>breach</a:t>
            </a:r>
            <a:r>
              <a:rPr lang="cs-CZ" sz="1600" dirty="0"/>
              <a:t>) </a:t>
            </a:r>
            <a:r>
              <a:rPr lang="cs-CZ" sz="1600" dirty="0" err="1"/>
              <a:t>it</a:t>
            </a:r>
            <a:r>
              <a:rPr lang="cs-CZ" sz="1600" dirty="0"/>
              <a:t> </a:t>
            </a:r>
            <a:r>
              <a:rPr lang="cs-CZ" sz="1600" dirty="0" err="1"/>
              <a:t>is</a:t>
            </a:r>
            <a:r>
              <a:rPr lang="cs-CZ" sz="1600" dirty="0"/>
              <a:t> </a:t>
            </a:r>
            <a:r>
              <a:rPr lang="cs-CZ" sz="1600" dirty="0" err="1"/>
              <a:t>realy</a:t>
            </a:r>
            <a:r>
              <a:rPr lang="cs-CZ" sz="1600" dirty="0"/>
              <a:t> </a:t>
            </a:r>
            <a:r>
              <a:rPr lang="cs-CZ" sz="1600" dirty="0" err="1"/>
              <a:t>difficult</a:t>
            </a:r>
            <a:r>
              <a:rPr lang="cs-CZ" sz="1600" dirty="0"/>
              <a:t> to </a:t>
            </a:r>
            <a:r>
              <a:rPr lang="cs-CZ" sz="1600" dirty="0" err="1"/>
              <a:t>establish</a:t>
            </a:r>
            <a:r>
              <a:rPr lang="cs-CZ" sz="1600" dirty="0"/>
              <a:t> </a:t>
            </a:r>
            <a:r>
              <a:rPr lang="cs-CZ" sz="1600" dirty="0" err="1"/>
              <a:t>if</a:t>
            </a:r>
            <a:r>
              <a:rPr lang="cs-CZ" sz="1600" dirty="0"/>
              <a:t> </a:t>
            </a:r>
            <a:r>
              <a:rPr lang="cs-CZ" sz="1600" dirty="0" err="1"/>
              <a:t>the</a:t>
            </a:r>
            <a:r>
              <a:rPr lang="cs-CZ" sz="1600" dirty="0"/>
              <a:t> </a:t>
            </a:r>
            <a:r>
              <a:rPr lang="cs-CZ" sz="1600" dirty="0" err="1"/>
              <a:t>steps</a:t>
            </a:r>
            <a:r>
              <a:rPr lang="cs-CZ" sz="1600" dirty="0"/>
              <a:t> </a:t>
            </a:r>
            <a:r>
              <a:rPr lang="cs-CZ" sz="1600" dirty="0" err="1"/>
              <a:t>were</a:t>
            </a:r>
            <a:r>
              <a:rPr lang="cs-CZ" sz="1600" dirty="0"/>
              <a:t> </a:t>
            </a:r>
            <a:r>
              <a:rPr lang="cs-CZ" sz="1600" dirty="0" err="1"/>
              <a:t>intended</a:t>
            </a:r>
            <a:r>
              <a:rPr lang="cs-CZ" sz="1600" dirty="0"/>
              <a:t> to </a:t>
            </a:r>
            <a:r>
              <a:rPr lang="cs-CZ" sz="1600" dirty="0" err="1"/>
              <a:t>reduce</a:t>
            </a:r>
            <a:r>
              <a:rPr lang="cs-CZ" sz="1600" dirty="0"/>
              <a:t> </a:t>
            </a:r>
            <a:r>
              <a:rPr lang="cs-CZ" sz="1600" dirty="0" err="1"/>
              <a:t>the</a:t>
            </a:r>
            <a:r>
              <a:rPr lang="cs-CZ" sz="1600" dirty="0"/>
              <a:t> </a:t>
            </a:r>
            <a:r>
              <a:rPr lang="cs-CZ" sz="1600" dirty="0" err="1"/>
              <a:t>deficiency</a:t>
            </a:r>
            <a:r>
              <a:rPr lang="cs-CZ" sz="1600" dirty="0"/>
              <a:t> but </a:t>
            </a:r>
            <a:r>
              <a:rPr lang="cs-CZ" sz="1600" dirty="0" err="1"/>
              <a:t>also</a:t>
            </a:r>
            <a:r>
              <a:rPr lang="cs-CZ" sz="1600" dirty="0"/>
              <a:t> </a:t>
            </a:r>
            <a:r>
              <a:rPr lang="cs-CZ" sz="1600" dirty="0" err="1"/>
              <a:t>that</a:t>
            </a:r>
            <a:r>
              <a:rPr lang="cs-CZ" sz="1600" dirty="0"/>
              <a:t> risk </a:t>
            </a:r>
            <a:r>
              <a:rPr lang="cs-CZ" sz="1600" dirty="0" err="1"/>
              <a:t>of</a:t>
            </a:r>
            <a:r>
              <a:rPr lang="cs-CZ" sz="1600" dirty="0"/>
              <a:t> </a:t>
            </a:r>
            <a:r>
              <a:rPr lang="cs-CZ" sz="1600" dirty="0" err="1"/>
              <a:t>loss</a:t>
            </a:r>
            <a:r>
              <a:rPr lang="cs-CZ" sz="1600" dirty="0"/>
              <a:t> to </a:t>
            </a:r>
            <a:r>
              <a:rPr lang="cs-CZ" sz="1600" dirty="0" err="1"/>
              <a:t>new</a:t>
            </a:r>
            <a:r>
              <a:rPr lang="cs-CZ" sz="1600" dirty="0"/>
              <a:t> </a:t>
            </a:r>
            <a:r>
              <a:rPr lang="cs-CZ" sz="1600" dirty="0" err="1"/>
              <a:t>creditors</a:t>
            </a:r>
            <a:r>
              <a:rPr lang="cs-CZ" sz="1600" dirty="0"/>
              <a:t> </a:t>
            </a:r>
            <a:r>
              <a:rPr lang="cs-CZ" sz="1600" dirty="0" err="1"/>
              <a:t>was</a:t>
            </a:r>
            <a:r>
              <a:rPr lang="cs-CZ" sz="1600" dirty="0"/>
              <a:t> </a:t>
            </a:r>
            <a:r>
              <a:rPr lang="cs-CZ" sz="1600" dirty="0" err="1"/>
              <a:t>minimised</a:t>
            </a:r>
            <a:endParaRPr lang="cs-CZ" sz="1600" dirty="0"/>
          </a:p>
          <a:p>
            <a:r>
              <a:rPr lang="cs-CZ" sz="1600" dirty="0"/>
              <a:t>THE TEST OF GOOD FAITH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82795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41C75D-E1FD-50A6-365F-80921D8ED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Principle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good</a:t>
            </a:r>
            <a:r>
              <a:rPr lang="cs-CZ" dirty="0"/>
              <a:t> </a:t>
            </a:r>
            <a:r>
              <a:rPr lang="cs-CZ" dirty="0" err="1"/>
              <a:t>faith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A3F7601-7F32-8282-C476-2C7587960A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Honesty</a:t>
            </a:r>
            <a:r>
              <a:rPr lang="cs-CZ" dirty="0"/>
              <a:t> and </a:t>
            </a:r>
            <a:r>
              <a:rPr lang="cs-CZ" dirty="0" err="1"/>
              <a:t>Loyalty</a:t>
            </a:r>
            <a:r>
              <a:rPr lang="cs-CZ" dirty="0"/>
              <a:t>: </a:t>
            </a:r>
            <a:r>
              <a:rPr lang="en-US" dirty="0"/>
              <a:t>Directors must act with honesty and undivided loyalty to the company</a:t>
            </a:r>
            <a:r>
              <a:rPr lang="cs-CZ" dirty="0"/>
              <a:t> in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solvent</a:t>
            </a:r>
            <a:r>
              <a:rPr lang="cs-CZ" dirty="0"/>
              <a:t> </a:t>
            </a:r>
            <a:r>
              <a:rPr lang="cs-CZ" dirty="0" err="1"/>
              <a:t>company</a:t>
            </a:r>
            <a:r>
              <a:rPr lang="cs-CZ" dirty="0"/>
              <a:t> and to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creditors</a:t>
            </a:r>
            <a:r>
              <a:rPr lang="cs-CZ" dirty="0"/>
              <a:t> in case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imminent</a:t>
            </a:r>
            <a:r>
              <a:rPr lang="cs-CZ" dirty="0"/>
              <a:t> </a:t>
            </a:r>
            <a:r>
              <a:rPr lang="cs-CZ" dirty="0" err="1"/>
              <a:t>insolvency</a:t>
            </a:r>
            <a:endParaRPr lang="cs-CZ" dirty="0"/>
          </a:p>
          <a:p>
            <a:r>
              <a:rPr lang="cs-CZ" dirty="0"/>
              <a:t>Best </a:t>
            </a:r>
            <a:r>
              <a:rPr lang="cs-CZ" dirty="0" err="1"/>
              <a:t>purpose</a:t>
            </a:r>
            <a:r>
              <a:rPr lang="cs-CZ" dirty="0"/>
              <a:t>:</a:t>
            </a:r>
            <a:r>
              <a:rPr lang="en-US" dirty="0"/>
              <a:t>The overarching principle is to act in a way that promotes the success of the company</a:t>
            </a:r>
            <a:r>
              <a:rPr lang="cs-CZ" dirty="0"/>
              <a:t> but in </a:t>
            </a:r>
            <a:r>
              <a:rPr lang="cs-CZ" dirty="0" err="1"/>
              <a:t>financial</a:t>
            </a:r>
            <a:r>
              <a:rPr lang="cs-CZ" dirty="0"/>
              <a:t> </a:t>
            </a:r>
            <a:r>
              <a:rPr lang="cs-CZ" dirty="0" err="1"/>
              <a:t>difficulties</a:t>
            </a:r>
            <a:r>
              <a:rPr lang="cs-CZ" dirty="0"/>
              <a:t> to </a:t>
            </a:r>
            <a:r>
              <a:rPr lang="cs-CZ" dirty="0" err="1"/>
              <a:t>save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creditors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96129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1FC117F-0F2D-2E3D-F539-99366441A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How</a:t>
            </a:r>
            <a:r>
              <a:rPr lang="cs-CZ" dirty="0"/>
              <a:t> to </a:t>
            </a:r>
            <a:r>
              <a:rPr lang="cs-CZ" dirty="0" err="1"/>
              <a:t>objectify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good</a:t>
            </a:r>
            <a:r>
              <a:rPr lang="cs-CZ" dirty="0"/>
              <a:t> </a:t>
            </a:r>
            <a:r>
              <a:rPr lang="cs-CZ" dirty="0" err="1"/>
              <a:t>faith</a:t>
            </a:r>
            <a:r>
              <a:rPr lang="cs-CZ" dirty="0"/>
              <a:t>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AC24A94-DFFA-1135-AFB5-3E17B632B8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 err="1"/>
              <a:t>Defence</a:t>
            </a:r>
            <a:r>
              <a:rPr lang="cs-CZ" dirty="0"/>
              <a:t> </a:t>
            </a:r>
            <a:r>
              <a:rPr lang="cs-CZ" dirty="0" err="1"/>
              <a:t>should</a:t>
            </a:r>
            <a:r>
              <a:rPr lang="cs-CZ" dirty="0"/>
              <a:t> </a:t>
            </a:r>
            <a:r>
              <a:rPr lang="cs-CZ" dirty="0" err="1"/>
              <a:t>be</a:t>
            </a:r>
            <a:r>
              <a:rPr lang="cs-CZ" dirty="0"/>
              <a:t> </a:t>
            </a:r>
            <a:r>
              <a:rPr lang="cs-CZ" dirty="0" err="1"/>
              <a:t>based</a:t>
            </a:r>
            <a:r>
              <a:rPr lang="cs-CZ" dirty="0"/>
              <a:t> on evidence </a:t>
            </a:r>
            <a:r>
              <a:rPr lang="cs-CZ" dirty="0" err="1"/>
              <a:t>that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directors</a:t>
            </a:r>
            <a:r>
              <a:rPr lang="cs-CZ" dirty="0"/>
              <a:t> </a:t>
            </a:r>
            <a:r>
              <a:rPr lang="cs-CZ" dirty="0" err="1"/>
              <a:t>followed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data and </a:t>
            </a:r>
            <a:r>
              <a:rPr lang="cs-CZ" dirty="0" err="1"/>
              <a:t>used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appropriate</a:t>
            </a:r>
            <a:r>
              <a:rPr lang="cs-CZ" dirty="0"/>
              <a:t> </a:t>
            </a:r>
            <a:r>
              <a:rPr lang="cs-CZ" dirty="0" err="1"/>
              <a:t>method</a:t>
            </a:r>
            <a:r>
              <a:rPr lang="cs-CZ" dirty="0"/>
              <a:t> to </a:t>
            </a:r>
            <a:r>
              <a:rPr lang="cs-CZ" dirty="0" err="1"/>
              <a:t>identify</a:t>
            </a:r>
            <a:r>
              <a:rPr lang="cs-CZ" dirty="0"/>
              <a:t> and </a:t>
            </a:r>
            <a:r>
              <a:rPr lang="cs-CZ" dirty="0" err="1"/>
              <a:t>minimise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risks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9A80810-1BEC-8492-49A9-2A399727F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tools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C46F2D0-F5EC-182B-951A-6D2FB964BA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270868"/>
            <a:ext cx="8222535" cy="1633649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r>
              <a:rPr lang="cs-CZ" dirty="0"/>
              <a:t>To </a:t>
            </a:r>
            <a:r>
              <a:rPr lang="cs-CZ" dirty="0" err="1"/>
              <a:t>evaluate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situation</a:t>
            </a:r>
            <a:r>
              <a:rPr lang="cs-CZ" dirty="0"/>
              <a:t> </a:t>
            </a:r>
            <a:r>
              <a:rPr lang="cs-CZ" dirty="0" err="1"/>
              <a:t>according</a:t>
            </a:r>
            <a:r>
              <a:rPr lang="cs-CZ" dirty="0"/>
              <a:t> to </a:t>
            </a:r>
            <a:r>
              <a:rPr lang="cs-CZ" dirty="0" err="1"/>
              <a:t>financial</a:t>
            </a:r>
            <a:r>
              <a:rPr lang="cs-CZ" dirty="0"/>
              <a:t> </a:t>
            </a:r>
            <a:r>
              <a:rPr lang="cs-CZ" dirty="0" err="1"/>
              <a:t>indicators</a:t>
            </a:r>
            <a:r>
              <a:rPr lang="cs-CZ" dirty="0"/>
              <a:t> on </a:t>
            </a:r>
            <a:r>
              <a:rPr lang="cs-CZ" dirty="0" err="1"/>
              <a:t>regular</a:t>
            </a:r>
            <a:r>
              <a:rPr lang="cs-CZ" dirty="0"/>
              <a:t> </a:t>
            </a:r>
            <a:r>
              <a:rPr lang="cs-CZ" dirty="0" err="1"/>
              <a:t>basis</a:t>
            </a:r>
            <a:r>
              <a:rPr lang="cs-CZ" dirty="0"/>
              <a:t> (</a:t>
            </a:r>
            <a:r>
              <a:rPr lang="cs-CZ" dirty="0" err="1"/>
              <a:t>monthly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every</a:t>
            </a:r>
            <a:r>
              <a:rPr lang="cs-CZ" dirty="0"/>
              <a:t> 3 </a:t>
            </a:r>
            <a:r>
              <a:rPr lang="cs-CZ" dirty="0" err="1"/>
              <a:t>months</a:t>
            </a:r>
            <a:r>
              <a:rPr lang="cs-CZ" dirty="0"/>
              <a:t>)- </a:t>
            </a:r>
            <a:r>
              <a:rPr lang="cs-CZ" dirty="0" err="1"/>
              <a:t>liquidity</a:t>
            </a:r>
            <a:r>
              <a:rPr lang="cs-CZ" dirty="0"/>
              <a:t>, profitability, </a:t>
            </a:r>
            <a:r>
              <a:rPr lang="cs-CZ" dirty="0" err="1"/>
              <a:t>indebtedness</a:t>
            </a:r>
            <a:r>
              <a:rPr lang="cs-CZ" dirty="0"/>
              <a:t> and cash-</a:t>
            </a:r>
            <a:r>
              <a:rPr lang="cs-CZ" dirty="0" err="1"/>
              <a:t>flow</a:t>
            </a:r>
            <a:endParaRPr lang="cs-CZ" dirty="0"/>
          </a:p>
          <a:p>
            <a:r>
              <a:rPr lang="cs-CZ" dirty="0"/>
              <a:t>To </a:t>
            </a:r>
            <a:r>
              <a:rPr lang="cs-CZ" err="1"/>
              <a:t>be</a:t>
            </a:r>
            <a:r>
              <a:rPr lang="cs-CZ" dirty="0"/>
              <a:t> </a:t>
            </a:r>
            <a:r>
              <a:rPr lang="cs-CZ" err="1"/>
              <a:t>aware</a:t>
            </a:r>
            <a:r>
              <a:rPr lang="cs-CZ" dirty="0"/>
              <a:t> </a:t>
            </a:r>
            <a:r>
              <a:rPr lang="cs-CZ" err="1"/>
              <a:t>of</a:t>
            </a:r>
            <a:r>
              <a:rPr lang="cs-CZ" dirty="0"/>
              <a:t> non- </a:t>
            </a:r>
            <a:r>
              <a:rPr lang="cs-CZ" err="1"/>
              <a:t>financial</a:t>
            </a:r>
            <a:r>
              <a:rPr lang="cs-CZ" dirty="0"/>
              <a:t> </a:t>
            </a:r>
            <a:r>
              <a:rPr lang="cs-CZ" err="1"/>
              <a:t>indicators</a:t>
            </a:r>
            <a:endParaRPr lang="cs-CZ">
              <a:ea typeface="Calibri"/>
              <a:cs typeface="Calibri"/>
            </a:endParaRPr>
          </a:p>
          <a:p>
            <a:r>
              <a:rPr lang="en-GB" i="1" dirty="0">
                <a:ea typeface="+mn-lt"/>
                <a:cs typeface="+mn-lt"/>
              </a:rPr>
              <a:t>To evaluate the situation using specific methodologies (e.g., </a:t>
            </a:r>
            <a:r>
              <a:rPr lang="en-GB" b="1" i="1" dirty="0">
                <a:ea typeface="+mn-lt"/>
                <a:cs typeface="+mn-lt"/>
              </a:rPr>
              <a:t>Cash Flow Story</a:t>
            </a:r>
            <a:r>
              <a:rPr lang="en-GB" i="1" dirty="0">
                <a:ea typeface="+mn-lt"/>
                <a:cs typeface="+mn-lt"/>
              </a:rPr>
              <a:t>) on a regular basis (monthly or every 3 months). The focus must be shifted to </a:t>
            </a:r>
            <a:r>
              <a:rPr lang="en-GB" b="1" i="1" dirty="0">
                <a:ea typeface="+mn-lt"/>
                <a:cs typeface="+mn-lt"/>
              </a:rPr>
              <a:t>operational cash flow</a:t>
            </a:r>
            <a:r>
              <a:rPr lang="en-GB" i="1" dirty="0">
                <a:ea typeface="+mn-lt"/>
                <a:cs typeface="+mn-lt"/>
              </a:rPr>
              <a:t> and </a:t>
            </a:r>
            <a:r>
              <a:rPr lang="en-GB" b="1" i="1" dirty="0">
                <a:ea typeface="+mn-lt"/>
                <a:cs typeface="+mn-lt"/>
              </a:rPr>
              <a:t>working capital</a:t>
            </a:r>
            <a:r>
              <a:rPr lang="en-GB" i="1" dirty="0">
                <a:ea typeface="+mn-lt"/>
                <a:cs typeface="+mn-lt"/>
              </a:rPr>
              <a:t> trends.</a:t>
            </a:r>
            <a:endParaRPr lang="cs-CZ" dirty="0">
              <a:ea typeface="Calibri"/>
              <a:cs typeface="Calibri"/>
            </a:endParaRPr>
          </a:p>
          <a:p>
            <a:endParaRPr lang="cs-CZ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015521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283906-BC21-F492-EAFF-146E2BCC2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crucial</a:t>
            </a:r>
            <a:r>
              <a:rPr lang="cs-CZ" dirty="0"/>
              <a:t> moment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0744912-E467-4BA4-65CD-5EA9965556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/>
              <a:t>At </a:t>
            </a:r>
            <a:r>
              <a:rPr lang="cs-CZ" dirty="0" err="1"/>
              <a:t>each</a:t>
            </a:r>
            <a:r>
              <a:rPr lang="cs-CZ" dirty="0"/>
              <a:t> moment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company</a:t>
            </a:r>
            <a:r>
              <a:rPr lang="cs-CZ" dirty="0"/>
              <a:t> </a:t>
            </a:r>
            <a:r>
              <a:rPr lang="cs-CZ" dirty="0" err="1"/>
              <a:t>life</a:t>
            </a:r>
            <a:r>
              <a:rPr lang="cs-CZ" dirty="0"/>
              <a:t>, not </a:t>
            </a:r>
            <a:r>
              <a:rPr lang="cs-CZ" dirty="0" err="1"/>
              <a:t>only</a:t>
            </a:r>
            <a:r>
              <a:rPr lang="cs-CZ" dirty="0"/>
              <a:t> profit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important</a:t>
            </a:r>
            <a:r>
              <a:rPr lang="cs-CZ" dirty="0"/>
              <a:t> but </a:t>
            </a:r>
            <a:r>
              <a:rPr lang="cs-CZ" dirty="0" err="1"/>
              <a:t>also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working</a:t>
            </a:r>
            <a:r>
              <a:rPr lang="cs-CZ" dirty="0"/>
              <a:t> </a:t>
            </a:r>
            <a:r>
              <a:rPr lang="cs-CZ" dirty="0" err="1"/>
              <a:t>capital</a:t>
            </a:r>
            <a:r>
              <a:rPr lang="cs-CZ" dirty="0"/>
              <a:t> and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way</a:t>
            </a:r>
            <a:r>
              <a:rPr lang="cs-CZ" dirty="0"/>
              <a:t> </a:t>
            </a:r>
            <a:r>
              <a:rPr lang="cs-CZ" dirty="0" err="1"/>
              <a:t>how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company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financed</a:t>
            </a:r>
            <a:endParaRPr lang="cs-CZ" dirty="0"/>
          </a:p>
          <a:p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this</a:t>
            </a:r>
            <a:r>
              <a:rPr lang="cs-CZ" dirty="0"/>
              <a:t> </a:t>
            </a:r>
            <a:r>
              <a:rPr lang="cs-CZ" dirty="0" err="1"/>
              <a:t>reason</a:t>
            </a:r>
            <a:r>
              <a:rPr lang="cs-CZ" dirty="0"/>
              <a:t> </a:t>
            </a:r>
            <a:r>
              <a:rPr lang="cs-CZ" dirty="0" err="1"/>
              <a:t>if</a:t>
            </a:r>
            <a:r>
              <a:rPr lang="cs-CZ" dirty="0"/>
              <a:t> </a:t>
            </a:r>
            <a:r>
              <a:rPr lang="cs-CZ" dirty="0" err="1"/>
              <a:t>there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a negative cash-</a:t>
            </a:r>
            <a:r>
              <a:rPr lang="cs-CZ" dirty="0" err="1"/>
              <a:t>flow</a:t>
            </a:r>
            <a:r>
              <a:rPr lang="cs-CZ" dirty="0"/>
              <a:t> on </a:t>
            </a:r>
            <a:r>
              <a:rPr lang="cs-CZ" dirty="0" err="1"/>
              <a:t>the</a:t>
            </a:r>
            <a:r>
              <a:rPr lang="cs-CZ" dirty="0"/>
              <a:t> long term </a:t>
            </a:r>
            <a:r>
              <a:rPr lang="cs-CZ" dirty="0" err="1"/>
              <a:t>basis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insolvency</a:t>
            </a:r>
            <a:r>
              <a:rPr lang="cs-CZ" dirty="0"/>
              <a:t> </a:t>
            </a:r>
            <a:r>
              <a:rPr lang="cs-CZ" dirty="0" err="1"/>
              <a:t>seems</a:t>
            </a:r>
            <a:r>
              <a:rPr lang="cs-CZ" dirty="0"/>
              <a:t> to </a:t>
            </a:r>
            <a:r>
              <a:rPr lang="cs-CZ" dirty="0" err="1"/>
              <a:t>be</a:t>
            </a:r>
            <a:r>
              <a:rPr lang="cs-CZ" dirty="0"/>
              <a:t> </a:t>
            </a:r>
            <a:r>
              <a:rPr lang="cs-CZ" dirty="0" err="1"/>
              <a:t>inevitable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9116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6C118E7-A8E7-ED92-8C9C-DD32F235A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Conclusion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983D9A2-4DA9-AAED-6F7B-D9895ABEBB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Being</a:t>
            </a:r>
            <a:r>
              <a:rPr lang="cs-CZ" dirty="0"/>
              <a:t> </a:t>
            </a:r>
            <a:r>
              <a:rPr lang="cs-CZ" dirty="0" err="1"/>
              <a:t>aware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financial</a:t>
            </a:r>
            <a:r>
              <a:rPr lang="cs-CZ" dirty="0"/>
              <a:t> </a:t>
            </a:r>
            <a:r>
              <a:rPr lang="cs-CZ" dirty="0" err="1"/>
              <a:t>situation</a:t>
            </a:r>
            <a:r>
              <a:rPr lang="cs-CZ" dirty="0"/>
              <a:t> </a:t>
            </a:r>
            <a:r>
              <a:rPr lang="cs-CZ"/>
              <a:t>is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integral</a:t>
            </a:r>
            <a:r>
              <a:rPr lang="cs-CZ" dirty="0"/>
              <a:t> part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duty </a:t>
            </a:r>
            <a:r>
              <a:rPr lang="cs-CZ" dirty="0" err="1"/>
              <a:t>of</a:t>
            </a:r>
            <a:r>
              <a:rPr lang="cs-CZ" dirty="0"/>
              <a:t> care and </a:t>
            </a:r>
            <a:r>
              <a:rPr lang="cs-CZ" dirty="0" err="1"/>
              <a:t>should</a:t>
            </a:r>
            <a:r>
              <a:rPr lang="cs-CZ" dirty="0"/>
              <a:t> </a:t>
            </a:r>
            <a:r>
              <a:rPr lang="cs-CZ" dirty="0" err="1"/>
              <a:t>be</a:t>
            </a:r>
            <a:r>
              <a:rPr lang="cs-CZ" dirty="0"/>
              <a:t> </a:t>
            </a:r>
            <a:r>
              <a:rPr lang="cs-CZ" dirty="0" err="1"/>
              <a:t>examined</a:t>
            </a:r>
            <a:r>
              <a:rPr lang="cs-CZ" dirty="0"/>
              <a:t> in </a:t>
            </a:r>
            <a:r>
              <a:rPr lang="cs-CZ" dirty="0" err="1"/>
              <a:t>connection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another</a:t>
            </a:r>
            <a:r>
              <a:rPr lang="cs-CZ" dirty="0"/>
              <a:t> </a:t>
            </a:r>
            <a:r>
              <a:rPr lang="cs-CZ" dirty="0" err="1"/>
              <a:t>possible</a:t>
            </a:r>
            <a:r>
              <a:rPr lang="cs-CZ" dirty="0"/>
              <a:t> </a:t>
            </a:r>
            <a:r>
              <a:rPr lang="cs-CZ" dirty="0" err="1"/>
              <a:t>breach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duty</a:t>
            </a:r>
          </a:p>
        </p:txBody>
      </p:sp>
    </p:spTree>
    <p:extLst>
      <p:ext uri="{BB962C8B-B14F-4D97-AF65-F5344CB8AC3E}">
        <p14:creationId xmlns:p14="http://schemas.microsoft.com/office/powerpoint/2010/main" val="2511541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175D1331CAB9214FB040A97791559209" ma:contentTypeVersion="18" ma:contentTypeDescription="Vytvoří nový dokument" ma:contentTypeScope="" ma:versionID="6fd9b52482d8db4b7b182be6fcc3baf0">
  <xsd:schema xmlns:xsd="http://www.w3.org/2001/XMLSchema" xmlns:xs="http://www.w3.org/2001/XMLSchema" xmlns:p="http://schemas.microsoft.com/office/2006/metadata/properties" xmlns:ns3="496a5a3f-c8d9-436a-b8cc-9c756a208ede" xmlns:ns4="79b74a89-8803-4848-93c9-01380da25d1f" targetNamespace="http://schemas.microsoft.com/office/2006/metadata/properties" ma:root="true" ma:fieldsID="d0760227afe4686c9704b4eb81aeb7d5" ns3:_="" ns4:_="">
    <xsd:import namespace="496a5a3f-c8d9-436a-b8cc-9c756a208ede"/>
    <xsd:import namespace="79b74a89-8803-4848-93c9-01380da25d1f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DateTaken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MediaLengthInSeconds" minOccurs="0"/>
                <xsd:element ref="ns4:_activity" minOccurs="0"/>
                <xsd:element ref="ns4:MediaServiceObjectDetectorVersions" minOccurs="0"/>
                <xsd:element ref="ns4:MediaServiceSystemTags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6a5a3f-c8d9-436a-b8cc-9c756a208ed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dílené s podrobnostmi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Hodnota hash upozornění na sdílení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b74a89-8803-4848-93c9-01380da25d1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79b74a89-8803-4848-93c9-01380da25d1f" xsi:nil="true"/>
  </documentManagement>
</p:properties>
</file>

<file path=customXml/itemProps1.xml><?xml version="1.0" encoding="utf-8"?>
<ds:datastoreItem xmlns:ds="http://schemas.openxmlformats.org/officeDocument/2006/customXml" ds:itemID="{8A8D36F3-3543-4BD9-AE36-DD114DA1A88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DA869CE-F820-4598-86EE-56F46712988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96a5a3f-c8d9-436a-b8cc-9c756a208ede"/>
    <ds:schemaRef ds:uri="79b74a89-8803-4848-93c9-01380da25d1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FA4A5D5-86D4-42DD-A7CF-52CE9365E68B}">
  <ds:schemaRefs>
    <ds:schemaRef ds:uri="79b74a89-8803-4848-93c9-01380da25d1f"/>
    <ds:schemaRef ds:uri="http://purl.org/dc/terms/"/>
    <ds:schemaRef ds:uri="http://purl.org/dc/dcmitype/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496a5a3f-c8d9-436a-b8cc-9c756a208ede"/>
    <ds:schemaRef ds:uri="http://schemas.microsoft.com/office/2006/metadata/properties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1682</TotalTime>
  <Words>737</Words>
  <Application>Microsoft Macintosh PowerPoint</Application>
  <PresentationFormat>Affichage à l'écran (16:9)</PresentationFormat>
  <Paragraphs>77</Paragraphs>
  <Slides>16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Breach of directors´duty leading to insolvency and its consequences</vt:lpstr>
      <vt:lpstr>Legal background</vt:lpstr>
      <vt:lpstr>Who can sue</vt:lpstr>
      <vt:lpstr>Concept</vt:lpstr>
      <vt:lpstr>Who can be sued</vt:lpstr>
      <vt:lpstr>Elements of liability</vt:lpstr>
      <vt:lpstr>Legal types of conduct</vt:lpstr>
      <vt:lpstr>Fields of activities concerned</vt:lpstr>
      <vt:lpstr>Test of proportionality</vt:lpstr>
      <vt:lpstr>Character of the compensation</vt:lpstr>
      <vt:lpstr>Discretionary authority of the court</vt:lpstr>
      <vt:lpstr>Principle of good faith</vt:lpstr>
      <vt:lpstr>How to objectify the good faith </vt:lpstr>
      <vt:lpstr>The tools</vt:lpstr>
      <vt:lpstr>The crucial moment</vt:lpstr>
      <vt:lpstr>Conclusion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Myriam Mailly</cp:lastModifiedBy>
  <cp:revision>49</cp:revision>
  <cp:lastPrinted>2012-12-11T14:08:32Z</cp:lastPrinted>
  <dcterms:created xsi:type="dcterms:W3CDTF">2012-03-12T16:08:15Z</dcterms:created>
  <dcterms:modified xsi:type="dcterms:W3CDTF">2025-10-03T14:38:34Z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0x010100175D1331CAB9214FB040A97791559209</vt:lpwstr>
  </property>
</Properties>
</file>