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74" r:id="rId2"/>
    <p:sldId id="277" r:id="rId3"/>
    <p:sldId id="278" r:id="rId4"/>
    <p:sldId id="265" r:id="rId5"/>
    <p:sldId id="276" r:id="rId6"/>
    <p:sldId id="275" r:id="rId7"/>
    <p:sldId id="279" r:id="rId8"/>
    <p:sldId id="280" r:id="rId9"/>
  </p:sldIdLst>
  <p:sldSz cx="9144000" cy="5143500" type="screen16x9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/>
    <p:restoredTop sz="94721"/>
  </p:normalViewPr>
  <p:slideViewPr>
    <p:cSldViewPr snapToGrid="0" snapToObjects="1">
      <p:cViewPr varScale="1">
        <p:scale>
          <a:sx n="158" d="100"/>
          <a:sy n="158" d="100"/>
        </p:scale>
        <p:origin x="246" y="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10/6/2025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10/6/2025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err="1"/>
              <a:t>Convinced</a:t>
            </a:r>
            <a:r>
              <a:rPr lang="de-CH" dirty="0"/>
              <a:t> </a:t>
            </a:r>
            <a:r>
              <a:rPr lang="de-CH" dirty="0" err="1"/>
              <a:t>that</a:t>
            </a:r>
            <a:r>
              <a:rPr lang="de-CH" dirty="0"/>
              <a:t> </a:t>
            </a:r>
            <a:r>
              <a:rPr lang="de-CH" dirty="0" err="1"/>
              <a:t>the</a:t>
            </a:r>
            <a:r>
              <a:rPr lang="de-CH" dirty="0"/>
              <a:t> RP </a:t>
            </a:r>
            <a:r>
              <a:rPr lang="de-CH" dirty="0" err="1"/>
              <a:t>is</a:t>
            </a:r>
            <a:r>
              <a:rPr lang="de-CH" dirty="0"/>
              <a:t> </a:t>
            </a:r>
            <a:r>
              <a:rPr lang="de-CH" dirty="0" err="1"/>
              <a:t>covered</a:t>
            </a:r>
            <a:r>
              <a:rPr lang="de-CH" dirty="0"/>
              <a:t> </a:t>
            </a:r>
            <a:r>
              <a:rPr lang="de-CH" dirty="0" err="1"/>
              <a:t>by</a:t>
            </a:r>
            <a:r>
              <a:rPr lang="de-CH" dirty="0"/>
              <a:t> </a:t>
            </a:r>
            <a:r>
              <a:rPr lang="de-CH" dirty="0" err="1"/>
              <a:t>the</a:t>
            </a:r>
            <a:r>
              <a:rPr lang="de-CH" dirty="0"/>
              <a:t> </a:t>
            </a:r>
            <a:r>
              <a:rPr lang="de-CH" dirty="0" err="1"/>
              <a:t>exclusion</a:t>
            </a:r>
            <a:endParaRPr lang="de-CH" dirty="0"/>
          </a:p>
          <a:p>
            <a:endParaRPr lang="de-CH" dirty="0"/>
          </a:p>
          <a:p>
            <a:r>
              <a:rPr lang="de-CH" dirty="0"/>
              <a:t>As </a:t>
            </a:r>
            <a:r>
              <a:rPr lang="de-CH" dirty="0" err="1"/>
              <a:t>to</a:t>
            </a:r>
            <a:r>
              <a:rPr lang="de-CH" dirty="0"/>
              <a:t> </a:t>
            </a:r>
            <a:r>
              <a:rPr lang="de-CH" dirty="0" err="1"/>
              <a:t>the</a:t>
            </a:r>
            <a:r>
              <a:rPr lang="de-CH" dirty="0"/>
              <a:t> Scheme: </a:t>
            </a:r>
          </a:p>
          <a:p>
            <a:endParaRPr lang="de-CH" dirty="0"/>
          </a:p>
          <a:p>
            <a:r>
              <a:rPr lang="de-CH" dirty="0" err="1"/>
              <a:t>Clearly</a:t>
            </a:r>
            <a:r>
              <a:rPr lang="de-CH" dirty="0"/>
              <a:t>: Non-</a:t>
            </a:r>
            <a:r>
              <a:rPr lang="de-CH" dirty="0" err="1"/>
              <a:t>voluntary</a:t>
            </a:r>
            <a:endParaRPr lang="de-CH" dirty="0"/>
          </a:p>
          <a:p>
            <a:r>
              <a:rPr lang="de-CH" dirty="0"/>
              <a:t>But: «</a:t>
            </a:r>
            <a:r>
              <a:rPr lang="de-CH" dirty="0" err="1"/>
              <a:t>their</a:t>
            </a:r>
            <a:r>
              <a:rPr lang="de-CH" dirty="0"/>
              <a:t> </a:t>
            </a:r>
            <a:r>
              <a:rPr lang="de-CH" dirty="0" err="1"/>
              <a:t>creditors</a:t>
            </a:r>
            <a:r>
              <a:rPr lang="de-CH" dirty="0"/>
              <a:t>» (</a:t>
            </a:r>
            <a:r>
              <a:rPr lang="de-CH" dirty="0" err="1"/>
              <a:t>does</a:t>
            </a:r>
            <a:r>
              <a:rPr lang="de-CH" dirty="0"/>
              <a:t> </a:t>
            </a:r>
            <a:r>
              <a:rPr lang="de-CH" dirty="0" err="1"/>
              <a:t>that</a:t>
            </a:r>
            <a:r>
              <a:rPr lang="de-CH" dirty="0"/>
              <a:t> </a:t>
            </a:r>
            <a:r>
              <a:rPr lang="de-CH" dirty="0" err="1"/>
              <a:t>imply</a:t>
            </a:r>
            <a:r>
              <a:rPr lang="de-CH" dirty="0"/>
              <a:t> all of </a:t>
            </a:r>
            <a:r>
              <a:rPr lang="de-CH" dirty="0" err="1"/>
              <a:t>them</a:t>
            </a:r>
            <a:r>
              <a:rPr lang="de-CH" dirty="0"/>
              <a:t>?)</a:t>
            </a:r>
          </a:p>
          <a:p>
            <a:endParaRPr lang="de-CH"/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4E2B5B-00FD-4B70-B4A2-8A29A6E99C12}" type="slidenum">
              <a:rPr lang="de-CH" smtClean="0"/>
              <a:t>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926284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0174C6-04DD-B7CA-85C4-A39F30035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D40F72CF-026B-6FC3-34AD-B8E627C1CE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E70B03A3-8FE4-FD87-5FD4-34CFDD561D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F742639-CFAB-2CAD-2A98-38C123D1CC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63175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67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FD6910-F320-BB58-ABCE-893CD1194C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0"/>
            <a:ext cx="9178763" cy="10836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citral.org/uncitral/uncitral_texts/insolvency.htm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citral.org/uncitral/uncitral_texts/insolvency.htm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102519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 dirty="0"/>
              <a:t>To Be or Not to Be an Insolvency Proceeding: That is the Question – in Switzerland and Abroad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endParaRPr lang="en-US" sz="2700" b="1" dirty="0"/>
          </a:p>
          <a:p>
            <a:pPr>
              <a:defRPr/>
            </a:pPr>
            <a:r>
              <a:rPr lang="en-US" sz="2700" b="1" dirty="0"/>
              <a:t>Rodrigo Rodriguez &amp; Antonia Mottironi</a:t>
            </a:r>
            <a:br>
              <a:rPr lang="en-US" sz="2700" b="1" dirty="0"/>
            </a:b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55CE3E-6F34-1EF2-7875-FD38AF21A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sz="3200" dirty="0" err="1"/>
              <a:t>Overview</a:t>
            </a:r>
            <a:endParaRPr lang="de-CH" sz="3200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1ADD71B-D16C-376F-8C6B-674EF9C5D1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CH" dirty="0"/>
              <a:t>The </a:t>
            </a:r>
            <a:r>
              <a:rPr lang="de-CH" dirty="0" err="1"/>
              <a:t>importance</a:t>
            </a:r>
            <a:r>
              <a:rPr lang="de-CH" dirty="0"/>
              <a:t> of </a:t>
            </a:r>
            <a:r>
              <a:rPr lang="de-CH" dirty="0" err="1"/>
              <a:t>being</a:t>
            </a:r>
            <a:r>
              <a:rPr lang="de-CH" dirty="0"/>
              <a:t> an </a:t>
            </a:r>
            <a:r>
              <a:rPr lang="de-CH" dirty="0" err="1"/>
              <a:t>insolvency</a:t>
            </a:r>
            <a:r>
              <a:rPr lang="de-CH" dirty="0"/>
              <a:t> </a:t>
            </a:r>
            <a:r>
              <a:rPr lang="de-CH" dirty="0" err="1"/>
              <a:t>proceeding</a:t>
            </a:r>
            <a:endParaRPr lang="de-CH" dirty="0"/>
          </a:p>
          <a:p>
            <a:r>
              <a:rPr lang="de-CH" dirty="0"/>
              <a:t>Sources (Swiss – Europe – World)</a:t>
            </a:r>
          </a:p>
          <a:p>
            <a:r>
              <a:rPr lang="de-CH" dirty="0"/>
              <a:t>The </a:t>
            </a:r>
            <a:r>
              <a:rPr lang="de-CH" dirty="0" err="1"/>
              <a:t>path</a:t>
            </a:r>
            <a:r>
              <a:rPr lang="de-CH" dirty="0"/>
              <a:t> </a:t>
            </a:r>
            <a:r>
              <a:rPr lang="de-CH" dirty="0" err="1"/>
              <a:t>to</a:t>
            </a:r>
            <a:r>
              <a:rPr lang="de-CH" dirty="0"/>
              <a:t> </a:t>
            </a:r>
            <a:r>
              <a:rPr lang="de-CH" dirty="0" err="1"/>
              <a:t>recognition</a:t>
            </a:r>
            <a:r>
              <a:rPr lang="de-CH" dirty="0"/>
              <a:t> in </a:t>
            </a:r>
            <a:r>
              <a:rPr lang="de-CH" dirty="0" err="1"/>
              <a:t>Switzerland</a:t>
            </a:r>
            <a:r>
              <a:rPr lang="de-CH" dirty="0"/>
              <a:t> </a:t>
            </a:r>
          </a:p>
          <a:p>
            <a:r>
              <a:rPr lang="de-CH" dirty="0"/>
              <a:t>Special </a:t>
            </a:r>
            <a:r>
              <a:rPr lang="de-CH" dirty="0" err="1"/>
              <a:t>cases</a:t>
            </a:r>
            <a:endParaRPr lang="de-CH" dirty="0"/>
          </a:p>
          <a:p>
            <a:r>
              <a:rPr lang="de-CH" dirty="0"/>
              <a:t>The </a:t>
            </a:r>
            <a:r>
              <a:rPr lang="de-CH" dirty="0" err="1"/>
              <a:t>recognition</a:t>
            </a:r>
            <a:r>
              <a:rPr lang="de-CH" dirty="0"/>
              <a:t> game in Europe</a:t>
            </a:r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895555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0FA4D3-9FDC-661B-7522-95E2A479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sz="3200" dirty="0"/>
              <a:t>Sources</a:t>
            </a:r>
          </a:p>
        </p:txBody>
      </p:sp>
      <p:pic>
        <p:nvPicPr>
          <p:cNvPr id="4" name="Picture 4" descr="eu-logo_b200_h200.png">
            <a:extLst>
              <a:ext uri="{FF2B5EF4-FFF2-40B4-BE49-F238E27FC236}">
                <a16:creationId xmlns:a16="http://schemas.microsoft.com/office/drawing/2014/main" id="{0D1D4927-C8AF-28CC-D77F-D3960F2FB15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46343" y="2551621"/>
            <a:ext cx="762447" cy="787695"/>
          </a:xfrm>
          <a:prstGeom prst="rect">
            <a:avLst/>
          </a:prstGeom>
        </p:spPr>
      </p:pic>
      <p:pic>
        <p:nvPicPr>
          <p:cNvPr id="5" name="Picture 10" descr="un.png">
            <a:hlinkClick r:id="rId3"/>
            <a:extLst>
              <a:ext uri="{FF2B5EF4-FFF2-40B4-BE49-F238E27FC236}">
                <a16:creationId xmlns:a16="http://schemas.microsoft.com/office/drawing/2014/main" id="{EA305132-C5C4-7781-3804-296ACCA8334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6366" y="3938445"/>
            <a:ext cx="1212506" cy="1272798"/>
          </a:xfrm>
          <a:prstGeom prst="rect">
            <a:avLst/>
          </a:prstGeom>
        </p:spPr>
      </p:pic>
      <p:pic>
        <p:nvPicPr>
          <p:cNvPr id="6" name="Grafik 2">
            <a:extLst>
              <a:ext uri="{FF2B5EF4-FFF2-40B4-BE49-F238E27FC236}">
                <a16:creationId xmlns:a16="http://schemas.microsoft.com/office/drawing/2014/main" id="{68932768-1F88-4F45-B937-000345DB2EC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8062" r="15247"/>
          <a:stretch>
            <a:fillRect/>
          </a:stretch>
        </p:blipFill>
        <p:spPr>
          <a:xfrm>
            <a:off x="246343" y="3407777"/>
            <a:ext cx="713328" cy="660229"/>
          </a:xfrm>
          <a:prstGeom prst="rect">
            <a:avLst/>
          </a:prstGeom>
        </p:spPr>
      </p:pic>
      <p:graphicFrame>
        <p:nvGraphicFramePr>
          <p:cNvPr id="7" name="Inhaltsplatzhalter 8">
            <a:extLst>
              <a:ext uri="{FF2B5EF4-FFF2-40B4-BE49-F238E27FC236}">
                <a16:creationId xmlns:a16="http://schemas.microsoft.com/office/drawing/2014/main" id="{75274DFD-2D9B-A0D4-9BAF-40A3C621E6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0259541"/>
              </p:ext>
            </p:extLst>
          </p:nvPr>
        </p:nvGraphicFramePr>
        <p:xfrm>
          <a:off x="1366393" y="1982183"/>
          <a:ext cx="7777606" cy="3155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8244">
                  <a:extLst>
                    <a:ext uri="{9D8B030D-6E8A-4147-A177-3AD203B41FA5}">
                      <a16:colId xmlns:a16="http://schemas.microsoft.com/office/drawing/2014/main" val="1210451371"/>
                    </a:ext>
                  </a:extLst>
                </a:gridCol>
                <a:gridCol w="2231452">
                  <a:extLst>
                    <a:ext uri="{9D8B030D-6E8A-4147-A177-3AD203B41FA5}">
                      <a16:colId xmlns:a16="http://schemas.microsoft.com/office/drawing/2014/main" val="2540980256"/>
                    </a:ext>
                  </a:extLst>
                </a:gridCol>
                <a:gridCol w="2807910">
                  <a:extLst>
                    <a:ext uri="{9D8B030D-6E8A-4147-A177-3AD203B41FA5}">
                      <a16:colId xmlns:a16="http://schemas.microsoft.com/office/drawing/2014/main" val="660336359"/>
                    </a:ext>
                  </a:extLst>
                </a:gridCol>
              </a:tblGrid>
              <a:tr h="712273">
                <a:tc>
                  <a:txBody>
                    <a:bodyPr/>
                    <a:lstStyle/>
                    <a:p>
                      <a:r>
                        <a:rPr lang="de-CH" sz="1900"/>
                        <a:t>«civil and commercial decision»</a:t>
                      </a:r>
                    </a:p>
                  </a:txBody>
                  <a:tcPr marL="95051" marR="95051" marT="47525" marB="47525"/>
                </a:tc>
                <a:tc>
                  <a:txBody>
                    <a:bodyPr/>
                    <a:lstStyle/>
                    <a:p>
                      <a:r>
                        <a:rPr lang="de-CH" sz="1900"/>
                        <a:t>«insolvency-related decision»</a:t>
                      </a:r>
                    </a:p>
                  </a:txBody>
                  <a:tcPr marL="95051" marR="95051" marT="47525" marB="47525"/>
                </a:tc>
                <a:tc>
                  <a:txBody>
                    <a:bodyPr/>
                    <a:lstStyle/>
                    <a:p>
                      <a:r>
                        <a:rPr lang="de-CH" sz="1900" dirty="0"/>
                        <a:t>«</a:t>
                      </a:r>
                      <a:r>
                        <a:rPr lang="de-CH" sz="1900" dirty="0" err="1"/>
                        <a:t>insolvency</a:t>
                      </a:r>
                      <a:r>
                        <a:rPr lang="de-CH" sz="1900" dirty="0"/>
                        <a:t> </a:t>
                      </a:r>
                      <a:r>
                        <a:rPr lang="de-CH" sz="1900" dirty="0" err="1"/>
                        <a:t>decree</a:t>
                      </a:r>
                      <a:r>
                        <a:rPr lang="de-CH" sz="1900" dirty="0"/>
                        <a:t>»</a:t>
                      </a:r>
                    </a:p>
                  </a:txBody>
                  <a:tcPr marL="95051" marR="95051" marT="47525" marB="47525"/>
                </a:tc>
                <a:extLst>
                  <a:ext uri="{0D108BD9-81ED-4DB2-BD59-A6C34878D82A}">
                    <a16:rowId xmlns:a16="http://schemas.microsoft.com/office/drawing/2014/main" val="3990794163"/>
                  </a:ext>
                </a:extLst>
              </a:tr>
              <a:tr h="712273">
                <a:tc>
                  <a:txBody>
                    <a:bodyPr/>
                    <a:lstStyle/>
                    <a:p>
                      <a:r>
                        <a:rPr lang="de-CH" sz="1900" dirty="0" err="1">
                          <a:solidFill>
                            <a:schemeClr val="bg1"/>
                          </a:solidFill>
                        </a:rPr>
                        <a:t>Brussels</a:t>
                      </a:r>
                      <a:r>
                        <a:rPr lang="de-CH" sz="1900" dirty="0">
                          <a:solidFill>
                            <a:schemeClr val="bg1"/>
                          </a:solidFill>
                        </a:rPr>
                        <a:t> I «</a:t>
                      </a:r>
                      <a:r>
                        <a:rPr lang="de-CH" sz="1900" dirty="0" err="1">
                          <a:solidFill>
                            <a:schemeClr val="bg1"/>
                          </a:solidFill>
                        </a:rPr>
                        <a:t>recast</a:t>
                      </a:r>
                      <a:r>
                        <a:rPr lang="de-CH" sz="1900" dirty="0">
                          <a:solidFill>
                            <a:schemeClr val="bg1"/>
                          </a:solidFill>
                        </a:rPr>
                        <a:t>» Reg </a:t>
                      </a:r>
                    </a:p>
                  </a:txBody>
                  <a:tcPr marL="95051" marR="95051" marT="47525" marB="47525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CH" sz="1900"/>
                        <a:t>EuInsReg (Art. 32 Subpara 2)</a:t>
                      </a:r>
                    </a:p>
                  </a:txBody>
                  <a:tcPr marL="95051" marR="95051" marT="47525" marB="47525"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de-CH" sz="1900"/>
                        <a:t>EuInsReg</a:t>
                      </a:r>
                    </a:p>
                  </a:txBody>
                  <a:tcPr marL="95051" marR="95051" marT="47525" marB="47525">
                    <a:solidFill>
                      <a:schemeClr val="accent1">
                        <a:tint val="66000"/>
                        <a:satMod val="1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5648662"/>
                  </a:ext>
                </a:extLst>
              </a:tr>
              <a:tr h="712273">
                <a:tc>
                  <a:txBody>
                    <a:bodyPr/>
                    <a:lstStyle/>
                    <a:p>
                      <a:r>
                        <a:rPr lang="de-CH" sz="1900" i="0" baseline="0" dirty="0">
                          <a:solidFill>
                            <a:schemeClr val="bg1"/>
                          </a:solidFill>
                        </a:rPr>
                        <a:t>Lugano Convention</a:t>
                      </a:r>
                    </a:p>
                    <a:p>
                      <a:r>
                        <a:rPr lang="de-CH" sz="1900" i="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(EU + CH + N + ICL)</a:t>
                      </a:r>
                      <a:endParaRPr lang="de-CH" sz="1900" i="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 marL="95051" marR="95051" marT="47525" marB="47525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CH" sz="1900" i="0" dirty="0"/>
                        <a:t>Nat.</a:t>
                      </a:r>
                      <a:r>
                        <a:rPr lang="de-CH" sz="1900" i="0" baseline="0" dirty="0"/>
                        <a:t> Law. </a:t>
                      </a:r>
                    </a:p>
                    <a:p>
                      <a:r>
                        <a:rPr lang="de-CH" sz="1900" i="0" baseline="0" dirty="0"/>
                        <a:t>(</a:t>
                      </a:r>
                      <a:r>
                        <a:rPr lang="de-CH" sz="1900" i="0" baseline="0" dirty="0" err="1"/>
                        <a:t>mostly</a:t>
                      </a:r>
                      <a:r>
                        <a:rPr lang="de-CH" sz="1900" i="0" baseline="0" dirty="0"/>
                        <a:t> </a:t>
                      </a:r>
                      <a:r>
                        <a:rPr lang="de-CH" sz="1900" i="0" baseline="0" dirty="0" err="1"/>
                        <a:t>nothing</a:t>
                      </a:r>
                      <a:r>
                        <a:rPr lang="de-CH" sz="1900" i="0" baseline="0" dirty="0"/>
                        <a:t>)</a:t>
                      </a:r>
                      <a:endParaRPr lang="de-CH" sz="1900" i="0" dirty="0"/>
                    </a:p>
                  </a:txBody>
                  <a:tcPr marL="95051" marR="95051" marT="47525" marB="47525"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de-CH" sz="1900" baseline="0" dirty="0"/>
                        <a:t>Nat. Law.  (</a:t>
                      </a:r>
                      <a:r>
                        <a:rPr lang="de-CH" sz="1900" baseline="0" dirty="0" err="1"/>
                        <a:t>often</a:t>
                      </a:r>
                      <a:r>
                        <a:rPr lang="de-CH" sz="1900" baseline="0" dirty="0"/>
                        <a:t> </a:t>
                      </a:r>
                      <a:r>
                        <a:rPr lang="de-CH" sz="1900" baseline="0" dirty="0" err="1"/>
                        <a:t>similar</a:t>
                      </a:r>
                      <a:r>
                        <a:rPr lang="de-CH" sz="1900" baseline="0" dirty="0"/>
                        <a:t> </a:t>
                      </a:r>
                      <a:r>
                        <a:rPr lang="de-CH" sz="1900" baseline="0" dirty="0" err="1"/>
                        <a:t>to</a:t>
                      </a:r>
                      <a:r>
                        <a:rPr lang="de-CH" sz="1900" baseline="0" dirty="0"/>
                        <a:t> UNCITRAL ML)</a:t>
                      </a:r>
                    </a:p>
                  </a:txBody>
                  <a:tcPr marL="95051" marR="95051" marT="47525" marB="47525">
                    <a:solidFill>
                      <a:schemeClr val="accent1">
                        <a:tint val="66000"/>
                        <a:satMod val="1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4095978"/>
                  </a:ext>
                </a:extLst>
              </a:tr>
              <a:tr h="1018198">
                <a:tc>
                  <a:txBody>
                    <a:bodyPr/>
                    <a:lstStyle/>
                    <a:p>
                      <a:r>
                        <a:rPr lang="de-CH" sz="1900" i="1" dirty="0">
                          <a:solidFill>
                            <a:schemeClr val="bg1"/>
                          </a:solidFill>
                        </a:rPr>
                        <a:t>Hague</a:t>
                      </a:r>
                      <a:r>
                        <a:rPr lang="de-CH" sz="1900" i="1" baseline="0" dirty="0">
                          <a:solidFill>
                            <a:schemeClr val="bg1"/>
                          </a:solidFill>
                        </a:rPr>
                        <a:t> Choice </a:t>
                      </a:r>
                      <a:r>
                        <a:rPr lang="de-CH" sz="1900" i="1" baseline="0" dirty="0" err="1">
                          <a:solidFill>
                            <a:schemeClr val="bg1"/>
                          </a:solidFill>
                        </a:rPr>
                        <a:t>of</a:t>
                      </a:r>
                      <a:r>
                        <a:rPr lang="de-CH" sz="1900" i="1" baseline="0" dirty="0">
                          <a:solidFill>
                            <a:schemeClr val="bg1"/>
                          </a:solidFill>
                        </a:rPr>
                        <a:t> Court 2005 </a:t>
                      </a:r>
                    </a:p>
                    <a:p>
                      <a:r>
                        <a:rPr lang="de-CH" sz="1900" i="1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Hague </a:t>
                      </a:r>
                      <a:r>
                        <a:rPr lang="de-CH" sz="1900" i="1" baseline="0" dirty="0" err="1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Judgments</a:t>
                      </a:r>
                      <a:r>
                        <a:rPr lang="de-CH" sz="1900" i="1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2019</a:t>
                      </a:r>
                      <a:endParaRPr lang="de-CH" sz="1900" i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95051" marR="95051" marT="47525" marB="47525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CH" sz="1900" b="1" i="1" dirty="0"/>
                        <a:t>UNCITRAL</a:t>
                      </a:r>
                      <a:r>
                        <a:rPr lang="de-CH" sz="1900" b="1" i="1" baseline="0" dirty="0"/>
                        <a:t> 2018 ML on </a:t>
                      </a:r>
                      <a:r>
                        <a:rPr lang="de-CH" sz="1900" b="1" i="1" baseline="0" dirty="0" err="1"/>
                        <a:t>insolvency</a:t>
                      </a:r>
                      <a:r>
                        <a:rPr lang="de-CH" sz="1900" b="1" i="1" baseline="0" dirty="0"/>
                        <a:t> </a:t>
                      </a:r>
                      <a:r>
                        <a:rPr lang="de-CH" sz="1900" b="1" i="1" baseline="0" dirty="0" err="1"/>
                        <a:t>related</a:t>
                      </a:r>
                      <a:r>
                        <a:rPr lang="de-CH" sz="1900" b="1" i="1" baseline="0" dirty="0"/>
                        <a:t> </a:t>
                      </a:r>
                      <a:r>
                        <a:rPr lang="de-CH" sz="1900" b="1" i="1" baseline="0" dirty="0" err="1"/>
                        <a:t>decisions</a:t>
                      </a:r>
                      <a:endParaRPr lang="de-CH" sz="1900" b="1" i="1" dirty="0"/>
                    </a:p>
                  </a:txBody>
                  <a:tcPr marL="95051" marR="95051" marT="47525" marB="47525"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de-CH" sz="1900" b="0" dirty="0"/>
                        <a:t>UNICTRAL ML on </a:t>
                      </a:r>
                      <a:r>
                        <a:rPr lang="de-CH" sz="1900" b="0" dirty="0" err="1"/>
                        <a:t>cross-border</a:t>
                      </a:r>
                      <a:r>
                        <a:rPr lang="de-CH" sz="1900" b="0" baseline="0" dirty="0"/>
                        <a:t> </a:t>
                      </a:r>
                      <a:r>
                        <a:rPr lang="de-CH" sz="1900" b="0" baseline="0" dirty="0" err="1"/>
                        <a:t>insolvency</a:t>
                      </a:r>
                      <a:endParaRPr lang="de-CH" sz="1900" b="0" dirty="0"/>
                    </a:p>
                  </a:txBody>
                  <a:tcPr marL="95051" marR="95051" marT="47525" marB="47525">
                    <a:solidFill>
                      <a:schemeClr val="accent1">
                        <a:tint val="66000"/>
                        <a:satMod val="1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9543215"/>
                  </a:ext>
                </a:extLst>
              </a:tr>
            </a:tbl>
          </a:graphicData>
        </a:graphic>
      </p:graphicFrame>
      <p:sp>
        <p:nvSpPr>
          <p:cNvPr id="8" name="Legende: mit Pfeil nach links und rechts 7">
            <a:extLst>
              <a:ext uri="{FF2B5EF4-FFF2-40B4-BE49-F238E27FC236}">
                <a16:creationId xmlns:a16="http://schemas.microsoft.com/office/drawing/2014/main" id="{63F7C228-2EF1-E4A2-F34E-93DEA714ED5D}"/>
              </a:ext>
            </a:extLst>
          </p:cNvPr>
          <p:cNvSpPr/>
          <p:nvPr/>
        </p:nvSpPr>
        <p:spPr>
          <a:xfrm>
            <a:off x="3814199" y="4270869"/>
            <a:ext cx="450898" cy="801071"/>
          </a:xfrm>
          <a:prstGeom prst="leftRightArrowCallou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2400" dirty="0"/>
          </a:p>
        </p:txBody>
      </p:sp>
      <p:sp>
        <p:nvSpPr>
          <p:cNvPr id="9" name="Legende: mit Pfeil nach links und rechts 8">
            <a:extLst>
              <a:ext uri="{FF2B5EF4-FFF2-40B4-BE49-F238E27FC236}">
                <a16:creationId xmlns:a16="http://schemas.microsoft.com/office/drawing/2014/main" id="{8D9A9D1A-BF71-B506-CD20-DB7CA4A2812E}"/>
              </a:ext>
            </a:extLst>
          </p:cNvPr>
          <p:cNvSpPr/>
          <p:nvPr/>
        </p:nvSpPr>
        <p:spPr>
          <a:xfrm>
            <a:off x="6203905" y="4270870"/>
            <a:ext cx="384767" cy="801071"/>
          </a:xfrm>
          <a:prstGeom prst="leftRightArrowCallout">
            <a:avLst/>
          </a:prstGeom>
          <a:gradFill flip="none" rotWithShape="1">
            <a:gsLst>
              <a:gs pos="59000">
                <a:schemeClr val="bg2">
                  <a:lumMod val="20000"/>
                  <a:lumOff val="80000"/>
                  <a:alpha val="23000"/>
                </a:schemeClr>
              </a:gs>
              <a:gs pos="100000">
                <a:schemeClr val="bg2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2400" dirty="0"/>
          </a:p>
        </p:txBody>
      </p:sp>
    </p:spTree>
    <p:extLst>
      <p:ext uri="{BB962C8B-B14F-4D97-AF65-F5344CB8AC3E}">
        <p14:creationId xmlns:p14="http://schemas.microsoft.com/office/powerpoint/2010/main" val="1047542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4E2469-10C6-0D58-BEC0-5348A4849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sz="3200" dirty="0"/>
              <a:t>Are </a:t>
            </a:r>
            <a:r>
              <a:rPr lang="de-CH" sz="3200" dirty="0" err="1"/>
              <a:t>the</a:t>
            </a:r>
            <a:r>
              <a:rPr lang="de-CH" sz="3200" dirty="0"/>
              <a:t> Hague Conventions </a:t>
            </a:r>
            <a:r>
              <a:rPr lang="de-CH" sz="3200" dirty="0" err="1"/>
              <a:t>filling</a:t>
            </a:r>
            <a:r>
              <a:rPr lang="de-CH" sz="3200" dirty="0"/>
              <a:t> </a:t>
            </a:r>
            <a:r>
              <a:rPr lang="de-CH" sz="3200" dirty="0" err="1"/>
              <a:t>the</a:t>
            </a:r>
            <a:r>
              <a:rPr lang="de-CH" sz="3200" dirty="0"/>
              <a:t> </a:t>
            </a:r>
            <a:r>
              <a:rPr lang="de-CH" sz="3200" dirty="0" err="1"/>
              <a:t>gap</a:t>
            </a:r>
            <a:r>
              <a:rPr lang="de-CH" sz="3200" dirty="0"/>
              <a:t>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C97CA6E-84AB-CA87-34DE-B1F0F4787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2270868"/>
            <a:ext cx="8533417" cy="2932363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Convention of 30 June 2005 on Choice of Court Agreements</a:t>
            </a:r>
          </a:p>
          <a:p>
            <a:r>
              <a:rPr lang="en-US" dirty="0"/>
              <a:t>Convention of 2 July 2019 on the Recognition and Enforcement of Foreign Judgments in Civil or Commercial Matters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Exclusions</a:t>
            </a:r>
            <a:r>
              <a:rPr lang="en-US" dirty="0"/>
              <a:t>: </a:t>
            </a:r>
            <a:r>
              <a:rPr lang="en-US" i="1" dirty="0"/>
              <a:t>(e) insolvency, composition, resolution of financial institutions, and analogous matters;</a:t>
            </a:r>
            <a:br>
              <a:rPr lang="en-US" i="1" dirty="0"/>
            </a:br>
            <a:endParaRPr lang="en-US" i="1" dirty="0"/>
          </a:p>
          <a:p>
            <a:pPr marL="0" indent="0">
              <a:buNone/>
            </a:pPr>
            <a:r>
              <a:rPr lang="en-US" sz="1500" dirty="0"/>
              <a:t>“</a:t>
            </a:r>
            <a:r>
              <a:rPr lang="en-US" sz="1800" dirty="0"/>
              <a:t>It includes the winding-up or liquidation of corporations in insolvency proceedings, while the winding-up or liquidation of corporations for reasons other than insolvency is dealt with by sub-paragraph (i). The term “composition” refers to proceedings where the debtor enters into an agreement with their creditors to restructure or </a:t>
            </a:r>
            <a:r>
              <a:rPr lang="en-US" sz="1800" dirty="0" err="1"/>
              <a:t>reorganise</a:t>
            </a:r>
            <a:r>
              <a:rPr lang="en-US" sz="1800" dirty="0"/>
              <a:t> a company to prevent its liquidation. These agreements usually imply a moratorium on the payment of debts and a discharge</a:t>
            </a:r>
            <a:r>
              <a:rPr lang="en-US" sz="1800" b="1" dirty="0"/>
              <a:t>. Purely contractual arrangements – i.e., voluntary out-of-court agreements – are, however, not covered by the exclusion</a:t>
            </a:r>
            <a:r>
              <a:rPr lang="en-US" sz="1800" dirty="0"/>
              <a:t>.”</a:t>
            </a:r>
          </a:p>
          <a:p>
            <a:pPr marL="0" indent="0">
              <a:buNone/>
            </a:pPr>
            <a:endParaRPr lang="en-US" sz="1500" dirty="0"/>
          </a:p>
          <a:p>
            <a:pPr marL="0" indent="0">
              <a:buNone/>
            </a:pPr>
            <a:r>
              <a:rPr lang="en-US" sz="1950" i="1" dirty="0"/>
              <a:t> (i) – the validity, nullity, or dissolution of legal persons or associations of natural or legal persons, and the validity of decisions of their organs;</a:t>
            </a:r>
            <a:endParaRPr lang="de-CH" sz="1950" i="1" dirty="0"/>
          </a:p>
        </p:txBody>
      </p:sp>
    </p:spTree>
    <p:extLst>
      <p:ext uri="{BB962C8B-B14F-4D97-AF65-F5344CB8AC3E}">
        <p14:creationId xmlns:p14="http://schemas.microsoft.com/office/powerpoint/2010/main" val="898867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11D10-C53F-C189-3066-2A19B7338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B93A5C-13B6-913D-79F3-B7ABFA2E9E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2529" y="1286059"/>
            <a:ext cx="6867296" cy="3244646"/>
          </a:xfrm>
        </p:spPr>
        <p:txBody>
          <a:bodyPr>
            <a:noAutofit/>
          </a:bodyPr>
          <a:lstStyle/>
          <a:p>
            <a:pPr marL="0" indent="0" algn="ctr">
              <a:spcAft>
                <a:spcPts val="900"/>
              </a:spcAft>
              <a:buNone/>
            </a:pPr>
            <a:r>
              <a:rPr lang="en-US" sz="1600" b="1" dirty="0"/>
              <a:t>SWISS PRIVATE INTERNATIONAL LAW – RECOGNITION</a:t>
            </a:r>
          </a:p>
          <a:p>
            <a:pPr>
              <a:spcAft>
                <a:spcPts val="900"/>
              </a:spcAft>
            </a:pPr>
            <a:r>
              <a:rPr lang="en-US" sz="1200" b="1" dirty="0"/>
              <a:t>General requirements </a:t>
            </a:r>
            <a:r>
              <a:rPr lang="en-US" sz="1200" dirty="0"/>
              <a:t>for recognition,(25 PILA) in particular public policy and proper notice (</a:t>
            </a:r>
            <a:r>
              <a:rPr lang="en-US" sz="1200" i="1" dirty="0" err="1"/>
              <a:t>Jetivia</a:t>
            </a:r>
            <a:r>
              <a:rPr lang="en-US" sz="1200" i="1" dirty="0"/>
              <a:t> SA v. BILTA (UK) limited in liquidation</a:t>
            </a:r>
            <a:r>
              <a:rPr lang="en-US" sz="1200" dirty="0"/>
              <a:t> and HMRC claims)</a:t>
            </a:r>
          </a:p>
          <a:p>
            <a:pPr>
              <a:spcAft>
                <a:spcPts val="900"/>
              </a:spcAft>
            </a:pPr>
            <a:r>
              <a:rPr lang="en-US" sz="1200" b="1" dirty="0"/>
              <a:t>Specific requirements </a:t>
            </a:r>
            <a:r>
              <a:rPr lang="en-US" sz="1200" dirty="0"/>
              <a:t>for insolvency decrees Article 166 PILA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US" sz="1200" dirty="0"/>
              <a:t>		An insolvency decision (</a:t>
            </a:r>
            <a:r>
              <a:rPr lang="en-US" sz="1200" i="1" dirty="0"/>
              <a:t>Qualification</a:t>
            </a:r>
            <a:r>
              <a:rPr lang="en-US" sz="1200" dirty="0"/>
              <a:t>)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US" sz="1200" dirty="0"/>
              <a:t>		Issued by a Court (</a:t>
            </a:r>
            <a:r>
              <a:rPr lang="en-US" sz="1200" i="1" dirty="0"/>
              <a:t>Sovereign power</a:t>
            </a:r>
            <a:r>
              <a:rPr lang="en-US" sz="1200" dirty="0"/>
              <a:t>)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US" sz="1200" dirty="0"/>
              <a:t>		At the place of the COMI or seat – exception: Swiss companies (</a:t>
            </a:r>
            <a:r>
              <a:rPr lang="en-US" sz="1200" i="1" dirty="0"/>
              <a:t>Forum, indirect jurisdiction</a:t>
            </a:r>
            <a:r>
              <a:rPr lang="en-US" sz="1200" dirty="0"/>
              <a:t>)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US" sz="1200" dirty="0"/>
              <a:t>		Enforceable in the place of main proceedings (</a:t>
            </a:r>
            <a:r>
              <a:rPr lang="en-US" sz="1200" i="1" dirty="0"/>
              <a:t>Enforceability</a:t>
            </a:r>
            <a:r>
              <a:rPr lang="en-US" sz="1200" dirty="0"/>
              <a:t>)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US" sz="1200" dirty="0"/>
              <a:t>		No </a:t>
            </a:r>
            <a:r>
              <a:rPr lang="en-US" sz="1200" i="1" dirty="0"/>
              <a:t>Reciprocity</a:t>
            </a:r>
          </a:p>
          <a:p>
            <a:pPr marL="0" indent="0" algn="ctr">
              <a:spcAft>
                <a:spcPts val="900"/>
              </a:spcAft>
              <a:buNone/>
            </a:pPr>
            <a:br>
              <a:rPr lang="en-GB" sz="1600" dirty="0">
                <a:sym typeface="Wingdings" panose="05000000000000000000" pitchFamily="2" charset="2"/>
              </a:rPr>
            </a:br>
            <a:r>
              <a:rPr lang="en-GB" sz="1600" dirty="0">
                <a:sym typeface="Wingdings" panose="05000000000000000000" pitchFamily="2" charset="2"/>
              </a:rPr>
              <a:t> Definition by Cause, Effect and “Insolvency and the like”</a:t>
            </a:r>
            <a:endParaRPr lang="en-GB" sz="1600" dirty="0"/>
          </a:p>
        </p:txBody>
      </p:sp>
      <p:pic>
        <p:nvPicPr>
          <p:cNvPr id="6" name="Image 5" descr="Une image contenant carte, symbole, rouge, Police&#10;&#10;Le contenu généré par l’IA peut être incorrect.">
            <a:extLst>
              <a:ext uri="{FF2B5EF4-FFF2-40B4-BE49-F238E27FC236}">
                <a16:creationId xmlns:a16="http://schemas.microsoft.com/office/drawing/2014/main" id="{2AB6B82D-C0D2-4793-0D61-1437B54314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306" y="2691220"/>
            <a:ext cx="1748481" cy="1119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070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6097" y="1391005"/>
            <a:ext cx="6172200" cy="2219810"/>
          </a:xfrm>
        </p:spPr>
        <p:txBody>
          <a:bodyPr>
            <a:normAutofit fontScale="25000" lnSpcReduction="20000"/>
          </a:bodyPr>
          <a:lstStyle/>
          <a:p>
            <a:pPr marL="0" lvl="0" indent="0" algn="ctr">
              <a:lnSpc>
                <a:spcPct val="106000"/>
              </a:lnSpc>
              <a:buNone/>
            </a:pPr>
            <a:r>
              <a:rPr lang="en-GB" sz="64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SPECIFIC MEASURES ORDERED AT THE PLACE OF MAIN PROCEEDINGS</a:t>
            </a:r>
          </a:p>
          <a:p>
            <a:pPr marL="342900" lvl="0" indent="-342900">
              <a:lnSpc>
                <a:spcPct val="106000"/>
              </a:lnSpc>
              <a:buFont typeface="+mj-lt"/>
              <a:buAutoNum type="alphaUcPeriod"/>
            </a:pPr>
            <a:endParaRPr lang="en-GB" sz="4800" kern="100" dirty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6000"/>
              </a:lnSpc>
              <a:buFont typeface="+mj-lt"/>
              <a:buAutoNum type="alphaUcPeriod"/>
            </a:pPr>
            <a:endParaRPr lang="en-GB" sz="48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6000"/>
              </a:lnSpc>
              <a:buFont typeface="Arial" panose="020B0604020202020204" pitchFamily="34" charset="0"/>
              <a:buChar char="•"/>
            </a:pPr>
            <a:r>
              <a:rPr lang="en-GB" sz="48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Qualification &amp; Causes</a:t>
            </a:r>
            <a:r>
              <a:rPr lang="en-GB" sz="48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: “Insolvency and the like”</a:t>
            </a:r>
          </a:p>
          <a:p>
            <a:pPr lvl="0">
              <a:lnSpc>
                <a:spcPct val="106000"/>
              </a:lnSpc>
              <a:buFont typeface="Arial" panose="020B0604020202020204" pitchFamily="34" charset="0"/>
              <a:buChar char="•"/>
            </a:pPr>
            <a:endParaRPr lang="fr-FR" sz="4800" b="1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06000"/>
              </a:lnSpc>
              <a:buNone/>
            </a:pPr>
            <a:r>
              <a:rPr lang="en-GB" sz="48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“Insolvency” measures: </a:t>
            </a:r>
            <a:r>
              <a:rPr lang="en-GB" sz="4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solvent Restructuring plans?</a:t>
            </a:r>
            <a:endParaRPr lang="fr-FR" sz="48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06000"/>
              </a:lnSpc>
              <a:buNone/>
            </a:pPr>
            <a:r>
              <a:rPr lang="en-GB" sz="4800" i="1" kern="100" dirty="0">
                <a:ea typeface="Aptos" panose="020B0004020202020204" pitchFamily="34" charset="0"/>
                <a:cs typeface="Times New Roman" panose="02020603050405020304" pitchFamily="18" charset="0"/>
              </a:rPr>
              <a:t>J</a:t>
            </a:r>
            <a:r>
              <a:rPr lang="en-GB" sz="48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udicial composition or corporate law: </a:t>
            </a:r>
            <a:r>
              <a:rPr lang="en-GB" sz="4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Creditors Voluntary Liquidations </a:t>
            </a:r>
            <a:endParaRPr lang="fr-FR" sz="48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657225" indent="0">
              <a:lnSpc>
                <a:spcPct val="106000"/>
              </a:lnSpc>
              <a:buNone/>
            </a:pPr>
            <a:r>
              <a:rPr lang="en-GB" sz="4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  </a:t>
            </a:r>
            <a:endParaRPr lang="fr-FR" sz="48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</a:pPr>
            <a:r>
              <a:rPr lang="en-GB" sz="48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Effects: Similar as a Swiss bankruptcy: </a:t>
            </a:r>
            <a:endParaRPr lang="fr-FR" sz="4800" b="1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00025" indent="0">
              <a:lnSpc>
                <a:spcPct val="106000"/>
              </a:lnSpc>
              <a:buNone/>
            </a:pPr>
            <a:r>
              <a:rPr lang="en-GB" sz="4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fr-FR" sz="48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06000"/>
              </a:lnSpc>
              <a:buNone/>
            </a:pPr>
            <a:r>
              <a:rPr lang="en-GB" sz="48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Universality and Reciprocity: </a:t>
            </a:r>
            <a:r>
              <a:rPr lang="en-GB" sz="4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EU schemes</a:t>
            </a:r>
          </a:p>
          <a:p>
            <a:pPr marL="457200" lvl="1" indent="0">
              <a:lnSpc>
                <a:spcPct val="106000"/>
              </a:lnSpc>
              <a:buNone/>
            </a:pPr>
            <a:r>
              <a:rPr lang="en-GB" sz="4800" i="1" kern="100" dirty="0">
                <a:ea typeface="Aptos" panose="020B0004020202020204" pitchFamily="34" charset="0"/>
                <a:cs typeface="Times New Roman" panose="02020603050405020304" pitchFamily="18" charset="0"/>
              </a:rPr>
              <a:t>Equality of creditors and estate: </a:t>
            </a:r>
            <a:r>
              <a:rPr lang="en-GB" sz="4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Receiverships</a:t>
            </a:r>
            <a:endParaRPr lang="fr-FR" sz="48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657225" indent="0">
              <a:lnSpc>
                <a:spcPct val="106000"/>
              </a:lnSpc>
              <a:buNone/>
            </a:pPr>
            <a:r>
              <a:rPr lang="en-GB" sz="4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fr-FR" sz="44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</a:pPr>
            <a:r>
              <a:rPr lang="en-GB" sz="48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Forum: COMI vs. </a:t>
            </a:r>
            <a:r>
              <a:rPr lang="en-GB" sz="48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S</a:t>
            </a:r>
            <a:r>
              <a:rPr lang="en-GB" sz="48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eat:</a:t>
            </a:r>
          </a:p>
          <a:p>
            <a:pPr>
              <a:lnSpc>
                <a:spcPct val="106000"/>
              </a:lnSpc>
            </a:pPr>
            <a:endParaRPr lang="fr-FR" sz="4800" b="1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06000"/>
              </a:lnSpc>
              <a:buNone/>
            </a:pPr>
            <a:r>
              <a:rPr lang="en-GB" sz="48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Forum convenient vs. Jurisdiction: </a:t>
            </a:r>
            <a:r>
              <a:rPr lang="en-GB" sz="4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Claims for misconduct of directors </a:t>
            </a:r>
          </a:p>
          <a:p>
            <a:pPr marL="457200" lvl="1" indent="0">
              <a:lnSpc>
                <a:spcPct val="106000"/>
              </a:lnSpc>
              <a:buNone/>
            </a:pPr>
            <a:r>
              <a:rPr lang="en-GB" sz="48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Exclusive jurisdiction over Swiss companies: </a:t>
            </a:r>
            <a:r>
              <a:rPr lang="en-GB" sz="4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Winding-up orders against </a:t>
            </a:r>
            <a:r>
              <a:rPr lang="en-GB" sz="48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SwissCo</a:t>
            </a:r>
            <a:r>
              <a:rPr lang="en-GB" sz="4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over foreign assets – an interim relief?</a:t>
            </a:r>
            <a:endParaRPr lang="fr-FR" sz="48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900"/>
              </a:spcAft>
            </a:pPr>
            <a:endParaRPr lang="en-GB" sz="1650" dirty="0"/>
          </a:p>
        </p:txBody>
      </p:sp>
      <p:pic>
        <p:nvPicPr>
          <p:cNvPr id="2" name="Image 1" descr="Une image contenant carte, symbole, rouge, Police&#10;&#10;Le contenu généré par l’IA peut être incorrect.">
            <a:extLst>
              <a:ext uri="{FF2B5EF4-FFF2-40B4-BE49-F238E27FC236}">
                <a16:creationId xmlns:a16="http://schemas.microsoft.com/office/drawing/2014/main" id="{DB5D487B-D174-8650-FA12-56AF70E2C1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222" y="2726209"/>
            <a:ext cx="1680325" cy="107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B346A0-C53B-3B7F-879B-092B4807F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sz="3200" dirty="0"/>
              <a:t>The </a:t>
            </a:r>
            <a:r>
              <a:rPr lang="de-CH" sz="3200" dirty="0" err="1"/>
              <a:t>recognition</a:t>
            </a:r>
            <a:r>
              <a:rPr lang="de-CH" sz="3200" dirty="0"/>
              <a:t> game – </a:t>
            </a:r>
            <a:r>
              <a:rPr lang="de-CH" sz="3200" dirty="0" err="1"/>
              <a:t>faites</a:t>
            </a:r>
            <a:r>
              <a:rPr lang="de-CH" sz="3200" dirty="0"/>
              <a:t> </a:t>
            </a:r>
            <a:r>
              <a:rPr lang="de-CH" sz="3200" dirty="0" err="1"/>
              <a:t>vos</a:t>
            </a:r>
            <a:r>
              <a:rPr lang="de-CH" sz="3200" dirty="0"/>
              <a:t> </a:t>
            </a:r>
            <a:r>
              <a:rPr lang="de-CH" sz="3200" dirty="0" err="1"/>
              <a:t>jeux</a:t>
            </a:r>
            <a:r>
              <a:rPr lang="de-CH" sz="3200" dirty="0"/>
              <a:t>!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2CEB32DF-422F-0D52-0648-E1298D8087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9079" y="1984295"/>
            <a:ext cx="8088016" cy="3159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516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031A704-23B4-A662-A006-181B43F896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r-FR" dirty="0" err="1"/>
              <a:t>Takeaways</a:t>
            </a:r>
            <a:r>
              <a:rPr lang="fr-FR" dirty="0"/>
              <a:t>…</a:t>
            </a:r>
          </a:p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endParaRPr lang="fr-FR" dirty="0"/>
          </a:p>
        </p:txBody>
      </p:sp>
      <p:pic>
        <p:nvPicPr>
          <p:cNvPr id="4" name="Picture 4" descr="eu-logo_b200_h200.png">
            <a:extLst>
              <a:ext uri="{FF2B5EF4-FFF2-40B4-BE49-F238E27FC236}">
                <a16:creationId xmlns:a16="http://schemas.microsoft.com/office/drawing/2014/main" id="{7E0576CE-CDDF-0630-627A-BDFC07541F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225116" y="2914968"/>
            <a:ext cx="762447" cy="787695"/>
          </a:xfrm>
          <a:prstGeom prst="rect">
            <a:avLst/>
          </a:prstGeom>
        </p:spPr>
      </p:pic>
      <p:pic>
        <p:nvPicPr>
          <p:cNvPr id="5" name="Picture 10" descr="un.png">
            <a:hlinkClick r:id="rId3"/>
            <a:extLst>
              <a:ext uri="{FF2B5EF4-FFF2-40B4-BE49-F238E27FC236}">
                <a16:creationId xmlns:a16="http://schemas.microsoft.com/office/drawing/2014/main" id="{0A35AEC2-5500-AB73-E336-462F2EFF155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930683" y="2785080"/>
            <a:ext cx="980891" cy="1029665"/>
          </a:xfrm>
          <a:prstGeom prst="rect">
            <a:avLst/>
          </a:prstGeom>
        </p:spPr>
      </p:pic>
      <p:pic>
        <p:nvPicPr>
          <p:cNvPr id="7" name="Image 6" descr="Une image contenant symbole, rouge&#10;&#10;Le contenu généré par l’IA peut être incorrect.">
            <a:extLst>
              <a:ext uri="{FF2B5EF4-FFF2-40B4-BE49-F238E27FC236}">
                <a16:creationId xmlns:a16="http://schemas.microsoft.com/office/drawing/2014/main" id="{7029E25E-F83A-2F4D-CA11-0288ED5519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9970" y="3013283"/>
            <a:ext cx="555090" cy="55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543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573</Words>
  <Application>Microsoft Office PowerPoint</Application>
  <PresentationFormat>Affichage à l'écran (16:9)</PresentationFormat>
  <Paragraphs>68</Paragraphs>
  <Slides>8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Aptos</vt:lpstr>
      <vt:lpstr>Arial</vt:lpstr>
      <vt:lpstr>Calibri</vt:lpstr>
      <vt:lpstr>Wingdings</vt:lpstr>
      <vt:lpstr>Office Theme</vt:lpstr>
      <vt:lpstr>To Be or Not to Be an Insolvency Proceeding: That is the Question – in Switzerland and Abroad</vt:lpstr>
      <vt:lpstr>Overview</vt:lpstr>
      <vt:lpstr>Sources</vt:lpstr>
      <vt:lpstr>Are the Hague Conventions filling the gap?</vt:lpstr>
      <vt:lpstr>Présentation PowerPoint</vt:lpstr>
      <vt:lpstr>Présentation PowerPoint</vt:lpstr>
      <vt:lpstr>The recognition game – faites vos jeux!</vt:lpstr>
      <vt:lpstr>Présentation PowerPoint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Antonia Mottironi</cp:lastModifiedBy>
  <cp:revision>40</cp:revision>
  <cp:lastPrinted>2025-10-06T10:47:37Z</cp:lastPrinted>
  <dcterms:created xsi:type="dcterms:W3CDTF">2012-03-12T16:08:15Z</dcterms:created>
  <dcterms:modified xsi:type="dcterms:W3CDTF">2025-10-06T10:51:29Z</dcterms:modified>
</cp:coreProperties>
</file>