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Lst>
  <p:notesMasterIdLst>
    <p:notesMasterId r:id="rId15"/>
  </p:notesMasterIdLst>
  <p:handoutMasterIdLst>
    <p:handoutMasterId r:id="rId16"/>
  </p:handoutMasterIdLst>
  <p:sldIdLst>
    <p:sldId id="274" r:id="rId2"/>
    <p:sldId id="275" r:id="rId3"/>
    <p:sldId id="276" r:id="rId4"/>
    <p:sldId id="277" r:id="rId5"/>
    <p:sldId id="278" r:id="rId6"/>
    <p:sldId id="280" r:id="rId7"/>
    <p:sldId id="281" r:id="rId8"/>
    <p:sldId id="282" r:id="rId9"/>
    <p:sldId id="283" r:id="rId10"/>
    <p:sldId id="284" r:id="rId11"/>
    <p:sldId id="285" r:id="rId12"/>
    <p:sldId id="286" r:id="rId13"/>
    <p:sldId id="287" r:id="rId14"/>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5EB8BEF-CA97-4DA3-82E3-77BBAEB682E9}" v="24" dt="2025-09-28T11:25:44.9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p:restoredTop sz="94721"/>
  </p:normalViewPr>
  <p:slideViewPr>
    <p:cSldViewPr snapToGrid="0" snapToObjects="1">
      <p:cViewPr varScale="1">
        <p:scale>
          <a:sx n="93" d="100"/>
          <a:sy n="93" d="100"/>
        </p:scale>
        <p:origin x="504" y="56"/>
      </p:cViewPr>
      <p:guideLst>
        <p:guide orient="horz" pos="1620"/>
        <p:guide pos="2880"/>
      </p:guideLst>
    </p:cSldViewPr>
  </p:slideViewPr>
  <p:notesTextViewPr>
    <p:cViewPr>
      <p:scale>
        <a:sx n="100" d="100"/>
        <a:sy n="100" d="100"/>
      </p:scale>
      <p:origin x="0" y="0"/>
    </p:cViewPr>
  </p:notesTextViewPr>
  <p:notesViewPr>
    <p:cSldViewPr snapToGrid="0" snapToObject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F18BD36-7EE8-8A00-8B93-C1C7E83DC9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F14E0F-667D-0CE8-14A6-71244714DCF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51AB248-2CEB-AD48-80DA-822B1162A6AD}" type="datetimeFigureOut">
              <a:rPr lang="en-US" smtClean="0"/>
              <a:t>9/28/2025</a:t>
            </a:fld>
            <a:endParaRPr lang="en-US"/>
          </a:p>
        </p:txBody>
      </p:sp>
      <p:sp>
        <p:nvSpPr>
          <p:cNvPr id="4" name="Footer Placeholder 3">
            <a:extLst>
              <a:ext uri="{FF2B5EF4-FFF2-40B4-BE49-F238E27FC236}">
                <a16:creationId xmlns:a16="http://schemas.microsoft.com/office/drawing/2014/main" id="{417B3AC0-7A04-73D1-D8C2-FB389DA3378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652D16E-D246-83D4-9DCD-D60164DA02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9672A51-9A26-6A48-A661-EFFD0C459C0B}" type="slidenum">
              <a:rPr lang="en-US" smtClean="0"/>
              <a:t>‹nº›</a:t>
            </a:fld>
            <a:endParaRPr lang="en-US"/>
          </a:p>
        </p:txBody>
      </p:sp>
    </p:spTree>
    <p:extLst>
      <p:ext uri="{BB962C8B-B14F-4D97-AF65-F5344CB8AC3E}">
        <p14:creationId xmlns:p14="http://schemas.microsoft.com/office/powerpoint/2010/main" val="42702622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9/28/2025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‹nº›</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672792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2263175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FE959-4B4B-2C4E-5CA6-1E623E53FD67}"/>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FBA76B4D-E478-7010-CCB4-09B81E523C03}"/>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7D7FB025-70F8-565C-CE94-9F1D1CBE5FB6}"/>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C86A5543-046E-F435-D177-99779C40D7DA}"/>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3364293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C51427-3500-04BB-E033-4BC8632433DA}"/>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6E46F06A-AE52-5701-5362-ACC3366B17B9}"/>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880274C8-CDCA-BD48-6582-20DBE52B2C3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6BE9F2AA-7A56-0F66-A276-785F4934E522}"/>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0916228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771A53-6675-947A-A72E-C3AEADA6F338}"/>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A15F2F2C-9359-94C3-C2CF-C507077EDC68}"/>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99FA835D-56C7-7186-375F-41F8D90A831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6ED55F8E-B10C-1172-1739-53D1AE9AE500}"/>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4196248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41FFB-441B-34A6-61F4-3E434D17BABD}"/>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8F3C4140-19E5-CCD4-2F9E-E9B8602AF3D2}"/>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16836A19-A667-B2D3-680E-0937B60E250B}"/>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A4950829-350C-FA84-E12F-BBBC3F9BCF4D}"/>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9742028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4C029A-44B7-DBE6-C0FC-AA33D5154BEB}"/>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765ECE40-2C81-3275-472C-FD697F76BD4D}"/>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837C5F0E-C18A-CEFE-A8B5-BFD83BE892A0}"/>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E4F35C24-E89C-D683-9CA7-0174A6E7D75A}"/>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0572681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D913CD-C070-05F7-B64B-4AF7043F91DB}"/>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0BFF05AE-C6F4-DFE3-6B93-CC21D0909431}"/>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976CDAE9-9B44-B3E8-638D-B74DDC4E84F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1E419903-3BB5-38A2-4045-4D187A79750A}"/>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586785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77CCF-6EB8-69DF-7B92-FCD57FA52FC1}"/>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32D10987-451F-BFD2-24A4-D7D00D4B5FEA}"/>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A35BEBF9-84F5-703C-2777-DC4A1FEF6A2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40F1B983-359E-2EB6-AA78-6BCB380D3ACE}"/>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7845722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F519C0-EA85-37C5-6DB2-6C45021F0B96}"/>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E926B121-D44C-D8B5-4CDA-6D9E76313AB4}"/>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DCA3EC3B-9032-AA8E-DC9B-822DC27E025B}"/>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B96AB665-0C8C-FD98-4412-241CD90F73D8}"/>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8320336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189F14-D06F-B3B7-93AF-AE34BE69AA1C}"/>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52745046-294E-9292-4E78-66E67CBAEDE6}"/>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BD8B5D53-8756-2A8A-16E3-D1E1BA93DCE7}"/>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1A6ECA1F-CA25-017F-99E1-B11310A2F565}"/>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769898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390105-620D-9E54-614A-0285533DDD05}"/>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C981A0D6-E5A8-F3C0-A69C-CC1FB344ABF8}"/>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73E236D4-C193-AD58-2EB6-195166E9C9D0}"/>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043E71D8-61D2-A98B-42D8-D70D1BBFC613}"/>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5786151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0585673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a:extLst>
              <a:ext uri="{FF2B5EF4-FFF2-40B4-BE49-F238E27FC236}">
                <a16:creationId xmlns:a16="http://schemas.microsoft.com/office/drawing/2014/main" id="{42FD6910-F320-BB58-ABCE-893CD1194C11}"/>
              </a:ext>
            </a:extLst>
          </p:cNvPr>
          <p:cNvPicPr>
            <a:picLocks noChangeAspect="1"/>
          </p:cNvPicPr>
          <p:nvPr userDrawn="1"/>
        </p:nvPicPr>
        <p:blipFill>
          <a:blip r:embed="rId5"/>
          <a:stretch>
            <a:fillRect/>
          </a:stretch>
        </p:blipFill>
        <p:spPr>
          <a:xfrm>
            <a:off x="-1" y="0"/>
            <a:ext cx="9178763" cy="1083604"/>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1657350" y="1383507"/>
            <a:ext cx="5829300" cy="1102519"/>
          </a:xfrm>
        </p:spPr>
        <p:txBody>
          <a:bodyPr>
            <a:normAutofit fontScale="90000"/>
          </a:bodyPr>
          <a:lstStyle/>
          <a:p>
            <a:pPr eaLnBrk="1" hangingPunct="1"/>
            <a:r>
              <a:rPr lang="en-US" b="1" dirty="0"/>
              <a:t>Shareholders' Loans and the New Money: A Conflict Between Subordination and Restructuring</a:t>
            </a:r>
          </a:p>
        </p:txBody>
      </p:sp>
      <p:sp>
        <p:nvSpPr>
          <p:cNvPr id="3" name="Subtitle 2"/>
          <p:cNvSpPr>
            <a:spLocks noGrp="1"/>
          </p:cNvSpPr>
          <p:nvPr>
            <p:ph type="subTitle" idx="1"/>
          </p:nvPr>
        </p:nvSpPr>
        <p:spPr>
          <a:xfrm>
            <a:off x="1332310" y="2598989"/>
            <a:ext cx="6485334" cy="2062388"/>
          </a:xfrm>
        </p:spPr>
        <p:txBody>
          <a:bodyPr rtlCol="0">
            <a:noAutofit/>
          </a:bodyPr>
          <a:lstStyle/>
          <a:p>
            <a:pPr>
              <a:defRPr/>
            </a:pPr>
            <a:endParaRPr lang="en-US" sz="2700" b="1" dirty="0"/>
          </a:p>
          <a:p>
            <a:pPr>
              <a:defRPr/>
            </a:pPr>
            <a:r>
              <a:rPr lang="en-US" sz="2700" b="1" dirty="0"/>
              <a:t>Diogo Pessoa</a:t>
            </a:r>
          </a:p>
          <a:p>
            <a:pPr>
              <a:defRPr/>
            </a:pPr>
            <a:r>
              <a:rPr lang="pt-BR" sz="1800" b="1" dirty="0"/>
              <a:t>Assistant Professor – Universidade Católica Portuguesa, Lisbon, Portugal</a:t>
            </a:r>
          </a:p>
          <a:p>
            <a:pPr>
              <a:defRPr/>
            </a:pPr>
            <a:r>
              <a:rPr lang="pt-BR" sz="1800" b="1" dirty="0"/>
              <a:t>Researcher – Católica Research Centre for the Future of Law</a:t>
            </a:r>
          </a:p>
          <a:p>
            <a:pPr>
              <a:defRPr/>
            </a:pPr>
            <a:endParaRPr lang="en-US" sz="2700" b="1" dirty="0"/>
          </a:p>
          <a:p>
            <a:pPr>
              <a:defRPr/>
            </a:pPr>
            <a:br>
              <a:rPr lang="en-US" sz="2700" b="1" dirty="0"/>
            </a:br>
            <a:endParaRPr lang="en-US" sz="2700" dirty="0"/>
          </a:p>
          <a:p>
            <a:pPr>
              <a:defRPr/>
            </a:pPr>
            <a:endParaRPr lang="en-US" sz="2700" dirty="0"/>
          </a:p>
        </p:txBody>
      </p:sp>
    </p:spTree>
    <p:extLst>
      <p:ext uri="{BB962C8B-B14F-4D97-AF65-F5344CB8AC3E}">
        <p14:creationId xmlns:p14="http://schemas.microsoft.com/office/powerpoint/2010/main" val="36474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57" y="1760873"/>
            <a:ext cx="8332860" cy="2618621"/>
          </a:xfrm>
        </p:spPr>
        <p:txBody>
          <a:bodyPr>
            <a:normAutofit/>
          </a:bodyPr>
          <a:lstStyle/>
          <a:p>
            <a:pPr>
              <a:spcAft>
                <a:spcPts val="900"/>
              </a:spcAft>
            </a:pPr>
            <a:r>
              <a:rPr lang="en-US" sz="1800" dirty="0"/>
              <a:t>The current status of the harmonization process:</a:t>
            </a:r>
          </a:p>
          <a:p>
            <a:pPr lvl="1">
              <a:spcAft>
                <a:spcPts val="900"/>
              </a:spcAft>
            </a:pPr>
            <a:r>
              <a:rPr lang="en-US" sz="1350" dirty="0"/>
              <a:t>Directive (EU) 2017/1132 of the European Parliament and of the Council of 14 June 2017 relating to certain aspects of company law (codification) (Text with EEA relevance. )</a:t>
            </a:r>
          </a:p>
          <a:p>
            <a:pPr lvl="1">
              <a:spcAft>
                <a:spcPts val="900"/>
              </a:spcAft>
            </a:pPr>
            <a:r>
              <a:rPr lang="en-US" sz="1350" dirty="0"/>
              <a:t>Directive (EU) 2019/1023 of the European Parliament and of the Council of 20 June 2019 on preventive restructuring frameworks, on discharge of debt and disqualifications, and on measures to increase the efficiency of procedures concerning restructuring, insolvency and discharge of debt, and amending Directive (EU) 2017/1132 (Directive on restructuring and insolvency)</a:t>
            </a:r>
          </a:p>
        </p:txBody>
      </p:sp>
    </p:spTree>
    <p:extLst>
      <p:ext uri="{BB962C8B-B14F-4D97-AF65-F5344CB8AC3E}">
        <p14:creationId xmlns:p14="http://schemas.microsoft.com/office/powerpoint/2010/main" val="6198183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6" name="Content Placeholder 2">
            <a:extLst>
              <a:ext uri="{FF2B5EF4-FFF2-40B4-BE49-F238E27FC236}">
                <a16:creationId xmlns:a16="http://schemas.microsoft.com/office/drawing/2014/main" id="{393BAF37-0A3E-8E46-B40C-7916EBD5C200}"/>
              </a:ext>
            </a:extLst>
          </p:cNvPr>
          <p:cNvSpPr txBox="1">
            <a:spLocks/>
          </p:cNvSpPr>
          <p:nvPr/>
        </p:nvSpPr>
        <p:spPr>
          <a:xfrm>
            <a:off x="501757" y="1760873"/>
            <a:ext cx="8332860" cy="2811127"/>
          </a:xfrm>
          <a:prstGeom prst="rect">
            <a:avLst/>
          </a:prstGeom>
        </p:spPr>
        <p:txBody>
          <a:bodyPr vert="horz" lIns="91440" tIns="45720" rIns="91440" bIns="45720" rtlCol="0">
            <a:normAutofit fontScale="77500" lnSpcReduction="20000"/>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a:spcAft>
                <a:spcPts val="900"/>
              </a:spcAft>
            </a:pPr>
            <a:r>
              <a:rPr lang="en-US" sz="1800" dirty="0"/>
              <a:t>The subordination of shareholders’ loans in Portugal:</a:t>
            </a:r>
          </a:p>
          <a:p>
            <a:pPr lvl="1">
              <a:spcAft>
                <a:spcPts val="900"/>
              </a:spcAft>
            </a:pPr>
            <a:r>
              <a:rPr lang="en-US" sz="1350" dirty="0"/>
              <a:t>The loans granted by shareholders will only be considered </a:t>
            </a:r>
            <a:r>
              <a:rPr lang="en-US" sz="1350" dirty="0" err="1"/>
              <a:t>suprimentos</a:t>
            </a:r>
            <a:r>
              <a:rPr lang="en-US" sz="1350" dirty="0"/>
              <a:t> if they (are intended to) stay in the company on a long-lasting basis (</a:t>
            </a:r>
            <a:r>
              <a:rPr lang="en-US" sz="1350" dirty="0" err="1"/>
              <a:t>carácter</a:t>
            </a:r>
            <a:r>
              <a:rPr lang="en-US" sz="1350" dirty="0"/>
              <a:t> de </a:t>
            </a:r>
            <a:r>
              <a:rPr lang="en-US" sz="1350" dirty="0" err="1"/>
              <a:t>permanência</a:t>
            </a:r>
            <a:r>
              <a:rPr lang="en-US" sz="1350" dirty="0"/>
              <a:t>). </a:t>
            </a:r>
          </a:p>
          <a:p>
            <a:pPr lvl="1">
              <a:spcAft>
                <a:spcPts val="900"/>
              </a:spcAft>
            </a:pPr>
            <a:r>
              <a:rPr lang="en-US" sz="1350" dirty="0"/>
              <a:t>The law establishes that said long-lasting basis is presumed should the loans have a maturity of more than one year (or, in any case, if they stay in the company for more than one year).</a:t>
            </a:r>
          </a:p>
          <a:p>
            <a:pPr lvl="1">
              <a:spcAft>
                <a:spcPts val="900"/>
              </a:spcAft>
            </a:pPr>
            <a:r>
              <a:rPr lang="en-US" sz="1350" dirty="0"/>
              <a:t>The creditors of the company may prove the long-lasting basis even if the loan was reimbursed in less than one year. </a:t>
            </a:r>
          </a:p>
          <a:p>
            <a:pPr lvl="1">
              <a:spcAft>
                <a:spcPts val="900"/>
              </a:spcAft>
            </a:pPr>
            <a:r>
              <a:rPr lang="en-US" sz="1350" dirty="0"/>
              <a:t>The shareholders may avoid the subordination if they prove that the loans were the outcome of a contractual relationship not related to their status of shareholders. </a:t>
            </a:r>
          </a:p>
          <a:p>
            <a:pPr lvl="1">
              <a:spcAft>
                <a:spcPts val="900"/>
              </a:spcAft>
            </a:pPr>
            <a:r>
              <a:rPr lang="en-US" sz="1350" dirty="0"/>
              <a:t>A loan that is deemed to be a </a:t>
            </a:r>
            <a:r>
              <a:rPr lang="en-US" sz="1350" dirty="0" err="1"/>
              <a:t>suprimento</a:t>
            </a:r>
            <a:r>
              <a:rPr lang="en-US" sz="1350" dirty="0"/>
              <a:t> cannot benefit from any security. </a:t>
            </a:r>
          </a:p>
          <a:p>
            <a:pPr lvl="1">
              <a:spcAft>
                <a:spcPts val="900"/>
              </a:spcAft>
            </a:pPr>
            <a:r>
              <a:rPr lang="en-US" sz="1350" dirty="0"/>
              <a:t>Should insolvency arise, said loans are treated as subordinated claims and, among the subordinated claims, they rank as the most subordinated ones. </a:t>
            </a:r>
          </a:p>
          <a:p>
            <a:pPr lvl="1">
              <a:spcAft>
                <a:spcPts val="900"/>
              </a:spcAft>
            </a:pPr>
            <a:r>
              <a:rPr lang="en-US" sz="1350" dirty="0"/>
              <a:t>In addition, should these loans be reimbursed in the year prior to the beginning of an insolvency proceeding, the shareholder may, without any further requirements, be required to pay the money back to the insolvent estate. </a:t>
            </a:r>
          </a:p>
        </p:txBody>
      </p:sp>
    </p:spTree>
    <p:extLst>
      <p:ext uri="{BB962C8B-B14F-4D97-AF65-F5344CB8AC3E}">
        <p14:creationId xmlns:p14="http://schemas.microsoft.com/office/powerpoint/2010/main" val="3733070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CFBF7-0E0E-D7A8-1136-28BA07B4FB0A}"/>
            </a:ext>
          </a:extLst>
        </p:cNvPr>
        <p:cNvGrpSpPr/>
        <p:nvPr/>
      </p:nvGrpSpPr>
      <p:grpSpPr>
        <a:xfrm>
          <a:off x="0" y="0"/>
          <a:ext cx="0" cy="0"/>
          <a:chOff x="0" y="0"/>
          <a:chExt cx="0" cy="0"/>
        </a:xfrm>
      </p:grpSpPr>
      <p:sp>
        <p:nvSpPr>
          <p:cNvPr id="6" name="Content Placeholder 2">
            <a:extLst>
              <a:ext uri="{FF2B5EF4-FFF2-40B4-BE49-F238E27FC236}">
                <a16:creationId xmlns:a16="http://schemas.microsoft.com/office/drawing/2014/main" id="{C867D68C-2C11-0A3A-9671-49ECC0A9EE59}"/>
              </a:ext>
            </a:extLst>
          </p:cNvPr>
          <p:cNvSpPr txBox="1">
            <a:spLocks/>
          </p:cNvSpPr>
          <p:nvPr/>
        </p:nvSpPr>
        <p:spPr>
          <a:xfrm>
            <a:off x="501757" y="1760873"/>
            <a:ext cx="8332860" cy="2983007"/>
          </a:xfrm>
          <a:prstGeom prst="rect">
            <a:avLst/>
          </a:prstGeom>
        </p:spPr>
        <p:txBody>
          <a:bodyPr vert="horz" lIns="91440" tIns="45720" rIns="91440" bIns="45720" rtlCol="0">
            <a:normAutofit fontScale="70000" lnSpcReduction="20000"/>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a:spcAft>
                <a:spcPts val="900"/>
              </a:spcAft>
            </a:pPr>
            <a:r>
              <a:rPr lang="en-US" sz="1800" dirty="0"/>
              <a:t>The subordination of shareholders’ loans in Germany:</a:t>
            </a:r>
          </a:p>
          <a:p>
            <a:pPr lvl="1">
              <a:spcAft>
                <a:spcPts val="900"/>
              </a:spcAft>
            </a:pPr>
            <a:r>
              <a:rPr lang="de-DE" sz="1350" dirty="0"/>
              <a:t>Until 2008:</a:t>
            </a:r>
          </a:p>
          <a:p>
            <a:pPr lvl="1">
              <a:spcAft>
                <a:spcPts val="900"/>
              </a:spcAft>
            </a:pPr>
            <a:r>
              <a:rPr lang="de-DE" sz="1350" dirty="0"/>
              <a:t> §32a (1) of the GmbHG : «Hat ein Gesellschafter der Gesellschaft in einem Zeitpunkt, in dem ihr die Gesellschafter als ordentliche Kaufleute Eigenkapital zugeführt hätten (Krise der Gesellschaft), statt dessen ein Darlehen gewährt, so kann er den Anspruch auf Rückgewähr des Darlehens im Insolvenzverfahren über das Vermögen der Gesellschaft nur als nachrangiger Insolvenzgläubiger geltend machen». </a:t>
            </a:r>
          </a:p>
          <a:p>
            <a:pPr lvl="1">
              <a:spcAft>
                <a:spcPts val="900"/>
              </a:spcAft>
            </a:pPr>
            <a:r>
              <a:rPr lang="de-DE" sz="1350" dirty="0"/>
              <a:t>Also applicable to the AG when the shareholder granting the loan held 25% or more of the share capital.</a:t>
            </a:r>
          </a:p>
          <a:p>
            <a:pPr lvl="1">
              <a:spcAft>
                <a:spcPts val="900"/>
              </a:spcAft>
            </a:pPr>
            <a:r>
              <a:rPr lang="de-DE" sz="1350" dirty="0"/>
              <a:t>After 2008:</a:t>
            </a:r>
          </a:p>
          <a:p>
            <a:pPr lvl="1">
              <a:spcAft>
                <a:spcPts val="900"/>
              </a:spcAft>
            </a:pPr>
            <a:r>
              <a:rPr lang="de-DE" sz="1350" dirty="0"/>
              <a:t>§39, (1) 5 of the InsO: «nach Maßgabe der Absätze 4 und 5 Forderungen auf Rückgewähr eines Gesellschafterdarlehens oder Forderungen aus Rechtshandlungen, die einem solchen Darlehen wirtschaftlich entsprechen»; </a:t>
            </a:r>
          </a:p>
          <a:p>
            <a:pPr lvl="1">
              <a:spcAft>
                <a:spcPts val="900"/>
              </a:spcAft>
            </a:pPr>
            <a:r>
              <a:rPr lang="de-DE" sz="1350" dirty="0"/>
              <a:t>§39 (4) of the InsO: «Absatz 1 Nr. 5 gilt für Gesellschaften, die weder eine natürliche Person noch eine Gesellschaft als persönlich haftenden Gesellschafter haben, bei der ein persönlich haftender Gesellschafter eine natürliche Person ist. Erwirbt ein Gläubiger bei drohender oder eingetretener Zahlungsunfähigkeit der Gesellschaft oder bei Überschuldung Anteile zum Zweck ihrer Sanierung, führt dies bis zur nachhaltigen Sanierung nicht zur Anwendung von Absatz 1 Nr. 5 auf seine Forderungen aus bestehenden oder neu gewährten Darlehen oder auf Forderungen aus Rechtshandlungen, die einem solchen Darlehen wirtschaftlich entsprechen»</a:t>
            </a:r>
          </a:p>
          <a:p>
            <a:pPr lvl="1">
              <a:spcAft>
                <a:spcPts val="900"/>
              </a:spcAft>
            </a:pPr>
            <a:r>
              <a:rPr lang="de-DE" sz="1350" dirty="0"/>
              <a:t>§39 (5) of the InsO: «Absatz 1 Nr. 5 gilt nicht für den nicht geschäftsführenden Gesellschafter einer Gesellschaft im Sinne des Absatzes 4 Satz 1, der mit 10 Prozent oder weniger am Haftkapital beteiligt ist».</a:t>
            </a:r>
          </a:p>
        </p:txBody>
      </p:sp>
    </p:spTree>
    <p:extLst>
      <p:ext uri="{BB962C8B-B14F-4D97-AF65-F5344CB8AC3E}">
        <p14:creationId xmlns:p14="http://schemas.microsoft.com/office/powerpoint/2010/main" val="15885077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8B4F4C-9EAB-2F11-A231-93045DFDBCD8}"/>
            </a:ext>
          </a:extLst>
        </p:cNvPr>
        <p:cNvGrpSpPr/>
        <p:nvPr/>
      </p:nvGrpSpPr>
      <p:grpSpPr>
        <a:xfrm>
          <a:off x="0" y="0"/>
          <a:ext cx="0" cy="0"/>
          <a:chOff x="0" y="0"/>
          <a:chExt cx="0" cy="0"/>
        </a:xfrm>
      </p:grpSpPr>
      <p:sp>
        <p:nvSpPr>
          <p:cNvPr id="6" name="Content Placeholder 2">
            <a:extLst>
              <a:ext uri="{FF2B5EF4-FFF2-40B4-BE49-F238E27FC236}">
                <a16:creationId xmlns:a16="http://schemas.microsoft.com/office/drawing/2014/main" id="{F9A06D0F-4D77-38B0-6C93-57419DC3EB55}"/>
              </a:ext>
            </a:extLst>
          </p:cNvPr>
          <p:cNvSpPr txBox="1">
            <a:spLocks/>
          </p:cNvSpPr>
          <p:nvPr/>
        </p:nvSpPr>
        <p:spPr>
          <a:xfrm>
            <a:off x="501757" y="1760873"/>
            <a:ext cx="8332860" cy="2983007"/>
          </a:xfrm>
          <a:prstGeom prst="rect">
            <a:avLst/>
          </a:prstGeom>
        </p:spPr>
        <p:txBody>
          <a:bodyPr vert="horz" lIns="91440" tIns="45720" rIns="91440" bIns="45720" rtlCol="0">
            <a:normAutofit fontScale="92500"/>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a:spcAft>
                <a:spcPts val="900"/>
              </a:spcAft>
            </a:pPr>
            <a:r>
              <a:rPr lang="en-US" sz="1800" dirty="0"/>
              <a:t>The subordination of shareholders’ loans in Italy:</a:t>
            </a:r>
          </a:p>
          <a:p>
            <a:pPr lvl="1" algn="just"/>
            <a:r>
              <a:rPr lang="pt-PT" dirty="0"/>
              <a:t>2467.º CC: «</a:t>
            </a:r>
            <a:r>
              <a:rPr lang="it-IT" dirty="0"/>
              <a:t>Il rimborso dei finanziamenti dei soci a favore della società è postergato rispetto alla soddisfazione degli altri creditori. Ai fini del precedente comma s'intendono finanziamenti dei soci a favore della società quelli, in qualsiasi forma effettuati, che sono stati concessi in un momento in cui, anche in considerazione del tipo di attività esercitata dalla società, risulta un eccessivo squilibrio dell'indebitamento rispetto al patrimonio netto oppure in una situazione finanziaria della società nella quale sarebbe stato ragionevole un conferimento».</a:t>
            </a:r>
          </a:p>
        </p:txBody>
      </p:sp>
    </p:spTree>
    <p:extLst>
      <p:ext uri="{BB962C8B-B14F-4D97-AF65-F5344CB8AC3E}">
        <p14:creationId xmlns:p14="http://schemas.microsoft.com/office/powerpoint/2010/main" val="30148860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F09D7-82F9-C7D0-BECB-B0C580C5FBA0}"/>
            </a:ext>
          </a:extLst>
        </p:cNvPr>
        <p:cNvGrpSpPr/>
        <p:nvPr/>
      </p:nvGrpSpPr>
      <p:grpSpPr>
        <a:xfrm>
          <a:off x="0" y="0"/>
          <a:ext cx="0" cy="0"/>
          <a:chOff x="0" y="0"/>
          <a:chExt cx="0" cy="0"/>
        </a:xfrm>
      </p:grpSpPr>
      <p:sp>
        <p:nvSpPr>
          <p:cNvPr id="6" name="Content Placeholder 2">
            <a:extLst>
              <a:ext uri="{FF2B5EF4-FFF2-40B4-BE49-F238E27FC236}">
                <a16:creationId xmlns:a16="http://schemas.microsoft.com/office/drawing/2014/main" id="{B4E4A571-05AB-4622-9E06-7F4E5FAF86BF}"/>
              </a:ext>
            </a:extLst>
          </p:cNvPr>
          <p:cNvSpPr txBox="1">
            <a:spLocks/>
          </p:cNvSpPr>
          <p:nvPr/>
        </p:nvSpPr>
        <p:spPr>
          <a:xfrm>
            <a:off x="501757" y="1760873"/>
            <a:ext cx="8332860" cy="2983007"/>
          </a:xfrm>
          <a:prstGeom prst="rect">
            <a:avLst/>
          </a:prstGeom>
        </p:spPr>
        <p:txBody>
          <a:bodyPr vert="horz" lIns="91440" tIns="45720" rIns="91440" bIns="45720" rtlCol="0">
            <a:normAutofit fontScale="47500" lnSpcReduction="20000"/>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a:spcAft>
                <a:spcPts val="900"/>
              </a:spcAft>
            </a:pPr>
            <a:r>
              <a:rPr lang="en-US" sz="3600" dirty="0"/>
              <a:t>The Directive on Preventive Restructuring:</a:t>
            </a:r>
          </a:p>
          <a:p>
            <a:pPr algn="ctr"/>
            <a:r>
              <a:rPr lang="en-US" dirty="0"/>
              <a:t>Article 17 </a:t>
            </a:r>
          </a:p>
          <a:p>
            <a:pPr algn="just"/>
            <a:r>
              <a:rPr lang="en-US" dirty="0"/>
              <a:t>Protection for new financing and interim financing </a:t>
            </a:r>
          </a:p>
          <a:p>
            <a:pPr algn="just"/>
            <a:r>
              <a:rPr lang="en-US" dirty="0"/>
              <a:t>1. Member States shall ensure that new financing and interim financing are adequately protected. As a minimum, in the case of any subsequent insolvency of the debtor: </a:t>
            </a:r>
          </a:p>
          <a:p>
            <a:pPr algn="just"/>
            <a:r>
              <a:rPr lang="en-US" dirty="0"/>
              <a:t>(a) new financing and interim financing shall not be declared void, voidable or unenforceable; and</a:t>
            </a:r>
          </a:p>
          <a:p>
            <a:pPr algn="just"/>
            <a:r>
              <a:rPr lang="en-US" dirty="0"/>
              <a:t>(b) the grantors of such financing shall not incur civil, administrative or criminal liability, on the ground that such financing is detrimental to the general body of creditors, unless other additional grounds laid down by national law are present.</a:t>
            </a:r>
          </a:p>
          <a:p>
            <a:pPr algn="just"/>
            <a:r>
              <a:rPr lang="en-US" dirty="0"/>
              <a:t>2. Member States may provide that paragraph 1 shall only apply to new financing if the restructuring plan has been confirmed by a judicial or administrative authority, and to interim financing which has been subject to ex ante control. </a:t>
            </a:r>
          </a:p>
          <a:p>
            <a:pPr algn="just"/>
            <a:r>
              <a:rPr lang="en-US" dirty="0"/>
              <a:t>3. Member States may exclude from the application of paragraph 1 interim financing which is granted after the debtor has become unable to pay its debts as they fall due. </a:t>
            </a:r>
          </a:p>
          <a:p>
            <a:pPr algn="just"/>
            <a:r>
              <a:rPr lang="en-US" b="1" dirty="0"/>
              <a:t>4. Member States may provide that grantors of new or interim financing are entitled to receive payment with priority in the context of subsequent insolvency procedures in relation to other creditors that would otherwise have superior or equal claims.</a:t>
            </a:r>
          </a:p>
        </p:txBody>
      </p:sp>
    </p:spTree>
    <p:extLst>
      <p:ext uri="{BB962C8B-B14F-4D97-AF65-F5344CB8AC3E}">
        <p14:creationId xmlns:p14="http://schemas.microsoft.com/office/powerpoint/2010/main" val="20650293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EB32B4-84B7-062D-2A3A-84D9BD8E4FAE}"/>
            </a:ext>
          </a:extLst>
        </p:cNvPr>
        <p:cNvGrpSpPr/>
        <p:nvPr/>
      </p:nvGrpSpPr>
      <p:grpSpPr>
        <a:xfrm>
          <a:off x="0" y="0"/>
          <a:ext cx="0" cy="0"/>
          <a:chOff x="0" y="0"/>
          <a:chExt cx="0" cy="0"/>
        </a:xfrm>
      </p:grpSpPr>
      <p:sp>
        <p:nvSpPr>
          <p:cNvPr id="6" name="Content Placeholder 2">
            <a:extLst>
              <a:ext uri="{FF2B5EF4-FFF2-40B4-BE49-F238E27FC236}">
                <a16:creationId xmlns:a16="http://schemas.microsoft.com/office/drawing/2014/main" id="{BBE80DE9-3071-AB6A-D20A-44D41832EF47}"/>
              </a:ext>
            </a:extLst>
          </p:cNvPr>
          <p:cNvSpPr txBox="1">
            <a:spLocks/>
          </p:cNvSpPr>
          <p:nvPr/>
        </p:nvSpPr>
        <p:spPr>
          <a:xfrm>
            <a:off x="501757" y="1760873"/>
            <a:ext cx="8332860" cy="2983007"/>
          </a:xfrm>
          <a:prstGeom prst="rect">
            <a:avLst/>
          </a:prstGeom>
        </p:spPr>
        <p:txBody>
          <a:bodyPr vert="horz" lIns="91440" tIns="45720" rIns="91440" bIns="45720" rtlCol="0">
            <a:normAutofit fontScale="92500"/>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a:spcAft>
                <a:spcPts val="900"/>
              </a:spcAft>
            </a:pPr>
            <a:r>
              <a:rPr lang="en-US" sz="1800" dirty="0"/>
              <a:t>New vs. Interim Financing:</a:t>
            </a:r>
          </a:p>
          <a:p>
            <a:pPr lvl="1" algn="just"/>
            <a:r>
              <a:rPr lang="en-US" dirty="0"/>
              <a:t>2 (1) 7:  «’‘new financing’ means any new financial assistance provided by an existing or a new creditor in order to implement a restructuring plan and that is included in that restructuring plan»</a:t>
            </a:r>
          </a:p>
          <a:p>
            <a:pPr lvl="1" algn="just"/>
            <a:r>
              <a:rPr lang="en-US" dirty="0"/>
              <a:t>2 (1) 8: «‘interim financing’ means any new financial assistance, provided by an existing or a new creditor, that includes, as a minimum, financial assistance during the stay of individual enforcement actions, and that is reasonable and immediately necessary for the debtor's business to continue operating, or to preserve or enhance the value of that Business».</a:t>
            </a:r>
          </a:p>
        </p:txBody>
      </p:sp>
    </p:spTree>
    <p:extLst>
      <p:ext uri="{BB962C8B-B14F-4D97-AF65-F5344CB8AC3E}">
        <p14:creationId xmlns:p14="http://schemas.microsoft.com/office/powerpoint/2010/main" val="38535730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BD7D6-E837-9EFC-2A08-566647709FE8}"/>
            </a:ext>
          </a:extLst>
        </p:cNvPr>
        <p:cNvGrpSpPr/>
        <p:nvPr/>
      </p:nvGrpSpPr>
      <p:grpSpPr>
        <a:xfrm>
          <a:off x="0" y="0"/>
          <a:ext cx="0" cy="0"/>
          <a:chOff x="0" y="0"/>
          <a:chExt cx="0" cy="0"/>
        </a:xfrm>
      </p:grpSpPr>
      <p:sp>
        <p:nvSpPr>
          <p:cNvPr id="6" name="Content Placeholder 2">
            <a:extLst>
              <a:ext uri="{FF2B5EF4-FFF2-40B4-BE49-F238E27FC236}">
                <a16:creationId xmlns:a16="http://schemas.microsoft.com/office/drawing/2014/main" id="{C32E08FF-E9B7-B254-146E-276721522E7D}"/>
              </a:ext>
            </a:extLst>
          </p:cNvPr>
          <p:cNvSpPr txBox="1">
            <a:spLocks/>
          </p:cNvSpPr>
          <p:nvPr/>
        </p:nvSpPr>
        <p:spPr>
          <a:xfrm>
            <a:off x="501757" y="1760873"/>
            <a:ext cx="8332860" cy="2983007"/>
          </a:xfrm>
          <a:prstGeom prst="rect">
            <a:avLst/>
          </a:prstGeom>
        </p:spPr>
        <p:txBody>
          <a:bodyPr vert="horz" lIns="91440" tIns="45720" rIns="91440" bIns="45720" rtlCol="0">
            <a:normAutofit fontScale="62500" lnSpcReduction="20000"/>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a:spcAft>
                <a:spcPts val="900"/>
              </a:spcAft>
            </a:pPr>
            <a:r>
              <a:rPr lang="en-US" sz="2700" dirty="0"/>
              <a:t>Shareholders’ loans in the context of a restructuring procedure:</a:t>
            </a:r>
          </a:p>
          <a:p>
            <a:pPr lvl="1" algn="ctr"/>
            <a:r>
              <a:rPr lang="pt-BR" dirty="0"/>
              <a:t>17.º-H/CIRE</a:t>
            </a:r>
          </a:p>
          <a:p>
            <a:pPr lvl="1" algn="just"/>
            <a:r>
              <a:rPr lang="pt-BR" dirty="0"/>
              <a:t>1 (…)</a:t>
            </a:r>
          </a:p>
          <a:p>
            <a:pPr lvl="1" algn="just"/>
            <a:r>
              <a:rPr lang="pt-BR" dirty="0"/>
              <a:t>2 - Os credores que, no decurso do processo ou em execução do plano de recuperação, financiem a atividade da empresa, disponibilizando-lhe capital para a sua revitalização, gozam de um crédito sobre a massa insolvente, até um valor correspondente a 25 /prct. do passivo não subordinado da empresa à data da declaração de insolvência, caso venha a ser declarada a insolvência da empresa no prazo de dois anos a contar do trânsito em julgado da decisão de homologação do plano de recuperação.</a:t>
            </a:r>
          </a:p>
          <a:p>
            <a:pPr lvl="1" algn="just"/>
            <a:r>
              <a:rPr lang="pt-BR" dirty="0"/>
              <a:t>3 - Os créditos disponibilizados a empresas nas condições do número anterior, acima do valor nele referido, gozam de um privilégio creditório mobiliário geral, graduado antes do privilégio creditório mobiliário geral concedido aos trabalhadores.</a:t>
            </a:r>
          </a:p>
          <a:p>
            <a:pPr lvl="1" algn="just"/>
            <a:r>
              <a:rPr lang="pt-BR" dirty="0"/>
              <a:t>4 - Gozam do privilégio referido no número anterior os créditos decorrentes de financiamento disponibilizado à empresa por credores, sócios, acionistas e quaisquer outras pessoas especialmente relacionadas com a empresa em execução do plano de recuperação.</a:t>
            </a:r>
          </a:p>
          <a:p>
            <a:pPr lvl="1" algn="just"/>
            <a:r>
              <a:rPr lang="pt-BR" dirty="0"/>
              <a:t>(…)</a:t>
            </a:r>
          </a:p>
        </p:txBody>
      </p:sp>
    </p:spTree>
    <p:extLst>
      <p:ext uri="{BB962C8B-B14F-4D97-AF65-F5344CB8AC3E}">
        <p14:creationId xmlns:p14="http://schemas.microsoft.com/office/powerpoint/2010/main" val="20142913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7DB12-E41F-9B94-C46A-E167BD4B068E}"/>
            </a:ext>
          </a:extLst>
        </p:cNvPr>
        <p:cNvGrpSpPr/>
        <p:nvPr/>
      </p:nvGrpSpPr>
      <p:grpSpPr>
        <a:xfrm>
          <a:off x="0" y="0"/>
          <a:ext cx="0" cy="0"/>
          <a:chOff x="0" y="0"/>
          <a:chExt cx="0" cy="0"/>
        </a:xfrm>
      </p:grpSpPr>
      <p:sp>
        <p:nvSpPr>
          <p:cNvPr id="6" name="Content Placeholder 2">
            <a:extLst>
              <a:ext uri="{FF2B5EF4-FFF2-40B4-BE49-F238E27FC236}">
                <a16:creationId xmlns:a16="http://schemas.microsoft.com/office/drawing/2014/main" id="{6D6EC4A5-743E-241C-04DD-F46F902D5B71}"/>
              </a:ext>
            </a:extLst>
          </p:cNvPr>
          <p:cNvSpPr txBox="1">
            <a:spLocks/>
          </p:cNvSpPr>
          <p:nvPr/>
        </p:nvSpPr>
        <p:spPr>
          <a:xfrm>
            <a:off x="501757" y="1760873"/>
            <a:ext cx="8332860" cy="2983007"/>
          </a:xfrm>
          <a:prstGeom prst="rect">
            <a:avLst/>
          </a:prstGeom>
        </p:spPr>
        <p:txBody>
          <a:bodyPr vert="horz" lIns="91440" tIns="45720" rIns="91440" bIns="45720" rtlCol="0">
            <a:normAutofit fontScale="62500" lnSpcReduction="20000"/>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a:spcAft>
                <a:spcPts val="900"/>
              </a:spcAft>
            </a:pPr>
            <a:r>
              <a:rPr lang="en-US" sz="2700" dirty="0"/>
              <a:t>Shareholders’ loans in the context of a restructuring procedure</a:t>
            </a:r>
          </a:p>
          <a:p>
            <a:pPr>
              <a:spcAft>
                <a:spcPts val="900"/>
              </a:spcAft>
            </a:pPr>
            <a:r>
              <a:rPr lang="de-DE" dirty="0"/>
              <a:t>Sanierungsprivileg</a:t>
            </a:r>
          </a:p>
          <a:p>
            <a:pPr lvl="1" algn="just">
              <a:spcAft>
                <a:spcPts val="900"/>
              </a:spcAft>
            </a:pPr>
            <a:r>
              <a:rPr lang="de-DE" dirty="0"/>
              <a:t>12/StaRUG (Neue Finanzierung): «In den Restrukturierungsplan können Regelungen zur Zusage von Darlehen oder sonstigen Krediten aufgenommen werden, die zur Finanzierung der Restrukturierung auf der Grundlage des Plans erforderlich sind (neue Finanzierung). Als neue Finanzierung gilt auch deren Besicherung». </a:t>
            </a:r>
          </a:p>
          <a:p>
            <a:pPr lvl="1" algn="just">
              <a:spcAft>
                <a:spcPts val="900"/>
              </a:spcAft>
            </a:pPr>
            <a:r>
              <a:rPr lang="de-DE" dirty="0"/>
              <a:t>90/1 StaRUG (Planfolgen und Planvollzug): «Die Regelungen eines rechtskräftig bestätigten Restrukturierungsplans und Rechtshandlungen, die im Vollzug eines solchen Plans erfolgen, sind mit Ausnahme von Forderungen im Rang des § 39 Absatz 1 Nummer 5 der Insolvenzordnung und Sicherheitsleistungen, die nach § 135 der Insolvenzordnung oder den §§ 6 und 6a des Anfechtungsgesetzes anfechtbar sind, bis zur nachhaltigen Restrukturierung einer Anfechtung nur zugänglich, wenn die Bestätigung auf der Grundlage unrichtiger oder unvollständiger Angaben des Schuldners erfolgte und dem anderen Teil dies bekannt war».</a:t>
            </a:r>
          </a:p>
        </p:txBody>
      </p:sp>
    </p:spTree>
    <p:extLst>
      <p:ext uri="{BB962C8B-B14F-4D97-AF65-F5344CB8AC3E}">
        <p14:creationId xmlns:p14="http://schemas.microsoft.com/office/powerpoint/2010/main" val="25885834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90DB4D-C365-2315-4D21-D68C06AAA076}"/>
            </a:ext>
          </a:extLst>
        </p:cNvPr>
        <p:cNvGrpSpPr/>
        <p:nvPr/>
      </p:nvGrpSpPr>
      <p:grpSpPr>
        <a:xfrm>
          <a:off x="0" y="0"/>
          <a:ext cx="0" cy="0"/>
          <a:chOff x="0" y="0"/>
          <a:chExt cx="0" cy="0"/>
        </a:xfrm>
      </p:grpSpPr>
      <p:sp>
        <p:nvSpPr>
          <p:cNvPr id="6" name="Content Placeholder 2">
            <a:extLst>
              <a:ext uri="{FF2B5EF4-FFF2-40B4-BE49-F238E27FC236}">
                <a16:creationId xmlns:a16="http://schemas.microsoft.com/office/drawing/2014/main" id="{06FAF3EB-31DD-401C-D270-0CB20F3EFC3E}"/>
              </a:ext>
            </a:extLst>
          </p:cNvPr>
          <p:cNvSpPr txBox="1">
            <a:spLocks/>
          </p:cNvSpPr>
          <p:nvPr/>
        </p:nvSpPr>
        <p:spPr>
          <a:xfrm>
            <a:off x="501757" y="1760873"/>
            <a:ext cx="8332860" cy="2983007"/>
          </a:xfrm>
          <a:prstGeom prst="rect">
            <a:avLst/>
          </a:prstGeom>
        </p:spPr>
        <p:txBody>
          <a:bodyPr vert="horz" lIns="91440" tIns="45720" rIns="91440" bIns="45720" rtlCol="0">
            <a:normAutofit fontScale="77500" lnSpcReduction="20000"/>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a:spcAft>
                <a:spcPts val="900"/>
              </a:spcAft>
            </a:pPr>
            <a:r>
              <a:rPr lang="en-US" sz="2700" dirty="0"/>
              <a:t>Shareholders’ loans in the context of a restructuring procedure</a:t>
            </a:r>
          </a:p>
          <a:p>
            <a:pPr lvl="1"/>
            <a:r>
              <a:rPr lang="pt-PT" dirty="0"/>
              <a:t>264/</a:t>
            </a:r>
            <a:r>
              <a:rPr lang="pt-PT" dirty="0" err="1"/>
              <a:t>InsO</a:t>
            </a:r>
            <a:r>
              <a:rPr lang="pt-PT" dirty="0"/>
              <a:t> – (</a:t>
            </a:r>
            <a:r>
              <a:rPr lang="pt-PT" dirty="0" err="1"/>
              <a:t>Kreditrahmen</a:t>
            </a:r>
            <a:r>
              <a:rPr lang="pt-PT" dirty="0"/>
              <a:t>) </a:t>
            </a:r>
          </a:p>
          <a:p>
            <a:pPr lvl="1"/>
            <a:r>
              <a:rPr lang="en-US" dirty="0"/>
              <a:t>(1)	</a:t>
            </a:r>
            <a:r>
              <a:rPr lang="de-DE" dirty="0"/>
              <a:t>Im gestaltenden Teil des Insolvenzplans kann vorgesehen werden, daß die Insolvenzgläubiger nachrangig sind gegenüber Gläubigern mit Forderungen aus Darlehen und sonstigen Krediten, die der Schuldner oder die Übernahmegesellschaft während der Zeit der Überwachung aufnimmt oder die ein Massegläubiger in die Zeit der Überwachung hinein stehen läßt. In diesem Fall ist zugleich ein Gesamtbetrag für derartige Kredite festzulegen (Kreditrahmen). Dieser darf den Wert der Vermögensgegenstände nicht übersteigen, die in der Vermögensübersicht des Plans (§ 229 Satz 1) aufgeführt sind.</a:t>
            </a:r>
          </a:p>
          <a:p>
            <a:pPr lvl="1"/>
            <a:r>
              <a:rPr lang="de-DE" dirty="0"/>
              <a:t>(…)</a:t>
            </a:r>
          </a:p>
          <a:p>
            <a:pPr lvl="1"/>
            <a:r>
              <a:rPr lang="de-DE" dirty="0"/>
              <a:t>(3)	</a:t>
            </a:r>
            <a:r>
              <a:rPr lang="de-DE" b="1" dirty="0"/>
              <a:t>§ 39 Abs. 1 Nr. 5 bleibt unberührt.</a:t>
            </a:r>
            <a:endParaRPr lang="en-US" b="1" dirty="0"/>
          </a:p>
        </p:txBody>
      </p:sp>
    </p:spTree>
    <p:extLst>
      <p:ext uri="{BB962C8B-B14F-4D97-AF65-F5344CB8AC3E}">
        <p14:creationId xmlns:p14="http://schemas.microsoft.com/office/powerpoint/2010/main" val="23596143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B66881-6517-AA16-9272-70F56DA619E7}"/>
            </a:ext>
          </a:extLst>
        </p:cNvPr>
        <p:cNvGrpSpPr/>
        <p:nvPr/>
      </p:nvGrpSpPr>
      <p:grpSpPr>
        <a:xfrm>
          <a:off x="0" y="0"/>
          <a:ext cx="0" cy="0"/>
          <a:chOff x="0" y="0"/>
          <a:chExt cx="0" cy="0"/>
        </a:xfrm>
      </p:grpSpPr>
      <p:sp>
        <p:nvSpPr>
          <p:cNvPr id="6" name="Content Placeholder 2">
            <a:extLst>
              <a:ext uri="{FF2B5EF4-FFF2-40B4-BE49-F238E27FC236}">
                <a16:creationId xmlns:a16="http://schemas.microsoft.com/office/drawing/2014/main" id="{351C2BA7-E362-A6B1-4720-8F54EFCE9935}"/>
              </a:ext>
            </a:extLst>
          </p:cNvPr>
          <p:cNvSpPr txBox="1">
            <a:spLocks/>
          </p:cNvSpPr>
          <p:nvPr/>
        </p:nvSpPr>
        <p:spPr>
          <a:xfrm>
            <a:off x="501757" y="1760873"/>
            <a:ext cx="8332860" cy="2983007"/>
          </a:xfrm>
          <a:prstGeom prst="rect">
            <a:avLst/>
          </a:prstGeom>
        </p:spPr>
        <p:txBody>
          <a:bodyPr vert="horz" lIns="91440" tIns="45720" rIns="91440" bIns="45720" rtlCol="0">
            <a:normAutofit fontScale="77500" lnSpcReduction="20000"/>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a:spcAft>
                <a:spcPts val="900"/>
              </a:spcAft>
            </a:pPr>
            <a:r>
              <a:rPr lang="en-US" sz="2700" dirty="0"/>
              <a:t>Shareholders’ loans in the context of a restructuring procedure</a:t>
            </a:r>
          </a:p>
          <a:p>
            <a:pPr lvl="1"/>
            <a:r>
              <a:rPr lang="pt-PT" dirty="0"/>
              <a:t>6/CCII (</a:t>
            </a:r>
            <a:r>
              <a:rPr lang="pt-PT" dirty="0" err="1"/>
              <a:t>Prededucibilità</a:t>
            </a:r>
            <a:r>
              <a:rPr lang="pt-PT" dirty="0"/>
              <a:t> dei </a:t>
            </a:r>
            <a:r>
              <a:rPr lang="pt-PT" dirty="0" err="1"/>
              <a:t>crediti</a:t>
            </a:r>
            <a:r>
              <a:rPr lang="pt-PT" dirty="0"/>
              <a:t>)</a:t>
            </a:r>
          </a:p>
          <a:p>
            <a:pPr lvl="1"/>
            <a:r>
              <a:rPr lang="pt-PT" dirty="0"/>
              <a:t>221/CCII (</a:t>
            </a:r>
            <a:r>
              <a:rPr lang="it-IT" dirty="0"/>
              <a:t>Ordine di distribuzione delle somme): 1. Le somme ricavate dalla liquidazione dell'attivo sono erogate nel seguente ordine: a) per il pagamento dei crediti prededucibili (…)</a:t>
            </a:r>
          </a:p>
          <a:p>
            <a:pPr lvl="1"/>
            <a:r>
              <a:rPr lang="it-IT" dirty="0"/>
              <a:t>102/CCII (Finanziamenti prededucibili dei soci): «1. In deroga agli articoli 2467 e 2497-quinquies del codice civile, il beneficio della prededuzione previsto agli articoli 99 e 101 si applica ai finanziamenti erogati dai soci in qualsiasi forma, inclusa l'emissione di garanzie e controgaranzie, fino all'ottanta per cento del loro ammontare. 2. Il medesimo beneficio opera per l'intero ammontare dei finanziamenti qualora il finanziatore abbia acquisito la qualità di socio in esecuzione del concordato preventivo».</a:t>
            </a:r>
            <a:endParaRPr lang="en-US" dirty="0"/>
          </a:p>
        </p:txBody>
      </p:sp>
    </p:spTree>
    <p:extLst>
      <p:ext uri="{BB962C8B-B14F-4D97-AF65-F5344CB8AC3E}">
        <p14:creationId xmlns:p14="http://schemas.microsoft.com/office/powerpoint/2010/main" val="30658032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C2EDF-8213-C2AB-7746-B9AA7397AF4C}"/>
            </a:ext>
          </a:extLst>
        </p:cNvPr>
        <p:cNvGrpSpPr/>
        <p:nvPr/>
      </p:nvGrpSpPr>
      <p:grpSpPr>
        <a:xfrm>
          <a:off x="0" y="0"/>
          <a:ext cx="0" cy="0"/>
          <a:chOff x="0" y="0"/>
          <a:chExt cx="0" cy="0"/>
        </a:xfrm>
      </p:grpSpPr>
      <p:sp>
        <p:nvSpPr>
          <p:cNvPr id="6" name="Content Placeholder 2">
            <a:extLst>
              <a:ext uri="{FF2B5EF4-FFF2-40B4-BE49-F238E27FC236}">
                <a16:creationId xmlns:a16="http://schemas.microsoft.com/office/drawing/2014/main" id="{DF0B1BAA-2DEE-36FC-B90A-C9968832CFB2}"/>
              </a:ext>
            </a:extLst>
          </p:cNvPr>
          <p:cNvSpPr txBox="1">
            <a:spLocks/>
          </p:cNvSpPr>
          <p:nvPr/>
        </p:nvSpPr>
        <p:spPr>
          <a:xfrm>
            <a:off x="501757" y="1760873"/>
            <a:ext cx="8332860" cy="2983007"/>
          </a:xfrm>
          <a:prstGeom prst="rect">
            <a:avLst/>
          </a:prstGeom>
        </p:spPr>
        <p:txBody>
          <a:bodyPr vert="horz" lIns="91440" tIns="45720" rIns="91440" bIns="45720" rtlCol="0">
            <a:normAutofit fontScale="92500" lnSpcReduction="10000"/>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a:spcAft>
                <a:spcPts val="900"/>
              </a:spcAft>
            </a:pPr>
            <a:r>
              <a:rPr lang="en-US" sz="2700" dirty="0"/>
              <a:t>Remarks on the subordination of shareholders’ loans</a:t>
            </a:r>
            <a:endParaRPr lang="pt-PT" dirty="0"/>
          </a:p>
          <a:p>
            <a:pPr lvl="1"/>
            <a:r>
              <a:rPr lang="en-US" dirty="0"/>
              <a:t>PESSOA (2025), «Insolvency in the European Union: The Relevance of the Balance Sheet», in European Company Law, Issue 1, Vol. 22</a:t>
            </a:r>
          </a:p>
          <a:p>
            <a:pPr lvl="1"/>
            <a:r>
              <a:rPr lang="en-US" dirty="0"/>
              <a:t>Subordination not needed when over indebtedness is a mandatory cause to open insolvency proceedings</a:t>
            </a:r>
          </a:p>
          <a:p>
            <a:pPr lvl="1"/>
            <a:r>
              <a:rPr lang="en-US" dirty="0"/>
              <a:t>Relevance of the moment in which the loan is granted, not of the moment of reimbursement or insolvency</a:t>
            </a:r>
          </a:p>
          <a:p>
            <a:pPr lvl="1"/>
            <a:r>
              <a:rPr lang="en-US" dirty="0"/>
              <a:t>Subordination and restitution to the insolvent estate are different things and do not need to be coupled.</a:t>
            </a:r>
          </a:p>
        </p:txBody>
      </p:sp>
    </p:spTree>
    <p:extLst>
      <p:ext uri="{BB962C8B-B14F-4D97-AF65-F5344CB8AC3E}">
        <p14:creationId xmlns:p14="http://schemas.microsoft.com/office/powerpoint/2010/main" val="28788221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3CB48-26A4-EE00-BB5E-1B29C60EBF8B}"/>
            </a:ext>
          </a:extLst>
        </p:cNvPr>
        <p:cNvGrpSpPr/>
        <p:nvPr/>
      </p:nvGrpSpPr>
      <p:grpSpPr>
        <a:xfrm>
          <a:off x="0" y="0"/>
          <a:ext cx="0" cy="0"/>
          <a:chOff x="0" y="0"/>
          <a:chExt cx="0" cy="0"/>
        </a:xfrm>
      </p:grpSpPr>
      <p:sp>
        <p:nvSpPr>
          <p:cNvPr id="6" name="Content Placeholder 2">
            <a:extLst>
              <a:ext uri="{FF2B5EF4-FFF2-40B4-BE49-F238E27FC236}">
                <a16:creationId xmlns:a16="http://schemas.microsoft.com/office/drawing/2014/main" id="{B28297DF-B30E-EAD9-B7E2-E6AC1CAD9006}"/>
              </a:ext>
            </a:extLst>
          </p:cNvPr>
          <p:cNvSpPr txBox="1">
            <a:spLocks/>
          </p:cNvSpPr>
          <p:nvPr/>
        </p:nvSpPr>
        <p:spPr>
          <a:xfrm>
            <a:off x="501757" y="1760873"/>
            <a:ext cx="8332860" cy="2983007"/>
          </a:xfrm>
          <a:prstGeom prst="rect">
            <a:avLst/>
          </a:prstGeom>
        </p:spPr>
        <p:txBody>
          <a:bodyPr vert="horz" lIns="91440" tIns="45720" rIns="91440" bIns="45720" rtlCol="0">
            <a:normAutofit fontScale="70000" lnSpcReduction="20000"/>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a:spcAft>
                <a:spcPts val="900"/>
              </a:spcAft>
            </a:pPr>
            <a:r>
              <a:rPr lang="en-US" sz="2800" dirty="0"/>
              <a:t>Remarks on the protection of New Money</a:t>
            </a:r>
          </a:p>
          <a:p>
            <a:pPr lvl="1">
              <a:spcAft>
                <a:spcPts val="900"/>
              </a:spcAft>
            </a:pPr>
            <a:r>
              <a:rPr lang="en-US" dirty="0"/>
              <a:t>The German solution seems far too limited in favoring restructuring</a:t>
            </a:r>
          </a:p>
          <a:p>
            <a:pPr lvl="1">
              <a:spcAft>
                <a:spcPts val="900"/>
              </a:spcAft>
            </a:pPr>
            <a:r>
              <a:rPr lang="en-US" dirty="0"/>
              <a:t>The inter-creditor agreement prevents the </a:t>
            </a:r>
            <a:r>
              <a:rPr lang="en-US" i="1" dirty="0" err="1"/>
              <a:t>erga</a:t>
            </a:r>
            <a:r>
              <a:rPr lang="en-US" i="1" dirty="0"/>
              <a:t> omnes </a:t>
            </a:r>
            <a:r>
              <a:rPr lang="en-US" dirty="0"/>
              <a:t>effect of the restructuring agreement</a:t>
            </a:r>
          </a:p>
          <a:p>
            <a:pPr lvl="1">
              <a:spcAft>
                <a:spcPts val="900"/>
              </a:spcAft>
            </a:pPr>
            <a:r>
              <a:rPr lang="en-US" dirty="0"/>
              <a:t>The need to have a formal procedure may be too burdensome</a:t>
            </a:r>
          </a:p>
          <a:p>
            <a:pPr lvl="1">
              <a:spcAft>
                <a:spcPts val="900"/>
              </a:spcAft>
            </a:pPr>
            <a:r>
              <a:rPr lang="en-US" dirty="0"/>
              <a:t>The lack of EU Harmonization</a:t>
            </a:r>
          </a:p>
          <a:p>
            <a:pPr lvl="1">
              <a:spcAft>
                <a:spcPts val="900"/>
              </a:spcAft>
            </a:pPr>
            <a:r>
              <a:rPr lang="en-US" dirty="0"/>
              <a:t>Prejudice against loans granted by shareholders</a:t>
            </a:r>
          </a:p>
          <a:p>
            <a:pPr lvl="1">
              <a:spcAft>
                <a:spcPts val="900"/>
              </a:spcAft>
            </a:pPr>
            <a:r>
              <a:rPr lang="en-US" dirty="0"/>
              <a:t>Pre-emptive right granted to the pre-existing creditors</a:t>
            </a:r>
          </a:p>
          <a:p>
            <a:pPr lvl="1">
              <a:spcAft>
                <a:spcPts val="900"/>
              </a:spcAft>
            </a:pPr>
            <a:r>
              <a:rPr lang="en-US" dirty="0"/>
              <a:t>The danger of the interim financing</a:t>
            </a:r>
          </a:p>
        </p:txBody>
      </p:sp>
    </p:spTree>
    <p:extLst>
      <p:ext uri="{BB962C8B-B14F-4D97-AF65-F5344CB8AC3E}">
        <p14:creationId xmlns:p14="http://schemas.microsoft.com/office/powerpoint/2010/main" val="37022096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1813</Words>
  <Application>Microsoft Office PowerPoint</Application>
  <PresentationFormat>Apresentação no Ecrã (16:9)</PresentationFormat>
  <Paragraphs>73</Paragraphs>
  <Slides>13</Slides>
  <Notes>12</Notes>
  <HiddenSlides>0</HiddenSlides>
  <MMClips>0</MMClips>
  <ScaleCrop>false</ScaleCrop>
  <HeadingPairs>
    <vt:vector size="6" baseType="variant">
      <vt:variant>
        <vt:lpstr>Tipos de letra usados</vt:lpstr>
      </vt:variant>
      <vt:variant>
        <vt:i4>2</vt:i4>
      </vt:variant>
      <vt:variant>
        <vt:lpstr>Tema</vt:lpstr>
      </vt:variant>
      <vt:variant>
        <vt:i4>1</vt:i4>
      </vt:variant>
      <vt:variant>
        <vt:lpstr>Títulos dos diapositivos</vt:lpstr>
      </vt:variant>
      <vt:variant>
        <vt:i4>13</vt:i4>
      </vt:variant>
    </vt:vector>
  </HeadingPairs>
  <TitlesOfParts>
    <vt:vector size="16" baseType="lpstr">
      <vt:lpstr>Arial</vt:lpstr>
      <vt:lpstr>Calibri</vt:lpstr>
      <vt:lpstr>Office Theme</vt:lpstr>
      <vt:lpstr>Shareholders' Loans and the New Money: A Conflict Between Subordination and Restructuring</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2025-09-28T11:25:44Z</dcterms:created>
  <dcterms:modified xsi:type="dcterms:W3CDTF">2025-09-28T11:26:26Z</dcterms:modified>
</cp:coreProperties>
</file>