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74" r:id="rId2"/>
    <p:sldId id="329" r:id="rId3"/>
    <p:sldId id="337" r:id="rId4"/>
    <p:sldId id="330" r:id="rId5"/>
    <p:sldId id="339" r:id="rId6"/>
    <p:sldId id="340" r:id="rId7"/>
    <p:sldId id="341" r:id="rId8"/>
    <p:sldId id="343" r:id="rId9"/>
    <p:sldId id="326" r:id="rId10"/>
    <p:sldId id="354" r:id="rId11"/>
    <p:sldId id="355" r:id="rId12"/>
    <p:sldId id="356" r:id="rId13"/>
    <p:sldId id="352" r:id="rId14"/>
    <p:sldId id="342" r:id="rId15"/>
  </p:sldIdLst>
  <p:sldSz cx="9144000" cy="5143500" type="screen16x9"/>
  <p:notesSz cx="6805613" cy="99441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DCDB"/>
    <a:srgbClr val="E6B9B8"/>
    <a:srgbClr val="953735"/>
    <a:srgbClr val="FFFFFF"/>
    <a:srgbClr val="A2A6AE"/>
    <a:srgbClr val="802E2C"/>
    <a:srgbClr val="D0D8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8AC00C9-B295-4154-A90C-FFD7A47717B5}" v="5" dt="2025-09-26T16:25:31.86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31" d="100"/>
          <a:sy n="131" d="100"/>
        </p:scale>
        <p:origin x="132" y="20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annevis, N.B. (Niels)" userId="187aa08b-d6c0-4c82-85be-f4b9e12a4bd4" providerId="ADAL" clId="{D8AC00C9-B295-4154-A90C-FFD7A47717B5}"/>
    <pc:docChg chg="custSel modSld">
      <pc:chgData name="Pannevis, N.B. (Niels)" userId="187aa08b-d6c0-4c82-85be-f4b9e12a4bd4" providerId="ADAL" clId="{D8AC00C9-B295-4154-A90C-FFD7A47717B5}" dt="2025-09-26T16:25:31.864" v="28"/>
      <pc:docMkLst>
        <pc:docMk/>
      </pc:docMkLst>
      <pc:sldChg chg="modNotes">
        <pc:chgData name="Pannevis, N.B. (Niels)" userId="187aa08b-d6c0-4c82-85be-f4b9e12a4bd4" providerId="ADAL" clId="{D8AC00C9-B295-4154-A90C-FFD7A47717B5}" dt="2025-09-26T16:23:42.437" v="1" actId="368"/>
        <pc:sldMkLst>
          <pc:docMk/>
          <pc:sldMk cId="36474975" sldId="274"/>
        </pc:sldMkLst>
      </pc:sldChg>
      <pc:sldChg chg="modAnim modNotes">
        <pc:chgData name="Pannevis, N.B. (Niels)" userId="187aa08b-d6c0-4c82-85be-f4b9e12a4bd4" providerId="ADAL" clId="{D8AC00C9-B295-4154-A90C-FFD7A47717B5}" dt="2025-09-26T16:25:31.864" v="28"/>
        <pc:sldMkLst>
          <pc:docMk/>
          <pc:sldMk cId="1298590251" sldId="326"/>
        </pc:sldMkLst>
      </pc:sldChg>
      <pc:sldChg chg="modNotes">
        <pc:chgData name="Pannevis, N.B. (Niels)" userId="187aa08b-d6c0-4c82-85be-f4b9e12a4bd4" providerId="ADAL" clId="{D8AC00C9-B295-4154-A90C-FFD7A47717B5}" dt="2025-09-26T16:23:42.441" v="3" actId="368"/>
        <pc:sldMkLst>
          <pc:docMk/>
          <pc:sldMk cId="1375744323" sldId="329"/>
        </pc:sldMkLst>
      </pc:sldChg>
      <pc:sldChg chg="modNotes">
        <pc:chgData name="Pannevis, N.B. (Niels)" userId="187aa08b-d6c0-4c82-85be-f4b9e12a4bd4" providerId="ADAL" clId="{D8AC00C9-B295-4154-A90C-FFD7A47717B5}" dt="2025-09-26T16:23:42.447" v="5" actId="368"/>
        <pc:sldMkLst>
          <pc:docMk/>
          <pc:sldMk cId="4183165634" sldId="330"/>
        </pc:sldMkLst>
      </pc:sldChg>
      <pc:sldChg chg="modNotes">
        <pc:chgData name="Pannevis, N.B. (Niels)" userId="187aa08b-d6c0-4c82-85be-f4b9e12a4bd4" providerId="ADAL" clId="{D8AC00C9-B295-4154-A90C-FFD7A47717B5}" dt="2025-09-26T16:23:42.450" v="7" actId="368"/>
        <pc:sldMkLst>
          <pc:docMk/>
          <pc:sldMk cId="2476171701" sldId="339"/>
        </pc:sldMkLst>
      </pc:sldChg>
      <pc:sldChg chg="modNotes">
        <pc:chgData name="Pannevis, N.B. (Niels)" userId="187aa08b-d6c0-4c82-85be-f4b9e12a4bd4" providerId="ADAL" clId="{D8AC00C9-B295-4154-A90C-FFD7A47717B5}" dt="2025-09-26T16:23:42.453" v="9" actId="368"/>
        <pc:sldMkLst>
          <pc:docMk/>
          <pc:sldMk cId="4047367756" sldId="340"/>
        </pc:sldMkLst>
      </pc:sldChg>
      <pc:sldChg chg="modNotes">
        <pc:chgData name="Pannevis, N.B. (Niels)" userId="187aa08b-d6c0-4c82-85be-f4b9e12a4bd4" providerId="ADAL" clId="{D8AC00C9-B295-4154-A90C-FFD7A47717B5}" dt="2025-09-26T16:23:42.455" v="11" actId="368"/>
        <pc:sldMkLst>
          <pc:docMk/>
          <pc:sldMk cId="2945553598" sldId="341"/>
        </pc:sldMkLst>
      </pc:sldChg>
      <pc:sldChg chg="modNotes">
        <pc:chgData name="Pannevis, N.B. (Niels)" userId="187aa08b-d6c0-4c82-85be-f4b9e12a4bd4" providerId="ADAL" clId="{D8AC00C9-B295-4154-A90C-FFD7A47717B5}" dt="2025-09-26T16:23:42.475" v="23" actId="368"/>
        <pc:sldMkLst>
          <pc:docMk/>
          <pc:sldMk cId="2994242856" sldId="342"/>
        </pc:sldMkLst>
      </pc:sldChg>
      <pc:sldChg chg="modNotes">
        <pc:chgData name="Pannevis, N.B. (Niels)" userId="187aa08b-d6c0-4c82-85be-f4b9e12a4bd4" providerId="ADAL" clId="{D8AC00C9-B295-4154-A90C-FFD7A47717B5}" dt="2025-09-26T16:23:42.473" v="21" actId="368"/>
        <pc:sldMkLst>
          <pc:docMk/>
          <pc:sldMk cId="288286905" sldId="352"/>
        </pc:sldMkLst>
      </pc:sldChg>
      <pc:sldChg chg="modNotes">
        <pc:chgData name="Pannevis, N.B. (Niels)" userId="187aa08b-d6c0-4c82-85be-f4b9e12a4bd4" providerId="ADAL" clId="{D8AC00C9-B295-4154-A90C-FFD7A47717B5}" dt="2025-09-26T16:23:42.465" v="15" actId="368"/>
        <pc:sldMkLst>
          <pc:docMk/>
          <pc:sldMk cId="1655586053" sldId="354"/>
        </pc:sldMkLst>
      </pc:sldChg>
      <pc:sldChg chg="modNotes">
        <pc:chgData name="Pannevis, N.B. (Niels)" userId="187aa08b-d6c0-4c82-85be-f4b9e12a4bd4" providerId="ADAL" clId="{D8AC00C9-B295-4154-A90C-FFD7A47717B5}" dt="2025-09-26T16:23:42.468" v="17" actId="368"/>
        <pc:sldMkLst>
          <pc:docMk/>
          <pc:sldMk cId="2453239094" sldId="355"/>
        </pc:sldMkLst>
      </pc:sldChg>
      <pc:sldChg chg="modNotes">
        <pc:chgData name="Pannevis, N.B. (Niels)" userId="187aa08b-d6c0-4c82-85be-f4b9e12a4bd4" providerId="ADAL" clId="{D8AC00C9-B295-4154-A90C-FFD7A47717B5}" dt="2025-09-26T16:23:42.470" v="19" actId="368"/>
        <pc:sldMkLst>
          <pc:docMk/>
          <pc:sldMk cId="1637659660" sldId="356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F18BD36-7EE8-8A00-8B93-C1C7E83DC99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7F14E0F-667D-0CE8-14A6-71244714DCF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1AB248-2CEB-AD48-80DA-822B1162A6AD}" type="datetimeFigureOut">
              <a:rPr lang="en-US" smtClean="0"/>
              <a:t>9/26/2025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17B3AC0-7A04-73D1-D8C2-FB389DA3378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52D16E-D246-83D4-9DCD-D60164DA022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672A51-9A26-6A48-A661-EFFD0C459C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02622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720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720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6D5425-8C25-404D-9482-1FAAD43087EF}" type="datetimeFigureOut">
              <a:rPr lang="en-US" smtClean="0"/>
              <a:t>9/26/2025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8900" y="746125"/>
            <a:ext cx="6627813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23448"/>
            <a:ext cx="5444490" cy="447484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69"/>
            <a:ext cx="2949099" cy="49720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69"/>
            <a:ext cx="2949099" cy="49720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915397-3E6C-4046-9906-54676D796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694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915397-3E6C-4046-9906-54676D7966B6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09212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88900" y="746125"/>
            <a:ext cx="6627813" cy="3729038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15893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0174C6-04DD-B7CA-85C4-A39F30035C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D40F72CF-026B-6FC3-34AD-B8E627C1CE0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88900" y="746125"/>
            <a:ext cx="6627813" cy="3729038"/>
          </a:xfrm>
        </p:spPr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E70B03A3-8FE4-FD87-5FD4-34CFDD561D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F742639-CFAB-2CAD-2A98-38C123D1CC9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24775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88900" y="746125"/>
            <a:ext cx="6627813" cy="3729038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51950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88900" y="746125"/>
            <a:ext cx="6627813" cy="3729038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84993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88900" y="746125"/>
            <a:ext cx="6627813" cy="3729038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04082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0174C6-04DD-B7CA-85C4-A39F30035C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D40F72CF-026B-6FC3-34AD-B8E627C1CE0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88900" y="746125"/>
            <a:ext cx="6627813" cy="3729038"/>
          </a:xfrm>
        </p:spPr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E70B03A3-8FE4-FD87-5FD4-34CFDD561D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F742639-CFAB-2CAD-2A98-38C123D1CC9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69969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915397-3E6C-4046-9906-54676D7966B6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0149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0174C6-04DD-B7CA-85C4-A39F30035C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D40F72CF-026B-6FC3-34AD-B8E627C1CE0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88900" y="746125"/>
            <a:ext cx="6627813" cy="3729038"/>
          </a:xfrm>
        </p:spPr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E70B03A3-8FE4-FD87-5FD4-34CFDD561D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F742639-CFAB-2CAD-2A98-38C123D1CC9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4191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915397-3E6C-4046-9906-54676D7966B6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71712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915397-3E6C-4046-9906-54676D7966B6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75867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915397-3E6C-4046-9906-54676D7966B6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45498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915397-3E6C-4046-9906-54676D7966B6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69004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915397-3E6C-4046-9906-54676D7966B6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91634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85673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emf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276696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70868"/>
            <a:ext cx="8229600" cy="23635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2FD6910-F320-BB58-ABCE-893CD1194C11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1" y="0"/>
            <a:ext cx="9178763" cy="108360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3429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3429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buFont typeface="Arial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ct val="20000"/>
        </a:spcBef>
        <a:buFont typeface="Arial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12.png"/><Relationship Id="rId4" Type="http://schemas.microsoft.com/office/2007/relationships/hdphoto" Target="../media/hdphoto2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itle 1"/>
          <p:cNvSpPr>
            <a:spLocks noGrp="1"/>
          </p:cNvSpPr>
          <p:nvPr>
            <p:ph type="ctrTitle"/>
          </p:nvPr>
        </p:nvSpPr>
        <p:spPr>
          <a:xfrm>
            <a:off x="1657350" y="1770368"/>
            <a:ext cx="5829300" cy="1102519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b="1"/>
              <a:t>Re-examining </a:t>
            </a:r>
            <a:r>
              <a:rPr lang="en-US" b="1" err="1"/>
              <a:t>pari</a:t>
            </a:r>
            <a:r>
              <a:rPr lang="en-US" b="1"/>
              <a:t> passu: </a:t>
            </a:r>
            <a:br>
              <a:rPr lang="en-US" b="1"/>
            </a:br>
            <a:r>
              <a:rPr lang="en-US" b="1"/>
              <a:t>an interdisciplinary approach of the division of proceeds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2310" y="2598989"/>
            <a:ext cx="6485334" cy="1314450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defRPr/>
            </a:pPr>
            <a:endParaRPr lang="en-US" sz="2700" b="1"/>
          </a:p>
          <a:p>
            <a:pPr>
              <a:defRPr/>
            </a:pPr>
            <a:r>
              <a:rPr lang="en-US" sz="2700" b="1" dirty="0"/>
              <a:t>Niels </a:t>
            </a:r>
            <a:r>
              <a:rPr lang="en-US" sz="2700" b="1" dirty="0" err="1"/>
              <a:t>Pannevis</a:t>
            </a:r>
            <a:r>
              <a:rPr lang="en-US" sz="2700" b="1" dirty="0"/>
              <a:t> &amp; Dirck Bouwhuis</a:t>
            </a:r>
            <a:endParaRPr lang="en-US" sz="2700" b="1" dirty="0">
              <a:ea typeface="Calibri"/>
              <a:cs typeface="Calibri"/>
            </a:endParaRPr>
          </a:p>
          <a:p>
            <a:pPr>
              <a:defRPr/>
            </a:pPr>
            <a:r>
              <a:rPr lang="en-US" sz="2000" b="1" dirty="0"/>
              <a:t>Utrecht University, RESOR &amp; Tilburg University</a:t>
            </a:r>
            <a:endParaRPr lang="en-US" sz="2000" b="1" dirty="0">
              <a:ea typeface="Calibri"/>
              <a:cs typeface="Calibri"/>
            </a:endParaRPr>
          </a:p>
          <a:p>
            <a:pPr algn="l">
              <a:defRPr/>
            </a:pPr>
            <a:r>
              <a:rPr lang="en-US" sz="2000" b="1" dirty="0"/>
              <a:t>      </a:t>
            </a:r>
            <a:r>
              <a:rPr lang="en-US" sz="2000" b="1" dirty="0">
                <a:solidFill>
                  <a:schemeClr val="bg1"/>
                </a:solidFill>
              </a:rPr>
              <a:t>..  …….</a:t>
            </a:r>
            <a:r>
              <a:rPr lang="en-US" sz="2000" b="1" dirty="0"/>
              <a:t>    </a:t>
            </a:r>
            <a:endParaRPr lang="en-US" dirty="0">
              <a:ea typeface="Calibri"/>
              <a:cs typeface="Calibri"/>
            </a:endParaRPr>
          </a:p>
          <a:p>
            <a:pPr>
              <a:defRPr/>
            </a:pPr>
            <a:br>
              <a:rPr lang="en-US" sz="2700" b="1" dirty="0"/>
            </a:br>
            <a:endParaRPr lang="en-US" sz="2700"/>
          </a:p>
          <a:p>
            <a:pPr>
              <a:defRPr/>
            </a:pPr>
            <a:endParaRPr lang="en-US" sz="2700"/>
          </a:p>
        </p:txBody>
      </p:sp>
    </p:spTree>
    <p:extLst>
      <p:ext uri="{BB962C8B-B14F-4D97-AF65-F5344CB8AC3E}">
        <p14:creationId xmlns:p14="http://schemas.microsoft.com/office/powerpoint/2010/main" val="364749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el 1">
            <a:extLst>
              <a:ext uri="{FF2B5EF4-FFF2-40B4-BE49-F238E27FC236}">
                <a16:creationId xmlns:a16="http://schemas.microsoft.com/office/drawing/2014/main" id="{ABCBD43D-519A-E744-0A6E-DB93B0CCDC6B}"/>
              </a:ext>
            </a:extLst>
          </p:cNvPr>
          <p:cNvSpPr txBox="1">
            <a:spLocks/>
          </p:cNvSpPr>
          <p:nvPr/>
        </p:nvSpPr>
        <p:spPr>
          <a:xfrm>
            <a:off x="727825" y="697152"/>
            <a:ext cx="8396108" cy="12536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342900" rtl="0" eaLnBrk="1" latinLnBrk="0" hangingPunct="1"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500" dirty="0"/>
              <a:t>The Talmud divides an estate </a:t>
            </a:r>
            <a:endParaRPr lang="nl-NL" sz="2500">
              <a:ea typeface="Calibri"/>
              <a:cs typeface="Calibri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AE6BF7-7841-E9EE-0214-75EFB034BC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104" y="1561388"/>
            <a:ext cx="4522858" cy="333995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6935149-F5DE-9D3F-F334-7DAB99F40D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28558" y="1942676"/>
            <a:ext cx="3724371" cy="2836288"/>
          </a:xfrm>
          <a:prstGeom prst="rect">
            <a:avLst/>
          </a:prstGeom>
          <a:ln w="6350">
            <a:solidFill>
              <a:schemeClr val="tx1"/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6C6A96D-C879-A655-8308-12085FB57F5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50683" y="1755675"/>
            <a:ext cx="3341258" cy="3153088"/>
          </a:xfrm>
          <a:prstGeom prst="rect">
            <a:avLst/>
          </a:prstGeom>
          <a:ln w="952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375744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B11D10-C53F-C189-3066-2A19B73386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Table 4">
                <a:extLst>
                  <a:ext uri="{FF2B5EF4-FFF2-40B4-BE49-F238E27FC236}">
                    <a16:creationId xmlns:a16="http://schemas.microsoft.com/office/drawing/2014/main" id="{AC7A0524-CB5E-5ACC-C4B5-A7D2DDA6CFB8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184622776"/>
                  </p:ext>
                </p:extLst>
              </p:nvPr>
            </p:nvGraphicFramePr>
            <p:xfrm>
              <a:off x="1783226" y="1736455"/>
              <a:ext cx="5716888" cy="2257433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429222">
                      <a:extLst>
                        <a:ext uri="{9D8B030D-6E8A-4147-A177-3AD203B41FA5}">
                          <a16:colId xmlns:a16="http://schemas.microsoft.com/office/drawing/2014/main" val="1583397376"/>
                        </a:ext>
                      </a:extLst>
                    </a:gridCol>
                    <a:gridCol w="1429222">
                      <a:extLst>
                        <a:ext uri="{9D8B030D-6E8A-4147-A177-3AD203B41FA5}">
                          <a16:colId xmlns:a16="http://schemas.microsoft.com/office/drawing/2014/main" val="585354633"/>
                        </a:ext>
                      </a:extLst>
                    </a:gridCol>
                    <a:gridCol w="1429222">
                      <a:extLst>
                        <a:ext uri="{9D8B030D-6E8A-4147-A177-3AD203B41FA5}">
                          <a16:colId xmlns:a16="http://schemas.microsoft.com/office/drawing/2014/main" val="2722831409"/>
                        </a:ext>
                      </a:extLst>
                    </a:gridCol>
                    <a:gridCol w="1429222">
                      <a:extLst>
                        <a:ext uri="{9D8B030D-6E8A-4147-A177-3AD203B41FA5}">
                          <a16:colId xmlns:a16="http://schemas.microsoft.com/office/drawing/2014/main" val="1683030309"/>
                        </a:ext>
                      </a:extLst>
                    </a:gridCol>
                  </a:tblGrid>
                  <a:tr h="549214">
                    <a:tc>
                      <a:txBody>
                        <a:bodyPr/>
                        <a:lstStyle/>
                        <a:p>
                          <a:endParaRPr lang="nl-NL"/>
                        </a:p>
                      </a:txBody>
                      <a:tcPr>
                        <a:solidFill>
                          <a:srgbClr val="802E2C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>
                              <a:solidFill>
                                <a:schemeClr val="bg1"/>
                              </a:solidFill>
                            </a:rPr>
                            <a:t>Creditor 1</a:t>
                          </a:r>
                        </a:p>
                        <a:p>
                          <a:r>
                            <a:rPr lang="en-US">
                              <a:solidFill>
                                <a:schemeClr val="bg1"/>
                              </a:solidFill>
                            </a:rPr>
                            <a:t>Claims 100</a:t>
                          </a:r>
                          <a:endParaRPr lang="nl-NL">
                            <a:solidFill>
                              <a:schemeClr val="bg1"/>
                            </a:solidFill>
                          </a:endParaRPr>
                        </a:p>
                      </a:txBody>
                      <a:tcPr>
                        <a:solidFill>
                          <a:srgbClr val="802E2C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>
                              <a:solidFill>
                                <a:schemeClr val="bg1"/>
                              </a:solidFill>
                            </a:rPr>
                            <a:t>Creditor 2</a:t>
                          </a:r>
                        </a:p>
                        <a:p>
                          <a:r>
                            <a:rPr lang="en-US">
                              <a:solidFill>
                                <a:schemeClr val="bg1"/>
                              </a:solidFill>
                            </a:rPr>
                            <a:t>Claims 200</a:t>
                          </a:r>
                          <a:endParaRPr lang="nl-NL">
                            <a:solidFill>
                              <a:schemeClr val="bg1"/>
                            </a:solidFill>
                          </a:endParaRPr>
                        </a:p>
                      </a:txBody>
                      <a:tcPr>
                        <a:solidFill>
                          <a:srgbClr val="802E2C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>
                              <a:solidFill>
                                <a:schemeClr val="bg1"/>
                              </a:solidFill>
                            </a:rPr>
                            <a:t>Creditor 3</a:t>
                          </a:r>
                        </a:p>
                        <a:p>
                          <a:r>
                            <a:rPr lang="en-US">
                              <a:solidFill>
                                <a:schemeClr val="bg1"/>
                              </a:solidFill>
                            </a:rPr>
                            <a:t>Claims 300</a:t>
                          </a:r>
                          <a:endParaRPr lang="nl-NL">
                            <a:solidFill>
                              <a:schemeClr val="bg1"/>
                            </a:solidFill>
                          </a:endParaRPr>
                        </a:p>
                      </a:txBody>
                      <a:tcPr>
                        <a:solidFill>
                          <a:srgbClr val="802E2C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45772574"/>
                      </a:ext>
                    </a:extLst>
                  </a:tr>
                  <a:tr h="549214">
                    <a:tc>
                      <a:txBody>
                        <a:bodyPr/>
                        <a:lstStyle/>
                        <a:p>
                          <a:r>
                            <a:rPr lang="en-US" b="1" u="none"/>
                            <a:t>Scenario 1</a:t>
                          </a:r>
                          <a:r>
                            <a:rPr lang="en-US" b="1" u="sng"/>
                            <a:t> </a:t>
                          </a:r>
                        </a:p>
                        <a:p>
                          <a:r>
                            <a:rPr lang="en-US" i="1"/>
                            <a:t>e</a:t>
                          </a:r>
                          <a:r>
                            <a:rPr lang="en-US"/>
                            <a:t> = 100</a:t>
                          </a:r>
                        </a:p>
                      </a:txBody>
                      <a:tcPr anchor="ctr">
                        <a:solidFill>
                          <a:srgbClr val="E6B9B8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/>
                            <a:t>33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sz="2400" i="1" dirty="0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b="0" i="1" dirty="0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sz="2400" b="0" i="1" dirty="0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den>
                              </m:f>
                            </m:oMath>
                          </a14:m>
                          <a:endParaRPr lang="nl-NL" sz="2400"/>
                        </a:p>
                      </a:txBody>
                      <a:tcPr anchor="ctr">
                        <a:solidFill>
                          <a:srgbClr val="E6B9B8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400"/>
                            <a:t>33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sz="2400" i="1" dirty="0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b="0" i="1" dirty="0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sz="2400" b="0" i="1" dirty="0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den>
                              </m:f>
                            </m:oMath>
                          </a14:m>
                          <a:endParaRPr lang="nl-NL" sz="2400"/>
                        </a:p>
                      </a:txBody>
                      <a:tcPr anchor="ctr">
                        <a:solidFill>
                          <a:srgbClr val="E6B9B8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400"/>
                            <a:t>33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sz="2400" i="1" dirty="0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b="0" i="1" dirty="0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sz="2400" b="0" i="1" dirty="0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den>
                              </m:f>
                            </m:oMath>
                          </a14:m>
                          <a:endParaRPr lang="nl-NL" sz="2400"/>
                        </a:p>
                      </a:txBody>
                      <a:tcPr anchor="ctr">
                        <a:solidFill>
                          <a:srgbClr val="E6B9B8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49907739"/>
                      </a:ext>
                    </a:extLst>
                  </a:tr>
                  <a:tr h="549214">
                    <a:tc>
                      <a:txBody>
                        <a:bodyPr/>
                        <a:lstStyle/>
                        <a:p>
                          <a:r>
                            <a:rPr lang="en-US" b="1"/>
                            <a:t>Scenario 2 </a:t>
                          </a:r>
                        </a:p>
                        <a:p>
                          <a:r>
                            <a:rPr lang="en-US" i="1"/>
                            <a:t>e</a:t>
                          </a:r>
                          <a:r>
                            <a:rPr lang="en-US"/>
                            <a:t> = 200</a:t>
                          </a:r>
                          <a:endParaRPr lang="nl-NL"/>
                        </a:p>
                      </a:txBody>
                      <a:tcPr anchor="ctr">
                        <a:solidFill>
                          <a:srgbClr val="F2DCDB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/>
                            <a:t>50</a:t>
                          </a:r>
                          <a:endParaRPr lang="nl-NL" sz="2400"/>
                        </a:p>
                      </a:txBody>
                      <a:tcPr anchor="ctr">
                        <a:solidFill>
                          <a:srgbClr val="F2DCDB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/>
                            <a:t>75</a:t>
                          </a:r>
                          <a:endParaRPr lang="nl-NL" sz="2400"/>
                        </a:p>
                      </a:txBody>
                      <a:tcPr anchor="ctr">
                        <a:solidFill>
                          <a:srgbClr val="F2DCDB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/>
                            <a:t>75</a:t>
                          </a:r>
                          <a:endParaRPr lang="nl-NL" sz="2400"/>
                        </a:p>
                      </a:txBody>
                      <a:tcPr anchor="ctr">
                        <a:solidFill>
                          <a:srgbClr val="F2DCDB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867591793"/>
                      </a:ext>
                    </a:extLst>
                  </a:tr>
                  <a:tr h="549214">
                    <a:tc>
                      <a:txBody>
                        <a:bodyPr/>
                        <a:lstStyle/>
                        <a:p>
                          <a:r>
                            <a:rPr lang="en-US" b="1"/>
                            <a:t>Scenario 3 </a:t>
                          </a:r>
                        </a:p>
                        <a:p>
                          <a:r>
                            <a:rPr lang="en-US" i="1"/>
                            <a:t>e</a:t>
                          </a:r>
                          <a:r>
                            <a:rPr lang="en-US"/>
                            <a:t> = 300</a:t>
                          </a:r>
                          <a:endParaRPr lang="nl-NL"/>
                        </a:p>
                      </a:txBody>
                      <a:tcPr anchor="ctr">
                        <a:solidFill>
                          <a:srgbClr val="E6B9B8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/>
                            <a:t>50</a:t>
                          </a:r>
                          <a:endParaRPr lang="nl-NL" sz="2400"/>
                        </a:p>
                      </a:txBody>
                      <a:tcPr anchor="ctr">
                        <a:solidFill>
                          <a:srgbClr val="E6B9B8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/>
                            <a:t>100</a:t>
                          </a:r>
                          <a:endParaRPr lang="nl-NL" sz="2400"/>
                        </a:p>
                      </a:txBody>
                      <a:tcPr anchor="ctr">
                        <a:solidFill>
                          <a:srgbClr val="E6B9B8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dirty="0"/>
                            <a:t>150</a:t>
                          </a:r>
                          <a:endParaRPr lang="nl-NL" sz="2400" dirty="0"/>
                        </a:p>
                      </a:txBody>
                      <a:tcPr anchor="ctr">
                        <a:solidFill>
                          <a:srgbClr val="E6B9B8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931560092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Table 4">
                <a:extLst>
                  <a:ext uri="{FF2B5EF4-FFF2-40B4-BE49-F238E27FC236}">
                    <a16:creationId xmlns:a16="http://schemas.microsoft.com/office/drawing/2014/main" id="{AC7A0524-CB5E-5ACC-C4B5-A7D2DDA6CFB8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184622776"/>
                  </p:ext>
                </p:extLst>
              </p:nvPr>
            </p:nvGraphicFramePr>
            <p:xfrm>
              <a:off x="1783226" y="1736455"/>
              <a:ext cx="5716888" cy="2257433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429222">
                      <a:extLst>
                        <a:ext uri="{9D8B030D-6E8A-4147-A177-3AD203B41FA5}">
                          <a16:colId xmlns:a16="http://schemas.microsoft.com/office/drawing/2014/main" val="1583397376"/>
                        </a:ext>
                      </a:extLst>
                    </a:gridCol>
                    <a:gridCol w="1429222">
                      <a:extLst>
                        <a:ext uri="{9D8B030D-6E8A-4147-A177-3AD203B41FA5}">
                          <a16:colId xmlns:a16="http://schemas.microsoft.com/office/drawing/2014/main" val="585354633"/>
                        </a:ext>
                      </a:extLst>
                    </a:gridCol>
                    <a:gridCol w="1429222">
                      <a:extLst>
                        <a:ext uri="{9D8B030D-6E8A-4147-A177-3AD203B41FA5}">
                          <a16:colId xmlns:a16="http://schemas.microsoft.com/office/drawing/2014/main" val="2722831409"/>
                        </a:ext>
                      </a:extLst>
                    </a:gridCol>
                    <a:gridCol w="1429222">
                      <a:extLst>
                        <a:ext uri="{9D8B030D-6E8A-4147-A177-3AD203B41FA5}">
                          <a16:colId xmlns:a16="http://schemas.microsoft.com/office/drawing/2014/main" val="1683030309"/>
                        </a:ext>
                      </a:extLst>
                    </a:gridCol>
                  </a:tblGrid>
                  <a:tr h="549214">
                    <a:tc>
                      <a:txBody>
                        <a:bodyPr/>
                        <a:lstStyle/>
                        <a:p>
                          <a:endParaRPr lang="nl-NL"/>
                        </a:p>
                      </a:txBody>
                      <a:tcPr>
                        <a:solidFill>
                          <a:srgbClr val="802E2C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>
                              <a:solidFill>
                                <a:schemeClr val="bg1"/>
                              </a:solidFill>
                            </a:rPr>
                            <a:t>Creditor 1</a:t>
                          </a:r>
                        </a:p>
                        <a:p>
                          <a:r>
                            <a:rPr lang="en-US">
                              <a:solidFill>
                                <a:schemeClr val="bg1"/>
                              </a:solidFill>
                            </a:rPr>
                            <a:t>Claims 100</a:t>
                          </a:r>
                          <a:endParaRPr lang="nl-NL">
                            <a:solidFill>
                              <a:schemeClr val="bg1"/>
                            </a:solidFill>
                          </a:endParaRPr>
                        </a:p>
                      </a:txBody>
                      <a:tcPr>
                        <a:solidFill>
                          <a:srgbClr val="802E2C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>
                              <a:solidFill>
                                <a:schemeClr val="bg1"/>
                              </a:solidFill>
                            </a:rPr>
                            <a:t>Creditor 2</a:t>
                          </a:r>
                        </a:p>
                        <a:p>
                          <a:r>
                            <a:rPr lang="en-US">
                              <a:solidFill>
                                <a:schemeClr val="bg1"/>
                              </a:solidFill>
                            </a:rPr>
                            <a:t>Claims 200</a:t>
                          </a:r>
                          <a:endParaRPr lang="nl-NL">
                            <a:solidFill>
                              <a:schemeClr val="bg1"/>
                            </a:solidFill>
                          </a:endParaRPr>
                        </a:p>
                      </a:txBody>
                      <a:tcPr>
                        <a:solidFill>
                          <a:srgbClr val="802E2C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>
                              <a:solidFill>
                                <a:schemeClr val="bg1"/>
                              </a:solidFill>
                            </a:rPr>
                            <a:t>Creditor 3</a:t>
                          </a:r>
                        </a:p>
                        <a:p>
                          <a:r>
                            <a:rPr lang="en-US">
                              <a:solidFill>
                                <a:schemeClr val="bg1"/>
                              </a:solidFill>
                            </a:rPr>
                            <a:t>Claims 300</a:t>
                          </a:r>
                          <a:endParaRPr lang="nl-NL">
                            <a:solidFill>
                              <a:schemeClr val="bg1"/>
                            </a:solidFill>
                          </a:endParaRPr>
                        </a:p>
                      </a:txBody>
                      <a:tcPr>
                        <a:solidFill>
                          <a:srgbClr val="802E2C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45772574"/>
                      </a:ext>
                    </a:extLst>
                  </a:tr>
                  <a:tr h="609791">
                    <a:tc>
                      <a:txBody>
                        <a:bodyPr/>
                        <a:lstStyle/>
                        <a:p>
                          <a:r>
                            <a:rPr lang="en-US" b="1" u="none"/>
                            <a:t>Scenario 1</a:t>
                          </a:r>
                          <a:r>
                            <a:rPr lang="en-US" b="1" u="sng"/>
                            <a:t> </a:t>
                          </a:r>
                        </a:p>
                        <a:p>
                          <a:r>
                            <a:rPr lang="en-US" i="1"/>
                            <a:t>e</a:t>
                          </a:r>
                          <a:r>
                            <a:rPr lang="en-US"/>
                            <a:t> = 100</a:t>
                          </a:r>
                        </a:p>
                      </a:txBody>
                      <a:tcPr anchor="ctr">
                        <a:solidFill>
                          <a:srgbClr val="E6B9B8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100426" t="-92000" r="-201277" b="-196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201282" t="-92000" r="-102137" b="-196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300000" t="-92000" r="-1702" b="-19600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49907739"/>
                      </a:ext>
                    </a:extLst>
                  </a:tr>
                  <a:tr h="549214">
                    <a:tc>
                      <a:txBody>
                        <a:bodyPr/>
                        <a:lstStyle/>
                        <a:p>
                          <a:r>
                            <a:rPr lang="en-US" b="1"/>
                            <a:t>Scenario 2 </a:t>
                          </a:r>
                        </a:p>
                        <a:p>
                          <a:r>
                            <a:rPr lang="en-US" i="1"/>
                            <a:t>e</a:t>
                          </a:r>
                          <a:r>
                            <a:rPr lang="en-US"/>
                            <a:t> = 200</a:t>
                          </a:r>
                          <a:endParaRPr lang="nl-NL"/>
                        </a:p>
                      </a:txBody>
                      <a:tcPr anchor="ctr">
                        <a:solidFill>
                          <a:srgbClr val="F2DCDB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/>
                            <a:t>50</a:t>
                          </a:r>
                          <a:endParaRPr lang="nl-NL" sz="2400"/>
                        </a:p>
                      </a:txBody>
                      <a:tcPr anchor="ctr">
                        <a:solidFill>
                          <a:srgbClr val="F2DCDB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/>
                            <a:t>75</a:t>
                          </a:r>
                          <a:endParaRPr lang="nl-NL" sz="2400"/>
                        </a:p>
                      </a:txBody>
                      <a:tcPr anchor="ctr">
                        <a:solidFill>
                          <a:srgbClr val="F2DCDB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/>
                            <a:t>75</a:t>
                          </a:r>
                          <a:endParaRPr lang="nl-NL" sz="2400"/>
                        </a:p>
                      </a:txBody>
                      <a:tcPr anchor="ctr">
                        <a:solidFill>
                          <a:srgbClr val="F2DCDB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867591793"/>
                      </a:ext>
                    </a:extLst>
                  </a:tr>
                  <a:tr h="549214">
                    <a:tc>
                      <a:txBody>
                        <a:bodyPr/>
                        <a:lstStyle/>
                        <a:p>
                          <a:r>
                            <a:rPr lang="en-US" b="1"/>
                            <a:t>Scenario 3 </a:t>
                          </a:r>
                        </a:p>
                        <a:p>
                          <a:r>
                            <a:rPr lang="en-US" i="1"/>
                            <a:t>e</a:t>
                          </a:r>
                          <a:r>
                            <a:rPr lang="en-US"/>
                            <a:t> = 300</a:t>
                          </a:r>
                          <a:endParaRPr lang="nl-NL"/>
                        </a:p>
                      </a:txBody>
                      <a:tcPr anchor="ctr">
                        <a:solidFill>
                          <a:srgbClr val="E6B9B8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/>
                            <a:t>50</a:t>
                          </a:r>
                          <a:endParaRPr lang="nl-NL" sz="2400"/>
                        </a:p>
                      </a:txBody>
                      <a:tcPr anchor="ctr">
                        <a:solidFill>
                          <a:srgbClr val="E6B9B8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/>
                            <a:t>100</a:t>
                          </a:r>
                          <a:endParaRPr lang="nl-NL" sz="2400"/>
                        </a:p>
                      </a:txBody>
                      <a:tcPr anchor="ctr">
                        <a:solidFill>
                          <a:srgbClr val="E6B9B8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/>
                            <a:t>150</a:t>
                          </a:r>
                          <a:endParaRPr lang="nl-NL" sz="2400"/>
                        </a:p>
                      </a:txBody>
                      <a:tcPr anchor="ctr">
                        <a:solidFill>
                          <a:srgbClr val="E6B9B8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931560092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6" name="Titel 1">
            <a:extLst>
              <a:ext uri="{FF2B5EF4-FFF2-40B4-BE49-F238E27FC236}">
                <a16:creationId xmlns:a16="http://schemas.microsoft.com/office/drawing/2014/main" id="{98291D45-B01A-8A78-685A-20443634DA79}"/>
              </a:ext>
            </a:extLst>
          </p:cNvPr>
          <p:cNvSpPr txBox="1">
            <a:spLocks/>
          </p:cNvSpPr>
          <p:nvPr/>
        </p:nvSpPr>
        <p:spPr>
          <a:xfrm>
            <a:off x="727825" y="697152"/>
            <a:ext cx="8396108" cy="12536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342900" rtl="0" eaLnBrk="1" latinLnBrk="0" hangingPunct="1"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500" dirty="0"/>
              <a:t>The Talmud divides an estate </a:t>
            </a:r>
            <a:endParaRPr lang="nl-NL" sz="2500">
              <a:ea typeface="Calibri"/>
              <a:cs typeface="Calibri"/>
            </a:endParaRPr>
          </a:p>
        </p:txBody>
      </p:sp>
      <p:sp>
        <p:nvSpPr>
          <p:cNvPr id="8" name="Tijdelijke aanduiding voor tekst 2">
            <a:extLst>
              <a:ext uri="{FF2B5EF4-FFF2-40B4-BE49-F238E27FC236}">
                <a16:creationId xmlns:a16="http://schemas.microsoft.com/office/drawing/2014/main" id="{1C9CDDF6-9CE1-C59D-A74F-AA9A1B370A29}"/>
              </a:ext>
            </a:extLst>
          </p:cNvPr>
          <p:cNvSpPr txBox="1">
            <a:spLocks/>
          </p:cNvSpPr>
          <p:nvPr/>
        </p:nvSpPr>
        <p:spPr>
          <a:xfrm>
            <a:off x="3114853" y="4230558"/>
            <a:ext cx="3810487" cy="538696"/>
          </a:xfrm>
          <a:prstGeom prst="rect">
            <a:avLst/>
          </a:prstGeom>
        </p:spPr>
        <p:txBody>
          <a:bodyPr>
            <a:normAutofit/>
          </a:bodyPr>
          <a:lstStyle>
            <a:lvl1pPr marL="257175" indent="-257175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57213" indent="-214313" algn="l" defTabSz="342900" rtl="0" eaLnBrk="1" latinLnBrk="0" hangingPunct="1">
              <a:spcBef>
                <a:spcPct val="20000"/>
              </a:spcBef>
              <a:buFont typeface="Arial"/>
              <a:buChar char="–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342900" rtl="0" eaLnBrk="1" latinLnBrk="0" hangingPunct="1">
              <a:spcBef>
                <a:spcPct val="20000"/>
              </a:spcBef>
              <a:buFont typeface="Arial"/>
              <a:buChar char="–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342900" rtl="0" eaLnBrk="1" latinLnBrk="0" hangingPunct="1">
              <a:spcBef>
                <a:spcPct val="20000"/>
              </a:spcBef>
              <a:buFont typeface="Arial"/>
              <a:buChar char="»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US" sz="1800"/>
              <a:t>What is the governing division rule?</a:t>
            </a:r>
            <a:endParaRPr lang="nl-NL" sz="180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DA64FD6-AD20-1B16-8495-5DF1433549B6}"/>
              </a:ext>
            </a:extLst>
          </p:cNvPr>
          <p:cNvSpPr/>
          <p:nvPr/>
        </p:nvSpPr>
        <p:spPr>
          <a:xfrm>
            <a:off x="3264000" y="2309886"/>
            <a:ext cx="4096774" cy="581124"/>
          </a:xfrm>
          <a:prstGeom prst="rect">
            <a:avLst/>
          </a:prstGeom>
          <a:solidFill>
            <a:srgbClr val="E6B9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32DBFD4-3ADA-0885-331D-23F80750F26E}"/>
              </a:ext>
            </a:extLst>
          </p:cNvPr>
          <p:cNvSpPr/>
          <p:nvPr/>
        </p:nvSpPr>
        <p:spPr>
          <a:xfrm>
            <a:off x="3233672" y="3467192"/>
            <a:ext cx="4236114" cy="521746"/>
          </a:xfrm>
          <a:prstGeom prst="rect">
            <a:avLst/>
          </a:prstGeom>
          <a:solidFill>
            <a:srgbClr val="E6B9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157A9FE-8D56-A2BC-8A9E-A88EF2B8044B}"/>
              </a:ext>
            </a:extLst>
          </p:cNvPr>
          <p:cNvSpPr/>
          <p:nvPr/>
        </p:nvSpPr>
        <p:spPr>
          <a:xfrm>
            <a:off x="3264000" y="2891010"/>
            <a:ext cx="4175458" cy="553344"/>
          </a:xfrm>
          <a:prstGeom prst="rect">
            <a:avLst/>
          </a:prstGeom>
          <a:solidFill>
            <a:srgbClr val="F2DC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4323AEC-BC5C-5D01-82DD-547315E2AAD4}"/>
              </a:ext>
            </a:extLst>
          </p:cNvPr>
          <p:cNvSpPr/>
          <p:nvPr/>
        </p:nvSpPr>
        <p:spPr>
          <a:xfrm>
            <a:off x="1783226" y="2940496"/>
            <a:ext cx="1331627" cy="500048"/>
          </a:xfrm>
          <a:prstGeom prst="rect">
            <a:avLst/>
          </a:prstGeom>
          <a:solidFill>
            <a:srgbClr val="F2DC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704F24F-F477-FBF6-6DFA-E391395E2326}"/>
              </a:ext>
            </a:extLst>
          </p:cNvPr>
          <p:cNvSpPr/>
          <p:nvPr/>
        </p:nvSpPr>
        <p:spPr>
          <a:xfrm>
            <a:off x="1783226" y="3467192"/>
            <a:ext cx="1331627" cy="500048"/>
          </a:xfrm>
          <a:prstGeom prst="rect">
            <a:avLst/>
          </a:prstGeom>
          <a:solidFill>
            <a:srgbClr val="E6B9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89281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el 1">
            <a:extLst>
              <a:ext uri="{FF2B5EF4-FFF2-40B4-BE49-F238E27FC236}">
                <a16:creationId xmlns:a16="http://schemas.microsoft.com/office/drawing/2014/main" id="{ABCBD43D-519A-E744-0A6E-DB93B0CCDC6B}"/>
              </a:ext>
            </a:extLst>
          </p:cNvPr>
          <p:cNvSpPr txBox="1">
            <a:spLocks/>
          </p:cNvSpPr>
          <p:nvPr/>
        </p:nvSpPr>
        <p:spPr>
          <a:xfrm>
            <a:off x="727825" y="697152"/>
            <a:ext cx="8396108" cy="12536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342900" rtl="0" eaLnBrk="1" latinLnBrk="0" hangingPunct="1"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500"/>
              <a:t>The Contested Garment principle </a:t>
            </a:r>
            <a:endParaRPr lang="nl-NL" sz="25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ijdelijke aanduiding voor tekst 2">
                <a:extLst>
                  <a:ext uri="{FF2B5EF4-FFF2-40B4-BE49-F238E27FC236}">
                    <a16:creationId xmlns:a16="http://schemas.microsoft.com/office/drawing/2014/main" id="{33B71386-BD5A-23AA-07C3-6A081524BF1D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036091" y="1432120"/>
                <a:ext cx="7506480" cy="2581815"/>
              </a:xfrm>
              <a:prstGeom prst="rect">
                <a:avLst/>
              </a:prstGeom>
            </p:spPr>
            <p:txBody>
              <a:bodyPr>
                <a:normAutofit/>
              </a:bodyPr>
              <a:lstStyle>
                <a:lvl1pPr marL="257175" indent="-257175" algn="l" defTabSz="3429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57213" indent="-214313" algn="l" defTabSz="342900" rtl="0" eaLnBrk="1" latinLnBrk="0" hangingPunct="1">
                  <a:spcBef>
                    <a:spcPct val="20000"/>
                  </a:spcBef>
                  <a:buFont typeface="Arial"/>
                  <a:buChar char="–"/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857250" indent="-171450" algn="l" defTabSz="3429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200150" indent="-171450" algn="l" defTabSz="342900" rtl="0" eaLnBrk="1" latinLnBrk="0" hangingPunct="1">
                  <a:spcBef>
                    <a:spcPct val="20000"/>
                  </a:spcBef>
                  <a:buFont typeface="Arial"/>
                  <a:buChar char="–"/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43050" indent="-171450" algn="l" defTabSz="342900" rtl="0" eaLnBrk="1" latinLnBrk="0" hangingPunct="1">
                  <a:spcBef>
                    <a:spcPct val="20000"/>
                  </a:spcBef>
                  <a:buFont typeface="Arial"/>
                  <a:buChar char="»"/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885950" indent="-171450" algn="l" defTabSz="3429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3429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3429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3429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Arial"/>
                  <a:buNone/>
                </a:pPr>
                <a:r>
                  <a:rPr lang="en-US" sz="1800"/>
                  <a:t>Two creditors both claim a garment. Creditor A claims halve (50), creditor B claims the whole garment (100). </a:t>
                </a:r>
              </a:p>
              <a:p>
                <a:r>
                  <a:rPr lang="en-US" sz="1800"/>
                  <a:t>Pari passu: everybody gets the same percentage.</a:t>
                </a:r>
              </a:p>
              <a:p>
                <a:pPr marL="0" indent="0">
                  <a:buFont typeface="Arial"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1800" b="0" i="0" smtClean="0">
                          <a:latin typeface="Cambria Math" panose="02040503050406030204" pitchFamily="18" charset="0"/>
                        </a:rPr>
                        <m:t>Distribution</m:t>
                      </m:r>
                      <m:r>
                        <a:rPr lang="en-US" sz="1800" smtClean="0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US" sz="1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1800" i="1" smtClean="0">
                              <a:latin typeface="Cambria Math" panose="02040503050406030204" pitchFamily="18" charset="0"/>
                            </a:rPr>
                            <m:t>𝑡𝑜𝑡𝑎𝑙</m:t>
                          </m:r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𝑝𝑟𝑜𝑐𝑒𝑒𝑑𝑠</m:t>
                          </m:r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</m:num>
                        <m:den>
                          <m:r>
                            <a:rPr lang="en-US" sz="1800" i="1" smtClean="0">
                              <a:latin typeface="Cambria Math" panose="02040503050406030204" pitchFamily="18" charset="0"/>
                            </a:rPr>
                            <m:t>𝑡𝑜𝑡𝑎𝑙</m:t>
                          </m:r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𝑐𝑙𝑎𝑖𝑚𝑠</m:t>
                          </m:r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</m:den>
                      </m:f>
                      <m:r>
                        <a:rPr lang="en-US" sz="180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1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1800" i="1" smtClean="0">
                              <a:latin typeface="Cambria Math" panose="02040503050406030204" pitchFamily="18" charset="0"/>
                            </a:rPr>
                            <m:t>100</m:t>
                          </m:r>
                        </m:num>
                        <m:den>
                          <m:r>
                            <a:rPr lang="en-US" sz="1800" i="1" smtClean="0">
                              <a:latin typeface="Cambria Math" panose="02040503050406030204" pitchFamily="18" charset="0"/>
                            </a:rPr>
                            <m:t>150</m:t>
                          </m:r>
                        </m:den>
                      </m:f>
                      <m:r>
                        <a:rPr lang="en-US" sz="180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1800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1800" i="1" dirty="0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US" sz="1800" i="1" dirty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r>
                        <a:rPr lang="en-US" sz="1800" i="1" dirty="0">
                          <a:latin typeface="Cambria Math" panose="02040503050406030204" pitchFamily="18" charset="0"/>
                        </a:rPr>
                        <m:t>=66</m:t>
                      </m:r>
                      <m:f>
                        <m:fPr>
                          <m:ctrlPr>
                            <a:rPr lang="en-US" sz="1800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1800" i="1" dirty="0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US" sz="1800" i="1" dirty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r>
                        <a:rPr lang="en-US" sz="1800" i="1" dirty="0">
                          <a:latin typeface="Cambria Math" panose="02040503050406030204" pitchFamily="18" charset="0"/>
                        </a:rPr>
                        <m:t>%.</m:t>
                      </m:r>
                    </m:oMath>
                  </m:oMathPara>
                </a14:m>
                <a:endParaRPr lang="en-US" sz="1800"/>
              </a:p>
              <a:p>
                <a:pPr>
                  <a:spcBef>
                    <a:spcPts val="0"/>
                  </a:spcBef>
                </a:pPr>
                <a:r>
                  <a:rPr lang="nl-NL" sz="1800" err="1"/>
                  <a:t>Contested</a:t>
                </a:r>
                <a:r>
                  <a:rPr lang="nl-NL" sz="1800"/>
                  <a:t> </a:t>
                </a:r>
                <a:r>
                  <a:rPr lang="nl-NL" sz="1800" err="1"/>
                  <a:t>Garment</a:t>
                </a:r>
                <a:r>
                  <a:rPr lang="nl-NL" sz="1800"/>
                  <a:t>: </a:t>
                </a:r>
              </a:p>
              <a:p>
                <a:pPr marL="712994" lvl="1" indent="-342809">
                  <a:spcBef>
                    <a:spcPts val="0"/>
                  </a:spcBef>
                  <a:buFont typeface="+mj-lt"/>
                  <a:buAutoNum type="arabicPeriod"/>
                </a:pPr>
                <a:r>
                  <a:rPr lang="nl-NL" sz="1800"/>
                  <a:t>A claims half, </a:t>
                </a:r>
                <a:r>
                  <a:rPr lang="nl-NL" sz="1800" err="1"/>
                  <a:t>so</a:t>
                </a:r>
                <a:r>
                  <a:rPr lang="nl-NL" sz="1800"/>
                  <a:t> B </a:t>
                </a:r>
                <a:r>
                  <a:rPr lang="nl-NL" sz="1800" err="1"/>
                  <a:t>gets</a:t>
                </a:r>
                <a:r>
                  <a:rPr lang="nl-NL" sz="1800"/>
                  <a:t> </a:t>
                </a:r>
                <a:r>
                  <a:rPr lang="nl-NL" sz="1800" err="1"/>
                  <a:t>the</a:t>
                </a:r>
                <a:r>
                  <a:rPr lang="nl-NL" sz="1800"/>
                  <a:t> </a:t>
                </a:r>
                <a:r>
                  <a:rPr lang="nl-NL" sz="1800" err="1"/>
                  <a:t>other</a:t>
                </a:r>
                <a:r>
                  <a:rPr lang="nl-NL" sz="1800"/>
                  <a:t> half. </a:t>
                </a:r>
              </a:p>
              <a:p>
                <a:pPr marL="712994" lvl="1" indent="-342809">
                  <a:spcBef>
                    <a:spcPts val="0"/>
                  </a:spcBef>
                  <a:buFont typeface="+mj-lt"/>
                  <a:buAutoNum type="arabicPeriod"/>
                </a:pPr>
                <a:r>
                  <a:rPr lang="nl-NL" sz="1800" err="1"/>
                  <a:t>One</a:t>
                </a:r>
                <a:r>
                  <a:rPr lang="nl-NL" sz="1800"/>
                  <a:t> half is </a:t>
                </a:r>
                <a:r>
                  <a:rPr lang="nl-NL" sz="1800" err="1"/>
                  <a:t>contested</a:t>
                </a:r>
                <a:r>
                  <a:rPr lang="nl-NL" sz="1800"/>
                  <a:t>, </a:t>
                </a:r>
                <a:r>
                  <a:rPr lang="nl-NL" sz="1800" err="1"/>
                  <a:t>divide</a:t>
                </a:r>
                <a:r>
                  <a:rPr lang="nl-NL" sz="1800"/>
                  <a:t> </a:t>
                </a:r>
                <a:r>
                  <a:rPr lang="nl-NL" sz="1800" err="1"/>
                  <a:t>that</a:t>
                </a:r>
                <a:r>
                  <a:rPr lang="nl-NL" sz="1800"/>
                  <a:t> </a:t>
                </a:r>
                <a:r>
                  <a:rPr lang="nl-NL" sz="1800" err="1"/>
                  <a:t>equally</a:t>
                </a:r>
                <a:r>
                  <a:rPr lang="nl-NL" sz="1800"/>
                  <a:t>. </a:t>
                </a:r>
              </a:p>
            </p:txBody>
          </p:sp>
        </mc:Choice>
        <mc:Fallback xmlns="">
          <p:sp>
            <p:nvSpPr>
              <p:cNvPr id="2" name="Tijdelijke aanduiding voor tekst 2">
                <a:extLst>
                  <a:ext uri="{FF2B5EF4-FFF2-40B4-BE49-F238E27FC236}">
                    <a16:creationId xmlns:a16="http://schemas.microsoft.com/office/drawing/2014/main" id="{33B71386-BD5A-23AA-07C3-6A081524BF1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6091" y="1432120"/>
                <a:ext cx="7506480" cy="2581815"/>
              </a:xfrm>
              <a:prstGeom prst="rect">
                <a:avLst/>
              </a:prstGeom>
              <a:blipFill>
                <a:blip r:embed="rId3"/>
                <a:stretch>
                  <a:fillRect l="-731" t="-141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Table 4">
                <a:extLst>
                  <a:ext uri="{FF2B5EF4-FFF2-40B4-BE49-F238E27FC236}">
                    <a16:creationId xmlns:a16="http://schemas.microsoft.com/office/drawing/2014/main" id="{012D577E-1B2C-C915-EF61-3CA81B9E3A0B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740675109"/>
                  </p:ext>
                </p:extLst>
              </p:nvPr>
            </p:nvGraphicFramePr>
            <p:xfrm>
              <a:off x="909695" y="3779574"/>
              <a:ext cx="7506480" cy="1363926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792290">
                      <a:extLst>
                        <a:ext uri="{9D8B030D-6E8A-4147-A177-3AD203B41FA5}">
                          <a16:colId xmlns:a16="http://schemas.microsoft.com/office/drawing/2014/main" val="1583397376"/>
                        </a:ext>
                      </a:extLst>
                    </a:gridCol>
                    <a:gridCol w="2212030">
                      <a:extLst>
                        <a:ext uri="{9D8B030D-6E8A-4147-A177-3AD203B41FA5}">
                          <a16:colId xmlns:a16="http://schemas.microsoft.com/office/drawing/2014/main" val="585354633"/>
                        </a:ext>
                      </a:extLst>
                    </a:gridCol>
                    <a:gridCol w="2502160">
                      <a:extLst>
                        <a:ext uri="{9D8B030D-6E8A-4147-A177-3AD203B41FA5}">
                          <a16:colId xmlns:a16="http://schemas.microsoft.com/office/drawing/2014/main" val="2722831409"/>
                        </a:ext>
                      </a:extLst>
                    </a:gridCol>
                  </a:tblGrid>
                  <a:tr h="242961">
                    <a:tc>
                      <a:txBody>
                        <a:bodyPr/>
                        <a:lstStyle/>
                        <a:p>
                          <a:endParaRPr lang="nl-NL" sz="100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marL="68562" marR="68562" marT="34281" marB="34281">
                        <a:solidFill>
                          <a:schemeClr val="accent2">
                            <a:lumMod val="7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600">
                              <a:solidFill>
                                <a:schemeClr val="bg1"/>
                              </a:solidFill>
                            </a:rPr>
                            <a:t>Creditor A claims 50</a:t>
                          </a:r>
                          <a:endParaRPr lang="nl-NL" sz="160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marL="68562" marR="68562" marT="34281" marB="34281" anchor="ctr">
                        <a:solidFill>
                          <a:schemeClr val="accent2">
                            <a:lumMod val="7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600">
                              <a:solidFill>
                                <a:schemeClr val="bg1"/>
                              </a:solidFill>
                            </a:rPr>
                            <a:t>Creditor B claims 100</a:t>
                          </a:r>
                          <a:endParaRPr lang="nl-NL" sz="160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marL="68562" marR="68562" marT="34281" marB="34281" anchor="ctr">
                        <a:solidFill>
                          <a:schemeClr val="accent2">
                            <a:lumMod val="7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45772574"/>
                      </a:ext>
                    </a:extLst>
                  </a:tr>
                  <a:tr h="408895">
                    <a:tc>
                      <a:txBody>
                        <a:bodyPr/>
                        <a:lstStyle/>
                        <a:p>
                          <a:r>
                            <a:rPr lang="en-US" sz="1600" b="1" kern="120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Distribution </a:t>
                          </a:r>
                          <a:r>
                            <a:rPr lang="en-US" sz="1600" b="1" kern="1200" err="1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pari</a:t>
                          </a:r>
                          <a:r>
                            <a:rPr lang="en-US" sz="1600" b="1" kern="120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 passu</a:t>
                          </a:r>
                        </a:p>
                        <a:p>
                          <a:r>
                            <a:rPr lang="en-US" sz="1400" b="0" i="1" kern="120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e = 100</a:t>
                          </a:r>
                        </a:p>
                      </a:txBody>
                      <a:tcPr marL="68562" marR="68562" marT="34281" marB="34281" anchor="ctr"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800"/>
                            <a:t>33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sz="1800" i="1" dirty="0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1800" b="0" i="1" dirty="0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sz="1800" b="0" i="1" dirty="0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den>
                              </m:f>
                            </m:oMath>
                          </a14:m>
                          <a:endParaRPr lang="nl-NL" sz="1800"/>
                        </a:p>
                      </a:txBody>
                      <a:tcPr marL="68562" marR="68562" marT="34281" marB="34281" anchor="ctr"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800"/>
                            <a:t>66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sz="1800" i="1" dirty="0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1800" b="0" i="1" dirty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num>
                                <m:den>
                                  <m:r>
                                    <a:rPr lang="en-US" sz="1800" b="0" i="1" dirty="0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den>
                              </m:f>
                            </m:oMath>
                          </a14:m>
                          <a:endParaRPr lang="nl-NL" sz="1800"/>
                        </a:p>
                      </a:txBody>
                      <a:tcPr marL="68562" marR="68562" marT="34281" marB="34281" anchor="ctr"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49907739"/>
                      </a:ext>
                    </a:extLst>
                  </a:tr>
                  <a:tr h="298224">
                    <a:tc>
                      <a:txBody>
                        <a:bodyPr/>
                        <a:lstStyle/>
                        <a:p>
                          <a:r>
                            <a:rPr lang="en-US" sz="1600" b="1" kern="120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Contested Garment Principle</a:t>
                          </a:r>
                        </a:p>
                        <a:p>
                          <a:r>
                            <a:rPr lang="en-US" sz="1400" i="1"/>
                            <a:t>e</a:t>
                          </a:r>
                          <a:r>
                            <a:rPr lang="en-US" sz="1400"/>
                            <a:t> = 100</a:t>
                          </a:r>
                          <a:endParaRPr lang="nl-NL" sz="1400"/>
                        </a:p>
                      </a:txBody>
                      <a:tcPr marL="68562" marR="68562" marT="34281" marB="34281" anchor="ctr"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800"/>
                            <a:t>25</a:t>
                          </a:r>
                          <a:endParaRPr lang="nl-NL" sz="1800"/>
                        </a:p>
                      </a:txBody>
                      <a:tcPr marL="68562" marR="68562" marT="34281" marB="34281" anchor="ctr"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800" dirty="0"/>
                            <a:t>50 + 25 = 75</a:t>
                          </a:r>
                          <a:endParaRPr lang="nl-NL" sz="1800" dirty="0"/>
                        </a:p>
                      </a:txBody>
                      <a:tcPr marL="68562" marR="68562" marT="34281" marB="34281" anchor="ctr"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86759179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Table 4">
                <a:extLst>
                  <a:ext uri="{FF2B5EF4-FFF2-40B4-BE49-F238E27FC236}">
                    <a16:creationId xmlns:a16="http://schemas.microsoft.com/office/drawing/2014/main" id="{012D577E-1B2C-C915-EF61-3CA81B9E3A0B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740675109"/>
                  </p:ext>
                </p:extLst>
              </p:nvPr>
            </p:nvGraphicFramePr>
            <p:xfrm>
              <a:off x="909695" y="3779574"/>
              <a:ext cx="7506480" cy="1363926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792290">
                      <a:extLst>
                        <a:ext uri="{9D8B030D-6E8A-4147-A177-3AD203B41FA5}">
                          <a16:colId xmlns:a16="http://schemas.microsoft.com/office/drawing/2014/main" val="1583397376"/>
                        </a:ext>
                      </a:extLst>
                    </a:gridCol>
                    <a:gridCol w="2212030">
                      <a:extLst>
                        <a:ext uri="{9D8B030D-6E8A-4147-A177-3AD203B41FA5}">
                          <a16:colId xmlns:a16="http://schemas.microsoft.com/office/drawing/2014/main" val="585354633"/>
                        </a:ext>
                      </a:extLst>
                    </a:gridCol>
                    <a:gridCol w="2502160">
                      <a:extLst>
                        <a:ext uri="{9D8B030D-6E8A-4147-A177-3AD203B41FA5}">
                          <a16:colId xmlns:a16="http://schemas.microsoft.com/office/drawing/2014/main" val="2722831409"/>
                        </a:ext>
                      </a:extLst>
                    </a:gridCol>
                  </a:tblGrid>
                  <a:tr h="312402">
                    <a:tc>
                      <a:txBody>
                        <a:bodyPr/>
                        <a:lstStyle/>
                        <a:p>
                          <a:endParaRPr lang="nl-NL" sz="100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marL="68562" marR="68562" marT="34281" marB="34281">
                        <a:solidFill>
                          <a:schemeClr val="accent2">
                            <a:lumMod val="7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600">
                              <a:solidFill>
                                <a:schemeClr val="bg1"/>
                              </a:solidFill>
                            </a:rPr>
                            <a:t>Creditor A claims 50</a:t>
                          </a:r>
                          <a:endParaRPr lang="nl-NL" sz="160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marL="68562" marR="68562" marT="34281" marB="34281" anchor="ctr">
                        <a:solidFill>
                          <a:schemeClr val="accent2">
                            <a:lumMod val="7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600">
                              <a:solidFill>
                                <a:schemeClr val="bg1"/>
                              </a:solidFill>
                            </a:rPr>
                            <a:t>Creditor B claims 100</a:t>
                          </a:r>
                          <a:endParaRPr lang="nl-NL" sz="160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marL="68562" marR="68562" marT="34281" marB="34281" anchor="ctr">
                        <a:solidFill>
                          <a:schemeClr val="accent2">
                            <a:lumMod val="7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45772574"/>
                      </a:ext>
                    </a:extLst>
                  </a:tr>
                  <a:tr h="525762">
                    <a:tc>
                      <a:txBody>
                        <a:bodyPr/>
                        <a:lstStyle/>
                        <a:p>
                          <a:r>
                            <a:rPr lang="en-US" sz="1600" b="1" kern="120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Distribution </a:t>
                          </a:r>
                          <a:r>
                            <a:rPr lang="en-US" sz="1600" b="1" kern="1200" err="1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pari</a:t>
                          </a:r>
                          <a:r>
                            <a:rPr lang="en-US" sz="1600" b="1" kern="120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 passu</a:t>
                          </a:r>
                        </a:p>
                        <a:p>
                          <a:r>
                            <a:rPr lang="en-US" sz="1400" b="0" i="1" kern="120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e = 100</a:t>
                          </a:r>
                        </a:p>
                      </a:txBody>
                      <a:tcPr marL="68562" marR="68562" marT="34281" marB="34281" anchor="ctr"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62" marR="68562" marT="34281" marB="34281" anchor="ctr">
                        <a:blipFill>
                          <a:blip r:embed="rId4"/>
                          <a:stretch>
                            <a:fillRect l="-126446" t="-64368" r="-114325" b="-11264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62" marR="68562" marT="34281" marB="34281" anchor="ctr">
                        <a:blipFill>
                          <a:blip r:embed="rId4"/>
                          <a:stretch>
                            <a:fillRect l="-200000" t="-64368" r="-973" b="-112644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49907739"/>
                      </a:ext>
                    </a:extLst>
                  </a:tr>
                  <a:tr h="525762">
                    <a:tc>
                      <a:txBody>
                        <a:bodyPr/>
                        <a:lstStyle/>
                        <a:p>
                          <a:r>
                            <a:rPr lang="en-US" sz="1600" b="1" kern="120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Contested Garment Principle</a:t>
                          </a:r>
                        </a:p>
                        <a:p>
                          <a:r>
                            <a:rPr lang="en-US" sz="1400" i="1"/>
                            <a:t>e</a:t>
                          </a:r>
                          <a:r>
                            <a:rPr lang="en-US" sz="1400"/>
                            <a:t> = 100</a:t>
                          </a:r>
                          <a:endParaRPr lang="nl-NL" sz="1400"/>
                        </a:p>
                      </a:txBody>
                      <a:tcPr marL="68562" marR="68562" marT="34281" marB="34281" anchor="ctr"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800"/>
                            <a:t>25</a:t>
                          </a:r>
                          <a:endParaRPr lang="nl-NL" sz="1800"/>
                        </a:p>
                      </a:txBody>
                      <a:tcPr marL="68562" marR="68562" marT="34281" marB="34281" anchor="ctr"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800"/>
                            <a:t>50 + 25 = 75</a:t>
                          </a:r>
                          <a:endParaRPr lang="nl-NL" sz="1800"/>
                        </a:p>
                      </a:txBody>
                      <a:tcPr marL="68562" marR="68562" marT="34281" marB="34281" anchor="ctr"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867591793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3" name="Rectangle 2">
            <a:extLst>
              <a:ext uri="{FF2B5EF4-FFF2-40B4-BE49-F238E27FC236}">
                <a16:creationId xmlns:a16="http://schemas.microsoft.com/office/drawing/2014/main" id="{89E08916-7FA9-8237-FEC5-09550B780ABA}"/>
              </a:ext>
            </a:extLst>
          </p:cNvPr>
          <p:cNvSpPr/>
          <p:nvPr/>
        </p:nvSpPr>
        <p:spPr>
          <a:xfrm>
            <a:off x="2189379" y="2359447"/>
            <a:ext cx="5199902" cy="5811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A01F25C-DDF3-1BA4-97A0-377F25614F24}"/>
              </a:ext>
            </a:extLst>
          </p:cNvPr>
          <p:cNvSpPr/>
          <p:nvPr/>
        </p:nvSpPr>
        <p:spPr>
          <a:xfrm>
            <a:off x="3760882" y="4142133"/>
            <a:ext cx="4473423" cy="461838"/>
          </a:xfrm>
          <a:prstGeom prst="rect">
            <a:avLst/>
          </a:prstGeom>
          <a:solidFill>
            <a:srgbClr val="E6B9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135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4AF7EE5-C2F0-9F93-0A83-E8AEE14EED60}"/>
              </a:ext>
            </a:extLst>
          </p:cNvPr>
          <p:cNvSpPr/>
          <p:nvPr/>
        </p:nvSpPr>
        <p:spPr>
          <a:xfrm>
            <a:off x="4101859" y="4652244"/>
            <a:ext cx="1374943" cy="471216"/>
          </a:xfrm>
          <a:prstGeom prst="rect">
            <a:avLst/>
          </a:prstGeom>
          <a:solidFill>
            <a:srgbClr val="F2DC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135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BAAC549-04CA-E49E-A529-271422FD521F}"/>
              </a:ext>
            </a:extLst>
          </p:cNvPr>
          <p:cNvSpPr/>
          <p:nvPr/>
        </p:nvSpPr>
        <p:spPr>
          <a:xfrm>
            <a:off x="6339839" y="4707134"/>
            <a:ext cx="548641" cy="390729"/>
          </a:xfrm>
          <a:prstGeom prst="rect">
            <a:avLst/>
          </a:prstGeom>
          <a:solidFill>
            <a:srgbClr val="F2DC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135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A80B85C-702A-3FBF-1E71-04887282DD95}"/>
              </a:ext>
            </a:extLst>
          </p:cNvPr>
          <p:cNvSpPr/>
          <p:nvPr/>
        </p:nvSpPr>
        <p:spPr>
          <a:xfrm>
            <a:off x="6888480" y="4626155"/>
            <a:ext cx="1306715" cy="497305"/>
          </a:xfrm>
          <a:prstGeom prst="rect">
            <a:avLst/>
          </a:prstGeom>
          <a:solidFill>
            <a:srgbClr val="F2DC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1350"/>
          </a:p>
        </p:txBody>
      </p:sp>
    </p:spTree>
    <p:extLst>
      <p:ext uri="{BB962C8B-B14F-4D97-AF65-F5344CB8AC3E}">
        <p14:creationId xmlns:p14="http://schemas.microsoft.com/office/powerpoint/2010/main" val="4183165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el 1">
            <a:extLst>
              <a:ext uri="{FF2B5EF4-FFF2-40B4-BE49-F238E27FC236}">
                <a16:creationId xmlns:a16="http://schemas.microsoft.com/office/drawing/2014/main" id="{ABCBD43D-519A-E744-0A6E-DB93B0CCDC6B}"/>
              </a:ext>
            </a:extLst>
          </p:cNvPr>
          <p:cNvSpPr txBox="1">
            <a:spLocks/>
          </p:cNvSpPr>
          <p:nvPr/>
        </p:nvSpPr>
        <p:spPr>
          <a:xfrm>
            <a:off x="727825" y="697152"/>
            <a:ext cx="8396108" cy="12536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342900" rtl="0" eaLnBrk="1" latinLnBrk="0" hangingPunct="1"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500" dirty="0"/>
              <a:t>Constrained equal awards</a:t>
            </a:r>
            <a:endParaRPr lang="nl-NL" sz="2500">
              <a:ea typeface="Calibri"/>
              <a:cs typeface="Calibri"/>
            </a:endParaRPr>
          </a:p>
        </p:txBody>
      </p:sp>
      <p:sp>
        <p:nvSpPr>
          <p:cNvPr id="2" name="Tijdelijke aanduiding voor tekst 2">
            <a:extLst>
              <a:ext uri="{FF2B5EF4-FFF2-40B4-BE49-F238E27FC236}">
                <a16:creationId xmlns:a16="http://schemas.microsoft.com/office/drawing/2014/main" id="{33B71386-BD5A-23AA-07C3-6A081524BF1D}"/>
              </a:ext>
            </a:extLst>
          </p:cNvPr>
          <p:cNvSpPr txBox="1">
            <a:spLocks/>
          </p:cNvSpPr>
          <p:nvPr/>
        </p:nvSpPr>
        <p:spPr>
          <a:xfrm>
            <a:off x="818760" y="1495307"/>
            <a:ext cx="7506480" cy="2581815"/>
          </a:xfrm>
          <a:prstGeom prst="rect">
            <a:avLst/>
          </a:prstGeom>
        </p:spPr>
        <p:txBody>
          <a:bodyPr lIns="91440" tIns="45720" rIns="91440" bIns="45720" anchor="t">
            <a:normAutofit/>
          </a:bodyPr>
          <a:lstStyle>
            <a:lvl1pPr marL="257175" indent="-257175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57213" indent="-214313" algn="l" defTabSz="342900" rtl="0" eaLnBrk="1" latinLnBrk="0" hangingPunct="1">
              <a:spcBef>
                <a:spcPct val="20000"/>
              </a:spcBef>
              <a:buFont typeface="Arial"/>
              <a:buChar char="–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342900" rtl="0" eaLnBrk="1" latinLnBrk="0" hangingPunct="1">
              <a:spcBef>
                <a:spcPct val="20000"/>
              </a:spcBef>
              <a:buFont typeface="Arial"/>
              <a:buChar char="–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342900" rtl="0" eaLnBrk="1" latinLnBrk="0" hangingPunct="1">
              <a:spcBef>
                <a:spcPct val="20000"/>
              </a:spcBef>
              <a:buFont typeface="Arial"/>
              <a:buChar char="»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800"/>
              <a:t>Every claimant is awarded the same </a:t>
            </a:r>
            <a:r>
              <a:rPr lang="en-US" sz="1800" i="1"/>
              <a:t>amount</a:t>
            </a:r>
            <a:r>
              <a:rPr lang="en-US" sz="1800"/>
              <a:t>. </a:t>
            </a:r>
          </a:p>
          <a:p>
            <a:pPr marL="0" indent="0">
              <a:buFont typeface="Arial"/>
              <a:buNone/>
            </a:pPr>
            <a:r>
              <a:rPr lang="en-US" sz="1800"/>
              <a:t>Unless their claim is smaller, then they get their claim.  </a:t>
            </a:r>
            <a:endParaRPr lang="nl-NL" sz="180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Table 4">
                <a:extLst>
                  <a:ext uri="{FF2B5EF4-FFF2-40B4-BE49-F238E27FC236}">
                    <a16:creationId xmlns:a16="http://schemas.microsoft.com/office/drawing/2014/main" id="{D25E4BD8-B16B-CA39-7865-77405A0E033E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52076259"/>
                  </p:ext>
                </p:extLst>
              </p:nvPr>
            </p:nvGraphicFramePr>
            <p:xfrm>
              <a:off x="924432" y="2165906"/>
              <a:ext cx="7295136" cy="1696079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431712">
                      <a:extLst>
                        <a:ext uri="{9D8B030D-6E8A-4147-A177-3AD203B41FA5}">
                          <a16:colId xmlns:a16="http://schemas.microsoft.com/office/drawing/2014/main" val="1583397376"/>
                        </a:ext>
                      </a:extLst>
                    </a:gridCol>
                    <a:gridCol w="2431712">
                      <a:extLst>
                        <a:ext uri="{9D8B030D-6E8A-4147-A177-3AD203B41FA5}">
                          <a16:colId xmlns:a16="http://schemas.microsoft.com/office/drawing/2014/main" val="585354633"/>
                        </a:ext>
                      </a:extLst>
                    </a:gridCol>
                    <a:gridCol w="2431712">
                      <a:extLst>
                        <a:ext uri="{9D8B030D-6E8A-4147-A177-3AD203B41FA5}">
                          <a16:colId xmlns:a16="http://schemas.microsoft.com/office/drawing/2014/main" val="2722831409"/>
                        </a:ext>
                      </a:extLst>
                    </a:gridCol>
                  </a:tblGrid>
                  <a:tr h="455843">
                    <a:tc>
                      <a:txBody>
                        <a:bodyPr/>
                        <a:lstStyle/>
                        <a:p>
                          <a:endParaRPr lang="nl-NL" sz="1000"/>
                        </a:p>
                      </a:txBody>
                      <a:tcPr marL="68562" marR="68562" marT="34281" marB="34281">
                        <a:solidFill>
                          <a:srgbClr val="953735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algn="ctr" defTabSz="342900" rtl="0" eaLnBrk="1" latinLnBrk="0" hangingPunct="1"/>
                          <a:r>
                            <a:rPr lang="en-US" sz="1600" b="1" kern="1200">
                              <a:solidFill>
                                <a:schemeClr val="bg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Creditor A claims 180</a:t>
                          </a:r>
                          <a:endParaRPr lang="nl-NL" sz="1600" b="1" kern="1200">
                            <a:solidFill>
                              <a:schemeClr val="bg1"/>
                            </a:solidFill>
                            <a:latin typeface="+mn-lt"/>
                            <a:ea typeface="+mn-ea"/>
                            <a:cs typeface="+mn-cs"/>
                          </a:endParaRPr>
                        </a:p>
                      </a:txBody>
                      <a:tcPr marL="68562" marR="68562" marT="34281" marB="34281" anchor="ctr">
                        <a:solidFill>
                          <a:srgbClr val="953735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algn="ctr" defTabSz="342900" rtl="0" eaLnBrk="1" latinLnBrk="0" hangingPunct="1"/>
                          <a:r>
                            <a:rPr lang="en-US" sz="1600" b="1" kern="1200">
                              <a:solidFill>
                                <a:schemeClr val="bg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Creditor B claims 360</a:t>
                          </a:r>
                          <a:endParaRPr lang="nl-NL" sz="1600" b="1" kern="1200">
                            <a:solidFill>
                              <a:schemeClr val="bg1"/>
                            </a:solidFill>
                            <a:latin typeface="+mn-lt"/>
                            <a:ea typeface="+mn-ea"/>
                            <a:cs typeface="+mn-cs"/>
                          </a:endParaRPr>
                        </a:p>
                      </a:txBody>
                      <a:tcPr marL="68562" marR="68562" marT="34281" marB="34281" anchor="ctr">
                        <a:solidFill>
                          <a:srgbClr val="953735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45772574"/>
                      </a:ext>
                    </a:extLst>
                  </a:tr>
                  <a:tr h="647402">
                    <a:tc>
                      <a:txBody>
                        <a:bodyPr/>
                        <a:lstStyle/>
                        <a:p>
                          <a:r>
                            <a:rPr lang="en-US" sz="1600" b="1" u="none">
                              <a:solidFill>
                                <a:schemeClr val="tx1"/>
                              </a:solidFill>
                            </a:rPr>
                            <a:t>Constrained Equal Awards</a:t>
                          </a:r>
                          <a:endParaRPr lang="en-US" sz="1600" b="1" u="sng">
                            <a:solidFill>
                              <a:schemeClr val="tx1"/>
                            </a:solidFill>
                          </a:endParaRPr>
                        </a:p>
                        <a:p>
                          <a:r>
                            <a:rPr lang="en-US" sz="1600" i="1">
                              <a:solidFill>
                                <a:schemeClr val="tx1"/>
                              </a:solidFill>
                            </a:rPr>
                            <a:t>e</a:t>
                          </a:r>
                          <a:r>
                            <a:rPr lang="en-US" sz="1600">
                              <a:solidFill>
                                <a:schemeClr val="tx1"/>
                              </a:solidFill>
                            </a:rPr>
                            <a:t> = 300</a:t>
                          </a:r>
                        </a:p>
                      </a:txBody>
                      <a:tcPr marL="68562" marR="68562" marT="34281" marB="34281" anchor="ctr">
                        <a:solidFill>
                          <a:srgbClr val="E6B9B8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800"/>
                            <a:t>150</a:t>
                          </a:r>
                          <a:endParaRPr lang="nl-NL" sz="1800"/>
                        </a:p>
                      </a:txBody>
                      <a:tcPr marL="68562" marR="68562" marT="34281" marB="34281" anchor="ctr">
                        <a:solidFill>
                          <a:srgbClr val="E6B9B8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800"/>
                            <a:t>150</a:t>
                          </a:r>
                          <a:endParaRPr lang="nl-NL" sz="1800"/>
                        </a:p>
                      </a:txBody>
                      <a:tcPr marL="68562" marR="68562" marT="34281" marB="34281" anchor="ctr">
                        <a:solidFill>
                          <a:srgbClr val="E6B9B8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49907739"/>
                      </a:ext>
                    </a:extLst>
                  </a:tr>
                  <a:tr h="592834">
                    <a:tc>
                      <a:txBody>
                        <a:bodyPr/>
                        <a:lstStyle/>
                        <a:p>
                          <a:r>
                            <a:rPr lang="en-US" sz="1600" b="1">
                              <a:solidFill>
                                <a:schemeClr val="tx1"/>
                              </a:solidFill>
                            </a:rPr>
                            <a:t>Pari passu</a:t>
                          </a:r>
                        </a:p>
                        <a:p>
                          <a:r>
                            <a:rPr lang="en-US" sz="1600" i="1">
                              <a:solidFill>
                                <a:schemeClr val="tx1"/>
                              </a:solidFill>
                            </a:rPr>
                            <a:t>e</a:t>
                          </a:r>
                          <a:r>
                            <a:rPr lang="en-US" sz="1600">
                              <a:solidFill>
                                <a:schemeClr val="tx1"/>
                              </a:solidFill>
                            </a:rPr>
                            <a:t> = 300</a:t>
                          </a:r>
                          <a:endParaRPr lang="nl-NL" sz="160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marL="68562" marR="68562" marT="34281" marB="34281" anchor="ctr">
                        <a:solidFill>
                          <a:srgbClr val="F2DCDB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nl-NL" sz="18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300</m:t>
                                  </m:r>
                                </m:num>
                                <m:den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180+360</m:t>
                                  </m:r>
                                </m:den>
                              </m:f>
                              <m:r>
                                <a:rPr lang="nl-NL" sz="18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  <m:r>
                                <a:rPr lang="en-US" sz="1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180= </m:t>
                              </m:r>
                            </m:oMath>
                          </a14:m>
                          <a:r>
                            <a:rPr lang="nl-NL" sz="1800"/>
                            <a:t>100</a:t>
                          </a:r>
                        </a:p>
                      </a:txBody>
                      <a:tcPr marL="68562" marR="68562" marT="34281" marB="34281" anchor="ctr">
                        <a:solidFill>
                          <a:srgbClr val="F2DCDB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nl-NL" sz="18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300</m:t>
                                  </m:r>
                                </m:num>
                                <m:den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180+360</m:t>
                                  </m:r>
                                </m:den>
                              </m:f>
                              <m:r>
                                <a:rPr lang="nl-NL" sz="18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  <m:r>
                                <a:rPr lang="en-US" sz="1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360= </m:t>
                              </m:r>
                            </m:oMath>
                          </a14:m>
                          <a:r>
                            <a:rPr lang="nl-NL" sz="1800" dirty="0"/>
                            <a:t>200</a:t>
                          </a:r>
                        </a:p>
                      </a:txBody>
                      <a:tcPr marL="68562" marR="68562" marT="34281" marB="34281" anchor="ctr">
                        <a:solidFill>
                          <a:srgbClr val="F2DCDB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86759179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Table 4">
                <a:extLst>
                  <a:ext uri="{FF2B5EF4-FFF2-40B4-BE49-F238E27FC236}">
                    <a16:creationId xmlns:a16="http://schemas.microsoft.com/office/drawing/2014/main" id="{D25E4BD8-B16B-CA39-7865-77405A0E033E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52076259"/>
                  </p:ext>
                </p:extLst>
              </p:nvPr>
            </p:nvGraphicFramePr>
            <p:xfrm>
              <a:off x="924432" y="2165906"/>
              <a:ext cx="7295136" cy="1696079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431712">
                      <a:extLst>
                        <a:ext uri="{9D8B030D-6E8A-4147-A177-3AD203B41FA5}">
                          <a16:colId xmlns:a16="http://schemas.microsoft.com/office/drawing/2014/main" val="1583397376"/>
                        </a:ext>
                      </a:extLst>
                    </a:gridCol>
                    <a:gridCol w="2431712">
                      <a:extLst>
                        <a:ext uri="{9D8B030D-6E8A-4147-A177-3AD203B41FA5}">
                          <a16:colId xmlns:a16="http://schemas.microsoft.com/office/drawing/2014/main" val="585354633"/>
                        </a:ext>
                      </a:extLst>
                    </a:gridCol>
                    <a:gridCol w="2431712">
                      <a:extLst>
                        <a:ext uri="{9D8B030D-6E8A-4147-A177-3AD203B41FA5}">
                          <a16:colId xmlns:a16="http://schemas.microsoft.com/office/drawing/2014/main" val="2722831409"/>
                        </a:ext>
                      </a:extLst>
                    </a:gridCol>
                  </a:tblGrid>
                  <a:tr h="455843">
                    <a:tc>
                      <a:txBody>
                        <a:bodyPr/>
                        <a:lstStyle/>
                        <a:p>
                          <a:endParaRPr lang="nl-NL" sz="1000"/>
                        </a:p>
                      </a:txBody>
                      <a:tcPr marL="68562" marR="68562" marT="34281" marB="34281">
                        <a:solidFill>
                          <a:srgbClr val="953735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algn="ctr" defTabSz="342900" rtl="0" eaLnBrk="1" latinLnBrk="0" hangingPunct="1"/>
                          <a:r>
                            <a:rPr lang="en-US" sz="1600" b="1" kern="1200">
                              <a:solidFill>
                                <a:schemeClr val="bg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Creditor A claims 180</a:t>
                          </a:r>
                          <a:endParaRPr lang="nl-NL" sz="1600" b="1" kern="1200">
                            <a:solidFill>
                              <a:schemeClr val="bg1"/>
                            </a:solidFill>
                            <a:latin typeface="+mn-lt"/>
                            <a:ea typeface="+mn-ea"/>
                            <a:cs typeface="+mn-cs"/>
                          </a:endParaRPr>
                        </a:p>
                      </a:txBody>
                      <a:tcPr marL="68562" marR="68562" marT="34281" marB="34281" anchor="ctr">
                        <a:solidFill>
                          <a:srgbClr val="953735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algn="ctr" defTabSz="342900" rtl="0" eaLnBrk="1" latinLnBrk="0" hangingPunct="1"/>
                          <a:r>
                            <a:rPr lang="en-US" sz="1600" b="1" kern="1200">
                              <a:solidFill>
                                <a:schemeClr val="bg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Creditor B claims 360</a:t>
                          </a:r>
                          <a:endParaRPr lang="nl-NL" sz="1600" b="1" kern="1200">
                            <a:solidFill>
                              <a:schemeClr val="bg1"/>
                            </a:solidFill>
                            <a:latin typeface="+mn-lt"/>
                            <a:ea typeface="+mn-ea"/>
                            <a:cs typeface="+mn-cs"/>
                          </a:endParaRPr>
                        </a:p>
                      </a:txBody>
                      <a:tcPr marL="68562" marR="68562" marT="34281" marB="34281" anchor="ctr">
                        <a:solidFill>
                          <a:srgbClr val="953735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45772574"/>
                      </a:ext>
                    </a:extLst>
                  </a:tr>
                  <a:tr h="647402">
                    <a:tc>
                      <a:txBody>
                        <a:bodyPr/>
                        <a:lstStyle/>
                        <a:p>
                          <a:r>
                            <a:rPr lang="en-US" sz="1600" b="1" u="none">
                              <a:solidFill>
                                <a:schemeClr val="tx1"/>
                              </a:solidFill>
                            </a:rPr>
                            <a:t>Constrained Equal Awards</a:t>
                          </a:r>
                          <a:endParaRPr lang="en-US" sz="1600" b="1" u="sng">
                            <a:solidFill>
                              <a:schemeClr val="tx1"/>
                            </a:solidFill>
                          </a:endParaRPr>
                        </a:p>
                        <a:p>
                          <a:r>
                            <a:rPr lang="en-US" sz="1600" i="1">
                              <a:solidFill>
                                <a:schemeClr val="tx1"/>
                              </a:solidFill>
                            </a:rPr>
                            <a:t>e</a:t>
                          </a:r>
                          <a:r>
                            <a:rPr lang="en-US" sz="1600">
                              <a:solidFill>
                                <a:schemeClr val="tx1"/>
                              </a:solidFill>
                            </a:rPr>
                            <a:t> = 300</a:t>
                          </a:r>
                        </a:p>
                      </a:txBody>
                      <a:tcPr marL="68562" marR="68562" marT="34281" marB="34281" anchor="ctr">
                        <a:solidFill>
                          <a:srgbClr val="E6B9B8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800"/>
                            <a:t>150</a:t>
                          </a:r>
                          <a:endParaRPr lang="nl-NL" sz="1800"/>
                        </a:p>
                      </a:txBody>
                      <a:tcPr marL="68562" marR="68562" marT="34281" marB="34281" anchor="ctr">
                        <a:solidFill>
                          <a:srgbClr val="E6B9B8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800"/>
                            <a:t>150</a:t>
                          </a:r>
                          <a:endParaRPr lang="nl-NL" sz="1800"/>
                        </a:p>
                      </a:txBody>
                      <a:tcPr marL="68562" marR="68562" marT="34281" marB="34281" anchor="ctr">
                        <a:solidFill>
                          <a:srgbClr val="E6B9B8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49907739"/>
                      </a:ext>
                    </a:extLst>
                  </a:tr>
                  <a:tr h="592834">
                    <a:tc>
                      <a:txBody>
                        <a:bodyPr/>
                        <a:lstStyle/>
                        <a:p>
                          <a:r>
                            <a:rPr lang="en-US" sz="1600" b="1">
                              <a:solidFill>
                                <a:schemeClr val="tx1"/>
                              </a:solidFill>
                            </a:rPr>
                            <a:t>Pari passu</a:t>
                          </a:r>
                        </a:p>
                        <a:p>
                          <a:r>
                            <a:rPr lang="en-US" sz="1600" i="1">
                              <a:solidFill>
                                <a:schemeClr val="tx1"/>
                              </a:solidFill>
                            </a:rPr>
                            <a:t>e</a:t>
                          </a:r>
                          <a:r>
                            <a:rPr lang="en-US" sz="1600">
                              <a:solidFill>
                                <a:schemeClr val="tx1"/>
                              </a:solidFill>
                            </a:rPr>
                            <a:t> = 300</a:t>
                          </a:r>
                          <a:endParaRPr lang="nl-NL" sz="160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marL="68562" marR="68562" marT="34281" marB="34281" anchor="ctr">
                        <a:solidFill>
                          <a:srgbClr val="F2DCDB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62" marR="68562" marT="34281" marB="34281" anchor="ctr">
                        <a:blipFill>
                          <a:blip r:embed="rId3"/>
                          <a:stretch>
                            <a:fillRect l="-100000" t="-185714" r="-100750" b="-1122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62" marR="68562" marT="34281" marB="34281" anchor="ctr">
                        <a:blipFill>
                          <a:blip r:embed="rId3"/>
                          <a:stretch>
                            <a:fillRect l="-200501" t="-185714" r="-1003" b="-11224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867591793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6" name="Rectangle 5">
            <a:extLst>
              <a:ext uri="{FF2B5EF4-FFF2-40B4-BE49-F238E27FC236}">
                <a16:creationId xmlns:a16="http://schemas.microsoft.com/office/drawing/2014/main" id="{A8B2BC04-4791-EB7F-F930-0BD9ED19D6D9}"/>
              </a:ext>
            </a:extLst>
          </p:cNvPr>
          <p:cNvSpPr/>
          <p:nvPr/>
        </p:nvSpPr>
        <p:spPr>
          <a:xfrm>
            <a:off x="3437879" y="2651760"/>
            <a:ext cx="4781689" cy="571500"/>
          </a:xfrm>
          <a:prstGeom prst="rect">
            <a:avLst/>
          </a:prstGeom>
          <a:solidFill>
            <a:srgbClr val="E6B9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135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53C7F8C-AF41-600D-E4D1-9961CA1CD902}"/>
              </a:ext>
            </a:extLst>
          </p:cNvPr>
          <p:cNvSpPr/>
          <p:nvPr/>
        </p:nvSpPr>
        <p:spPr>
          <a:xfrm>
            <a:off x="3501442" y="3276676"/>
            <a:ext cx="4654561" cy="581577"/>
          </a:xfrm>
          <a:prstGeom prst="rect">
            <a:avLst/>
          </a:prstGeom>
          <a:solidFill>
            <a:srgbClr val="F2DC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135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8" name="Table 4">
                <a:extLst>
                  <a:ext uri="{FF2B5EF4-FFF2-40B4-BE49-F238E27FC236}">
                    <a16:creationId xmlns:a16="http://schemas.microsoft.com/office/drawing/2014/main" id="{CDAF0E62-DA7B-7944-A8FA-985B49A7D49B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581743919"/>
                  </p:ext>
                </p:extLst>
              </p:nvPr>
            </p:nvGraphicFramePr>
            <p:xfrm>
              <a:off x="1278311" y="2344692"/>
              <a:ext cx="7295136" cy="1696079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431712">
                      <a:extLst>
                        <a:ext uri="{9D8B030D-6E8A-4147-A177-3AD203B41FA5}">
                          <a16:colId xmlns:a16="http://schemas.microsoft.com/office/drawing/2014/main" val="1583397376"/>
                        </a:ext>
                      </a:extLst>
                    </a:gridCol>
                    <a:gridCol w="2431712">
                      <a:extLst>
                        <a:ext uri="{9D8B030D-6E8A-4147-A177-3AD203B41FA5}">
                          <a16:colId xmlns:a16="http://schemas.microsoft.com/office/drawing/2014/main" val="585354633"/>
                        </a:ext>
                      </a:extLst>
                    </a:gridCol>
                    <a:gridCol w="2431712">
                      <a:extLst>
                        <a:ext uri="{9D8B030D-6E8A-4147-A177-3AD203B41FA5}">
                          <a16:colId xmlns:a16="http://schemas.microsoft.com/office/drawing/2014/main" val="2722831409"/>
                        </a:ext>
                      </a:extLst>
                    </a:gridCol>
                  </a:tblGrid>
                  <a:tr h="455843">
                    <a:tc>
                      <a:txBody>
                        <a:bodyPr/>
                        <a:lstStyle/>
                        <a:p>
                          <a:endParaRPr lang="nl-NL" sz="1000"/>
                        </a:p>
                      </a:txBody>
                      <a:tcPr marL="68562" marR="68562" marT="34281" marB="34281">
                        <a:solidFill>
                          <a:srgbClr val="953735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algn="ctr" defTabSz="342900" rtl="0" eaLnBrk="1" latinLnBrk="0" hangingPunct="1"/>
                          <a:r>
                            <a:rPr lang="en-US" sz="1600" b="1" kern="1200">
                              <a:solidFill>
                                <a:schemeClr val="bg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Creditor A claims </a:t>
                          </a:r>
                          <a:r>
                            <a:rPr lang="en-US" sz="1600" b="1" u="sng" kern="1200">
                              <a:solidFill>
                                <a:schemeClr val="bg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120</a:t>
                          </a:r>
                          <a:endParaRPr lang="nl-NL" sz="1600" b="1" u="sng" kern="1200">
                            <a:solidFill>
                              <a:schemeClr val="bg1"/>
                            </a:solidFill>
                            <a:latin typeface="+mn-lt"/>
                            <a:ea typeface="+mn-ea"/>
                            <a:cs typeface="+mn-cs"/>
                          </a:endParaRPr>
                        </a:p>
                      </a:txBody>
                      <a:tcPr marL="68562" marR="68562" marT="34281" marB="34281" anchor="ctr">
                        <a:solidFill>
                          <a:srgbClr val="953735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algn="ctr" defTabSz="342900" rtl="0" eaLnBrk="1" latinLnBrk="0" hangingPunct="1"/>
                          <a:r>
                            <a:rPr lang="en-US" sz="1600" b="1" kern="1200">
                              <a:solidFill>
                                <a:schemeClr val="bg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Creditor B claims 360</a:t>
                          </a:r>
                          <a:endParaRPr lang="nl-NL" sz="1600" b="1" kern="1200">
                            <a:solidFill>
                              <a:schemeClr val="bg1"/>
                            </a:solidFill>
                            <a:latin typeface="+mn-lt"/>
                            <a:ea typeface="+mn-ea"/>
                            <a:cs typeface="+mn-cs"/>
                          </a:endParaRPr>
                        </a:p>
                      </a:txBody>
                      <a:tcPr marL="68562" marR="68562" marT="34281" marB="34281" anchor="ctr">
                        <a:solidFill>
                          <a:srgbClr val="953735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45772574"/>
                      </a:ext>
                    </a:extLst>
                  </a:tr>
                  <a:tr h="647402">
                    <a:tc>
                      <a:txBody>
                        <a:bodyPr/>
                        <a:lstStyle/>
                        <a:p>
                          <a:r>
                            <a:rPr lang="en-US" sz="1600" b="1" u="none">
                              <a:solidFill>
                                <a:schemeClr val="tx1"/>
                              </a:solidFill>
                            </a:rPr>
                            <a:t>Constrained Equal Awards</a:t>
                          </a:r>
                          <a:endParaRPr lang="en-US" sz="1600" b="1" u="sng">
                            <a:solidFill>
                              <a:schemeClr val="tx1"/>
                            </a:solidFill>
                          </a:endParaRPr>
                        </a:p>
                        <a:p>
                          <a:r>
                            <a:rPr lang="en-US" sz="1600" i="1">
                              <a:solidFill>
                                <a:schemeClr val="tx1"/>
                              </a:solidFill>
                            </a:rPr>
                            <a:t>e</a:t>
                          </a:r>
                          <a:r>
                            <a:rPr lang="en-US" sz="1600">
                              <a:solidFill>
                                <a:schemeClr val="tx1"/>
                              </a:solidFill>
                            </a:rPr>
                            <a:t> = 300</a:t>
                          </a:r>
                        </a:p>
                      </a:txBody>
                      <a:tcPr marL="68562" marR="68562" marT="34281" marB="34281" anchor="ctr">
                        <a:solidFill>
                          <a:srgbClr val="E6B9B8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800" u="none"/>
                            <a:t>120</a:t>
                          </a:r>
                          <a:endParaRPr lang="nl-NL" sz="1800" u="none"/>
                        </a:p>
                      </a:txBody>
                      <a:tcPr marL="68562" marR="68562" marT="34281" marB="34281" anchor="ctr">
                        <a:solidFill>
                          <a:srgbClr val="E6B9B8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800"/>
                            <a:t>180</a:t>
                          </a:r>
                          <a:endParaRPr lang="nl-NL" sz="1800"/>
                        </a:p>
                      </a:txBody>
                      <a:tcPr marL="68562" marR="68562" marT="34281" marB="34281" anchor="ctr">
                        <a:solidFill>
                          <a:srgbClr val="E6B9B8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49907739"/>
                      </a:ext>
                    </a:extLst>
                  </a:tr>
                  <a:tr h="592834">
                    <a:tc>
                      <a:txBody>
                        <a:bodyPr/>
                        <a:lstStyle/>
                        <a:p>
                          <a:r>
                            <a:rPr lang="en-US" sz="1600" b="1">
                              <a:solidFill>
                                <a:schemeClr val="tx1"/>
                              </a:solidFill>
                            </a:rPr>
                            <a:t>Pari passu</a:t>
                          </a:r>
                        </a:p>
                        <a:p>
                          <a:r>
                            <a:rPr lang="en-US" sz="1600" i="1">
                              <a:solidFill>
                                <a:schemeClr val="tx1"/>
                              </a:solidFill>
                            </a:rPr>
                            <a:t>e</a:t>
                          </a:r>
                          <a:r>
                            <a:rPr lang="en-US" sz="1600">
                              <a:solidFill>
                                <a:schemeClr val="tx1"/>
                              </a:solidFill>
                            </a:rPr>
                            <a:t> = 300</a:t>
                          </a:r>
                          <a:endParaRPr lang="nl-NL" sz="160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marL="68562" marR="68562" marT="34281" marB="34281" anchor="ctr">
                        <a:solidFill>
                          <a:srgbClr val="F2DCDB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nl-NL" sz="18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300</m:t>
                                  </m:r>
                                </m:num>
                                <m:den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120+360</m:t>
                                  </m:r>
                                </m:den>
                              </m:f>
                              <m:r>
                                <a:rPr lang="nl-NL" sz="18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  <m:r>
                                <a:rPr lang="en-US" sz="1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120= </m:t>
                              </m:r>
                            </m:oMath>
                          </a14:m>
                          <a:r>
                            <a:rPr lang="nl-NL" sz="1800"/>
                            <a:t>75</a:t>
                          </a:r>
                        </a:p>
                      </a:txBody>
                      <a:tcPr marL="68562" marR="68562" marT="34281" marB="34281" anchor="ctr">
                        <a:solidFill>
                          <a:srgbClr val="F2DCDB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nl-NL" sz="18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300</m:t>
                                  </m:r>
                                </m:num>
                                <m:den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120+360</m:t>
                                  </m:r>
                                </m:den>
                              </m:f>
                              <m:r>
                                <a:rPr lang="nl-NL" sz="18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  <m:r>
                                <a:rPr lang="en-US" sz="1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360= </m:t>
                              </m:r>
                            </m:oMath>
                          </a14:m>
                          <a:r>
                            <a:rPr lang="nl-NL" sz="1800" dirty="0"/>
                            <a:t>225</a:t>
                          </a:r>
                        </a:p>
                      </a:txBody>
                      <a:tcPr marL="68562" marR="68562" marT="34281" marB="34281" anchor="ctr">
                        <a:solidFill>
                          <a:srgbClr val="F2DCDB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86759179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8" name="Table 4">
                <a:extLst>
                  <a:ext uri="{FF2B5EF4-FFF2-40B4-BE49-F238E27FC236}">
                    <a16:creationId xmlns:a16="http://schemas.microsoft.com/office/drawing/2014/main" id="{CDAF0E62-DA7B-7944-A8FA-985B49A7D49B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581743919"/>
                  </p:ext>
                </p:extLst>
              </p:nvPr>
            </p:nvGraphicFramePr>
            <p:xfrm>
              <a:off x="1278311" y="2344692"/>
              <a:ext cx="7295136" cy="1696079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431712">
                      <a:extLst>
                        <a:ext uri="{9D8B030D-6E8A-4147-A177-3AD203B41FA5}">
                          <a16:colId xmlns:a16="http://schemas.microsoft.com/office/drawing/2014/main" val="1583397376"/>
                        </a:ext>
                      </a:extLst>
                    </a:gridCol>
                    <a:gridCol w="2431712">
                      <a:extLst>
                        <a:ext uri="{9D8B030D-6E8A-4147-A177-3AD203B41FA5}">
                          <a16:colId xmlns:a16="http://schemas.microsoft.com/office/drawing/2014/main" val="585354633"/>
                        </a:ext>
                      </a:extLst>
                    </a:gridCol>
                    <a:gridCol w="2431712">
                      <a:extLst>
                        <a:ext uri="{9D8B030D-6E8A-4147-A177-3AD203B41FA5}">
                          <a16:colId xmlns:a16="http://schemas.microsoft.com/office/drawing/2014/main" val="2722831409"/>
                        </a:ext>
                      </a:extLst>
                    </a:gridCol>
                  </a:tblGrid>
                  <a:tr h="455843">
                    <a:tc>
                      <a:txBody>
                        <a:bodyPr/>
                        <a:lstStyle/>
                        <a:p>
                          <a:endParaRPr lang="nl-NL" sz="1000"/>
                        </a:p>
                      </a:txBody>
                      <a:tcPr marL="68562" marR="68562" marT="34281" marB="34281">
                        <a:solidFill>
                          <a:srgbClr val="953735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algn="ctr" defTabSz="342900" rtl="0" eaLnBrk="1" latinLnBrk="0" hangingPunct="1"/>
                          <a:r>
                            <a:rPr lang="en-US" sz="1600" b="1" kern="1200">
                              <a:solidFill>
                                <a:schemeClr val="bg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Creditor A claims </a:t>
                          </a:r>
                          <a:r>
                            <a:rPr lang="en-US" sz="1600" b="1" u="sng" kern="1200">
                              <a:solidFill>
                                <a:schemeClr val="bg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120</a:t>
                          </a:r>
                          <a:endParaRPr lang="nl-NL" sz="1600" b="1" u="sng" kern="1200">
                            <a:solidFill>
                              <a:schemeClr val="bg1"/>
                            </a:solidFill>
                            <a:latin typeface="+mn-lt"/>
                            <a:ea typeface="+mn-ea"/>
                            <a:cs typeface="+mn-cs"/>
                          </a:endParaRPr>
                        </a:p>
                      </a:txBody>
                      <a:tcPr marL="68562" marR="68562" marT="34281" marB="34281" anchor="ctr">
                        <a:solidFill>
                          <a:srgbClr val="953735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algn="ctr" defTabSz="342900" rtl="0" eaLnBrk="1" latinLnBrk="0" hangingPunct="1"/>
                          <a:r>
                            <a:rPr lang="en-US" sz="1600" b="1" kern="1200">
                              <a:solidFill>
                                <a:schemeClr val="bg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Creditor B claims 360</a:t>
                          </a:r>
                          <a:endParaRPr lang="nl-NL" sz="1600" b="1" kern="1200">
                            <a:solidFill>
                              <a:schemeClr val="bg1"/>
                            </a:solidFill>
                            <a:latin typeface="+mn-lt"/>
                            <a:ea typeface="+mn-ea"/>
                            <a:cs typeface="+mn-cs"/>
                          </a:endParaRPr>
                        </a:p>
                      </a:txBody>
                      <a:tcPr marL="68562" marR="68562" marT="34281" marB="34281" anchor="ctr">
                        <a:solidFill>
                          <a:srgbClr val="953735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45772574"/>
                      </a:ext>
                    </a:extLst>
                  </a:tr>
                  <a:tr h="647402">
                    <a:tc>
                      <a:txBody>
                        <a:bodyPr/>
                        <a:lstStyle/>
                        <a:p>
                          <a:r>
                            <a:rPr lang="en-US" sz="1600" b="1" u="none">
                              <a:solidFill>
                                <a:schemeClr val="tx1"/>
                              </a:solidFill>
                            </a:rPr>
                            <a:t>Constrained Equal Awards</a:t>
                          </a:r>
                          <a:endParaRPr lang="en-US" sz="1600" b="1" u="sng">
                            <a:solidFill>
                              <a:schemeClr val="tx1"/>
                            </a:solidFill>
                          </a:endParaRPr>
                        </a:p>
                        <a:p>
                          <a:r>
                            <a:rPr lang="en-US" sz="1600" i="1">
                              <a:solidFill>
                                <a:schemeClr val="tx1"/>
                              </a:solidFill>
                            </a:rPr>
                            <a:t>e</a:t>
                          </a:r>
                          <a:r>
                            <a:rPr lang="en-US" sz="1600">
                              <a:solidFill>
                                <a:schemeClr val="tx1"/>
                              </a:solidFill>
                            </a:rPr>
                            <a:t> = 300</a:t>
                          </a:r>
                        </a:p>
                      </a:txBody>
                      <a:tcPr marL="68562" marR="68562" marT="34281" marB="34281" anchor="ctr">
                        <a:solidFill>
                          <a:srgbClr val="E6B9B8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800" u="none"/>
                            <a:t>120</a:t>
                          </a:r>
                          <a:endParaRPr lang="nl-NL" sz="1800" u="none"/>
                        </a:p>
                      </a:txBody>
                      <a:tcPr marL="68562" marR="68562" marT="34281" marB="34281" anchor="ctr">
                        <a:solidFill>
                          <a:srgbClr val="E6B9B8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800"/>
                            <a:t>180</a:t>
                          </a:r>
                          <a:endParaRPr lang="nl-NL" sz="1800"/>
                        </a:p>
                      </a:txBody>
                      <a:tcPr marL="68562" marR="68562" marT="34281" marB="34281" anchor="ctr">
                        <a:solidFill>
                          <a:srgbClr val="E6B9B8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49907739"/>
                      </a:ext>
                    </a:extLst>
                  </a:tr>
                  <a:tr h="592834">
                    <a:tc>
                      <a:txBody>
                        <a:bodyPr/>
                        <a:lstStyle/>
                        <a:p>
                          <a:r>
                            <a:rPr lang="en-US" sz="1600" b="1">
                              <a:solidFill>
                                <a:schemeClr val="tx1"/>
                              </a:solidFill>
                            </a:rPr>
                            <a:t>Pari passu</a:t>
                          </a:r>
                        </a:p>
                        <a:p>
                          <a:r>
                            <a:rPr lang="en-US" sz="1600" i="1">
                              <a:solidFill>
                                <a:schemeClr val="tx1"/>
                              </a:solidFill>
                            </a:rPr>
                            <a:t>e</a:t>
                          </a:r>
                          <a:r>
                            <a:rPr lang="en-US" sz="1600">
                              <a:solidFill>
                                <a:schemeClr val="tx1"/>
                              </a:solidFill>
                            </a:rPr>
                            <a:t> = 300</a:t>
                          </a:r>
                          <a:endParaRPr lang="nl-NL" sz="160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marL="68562" marR="68562" marT="34281" marB="34281" anchor="ctr">
                        <a:solidFill>
                          <a:srgbClr val="F2DCDB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62" marR="68562" marT="34281" marB="34281" anchor="ctr">
                        <a:blipFill>
                          <a:blip r:embed="rId4"/>
                          <a:stretch>
                            <a:fillRect l="-100000" t="-185714" r="-100750" b="-1224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62" marR="68562" marT="34281" marB="34281" anchor="ctr">
                        <a:blipFill>
                          <a:blip r:embed="rId4"/>
                          <a:stretch>
                            <a:fillRect l="-200501" t="-185714" r="-1003" b="-12245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867591793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9" name="Rectangle 8">
            <a:extLst>
              <a:ext uri="{FF2B5EF4-FFF2-40B4-BE49-F238E27FC236}">
                <a16:creationId xmlns:a16="http://schemas.microsoft.com/office/drawing/2014/main" id="{EF4421C0-05DC-CDAF-8A77-92BC996D809E}"/>
              </a:ext>
            </a:extLst>
          </p:cNvPr>
          <p:cNvSpPr/>
          <p:nvPr/>
        </p:nvSpPr>
        <p:spPr>
          <a:xfrm>
            <a:off x="3791758" y="2866897"/>
            <a:ext cx="4781689" cy="571500"/>
          </a:xfrm>
          <a:prstGeom prst="rect">
            <a:avLst/>
          </a:prstGeom>
          <a:solidFill>
            <a:srgbClr val="E6B9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135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11EB101-CB49-482A-7852-1226C061C749}"/>
              </a:ext>
            </a:extLst>
          </p:cNvPr>
          <p:cNvSpPr/>
          <p:nvPr/>
        </p:nvSpPr>
        <p:spPr>
          <a:xfrm>
            <a:off x="3855321" y="3461060"/>
            <a:ext cx="4654561" cy="581577"/>
          </a:xfrm>
          <a:prstGeom prst="rect">
            <a:avLst/>
          </a:prstGeom>
          <a:solidFill>
            <a:srgbClr val="F2DC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1350"/>
          </a:p>
        </p:txBody>
      </p:sp>
    </p:spTree>
    <p:extLst>
      <p:ext uri="{BB962C8B-B14F-4D97-AF65-F5344CB8AC3E}">
        <p14:creationId xmlns:p14="http://schemas.microsoft.com/office/powerpoint/2010/main" val="2476171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9" grpId="0" animBg="1"/>
      <p:bldP spid="9" grpId="1" animBg="1"/>
      <p:bldP spid="10" grpId="0" animBg="1"/>
      <p:bldP spid="10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el 1">
            <a:extLst>
              <a:ext uri="{FF2B5EF4-FFF2-40B4-BE49-F238E27FC236}">
                <a16:creationId xmlns:a16="http://schemas.microsoft.com/office/drawing/2014/main" id="{ABCBD43D-519A-E744-0A6E-DB93B0CCDC6B}"/>
              </a:ext>
            </a:extLst>
          </p:cNvPr>
          <p:cNvSpPr txBox="1">
            <a:spLocks/>
          </p:cNvSpPr>
          <p:nvPr/>
        </p:nvSpPr>
        <p:spPr>
          <a:xfrm>
            <a:off x="727825" y="697152"/>
            <a:ext cx="8396108" cy="12536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342900" rtl="0" eaLnBrk="1" latinLnBrk="0" hangingPunct="1"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500"/>
              <a:t>Constrained equal losses</a:t>
            </a:r>
            <a:endParaRPr lang="nl-NL" sz="2500"/>
          </a:p>
        </p:txBody>
      </p:sp>
      <p:sp>
        <p:nvSpPr>
          <p:cNvPr id="2" name="Tijdelijke aanduiding voor tekst 2">
            <a:extLst>
              <a:ext uri="{FF2B5EF4-FFF2-40B4-BE49-F238E27FC236}">
                <a16:creationId xmlns:a16="http://schemas.microsoft.com/office/drawing/2014/main" id="{33B71386-BD5A-23AA-07C3-6A081524BF1D}"/>
              </a:ext>
            </a:extLst>
          </p:cNvPr>
          <p:cNvSpPr txBox="1">
            <a:spLocks/>
          </p:cNvSpPr>
          <p:nvPr/>
        </p:nvSpPr>
        <p:spPr>
          <a:xfrm>
            <a:off x="818760" y="1495307"/>
            <a:ext cx="7506480" cy="2581815"/>
          </a:xfrm>
          <a:prstGeom prst="rect">
            <a:avLst/>
          </a:prstGeom>
        </p:spPr>
        <p:txBody>
          <a:bodyPr lIns="91440" tIns="45720" rIns="91440" bIns="45720" anchor="t">
            <a:normAutofit/>
          </a:bodyPr>
          <a:lstStyle>
            <a:lvl1pPr marL="257175" indent="-257175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57213" indent="-214313" algn="l" defTabSz="342900" rtl="0" eaLnBrk="1" latinLnBrk="0" hangingPunct="1">
              <a:spcBef>
                <a:spcPct val="20000"/>
              </a:spcBef>
              <a:buFont typeface="Arial"/>
              <a:buChar char="–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342900" rtl="0" eaLnBrk="1" latinLnBrk="0" hangingPunct="1">
              <a:spcBef>
                <a:spcPct val="20000"/>
              </a:spcBef>
              <a:buFont typeface="Arial"/>
              <a:buChar char="–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342900" rtl="0" eaLnBrk="1" latinLnBrk="0" hangingPunct="1">
              <a:spcBef>
                <a:spcPct val="20000"/>
              </a:spcBef>
              <a:buFont typeface="Arial"/>
              <a:buChar char="»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800"/>
              <a:t>Every claimant gets the same </a:t>
            </a:r>
            <a:r>
              <a:rPr lang="en-US" sz="1800" i="1"/>
              <a:t>haircut, </a:t>
            </a:r>
            <a:r>
              <a:rPr lang="en-US" sz="1800"/>
              <a:t>where no claimant ends up with a negative amount.  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Table 4">
                <a:extLst>
                  <a:ext uri="{FF2B5EF4-FFF2-40B4-BE49-F238E27FC236}">
                    <a16:creationId xmlns:a16="http://schemas.microsoft.com/office/drawing/2014/main" id="{D25E4BD8-B16B-CA39-7865-77405A0E033E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453253886"/>
                  </p:ext>
                </p:extLst>
              </p:nvPr>
            </p:nvGraphicFramePr>
            <p:xfrm>
              <a:off x="924432" y="2165906"/>
              <a:ext cx="7295136" cy="2168348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431712">
                      <a:extLst>
                        <a:ext uri="{9D8B030D-6E8A-4147-A177-3AD203B41FA5}">
                          <a16:colId xmlns:a16="http://schemas.microsoft.com/office/drawing/2014/main" val="1583397376"/>
                        </a:ext>
                      </a:extLst>
                    </a:gridCol>
                    <a:gridCol w="2431712">
                      <a:extLst>
                        <a:ext uri="{9D8B030D-6E8A-4147-A177-3AD203B41FA5}">
                          <a16:colId xmlns:a16="http://schemas.microsoft.com/office/drawing/2014/main" val="585354633"/>
                        </a:ext>
                      </a:extLst>
                    </a:gridCol>
                    <a:gridCol w="2431712">
                      <a:extLst>
                        <a:ext uri="{9D8B030D-6E8A-4147-A177-3AD203B41FA5}">
                          <a16:colId xmlns:a16="http://schemas.microsoft.com/office/drawing/2014/main" val="2722831409"/>
                        </a:ext>
                      </a:extLst>
                    </a:gridCol>
                  </a:tblGrid>
                  <a:tr h="455843">
                    <a:tc>
                      <a:txBody>
                        <a:bodyPr/>
                        <a:lstStyle/>
                        <a:p>
                          <a:endParaRPr lang="nl-NL" sz="1000"/>
                        </a:p>
                      </a:txBody>
                      <a:tcPr marL="68562" marR="68562" marT="34281" marB="34281">
                        <a:solidFill>
                          <a:srgbClr val="953735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algn="ctr" defTabSz="342900" rtl="0" eaLnBrk="1" latinLnBrk="0" hangingPunct="1"/>
                          <a:r>
                            <a:rPr lang="en-US" sz="1600" b="1" kern="1200">
                              <a:solidFill>
                                <a:schemeClr val="bg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Creditor A claims 180</a:t>
                          </a:r>
                          <a:endParaRPr lang="nl-NL" sz="1600" b="1" kern="1200">
                            <a:solidFill>
                              <a:schemeClr val="bg1"/>
                            </a:solidFill>
                            <a:latin typeface="+mn-lt"/>
                            <a:ea typeface="+mn-ea"/>
                            <a:cs typeface="+mn-cs"/>
                          </a:endParaRPr>
                        </a:p>
                      </a:txBody>
                      <a:tcPr marL="68562" marR="68562" marT="34281" marB="34281" anchor="ctr">
                        <a:solidFill>
                          <a:srgbClr val="953735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algn="ctr" defTabSz="342900" rtl="0" eaLnBrk="1" latinLnBrk="0" hangingPunct="1"/>
                          <a:r>
                            <a:rPr lang="en-US" sz="1600" b="1" kern="1200">
                              <a:solidFill>
                                <a:schemeClr val="bg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Creditor B claims 360</a:t>
                          </a:r>
                          <a:endParaRPr lang="nl-NL" sz="1600" b="1" kern="1200">
                            <a:solidFill>
                              <a:schemeClr val="bg1"/>
                            </a:solidFill>
                            <a:latin typeface="+mn-lt"/>
                            <a:ea typeface="+mn-ea"/>
                            <a:cs typeface="+mn-cs"/>
                          </a:endParaRPr>
                        </a:p>
                      </a:txBody>
                      <a:tcPr marL="68562" marR="68562" marT="34281" marB="34281" anchor="ctr">
                        <a:solidFill>
                          <a:srgbClr val="953735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45772574"/>
                      </a:ext>
                    </a:extLst>
                  </a:tr>
                  <a:tr h="379800">
                    <a:tc rowSpan="2">
                      <a:txBody>
                        <a:bodyPr/>
                        <a:lstStyle/>
                        <a:p>
                          <a:r>
                            <a:rPr lang="en-US" sz="1600" b="1" u="none">
                              <a:solidFill>
                                <a:schemeClr val="tx1"/>
                              </a:solidFill>
                            </a:rPr>
                            <a:t>Constrained Equal Losses</a:t>
                          </a:r>
                          <a:endParaRPr lang="en-US" sz="1600" b="1" u="sng">
                            <a:solidFill>
                              <a:schemeClr val="tx1"/>
                            </a:solidFill>
                          </a:endParaRPr>
                        </a:p>
                        <a:p>
                          <a:r>
                            <a:rPr lang="en-US" sz="1600" i="1">
                              <a:solidFill>
                                <a:schemeClr val="tx1"/>
                              </a:solidFill>
                            </a:rPr>
                            <a:t>e</a:t>
                          </a:r>
                          <a:r>
                            <a:rPr lang="en-US" sz="1600">
                              <a:solidFill>
                                <a:schemeClr val="tx1"/>
                              </a:solidFill>
                            </a:rPr>
                            <a:t> = 300</a:t>
                          </a:r>
                        </a:p>
                      </a:txBody>
                      <a:tcPr marL="68562" marR="68562" marT="34281" marB="34281" anchor="ctr">
                        <a:solidFill>
                          <a:srgbClr val="E6B9B8"/>
                        </a:solidFill>
                      </a:tcPr>
                    </a:tc>
                    <a:tc gridSpan="2">
                      <a:txBody>
                        <a:bodyPr/>
                        <a:lstStyle/>
                        <a:p>
                          <a:pPr algn="ctr"/>
                          <a:r>
                            <a:rPr lang="en-US" sz="1800"/>
                            <a:t>Total </a:t>
                          </a:r>
                          <a:r>
                            <a:rPr lang="en-US" sz="1800" i="1"/>
                            <a:t>haircut</a:t>
                          </a:r>
                          <a:r>
                            <a:rPr lang="en-US" sz="1800"/>
                            <a:t>: 180 + 360 - 300 = 240</a:t>
                          </a:r>
                        </a:p>
                        <a:p>
                          <a:pPr algn="ctr">
                            <a:spcAft>
                              <a:spcPts val="600"/>
                            </a:spcAft>
                          </a:pPr>
                          <a:r>
                            <a:rPr lang="en-US" sz="1800"/>
                            <a:t>So </a:t>
                          </a:r>
                          <a:r>
                            <a:rPr lang="en-US" sz="1800" i="1"/>
                            <a:t>haircut </a:t>
                          </a:r>
                          <a:r>
                            <a:rPr lang="en-US" sz="1800"/>
                            <a:t>each creditor 120</a:t>
                          </a:r>
                          <a:endParaRPr lang="nl-NL" sz="1800"/>
                        </a:p>
                      </a:txBody>
                      <a:tcPr marL="68562" marR="68562" marT="34281" marB="34281" anchor="ctr">
                        <a:solidFill>
                          <a:srgbClr val="E6B9B8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nl-NL" sz="1800"/>
                        </a:p>
                      </a:txBody>
                      <a:tcPr marL="68562" marR="68562" marT="34281" marB="34281" anchor="ctr">
                        <a:solidFill>
                          <a:srgbClr val="E6B9B8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789870294"/>
                      </a:ext>
                    </a:extLst>
                  </a:tr>
                  <a:tr h="502469">
                    <a:tc vMerge="1">
                      <a:txBody>
                        <a:bodyPr/>
                        <a:lstStyle/>
                        <a:p>
                          <a:r>
                            <a:rPr lang="en-US" sz="1600" b="1" u="none">
                              <a:solidFill>
                                <a:schemeClr val="tx1"/>
                              </a:solidFill>
                            </a:rPr>
                            <a:t>Constrained Equal Losses</a:t>
                          </a:r>
                          <a:endParaRPr lang="en-US" sz="1600" b="1" u="sng">
                            <a:solidFill>
                              <a:schemeClr val="tx1"/>
                            </a:solidFill>
                          </a:endParaRPr>
                        </a:p>
                        <a:p>
                          <a:r>
                            <a:rPr lang="en-US" sz="1600" i="1">
                              <a:solidFill>
                                <a:schemeClr val="tx1"/>
                              </a:solidFill>
                            </a:rPr>
                            <a:t>e</a:t>
                          </a:r>
                          <a:r>
                            <a:rPr lang="en-US" sz="1600">
                              <a:solidFill>
                                <a:schemeClr val="tx1"/>
                              </a:solidFill>
                            </a:rPr>
                            <a:t> = 300</a:t>
                          </a:r>
                        </a:p>
                      </a:txBody>
                      <a:tcPr marL="68562" marR="68562" marT="34281" marB="34281" anchor="ctr">
                        <a:solidFill>
                          <a:srgbClr val="E6B9B8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800"/>
                            <a:t>180 – 120 = 60</a:t>
                          </a:r>
                          <a:endParaRPr lang="nl-NL" sz="1800"/>
                        </a:p>
                      </a:txBody>
                      <a:tcPr marL="68562" marR="68562" marT="34281" marB="34281" anchor="ctr">
                        <a:solidFill>
                          <a:srgbClr val="E6B9B8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800"/>
                            <a:t>360 – 120 = 240</a:t>
                          </a:r>
                          <a:endParaRPr lang="nl-NL" sz="1800"/>
                        </a:p>
                      </a:txBody>
                      <a:tcPr marL="68562" marR="68562" marT="34281" marB="34281" anchor="ctr">
                        <a:solidFill>
                          <a:srgbClr val="E6B9B8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49907739"/>
                      </a:ext>
                    </a:extLst>
                  </a:tr>
                  <a:tr h="592834">
                    <a:tc>
                      <a:txBody>
                        <a:bodyPr/>
                        <a:lstStyle/>
                        <a:p>
                          <a:r>
                            <a:rPr lang="en-US" sz="1600" b="1">
                              <a:solidFill>
                                <a:schemeClr val="tx1"/>
                              </a:solidFill>
                            </a:rPr>
                            <a:t>Pari passu</a:t>
                          </a:r>
                        </a:p>
                        <a:p>
                          <a:r>
                            <a:rPr lang="en-US" sz="1600" i="1">
                              <a:solidFill>
                                <a:schemeClr val="tx1"/>
                              </a:solidFill>
                            </a:rPr>
                            <a:t>e</a:t>
                          </a:r>
                          <a:r>
                            <a:rPr lang="en-US" sz="1600">
                              <a:solidFill>
                                <a:schemeClr val="tx1"/>
                              </a:solidFill>
                            </a:rPr>
                            <a:t> = 300</a:t>
                          </a:r>
                          <a:endParaRPr lang="nl-NL" sz="160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marL="68562" marR="68562" marT="34281" marB="34281" anchor="ctr">
                        <a:solidFill>
                          <a:srgbClr val="F2DCDB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nl-NL" sz="18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300</m:t>
                                  </m:r>
                                </m:num>
                                <m:den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180+360</m:t>
                                  </m:r>
                                </m:den>
                              </m:f>
                              <m:r>
                                <a:rPr lang="nl-NL" sz="18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  <m:r>
                                <a:rPr lang="en-US" sz="1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180= </m:t>
                              </m:r>
                            </m:oMath>
                          </a14:m>
                          <a:r>
                            <a:rPr lang="nl-NL" sz="1800"/>
                            <a:t>100</a:t>
                          </a:r>
                        </a:p>
                      </a:txBody>
                      <a:tcPr marL="68562" marR="68562" marT="34281" marB="34281" anchor="ctr">
                        <a:solidFill>
                          <a:srgbClr val="F2DCDB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nl-NL" sz="18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300</m:t>
                                  </m:r>
                                </m:num>
                                <m:den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180+360</m:t>
                                  </m:r>
                                </m:den>
                              </m:f>
                              <m:r>
                                <a:rPr lang="nl-NL" sz="18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  <m:r>
                                <a:rPr lang="en-US" sz="1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360= </m:t>
                              </m:r>
                            </m:oMath>
                          </a14:m>
                          <a:r>
                            <a:rPr lang="nl-NL" sz="1800" dirty="0"/>
                            <a:t>200</a:t>
                          </a:r>
                        </a:p>
                      </a:txBody>
                      <a:tcPr marL="68562" marR="68562" marT="34281" marB="34281" anchor="ctr">
                        <a:solidFill>
                          <a:srgbClr val="F2DCDB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86759179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Table 4">
                <a:extLst>
                  <a:ext uri="{FF2B5EF4-FFF2-40B4-BE49-F238E27FC236}">
                    <a16:creationId xmlns:a16="http://schemas.microsoft.com/office/drawing/2014/main" id="{D25E4BD8-B16B-CA39-7865-77405A0E033E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453253886"/>
                  </p:ext>
                </p:extLst>
              </p:nvPr>
            </p:nvGraphicFramePr>
            <p:xfrm>
              <a:off x="924432" y="2165906"/>
              <a:ext cx="7295136" cy="2168348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431712">
                      <a:extLst>
                        <a:ext uri="{9D8B030D-6E8A-4147-A177-3AD203B41FA5}">
                          <a16:colId xmlns:a16="http://schemas.microsoft.com/office/drawing/2014/main" val="1583397376"/>
                        </a:ext>
                      </a:extLst>
                    </a:gridCol>
                    <a:gridCol w="2431712">
                      <a:extLst>
                        <a:ext uri="{9D8B030D-6E8A-4147-A177-3AD203B41FA5}">
                          <a16:colId xmlns:a16="http://schemas.microsoft.com/office/drawing/2014/main" val="585354633"/>
                        </a:ext>
                      </a:extLst>
                    </a:gridCol>
                    <a:gridCol w="2431712">
                      <a:extLst>
                        <a:ext uri="{9D8B030D-6E8A-4147-A177-3AD203B41FA5}">
                          <a16:colId xmlns:a16="http://schemas.microsoft.com/office/drawing/2014/main" val="2722831409"/>
                        </a:ext>
                      </a:extLst>
                    </a:gridCol>
                  </a:tblGrid>
                  <a:tr h="455843">
                    <a:tc>
                      <a:txBody>
                        <a:bodyPr/>
                        <a:lstStyle/>
                        <a:p>
                          <a:endParaRPr lang="nl-NL" sz="1000"/>
                        </a:p>
                      </a:txBody>
                      <a:tcPr marL="68562" marR="68562" marT="34281" marB="34281">
                        <a:solidFill>
                          <a:srgbClr val="953735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algn="ctr" defTabSz="342900" rtl="0" eaLnBrk="1" latinLnBrk="0" hangingPunct="1"/>
                          <a:r>
                            <a:rPr lang="en-US" sz="1600" b="1" kern="1200">
                              <a:solidFill>
                                <a:schemeClr val="bg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Creditor A claims 180</a:t>
                          </a:r>
                          <a:endParaRPr lang="nl-NL" sz="1600" b="1" kern="1200">
                            <a:solidFill>
                              <a:schemeClr val="bg1"/>
                            </a:solidFill>
                            <a:latin typeface="+mn-lt"/>
                            <a:ea typeface="+mn-ea"/>
                            <a:cs typeface="+mn-cs"/>
                          </a:endParaRPr>
                        </a:p>
                      </a:txBody>
                      <a:tcPr marL="68562" marR="68562" marT="34281" marB="34281" anchor="ctr">
                        <a:solidFill>
                          <a:srgbClr val="953735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algn="ctr" defTabSz="342900" rtl="0" eaLnBrk="1" latinLnBrk="0" hangingPunct="1"/>
                          <a:r>
                            <a:rPr lang="en-US" sz="1600" b="1" kern="1200">
                              <a:solidFill>
                                <a:schemeClr val="bg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Creditor B claims 360</a:t>
                          </a:r>
                          <a:endParaRPr lang="nl-NL" sz="1600" b="1" kern="1200">
                            <a:solidFill>
                              <a:schemeClr val="bg1"/>
                            </a:solidFill>
                            <a:latin typeface="+mn-lt"/>
                            <a:ea typeface="+mn-ea"/>
                            <a:cs typeface="+mn-cs"/>
                          </a:endParaRPr>
                        </a:p>
                      </a:txBody>
                      <a:tcPr marL="68562" marR="68562" marT="34281" marB="34281" anchor="ctr">
                        <a:solidFill>
                          <a:srgbClr val="953735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45772574"/>
                      </a:ext>
                    </a:extLst>
                  </a:tr>
                  <a:tr h="617202">
                    <a:tc rowSpan="2">
                      <a:txBody>
                        <a:bodyPr/>
                        <a:lstStyle/>
                        <a:p>
                          <a:r>
                            <a:rPr lang="en-US" sz="1600" b="1" u="none">
                              <a:solidFill>
                                <a:schemeClr val="tx1"/>
                              </a:solidFill>
                            </a:rPr>
                            <a:t>Constrained Equal Losses</a:t>
                          </a:r>
                          <a:endParaRPr lang="en-US" sz="1600" b="1" u="sng">
                            <a:solidFill>
                              <a:schemeClr val="tx1"/>
                            </a:solidFill>
                          </a:endParaRPr>
                        </a:p>
                        <a:p>
                          <a:r>
                            <a:rPr lang="en-US" sz="1600" i="1">
                              <a:solidFill>
                                <a:schemeClr val="tx1"/>
                              </a:solidFill>
                            </a:rPr>
                            <a:t>e</a:t>
                          </a:r>
                          <a:r>
                            <a:rPr lang="en-US" sz="1600">
                              <a:solidFill>
                                <a:schemeClr val="tx1"/>
                              </a:solidFill>
                            </a:rPr>
                            <a:t> = 300</a:t>
                          </a:r>
                        </a:p>
                      </a:txBody>
                      <a:tcPr marL="68562" marR="68562" marT="34281" marB="34281" anchor="ctr">
                        <a:solidFill>
                          <a:srgbClr val="E6B9B8"/>
                        </a:solidFill>
                      </a:tcPr>
                    </a:tc>
                    <a:tc gridSpan="2">
                      <a:txBody>
                        <a:bodyPr/>
                        <a:lstStyle/>
                        <a:p>
                          <a:pPr algn="ctr"/>
                          <a:r>
                            <a:rPr lang="en-US" sz="1800"/>
                            <a:t>Total </a:t>
                          </a:r>
                          <a:r>
                            <a:rPr lang="en-US" sz="1800" i="1"/>
                            <a:t>haircut</a:t>
                          </a:r>
                          <a:r>
                            <a:rPr lang="en-US" sz="1800"/>
                            <a:t>: 180 + 360 - 300 = 240</a:t>
                          </a:r>
                        </a:p>
                        <a:p>
                          <a:pPr algn="ctr">
                            <a:spcAft>
                              <a:spcPts val="600"/>
                            </a:spcAft>
                          </a:pPr>
                          <a:r>
                            <a:rPr lang="en-US" sz="1800"/>
                            <a:t>So </a:t>
                          </a:r>
                          <a:r>
                            <a:rPr lang="en-US" sz="1800" i="1"/>
                            <a:t>haircut </a:t>
                          </a:r>
                          <a:r>
                            <a:rPr lang="en-US" sz="1800"/>
                            <a:t>each creditor 120</a:t>
                          </a:r>
                          <a:endParaRPr lang="nl-NL" sz="1800"/>
                        </a:p>
                      </a:txBody>
                      <a:tcPr marL="68562" marR="68562" marT="34281" marB="34281" anchor="ctr">
                        <a:solidFill>
                          <a:srgbClr val="E6B9B8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nl-NL" sz="1800"/>
                        </a:p>
                      </a:txBody>
                      <a:tcPr marL="68562" marR="68562" marT="34281" marB="34281" anchor="ctr">
                        <a:solidFill>
                          <a:srgbClr val="E6B9B8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789870294"/>
                      </a:ext>
                    </a:extLst>
                  </a:tr>
                  <a:tr h="502469">
                    <a:tc vMerge="1">
                      <a:txBody>
                        <a:bodyPr/>
                        <a:lstStyle/>
                        <a:p>
                          <a:r>
                            <a:rPr lang="en-US" sz="1600" b="1" u="none">
                              <a:solidFill>
                                <a:schemeClr val="tx1"/>
                              </a:solidFill>
                            </a:rPr>
                            <a:t>Constrained Equal Losses</a:t>
                          </a:r>
                          <a:endParaRPr lang="en-US" sz="1600" b="1" u="sng">
                            <a:solidFill>
                              <a:schemeClr val="tx1"/>
                            </a:solidFill>
                          </a:endParaRPr>
                        </a:p>
                        <a:p>
                          <a:r>
                            <a:rPr lang="en-US" sz="1600" i="1">
                              <a:solidFill>
                                <a:schemeClr val="tx1"/>
                              </a:solidFill>
                            </a:rPr>
                            <a:t>e</a:t>
                          </a:r>
                          <a:r>
                            <a:rPr lang="en-US" sz="1600">
                              <a:solidFill>
                                <a:schemeClr val="tx1"/>
                              </a:solidFill>
                            </a:rPr>
                            <a:t> = 300</a:t>
                          </a:r>
                        </a:p>
                      </a:txBody>
                      <a:tcPr marL="68562" marR="68562" marT="34281" marB="34281" anchor="ctr">
                        <a:solidFill>
                          <a:srgbClr val="E6B9B8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800"/>
                            <a:t>180 – 120 = 60</a:t>
                          </a:r>
                          <a:endParaRPr lang="nl-NL" sz="1800"/>
                        </a:p>
                      </a:txBody>
                      <a:tcPr marL="68562" marR="68562" marT="34281" marB="34281" anchor="ctr">
                        <a:solidFill>
                          <a:srgbClr val="E6B9B8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800"/>
                            <a:t>360 – 120 = 240</a:t>
                          </a:r>
                          <a:endParaRPr lang="nl-NL" sz="1800"/>
                        </a:p>
                      </a:txBody>
                      <a:tcPr marL="68562" marR="68562" marT="34281" marB="34281" anchor="ctr">
                        <a:solidFill>
                          <a:srgbClr val="E6B9B8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49907739"/>
                      </a:ext>
                    </a:extLst>
                  </a:tr>
                  <a:tr h="592834">
                    <a:tc>
                      <a:txBody>
                        <a:bodyPr/>
                        <a:lstStyle/>
                        <a:p>
                          <a:r>
                            <a:rPr lang="en-US" sz="1600" b="1">
                              <a:solidFill>
                                <a:schemeClr val="tx1"/>
                              </a:solidFill>
                            </a:rPr>
                            <a:t>Pari passu</a:t>
                          </a:r>
                        </a:p>
                        <a:p>
                          <a:r>
                            <a:rPr lang="en-US" sz="1600" i="1">
                              <a:solidFill>
                                <a:schemeClr val="tx1"/>
                              </a:solidFill>
                            </a:rPr>
                            <a:t>e</a:t>
                          </a:r>
                          <a:r>
                            <a:rPr lang="en-US" sz="1600">
                              <a:solidFill>
                                <a:schemeClr val="tx1"/>
                              </a:solidFill>
                            </a:rPr>
                            <a:t> = 300</a:t>
                          </a:r>
                          <a:endParaRPr lang="nl-NL" sz="160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marL="68562" marR="68562" marT="34281" marB="34281" anchor="ctr">
                        <a:solidFill>
                          <a:srgbClr val="F2DCDB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62" marR="68562" marT="34281" marB="34281" anchor="ctr">
                        <a:blipFill>
                          <a:blip r:embed="rId3"/>
                          <a:stretch>
                            <a:fillRect l="-100000" t="-268041" r="-100750" b="-1237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62" marR="68562" marT="34281" marB="34281" anchor="ctr">
                        <a:blipFill>
                          <a:blip r:embed="rId3"/>
                          <a:stretch>
                            <a:fillRect l="-200501" t="-268041" r="-1003" b="-1237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867591793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6" name="Rectangle 5">
            <a:extLst>
              <a:ext uri="{FF2B5EF4-FFF2-40B4-BE49-F238E27FC236}">
                <a16:creationId xmlns:a16="http://schemas.microsoft.com/office/drawing/2014/main" id="{A8B2BC04-4791-EB7F-F930-0BD9ED19D6D9}"/>
              </a:ext>
            </a:extLst>
          </p:cNvPr>
          <p:cNvSpPr/>
          <p:nvPr/>
        </p:nvSpPr>
        <p:spPr>
          <a:xfrm>
            <a:off x="3437879" y="2678580"/>
            <a:ext cx="4654561" cy="582780"/>
          </a:xfrm>
          <a:prstGeom prst="rect">
            <a:avLst/>
          </a:prstGeom>
          <a:solidFill>
            <a:srgbClr val="E6B9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135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53C7F8C-AF41-600D-E4D1-9961CA1CD902}"/>
              </a:ext>
            </a:extLst>
          </p:cNvPr>
          <p:cNvSpPr/>
          <p:nvPr/>
        </p:nvSpPr>
        <p:spPr>
          <a:xfrm>
            <a:off x="3565007" y="3752677"/>
            <a:ext cx="4654561" cy="581577"/>
          </a:xfrm>
          <a:prstGeom prst="rect">
            <a:avLst/>
          </a:prstGeom>
          <a:solidFill>
            <a:srgbClr val="F2DC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135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CCB712D-C864-2E99-BFFB-3880C65C51EB}"/>
              </a:ext>
            </a:extLst>
          </p:cNvPr>
          <p:cNvSpPr/>
          <p:nvPr/>
        </p:nvSpPr>
        <p:spPr>
          <a:xfrm>
            <a:off x="3437879" y="3208020"/>
            <a:ext cx="4723141" cy="494428"/>
          </a:xfrm>
          <a:prstGeom prst="rect">
            <a:avLst/>
          </a:prstGeom>
          <a:solidFill>
            <a:srgbClr val="E6B9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1350"/>
          </a:p>
        </p:txBody>
      </p:sp>
    </p:spTree>
    <p:extLst>
      <p:ext uri="{BB962C8B-B14F-4D97-AF65-F5344CB8AC3E}">
        <p14:creationId xmlns:p14="http://schemas.microsoft.com/office/powerpoint/2010/main" val="4047367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4" grpId="0" animBg="1"/>
      <p:bldP spid="4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B11D10-C53F-C189-3066-2A19B73386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B93A5C-13B6-913D-79F3-B7ABFA2E9E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4136" y="1509414"/>
            <a:ext cx="8396107" cy="1188066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spcAft>
                <a:spcPts val="400"/>
              </a:spcAft>
            </a:pPr>
            <a:r>
              <a:rPr lang="en-GB" sz="1650"/>
              <a:t>Insolvency proceedings exist to coordinate recourse; alternative is first come first serve. </a:t>
            </a:r>
          </a:p>
          <a:p>
            <a:pPr marL="742950" lvl="1" indent="-400050">
              <a:spcBef>
                <a:spcPts val="0"/>
              </a:spcBef>
              <a:spcAft>
                <a:spcPts val="400"/>
              </a:spcAft>
              <a:buFont typeface="+mj-lt"/>
              <a:buAutoNum type="romanLcPeriod"/>
            </a:pPr>
            <a:r>
              <a:rPr lang="en-GB" sz="1350"/>
              <a:t>Consider all possible orderings, and distribution based on ‘first come first serve’. </a:t>
            </a:r>
          </a:p>
          <a:p>
            <a:pPr marL="742950" lvl="1" indent="-400050">
              <a:spcBef>
                <a:spcPts val="0"/>
              </a:spcBef>
              <a:spcAft>
                <a:spcPts val="400"/>
              </a:spcAft>
              <a:buFont typeface="+mj-lt"/>
              <a:buAutoNum type="romanLcPeriod"/>
            </a:pPr>
            <a:r>
              <a:rPr lang="en-GB" sz="1350"/>
              <a:t>Award each creditor what he gets on average over all orderings. 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B87C25F3-47DF-0391-7685-547B2330069A}"/>
              </a:ext>
            </a:extLst>
          </p:cNvPr>
          <p:cNvSpPr txBox="1">
            <a:spLocks/>
          </p:cNvSpPr>
          <p:nvPr/>
        </p:nvSpPr>
        <p:spPr>
          <a:xfrm>
            <a:off x="727825" y="697152"/>
            <a:ext cx="8396108" cy="12536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342900" rtl="0" eaLnBrk="1" latinLnBrk="0" hangingPunct="1"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500"/>
              <a:t>Random arrival rule</a:t>
            </a:r>
            <a:endParaRPr lang="nl-NL" sz="250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FF52433-9A85-2601-E3A6-D9323C83964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8836078"/>
              </p:ext>
            </p:extLst>
          </p:nvPr>
        </p:nvGraphicFramePr>
        <p:xfrm>
          <a:off x="1663641" y="2308557"/>
          <a:ext cx="6181782" cy="27622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58464">
                  <a:extLst>
                    <a:ext uri="{9D8B030D-6E8A-4147-A177-3AD203B41FA5}">
                      <a16:colId xmlns:a16="http://schemas.microsoft.com/office/drawing/2014/main" val="965965924"/>
                    </a:ext>
                  </a:extLst>
                </a:gridCol>
                <a:gridCol w="1525179">
                  <a:extLst>
                    <a:ext uri="{9D8B030D-6E8A-4147-A177-3AD203B41FA5}">
                      <a16:colId xmlns:a16="http://schemas.microsoft.com/office/drawing/2014/main" val="173327298"/>
                    </a:ext>
                  </a:extLst>
                </a:gridCol>
                <a:gridCol w="1703970">
                  <a:extLst>
                    <a:ext uri="{9D8B030D-6E8A-4147-A177-3AD203B41FA5}">
                      <a16:colId xmlns:a16="http://schemas.microsoft.com/office/drawing/2014/main" val="2116158744"/>
                    </a:ext>
                  </a:extLst>
                </a:gridCol>
                <a:gridCol w="1594169">
                  <a:extLst>
                    <a:ext uri="{9D8B030D-6E8A-4147-A177-3AD203B41FA5}">
                      <a16:colId xmlns:a16="http://schemas.microsoft.com/office/drawing/2014/main" val="564272830"/>
                    </a:ext>
                  </a:extLst>
                </a:gridCol>
              </a:tblGrid>
              <a:tr h="49944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l-NL" sz="1300" b="1" kern="120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Order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l-NL" sz="1300" b="0" i="1" kern="120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e = 1200</a:t>
                      </a:r>
                    </a:p>
                  </a:txBody>
                  <a:tcPr marL="51422" marR="51422" marT="0" marB="0" anchor="ctr">
                    <a:solidFill>
                      <a:srgbClr val="953735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nl-NL" sz="1300" b="1" kern="1200" err="1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Creditor</a:t>
                      </a:r>
                      <a:r>
                        <a:rPr lang="nl-NL" sz="1300" b="1" kern="120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A </a:t>
                      </a:r>
                      <a:br>
                        <a:rPr lang="nl-NL" sz="1300" b="1" kern="120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nl-NL" sz="1300" b="0" i="1" kern="120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claims 300</a:t>
                      </a:r>
                    </a:p>
                  </a:txBody>
                  <a:tcPr marL="51422" marR="51422" marT="0" marB="0" anchor="ctr">
                    <a:solidFill>
                      <a:srgbClr val="953735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nl-NL" sz="1300" b="1" kern="1200" err="1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Creditor</a:t>
                      </a:r>
                      <a:r>
                        <a:rPr lang="nl-NL" sz="1300" b="1" kern="120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B </a:t>
                      </a:r>
                      <a:br>
                        <a:rPr lang="nl-NL" sz="1300" b="1" kern="120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nl-NL" sz="1300" b="0" i="1" kern="120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claims 600</a:t>
                      </a:r>
                    </a:p>
                  </a:txBody>
                  <a:tcPr marL="51422" marR="51422" marT="0" marB="0" anchor="ctr">
                    <a:solidFill>
                      <a:srgbClr val="953735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nl-NL" sz="1300" b="1" kern="1200" err="1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Creditor</a:t>
                      </a:r>
                      <a:r>
                        <a:rPr lang="nl-NL" sz="1300" b="1" kern="120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C </a:t>
                      </a:r>
                      <a:br>
                        <a:rPr lang="nl-NL" sz="1300" b="1" kern="120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nl-NL" sz="1300" b="0" i="1" kern="120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claims 900</a:t>
                      </a:r>
                    </a:p>
                  </a:txBody>
                  <a:tcPr marL="51422" marR="51422" marT="0" marB="0" anchor="ctr">
                    <a:solidFill>
                      <a:srgbClr val="95373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7792091"/>
                  </a:ext>
                </a:extLst>
              </a:tr>
              <a:tr h="323259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nl-NL" sz="1300" b="0" i="0" kern="120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A → B → C</a:t>
                      </a:r>
                    </a:p>
                  </a:txBody>
                  <a:tcPr marL="51422" marR="51422" marT="0" marB="0" anchor="ctr"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nl-NL" sz="1300" b="0" kern="120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300</a:t>
                      </a:r>
                    </a:p>
                  </a:txBody>
                  <a:tcPr marL="51422" marR="51422" marT="0" marB="0" anchor="ctr"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nl-NL" sz="1300" b="0" kern="120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600</a:t>
                      </a:r>
                    </a:p>
                  </a:txBody>
                  <a:tcPr marL="51422" marR="51422" marT="0" marB="0" anchor="ctr"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nl-NL" sz="1300" b="0" kern="120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300</a:t>
                      </a:r>
                    </a:p>
                  </a:txBody>
                  <a:tcPr marL="51422" marR="51422" marT="0" marB="0" anchor="ctr">
                    <a:solidFill>
                      <a:srgbClr val="E6B9B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1964470"/>
                  </a:ext>
                </a:extLst>
              </a:tr>
              <a:tr h="323259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nl-NL" sz="1300" b="0" i="0" kern="120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A → C → B</a:t>
                      </a:r>
                    </a:p>
                  </a:txBody>
                  <a:tcPr marL="51422" marR="51422" marT="0" marB="0" anchor="ctr"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nl-NL" sz="1300" b="0" kern="120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300</a:t>
                      </a:r>
                    </a:p>
                  </a:txBody>
                  <a:tcPr marL="51422" marR="51422" marT="0" marB="0" anchor="ctr"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nl-NL" sz="1300" b="0" kern="120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0</a:t>
                      </a:r>
                    </a:p>
                  </a:txBody>
                  <a:tcPr marL="51422" marR="51422" marT="0" marB="0" anchor="ctr"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nl-NL" sz="1300" b="0" kern="120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900</a:t>
                      </a:r>
                    </a:p>
                  </a:txBody>
                  <a:tcPr marL="51422" marR="51422" marT="0" marB="0" anchor="ctr">
                    <a:solidFill>
                      <a:srgbClr val="F2DC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4108886"/>
                  </a:ext>
                </a:extLst>
              </a:tr>
              <a:tr h="323259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nl-NL" sz="1300" b="0" i="0" kern="120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B → A → C</a:t>
                      </a:r>
                    </a:p>
                  </a:txBody>
                  <a:tcPr marL="51422" marR="51422" marT="0" marB="0" anchor="ctr"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nl-NL" sz="1300" b="0" kern="120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300</a:t>
                      </a:r>
                    </a:p>
                  </a:txBody>
                  <a:tcPr marL="51422" marR="51422" marT="0" marB="0" anchor="ctr"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nl-NL" sz="1300" b="0" kern="120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600</a:t>
                      </a:r>
                    </a:p>
                  </a:txBody>
                  <a:tcPr marL="51422" marR="51422" marT="0" marB="0" anchor="ctr"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nl-NL" sz="1300" b="0" kern="120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300</a:t>
                      </a:r>
                    </a:p>
                  </a:txBody>
                  <a:tcPr marL="51422" marR="51422" marT="0" marB="0" anchor="ctr">
                    <a:solidFill>
                      <a:srgbClr val="E6B9B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1525068"/>
                  </a:ext>
                </a:extLst>
              </a:tr>
              <a:tr h="323259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nl-NL" sz="1300" b="0" i="0" kern="120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B → C → A</a:t>
                      </a:r>
                    </a:p>
                  </a:txBody>
                  <a:tcPr marL="51422" marR="51422" marT="0" marB="0" anchor="ctr"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nl-NL" sz="1300" b="0" kern="120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0</a:t>
                      </a:r>
                    </a:p>
                  </a:txBody>
                  <a:tcPr marL="51422" marR="51422" marT="0" marB="0" anchor="ctr"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nl-NL" sz="1300" b="0" kern="120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600</a:t>
                      </a:r>
                    </a:p>
                  </a:txBody>
                  <a:tcPr marL="51422" marR="51422" marT="0" marB="0" anchor="ctr"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nl-NL" sz="1300" b="0" kern="120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600</a:t>
                      </a:r>
                    </a:p>
                  </a:txBody>
                  <a:tcPr marL="51422" marR="51422" marT="0" marB="0" anchor="ctr">
                    <a:solidFill>
                      <a:srgbClr val="F2DC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9516015"/>
                  </a:ext>
                </a:extLst>
              </a:tr>
              <a:tr h="323259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nl-NL" sz="1300" b="0" i="0" kern="120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C → A → B</a:t>
                      </a:r>
                    </a:p>
                  </a:txBody>
                  <a:tcPr marL="51422" marR="51422" marT="0" marB="0" anchor="ctr"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nl-NL" sz="1300" b="0" kern="120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300</a:t>
                      </a:r>
                    </a:p>
                  </a:txBody>
                  <a:tcPr marL="51422" marR="51422" marT="0" marB="0" anchor="ctr"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nl-NL" sz="1300" b="0" kern="120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0</a:t>
                      </a:r>
                    </a:p>
                  </a:txBody>
                  <a:tcPr marL="51422" marR="51422" marT="0" marB="0" anchor="ctr"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nl-NL" sz="1300" b="0" kern="120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900</a:t>
                      </a:r>
                    </a:p>
                  </a:txBody>
                  <a:tcPr marL="51422" marR="51422" marT="0" marB="0" anchor="ctr">
                    <a:solidFill>
                      <a:srgbClr val="E6B9B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9957220"/>
                  </a:ext>
                </a:extLst>
              </a:tr>
              <a:tr h="323259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nl-NL" sz="1300" b="0" i="0" kern="120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C → B → A</a:t>
                      </a:r>
                    </a:p>
                  </a:txBody>
                  <a:tcPr marL="51422" marR="51422" marT="0" marB="0" anchor="ctr"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nl-NL" sz="1300" b="0" kern="120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0</a:t>
                      </a:r>
                    </a:p>
                  </a:txBody>
                  <a:tcPr marL="51422" marR="51422" marT="0" marB="0" anchor="ctr"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nl-NL" sz="1300" b="0" kern="120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300</a:t>
                      </a:r>
                    </a:p>
                  </a:txBody>
                  <a:tcPr marL="51422" marR="51422" marT="0" marB="0" anchor="ctr"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nl-NL" sz="1300" b="0" kern="120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900</a:t>
                      </a:r>
                    </a:p>
                  </a:txBody>
                  <a:tcPr marL="51422" marR="51422" marT="0" marB="0" anchor="ctr">
                    <a:solidFill>
                      <a:srgbClr val="F2DC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0056469"/>
                  </a:ext>
                </a:extLst>
              </a:tr>
              <a:tr h="323259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nl-NL" sz="1300" b="1" kern="1200" err="1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Average</a:t>
                      </a:r>
                      <a:endParaRPr lang="nl-NL" sz="1300" b="1" kern="120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22" marR="51422" marT="0" marB="0" anchor="ctr">
                    <a:solidFill>
                      <a:srgbClr val="953735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nl-NL" sz="1300" b="1" kern="120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200</a:t>
                      </a:r>
                    </a:p>
                  </a:txBody>
                  <a:tcPr marL="51422" marR="51422" marT="0" marB="0" anchor="ctr">
                    <a:solidFill>
                      <a:srgbClr val="953735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nl-NL" sz="1300" b="1" kern="120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350</a:t>
                      </a:r>
                    </a:p>
                  </a:txBody>
                  <a:tcPr marL="51422" marR="51422" marT="0" marB="0" anchor="ctr">
                    <a:solidFill>
                      <a:srgbClr val="953735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nl-NL" sz="13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650</a:t>
                      </a:r>
                    </a:p>
                  </a:txBody>
                  <a:tcPr marL="51422" marR="51422" marT="0" marB="0" anchor="ctr">
                    <a:solidFill>
                      <a:srgbClr val="95373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5774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45553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866B2A-122A-B798-4194-CCE80D87EE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FB7743-3EEE-A62C-4E36-37EA9EC019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8264" y="3307733"/>
            <a:ext cx="8229600" cy="2363516"/>
          </a:xfrm>
        </p:spPr>
        <p:txBody>
          <a:bodyPr/>
          <a:lstStyle/>
          <a:p>
            <a:pPr lvl="1"/>
            <a:endParaRPr lang="en-US"/>
          </a:p>
          <a:p>
            <a:endParaRPr lang="en-US" b="1" i="1"/>
          </a:p>
          <a:p>
            <a:endParaRPr lang="en-US" b="1" i="1"/>
          </a:p>
          <a:p>
            <a:endParaRPr lang="en-US" b="1" i="1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CD345A7-FBCF-AF07-0686-74F23DAFE41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24" t="1614" r="312" b="2269"/>
          <a:stretch>
            <a:fillRect/>
          </a:stretch>
        </p:blipFill>
        <p:spPr>
          <a:xfrm>
            <a:off x="548813" y="1284801"/>
            <a:ext cx="8006924" cy="3713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8522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B11D10-C53F-C189-3066-2A19B73386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B93A5C-13B6-913D-79F3-B7ABFA2E9E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1756" y="1751348"/>
            <a:ext cx="8299343" cy="3277851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spcAft>
                <a:spcPts val="900"/>
              </a:spcAft>
            </a:pPr>
            <a:r>
              <a:rPr lang="en-GB" sz="1650" dirty="0"/>
              <a:t>Split &amp; merge-proofness </a:t>
            </a:r>
            <a:endParaRPr lang="en-GB" sz="1650" dirty="0">
              <a:ea typeface="Calibri"/>
              <a:cs typeface="Calibri"/>
            </a:endParaRPr>
          </a:p>
          <a:p>
            <a:pPr marL="556895" lvl="1" indent="-213995">
              <a:spcAft>
                <a:spcPts val="900"/>
              </a:spcAft>
            </a:pPr>
            <a:r>
              <a:rPr lang="en-GB" sz="1350" dirty="0">
                <a:ea typeface="+mn-lt"/>
                <a:cs typeface="+mn-lt"/>
              </a:rPr>
              <a:t>Creditors cannot gain by artificially splitting or merging claims.</a:t>
            </a:r>
          </a:p>
          <a:p>
            <a:pPr>
              <a:spcAft>
                <a:spcPts val="900"/>
              </a:spcAft>
            </a:pPr>
            <a:r>
              <a:rPr lang="en-GB" sz="1650" dirty="0"/>
              <a:t>Truncation invariance </a:t>
            </a:r>
            <a:endParaRPr lang="en-GB" sz="1650" dirty="0">
              <a:ea typeface="Calibri"/>
              <a:cs typeface="Calibri"/>
            </a:endParaRPr>
          </a:p>
          <a:p>
            <a:pPr marL="556895" lvl="1" indent="-213995">
              <a:spcAft>
                <a:spcPts val="900"/>
              </a:spcAft>
            </a:pPr>
            <a:r>
              <a:rPr lang="en-GB" sz="1350" dirty="0">
                <a:ea typeface="+mn-lt"/>
                <a:cs typeface="+mn-lt"/>
              </a:rPr>
              <a:t>If a claim exceeds the estate, we can cap it at the estate size without changing the outcome.</a:t>
            </a:r>
            <a:endParaRPr lang="en-GB" sz="1350" dirty="0">
              <a:ea typeface="Calibri"/>
              <a:cs typeface="Calibri"/>
            </a:endParaRPr>
          </a:p>
          <a:p>
            <a:pPr>
              <a:spcAft>
                <a:spcPts val="900"/>
              </a:spcAft>
            </a:pPr>
            <a:r>
              <a:rPr lang="en-GB" sz="1650" dirty="0"/>
              <a:t>Self-duality</a:t>
            </a:r>
            <a:endParaRPr lang="en-GB" sz="1650" dirty="0">
              <a:ea typeface="Calibri"/>
              <a:cs typeface="Calibri"/>
            </a:endParaRPr>
          </a:p>
          <a:p>
            <a:pPr marL="556895" lvl="1" indent="-213995">
              <a:spcAft>
                <a:spcPts val="900"/>
              </a:spcAft>
            </a:pPr>
            <a:r>
              <a:rPr lang="en-GB" sz="1350" dirty="0">
                <a:ea typeface="+mn-lt"/>
                <a:cs typeface="+mn-lt"/>
              </a:rPr>
              <a:t>The rule divides the estate in the same way whether we think in terms of </a:t>
            </a:r>
            <a:r>
              <a:rPr lang="en-GB" sz="1350" i="1" dirty="0">
                <a:ea typeface="+mn-lt"/>
                <a:cs typeface="+mn-lt"/>
              </a:rPr>
              <a:t>awards</a:t>
            </a:r>
            <a:r>
              <a:rPr lang="en-GB" sz="1350" dirty="0">
                <a:ea typeface="+mn-lt"/>
                <a:cs typeface="+mn-lt"/>
              </a:rPr>
              <a:t> or </a:t>
            </a:r>
            <a:r>
              <a:rPr lang="en-GB" sz="1350" i="1" dirty="0">
                <a:ea typeface="+mn-lt"/>
                <a:cs typeface="+mn-lt"/>
              </a:rPr>
              <a:t>losses</a:t>
            </a:r>
            <a:r>
              <a:rPr lang="en-GB" sz="1350" dirty="0">
                <a:ea typeface="+mn-lt"/>
                <a:cs typeface="+mn-lt"/>
              </a:rPr>
              <a:t>.</a:t>
            </a:r>
            <a:endParaRPr lang="en-GB" sz="1350" dirty="0">
              <a:highlight>
                <a:srgbClr val="FFFF00"/>
              </a:highlight>
              <a:ea typeface="+mn-lt"/>
              <a:cs typeface="+mn-lt"/>
            </a:endParaRPr>
          </a:p>
          <a:p>
            <a:pPr marL="342900" lvl="1" indent="0" algn="ctr">
              <a:spcAft>
                <a:spcPts val="900"/>
              </a:spcAft>
              <a:buNone/>
            </a:pPr>
            <a:r>
              <a:rPr lang="en-GB" sz="1600" dirty="0"/>
              <a:t>So, how do we pick a distribution rule? </a:t>
            </a:r>
          </a:p>
          <a:p>
            <a:pPr marL="342900" lvl="1" indent="0">
              <a:spcAft>
                <a:spcPts val="900"/>
              </a:spcAft>
              <a:buNone/>
            </a:pPr>
            <a:endParaRPr lang="en-GB" sz="1350" dirty="0">
              <a:ea typeface="Calibri"/>
              <a:cs typeface="Calibri"/>
            </a:endParaRPr>
          </a:p>
          <a:p>
            <a:pPr marL="342900" lvl="1" indent="0">
              <a:spcAft>
                <a:spcPts val="900"/>
              </a:spcAft>
              <a:buNone/>
            </a:pPr>
            <a:endParaRPr lang="en-GB" sz="1350" dirty="0">
              <a:ea typeface="+mn-lt"/>
              <a:cs typeface="+mn-lt"/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2BCD0743-4A91-E0A4-6A16-E823F6C959CC}"/>
              </a:ext>
            </a:extLst>
          </p:cNvPr>
          <p:cNvSpPr txBox="1">
            <a:spLocks/>
          </p:cNvSpPr>
          <p:nvPr/>
        </p:nvSpPr>
        <p:spPr>
          <a:xfrm>
            <a:off x="727825" y="697152"/>
            <a:ext cx="8396108" cy="12536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342900" rtl="0" eaLnBrk="1" latinLnBrk="0" hangingPunct="1"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/>
              <a:t>Mathematical properties of bankruptcy rules</a:t>
            </a:r>
            <a:endParaRPr lang="nl-NL" sz="2800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98590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8B8254-0441-A5FC-9E56-889AF64FA6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Creditors’ Bargain Theory</a:t>
            </a:r>
            <a:endParaRPr lang="nl-NL" sz="2800">
              <a:ea typeface="Calibri"/>
              <a:cs typeface="Calibri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D3360-A2C6-90AE-3945-B6643C73CB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175309"/>
            <a:ext cx="8229600" cy="245907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b="1" dirty="0"/>
              <a:t>Core idea: </a:t>
            </a:r>
            <a:r>
              <a:rPr lang="en-US" dirty="0"/>
              <a:t>bankruptcy law should reflect what creditors would have agreed upon from an ex-ante position.</a:t>
            </a:r>
            <a:endParaRPr lang="en-US" b="1" dirty="0"/>
          </a:p>
          <a:p>
            <a:pPr marL="556895" lvl="1" indent="-213995"/>
            <a:r>
              <a:rPr lang="en-US" dirty="0"/>
              <a:t>Bankruptcy law solves </a:t>
            </a:r>
            <a:r>
              <a:rPr lang="en-US" i="1" dirty="0"/>
              <a:t>collective action problem</a:t>
            </a:r>
            <a:r>
              <a:rPr lang="en-US" dirty="0"/>
              <a:t>.</a:t>
            </a:r>
            <a:endParaRPr lang="en-US" dirty="0">
              <a:ea typeface="Calibri"/>
              <a:cs typeface="Calibri"/>
            </a:endParaRPr>
          </a:p>
          <a:p>
            <a:r>
              <a:rPr lang="en-US" b="1" dirty="0"/>
              <a:t>Challenge: </a:t>
            </a:r>
            <a:r>
              <a:rPr lang="en-US" dirty="0"/>
              <a:t>What exactly </a:t>
            </a:r>
            <a:r>
              <a:rPr lang="en-US" i="1" dirty="0"/>
              <a:t>would </a:t>
            </a:r>
            <a:r>
              <a:rPr lang="en-US" dirty="0"/>
              <a:t>creditors have agreed upon?</a:t>
            </a:r>
            <a:endParaRPr lang="en-US" dirty="0">
              <a:ea typeface="Calibri"/>
              <a:cs typeface="Calibri"/>
            </a:endParaRPr>
          </a:p>
          <a:p>
            <a:r>
              <a:rPr lang="en-US" b="1" dirty="0"/>
              <a:t>Legal literature speculates, </a:t>
            </a:r>
            <a:r>
              <a:rPr lang="en-US" b="1" u="sng" dirty="0"/>
              <a:t>game theory can model the bargain</a:t>
            </a:r>
            <a:r>
              <a:rPr lang="en-US" b="1" dirty="0"/>
              <a:t>.</a:t>
            </a:r>
            <a:endParaRPr lang="en-US" b="1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55586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1E0972-8AD0-0FCB-3F3D-B4A0B8B57F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0682D8-0C3D-BA39-75B2-40D236D319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Game theory</a:t>
            </a:r>
            <a:endParaRPr lang="nl-NL" sz="2800">
              <a:ea typeface="Calibri"/>
              <a:cs typeface="Calibri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1E8CDC-351F-407A-99E7-AAE962A86D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 b="1" dirty="0">
                <a:ea typeface="Calibri"/>
                <a:cs typeface="Calibri"/>
              </a:rPr>
              <a:t>Game theory: </a:t>
            </a:r>
            <a:r>
              <a:rPr lang="en-US" dirty="0">
                <a:ea typeface="Calibri"/>
                <a:cs typeface="Calibri"/>
              </a:rPr>
              <a:t>mathematical analysis</a:t>
            </a:r>
          </a:p>
          <a:p>
            <a:pPr marL="0" indent="0">
              <a:buNone/>
            </a:pPr>
            <a:r>
              <a:rPr lang="en-US" dirty="0">
                <a:ea typeface="Calibri"/>
                <a:cs typeface="Calibri"/>
              </a:rPr>
              <a:t>  of strategic interaction. </a:t>
            </a:r>
          </a:p>
          <a:p>
            <a:r>
              <a:rPr lang="en-US" dirty="0"/>
              <a:t>Model CBT as a</a:t>
            </a:r>
            <a:r>
              <a:rPr lang="en-US" i="1" dirty="0"/>
              <a:t> </a:t>
            </a:r>
            <a:r>
              <a:rPr lang="en-US" b="1" dirty="0"/>
              <a:t>bargaining problem</a:t>
            </a:r>
          </a:p>
          <a:p>
            <a:pPr lvl="1"/>
            <a:r>
              <a:rPr lang="en-US" i="1" dirty="0"/>
              <a:t>Nash (1950) </a:t>
            </a:r>
            <a:endParaRPr lang="en-US" i="1" dirty="0">
              <a:ea typeface="Calibri"/>
              <a:cs typeface="Calibri"/>
            </a:endParaRPr>
          </a:p>
          <a:p>
            <a:pPr marL="342900" lvl="1" indent="0">
              <a:buNone/>
            </a:pPr>
            <a:r>
              <a:rPr lang="en-US" dirty="0"/>
              <a:t>1. All possible agreements (estate divisions).</a:t>
            </a:r>
            <a:endParaRPr lang="en-US" dirty="0">
              <a:ea typeface="Calibri"/>
              <a:cs typeface="Calibri"/>
            </a:endParaRPr>
          </a:p>
          <a:p>
            <a:pPr marL="342900" lvl="1" indent="0">
              <a:buNone/>
            </a:pPr>
            <a:r>
              <a:rPr lang="en-US" dirty="0"/>
              <a:t>2. Disagreement point (alternative). </a:t>
            </a:r>
          </a:p>
          <a:p>
            <a:endParaRPr lang="en-US" dirty="0"/>
          </a:p>
        </p:txBody>
      </p:sp>
      <p:pic>
        <p:nvPicPr>
          <p:cNvPr id="5" name="Picture 4" descr="A diagram of a utility curve&#10;&#10;AI-generated content may be incorrect.">
            <a:extLst>
              <a:ext uri="{FF2B5EF4-FFF2-40B4-BE49-F238E27FC236}">
                <a16:creationId xmlns:a16="http://schemas.microsoft.com/office/drawing/2014/main" id="{72A170E3-6FD7-8C62-1B4B-ACFFC226557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804" b="98027" l="4413" r="96859">
                        <a14:foregroundMark x1="3515" y1="6438" x2="17427" y2="5711"/>
                        <a14:foregroundMark x1="17427" y1="5711" x2="32835" y2="5919"/>
                        <a14:foregroundMark x1="32835" y1="5919" x2="12491" y2="11423"/>
                        <a14:foregroundMark x1="12491" y1="11423" x2="27524" y2="8930"/>
                        <a14:foregroundMark x1="27524" y1="8930" x2="7479" y2="31256"/>
                        <a14:foregroundMark x1="7479" y1="31256" x2="16829" y2="87020"/>
                        <a14:foregroundMark x1="16829" y1="87020" x2="69334" y2="90550"/>
                        <a14:foregroundMark x1="69334" y1="90550" x2="65295" y2="89512"/>
                        <a14:foregroundMark x1="71354" y1="96054" x2="80404" y2="92523"/>
                        <a14:foregroundMark x1="65295" y1="89512" x2="65295" y2="89512"/>
                        <a14:foregroundMark x1="79058" y1="90239" x2="88332" y2="89512"/>
                        <a14:foregroundMark x1="76664" y1="92835" x2="90800" y2="92420"/>
                        <a14:foregroundMark x1="90800" y1="92420" x2="91399" y2="90550"/>
                        <a14:foregroundMark x1="82723" y1="90239" x2="89978" y2="93146"/>
                        <a14:foregroundMark x1="82947" y1="92835" x2="96260" y2="91485"/>
                        <a14:foregroundMark x1="87210" y1="93146" x2="94166" y2="85981"/>
                        <a14:foregroundMark x1="79282" y1="91173" x2="93269" y2="89927"/>
                        <a14:foregroundMark x1="85116" y1="87331" x2="91847" y2="87020"/>
                        <a14:foregroundMark x1="83246" y1="90550" x2="93269" y2="90550"/>
                        <a14:foregroundMark x1="13313" y1="20665" x2="9798" y2="8930"/>
                        <a14:foregroundMark x1="6731" y1="2804" x2="5385" y2="10280"/>
                        <a14:foregroundMark x1="4413" y1="8307" x2="6731" y2="4465"/>
                        <a14:foregroundMark x1="96036" y1="94081" x2="94839" y2="89200"/>
                        <a14:foregroundMark x1="94839" y1="89200" x2="96933" y2="91173"/>
                        <a14:foregroundMark x1="27749" y1="88266" x2="17951" y2="93458"/>
                        <a14:foregroundMark x1="17951" y1="93458" x2="16754" y2="90239"/>
                        <a14:foregroundMark x1="17053" y1="91796" x2="15856" y2="90239"/>
                        <a14:foregroundMark x1="6956" y1="93822" x2="6956" y2="98027"/>
                        <a14:foregroundMark x1="6956" y1="82623" x2="6956" y2="87196"/>
                        <a14:foregroundMark x1="6956" y1="10903" x2="6956" y2="38855"/>
                        <a14:foregroundMark x1="6956" y1="98027" x2="6956" y2="98027"/>
                        <a14:foregroundMark x1="12565" y1="12876" x2="6956" y2="3842"/>
                        <a14:foregroundMark x1="7255" y1="11526" x2="5610" y2="5088"/>
                        <a14:foregroundMark x1="5161" y1="10592" x2="4413" y2="6023"/>
                        <a14:foregroundMark x1="28422" y1="7061" x2="31713" y2="7061"/>
                        <a14:foregroundMark x1="31713" y1="7061" x2="41062" y2="3531"/>
                        <a14:foregroundMark x1="29394" y1="3115" x2="36126" y2="14123"/>
                        <a14:foregroundMark x1="31040" y1="11942" x2="44054" y2="10592"/>
                        <a14:backgroundMark x1="10471" y1="64694" x2="9424" y2="82347"/>
                        <a14:backgroundMark x1="11070" y1="63551" x2="6208" y2="78816"/>
                        <a14:backgroundMark x1="6208" y1="78816" x2="6731" y2="69886"/>
                        <a14:backgroundMark x1="5684" y1="99377" x2="9499" y2="81205"/>
                        <a14:backgroundMark x1="9499" y1="81205" x2="6731" y2="37902"/>
                        <a14:backgroundMark x1="6956" y1="41952" x2="8153" y2="82555"/>
                        <a14:backgroundMark x1="8153" y1="82555" x2="6133" y2="80374"/>
                        <a14:backgroundMark x1="7105" y1="87227" x2="6507" y2="92731"/>
                      </a14:backgroundRemoval>
                    </a14:imgEffect>
                  </a14:imgLayer>
                </a14:imgProps>
              </a:ext>
            </a:extLst>
          </a:blip>
          <a:srcRect t="-4592" b="-4592"/>
          <a:stretch>
            <a:fillRect/>
          </a:stretch>
        </p:blipFill>
        <p:spPr>
          <a:xfrm>
            <a:off x="5187263" y="1778466"/>
            <a:ext cx="4032238" cy="3171039"/>
          </a:xfrm>
          <a:prstGeom prst="roundRect">
            <a:avLst>
              <a:gd name="adj" fmla="val 0"/>
            </a:avLst>
          </a:prstGeom>
        </p:spPr>
      </p:pic>
    </p:spTree>
    <p:extLst>
      <p:ext uri="{BB962C8B-B14F-4D97-AF65-F5344CB8AC3E}">
        <p14:creationId xmlns:p14="http://schemas.microsoft.com/office/powerpoint/2010/main" val="2453239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D2EB0-0DC3-DFA4-CE61-889FA17D35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293CA5-EB9D-1F15-CD82-B4EAC9EA09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Nash bargaining solution</a:t>
            </a:r>
            <a:endParaRPr lang="nl-NL" sz="2800">
              <a:ea typeface="Calibri"/>
              <a:cs typeface="Calibri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E15AD8-5A59-5CBC-D30D-0CBFF4E988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270868"/>
            <a:ext cx="8229600" cy="259837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200" b="1" dirty="0"/>
              <a:t>Idea: </a:t>
            </a:r>
            <a:r>
              <a:rPr lang="en-US" sz="2200" dirty="0"/>
              <a:t>maximize </a:t>
            </a:r>
            <a:r>
              <a:rPr lang="en-US" sz="2200" i="1" dirty="0"/>
              <a:t>product</a:t>
            </a:r>
            <a:r>
              <a:rPr lang="en-US" sz="2200" dirty="0"/>
              <a:t> of utilities</a:t>
            </a:r>
          </a:p>
          <a:p>
            <a:pPr marL="0" indent="0">
              <a:buNone/>
            </a:pPr>
            <a:r>
              <a:rPr lang="en-US" sz="2200" dirty="0"/>
              <a:t>	relative to disagreement point.</a:t>
            </a:r>
            <a:endParaRPr lang="en-US" sz="2200" dirty="0">
              <a:ea typeface="Calibri"/>
              <a:cs typeface="Calibri"/>
            </a:endParaRPr>
          </a:p>
          <a:p>
            <a:r>
              <a:rPr lang="en-US" sz="2200" dirty="0"/>
              <a:t>Widely used benchmark across economics, </a:t>
            </a:r>
          </a:p>
          <a:p>
            <a:pPr marL="0" indent="0">
              <a:buNone/>
            </a:pPr>
            <a:r>
              <a:rPr lang="en-US" sz="2200" dirty="0"/>
              <a:t> 	political science and philosophy.</a:t>
            </a:r>
          </a:p>
          <a:p>
            <a:r>
              <a:rPr lang="en-US" sz="2200" dirty="0"/>
              <a:t>Assumes </a:t>
            </a:r>
            <a:r>
              <a:rPr lang="en-US" sz="2200" i="1" dirty="0"/>
              <a:t>equal bargaining power</a:t>
            </a:r>
            <a:r>
              <a:rPr lang="en-US" sz="2200" dirty="0"/>
              <a:t>.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endParaRPr lang="en-US" sz="2000" dirty="0">
              <a:ea typeface="Calibri"/>
              <a:cs typeface="Calibri"/>
            </a:endParaRPr>
          </a:p>
          <a:p>
            <a:pPr marL="0" indent="0">
              <a:buNone/>
            </a:pPr>
            <a:endParaRPr lang="en-US" sz="2000" b="1" dirty="0">
              <a:ea typeface="Calibri"/>
              <a:cs typeface="Calibri"/>
            </a:endParaRPr>
          </a:p>
          <a:p>
            <a:pPr marL="0" indent="0">
              <a:buNone/>
            </a:pPr>
            <a:endParaRPr lang="en-US" sz="2000" dirty="0">
              <a:ea typeface="Calibri"/>
              <a:cs typeface="Calibri"/>
            </a:endParaRPr>
          </a:p>
          <a:p>
            <a:pPr marL="0" indent="0">
              <a:buNone/>
            </a:pPr>
            <a:endParaRPr lang="en-US" sz="2000" dirty="0">
              <a:ea typeface="Calibri"/>
              <a:cs typeface="Calibri"/>
            </a:endParaRPr>
          </a:p>
          <a:p>
            <a:endParaRPr lang="en-US" sz="2000" dirty="0">
              <a:ea typeface="Calibri"/>
              <a:cs typeface="Calibri"/>
            </a:endParaRPr>
          </a:p>
          <a:p>
            <a:endParaRPr lang="en-US" dirty="0">
              <a:ea typeface="Calibri"/>
              <a:cs typeface="Calibri"/>
            </a:endParaRPr>
          </a:p>
        </p:txBody>
      </p:sp>
      <p:pic>
        <p:nvPicPr>
          <p:cNvPr id="7" name="Picture 6" descr="A diagram of a utility function&#10;&#10;AI-generated content may be incorrect.">
            <a:extLst>
              <a:ext uri="{FF2B5EF4-FFF2-40B4-BE49-F238E27FC236}">
                <a16:creationId xmlns:a16="http://schemas.microsoft.com/office/drawing/2014/main" id="{657B16F6-3A29-0C85-FDBB-5C1A2D1EC6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03" b="99507" l="2998" r="98751">
                        <a14:foregroundMark x1="7410" y1="9618" x2="19650" y2="6535"/>
                        <a14:foregroundMark x1="19650" y1="6535" x2="31890" y2="7152"/>
                        <a14:foregroundMark x1="5912" y1="6535" x2="23064" y2="4686"/>
                        <a14:foregroundMark x1="23064" y1="4686" x2="8243" y2="6042"/>
                        <a14:foregroundMark x1="8243" y1="6042" x2="34221" y2="9618"/>
                        <a14:foregroundMark x1="3414" y1="10234" x2="23397" y2="8755"/>
                        <a14:foregroundMark x1="23397" y1="8755" x2="40466" y2="9864"/>
                        <a14:foregroundMark x1="3580" y1="6782" x2="26894" y2="4686"/>
                        <a14:foregroundMark x1="3580" y1="5672" x2="24813" y2="6782"/>
                        <a14:foregroundMark x1="7827" y1="9001" x2="7827" y2="9001"/>
                        <a14:foregroundMark x1="8826" y1="13810" x2="5745" y2="1603"/>
                        <a14:foregroundMark x1="2998" y1="3822" x2="22981" y2="8755"/>
                        <a14:foregroundMark x1="22981" y1="8755" x2="39883" y2="5672"/>
                        <a14:foregroundMark x1="49958" y1="37978" x2="67111" y2="48089"/>
                        <a14:foregroundMark x1="56869" y1="38348" x2="74188" y2="51541"/>
                        <a14:foregroundMark x1="58118" y1="38964" x2="81349" y2="65598"/>
                        <a14:foregroundMark x1="82431" y1="62515" x2="88510" y2="57953"/>
                        <a14:foregroundMark x1="84097" y1="62145" x2="80266" y2="63748"/>
                        <a14:foregroundMark x1="78185" y1="56720" x2="86178" y2="45376"/>
                        <a14:foregroundMark x1="74854" y1="60912" x2="84513" y2="47842"/>
                        <a14:foregroundMark x1="72356" y1="58816" x2="79684" y2="51788"/>
                        <a14:foregroundMark x1="54288" y1="40444" x2="42132" y2="21578"/>
                        <a14:foregroundMark x1="42132" y1="21578" x2="52873" y2="45006"/>
                        <a14:foregroundMark x1="54122" y1="45006" x2="43464" y2="21455"/>
                        <a14:foregroundMark x1="43464" y1="21455" x2="50791" y2="48089"/>
                        <a14:foregroundMark x1="54954" y1="47842" x2="47377" y2="33539"/>
                        <a14:foregroundMark x1="47377" y1="33539" x2="50791" y2="31936"/>
                        <a14:foregroundMark x1="39634" y1="36745" x2="55371" y2="12084"/>
                        <a14:foregroundMark x1="34804" y1="36745" x2="50541" y2="19359"/>
                        <a14:foregroundMark x1="37136" y1="24291" x2="50375" y2="15413"/>
                        <a14:foregroundMark x1="21399" y1="94328" x2="46045" y2="94205"/>
                        <a14:foregroundMark x1="46045" y1="94205" x2="90175" y2="97657"/>
                        <a14:foregroundMark x1="26644" y1="99507" x2="20400" y2="27250"/>
                        <a14:foregroundMark x1="20400" y1="27250" x2="23480" y2="12947"/>
                        <a14:foregroundMark x1="65862" y1="94945" x2="98751" y2="97657"/>
                        <a14:foregroundMark x1="76769" y1="94575" x2="96003" y2="94575"/>
                        <a14:foregroundMark x1="78601" y1="95808" x2="94338" y2="91492"/>
                        <a14:foregroundMark x1="55121" y1="41060" x2="67694" y2="37731"/>
                      </a14:backgroundRemoval>
                    </a14:imgEffect>
                  </a14:imgLayer>
                </a14:imgProps>
              </a:ext>
            </a:extLst>
          </a:blip>
          <a:srcRect l="1290" t="635" b="317"/>
          <a:stretch>
            <a:fillRect/>
          </a:stretch>
        </p:blipFill>
        <p:spPr>
          <a:xfrm>
            <a:off x="5192043" y="2133946"/>
            <a:ext cx="3951957" cy="2717306"/>
          </a:xfrm>
          <a:prstGeom prst="rect">
            <a:avLst/>
          </a:prstGeom>
        </p:spPr>
      </p:pic>
      <p:pic>
        <p:nvPicPr>
          <p:cNvPr id="4" name="Picture 3" descr="A diagram of a utility curve&#10;&#10;AI-generated content may be incorrect.">
            <a:extLst>
              <a:ext uri="{FF2B5EF4-FFF2-40B4-BE49-F238E27FC236}">
                <a16:creationId xmlns:a16="http://schemas.microsoft.com/office/drawing/2014/main" id="{DEB330A8-BB56-E1A6-5016-A2F1A806252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804" b="98027" l="4413" r="96859">
                        <a14:foregroundMark x1="3515" y1="6438" x2="17427" y2="5711"/>
                        <a14:foregroundMark x1="17427" y1="5711" x2="32835" y2="5919"/>
                        <a14:foregroundMark x1="32835" y1="5919" x2="12491" y2="11423"/>
                        <a14:foregroundMark x1="12491" y1="11423" x2="27524" y2="8930"/>
                        <a14:foregroundMark x1="27524" y1="8930" x2="7479" y2="31256"/>
                        <a14:foregroundMark x1="7479" y1="31256" x2="16829" y2="87020"/>
                        <a14:foregroundMark x1="16829" y1="87020" x2="69334" y2="90550"/>
                        <a14:foregroundMark x1="69334" y1="90550" x2="65295" y2="89512"/>
                        <a14:foregroundMark x1="71354" y1="96054" x2="80404" y2="92523"/>
                        <a14:foregroundMark x1="65295" y1="89512" x2="65295" y2="89512"/>
                        <a14:foregroundMark x1="79058" y1="90239" x2="88332" y2="89512"/>
                        <a14:foregroundMark x1="76664" y1="92835" x2="90800" y2="92420"/>
                        <a14:foregroundMark x1="90800" y1="92420" x2="91399" y2="90550"/>
                        <a14:foregroundMark x1="82723" y1="90239" x2="89978" y2="93146"/>
                        <a14:foregroundMark x1="82947" y1="92835" x2="96260" y2="91485"/>
                        <a14:foregroundMark x1="87210" y1="93146" x2="94166" y2="85981"/>
                        <a14:foregroundMark x1="79282" y1="91173" x2="93269" y2="89927"/>
                        <a14:foregroundMark x1="85116" y1="87331" x2="91847" y2="87020"/>
                        <a14:foregroundMark x1="83246" y1="90550" x2="93269" y2="90550"/>
                        <a14:foregroundMark x1="13313" y1="20665" x2="9798" y2="8930"/>
                        <a14:foregroundMark x1="6731" y1="2804" x2="5385" y2="10280"/>
                        <a14:foregroundMark x1="4413" y1="8307" x2="6731" y2="4465"/>
                        <a14:foregroundMark x1="96036" y1="94081" x2="94839" y2="89200"/>
                        <a14:foregroundMark x1="94839" y1="89200" x2="96933" y2="91173"/>
                        <a14:foregroundMark x1="27749" y1="88266" x2="17951" y2="93458"/>
                        <a14:foregroundMark x1="17951" y1="93458" x2="16754" y2="90239"/>
                        <a14:foregroundMark x1="17053" y1="91796" x2="15856" y2="90239"/>
                        <a14:foregroundMark x1="6956" y1="93822" x2="6956" y2="98027"/>
                        <a14:foregroundMark x1="6956" y1="82623" x2="6956" y2="87196"/>
                        <a14:foregroundMark x1="6956" y1="10903" x2="6956" y2="38855"/>
                        <a14:foregroundMark x1="6956" y1="98027" x2="6956" y2="98027"/>
                        <a14:foregroundMark x1="12565" y1="12876" x2="6956" y2="3842"/>
                        <a14:foregroundMark x1="7255" y1="11526" x2="5610" y2="5088"/>
                        <a14:foregroundMark x1="5161" y1="10592" x2="4413" y2="6023"/>
                        <a14:foregroundMark x1="28422" y1="7061" x2="31713" y2="7061"/>
                        <a14:foregroundMark x1="31713" y1="7061" x2="41062" y2="3531"/>
                        <a14:foregroundMark x1="29394" y1="3115" x2="36126" y2="14123"/>
                        <a14:foregroundMark x1="31040" y1="11942" x2="44054" y2="10592"/>
                        <a14:backgroundMark x1="10471" y1="64694" x2="9424" y2="82347"/>
                        <a14:backgroundMark x1="11070" y1="63551" x2="6208" y2="78816"/>
                        <a14:backgroundMark x1="6208" y1="78816" x2="6731" y2="69886"/>
                        <a14:backgroundMark x1="5684" y1="99377" x2="9499" y2="81205"/>
                        <a14:backgroundMark x1="9499" y1="81205" x2="6731" y2="37902"/>
                        <a14:backgroundMark x1="6956" y1="41952" x2="8153" y2="82555"/>
                        <a14:backgroundMark x1="8153" y1="82555" x2="6133" y2="80374"/>
                        <a14:backgroundMark x1="7105" y1="87227" x2="6507" y2="92731"/>
                      </a14:backgroundRemoval>
                    </a14:imgEffect>
                  </a14:imgLayer>
                </a14:imgProps>
              </a:ext>
            </a:extLst>
          </a:blip>
          <a:srcRect t="-4592" b="-4592"/>
          <a:stretch>
            <a:fillRect/>
          </a:stretch>
        </p:blipFill>
        <p:spPr>
          <a:xfrm>
            <a:off x="5192043" y="1939160"/>
            <a:ext cx="3887343" cy="3134036"/>
          </a:xfrm>
          <a:prstGeom prst="roundRect">
            <a:avLst>
              <a:gd name="adj" fmla="val 0"/>
            </a:avLst>
          </a:prstGeom>
        </p:spPr>
      </p:pic>
    </p:spTree>
    <p:extLst>
      <p:ext uri="{BB962C8B-B14F-4D97-AF65-F5344CB8AC3E}">
        <p14:creationId xmlns:p14="http://schemas.microsoft.com/office/powerpoint/2010/main" val="1637659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80C165-CE9F-AF95-FC6F-03490D399E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6505E4-3BAB-8AB6-6BBF-38D1756E4E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990801"/>
            <a:ext cx="8229600" cy="857250"/>
          </a:xfrm>
        </p:spPr>
        <p:txBody>
          <a:bodyPr>
            <a:normAutofit/>
          </a:bodyPr>
          <a:lstStyle/>
          <a:p>
            <a:r>
              <a:rPr lang="nl-NL" sz="2800" dirty="0">
                <a:ea typeface="Calibri"/>
                <a:cs typeface="Calibri"/>
              </a:rPr>
              <a:t>A </a:t>
            </a:r>
            <a:r>
              <a:rPr lang="nl-NL" sz="2800" i="1" dirty="0">
                <a:ea typeface="Calibri"/>
                <a:cs typeface="Calibri"/>
              </a:rPr>
              <a:t>game </a:t>
            </a:r>
            <a:r>
              <a:rPr lang="nl-NL" sz="2800" i="1" dirty="0" err="1">
                <a:ea typeface="Calibri"/>
                <a:cs typeface="Calibri"/>
              </a:rPr>
              <a:t>theoretic</a:t>
            </a:r>
            <a:r>
              <a:rPr lang="nl-NL" sz="2800" dirty="0">
                <a:ea typeface="Calibri"/>
                <a:cs typeface="Calibri"/>
              </a:rPr>
              <a:t> </a:t>
            </a:r>
            <a:r>
              <a:rPr lang="nl-NL" sz="2800" dirty="0" err="1">
                <a:ea typeface="Calibri"/>
                <a:cs typeface="Calibri"/>
              </a:rPr>
              <a:t>Creditors</a:t>
            </a:r>
            <a:r>
              <a:rPr lang="nl-NL" sz="2800" dirty="0">
                <a:ea typeface="Calibri"/>
                <a:cs typeface="Calibri"/>
              </a:rPr>
              <a:t> </a:t>
            </a:r>
            <a:r>
              <a:rPr lang="nl-NL" sz="2800" dirty="0" err="1">
                <a:ea typeface="Calibri"/>
                <a:cs typeface="Calibri"/>
              </a:rPr>
              <a:t>Bargain</a:t>
            </a:r>
            <a:r>
              <a:rPr lang="nl-NL" sz="2800" dirty="0">
                <a:ea typeface="Calibri"/>
                <a:cs typeface="Calibri"/>
              </a:rPr>
              <a:t> </a:t>
            </a:r>
            <a:r>
              <a:rPr lang="nl-NL" sz="2800" dirty="0" err="1">
                <a:ea typeface="Calibri"/>
                <a:cs typeface="Calibri"/>
              </a:rPr>
              <a:t>Theory</a:t>
            </a:r>
            <a:endParaRPr lang="nl-NL" sz="2500" dirty="0">
              <a:ea typeface="Calibri"/>
              <a:cs typeface="Calibri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5F6B60-4EE2-B7B2-4E5B-11DA297699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6568" y="1848051"/>
            <a:ext cx="8884118" cy="3036770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r>
              <a:rPr lang="en-US" dirty="0">
                <a:ea typeface="Calibri"/>
                <a:cs typeface="Calibri"/>
              </a:rPr>
              <a:t>We need to </a:t>
            </a:r>
            <a:r>
              <a:rPr lang="en-US" b="1" dirty="0">
                <a:ea typeface="Calibri"/>
                <a:cs typeface="Calibri"/>
              </a:rPr>
              <a:t>specify </a:t>
            </a:r>
            <a:r>
              <a:rPr lang="en-US" dirty="0">
                <a:ea typeface="Calibri"/>
                <a:cs typeface="Calibri"/>
              </a:rPr>
              <a:t>the bargaining problem in the context of CBT</a:t>
            </a:r>
          </a:p>
          <a:p>
            <a:pPr marL="556895" lvl="1" indent="-213995"/>
            <a:r>
              <a:rPr lang="en-US" sz="2400" dirty="0">
                <a:ea typeface="Calibri"/>
                <a:cs typeface="Calibri"/>
              </a:rPr>
              <a:t>In legal literature this is often left implicit.</a:t>
            </a:r>
          </a:p>
          <a:p>
            <a:r>
              <a:rPr lang="en-US" dirty="0"/>
              <a:t>Game theoretic model:</a:t>
            </a:r>
          </a:p>
          <a:p>
            <a:pPr marL="556895" lvl="1" indent="-213995"/>
            <a:r>
              <a:rPr lang="en-US" dirty="0">
                <a:ea typeface="Calibri"/>
                <a:cs typeface="Calibri"/>
              </a:rPr>
              <a:t>All possible agreements are </a:t>
            </a:r>
            <a:r>
              <a:rPr lang="en-US" b="1" dirty="0">
                <a:ea typeface="Calibri"/>
                <a:cs typeface="Calibri"/>
              </a:rPr>
              <a:t>estate divisions </a:t>
            </a:r>
            <a:r>
              <a:rPr lang="en-US" dirty="0">
                <a:ea typeface="Calibri"/>
                <a:cs typeface="Calibri"/>
              </a:rPr>
              <a:t>(implies knowledge of claims)</a:t>
            </a:r>
            <a:endParaRPr lang="en-US" b="1" dirty="0">
              <a:ea typeface="Calibri"/>
              <a:cs typeface="Calibri"/>
            </a:endParaRPr>
          </a:p>
          <a:p>
            <a:pPr marL="556895" lvl="1" indent="-213995"/>
            <a:r>
              <a:rPr lang="en-US" dirty="0"/>
              <a:t>Disagreement results in </a:t>
            </a:r>
            <a:r>
              <a:rPr lang="en-US" b="1" dirty="0"/>
              <a:t>0 for every claimant</a:t>
            </a:r>
            <a:r>
              <a:rPr lang="en-US" dirty="0"/>
              <a:t> </a:t>
            </a:r>
          </a:p>
          <a:p>
            <a:pPr marL="556895" lvl="1" indent="-213995"/>
            <a:r>
              <a:rPr lang="en-US" dirty="0"/>
              <a:t>Equal bargaining power</a:t>
            </a:r>
            <a:endParaRPr lang="en-US" dirty="0">
              <a:ea typeface="Calibri"/>
              <a:cs typeface="Calibri"/>
            </a:endParaRPr>
          </a:p>
          <a:p>
            <a:r>
              <a:rPr lang="en-US" dirty="0"/>
              <a:t>Nash bargaining solution in the context of claims problems corresponds to </a:t>
            </a:r>
            <a:r>
              <a:rPr lang="en-US" b="1" dirty="0"/>
              <a:t>constrained equal awards (not </a:t>
            </a:r>
            <a:r>
              <a:rPr lang="en-US" b="1" dirty="0" err="1"/>
              <a:t>pari</a:t>
            </a:r>
            <a:r>
              <a:rPr lang="en-US" b="1" dirty="0"/>
              <a:t> passu!).</a:t>
            </a:r>
            <a:endParaRPr lang="en-US" b="1" dirty="0">
              <a:ea typeface="Calibri"/>
              <a:cs typeface="Calibri"/>
            </a:endParaRPr>
          </a:p>
          <a:p>
            <a:r>
              <a:rPr lang="en-US" dirty="0">
                <a:ea typeface="Calibri"/>
                <a:cs typeface="Calibri"/>
              </a:rPr>
              <a:t>Realistic? </a:t>
            </a:r>
            <a:r>
              <a:rPr lang="en-US" i="1" dirty="0">
                <a:ea typeface="Calibri"/>
                <a:cs typeface="Calibri"/>
              </a:rPr>
              <a:t>Formalizes </a:t>
            </a:r>
            <a:r>
              <a:rPr lang="en-US" dirty="0">
                <a:ea typeface="Calibri"/>
                <a:cs typeface="Calibri"/>
              </a:rPr>
              <a:t>assumptions and outcome.</a:t>
            </a:r>
            <a:endParaRPr lang="en-US" b="1" dirty="0">
              <a:ea typeface="Calibri"/>
              <a:cs typeface="Calibri"/>
            </a:endParaRPr>
          </a:p>
          <a:p>
            <a:endParaRPr lang="en-US" dirty="0">
              <a:ea typeface="Calibri"/>
              <a:cs typeface="Calibri"/>
            </a:endParaRP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286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80C165-CE9F-AF95-FC6F-03490D399E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6505E4-3BAB-8AB6-6BBF-38D1756E4E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In conclusion</a:t>
            </a:r>
            <a:endParaRPr lang="nl-NL" sz="2800" dirty="0">
              <a:ea typeface="Calibri"/>
              <a:cs typeface="Calibri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5F6B60-4EE2-B7B2-4E5B-11DA297699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2450" y="2133944"/>
            <a:ext cx="7722904" cy="2074172"/>
          </a:xfrm>
        </p:spPr>
        <p:txBody>
          <a:bodyPr>
            <a:normAutofit fontScale="55000" lnSpcReduction="20000"/>
          </a:bodyPr>
          <a:lstStyle/>
          <a:p>
            <a:pPr marL="257175" lvl="1" indent="-257175">
              <a:lnSpc>
                <a:spcPct val="110000"/>
              </a:lnSpc>
              <a:spcAft>
                <a:spcPts val="900"/>
              </a:spcAft>
              <a:buFont typeface="Arial"/>
              <a:buChar char="•"/>
            </a:pPr>
            <a:r>
              <a:rPr lang="en-US" sz="3800"/>
              <a:t>There is so much more than </a:t>
            </a:r>
            <a:r>
              <a:rPr lang="en-US" sz="3800" err="1"/>
              <a:t>pari</a:t>
            </a:r>
            <a:r>
              <a:rPr lang="en-US" sz="3800"/>
              <a:t> passu. </a:t>
            </a:r>
          </a:p>
          <a:p>
            <a:pPr marL="257175" lvl="1" indent="-257175">
              <a:lnSpc>
                <a:spcPct val="110000"/>
              </a:lnSpc>
              <a:spcAft>
                <a:spcPts val="900"/>
              </a:spcAft>
              <a:buFont typeface="Arial"/>
              <a:buChar char="•"/>
            </a:pPr>
            <a:r>
              <a:rPr lang="en-US" sz="3800"/>
              <a:t>Game theory may model creditors bargain theory. </a:t>
            </a:r>
          </a:p>
          <a:p>
            <a:pPr marL="257175" lvl="1" indent="-257175">
              <a:lnSpc>
                <a:spcPct val="110000"/>
              </a:lnSpc>
              <a:spcAft>
                <a:spcPts val="900"/>
              </a:spcAft>
              <a:buFont typeface="Arial"/>
              <a:buChar char="•"/>
            </a:pPr>
            <a:r>
              <a:rPr lang="en-US" sz="3800"/>
              <a:t>To be reconsidered: distribution </a:t>
            </a:r>
            <a:r>
              <a:rPr lang="en-US" sz="3800" err="1"/>
              <a:t>pari</a:t>
            </a:r>
            <a:r>
              <a:rPr lang="en-US" sz="3800"/>
              <a:t> passu. </a:t>
            </a:r>
          </a:p>
          <a:p>
            <a:pPr marL="257175" lvl="1" indent="-257175">
              <a:lnSpc>
                <a:spcPct val="110000"/>
              </a:lnSpc>
              <a:spcAft>
                <a:spcPts val="900"/>
              </a:spcAft>
              <a:buFont typeface="Arial"/>
              <a:buChar char="•"/>
            </a:pPr>
            <a:r>
              <a:rPr lang="en-US" sz="3800"/>
              <a:t>Onwards to picking one!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4242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788</Words>
  <Application>Microsoft Office PowerPoint</Application>
  <PresentationFormat>On-screen Show (16:9)</PresentationFormat>
  <Paragraphs>178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Cambria Math</vt:lpstr>
      <vt:lpstr>Office Theme</vt:lpstr>
      <vt:lpstr>Re-examining pari passu:  an interdisciplinary approach of the division of proceeds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Creditors’ Bargain Theory</vt:lpstr>
      <vt:lpstr>Game theory</vt:lpstr>
      <vt:lpstr>Nash bargaining solution</vt:lpstr>
      <vt:lpstr>A game theoretic Creditors Bargain Theory</vt:lpstr>
      <vt:lpstr>In conclusion</vt:lpstr>
    </vt:vector>
  </TitlesOfParts>
  <Company>PNDesign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Header here</dc:title>
  <dc:creator>Paul Newson</dc:creator>
  <cp:lastModifiedBy>Pannevis, N.B. (Niels)</cp:lastModifiedBy>
  <cp:revision>48</cp:revision>
  <cp:lastPrinted>2025-09-23T15:42:39Z</cp:lastPrinted>
  <dcterms:created xsi:type="dcterms:W3CDTF">2012-03-12T16:08:15Z</dcterms:created>
  <dcterms:modified xsi:type="dcterms:W3CDTF">2025-09-26T16:25:35Z</dcterms:modified>
</cp:coreProperties>
</file>