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3"/>
  </p:notesMasterIdLst>
  <p:handoutMasterIdLst>
    <p:handoutMasterId r:id="rId24"/>
  </p:handoutMasterIdLst>
  <p:sldIdLst>
    <p:sldId id="274" r:id="rId2"/>
    <p:sldId id="275" r:id="rId3"/>
    <p:sldId id="276" r:id="rId4"/>
    <p:sldId id="277" r:id="rId5"/>
    <p:sldId id="278" r:id="rId6"/>
    <p:sldId id="279" r:id="rId7"/>
    <p:sldId id="280" r:id="rId8"/>
    <p:sldId id="281" r:id="rId9"/>
    <p:sldId id="282" r:id="rId10"/>
    <p:sldId id="283" r:id="rId11"/>
    <p:sldId id="284" r:id="rId12"/>
    <p:sldId id="285" r:id="rId13"/>
    <p:sldId id="286" r:id="rId14"/>
    <p:sldId id="287" r:id="rId15"/>
    <p:sldId id="288" r:id="rId16"/>
    <p:sldId id="289" r:id="rId17"/>
    <p:sldId id="290" r:id="rId18"/>
    <p:sldId id="291" r:id="rId19"/>
    <p:sldId id="292" r:id="rId20"/>
    <p:sldId id="293" r:id="rId21"/>
    <p:sldId id="294" r:id="rId22"/>
  </p:sldIdLst>
  <p:sldSz cx="9144000" cy="5143500" type="screen16x9"/>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9B8235-7093-BD48-9947-00E94FA0E536}" v="1" dt="2025-05-23T11:13:43.45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73"/>
    <p:restoredTop sz="94722"/>
  </p:normalViewPr>
  <p:slideViewPr>
    <p:cSldViewPr snapToGrid="0" snapToObjects="1">
      <p:cViewPr varScale="1">
        <p:scale>
          <a:sx n="154" d="100"/>
          <a:sy n="154" d="100"/>
        </p:scale>
        <p:origin x="520" y="184"/>
      </p:cViewPr>
      <p:guideLst>
        <p:guide orient="horz" pos="1620"/>
        <p:guide pos="2880"/>
      </p:guideLst>
    </p:cSldViewPr>
  </p:slideViewPr>
  <p:notesTextViewPr>
    <p:cViewPr>
      <p:scale>
        <a:sx n="100" d="100"/>
        <a:sy n="100" d="100"/>
      </p:scale>
      <p:origin x="0" y="0"/>
    </p:cViewPr>
  </p:notesTextViewPr>
  <p:notesViewPr>
    <p:cSldViewPr snapToGrid="0" snapToObjects="1">
      <p:cViewPr varScale="1">
        <p:scale>
          <a:sx n="97" d="100"/>
          <a:sy n="97" d="100"/>
        </p:scale>
        <p:origin x="4328" y="20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handoutMaster" Target="handoutMasters/handout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BF18BD36-7EE8-8A00-8B93-C1C7E83DC999}"/>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D7F14E0F-667D-0CE8-14A6-71244714DCF9}"/>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51AB248-2CEB-AD48-80DA-822B1162A6AD}" type="datetimeFigureOut">
              <a:rPr lang="en-US" smtClean="0"/>
              <a:t>10/3/25</a:t>
            </a:fld>
            <a:endParaRPr lang="en-US"/>
          </a:p>
        </p:txBody>
      </p:sp>
      <p:sp>
        <p:nvSpPr>
          <p:cNvPr id="4" name="Footer Placeholder 3">
            <a:extLst>
              <a:ext uri="{FF2B5EF4-FFF2-40B4-BE49-F238E27FC236}">
                <a16:creationId xmlns:a16="http://schemas.microsoft.com/office/drawing/2014/main" id="{417B3AC0-7A04-73D1-D8C2-FB389DA3378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0652D16E-D246-83D4-9DCD-D60164DA02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C9672A51-9A26-6A48-A661-EFFD0C459C0B}" type="slidenum">
              <a:rPr lang="en-US" smtClean="0"/>
              <a:t>‹#›</a:t>
            </a:fld>
            <a:endParaRPr lang="en-US"/>
          </a:p>
        </p:txBody>
      </p:sp>
    </p:spTree>
    <p:extLst>
      <p:ext uri="{BB962C8B-B14F-4D97-AF65-F5344CB8AC3E}">
        <p14:creationId xmlns:p14="http://schemas.microsoft.com/office/powerpoint/2010/main" val="427026225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376D5425-8C25-404D-9482-1FAAD43087EF}" type="datetimeFigureOut">
              <a:rPr lang="en-US" smtClean="0"/>
              <a:t>10/3/25</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915397-3E6C-4046-9906-54676D7966B6}" type="slidenum">
              <a:rPr lang="en-US" smtClean="0"/>
              <a:t>‹#›</a:t>
            </a:fld>
            <a:endParaRPr lang="en-US"/>
          </a:p>
        </p:txBody>
      </p:sp>
    </p:spTree>
    <p:extLst>
      <p:ext uri="{BB962C8B-B14F-4D97-AF65-F5344CB8AC3E}">
        <p14:creationId xmlns:p14="http://schemas.microsoft.com/office/powerpoint/2010/main" val="37456940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a:xfrm>
            <a:off x="381000" y="685800"/>
            <a:ext cx="6096000" cy="3429000"/>
          </a:xfrm>
        </p:spPr>
      </p:sp>
      <p:sp>
        <p:nvSpPr>
          <p:cNvPr id="3" name="Zástupný symbol pro poznámky 2"/>
          <p:cNvSpPr>
            <a:spLocks noGrp="1"/>
          </p:cNvSpPr>
          <p:nvPr>
            <p:ph type="body" idx="1"/>
          </p:nvPr>
        </p:nvSpPr>
        <p:spPr/>
        <p:txBody>
          <a:bodyPr>
            <a:normAutofit/>
          </a:bodyPr>
          <a:lstStyle/>
          <a:p>
            <a:endParaRPr lang="cs-CZ" dirty="0"/>
          </a:p>
        </p:txBody>
      </p:sp>
      <p:sp>
        <p:nvSpPr>
          <p:cNvPr id="4" name="Zástupný symbol pro číslo snímku 3"/>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672792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174C6-04DD-B7CA-85C4-A39F30035C99}"/>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D40F72CF-026B-6FC3-34AD-B8E627C1CE07}"/>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E70B03A3-8FE4-FD87-5FD4-34CFDD561D6E}"/>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3F742639-CFAB-2CAD-2A98-38C123D1CC99}"/>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2263175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174C6-04DD-B7CA-85C4-A39F30035C99}"/>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D40F72CF-026B-6FC3-34AD-B8E627C1CE07}"/>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E70B03A3-8FE4-FD87-5FD4-34CFDD561D6E}"/>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3F742639-CFAB-2CAD-2A98-38C123D1CC99}"/>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942263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174C6-04DD-B7CA-85C4-A39F30035C99}"/>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D40F72CF-026B-6FC3-34AD-B8E627C1CE07}"/>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E70B03A3-8FE4-FD87-5FD4-34CFDD561D6E}"/>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3F742639-CFAB-2CAD-2A98-38C123D1CC99}"/>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2742941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174C6-04DD-B7CA-85C4-A39F30035C99}"/>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D40F72CF-026B-6FC3-34AD-B8E627C1CE07}"/>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E70B03A3-8FE4-FD87-5FD4-34CFDD561D6E}"/>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3F742639-CFAB-2CAD-2A98-38C123D1CC99}"/>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7487831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174C6-04DD-B7CA-85C4-A39F30035C99}"/>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D40F72CF-026B-6FC3-34AD-B8E627C1CE07}"/>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E70B03A3-8FE4-FD87-5FD4-34CFDD561D6E}"/>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3F742639-CFAB-2CAD-2A98-38C123D1CC99}"/>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19331479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174C6-04DD-B7CA-85C4-A39F30035C99}"/>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D40F72CF-026B-6FC3-34AD-B8E627C1CE07}"/>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E70B03A3-8FE4-FD87-5FD4-34CFDD561D6E}"/>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3F742639-CFAB-2CAD-2A98-38C123D1CC99}"/>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3166602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174C6-04DD-B7CA-85C4-A39F30035C99}"/>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D40F72CF-026B-6FC3-34AD-B8E627C1CE07}"/>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E70B03A3-8FE4-FD87-5FD4-34CFDD561D6E}"/>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3F742639-CFAB-2CAD-2A98-38C123D1CC99}"/>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48685818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174C6-04DD-B7CA-85C4-A39F30035C99}"/>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D40F72CF-026B-6FC3-34AD-B8E627C1CE07}"/>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E70B03A3-8FE4-FD87-5FD4-34CFDD561D6E}"/>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3F742639-CFAB-2CAD-2A98-38C123D1CC99}"/>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4325340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174C6-04DD-B7CA-85C4-A39F30035C99}"/>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D40F72CF-026B-6FC3-34AD-B8E627C1CE07}"/>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E70B03A3-8FE4-FD87-5FD4-34CFDD561D6E}"/>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3F742639-CFAB-2CAD-2A98-38C123D1CC99}"/>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0885490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174C6-04DD-B7CA-85C4-A39F30035C99}"/>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D40F72CF-026B-6FC3-34AD-B8E627C1CE07}"/>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E70B03A3-8FE4-FD87-5FD4-34CFDD561D6E}"/>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3F742639-CFAB-2CAD-2A98-38C123D1CC99}"/>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3428398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174C6-04DD-B7CA-85C4-A39F30035C99}"/>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D40F72CF-026B-6FC3-34AD-B8E627C1CE07}"/>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E70B03A3-8FE4-FD87-5FD4-34CFDD561D6E}"/>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3F742639-CFAB-2CAD-2A98-38C123D1CC99}"/>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00504252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174C6-04DD-B7CA-85C4-A39F30035C99}"/>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D40F72CF-026B-6FC3-34AD-B8E627C1CE07}"/>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E70B03A3-8FE4-FD87-5FD4-34CFDD561D6E}"/>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3F742639-CFAB-2CAD-2A98-38C123D1CC99}"/>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42105661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174C6-04DD-B7CA-85C4-A39F30035C99}"/>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D40F72CF-026B-6FC3-34AD-B8E627C1CE07}"/>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E70B03A3-8FE4-FD87-5FD4-34CFDD561D6E}"/>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3F742639-CFAB-2CAD-2A98-38C123D1CC99}"/>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215805856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174C6-04DD-B7CA-85C4-A39F30035C99}"/>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D40F72CF-026B-6FC3-34AD-B8E627C1CE07}"/>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E70B03A3-8FE4-FD87-5FD4-34CFDD561D6E}"/>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3F742639-CFAB-2CAD-2A98-38C123D1CC99}"/>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0534628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174C6-04DD-B7CA-85C4-A39F30035C99}"/>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D40F72CF-026B-6FC3-34AD-B8E627C1CE07}"/>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E70B03A3-8FE4-FD87-5FD4-34CFDD561D6E}"/>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3F742639-CFAB-2CAD-2A98-38C123D1CC99}"/>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18915763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174C6-04DD-B7CA-85C4-A39F30035C99}"/>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D40F72CF-026B-6FC3-34AD-B8E627C1CE07}"/>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E70B03A3-8FE4-FD87-5FD4-34CFDD561D6E}"/>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3F742639-CFAB-2CAD-2A98-38C123D1CC99}"/>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0270572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174C6-04DD-B7CA-85C4-A39F30035C99}"/>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D40F72CF-026B-6FC3-34AD-B8E627C1CE07}"/>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E70B03A3-8FE4-FD87-5FD4-34CFDD561D6E}"/>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3F742639-CFAB-2CAD-2A98-38C123D1CC99}"/>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99217213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174C6-04DD-B7CA-85C4-A39F30035C99}"/>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D40F72CF-026B-6FC3-34AD-B8E627C1CE07}"/>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E70B03A3-8FE4-FD87-5FD4-34CFDD561D6E}"/>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3F742639-CFAB-2CAD-2A98-38C123D1CC99}"/>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41329232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0174C6-04DD-B7CA-85C4-A39F30035C99}"/>
            </a:ext>
          </a:extLst>
        </p:cNvPr>
        <p:cNvGrpSpPr/>
        <p:nvPr/>
      </p:nvGrpSpPr>
      <p:grpSpPr>
        <a:xfrm>
          <a:off x="0" y="0"/>
          <a:ext cx="0" cy="0"/>
          <a:chOff x="0" y="0"/>
          <a:chExt cx="0" cy="0"/>
        </a:xfrm>
      </p:grpSpPr>
      <p:sp>
        <p:nvSpPr>
          <p:cNvPr id="2" name="Zástupný symbol pro obrázek snímku 1">
            <a:extLst>
              <a:ext uri="{FF2B5EF4-FFF2-40B4-BE49-F238E27FC236}">
                <a16:creationId xmlns:a16="http://schemas.microsoft.com/office/drawing/2014/main" id="{D40F72CF-026B-6FC3-34AD-B8E627C1CE07}"/>
              </a:ext>
            </a:extLst>
          </p:cNvPr>
          <p:cNvSpPr>
            <a:spLocks noGrp="1" noRot="1" noChangeAspect="1"/>
          </p:cNvSpPr>
          <p:nvPr>
            <p:ph type="sldImg"/>
          </p:nvPr>
        </p:nvSpPr>
        <p:spPr>
          <a:xfrm>
            <a:off x="381000" y="685800"/>
            <a:ext cx="6096000" cy="3429000"/>
          </a:xfrm>
        </p:spPr>
      </p:sp>
      <p:sp>
        <p:nvSpPr>
          <p:cNvPr id="3" name="Zástupný symbol pro poznámky 2">
            <a:extLst>
              <a:ext uri="{FF2B5EF4-FFF2-40B4-BE49-F238E27FC236}">
                <a16:creationId xmlns:a16="http://schemas.microsoft.com/office/drawing/2014/main" id="{E70B03A3-8FE4-FD87-5FD4-34CFDD561D6E}"/>
              </a:ext>
            </a:extLst>
          </p:cNvPr>
          <p:cNvSpPr>
            <a:spLocks noGrp="1"/>
          </p:cNvSpPr>
          <p:nvPr>
            <p:ph type="body" idx="1"/>
          </p:nvPr>
        </p:nvSpPr>
        <p:spPr/>
        <p:txBody>
          <a:bodyPr>
            <a:normAutofit/>
          </a:bodyPr>
          <a:lstStyle/>
          <a:p>
            <a:endParaRPr lang="cs-CZ" dirty="0"/>
          </a:p>
        </p:txBody>
      </p:sp>
      <p:sp>
        <p:nvSpPr>
          <p:cNvPr id="4" name="Zástupný symbol pro číslo snímku 3">
            <a:extLst>
              <a:ext uri="{FF2B5EF4-FFF2-40B4-BE49-F238E27FC236}">
                <a16:creationId xmlns:a16="http://schemas.microsoft.com/office/drawing/2014/main" id="{3F742639-CFAB-2CAD-2A98-38C123D1CC99}"/>
              </a:ext>
            </a:extLst>
          </p:cNvPr>
          <p:cNvSpPr>
            <a:spLocks noGrp="1"/>
          </p:cNvSpPr>
          <p:nvPr>
            <p:ph type="sldNum" sz="quarter" idx="10"/>
          </p:nvPr>
        </p:nvSpPr>
        <p:spPr/>
        <p:txBody>
          <a:bodyPr/>
          <a:lstStyle/>
          <a:p>
            <a:endParaRPr lang="cs-CZ" dirty="0"/>
          </a:p>
        </p:txBody>
      </p:sp>
    </p:spTree>
    <p:extLst>
      <p:ext uri="{BB962C8B-B14F-4D97-AF65-F5344CB8AC3E}">
        <p14:creationId xmlns:p14="http://schemas.microsoft.com/office/powerpoint/2010/main" val="33016905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GB"/>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GB"/>
              <a:t>Click to edit Master subtitle style</a:t>
            </a:r>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05856737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276696"/>
            <a:ext cx="8229600" cy="857250"/>
          </a:xfrm>
          <a:prstGeom prst="rect">
            <a:avLst/>
          </a:prstGeom>
        </p:spPr>
        <p:txBody>
          <a:bodyPr vert="horz" lIns="91440" tIns="45720" rIns="91440" bIns="45720" rtlCol="0" anchor="ctr">
            <a:normAutofit/>
          </a:bodyPr>
          <a:lstStyle/>
          <a:p>
            <a:r>
              <a:rPr lang="en-GB" dirty="0"/>
              <a:t>Click to edit Master title style</a:t>
            </a:r>
            <a:endParaRPr lang="en-US" dirty="0"/>
          </a:p>
        </p:txBody>
      </p:sp>
      <p:sp>
        <p:nvSpPr>
          <p:cNvPr id="3" name="Text Placeholder 2"/>
          <p:cNvSpPr>
            <a:spLocks noGrp="1"/>
          </p:cNvSpPr>
          <p:nvPr>
            <p:ph type="body" idx="1"/>
          </p:nvPr>
        </p:nvSpPr>
        <p:spPr>
          <a:xfrm>
            <a:off x="457200" y="2270868"/>
            <a:ext cx="8229600" cy="2363516"/>
          </a:xfrm>
          <a:prstGeom prst="rect">
            <a:avLst/>
          </a:prstGeom>
        </p:spPr>
        <p:txBody>
          <a:bodyPr vert="horz" lIns="91440" tIns="45720" rIns="91440" bIns="45720" rtlCol="0">
            <a:normAutofit/>
          </a:bodyPr>
          <a:lstStyle/>
          <a:p>
            <a:pPr lvl="0"/>
            <a:r>
              <a:rPr lang="en-GB" dirty="0"/>
              <a:t>Click to edit Master text styles</a:t>
            </a:r>
          </a:p>
          <a:p>
            <a:pPr lvl="1"/>
            <a:r>
              <a:rPr lang="en-GB" dirty="0"/>
              <a:t>Second level</a:t>
            </a:r>
          </a:p>
          <a:p>
            <a:pPr lvl="2"/>
            <a:r>
              <a:rPr lang="en-GB" dirty="0"/>
              <a:t>Third level</a:t>
            </a:r>
          </a:p>
          <a:p>
            <a:pPr lvl="3"/>
            <a:r>
              <a:rPr lang="en-GB" dirty="0"/>
              <a:t>Fourth level</a:t>
            </a:r>
          </a:p>
          <a:p>
            <a:pPr lvl="4"/>
            <a:r>
              <a:rPr lang="en-GB" dirty="0"/>
              <a:t>Fifth level</a:t>
            </a:r>
            <a:endParaRPr lang="en-US" dirty="0"/>
          </a:p>
        </p:txBody>
      </p:sp>
      <p:pic>
        <p:nvPicPr>
          <p:cNvPr id="6" name="Picture 5">
            <a:extLst>
              <a:ext uri="{FF2B5EF4-FFF2-40B4-BE49-F238E27FC236}">
                <a16:creationId xmlns:a16="http://schemas.microsoft.com/office/drawing/2014/main" id="{42FD6910-F320-BB58-ABCE-893CD1194C11}"/>
              </a:ext>
            </a:extLst>
          </p:cNvPr>
          <p:cNvPicPr>
            <a:picLocks noChangeAspect="1"/>
          </p:cNvPicPr>
          <p:nvPr userDrawn="1"/>
        </p:nvPicPr>
        <p:blipFill>
          <a:blip r:embed="rId5"/>
          <a:stretch>
            <a:fillRect/>
          </a:stretch>
        </p:blipFill>
        <p:spPr>
          <a:xfrm>
            <a:off x="-1" y="0"/>
            <a:ext cx="9178763" cy="1083604"/>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xStyles>
    <p:titleStyle>
      <a:lvl1pPr algn="ctr" defTabSz="342900" rtl="0" eaLnBrk="1" latinLnBrk="0" hangingPunct="1">
        <a:spcBef>
          <a:spcPct val="0"/>
        </a:spcBef>
        <a:buNone/>
        <a:defRPr sz="3300" kern="1200">
          <a:solidFill>
            <a:schemeClr val="tx1"/>
          </a:solidFill>
          <a:latin typeface="+mj-lt"/>
          <a:ea typeface="+mj-ea"/>
          <a:cs typeface="+mj-cs"/>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mn-cs"/>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mn-cs"/>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mn-cs"/>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mn-cs"/>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mn-cs"/>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itle 1"/>
          <p:cNvSpPr>
            <a:spLocks noGrp="1"/>
          </p:cNvSpPr>
          <p:nvPr>
            <p:ph type="ctrTitle"/>
          </p:nvPr>
        </p:nvSpPr>
        <p:spPr>
          <a:xfrm>
            <a:off x="1657350" y="1383507"/>
            <a:ext cx="5829300" cy="1102519"/>
          </a:xfrm>
        </p:spPr>
        <p:txBody>
          <a:bodyPr>
            <a:normAutofit fontScale="90000"/>
          </a:bodyPr>
          <a:lstStyle/>
          <a:p>
            <a:r>
              <a:rPr lang="en-GB" sz="3600" b="1" dirty="0">
                <a:solidFill>
                  <a:schemeClr val="tx1"/>
                </a:solidFill>
                <a:latin typeface="Times New Roman" panose="02020603050405020304" pitchFamily="18" charset="0"/>
                <a:ea typeface="Arial" charset="0"/>
                <a:cs typeface="Times New Roman" panose="02020603050405020304" pitchFamily="18" charset="0"/>
              </a:rPr>
              <a:t>Intent in Transactions Avoidance: A need for greater certainty?</a:t>
            </a:r>
          </a:p>
        </p:txBody>
      </p:sp>
      <p:sp>
        <p:nvSpPr>
          <p:cNvPr id="3" name="Subtitle 2"/>
          <p:cNvSpPr>
            <a:spLocks noGrp="1"/>
          </p:cNvSpPr>
          <p:nvPr>
            <p:ph type="subTitle" idx="1"/>
          </p:nvPr>
        </p:nvSpPr>
        <p:spPr>
          <a:xfrm>
            <a:off x="1332310" y="2598989"/>
            <a:ext cx="6485334" cy="1314450"/>
          </a:xfrm>
        </p:spPr>
        <p:txBody>
          <a:bodyPr rtlCol="0">
            <a:noAutofit/>
          </a:bodyPr>
          <a:lstStyle/>
          <a:p>
            <a:pPr>
              <a:defRPr/>
            </a:pPr>
            <a:endParaRPr lang="en-US" sz="2700" b="1" dirty="0"/>
          </a:p>
          <a:p>
            <a:pPr>
              <a:defRPr/>
            </a:pPr>
            <a:r>
              <a:rPr lang="en-US" sz="2700" b="1" dirty="0"/>
              <a:t>Matthew </a:t>
            </a:r>
            <a:r>
              <a:rPr lang="en-US" sz="2700" b="1" dirty="0" err="1"/>
              <a:t>Chippin</a:t>
            </a:r>
            <a:br>
              <a:rPr lang="en-US" sz="2700" b="1" dirty="0"/>
            </a:br>
            <a:endParaRPr lang="en-US" sz="2700" dirty="0"/>
          </a:p>
          <a:p>
            <a:pPr>
              <a:defRPr/>
            </a:pPr>
            <a:endParaRPr lang="en-US" sz="2700" dirty="0"/>
          </a:p>
        </p:txBody>
      </p:sp>
    </p:spTree>
    <p:extLst>
      <p:ext uri="{BB962C8B-B14F-4D97-AF65-F5344CB8AC3E}">
        <p14:creationId xmlns:p14="http://schemas.microsoft.com/office/powerpoint/2010/main" val="364749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1756" y="1760873"/>
            <a:ext cx="7885785" cy="3459519"/>
          </a:xfrm>
        </p:spPr>
        <p:txBody>
          <a:bodyPr>
            <a:normAutofit fontScale="85000" lnSpcReduction="10000"/>
          </a:bodyPr>
          <a:lstStyle/>
          <a:p>
            <a:r>
              <a:rPr lang="en-US" sz="2800" b="1" dirty="0">
                <a:latin typeface="Arial" charset="0"/>
                <a:ea typeface="Arial" charset="0"/>
                <a:cs typeface="Arial" charset="0"/>
              </a:rPr>
              <a:t>The goals of transactions avoidance</a:t>
            </a:r>
          </a:p>
          <a:p>
            <a:endParaRPr lang="en-US" sz="2800" b="1" dirty="0">
              <a:latin typeface="Arial" charset="0"/>
              <a:ea typeface="Arial" charset="0"/>
              <a:cs typeface="Arial" charset="0"/>
            </a:endParaRPr>
          </a:p>
          <a:p>
            <a:r>
              <a:rPr lang="en-US" sz="1800" dirty="0">
                <a:latin typeface="Arial" charset="0"/>
                <a:ea typeface="Arial" charset="0"/>
                <a:cs typeface="Arial" charset="0"/>
              </a:rPr>
              <a:t>Two main categorizations of transactions avoidance rules:</a:t>
            </a:r>
          </a:p>
          <a:p>
            <a:endParaRPr lang="en-US" sz="1800" dirty="0">
              <a:latin typeface="Arial" charset="0"/>
              <a:ea typeface="Arial" charset="0"/>
              <a:cs typeface="Arial" charset="0"/>
            </a:endParaRPr>
          </a:p>
          <a:p>
            <a:r>
              <a:rPr lang="en-US" sz="1800" dirty="0">
                <a:latin typeface="Arial" charset="0"/>
                <a:ea typeface="Arial" charset="0"/>
                <a:cs typeface="Arial" charset="0"/>
              </a:rPr>
              <a:t>First categorization:</a:t>
            </a:r>
          </a:p>
          <a:p>
            <a:endParaRPr lang="en-US" sz="1800" dirty="0">
              <a:latin typeface="Arial" charset="0"/>
              <a:ea typeface="Arial" charset="0"/>
              <a:cs typeface="Arial" charset="0"/>
            </a:endParaRPr>
          </a:p>
          <a:p>
            <a:pPr marL="457200" indent="-457200">
              <a:buAutoNum type="arabicPeriod"/>
            </a:pPr>
            <a:r>
              <a:rPr lang="en-US" sz="1800" dirty="0">
                <a:latin typeface="Arial" charset="0"/>
                <a:ea typeface="Arial" charset="0"/>
                <a:cs typeface="Arial" charset="0"/>
              </a:rPr>
              <a:t>Rules which ensure size of the estate is not reduced</a:t>
            </a:r>
          </a:p>
          <a:p>
            <a:pPr marL="457200" indent="-457200">
              <a:buAutoNum type="arabicPeriod"/>
            </a:pPr>
            <a:r>
              <a:rPr lang="en-US" sz="1800" dirty="0">
                <a:latin typeface="Arial" charset="0"/>
                <a:ea typeface="Arial" charset="0"/>
                <a:cs typeface="Arial" charset="0"/>
              </a:rPr>
              <a:t>Rules which ensure creditors are not paid out of turn</a:t>
            </a:r>
          </a:p>
          <a:p>
            <a:pPr marL="457200" indent="-457200">
              <a:buAutoNum type="arabicPeriod"/>
            </a:pPr>
            <a:endParaRPr lang="en-US" sz="1800" dirty="0">
              <a:latin typeface="Arial" charset="0"/>
              <a:ea typeface="Arial" charset="0"/>
              <a:cs typeface="Arial" charset="0"/>
            </a:endParaRPr>
          </a:p>
          <a:p>
            <a:r>
              <a:rPr lang="en-US" sz="1800" dirty="0">
                <a:latin typeface="Arial" charset="0"/>
                <a:ea typeface="Arial" charset="0"/>
                <a:cs typeface="Arial" charset="0"/>
              </a:rPr>
              <a:t>Second categorization (from the </a:t>
            </a:r>
            <a:r>
              <a:rPr lang="en-US" sz="1800" i="1" dirty="0">
                <a:latin typeface="Arial" charset="0"/>
                <a:ea typeface="Arial" charset="0"/>
                <a:cs typeface="Arial" charset="0"/>
              </a:rPr>
              <a:t>Cork Report</a:t>
            </a:r>
            <a:r>
              <a:rPr lang="en-US" sz="1800" dirty="0">
                <a:latin typeface="Arial" charset="0"/>
                <a:ea typeface="Arial" charset="0"/>
                <a:cs typeface="Arial" charset="0"/>
              </a:rPr>
              <a:t>):</a:t>
            </a:r>
          </a:p>
          <a:p>
            <a:pPr marL="457200" indent="-457200">
              <a:buAutoNum type="arabicPeriod"/>
            </a:pPr>
            <a:r>
              <a:rPr lang="en-US" sz="1800" dirty="0">
                <a:latin typeface="Arial" charset="0"/>
                <a:ea typeface="Arial" charset="0"/>
                <a:cs typeface="Arial" charset="0"/>
              </a:rPr>
              <a:t>Rules which are meant to apply within insolvency</a:t>
            </a:r>
          </a:p>
          <a:p>
            <a:pPr marL="457200" indent="-457200">
              <a:buAutoNum type="arabicPeriod"/>
            </a:pPr>
            <a:r>
              <a:rPr lang="en-US" sz="1800" dirty="0">
                <a:latin typeface="Arial" charset="0"/>
                <a:ea typeface="Arial" charset="0"/>
                <a:cs typeface="Arial" charset="0"/>
              </a:rPr>
              <a:t>Rules which form the generally body of law (for example the fraudulent conveyance)</a:t>
            </a:r>
          </a:p>
          <a:p>
            <a:pPr marL="0" indent="0">
              <a:spcAft>
                <a:spcPts val="900"/>
              </a:spcAft>
              <a:buNone/>
            </a:pPr>
            <a:endParaRPr lang="en-GB" sz="1650" dirty="0"/>
          </a:p>
        </p:txBody>
      </p:sp>
    </p:spTree>
    <p:extLst>
      <p:ext uri="{BB962C8B-B14F-4D97-AF65-F5344CB8AC3E}">
        <p14:creationId xmlns:p14="http://schemas.microsoft.com/office/powerpoint/2010/main" val="6198183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11D10-C53F-C189-3066-2A19B733863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B93A5C-13B6-913D-79F3-B7ABFA2E9E99}"/>
              </a:ext>
            </a:extLst>
          </p:cNvPr>
          <p:cNvSpPr>
            <a:spLocks noGrp="1"/>
          </p:cNvSpPr>
          <p:nvPr>
            <p:ph idx="1"/>
          </p:nvPr>
        </p:nvSpPr>
        <p:spPr>
          <a:xfrm>
            <a:off x="501756" y="1760873"/>
            <a:ext cx="8509239" cy="3260013"/>
          </a:xfrm>
        </p:spPr>
        <p:txBody>
          <a:bodyPr>
            <a:normAutofit fontScale="77500" lnSpcReduction="20000"/>
          </a:bodyPr>
          <a:lstStyle/>
          <a:p>
            <a:r>
              <a:rPr lang="en-US" sz="2800" b="1" dirty="0">
                <a:latin typeface="Arial" charset="0"/>
                <a:ea typeface="Arial" charset="0"/>
                <a:cs typeface="Arial" charset="0"/>
              </a:rPr>
              <a:t>The </a:t>
            </a:r>
            <a:r>
              <a:rPr lang="en-US" sz="2800" b="1" i="1" dirty="0">
                <a:latin typeface="Arial" charset="0"/>
                <a:ea typeface="Arial" charset="0"/>
                <a:cs typeface="Arial" charset="0"/>
              </a:rPr>
              <a:t>Statute of Elizabeth 1571 (Fraudulent Conveyances Act)</a:t>
            </a:r>
          </a:p>
          <a:p>
            <a:r>
              <a:rPr lang="en-US" sz="1800" dirty="0">
                <a:latin typeface="Arial" charset="0"/>
                <a:ea typeface="Arial" charset="0"/>
                <a:cs typeface="Arial" charset="0"/>
              </a:rPr>
              <a:t>Badges of Fraud (</a:t>
            </a:r>
            <a:r>
              <a:rPr lang="en-US" sz="1800" i="1" dirty="0" err="1">
                <a:latin typeface="Arial" charset="0"/>
                <a:ea typeface="Arial" charset="0"/>
                <a:cs typeface="Arial" charset="0"/>
              </a:rPr>
              <a:t>Twyne’s</a:t>
            </a:r>
            <a:r>
              <a:rPr lang="en-US" sz="1800" i="1" dirty="0">
                <a:latin typeface="Arial" charset="0"/>
                <a:ea typeface="Arial" charset="0"/>
                <a:cs typeface="Arial" charset="0"/>
              </a:rPr>
              <a:t> Case, </a:t>
            </a:r>
            <a:r>
              <a:rPr lang="en-CA" sz="1800" i="1" dirty="0">
                <a:solidFill>
                  <a:srgbClr val="000000"/>
                </a:solidFill>
                <a:effectLst/>
                <a:latin typeface="Times New Roman" panose="02020603050405020304" pitchFamily="18" charset="0"/>
              </a:rPr>
              <a:t> </a:t>
            </a:r>
            <a:r>
              <a:rPr lang="en-CA" sz="1800" dirty="0">
                <a:solidFill>
                  <a:srgbClr val="000000"/>
                </a:solidFill>
                <a:effectLst/>
                <a:latin typeface="Times New Roman" panose="02020603050405020304" pitchFamily="18" charset="0"/>
              </a:rPr>
              <a:t>3 Co. Rep. 80):</a:t>
            </a:r>
          </a:p>
          <a:p>
            <a:endParaRPr lang="en-CA" sz="1800" dirty="0">
              <a:solidFill>
                <a:srgbClr val="000000"/>
              </a:solidFill>
              <a:effectLst/>
              <a:latin typeface="Times New Roman" panose="02020603050405020304" pitchFamily="18" charset="0"/>
            </a:endParaRPr>
          </a:p>
          <a:p>
            <a:r>
              <a:rPr lang="en-CA" sz="1800" i="1" dirty="0">
                <a:solidFill>
                  <a:srgbClr val="000000"/>
                </a:solidFill>
                <a:effectLst/>
                <a:latin typeface="Arial" panose="020B0604020202020204" pitchFamily="34" charset="0"/>
                <a:cs typeface="Arial" panose="020B0604020202020204" pitchFamily="34" charset="0"/>
              </a:rPr>
              <a:t>1. The gift had the signs and marks of fraud;</a:t>
            </a:r>
            <a:endParaRPr lang="en-CA" sz="1800" dirty="0">
              <a:solidFill>
                <a:srgbClr val="000000"/>
              </a:solidFill>
              <a:effectLst/>
              <a:latin typeface="Arial" panose="020B0604020202020204" pitchFamily="34" charset="0"/>
              <a:cs typeface="Arial" panose="020B0604020202020204" pitchFamily="34" charset="0"/>
            </a:endParaRPr>
          </a:p>
          <a:p>
            <a:r>
              <a:rPr lang="en-CA" sz="1800" i="1" dirty="0">
                <a:solidFill>
                  <a:srgbClr val="000000"/>
                </a:solidFill>
                <a:effectLst/>
                <a:latin typeface="Arial" panose="020B0604020202020204" pitchFamily="34" charset="0"/>
                <a:cs typeface="Arial" panose="020B0604020202020204" pitchFamily="34" charset="0"/>
              </a:rPr>
              <a:t>2. The donor continued in possession, used the chattels as his own, traded and trafficked</a:t>
            </a:r>
            <a:endParaRPr lang="en-CA" sz="1800" dirty="0">
              <a:solidFill>
                <a:srgbClr val="000000"/>
              </a:solidFill>
              <a:effectLst/>
              <a:latin typeface="Arial" panose="020B0604020202020204" pitchFamily="34" charset="0"/>
              <a:cs typeface="Arial" panose="020B0604020202020204" pitchFamily="34" charset="0"/>
            </a:endParaRPr>
          </a:p>
          <a:p>
            <a:r>
              <a:rPr lang="en-CA" sz="1800" i="1" dirty="0">
                <a:solidFill>
                  <a:srgbClr val="000000"/>
                </a:solidFill>
                <a:effectLst/>
                <a:latin typeface="Arial" panose="020B0604020202020204" pitchFamily="34" charset="0"/>
                <a:cs typeface="Arial" panose="020B0604020202020204" pitchFamily="34" charset="0"/>
              </a:rPr>
              <a:t>with others ultimately defrauding them;</a:t>
            </a:r>
            <a:endParaRPr lang="en-CA" sz="1800" dirty="0">
              <a:solidFill>
                <a:srgbClr val="000000"/>
              </a:solidFill>
              <a:effectLst/>
              <a:latin typeface="Arial" panose="020B0604020202020204" pitchFamily="34" charset="0"/>
              <a:cs typeface="Arial" panose="020B0604020202020204" pitchFamily="34" charset="0"/>
            </a:endParaRPr>
          </a:p>
          <a:p>
            <a:r>
              <a:rPr lang="en-CA" sz="1800" i="1" dirty="0">
                <a:solidFill>
                  <a:srgbClr val="000000"/>
                </a:solidFill>
                <a:effectLst/>
                <a:latin typeface="Arial" panose="020B0604020202020204" pitchFamily="34" charset="0"/>
                <a:cs typeface="Arial" panose="020B0604020202020204" pitchFamily="34" charset="0"/>
              </a:rPr>
              <a:t>3. The gift was made in secret;</a:t>
            </a:r>
            <a:endParaRPr lang="en-CA" sz="1800" dirty="0">
              <a:solidFill>
                <a:srgbClr val="000000"/>
              </a:solidFill>
              <a:effectLst/>
              <a:latin typeface="Arial" panose="020B0604020202020204" pitchFamily="34" charset="0"/>
              <a:cs typeface="Arial" panose="020B0604020202020204" pitchFamily="34" charset="0"/>
            </a:endParaRPr>
          </a:p>
          <a:p>
            <a:r>
              <a:rPr lang="en-CA" sz="1800" i="1" dirty="0">
                <a:solidFill>
                  <a:srgbClr val="000000"/>
                </a:solidFill>
                <a:effectLst/>
                <a:latin typeface="Arial" panose="020B0604020202020204" pitchFamily="34" charset="0"/>
                <a:cs typeface="Arial" panose="020B0604020202020204" pitchFamily="34" charset="0"/>
              </a:rPr>
              <a:t>4. The gift was made pending a writ;</a:t>
            </a:r>
            <a:endParaRPr lang="en-CA" sz="1800" dirty="0">
              <a:solidFill>
                <a:srgbClr val="000000"/>
              </a:solidFill>
              <a:effectLst/>
              <a:latin typeface="Arial" panose="020B0604020202020204" pitchFamily="34" charset="0"/>
              <a:cs typeface="Arial" panose="020B0604020202020204" pitchFamily="34" charset="0"/>
            </a:endParaRPr>
          </a:p>
          <a:p>
            <a:r>
              <a:rPr lang="en-CA" sz="1800" i="1" dirty="0">
                <a:solidFill>
                  <a:srgbClr val="000000"/>
                </a:solidFill>
                <a:effectLst/>
                <a:latin typeface="Arial" panose="020B0604020202020204" pitchFamily="34" charset="0"/>
                <a:cs typeface="Arial" panose="020B0604020202020204" pitchFamily="34" charset="0"/>
              </a:rPr>
              <a:t>5. A trust was created between the parties whereby the donor (transferor) possessed the</a:t>
            </a:r>
            <a:endParaRPr lang="en-CA" sz="1800" dirty="0">
              <a:solidFill>
                <a:srgbClr val="000000"/>
              </a:solidFill>
              <a:effectLst/>
              <a:latin typeface="Arial" panose="020B0604020202020204" pitchFamily="34" charset="0"/>
              <a:cs typeface="Arial" panose="020B0604020202020204" pitchFamily="34" charset="0"/>
            </a:endParaRPr>
          </a:p>
          <a:p>
            <a:r>
              <a:rPr lang="en-CA" sz="1800" i="1" dirty="0">
                <a:solidFill>
                  <a:srgbClr val="000000"/>
                </a:solidFill>
                <a:effectLst/>
                <a:latin typeface="Arial" panose="020B0604020202020204" pitchFamily="34" charset="0"/>
                <a:cs typeface="Arial" panose="020B0604020202020204" pitchFamily="34" charset="0"/>
              </a:rPr>
              <a:t>chattels as his own and used them as if they were his own with the court explicitly</a:t>
            </a:r>
            <a:endParaRPr lang="en-CA" sz="1800" dirty="0">
              <a:solidFill>
                <a:srgbClr val="000000"/>
              </a:solidFill>
              <a:effectLst/>
              <a:latin typeface="Arial" panose="020B0604020202020204" pitchFamily="34" charset="0"/>
              <a:cs typeface="Arial" panose="020B0604020202020204" pitchFamily="34" charset="0"/>
            </a:endParaRPr>
          </a:p>
          <a:p>
            <a:r>
              <a:rPr lang="en-CA" sz="1800" i="1" dirty="0">
                <a:solidFill>
                  <a:srgbClr val="000000"/>
                </a:solidFill>
                <a:effectLst/>
                <a:latin typeface="Arial" panose="020B0604020202020204" pitchFamily="34" charset="0"/>
                <a:cs typeface="Arial" panose="020B0604020202020204" pitchFamily="34" charset="0"/>
              </a:rPr>
              <a:t>stating that “…fraud is always apparelled and clad with a trust, and a trust is the cover</a:t>
            </a:r>
            <a:endParaRPr lang="en-CA" sz="1800" dirty="0">
              <a:solidFill>
                <a:srgbClr val="000000"/>
              </a:solidFill>
              <a:effectLst/>
              <a:latin typeface="Arial" panose="020B0604020202020204" pitchFamily="34" charset="0"/>
              <a:cs typeface="Arial" panose="020B0604020202020204" pitchFamily="34" charset="0"/>
            </a:endParaRPr>
          </a:p>
          <a:p>
            <a:r>
              <a:rPr lang="en-CA" sz="1800" i="1" dirty="0">
                <a:solidFill>
                  <a:srgbClr val="000000"/>
                </a:solidFill>
                <a:effectLst/>
                <a:latin typeface="Arial" panose="020B0604020202020204" pitchFamily="34" charset="0"/>
                <a:cs typeface="Arial" panose="020B0604020202020204" pitchFamily="34" charset="0"/>
              </a:rPr>
              <a:t>of fraud.”</a:t>
            </a:r>
            <a:endParaRPr lang="en-CA" sz="1800" dirty="0">
              <a:solidFill>
                <a:srgbClr val="000000"/>
              </a:solidFill>
              <a:effectLst/>
              <a:latin typeface="Arial" panose="020B0604020202020204" pitchFamily="34" charset="0"/>
              <a:cs typeface="Arial" panose="020B0604020202020204" pitchFamily="34" charset="0"/>
            </a:endParaRPr>
          </a:p>
          <a:p>
            <a:r>
              <a:rPr lang="en-CA" sz="1800" i="1" dirty="0">
                <a:solidFill>
                  <a:srgbClr val="000000"/>
                </a:solidFill>
                <a:effectLst/>
                <a:latin typeface="Arial" panose="020B0604020202020204" pitchFamily="34" charset="0"/>
                <a:cs typeface="Arial" panose="020B0604020202020204" pitchFamily="34" charset="0"/>
              </a:rPr>
              <a:t>6. The deed contains that the gift was made honestly, truthfully and in bona fides.</a:t>
            </a:r>
            <a:endParaRPr lang="en-CA" sz="1800" dirty="0">
              <a:solidFill>
                <a:srgbClr val="000000"/>
              </a:solidFill>
              <a:effectLst/>
              <a:latin typeface="Arial" panose="020B0604020202020204" pitchFamily="34" charset="0"/>
              <a:cs typeface="Arial" panose="020B0604020202020204" pitchFamily="34" charset="0"/>
            </a:endParaRPr>
          </a:p>
          <a:p>
            <a:pPr marL="0" indent="0">
              <a:spcAft>
                <a:spcPts val="900"/>
              </a:spcAft>
              <a:buNone/>
            </a:pPr>
            <a:endParaRPr lang="en-GB" sz="1650" dirty="0"/>
          </a:p>
        </p:txBody>
      </p:sp>
    </p:spTree>
    <p:extLst>
      <p:ext uri="{BB962C8B-B14F-4D97-AF65-F5344CB8AC3E}">
        <p14:creationId xmlns:p14="http://schemas.microsoft.com/office/powerpoint/2010/main" val="37330700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11D10-C53F-C189-3066-2A19B733863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B93A5C-13B6-913D-79F3-B7ABFA2E9E99}"/>
              </a:ext>
            </a:extLst>
          </p:cNvPr>
          <p:cNvSpPr>
            <a:spLocks noGrp="1"/>
          </p:cNvSpPr>
          <p:nvPr>
            <p:ph idx="1"/>
          </p:nvPr>
        </p:nvSpPr>
        <p:spPr>
          <a:xfrm>
            <a:off x="501756" y="1760873"/>
            <a:ext cx="8509239" cy="3260013"/>
          </a:xfrm>
        </p:spPr>
        <p:txBody>
          <a:bodyPr>
            <a:normAutofit fontScale="85000" lnSpcReduction="20000"/>
          </a:bodyPr>
          <a:lstStyle/>
          <a:p>
            <a:r>
              <a:rPr lang="en-US" sz="2800" b="1" dirty="0">
                <a:latin typeface="Arial" charset="0"/>
                <a:ea typeface="Arial" charset="0"/>
                <a:cs typeface="Arial" charset="0"/>
              </a:rPr>
              <a:t>The Principle of Collectivity</a:t>
            </a:r>
            <a:endParaRPr lang="en-US" sz="2800" b="1" i="1" dirty="0">
              <a:latin typeface="Arial" charset="0"/>
              <a:ea typeface="Arial" charset="0"/>
              <a:cs typeface="Arial" charset="0"/>
            </a:endParaRPr>
          </a:p>
          <a:p>
            <a:endParaRPr lang="en-CA" sz="1800" dirty="0">
              <a:solidFill>
                <a:srgbClr val="000000"/>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CA" sz="1800" dirty="0">
                <a:solidFill>
                  <a:srgbClr val="000000"/>
                </a:solidFill>
                <a:latin typeface="Arial" panose="020B0604020202020204" pitchFamily="34" charset="0"/>
                <a:cs typeface="Arial" panose="020B0604020202020204" pitchFamily="34" charset="0"/>
              </a:rPr>
              <a:t>A</a:t>
            </a:r>
            <a:r>
              <a:rPr lang="en-CA" sz="1800" dirty="0">
                <a:solidFill>
                  <a:srgbClr val="000000"/>
                </a:solidFill>
                <a:effectLst/>
                <a:latin typeface="Arial" panose="020B0604020202020204" pitchFamily="34" charset="0"/>
                <a:cs typeface="Arial" panose="020B0604020202020204" pitchFamily="34" charset="0"/>
              </a:rPr>
              <a:t>s time went on, the law of insolvency evolved to accept that a collective proceeding was an advantageous model.</a:t>
            </a:r>
          </a:p>
          <a:p>
            <a:pPr marL="342900" indent="-342900">
              <a:buFont typeface="Arial" panose="020B0604020202020204" pitchFamily="34" charset="0"/>
              <a:buChar char="•"/>
            </a:pPr>
            <a:r>
              <a:rPr lang="en-CA" sz="1800" dirty="0">
                <a:solidFill>
                  <a:srgbClr val="000000"/>
                </a:solidFill>
                <a:effectLst/>
                <a:latin typeface="Arial" panose="020B0604020202020204" pitchFamily="34" charset="0"/>
                <a:cs typeface="Arial" panose="020B0604020202020204" pitchFamily="34" charset="0"/>
              </a:rPr>
              <a:t>the </a:t>
            </a:r>
            <a:r>
              <a:rPr lang="en-CA" sz="1800" i="1" dirty="0">
                <a:solidFill>
                  <a:srgbClr val="000000"/>
                </a:solidFill>
                <a:effectLst/>
                <a:latin typeface="Arial" panose="020B0604020202020204" pitchFamily="34" charset="0"/>
                <a:cs typeface="Arial" panose="020B0604020202020204" pitchFamily="34" charset="0"/>
              </a:rPr>
              <a:t>Cork Report </a:t>
            </a:r>
            <a:r>
              <a:rPr lang="en-CA" sz="1800" dirty="0">
                <a:solidFill>
                  <a:srgbClr val="000000"/>
                </a:solidFill>
                <a:effectLst/>
                <a:latin typeface="Arial" panose="020B0604020202020204" pitchFamily="34" charset="0"/>
                <a:cs typeface="Arial" panose="020B0604020202020204" pitchFamily="34" charset="0"/>
              </a:rPr>
              <a:t>itself recognizes the rationale that all creditors are equal victims of insolvency and that a collective process ensures that none will be treated more favourably than the other.</a:t>
            </a:r>
          </a:p>
          <a:p>
            <a:pPr marL="342900" indent="-342900">
              <a:buFont typeface="Arial" panose="020B0604020202020204" pitchFamily="34" charset="0"/>
              <a:buChar char="•"/>
            </a:pPr>
            <a:r>
              <a:rPr lang="en-CA" sz="1800" dirty="0">
                <a:solidFill>
                  <a:srgbClr val="000000"/>
                </a:solidFill>
                <a:latin typeface="Arial" panose="020B0604020202020204" pitchFamily="34" charset="0"/>
                <a:cs typeface="Arial" panose="020B0604020202020204" pitchFamily="34" charset="0"/>
              </a:rPr>
              <a:t>Such a principle has since been eroded by priorities in insolvency legislation but is nevertheless an important principle which underpins the entire system.</a:t>
            </a:r>
          </a:p>
          <a:p>
            <a:endParaRPr lang="en-CA" sz="1800" dirty="0">
              <a:solidFill>
                <a:srgbClr val="000000"/>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CA" sz="1800" dirty="0">
                <a:solidFill>
                  <a:srgbClr val="000000"/>
                </a:solidFill>
                <a:effectLst/>
                <a:latin typeface="Arial" panose="020B0604020202020204" pitchFamily="34" charset="0"/>
                <a:cs typeface="Arial" panose="020B0604020202020204" pitchFamily="34" charset="0"/>
              </a:rPr>
              <a:t>Jackson contends that the collective proceeding is advantageous as:</a:t>
            </a:r>
          </a:p>
          <a:p>
            <a:pPr marL="457200" indent="-457200">
              <a:buFont typeface="+mj-lt"/>
              <a:buAutoNum type="arabicPeriod"/>
            </a:pPr>
            <a:r>
              <a:rPr lang="en-CA" sz="1800" dirty="0">
                <a:solidFill>
                  <a:srgbClr val="000000"/>
                </a:solidFill>
                <a:effectLst/>
                <a:latin typeface="Arial" panose="020B0604020202020204" pitchFamily="34" charset="0"/>
                <a:cs typeface="Arial" panose="020B0604020202020204" pitchFamily="34" charset="0"/>
              </a:rPr>
              <a:t>it reduces strategic costs in that it prevents both a race to the courthouse by creditors thereby ensuring less variable recoveries.</a:t>
            </a:r>
          </a:p>
          <a:p>
            <a:pPr marL="457200" indent="-457200">
              <a:buFont typeface="+mj-lt"/>
              <a:buAutoNum type="arabicPeriod"/>
            </a:pPr>
            <a:r>
              <a:rPr lang="en-CA" sz="1800" dirty="0">
                <a:solidFill>
                  <a:srgbClr val="000000"/>
                </a:solidFill>
                <a:effectLst/>
                <a:latin typeface="Arial" panose="020B0604020202020204" pitchFamily="34" charset="0"/>
                <a:cs typeface="Arial" panose="020B0604020202020204" pitchFamily="34" charset="0"/>
              </a:rPr>
              <a:t>individualistic remedies can lead to the estate being dismantled piecemeal which can remove operating assets thereby reducing the general aggregate pool of assets.</a:t>
            </a:r>
          </a:p>
          <a:p>
            <a:pPr marL="0" indent="0">
              <a:spcAft>
                <a:spcPts val="900"/>
              </a:spcAft>
              <a:buNone/>
            </a:pPr>
            <a:endParaRPr lang="en-GB" sz="1650" dirty="0"/>
          </a:p>
        </p:txBody>
      </p:sp>
    </p:spTree>
    <p:extLst>
      <p:ext uri="{BB962C8B-B14F-4D97-AF65-F5344CB8AC3E}">
        <p14:creationId xmlns:p14="http://schemas.microsoft.com/office/powerpoint/2010/main" val="33673767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11D10-C53F-C189-3066-2A19B733863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B93A5C-13B6-913D-79F3-B7ABFA2E9E99}"/>
              </a:ext>
            </a:extLst>
          </p:cNvPr>
          <p:cNvSpPr>
            <a:spLocks noGrp="1"/>
          </p:cNvSpPr>
          <p:nvPr>
            <p:ph idx="1"/>
          </p:nvPr>
        </p:nvSpPr>
        <p:spPr>
          <a:xfrm>
            <a:off x="501756" y="1760873"/>
            <a:ext cx="8509239" cy="3260013"/>
          </a:xfrm>
        </p:spPr>
        <p:txBody>
          <a:bodyPr>
            <a:normAutofit fontScale="77500" lnSpcReduction="20000"/>
          </a:bodyPr>
          <a:lstStyle/>
          <a:p>
            <a:pPr marL="0" indent="0">
              <a:buNone/>
            </a:pPr>
            <a:r>
              <a:rPr lang="en-US" sz="2800" b="1" dirty="0">
                <a:latin typeface="Arial" charset="0"/>
                <a:ea typeface="Arial" charset="0"/>
                <a:cs typeface="Arial" charset="0"/>
              </a:rPr>
              <a:t>Conflict between insolvency and commercial laws</a:t>
            </a:r>
            <a:endParaRPr lang="en-US" sz="2800" b="1" i="1" dirty="0">
              <a:latin typeface="Arial" charset="0"/>
              <a:ea typeface="Arial" charset="0"/>
              <a:cs typeface="Arial" charset="0"/>
            </a:endParaRPr>
          </a:p>
          <a:p>
            <a:pPr marL="0" indent="0">
              <a:buNone/>
            </a:pPr>
            <a:endParaRPr lang="en-CA" sz="1800" dirty="0">
              <a:solidFill>
                <a:srgbClr val="000000"/>
              </a:solidFill>
              <a:latin typeface="Arial" panose="020B0604020202020204" pitchFamily="34" charset="0"/>
              <a:cs typeface="Arial" panose="020B0604020202020204" pitchFamily="34" charset="0"/>
            </a:endParaRPr>
          </a:p>
          <a:p>
            <a:pPr marL="0" indent="0">
              <a:buNone/>
            </a:pPr>
            <a:r>
              <a:rPr lang="en-CA" sz="1800" dirty="0">
                <a:solidFill>
                  <a:srgbClr val="000000"/>
                </a:solidFill>
                <a:latin typeface="Arial" panose="020B0604020202020204" pitchFamily="34" charset="0"/>
                <a:cs typeface="Arial" panose="020B0604020202020204" pitchFamily="34" charset="0"/>
              </a:rPr>
              <a:t>The business or commercial insolvent presents an entirely different picture. The failure</a:t>
            </a:r>
          </a:p>
          <a:p>
            <a:pPr marL="0" indent="0">
              <a:buNone/>
            </a:pPr>
            <a:r>
              <a:rPr lang="en-CA" sz="1800" dirty="0">
                <a:solidFill>
                  <a:srgbClr val="000000"/>
                </a:solidFill>
                <a:latin typeface="Arial" panose="020B0604020202020204" pitchFamily="34" charset="0"/>
                <a:cs typeface="Arial" panose="020B0604020202020204" pitchFamily="34" charset="0"/>
              </a:rPr>
              <a:t>of such an insolvent has wider repercussions, not only upon those intimately concerned</a:t>
            </a:r>
          </a:p>
          <a:p>
            <a:pPr marL="0" indent="0">
              <a:buNone/>
            </a:pPr>
            <a:r>
              <a:rPr lang="en-CA" sz="1800" dirty="0">
                <a:solidFill>
                  <a:srgbClr val="000000"/>
                </a:solidFill>
                <a:latin typeface="Arial" panose="020B0604020202020204" pitchFamily="34" charset="0"/>
                <a:cs typeface="Arial" panose="020B0604020202020204" pitchFamily="34" charset="0"/>
              </a:rPr>
              <a:t>with the conduct of the business, such as directors, shareholders and employees, but on</a:t>
            </a:r>
          </a:p>
          <a:p>
            <a:pPr marL="0" indent="0">
              <a:buNone/>
            </a:pPr>
            <a:r>
              <a:rPr lang="en-CA" sz="1800" dirty="0">
                <a:solidFill>
                  <a:srgbClr val="000000"/>
                </a:solidFill>
                <a:latin typeface="Arial" panose="020B0604020202020204" pitchFamily="34" charset="0"/>
                <a:cs typeface="Arial" panose="020B0604020202020204" pitchFamily="34" charset="0"/>
              </a:rPr>
              <a:t>other interests, such as suppliers, etc. The effect of the failure upon a realisable value of</a:t>
            </a:r>
          </a:p>
          <a:p>
            <a:pPr marL="0" indent="0">
              <a:buNone/>
            </a:pPr>
            <a:r>
              <a:rPr lang="en-CA" sz="1800" dirty="0">
                <a:solidFill>
                  <a:srgbClr val="000000"/>
                </a:solidFill>
                <a:latin typeface="Arial" panose="020B0604020202020204" pitchFamily="34" charset="0"/>
                <a:cs typeface="Arial" panose="020B0604020202020204" pitchFamily="34" charset="0"/>
              </a:rPr>
              <a:t>stock, plant and goodwill can be disastrous, and not infrequently there is a general</a:t>
            </a:r>
          </a:p>
          <a:p>
            <a:pPr marL="0" indent="0">
              <a:buNone/>
            </a:pPr>
            <a:r>
              <a:rPr lang="en-CA" sz="1800" dirty="0">
                <a:solidFill>
                  <a:srgbClr val="000000"/>
                </a:solidFill>
                <a:latin typeface="Arial" panose="020B0604020202020204" pitchFamily="34" charset="0"/>
                <a:cs typeface="Arial" panose="020B0604020202020204" pitchFamily="34" charset="0"/>
              </a:rPr>
              <a:t>feeling of desperation which needs to be resolved.</a:t>
            </a:r>
          </a:p>
          <a:p>
            <a:pPr marL="0" indent="0">
              <a:buNone/>
            </a:pPr>
            <a:r>
              <a:rPr lang="en-CA" sz="1800" dirty="0">
                <a:solidFill>
                  <a:srgbClr val="000000"/>
                </a:solidFill>
                <a:latin typeface="Arial" panose="020B0604020202020204" pitchFamily="34" charset="0"/>
                <a:cs typeface="Arial" panose="020B0604020202020204" pitchFamily="34" charset="0"/>
              </a:rPr>
              <a:t>…..</a:t>
            </a:r>
          </a:p>
          <a:p>
            <a:pPr marL="0" indent="0">
              <a:buNone/>
            </a:pPr>
            <a:r>
              <a:rPr lang="en-CA" sz="1800" dirty="0">
                <a:solidFill>
                  <a:srgbClr val="000000"/>
                </a:solidFill>
                <a:latin typeface="Arial" panose="020B0604020202020204" pitchFamily="34" charset="0"/>
                <a:cs typeface="Arial" panose="020B0604020202020204" pitchFamily="34" charset="0"/>
              </a:rPr>
              <a:t>We believe that a concern for the livelihood and well-being of those dependent upon an</a:t>
            </a:r>
          </a:p>
          <a:p>
            <a:pPr marL="0" indent="0">
              <a:buNone/>
            </a:pPr>
            <a:r>
              <a:rPr lang="en-CA" sz="1800" dirty="0">
                <a:solidFill>
                  <a:srgbClr val="000000"/>
                </a:solidFill>
                <a:latin typeface="Arial" panose="020B0604020202020204" pitchFamily="34" charset="0"/>
                <a:cs typeface="Arial" panose="020B0604020202020204" pitchFamily="34" charset="0"/>
              </a:rPr>
              <a:t>enterprise which may well be the lifeblood of a whole town or even a region, is a</a:t>
            </a:r>
          </a:p>
          <a:p>
            <a:pPr marL="0" indent="0">
              <a:buNone/>
            </a:pPr>
            <a:r>
              <a:rPr lang="en-CA" sz="1800" dirty="0">
                <a:solidFill>
                  <a:srgbClr val="000000"/>
                </a:solidFill>
                <a:latin typeface="Arial" panose="020B0604020202020204" pitchFamily="34" charset="0"/>
                <a:cs typeface="Arial" panose="020B0604020202020204" pitchFamily="34" charset="0"/>
              </a:rPr>
              <a:t>legitimate factor to which a modern law of insolvency must have regard. The chain</a:t>
            </a:r>
          </a:p>
          <a:p>
            <a:pPr marL="0" indent="0">
              <a:buNone/>
            </a:pPr>
            <a:r>
              <a:rPr lang="en-CA" sz="1800" dirty="0">
                <a:solidFill>
                  <a:srgbClr val="000000"/>
                </a:solidFill>
                <a:latin typeface="Arial" panose="020B0604020202020204" pitchFamily="34" charset="0"/>
                <a:cs typeface="Arial" panose="020B0604020202020204" pitchFamily="34" charset="0"/>
              </a:rPr>
              <a:t>reaction consequent upon any given failure can potentially be so disastrous to creditors,</a:t>
            </a:r>
          </a:p>
          <a:p>
            <a:pPr marL="0" indent="0">
              <a:buNone/>
            </a:pPr>
            <a:r>
              <a:rPr lang="en-CA" sz="1800" dirty="0">
                <a:solidFill>
                  <a:srgbClr val="000000"/>
                </a:solidFill>
                <a:latin typeface="Arial" panose="020B0604020202020204" pitchFamily="34" charset="0"/>
                <a:cs typeface="Arial" panose="020B0604020202020204" pitchFamily="34" charset="0"/>
              </a:rPr>
              <a:t>employees and the community that it must not be overlooked. (</a:t>
            </a:r>
            <a:r>
              <a:rPr lang="en-CA" sz="1800" i="1" dirty="0">
                <a:solidFill>
                  <a:srgbClr val="000000"/>
                </a:solidFill>
                <a:latin typeface="Arial" panose="020B0604020202020204" pitchFamily="34" charset="0"/>
                <a:cs typeface="Arial" panose="020B0604020202020204" pitchFamily="34" charset="0"/>
              </a:rPr>
              <a:t>Cork Report, </a:t>
            </a:r>
            <a:r>
              <a:rPr lang="en-CA" sz="1800" dirty="0">
                <a:solidFill>
                  <a:srgbClr val="000000"/>
                </a:solidFill>
                <a:latin typeface="Arial" panose="020B0604020202020204" pitchFamily="34" charset="0"/>
                <a:cs typeface="Arial" panose="020B0604020202020204" pitchFamily="34" charset="0"/>
              </a:rPr>
              <a:t>[203]-[204]) </a:t>
            </a:r>
          </a:p>
          <a:p>
            <a:pPr marL="0" indent="0">
              <a:spcAft>
                <a:spcPts val="900"/>
              </a:spcAft>
              <a:buNone/>
            </a:pPr>
            <a:endParaRPr lang="en-GB" sz="1650" dirty="0"/>
          </a:p>
        </p:txBody>
      </p:sp>
    </p:spTree>
    <p:extLst>
      <p:ext uri="{BB962C8B-B14F-4D97-AF65-F5344CB8AC3E}">
        <p14:creationId xmlns:p14="http://schemas.microsoft.com/office/powerpoint/2010/main" val="6115906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11D10-C53F-C189-3066-2A19B733863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B93A5C-13B6-913D-79F3-B7ABFA2E9E99}"/>
              </a:ext>
            </a:extLst>
          </p:cNvPr>
          <p:cNvSpPr>
            <a:spLocks noGrp="1"/>
          </p:cNvSpPr>
          <p:nvPr>
            <p:ph idx="1"/>
          </p:nvPr>
        </p:nvSpPr>
        <p:spPr>
          <a:xfrm>
            <a:off x="501756" y="1760873"/>
            <a:ext cx="8509239" cy="3260013"/>
          </a:xfrm>
        </p:spPr>
        <p:txBody>
          <a:bodyPr>
            <a:normAutofit fontScale="77500" lnSpcReduction="20000"/>
          </a:bodyPr>
          <a:lstStyle/>
          <a:p>
            <a:pPr marL="0" indent="0">
              <a:buNone/>
            </a:pPr>
            <a:r>
              <a:rPr lang="en-US" sz="4000" b="1" dirty="0">
                <a:latin typeface="Arial" charset="0"/>
                <a:ea typeface="Arial" charset="0"/>
                <a:cs typeface="Arial" charset="0"/>
              </a:rPr>
              <a:t>Conflict between insolvency and commercial laws</a:t>
            </a:r>
            <a:endParaRPr lang="en-US" sz="4000" b="1" i="1" dirty="0">
              <a:latin typeface="Arial" charset="0"/>
              <a:ea typeface="Arial" charset="0"/>
              <a:cs typeface="Arial" charset="0"/>
            </a:endParaRPr>
          </a:p>
          <a:p>
            <a:pPr marL="0" indent="0">
              <a:buNone/>
            </a:pPr>
            <a:endParaRPr lang="en-CA" sz="2800" dirty="0">
              <a:solidFill>
                <a:srgbClr val="000000"/>
              </a:solidFill>
              <a:latin typeface="Arial" panose="020B0604020202020204" pitchFamily="34" charset="0"/>
              <a:cs typeface="Arial" panose="020B0604020202020204" pitchFamily="34" charset="0"/>
            </a:endParaRPr>
          </a:p>
          <a:p>
            <a:pPr marL="0" indent="0">
              <a:buNone/>
            </a:pPr>
            <a:r>
              <a:rPr lang="en-CA" sz="2800" dirty="0" err="1">
                <a:solidFill>
                  <a:srgbClr val="000000"/>
                </a:solidFill>
                <a:effectLst/>
                <a:latin typeface="Arial" panose="020B0604020202020204" pitchFamily="34" charset="0"/>
                <a:cs typeface="Arial" panose="020B0604020202020204" pitchFamily="34" charset="0"/>
              </a:rPr>
              <a:t>Gurrea</a:t>
            </a:r>
            <a:r>
              <a:rPr lang="en-CA" sz="2800" dirty="0">
                <a:solidFill>
                  <a:srgbClr val="000000"/>
                </a:solidFill>
                <a:effectLst/>
                <a:latin typeface="Arial" panose="020B0604020202020204" pitchFamily="34" charset="0"/>
                <a:cs typeface="Arial" panose="020B0604020202020204" pitchFamily="34" charset="0"/>
              </a:rPr>
              <a:t>-Martinez also notes (see p. 7 of the paper) that transactional avoidance powers allow the trustee a power which is oftentimes a departure from the laws which govern commercial transactions and that an optimal system of transactions avoidance must carefully consider the trade-off between discouraging opportunistic behaviours and the costs associated with the use and existence of these avoidance powers.</a:t>
            </a:r>
          </a:p>
          <a:p>
            <a:pPr marL="0" indent="0">
              <a:spcAft>
                <a:spcPts val="900"/>
              </a:spcAft>
              <a:buNone/>
            </a:pPr>
            <a:endParaRPr lang="en-GB" sz="1650" dirty="0"/>
          </a:p>
        </p:txBody>
      </p:sp>
    </p:spTree>
    <p:extLst>
      <p:ext uri="{BB962C8B-B14F-4D97-AF65-F5344CB8AC3E}">
        <p14:creationId xmlns:p14="http://schemas.microsoft.com/office/powerpoint/2010/main" val="33416392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11D10-C53F-C189-3066-2A19B733863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B93A5C-13B6-913D-79F3-B7ABFA2E9E99}"/>
              </a:ext>
            </a:extLst>
          </p:cNvPr>
          <p:cNvSpPr>
            <a:spLocks noGrp="1"/>
          </p:cNvSpPr>
          <p:nvPr>
            <p:ph idx="1"/>
          </p:nvPr>
        </p:nvSpPr>
        <p:spPr>
          <a:xfrm>
            <a:off x="501756" y="1760873"/>
            <a:ext cx="8509239" cy="3260013"/>
          </a:xfrm>
        </p:spPr>
        <p:txBody>
          <a:bodyPr>
            <a:normAutofit fontScale="77500" lnSpcReduction="20000"/>
          </a:bodyPr>
          <a:lstStyle/>
          <a:p>
            <a:r>
              <a:rPr lang="en-US" sz="4000" b="1" dirty="0">
                <a:latin typeface="Arial" charset="0"/>
                <a:ea typeface="Arial" charset="0"/>
                <a:cs typeface="Arial" charset="0"/>
              </a:rPr>
              <a:t>The </a:t>
            </a:r>
            <a:r>
              <a:rPr lang="en-US" sz="4000" b="1" i="1" dirty="0" err="1">
                <a:latin typeface="Arial" charset="0"/>
                <a:ea typeface="Arial" charset="0"/>
                <a:cs typeface="Arial" charset="0"/>
              </a:rPr>
              <a:t>pari</a:t>
            </a:r>
            <a:r>
              <a:rPr lang="en-US" sz="4000" b="1" i="1" dirty="0">
                <a:latin typeface="Arial" charset="0"/>
                <a:ea typeface="Arial" charset="0"/>
                <a:cs typeface="Arial" charset="0"/>
              </a:rPr>
              <a:t> passu </a:t>
            </a:r>
            <a:r>
              <a:rPr lang="en-US" sz="4000" b="1" dirty="0">
                <a:latin typeface="Arial" charset="0"/>
                <a:ea typeface="Arial" charset="0"/>
                <a:cs typeface="Arial" charset="0"/>
              </a:rPr>
              <a:t>and anti-deprivation rules</a:t>
            </a:r>
            <a:endParaRPr lang="en-US" sz="4000" b="1" i="1" dirty="0">
              <a:latin typeface="Arial" charset="0"/>
              <a:ea typeface="Arial" charset="0"/>
              <a:cs typeface="Arial" charset="0"/>
            </a:endParaRPr>
          </a:p>
          <a:p>
            <a:endParaRPr lang="en-CA" sz="2800" dirty="0">
              <a:solidFill>
                <a:srgbClr val="000000"/>
              </a:solidFill>
              <a:latin typeface="Arial" panose="020B0604020202020204" pitchFamily="34" charset="0"/>
              <a:cs typeface="Arial" panose="020B0604020202020204" pitchFamily="34" charset="0"/>
            </a:endParaRPr>
          </a:p>
          <a:p>
            <a:r>
              <a:rPr lang="en-CA" sz="2800" dirty="0">
                <a:solidFill>
                  <a:srgbClr val="000000"/>
                </a:solidFill>
                <a:latin typeface="Arial" panose="020B0604020202020204" pitchFamily="34" charset="0"/>
                <a:cs typeface="Arial" panose="020B0604020202020204" pitchFamily="34" charset="0"/>
              </a:rPr>
              <a:t>Two principles of common law still directly applicable in at least England, Canada and Hong Kong.</a:t>
            </a:r>
          </a:p>
          <a:p>
            <a:r>
              <a:rPr lang="en-CA" sz="2800" dirty="0">
                <a:solidFill>
                  <a:srgbClr val="000000"/>
                </a:solidFill>
                <a:latin typeface="Arial" panose="020B0604020202020204" pitchFamily="34" charset="0"/>
                <a:cs typeface="Arial" panose="020B0604020202020204" pitchFamily="34" charset="0"/>
              </a:rPr>
              <a:t>The anti-deprivation rule relates to takings from the estate upon insolvency</a:t>
            </a:r>
          </a:p>
          <a:p>
            <a:r>
              <a:rPr lang="en-CA" sz="2800" dirty="0">
                <a:solidFill>
                  <a:srgbClr val="000000"/>
                </a:solidFill>
                <a:effectLst/>
                <a:latin typeface="Arial" panose="020B0604020202020204" pitchFamily="34" charset="0"/>
                <a:cs typeface="Arial" panose="020B0604020202020204" pitchFamily="34" charset="0"/>
              </a:rPr>
              <a:t>The </a:t>
            </a:r>
            <a:r>
              <a:rPr lang="en-CA" sz="2800" i="1" dirty="0" err="1">
                <a:solidFill>
                  <a:srgbClr val="000000"/>
                </a:solidFill>
                <a:effectLst/>
                <a:latin typeface="Arial" panose="020B0604020202020204" pitchFamily="34" charset="0"/>
                <a:cs typeface="Arial" panose="020B0604020202020204" pitchFamily="34" charset="0"/>
              </a:rPr>
              <a:t>pari</a:t>
            </a:r>
            <a:r>
              <a:rPr lang="en-CA" sz="2800" i="1" dirty="0">
                <a:solidFill>
                  <a:srgbClr val="000000"/>
                </a:solidFill>
                <a:effectLst/>
                <a:latin typeface="Arial" panose="020B0604020202020204" pitchFamily="34" charset="0"/>
                <a:cs typeface="Arial" panose="020B0604020202020204" pitchFamily="34" charset="0"/>
              </a:rPr>
              <a:t> passu </a:t>
            </a:r>
            <a:r>
              <a:rPr lang="en-CA" sz="2800" dirty="0">
                <a:solidFill>
                  <a:srgbClr val="000000"/>
                </a:solidFill>
                <a:effectLst/>
                <a:latin typeface="Arial" panose="020B0604020202020204" pitchFamily="34" charset="0"/>
                <a:cs typeface="Arial" panose="020B0604020202020204" pitchFamily="34" charset="0"/>
              </a:rPr>
              <a:t>rule relates to </a:t>
            </a:r>
            <a:r>
              <a:rPr lang="en-CA" sz="2800" dirty="0">
                <a:solidFill>
                  <a:srgbClr val="000000"/>
                </a:solidFill>
                <a:latin typeface="Arial" panose="020B0604020202020204" pitchFamily="34" charset="0"/>
                <a:cs typeface="Arial" panose="020B0604020202020204" pitchFamily="34" charset="0"/>
              </a:rPr>
              <a:t>payments out of turn during a bankruptcy proceeding</a:t>
            </a:r>
            <a:endParaRPr lang="en-CA" sz="2800" dirty="0">
              <a:solidFill>
                <a:srgbClr val="000000"/>
              </a:solidFill>
              <a:effectLst/>
              <a:latin typeface="Arial" panose="020B0604020202020204" pitchFamily="34" charset="0"/>
              <a:cs typeface="Arial" panose="020B0604020202020204" pitchFamily="34" charset="0"/>
            </a:endParaRPr>
          </a:p>
          <a:p>
            <a:pPr marL="0" indent="0">
              <a:spcAft>
                <a:spcPts val="900"/>
              </a:spcAft>
              <a:buNone/>
            </a:pPr>
            <a:endParaRPr lang="en-GB" sz="1650" dirty="0"/>
          </a:p>
        </p:txBody>
      </p:sp>
    </p:spTree>
    <p:extLst>
      <p:ext uri="{BB962C8B-B14F-4D97-AF65-F5344CB8AC3E}">
        <p14:creationId xmlns:p14="http://schemas.microsoft.com/office/powerpoint/2010/main" val="18020545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11D10-C53F-C189-3066-2A19B733863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B93A5C-13B6-913D-79F3-B7ABFA2E9E99}"/>
              </a:ext>
            </a:extLst>
          </p:cNvPr>
          <p:cNvSpPr>
            <a:spLocks noGrp="1"/>
          </p:cNvSpPr>
          <p:nvPr>
            <p:ph idx="1"/>
          </p:nvPr>
        </p:nvSpPr>
        <p:spPr>
          <a:xfrm>
            <a:off x="501756" y="1760873"/>
            <a:ext cx="8509239" cy="3260013"/>
          </a:xfrm>
        </p:spPr>
        <p:txBody>
          <a:bodyPr>
            <a:normAutofit fontScale="62500" lnSpcReduction="20000"/>
          </a:bodyPr>
          <a:lstStyle/>
          <a:p>
            <a:r>
              <a:rPr lang="en-US" sz="4000" b="1" dirty="0">
                <a:latin typeface="Arial" charset="0"/>
                <a:ea typeface="Arial" charset="0"/>
                <a:cs typeface="Arial" charset="0"/>
              </a:rPr>
              <a:t>Effects vs. purpose-based rules</a:t>
            </a:r>
            <a:endParaRPr lang="en-US" sz="4000" b="1" i="1" dirty="0">
              <a:latin typeface="Arial" charset="0"/>
              <a:ea typeface="Arial" charset="0"/>
              <a:cs typeface="Arial" charset="0"/>
            </a:endParaRPr>
          </a:p>
          <a:p>
            <a:endParaRPr lang="en-CA" sz="2800" dirty="0">
              <a:solidFill>
                <a:srgbClr val="000000"/>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CA" sz="2800" dirty="0">
                <a:solidFill>
                  <a:srgbClr val="000000"/>
                </a:solidFill>
                <a:latin typeface="Arial" panose="020B0604020202020204" pitchFamily="34" charset="0"/>
                <a:cs typeface="Arial" panose="020B0604020202020204" pitchFamily="34" charset="0"/>
              </a:rPr>
              <a:t>Effects-based rules of transactions avoidance apply regardless of intent</a:t>
            </a:r>
          </a:p>
          <a:p>
            <a:pPr marL="342900" indent="-342900">
              <a:buFont typeface="Arial" panose="020B0604020202020204" pitchFamily="34" charset="0"/>
              <a:buChar char="•"/>
            </a:pPr>
            <a:r>
              <a:rPr lang="en-CA" sz="2800" dirty="0">
                <a:solidFill>
                  <a:srgbClr val="000000"/>
                </a:solidFill>
                <a:effectLst/>
                <a:latin typeface="Arial" panose="020B0604020202020204" pitchFamily="34" charset="0"/>
                <a:cs typeface="Arial" panose="020B0604020202020204" pitchFamily="34" charset="0"/>
              </a:rPr>
              <a:t>Purpose-based rules </a:t>
            </a:r>
            <a:r>
              <a:rPr lang="en-CA" sz="2800" dirty="0">
                <a:solidFill>
                  <a:srgbClr val="000000"/>
                </a:solidFill>
                <a:latin typeface="Arial" panose="020B0604020202020204" pitchFamily="34" charset="0"/>
                <a:cs typeface="Arial" panose="020B0604020202020204" pitchFamily="34" charset="0"/>
              </a:rPr>
              <a:t>usually have an intent-based element whereas the mental state of either the transferee or the transferor needs to be determined in order to apply the rule.</a:t>
            </a:r>
          </a:p>
          <a:p>
            <a:pPr marL="342900" indent="-342900">
              <a:buFont typeface="Arial" panose="020B0604020202020204" pitchFamily="34" charset="0"/>
              <a:buChar char="•"/>
            </a:pPr>
            <a:r>
              <a:rPr lang="en-CA" sz="2800" dirty="0">
                <a:solidFill>
                  <a:srgbClr val="000000"/>
                </a:solidFill>
                <a:effectLst/>
                <a:latin typeface="Arial" panose="020B0604020202020204" pitchFamily="34" charset="0"/>
                <a:cs typeface="Arial" panose="020B0604020202020204" pitchFamily="34" charset="0"/>
              </a:rPr>
              <a:t>The question this project attempts to answer is which of these categories of rules is better?</a:t>
            </a:r>
          </a:p>
          <a:p>
            <a:pPr marL="342900" indent="-342900">
              <a:buFont typeface="Arial" panose="020B0604020202020204" pitchFamily="34" charset="0"/>
              <a:buChar char="•"/>
            </a:pPr>
            <a:r>
              <a:rPr lang="en-CA" sz="2800" dirty="0">
                <a:solidFill>
                  <a:srgbClr val="000000"/>
                </a:solidFill>
                <a:latin typeface="Arial" panose="020B0604020202020204" pitchFamily="34" charset="0"/>
                <a:cs typeface="Arial" panose="020B0604020202020204" pitchFamily="34" charset="0"/>
              </a:rPr>
              <a:t>Additionally, the project is attempting to understand how the interaction of insolvency is balanced with interests outside insolvency (largely commercial law)</a:t>
            </a:r>
            <a:endParaRPr lang="en-CA" sz="2800" dirty="0">
              <a:solidFill>
                <a:srgbClr val="000000"/>
              </a:solidFill>
              <a:effectLst/>
              <a:latin typeface="Arial" panose="020B0604020202020204" pitchFamily="34" charset="0"/>
              <a:cs typeface="Arial" panose="020B0604020202020204" pitchFamily="34" charset="0"/>
            </a:endParaRPr>
          </a:p>
          <a:p>
            <a:pPr marL="0" indent="0">
              <a:spcAft>
                <a:spcPts val="900"/>
              </a:spcAft>
              <a:buNone/>
            </a:pPr>
            <a:endParaRPr lang="en-GB" sz="1650" dirty="0"/>
          </a:p>
        </p:txBody>
      </p:sp>
    </p:spTree>
    <p:extLst>
      <p:ext uri="{BB962C8B-B14F-4D97-AF65-F5344CB8AC3E}">
        <p14:creationId xmlns:p14="http://schemas.microsoft.com/office/powerpoint/2010/main" val="373351559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11D10-C53F-C189-3066-2A19B733863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B93A5C-13B6-913D-79F3-B7ABFA2E9E99}"/>
              </a:ext>
            </a:extLst>
          </p:cNvPr>
          <p:cNvSpPr>
            <a:spLocks noGrp="1"/>
          </p:cNvSpPr>
          <p:nvPr>
            <p:ph idx="1"/>
          </p:nvPr>
        </p:nvSpPr>
        <p:spPr>
          <a:xfrm>
            <a:off x="501756" y="1760873"/>
            <a:ext cx="8509239" cy="3260013"/>
          </a:xfrm>
        </p:spPr>
        <p:txBody>
          <a:bodyPr>
            <a:normAutofit fontScale="47500" lnSpcReduction="20000"/>
          </a:bodyPr>
          <a:lstStyle/>
          <a:p>
            <a:r>
              <a:rPr lang="en-US" sz="4000" b="1" dirty="0">
                <a:latin typeface="Arial" charset="0"/>
                <a:ea typeface="Arial" charset="0"/>
                <a:cs typeface="Arial" charset="0"/>
              </a:rPr>
              <a:t>Concerns over the finality of transactions</a:t>
            </a:r>
            <a:endParaRPr lang="en-CA" sz="2800" dirty="0">
              <a:solidFill>
                <a:srgbClr val="000000"/>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CA" sz="2800" dirty="0">
                <a:solidFill>
                  <a:srgbClr val="000000"/>
                </a:solidFill>
                <a:effectLst/>
                <a:latin typeface="Arial" panose="020B0604020202020204" pitchFamily="34" charset="0"/>
                <a:cs typeface="Arial" panose="020B0604020202020204" pitchFamily="34" charset="0"/>
              </a:rPr>
              <a:t>In legislative reform efforts, there has been a genuine concern around the finality of transactions.</a:t>
            </a:r>
          </a:p>
          <a:p>
            <a:pPr marL="342900" indent="-342900">
              <a:buFont typeface="Arial" panose="020B0604020202020204" pitchFamily="34" charset="0"/>
              <a:buChar char="•"/>
            </a:pPr>
            <a:r>
              <a:rPr lang="en-CA" sz="2800" dirty="0">
                <a:solidFill>
                  <a:srgbClr val="000000"/>
                </a:solidFill>
                <a:latin typeface="Arial" panose="020B0604020202020204" pitchFamily="34" charset="0"/>
                <a:cs typeface="Arial" panose="020B0604020202020204" pitchFamily="34" charset="0"/>
              </a:rPr>
              <a:t>This was largely noted, in the UK, by the Cork report (para. 1287). </a:t>
            </a:r>
            <a:r>
              <a:rPr lang="en-CA" sz="2800" dirty="0">
                <a:solidFill>
                  <a:srgbClr val="000000"/>
                </a:solidFill>
                <a:effectLst/>
                <a:latin typeface="Arial" panose="020B0604020202020204" pitchFamily="34" charset="0"/>
                <a:cs typeface="Arial" panose="020B0604020202020204" pitchFamily="34" charset="0"/>
              </a:rPr>
              <a:t>Such concerns come up largely at the intersection between insolvency and commercial laws (see for example, the anti-deprivation rule from </a:t>
            </a:r>
            <a:r>
              <a:rPr lang="en-CA" sz="2800" i="1" dirty="0">
                <a:solidFill>
                  <a:srgbClr val="000000"/>
                </a:solidFill>
                <a:effectLst/>
                <a:latin typeface="Arial" panose="020B0604020202020204" pitchFamily="34" charset="0"/>
                <a:cs typeface="Arial" panose="020B0604020202020204" pitchFamily="34" charset="0"/>
              </a:rPr>
              <a:t>Belmont Park Investments Pty</a:t>
            </a:r>
            <a:r>
              <a:rPr lang="en-CA" sz="2800" dirty="0">
                <a:solidFill>
                  <a:srgbClr val="000000"/>
                </a:solidFill>
                <a:latin typeface="Arial" panose="020B0604020202020204" pitchFamily="34" charset="0"/>
                <a:cs typeface="Arial" panose="020B0604020202020204" pitchFamily="34" charset="0"/>
              </a:rPr>
              <a:t> </a:t>
            </a:r>
            <a:r>
              <a:rPr lang="en-CA" sz="2800" i="1" dirty="0">
                <a:solidFill>
                  <a:srgbClr val="000000"/>
                </a:solidFill>
                <a:effectLst/>
                <a:latin typeface="Arial" panose="020B0604020202020204" pitchFamily="34" charset="0"/>
                <a:cs typeface="Arial" panose="020B0604020202020204" pitchFamily="34" charset="0"/>
              </a:rPr>
              <a:t>Ltd v BNY Corporate Trustee Services Ltd, </a:t>
            </a:r>
            <a:r>
              <a:rPr lang="en-CA" sz="2800" dirty="0">
                <a:solidFill>
                  <a:srgbClr val="000000"/>
                </a:solidFill>
                <a:effectLst/>
                <a:latin typeface="Arial" panose="020B0604020202020204" pitchFamily="34" charset="0"/>
                <a:cs typeface="Arial" panose="020B0604020202020204" pitchFamily="34" charset="0"/>
              </a:rPr>
              <a:t>[2011] UKSC 38)</a:t>
            </a:r>
          </a:p>
          <a:p>
            <a:pPr marL="342900" indent="-342900">
              <a:buFont typeface="Arial" panose="020B0604020202020204" pitchFamily="34" charset="0"/>
              <a:buChar char="•"/>
            </a:pPr>
            <a:r>
              <a:rPr lang="en-CA" sz="2800" dirty="0">
                <a:solidFill>
                  <a:srgbClr val="000000"/>
                </a:solidFill>
                <a:latin typeface="Arial" panose="020B0604020202020204" pitchFamily="34" charset="0"/>
                <a:cs typeface="Arial" panose="020B0604020202020204" pitchFamily="34" charset="0"/>
              </a:rPr>
              <a:t>It appears that, from English early case law and statutes, that, while fraud played a crucial role (notably in </a:t>
            </a:r>
            <a:r>
              <a:rPr lang="en-CA" sz="2800" i="1" dirty="0" err="1">
                <a:solidFill>
                  <a:srgbClr val="000000"/>
                </a:solidFill>
                <a:latin typeface="Arial" panose="020B0604020202020204" pitchFamily="34" charset="0"/>
                <a:cs typeface="Arial" panose="020B0604020202020204" pitchFamily="34" charset="0"/>
              </a:rPr>
              <a:t>Twyne’s</a:t>
            </a:r>
            <a:r>
              <a:rPr lang="en-CA" sz="2800" i="1" dirty="0">
                <a:solidFill>
                  <a:srgbClr val="000000"/>
                </a:solidFill>
                <a:latin typeface="Arial" panose="020B0604020202020204" pitchFamily="34" charset="0"/>
                <a:cs typeface="Arial" panose="020B0604020202020204" pitchFamily="34" charset="0"/>
              </a:rPr>
              <a:t> Case </a:t>
            </a:r>
            <a:r>
              <a:rPr lang="en-CA" sz="2800" dirty="0">
                <a:solidFill>
                  <a:srgbClr val="000000"/>
                </a:solidFill>
                <a:latin typeface="Arial" panose="020B0604020202020204" pitchFamily="34" charset="0"/>
                <a:cs typeface="Arial" panose="020B0604020202020204" pitchFamily="34" charset="0"/>
              </a:rPr>
              <a:t>above), that early transactions avoidance devices took a largely effects-based character.</a:t>
            </a:r>
          </a:p>
          <a:p>
            <a:pPr marL="342900" indent="-342900">
              <a:buFont typeface="Arial" panose="020B0604020202020204" pitchFamily="34" charset="0"/>
              <a:buChar char="•"/>
            </a:pPr>
            <a:r>
              <a:rPr lang="en-CA" sz="2800" dirty="0">
                <a:solidFill>
                  <a:srgbClr val="000000"/>
                </a:solidFill>
                <a:effectLst/>
                <a:latin typeface="Arial" panose="020B0604020202020204" pitchFamily="34" charset="0"/>
                <a:cs typeface="Arial" panose="020B0604020202020204" pitchFamily="34" charset="0"/>
              </a:rPr>
              <a:t>Eventually, express statutory provisions, for example 1869’s 32 &amp; 33 Victoria c. 71: s. 92, that the law should also recognize the </a:t>
            </a:r>
            <a:r>
              <a:rPr lang="en-CA" sz="2800" dirty="0">
                <a:solidFill>
                  <a:srgbClr val="000000"/>
                </a:solidFill>
                <a:latin typeface="Arial" panose="020B0604020202020204" pitchFamily="34" charset="0"/>
                <a:cs typeface="Arial" panose="020B0604020202020204" pitchFamily="34" charset="0"/>
              </a:rPr>
              <a:t>bona fide purchaser for value without notice</a:t>
            </a:r>
          </a:p>
          <a:p>
            <a:pPr marL="342900" indent="-342900">
              <a:buFont typeface="Arial" panose="020B0604020202020204" pitchFamily="34" charset="0"/>
              <a:buChar char="•"/>
            </a:pPr>
            <a:r>
              <a:rPr lang="en-CA" sz="2800" dirty="0">
                <a:solidFill>
                  <a:srgbClr val="000000"/>
                </a:solidFill>
                <a:effectLst/>
                <a:latin typeface="Arial" panose="020B0604020202020204" pitchFamily="34" charset="0"/>
                <a:cs typeface="Arial" panose="020B0604020202020204" pitchFamily="34" charset="0"/>
              </a:rPr>
              <a:t>This </a:t>
            </a:r>
            <a:r>
              <a:rPr lang="en-CA" sz="2800" dirty="0">
                <a:solidFill>
                  <a:srgbClr val="000000"/>
                </a:solidFill>
                <a:latin typeface="Arial" panose="020B0604020202020204" pitchFamily="34" charset="0"/>
                <a:cs typeface="Arial" panose="020B0604020202020204" pitchFamily="34" charset="0"/>
              </a:rPr>
              <a:t>approach is especially apparent in English and Canadian preferences law, where a purpose-based standard is preferred.</a:t>
            </a:r>
          </a:p>
          <a:p>
            <a:pPr marL="342900" indent="-342900">
              <a:buFont typeface="Arial" panose="020B0604020202020204" pitchFamily="34" charset="0"/>
              <a:buChar char="•"/>
            </a:pPr>
            <a:r>
              <a:rPr lang="en-CA" sz="2800" dirty="0">
                <a:solidFill>
                  <a:srgbClr val="000000"/>
                </a:solidFill>
                <a:effectLst/>
                <a:latin typeface="Arial" panose="020B0604020202020204" pitchFamily="34" charset="0"/>
                <a:cs typeface="Arial" panose="020B0604020202020204" pitchFamily="34" charset="0"/>
              </a:rPr>
              <a:t>In the US and Australia, althou</a:t>
            </a:r>
            <a:r>
              <a:rPr lang="en-CA" sz="2800" dirty="0">
                <a:solidFill>
                  <a:srgbClr val="000000"/>
                </a:solidFill>
                <a:latin typeface="Arial" panose="020B0604020202020204" pitchFamily="34" charset="0"/>
                <a:cs typeface="Arial" panose="020B0604020202020204" pitchFamily="34" charset="0"/>
              </a:rPr>
              <a:t>gh curtailed by certain defences, preferences are decided by a largely effects-based standard.</a:t>
            </a:r>
            <a:endParaRPr lang="en-CA" sz="2800" dirty="0">
              <a:solidFill>
                <a:srgbClr val="000000"/>
              </a:solidFill>
              <a:effectLst/>
              <a:latin typeface="Arial" panose="020B0604020202020204" pitchFamily="34" charset="0"/>
              <a:cs typeface="Arial" panose="020B0604020202020204" pitchFamily="34" charset="0"/>
            </a:endParaRPr>
          </a:p>
          <a:p>
            <a:pPr marL="0" indent="0">
              <a:spcAft>
                <a:spcPts val="900"/>
              </a:spcAft>
              <a:buNone/>
            </a:pPr>
            <a:endParaRPr lang="en-GB" sz="1650" dirty="0"/>
          </a:p>
        </p:txBody>
      </p:sp>
    </p:spTree>
    <p:extLst>
      <p:ext uri="{BB962C8B-B14F-4D97-AF65-F5344CB8AC3E}">
        <p14:creationId xmlns:p14="http://schemas.microsoft.com/office/powerpoint/2010/main" val="4212418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11D10-C53F-C189-3066-2A19B733863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B93A5C-13B6-913D-79F3-B7ABFA2E9E99}"/>
              </a:ext>
            </a:extLst>
          </p:cNvPr>
          <p:cNvSpPr>
            <a:spLocks noGrp="1"/>
          </p:cNvSpPr>
          <p:nvPr>
            <p:ph idx="1"/>
          </p:nvPr>
        </p:nvSpPr>
        <p:spPr>
          <a:xfrm>
            <a:off x="501756" y="1760873"/>
            <a:ext cx="8509239" cy="3260013"/>
          </a:xfrm>
        </p:spPr>
        <p:txBody>
          <a:bodyPr>
            <a:normAutofit fontScale="62500" lnSpcReduction="20000"/>
          </a:bodyPr>
          <a:lstStyle/>
          <a:p>
            <a:r>
              <a:rPr lang="en-US" sz="4000" b="1" dirty="0">
                <a:latin typeface="Arial" charset="0"/>
                <a:ea typeface="Arial" charset="0"/>
                <a:cs typeface="Arial" charset="0"/>
              </a:rPr>
              <a:t>English preferences law</a:t>
            </a:r>
            <a:endParaRPr lang="en-US" sz="4000" b="1" i="1" dirty="0">
              <a:latin typeface="Arial" charset="0"/>
              <a:ea typeface="Arial" charset="0"/>
              <a:cs typeface="Arial" charset="0"/>
            </a:endParaRPr>
          </a:p>
          <a:p>
            <a:endParaRPr lang="en-CA" sz="2800" dirty="0">
              <a:solidFill>
                <a:srgbClr val="000000"/>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CA" sz="2800" dirty="0">
                <a:solidFill>
                  <a:srgbClr val="000000"/>
                </a:solidFill>
                <a:effectLst/>
                <a:latin typeface="Arial" panose="020B0604020202020204" pitchFamily="34" charset="0"/>
                <a:cs typeface="Arial" panose="020B0604020202020204" pitchFamily="34" charset="0"/>
              </a:rPr>
              <a:t>The Fraudulent preference (as it was originally known) was a judicial innovation of the </a:t>
            </a:r>
            <a:r>
              <a:rPr lang="en-CA" sz="2800" dirty="0">
                <a:solidFill>
                  <a:srgbClr val="000000"/>
                </a:solidFill>
                <a:latin typeface="Arial" panose="020B0604020202020204" pitchFamily="34" charset="0"/>
                <a:cs typeface="Arial" panose="020B0604020202020204" pitchFamily="34" charset="0"/>
              </a:rPr>
              <a:t>1571 Fraudulent Conveyance by </a:t>
            </a:r>
            <a:r>
              <a:rPr lang="en-CA" sz="2800" dirty="0">
                <a:solidFill>
                  <a:srgbClr val="000000"/>
                </a:solidFill>
                <a:effectLst/>
                <a:latin typeface="Arial" panose="020B0604020202020204" pitchFamily="34" charset="0"/>
                <a:cs typeface="Arial" panose="020B0604020202020204" pitchFamily="34" charset="0"/>
              </a:rPr>
              <a:t>Lord Mansfield from the 18</a:t>
            </a:r>
            <a:r>
              <a:rPr lang="en-CA" sz="2800" baseline="30000" dirty="0">
                <a:solidFill>
                  <a:srgbClr val="000000"/>
                </a:solidFill>
                <a:effectLst/>
                <a:latin typeface="Arial" panose="020B0604020202020204" pitchFamily="34" charset="0"/>
                <a:cs typeface="Arial" panose="020B0604020202020204" pitchFamily="34" charset="0"/>
              </a:rPr>
              <a:t>th</a:t>
            </a:r>
            <a:r>
              <a:rPr lang="en-CA" sz="2800" dirty="0">
                <a:solidFill>
                  <a:srgbClr val="000000"/>
                </a:solidFill>
                <a:effectLst/>
                <a:latin typeface="Arial" panose="020B0604020202020204" pitchFamily="34" charset="0"/>
                <a:cs typeface="Arial" panose="020B0604020202020204" pitchFamily="34" charset="0"/>
              </a:rPr>
              <a:t> century (see for example, </a:t>
            </a:r>
            <a:r>
              <a:rPr lang="en-CA" sz="2800" i="1" dirty="0">
                <a:solidFill>
                  <a:srgbClr val="000000"/>
                </a:solidFill>
                <a:effectLst/>
                <a:latin typeface="Arial" panose="020B0604020202020204" pitchFamily="34" charset="0"/>
                <a:cs typeface="Arial" panose="020B0604020202020204" pitchFamily="34" charset="0"/>
              </a:rPr>
              <a:t>Alderson v. Temple, </a:t>
            </a:r>
            <a:r>
              <a:rPr lang="en-CA" sz="2800" dirty="0">
                <a:solidFill>
                  <a:srgbClr val="000000"/>
                </a:solidFill>
                <a:effectLst/>
                <a:latin typeface="Arial" panose="020B0604020202020204" pitchFamily="34" charset="0"/>
                <a:cs typeface="Arial" panose="020B0604020202020204" pitchFamily="34" charset="0"/>
              </a:rPr>
              <a:t>1 Black W 660, (1768) ER 384)</a:t>
            </a:r>
          </a:p>
          <a:p>
            <a:pPr marL="342900" indent="-342900">
              <a:buFont typeface="Arial" panose="020B0604020202020204" pitchFamily="34" charset="0"/>
              <a:buChar char="•"/>
            </a:pPr>
            <a:r>
              <a:rPr lang="en-CA" sz="2800" dirty="0">
                <a:solidFill>
                  <a:srgbClr val="000000"/>
                </a:solidFill>
                <a:latin typeface="Arial" panose="020B0604020202020204" pitchFamily="34" charset="0"/>
                <a:cs typeface="Arial" panose="020B0604020202020204" pitchFamily="34" charset="0"/>
              </a:rPr>
              <a:t>Concerned about the finality of transactions, the Cork Committee made recommendations to clarify exemptions to the rule (see para. 1287 of the </a:t>
            </a:r>
            <a:r>
              <a:rPr lang="en-CA" sz="2800" i="1" dirty="0">
                <a:solidFill>
                  <a:srgbClr val="000000"/>
                </a:solidFill>
                <a:latin typeface="Arial" panose="020B0604020202020204" pitchFamily="34" charset="0"/>
                <a:cs typeface="Arial" panose="020B0604020202020204" pitchFamily="34" charset="0"/>
              </a:rPr>
              <a:t>Cork Report</a:t>
            </a:r>
            <a:r>
              <a:rPr lang="en-CA" sz="2800" dirty="0">
                <a:solidFill>
                  <a:srgbClr val="000000"/>
                </a:solidFill>
                <a:latin typeface="Arial" panose="020B0604020202020204" pitchFamily="34" charset="0"/>
                <a:cs typeface="Arial" panose="020B0604020202020204" pitchFamily="34" charset="0"/>
              </a:rPr>
              <a:t>).</a:t>
            </a:r>
          </a:p>
          <a:p>
            <a:pPr marL="342900" indent="-342900">
              <a:buFont typeface="Arial" panose="020B0604020202020204" pitchFamily="34" charset="0"/>
              <a:buChar char="•"/>
            </a:pPr>
            <a:r>
              <a:rPr lang="en-CA" sz="2800" dirty="0">
                <a:solidFill>
                  <a:srgbClr val="000000"/>
                </a:solidFill>
                <a:effectLst/>
                <a:latin typeface="Arial" panose="020B0604020202020204" pitchFamily="34" charset="0"/>
                <a:cs typeface="Arial" panose="020B0604020202020204" pitchFamily="34" charset="0"/>
              </a:rPr>
              <a:t>This led parliament to change the standard of application of the new preferences provision from requiring the debtor to have acted with a view to prefer to requiring the debtor to merely being influenced by a desire to prefer.</a:t>
            </a:r>
          </a:p>
          <a:p>
            <a:pPr marL="0" indent="0">
              <a:spcAft>
                <a:spcPts val="900"/>
              </a:spcAft>
              <a:buNone/>
            </a:pPr>
            <a:endParaRPr lang="en-GB" sz="1650" dirty="0"/>
          </a:p>
        </p:txBody>
      </p:sp>
    </p:spTree>
    <p:extLst>
      <p:ext uri="{BB962C8B-B14F-4D97-AF65-F5344CB8AC3E}">
        <p14:creationId xmlns:p14="http://schemas.microsoft.com/office/powerpoint/2010/main" val="348527925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11D10-C53F-C189-3066-2A19B733863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B93A5C-13B6-913D-79F3-B7ABFA2E9E99}"/>
              </a:ext>
            </a:extLst>
          </p:cNvPr>
          <p:cNvSpPr>
            <a:spLocks noGrp="1"/>
          </p:cNvSpPr>
          <p:nvPr>
            <p:ph idx="1"/>
          </p:nvPr>
        </p:nvSpPr>
        <p:spPr>
          <a:xfrm>
            <a:off x="501756" y="1760873"/>
            <a:ext cx="8509239" cy="3260013"/>
          </a:xfrm>
        </p:spPr>
        <p:txBody>
          <a:bodyPr>
            <a:normAutofit fontScale="70000" lnSpcReduction="20000"/>
          </a:bodyPr>
          <a:lstStyle/>
          <a:p>
            <a:r>
              <a:rPr lang="en-US" sz="4000" b="1" dirty="0">
                <a:latin typeface="Arial" charset="0"/>
                <a:ea typeface="Arial" charset="0"/>
                <a:cs typeface="Arial" charset="0"/>
              </a:rPr>
              <a:t>The modern preference, s. 239 of the </a:t>
            </a:r>
            <a:r>
              <a:rPr lang="en-US" sz="4000" b="1" i="1" dirty="0">
                <a:latin typeface="Arial" charset="0"/>
                <a:ea typeface="Arial" charset="0"/>
                <a:cs typeface="Arial" charset="0"/>
              </a:rPr>
              <a:t>Insolvency Act, 1986</a:t>
            </a:r>
          </a:p>
          <a:p>
            <a:endParaRPr lang="en-CA" sz="2800" dirty="0">
              <a:solidFill>
                <a:srgbClr val="000000"/>
              </a:solidFill>
              <a:latin typeface="Arial" panose="020B0604020202020204" pitchFamily="34" charset="0"/>
              <a:cs typeface="Arial" panose="020B0604020202020204" pitchFamily="34" charset="0"/>
            </a:endParaRPr>
          </a:p>
          <a:p>
            <a:pPr marL="457200" indent="-457200">
              <a:buFont typeface="+mj-lt"/>
              <a:buAutoNum type="arabicPeriod"/>
            </a:pPr>
            <a:r>
              <a:rPr lang="en-CA" sz="2800" dirty="0">
                <a:solidFill>
                  <a:srgbClr val="000000"/>
                </a:solidFill>
                <a:effectLst/>
                <a:latin typeface="Arial" panose="020B0604020202020204" pitchFamily="34" charset="0"/>
                <a:cs typeface="Arial" panose="020B0604020202020204" pitchFamily="34" charset="0"/>
              </a:rPr>
              <a:t>Company must be insolvent</a:t>
            </a:r>
          </a:p>
          <a:p>
            <a:pPr marL="457200" indent="-457200">
              <a:buFont typeface="+mj-lt"/>
              <a:buAutoNum type="arabicPeriod"/>
            </a:pPr>
            <a:r>
              <a:rPr lang="en-CA" sz="2800" dirty="0">
                <a:solidFill>
                  <a:srgbClr val="000000"/>
                </a:solidFill>
                <a:latin typeface="Arial" panose="020B0604020202020204" pitchFamily="34" charset="0"/>
                <a:cs typeface="Arial" panose="020B0604020202020204" pitchFamily="34" charset="0"/>
              </a:rPr>
              <a:t>Transaction was entered into within a relevant time</a:t>
            </a:r>
          </a:p>
          <a:p>
            <a:pPr marL="457200" indent="-457200">
              <a:buFont typeface="+mj-lt"/>
              <a:buAutoNum type="arabicPeriod"/>
            </a:pPr>
            <a:r>
              <a:rPr lang="en-CA" sz="2800" dirty="0">
                <a:solidFill>
                  <a:srgbClr val="000000"/>
                </a:solidFill>
                <a:effectLst/>
                <a:latin typeface="Arial" panose="020B0604020202020204" pitchFamily="34" charset="0"/>
                <a:cs typeface="Arial" panose="020B0604020202020204" pitchFamily="34" charset="0"/>
              </a:rPr>
              <a:t>Beneficiary is creditor of the company</a:t>
            </a:r>
          </a:p>
          <a:p>
            <a:pPr marL="457200" indent="-457200">
              <a:buFont typeface="+mj-lt"/>
              <a:buAutoNum type="arabicPeriod"/>
            </a:pPr>
            <a:r>
              <a:rPr lang="en-CA" sz="2800" dirty="0">
                <a:solidFill>
                  <a:srgbClr val="000000"/>
                </a:solidFill>
                <a:latin typeface="Arial" panose="020B0604020202020204" pitchFamily="34" charset="0"/>
                <a:cs typeface="Arial" panose="020B0604020202020204" pitchFamily="34" charset="0"/>
              </a:rPr>
              <a:t>Creditor received more than fair share under a hypothetical liquidation or administration</a:t>
            </a:r>
          </a:p>
          <a:p>
            <a:pPr marL="457200" indent="-457200">
              <a:buFont typeface="+mj-lt"/>
              <a:buAutoNum type="arabicPeriod"/>
            </a:pPr>
            <a:r>
              <a:rPr lang="en-CA" sz="2800" dirty="0">
                <a:solidFill>
                  <a:srgbClr val="000000"/>
                </a:solidFill>
                <a:effectLst/>
                <a:latin typeface="Arial" panose="020B0604020202020204" pitchFamily="34" charset="0"/>
                <a:cs typeface="Arial" panose="020B0604020202020204" pitchFamily="34" charset="0"/>
              </a:rPr>
              <a:t>De</a:t>
            </a:r>
            <a:r>
              <a:rPr lang="en-CA" sz="2800" dirty="0">
                <a:solidFill>
                  <a:srgbClr val="000000"/>
                </a:solidFill>
                <a:latin typeface="Arial" panose="020B0604020202020204" pitchFamily="34" charset="0"/>
                <a:cs typeface="Arial" panose="020B0604020202020204" pitchFamily="34" charset="0"/>
              </a:rPr>
              <a:t>btor must have been influenced by a desire to prefer (waived in the case of connected parties)</a:t>
            </a:r>
            <a:endParaRPr lang="en-CA" sz="2800" dirty="0">
              <a:solidFill>
                <a:srgbClr val="000000"/>
              </a:solidFill>
              <a:effectLst/>
              <a:latin typeface="Arial" panose="020B0604020202020204" pitchFamily="34" charset="0"/>
              <a:cs typeface="Arial" panose="020B0604020202020204" pitchFamily="34" charset="0"/>
            </a:endParaRPr>
          </a:p>
          <a:p>
            <a:pPr marL="0" indent="0">
              <a:spcAft>
                <a:spcPts val="900"/>
              </a:spcAft>
              <a:buNone/>
            </a:pPr>
            <a:endParaRPr lang="en-GB" sz="1650" dirty="0"/>
          </a:p>
        </p:txBody>
      </p:sp>
    </p:spTree>
    <p:extLst>
      <p:ext uri="{BB962C8B-B14F-4D97-AF65-F5344CB8AC3E}">
        <p14:creationId xmlns:p14="http://schemas.microsoft.com/office/powerpoint/2010/main" val="32154071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11D10-C53F-C189-3066-2A19B733863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B93A5C-13B6-913D-79F3-B7ABFA2E9E99}"/>
              </a:ext>
            </a:extLst>
          </p:cNvPr>
          <p:cNvSpPr>
            <a:spLocks noGrp="1"/>
          </p:cNvSpPr>
          <p:nvPr>
            <p:ph idx="1"/>
          </p:nvPr>
        </p:nvSpPr>
        <p:spPr>
          <a:xfrm>
            <a:off x="501756" y="1760873"/>
            <a:ext cx="8509239" cy="3260013"/>
          </a:xfrm>
        </p:spPr>
        <p:txBody>
          <a:bodyPr>
            <a:normAutofit fontScale="55000" lnSpcReduction="20000"/>
          </a:bodyPr>
          <a:lstStyle/>
          <a:p>
            <a:r>
              <a:rPr lang="en-US" sz="4000" b="1" dirty="0">
                <a:latin typeface="Arial" charset="0"/>
                <a:ea typeface="Arial" charset="0"/>
                <a:cs typeface="Arial" charset="0"/>
              </a:rPr>
              <a:t>What is a desire to prefer?</a:t>
            </a:r>
            <a:endParaRPr lang="en-US" sz="4000" b="1" i="1" dirty="0">
              <a:latin typeface="Arial" charset="0"/>
              <a:ea typeface="Arial" charset="0"/>
              <a:cs typeface="Arial" charset="0"/>
            </a:endParaRPr>
          </a:p>
          <a:p>
            <a:endParaRPr lang="en-CA" sz="2800" dirty="0">
              <a:solidFill>
                <a:srgbClr val="000000"/>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US" sz="2800" dirty="0">
                <a:latin typeface="Arial" panose="020B0604020202020204" pitchFamily="34" charset="0"/>
                <a:ea typeface="Arial" charset="0"/>
                <a:cs typeface="Arial" panose="020B0604020202020204" pitchFamily="34" charset="0"/>
              </a:rPr>
              <a:t>Based on the ruling in </a:t>
            </a:r>
            <a:r>
              <a:rPr lang="en-CA" sz="2800" i="1" dirty="0">
                <a:solidFill>
                  <a:srgbClr val="000000"/>
                </a:solidFill>
                <a:effectLst/>
                <a:latin typeface="Arial" panose="020B0604020202020204" pitchFamily="34" charset="0"/>
                <a:cs typeface="Arial" panose="020B0604020202020204" pitchFamily="34" charset="0"/>
              </a:rPr>
              <a:t>Re MC Bacon </a:t>
            </a:r>
            <a:r>
              <a:rPr lang="en-CA" sz="2800" dirty="0">
                <a:solidFill>
                  <a:srgbClr val="000000"/>
                </a:solidFill>
                <a:effectLst/>
                <a:latin typeface="Arial" panose="020B0604020202020204" pitchFamily="34" charset="0"/>
                <a:cs typeface="Arial" panose="020B0604020202020204" pitchFamily="34" charset="0"/>
              </a:rPr>
              <a:t>[1990] BCC 78.</a:t>
            </a:r>
          </a:p>
          <a:p>
            <a:pPr marL="342900" indent="-342900">
              <a:buFont typeface="Arial" panose="020B0604020202020204" pitchFamily="34" charset="0"/>
              <a:buChar char="•"/>
            </a:pPr>
            <a:r>
              <a:rPr lang="en-CA" sz="2800" dirty="0">
                <a:solidFill>
                  <a:srgbClr val="000000"/>
                </a:solidFill>
                <a:effectLst/>
                <a:latin typeface="Arial" panose="020B0604020202020204" pitchFamily="34" charset="0"/>
                <a:cs typeface="Arial" panose="020B0604020202020204" pitchFamily="34" charset="0"/>
              </a:rPr>
              <a:t>English courts have determined that the desire to prefer the creditor must have been a factor in the minds of those who made the decision to enter into the transaction</a:t>
            </a:r>
          </a:p>
          <a:p>
            <a:pPr marL="342900" indent="-342900">
              <a:buFont typeface="Arial" panose="020B0604020202020204" pitchFamily="34" charset="0"/>
              <a:buChar char="•"/>
            </a:pPr>
            <a:r>
              <a:rPr lang="en-CA" sz="2800" dirty="0">
                <a:solidFill>
                  <a:srgbClr val="000000"/>
                </a:solidFill>
                <a:effectLst/>
                <a:latin typeface="Arial" panose="020B0604020202020204" pitchFamily="34" charset="0"/>
                <a:cs typeface="Arial" panose="020B0604020202020204" pitchFamily="34" charset="0"/>
              </a:rPr>
              <a:t>the desire to prefer does not need to be the dominant intention in entering into the transaction</a:t>
            </a:r>
          </a:p>
          <a:p>
            <a:pPr marL="342900" indent="-342900">
              <a:buFont typeface="Arial" panose="020B0604020202020204" pitchFamily="34" charset="0"/>
              <a:buChar char="•"/>
            </a:pPr>
            <a:r>
              <a:rPr lang="en-CA" sz="2800" dirty="0">
                <a:solidFill>
                  <a:srgbClr val="000000"/>
                </a:solidFill>
                <a:effectLst/>
                <a:latin typeface="Arial" panose="020B0604020202020204" pitchFamily="34" charset="0"/>
                <a:cs typeface="Arial" panose="020B0604020202020204" pitchFamily="34" charset="0"/>
              </a:rPr>
              <a:t>Desire is to be determined at the time in which the company made this decision, not at the time when the transaction took place.</a:t>
            </a:r>
          </a:p>
          <a:p>
            <a:pPr marL="342900" indent="-342900">
              <a:buFont typeface="Arial" panose="020B0604020202020204" pitchFamily="34" charset="0"/>
              <a:buChar char="•"/>
            </a:pPr>
            <a:r>
              <a:rPr lang="en-CA" sz="2800" dirty="0">
                <a:solidFill>
                  <a:srgbClr val="000000"/>
                </a:solidFill>
                <a:latin typeface="Arial" panose="020B0604020202020204" pitchFamily="34" charset="0"/>
                <a:cs typeface="Arial" panose="020B0604020202020204" pitchFamily="34" charset="0"/>
              </a:rPr>
              <a:t>This has been seldom argued given the uncertainty in application in what is meant by “desire to prefer” (see Parry and </a:t>
            </a:r>
            <a:r>
              <a:rPr lang="en-CA" sz="2800" dirty="0" err="1">
                <a:solidFill>
                  <a:srgbClr val="000000"/>
                </a:solidFill>
                <a:latin typeface="Arial" panose="020B0604020202020204" pitchFamily="34" charset="0"/>
                <a:cs typeface="Arial" panose="020B0604020202020204" pitchFamily="34" charset="0"/>
              </a:rPr>
              <a:t>Shivji</a:t>
            </a:r>
            <a:r>
              <a:rPr lang="en-CA" sz="2800" dirty="0">
                <a:solidFill>
                  <a:srgbClr val="000000"/>
                </a:solidFill>
                <a:latin typeface="Arial" panose="020B0604020202020204" pitchFamily="34" charset="0"/>
                <a:cs typeface="Arial" panose="020B0604020202020204" pitchFamily="34" charset="0"/>
              </a:rPr>
              <a:t>; </a:t>
            </a:r>
            <a:r>
              <a:rPr lang="en-CA" sz="2800" dirty="0" err="1">
                <a:solidFill>
                  <a:srgbClr val="000000"/>
                </a:solidFill>
                <a:latin typeface="Arial" panose="020B0604020202020204" pitchFamily="34" charset="0"/>
                <a:cs typeface="Arial" panose="020B0604020202020204" pitchFamily="34" charset="0"/>
              </a:rPr>
              <a:t>Vaccari</a:t>
            </a:r>
            <a:r>
              <a:rPr lang="en-CA" sz="2800" dirty="0">
                <a:solidFill>
                  <a:srgbClr val="000000"/>
                </a:solidFill>
                <a:latin typeface="Arial" panose="020B0604020202020204" pitchFamily="34" charset="0"/>
                <a:cs typeface="Arial" panose="020B0604020202020204" pitchFamily="34" charset="0"/>
              </a:rPr>
              <a:t> and </a:t>
            </a:r>
            <a:r>
              <a:rPr lang="en-CA" sz="2800" dirty="0" err="1">
                <a:solidFill>
                  <a:srgbClr val="000000"/>
                </a:solidFill>
                <a:latin typeface="Arial" panose="020B0604020202020204" pitchFamily="34" charset="0"/>
                <a:cs typeface="Arial" panose="020B0604020202020204" pitchFamily="34" charset="0"/>
              </a:rPr>
              <a:t>Ghio</a:t>
            </a:r>
            <a:r>
              <a:rPr lang="en-CA" sz="2800" dirty="0">
                <a:solidFill>
                  <a:srgbClr val="000000"/>
                </a:solidFill>
                <a:latin typeface="Arial" panose="020B0604020202020204" pitchFamily="34" charset="0"/>
                <a:cs typeface="Arial" panose="020B0604020202020204" pitchFamily="34" charset="0"/>
              </a:rPr>
              <a:t>)</a:t>
            </a:r>
          </a:p>
          <a:p>
            <a:pPr marL="342900" indent="-342900">
              <a:buFont typeface="Arial" panose="020B0604020202020204" pitchFamily="34" charset="0"/>
              <a:buChar char="•"/>
            </a:pPr>
            <a:r>
              <a:rPr lang="en-CA" sz="2800" dirty="0">
                <a:solidFill>
                  <a:srgbClr val="000000"/>
                </a:solidFill>
                <a:effectLst/>
                <a:latin typeface="Arial" panose="020B0604020202020204" pitchFamily="34" charset="0"/>
                <a:cs typeface="Arial" panose="020B0604020202020204" pitchFamily="34" charset="0"/>
              </a:rPr>
              <a:t>Interestingly, the Australian provision, which </a:t>
            </a:r>
            <a:r>
              <a:rPr lang="en-CA" sz="2800" dirty="0">
                <a:solidFill>
                  <a:srgbClr val="000000"/>
                </a:solidFill>
                <a:latin typeface="Arial" panose="020B0604020202020204" pitchFamily="34" charset="0"/>
                <a:cs typeface="Arial" panose="020B0604020202020204" pitchFamily="34" charset="0"/>
              </a:rPr>
              <a:t>requires no intent, has been applied far more often (see </a:t>
            </a:r>
            <a:r>
              <a:rPr lang="en-CA" sz="2800" dirty="0" err="1">
                <a:solidFill>
                  <a:srgbClr val="000000"/>
                </a:solidFill>
                <a:latin typeface="Arial" panose="020B0604020202020204" pitchFamily="34" charset="0"/>
                <a:cs typeface="Arial" panose="020B0604020202020204" pitchFamily="34" charset="0"/>
              </a:rPr>
              <a:t>Keay</a:t>
            </a:r>
            <a:r>
              <a:rPr lang="en-CA" sz="2800" dirty="0">
                <a:solidFill>
                  <a:srgbClr val="000000"/>
                </a:solidFill>
                <a:latin typeface="Arial" panose="020B0604020202020204" pitchFamily="34" charset="0"/>
                <a:cs typeface="Arial" panose="020B0604020202020204" pitchFamily="34" charset="0"/>
              </a:rPr>
              <a:t>, footnote 411 of the paper).</a:t>
            </a:r>
            <a:endParaRPr lang="en-CA" sz="2800" dirty="0">
              <a:solidFill>
                <a:srgbClr val="000000"/>
              </a:solidFill>
              <a:effectLst/>
              <a:latin typeface="Arial" panose="020B0604020202020204" pitchFamily="34" charset="0"/>
              <a:cs typeface="Arial" panose="020B0604020202020204" pitchFamily="34" charset="0"/>
            </a:endParaRPr>
          </a:p>
          <a:p>
            <a:pPr marL="0" indent="0">
              <a:spcAft>
                <a:spcPts val="900"/>
              </a:spcAft>
              <a:buNone/>
            </a:pPr>
            <a:endParaRPr lang="en-GB" sz="1650" dirty="0"/>
          </a:p>
        </p:txBody>
      </p:sp>
    </p:spTree>
    <p:extLst>
      <p:ext uri="{BB962C8B-B14F-4D97-AF65-F5344CB8AC3E}">
        <p14:creationId xmlns:p14="http://schemas.microsoft.com/office/powerpoint/2010/main" val="3406270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11D10-C53F-C189-3066-2A19B733863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B93A5C-13B6-913D-79F3-B7ABFA2E9E99}"/>
              </a:ext>
            </a:extLst>
          </p:cNvPr>
          <p:cNvSpPr>
            <a:spLocks noGrp="1"/>
          </p:cNvSpPr>
          <p:nvPr>
            <p:ph idx="1"/>
          </p:nvPr>
        </p:nvSpPr>
        <p:spPr>
          <a:xfrm>
            <a:off x="501756" y="1760873"/>
            <a:ext cx="8509239" cy="3260013"/>
          </a:xfrm>
        </p:spPr>
        <p:txBody>
          <a:bodyPr>
            <a:normAutofit fontScale="62500" lnSpcReduction="20000"/>
          </a:bodyPr>
          <a:lstStyle/>
          <a:p>
            <a:r>
              <a:rPr lang="en-CA" sz="5400" b="1" dirty="0">
                <a:solidFill>
                  <a:srgbClr val="000000"/>
                </a:solidFill>
                <a:latin typeface="Arial" panose="020B0604020202020204" pitchFamily="34" charset="0"/>
                <a:cs typeface="Arial" panose="020B0604020202020204" pitchFamily="34" charset="0"/>
              </a:rPr>
              <a:t>Canadian Preferences Provisions</a:t>
            </a:r>
          </a:p>
          <a:p>
            <a:pPr marL="342900" indent="-342900">
              <a:buFont typeface="Arial" panose="020B0604020202020204" pitchFamily="34" charset="0"/>
              <a:buChar char="•"/>
            </a:pPr>
            <a:r>
              <a:rPr lang="en-CA" sz="4000" dirty="0">
                <a:solidFill>
                  <a:srgbClr val="000000"/>
                </a:solidFill>
                <a:effectLst/>
                <a:latin typeface="Arial" panose="020B0604020202020204" pitchFamily="34" charset="0"/>
                <a:cs typeface="Arial" panose="020B0604020202020204" pitchFamily="34" charset="0"/>
              </a:rPr>
              <a:t>Similar to Eng</a:t>
            </a:r>
            <a:r>
              <a:rPr lang="en-CA" sz="4000" dirty="0">
                <a:solidFill>
                  <a:srgbClr val="000000"/>
                </a:solidFill>
                <a:latin typeface="Arial" panose="020B0604020202020204" pitchFamily="34" charset="0"/>
                <a:cs typeface="Arial" panose="020B0604020202020204" pitchFamily="34" charset="0"/>
              </a:rPr>
              <a:t>lish provisions but with a few nuances</a:t>
            </a:r>
          </a:p>
          <a:p>
            <a:pPr marL="342900" indent="-342900">
              <a:buFont typeface="Arial" panose="020B0604020202020204" pitchFamily="34" charset="0"/>
              <a:buChar char="•"/>
            </a:pPr>
            <a:r>
              <a:rPr lang="en-CA" sz="4000" dirty="0">
                <a:solidFill>
                  <a:srgbClr val="000000"/>
                </a:solidFill>
                <a:effectLst/>
                <a:latin typeface="Arial" panose="020B0604020202020204" pitchFamily="34" charset="0"/>
                <a:cs typeface="Arial" panose="020B0604020202020204" pitchFamily="34" charset="0"/>
              </a:rPr>
              <a:t>Amendments in 2009 removed the need to prove intent for arm’s-length parties</a:t>
            </a:r>
          </a:p>
          <a:p>
            <a:pPr marL="342900" indent="-342900">
              <a:buFont typeface="Arial" panose="020B0604020202020204" pitchFamily="34" charset="0"/>
              <a:buChar char="•"/>
            </a:pPr>
            <a:r>
              <a:rPr lang="en-CA" sz="4000" dirty="0">
                <a:solidFill>
                  <a:srgbClr val="000000"/>
                </a:solidFill>
                <a:latin typeface="Arial" panose="020B0604020202020204" pitchFamily="34" charset="0"/>
                <a:cs typeface="Arial" panose="020B0604020202020204" pitchFamily="34" charset="0"/>
              </a:rPr>
              <a:t>Courts observed that non-arm’s-length transfers were more likely to involve fraud (See, for example </a:t>
            </a:r>
            <a:r>
              <a:rPr lang="en-CA" sz="4000" i="1" dirty="0">
                <a:solidFill>
                  <a:srgbClr val="000000"/>
                </a:solidFill>
                <a:effectLst/>
                <a:latin typeface="Arial" panose="020B0604020202020204" pitchFamily="34" charset="0"/>
                <a:cs typeface="Arial" panose="020B0604020202020204" pitchFamily="34" charset="0"/>
              </a:rPr>
              <a:t>Re St-Anne Nackawic Pulp Co, </a:t>
            </a:r>
            <a:r>
              <a:rPr lang="en-CA" sz="4000" dirty="0">
                <a:solidFill>
                  <a:srgbClr val="000000"/>
                </a:solidFill>
                <a:effectLst/>
                <a:latin typeface="Arial" panose="020B0604020202020204" pitchFamily="34" charset="0"/>
                <a:cs typeface="Arial" panose="020B0604020202020204" pitchFamily="34" charset="0"/>
              </a:rPr>
              <a:t>2005 NBCA 55 (CanLII), [12])</a:t>
            </a:r>
          </a:p>
          <a:p>
            <a:pPr marL="342900" indent="-342900">
              <a:buFont typeface="Arial" panose="020B0604020202020204" pitchFamily="34" charset="0"/>
              <a:buChar char="•"/>
            </a:pPr>
            <a:r>
              <a:rPr lang="en-CA" sz="4000" dirty="0">
                <a:solidFill>
                  <a:srgbClr val="000000"/>
                </a:solidFill>
                <a:latin typeface="Arial" panose="020B0604020202020204" pitchFamily="34" charset="0"/>
                <a:cs typeface="Arial" panose="020B0604020202020204" pitchFamily="34" charset="0"/>
              </a:rPr>
              <a:t>Under an arm’s length transaction, it must be shown that the debtor only must have the intention to prefer.</a:t>
            </a:r>
            <a:endParaRPr lang="en-CA" sz="4000" dirty="0">
              <a:solidFill>
                <a:srgbClr val="000000"/>
              </a:solidFill>
              <a:effectLst/>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CA" sz="4000" dirty="0">
              <a:solidFill>
                <a:srgbClr val="000000"/>
              </a:solidFill>
              <a:effectLst/>
              <a:latin typeface="Arial" panose="020B0604020202020204" pitchFamily="34" charset="0"/>
              <a:cs typeface="Arial" panose="020B0604020202020204" pitchFamily="34" charset="0"/>
            </a:endParaRPr>
          </a:p>
          <a:p>
            <a:pPr marL="0" indent="0">
              <a:spcAft>
                <a:spcPts val="900"/>
              </a:spcAft>
              <a:buNone/>
            </a:pPr>
            <a:endParaRPr lang="en-GB" sz="1650" dirty="0"/>
          </a:p>
        </p:txBody>
      </p:sp>
    </p:spTree>
    <p:extLst>
      <p:ext uri="{BB962C8B-B14F-4D97-AF65-F5344CB8AC3E}">
        <p14:creationId xmlns:p14="http://schemas.microsoft.com/office/powerpoint/2010/main" val="31693162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11D10-C53F-C189-3066-2A19B733863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B93A5C-13B6-913D-79F3-B7ABFA2E9E99}"/>
              </a:ext>
            </a:extLst>
          </p:cNvPr>
          <p:cNvSpPr>
            <a:spLocks noGrp="1"/>
          </p:cNvSpPr>
          <p:nvPr>
            <p:ph idx="1"/>
          </p:nvPr>
        </p:nvSpPr>
        <p:spPr>
          <a:xfrm>
            <a:off x="501756" y="1760873"/>
            <a:ext cx="8509239" cy="3260013"/>
          </a:xfrm>
        </p:spPr>
        <p:txBody>
          <a:bodyPr>
            <a:normAutofit fontScale="47500" lnSpcReduction="20000"/>
          </a:bodyPr>
          <a:lstStyle/>
          <a:p>
            <a:r>
              <a:rPr lang="en-CA" sz="5400" b="1" dirty="0">
                <a:solidFill>
                  <a:srgbClr val="000000"/>
                </a:solidFill>
                <a:latin typeface="Arial" panose="020B0604020202020204" pitchFamily="34" charset="0"/>
                <a:cs typeface="Arial" panose="020B0604020202020204" pitchFamily="34" charset="0"/>
              </a:rPr>
              <a:t>Corporate Attribution and the difficulties in proving intent in England and Canada</a:t>
            </a:r>
          </a:p>
          <a:p>
            <a:pPr marL="342900" indent="-342900">
              <a:buFont typeface="Arial" panose="020B0604020202020204" pitchFamily="34" charset="0"/>
              <a:buChar char="•"/>
            </a:pPr>
            <a:r>
              <a:rPr lang="en-CA" sz="4000" dirty="0">
                <a:solidFill>
                  <a:srgbClr val="000000"/>
                </a:solidFill>
                <a:effectLst/>
                <a:latin typeface="Arial" panose="020B0604020202020204" pitchFamily="34" charset="0"/>
                <a:cs typeface="Arial" panose="020B0604020202020204" pitchFamily="34" charset="0"/>
              </a:rPr>
              <a:t>While, in the case of individuals, proving intent is more straightforward, proving corporate intent is more difficult.</a:t>
            </a:r>
          </a:p>
          <a:p>
            <a:pPr marL="342900" indent="-342900">
              <a:buFont typeface="Arial" panose="020B0604020202020204" pitchFamily="34" charset="0"/>
              <a:buChar char="•"/>
            </a:pPr>
            <a:r>
              <a:rPr lang="en-CA" sz="4000" dirty="0">
                <a:solidFill>
                  <a:srgbClr val="000000"/>
                </a:solidFill>
                <a:latin typeface="Arial" panose="020B0604020202020204" pitchFamily="34" charset="0"/>
                <a:cs typeface="Arial" panose="020B0604020202020204" pitchFamily="34" charset="0"/>
              </a:rPr>
              <a:t>Both Canada and England utilise the corporate attribution doctrine. The leading English case on it in the insolvency context is </a:t>
            </a:r>
            <a:r>
              <a:rPr lang="en-CA" sz="4000" i="1" dirty="0" err="1">
                <a:solidFill>
                  <a:srgbClr val="000000"/>
                </a:solidFill>
                <a:effectLst/>
                <a:latin typeface="Times New Roman" panose="02020603050405020304" pitchFamily="18" charset="0"/>
              </a:rPr>
              <a:t>Jetavia</a:t>
            </a:r>
            <a:r>
              <a:rPr lang="en-CA" sz="4000" i="1" dirty="0">
                <a:solidFill>
                  <a:srgbClr val="000000"/>
                </a:solidFill>
                <a:effectLst/>
                <a:latin typeface="Times New Roman" panose="02020603050405020304" pitchFamily="18" charset="0"/>
              </a:rPr>
              <a:t> SA and another v. </a:t>
            </a:r>
            <a:r>
              <a:rPr lang="en-CA" sz="4000" i="1" dirty="0" err="1">
                <a:solidFill>
                  <a:srgbClr val="000000"/>
                </a:solidFill>
                <a:effectLst/>
                <a:latin typeface="Times New Roman" panose="02020603050405020304" pitchFamily="18" charset="0"/>
              </a:rPr>
              <a:t>Bilta</a:t>
            </a:r>
            <a:r>
              <a:rPr lang="en-CA" sz="4000" i="1" dirty="0">
                <a:solidFill>
                  <a:srgbClr val="000000"/>
                </a:solidFill>
                <a:effectLst/>
                <a:latin typeface="Times New Roman" panose="02020603050405020304" pitchFamily="18" charset="0"/>
              </a:rPr>
              <a:t> (UK) Limited (in liquidation) and others, </a:t>
            </a:r>
            <a:r>
              <a:rPr lang="en-CA" sz="4000" dirty="0">
                <a:solidFill>
                  <a:srgbClr val="000000"/>
                </a:solidFill>
                <a:effectLst/>
                <a:latin typeface="Times New Roman" panose="02020603050405020304" pitchFamily="18" charset="0"/>
              </a:rPr>
              <a:t>[2015] UKSC 23, 2015 WL 1786084.</a:t>
            </a:r>
          </a:p>
          <a:p>
            <a:pPr marL="342900" indent="-342900">
              <a:buFont typeface="Arial" panose="020B0604020202020204" pitchFamily="34" charset="0"/>
              <a:buChar char="•"/>
            </a:pPr>
            <a:r>
              <a:rPr lang="en-CA" sz="4000" dirty="0">
                <a:solidFill>
                  <a:srgbClr val="000000"/>
                </a:solidFill>
                <a:latin typeface="Arial" panose="020B0604020202020204" pitchFamily="34" charset="0"/>
                <a:cs typeface="Arial" panose="020B0604020202020204" pitchFamily="34" charset="0"/>
              </a:rPr>
              <a:t>While that case dealt with fraudulent trading, recent Supreme Court cases from Canada dealt with corporate attribution in the case of proving intent in both undervalue transfers and preferences.</a:t>
            </a:r>
            <a:endParaRPr lang="en-CA" sz="4000" dirty="0">
              <a:solidFill>
                <a:srgbClr val="000000"/>
              </a:solidFill>
              <a:effectLst/>
              <a:latin typeface="Arial" panose="020B0604020202020204" pitchFamily="34" charset="0"/>
              <a:cs typeface="Arial" panose="020B0604020202020204" pitchFamily="34" charset="0"/>
            </a:endParaRPr>
          </a:p>
          <a:p>
            <a:pPr marL="0" indent="0">
              <a:spcAft>
                <a:spcPts val="900"/>
              </a:spcAft>
              <a:buNone/>
            </a:pPr>
            <a:endParaRPr lang="en-GB" sz="1650" dirty="0"/>
          </a:p>
        </p:txBody>
      </p:sp>
    </p:spTree>
    <p:extLst>
      <p:ext uri="{BB962C8B-B14F-4D97-AF65-F5344CB8AC3E}">
        <p14:creationId xmlns:p14="http://schemas.microsoft.com/office/powerpoint/2010/main" val="31385427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11D10-C53F-C189-3066-2A19B733863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B93A5C-13B6-913D-79F3-B7ABFA2E9E99}"/>
              </a:ext>
            </a:extLst>
          </p:cNvPr>
          <p:cNvSpPr>
            <a:spLocks noGrp="1"/>
          </p:cNvSpPr>
          <p:nvPr>
            <p:ph idx="1"/>
          </p:nvPr>
        </p:nvSpPr>
        <p:spPr>
          <a:xfrm>
            <a:off x="501756" y="1760873"/>
            <a:ext cx="8509239" cy="3260013"/>
          </a:xfrm>
        </p:spPr>
        <p:txBody>
          <a:bodyPr>
            <a:normAutofit fontScale="62500" lnSpcReduction="20000"/>
          </a:bodyPr>
          <a:lstStyle/>
          <a:p>
            <a:r>
              <a:rPr lang="en-CA" sz="5400" b="1" dirty="0">
                <a:solidFill>
                  <a:srgbClr val="000000"/>
                </a:solidFill>
                <a:latin typeface="Arial" panose="020B0604020202020204" pitchFamily="34" charset="0"/>
                <a:cs typeface="Arial" panose="020B0604020202020204" pitchFamily="34" charset="0"/>
              </a:rPr>
              <a:t>Corporate Attribution standards from the Supreme Court of Canada</a:t>
            </a:r>
          </a:p>
          <a:p>
            <a:pPr marL="457200" indent="-457200">
              <a:buFont typeface="Arial" panose="020B0604020202020204" pitchFamily="34" charset="0"/>
              <a:buChar char="•"/>
            </a:pPr>
            <a:r>
              <a:rPr lang="en-CA" sz="4000" dirty="0">
                <a:solidFill>
                  <a:srgbClr val="000000"/>
                </a:solidFill>
                <a:latin typeface="Arial" panose="020B0604020202020204" pitchFamily="34" charset="0"/>
                <a:cs typeface="Arial" panose="020B0604020202020204" pitchFamily="34" charset="0"/>
              </a:rPr>
              <a:t>Two recent Supreme Court of Canada cases dealt with corporate attribution, </a:t>
            </a:r>
            <a:r>
              <a:rPr lang="en-CA" sz="4000" i="1" dirty="0">
                <a:solidFill>
                  <a:srgbClr val="000000"/>
                </a:solidFill>
                <a:effectLst/>
                <a:latin typeface="Arial" panose="020B0604020202020204" pitchFamily="34" charset="0"/>
                <a:cs typeface="Arial" panose="020B0604020202020204" pitchFamily="34" charset="0"/>
              </a:rPr>
              <a:t>Aquino v. </a:t>
            </a:r>
            <a:r>
              <a:rPr lang="en-CA" sz="4000" i="1" dirty="0" err="1">
                <a:solidFill>
                  <a:srgbClr val="000000"/>
                </a:solidFill>
                <a:effectLst/>
                <a:latin typeface="Arial" panose="020B0604020202020204" pitchFamily="34" charset="0"/>
                <a:cs typeface="Arial" panose="020B0604020202020204" pitchFamily="34" charset="0"/>
              </a:rPr>
              <a:t>Bondfield</a:t>
            </a:r>
            <a:r>
              <a:rPr lang="en-CA" sz="4000" i="1" dirty="0">
                <a:solidFill>
                  <a:srgbClr val="000000"/>
                </a:solidFill>
                <a:effectLst/>
                <a:latin typeface="Arial" panose="020B0604020202020204" pitchFamily="34" charset="0"/>
                <a:cs typeface="Arial" panose="020B0604020202020204" pitchFamily="34" charset="0"/>
              </a:rPr>
              <a:t> Construction Co., </a:t>
            </a:r>
            <a:r>
              <a:rPr lang="en-CA" sz="4000" dirty="0">
                <a:solidFill>
                  <a:srgbClr val="000000"/>
                </a:solidFill>
                <a:effectLst/>
                <a:latin typeface="Arial" panose="020B0604020202020204" pitchFamily="34" charset="0"/>
                <a:cs typeface="Arial" panose="020B0604020202020204" pitchFamily="34" charset="0"/>
              </a:rPr>
              <a:t>2024 SCC 31 and </a:t>
            </a:r>
            <a:r>
              <a:rPr lang="en-CA" sz="4000" i="1" dirty="0">
                <a:solidFill>
                  <a:srgbClr val="000000"/>
                </a:solidFill>
                <a:effectLst/>
                <a:latin typeface="Arial" panose="020B0604020202020204" pitchFamily="34" charset="0"/>
                <a:cs typeface="Arial" panose="020B0604020202020204" pitchFamily="34" charset="0"/>
              </a:rPr>
              <a:t>Scott v. Golden Oaks Enterprises Inc., </a:t>
            </a:r>
            <a:r>
              <a:rPr lang="en-CA" sz="4000" dirty="0">
                <a:solidFill>
                  <a:srgbClr val="000000"/>
                </a:solidFill>
                <a:effectLst/>
                <a:latin typeface="Arial" panose="020B0604020202020204" pitchFamily="34" charset="0"/>
                <a:cs typeface="Arial" panose="020B0604020202020204" pitchFamily="34" charset="0"/>
              </a:rPr>
              <a:t>2024 SCC 32.</a:t>
            </a:r>
          </a:p>
          <a:p>
            <a:pPr marL="457200" indent="-457200">
              <a:buFont typeface="Arial" panose="020B0604020202020204" pitchFamily="34" charset="0"/>
              <a:buChar char="•"/>
            </a:pPr>
            <a:r>
              <a:rPr lang="en-CA" sz="4000" dirty="0">
                <a:solidFill>
                  <a:srgbClr val="000000"/>
                </a:solidFill>
                <a:latin typeface="Arial" panose="020B0604020202020204" pitchFamily="34" charset="0"/>
                <a:cs typeface="Arial" panose="020B0604020202020204" pitchFamily="34" charset="0"/>
              </a:rPr>
              <a:t>Arguably these created less certainty in the law, not more.</a:t>
            </a:r>
            <a:endParaRPr lang="en-CA" sz="4000" dirty="0">
              <a:solidFill>
                <a:srgbClr val="000000"/>
              </a:solidFill>
              <a:effectLst/>
              <a:latin typeface="Arial" panose="020B0604020202020204" pitchFamily="34" charset="0"/>
              <a:cs typeface="Arial" panose="020B0604020202020204" pitchFamily="34" charset="0"/>
            </a:endParaRPr>
          </a:p>
          <a:p>
            <a:pPr marL="0" indent="0">
              <a:spcAft>
                <a:spcPts val="900"/>
              </a:spcAft>
              <a:buNone/>
            </a:pPr>
            <a:endParaRPr lang="en-GB" sz="1650" dirty="0"/>
          </a:p>
        </p:txBody>
      </p:sp>
    </p:spTree>
    <p:extLst>
      <p:ext uri="{BB962C8B-B14F-4D97-AF65-F5344CB8AC3E}">
        <p14:creationId xmlns:p14="http://schemas.microsoft.com/office/powerpoint/2010/main" val="2621544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11D10-C53F-C189-3066-2A19B733863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B93A5C-13B6-913D-79F3-B7ABFA2E9E99}"/>
              </a:ext>
            </a:extLst>
          </p:cNvPr>
          <p:cNvSpPr>
            <a:spLocks noGrp="1"/>
          </p:cNvSpPr>
          <p:nvPr>
            <p:ph idx="1"/>
          </p:nvPr>
        </p:nvSpPr>
        <p:spPr>
          <a:xfrm>
            <a:off x="501756" y="1760873"/>
            <a:ext cx="8509239" cy="3260013"/>
          </a:xfrm>
        </p:spPr>
        <p:txBody>
          <a:bodyPr>
            <a:normAutofit fontScale="32500" lnSpcReduction="20000"/>
          </a:bodyPr>
          <a:lstStyle/>
          <a:p>
            <a:pPr marL="0" indent="0">
              <a:buNone/>
            </a:pPr>
            <a:r>
              <a:rPr lang="en-CA" sz="5400" b="1" dirty="0">
                <a:solidFill>
                  <a:srgbClr val="000000"/>
                </a:solidFill>
                <a:latin typeface="Arial" panose="020B0604020202020204" pitchFamily="34" charset="0"/>
                <a:cs typeface="Arial" panose="020B0604020202020204" pitchFamily="34" charset="0"/>
              </a:rPr>
              <a:t>Corporate Attribution standards from the Supreme Court of Canada</a:t>
            </a:r>
          </a:p>
          <a:p>
            <a:pPr marL="0" indent="0">
              <a:buNone/>
            </a:pPr>
            <a:r>
              <a:rPr lang="en-CA" sz="4000" dirty="0">
                <a:solidFill>
                  <a:srgbClr val="000000"/>
                </a:solidFill>
                <a:latin typeface="Arial" panose="020B0604020202020204" pitchFamily="34" charset="0"/>
                <a:cs typeface="Arial" panose="020B0604020202020204" pitchFamily="34" charset="0"/>
              </a:rPr>
              <a:t>Test for corporate attribution is as follows:</a:t>
            </a:r>
          </a:p>
          <a:p>
            <a:pPr marL="0" indent="0">
              <a:buNone/>
            </a:pPr>
            <a:r>
              <a:rPr lang="en-CA" sz="4000" i="1" dirty="0">
                <a:solidFill>
                  <a:srgbClr val="000000"/>
                </a:solidFill>
                <a:effectLst/>
                <a:latin typeface="Arial" panose="020B0604020202020204" pitchFamily="34" charset="0"/>
                <a:cs typeface="Arial" panose="020B0604020202020204" pitchFamily="34" charset="0"/>
              </a:rPr>
              <a:t>1) A person’s fraudulent acts may be attributed to a corporation if two conditions are met: a)</a:t>
            </a:r>
            <a:endParaRPr lang="en-CA" sz="4000" dirty="0">
              <a:solidFill>
                <a:srgbClr val="000000"/>
              </a:solidFill>
              <a:effectLst/>
              <a:latin typeface="Arial" panose="020B0604020202020204" pitchFamily="34" charset="0"/>
              <a:cs typeface="Arial" panose="020B0604020202020204" pitchFamily="34" charset="0"/>
            </a:endParaRPr>
          </a:p>
          <a:p>
            <a:pPr marL="0" indent="0">
              <a:buNone/>
            </a:pPr>
            <a:r>
              <a:rPr lang="en-CA" sz="4000" i="1" dirty="0">
                <a:solidFill>
                  <a:srgbClr val="000000"/>
                </a:solidFill>
                <a:effectLst/>
                <a:latin typeface="Arial" panose="020B0604020202020204" pitchFamily="34" charset="0"/>
                <a:cs typeface="Arial" panose="020B0604020202020204" pitchFamily="34" charset="0"/>
              </a:rPr>
              <a:t>they were the directing mind of the corporation when the acts occurred and b) such acts</a:t>
            </a:r>
            <a:endParaRPr lang="en-CA" sz="4000" dirty="0">
              <a:solidFill>
                <a:srgbClr val="000000"/>
              </a:solidFill>
              <a:effectLst/>
              <a:latin typeface="Arial" panose="020B0604020202020204" pitchFamily="34" charset="0"/>
              <a:cs typeface="Arial" panose="020B0604020202020204" pitchFamily="34" charset="0"/>
            </a:endParaRPr>
          </a:p>
          <a:p>
            <a:pPr marL="0" indent="0">
              <a:buNone/>
            </a:pPr>
            <a:r>
              <a:rPr lang="en-CA" sz="4000" i="1" dirty="0">
                <a:solidFill>
                  <a:srgbClr val="000000"/>
                </a:solidFill>
                <a:effectLst/>
                <a:latin typeface="Arial" panose="020B0604020202020204" pitchFamily="34" charset="0"/>
                <a:cs typeface="Arial" panose="020B0604020202020204" pitchFamily="34" charset="0"/>
              </a:rPr>
              <a:t>were performed within the corporate responsibilities assigned to them.</a:t>
            </a:r>
            <a:endParaRPr lang="en-CA" sz="4000" dirty="0">
              <a:solidFill>
                <a:srgbClr val="000000"/>
              </a:solidFill>
              <a:effectLst/>
              <a:latin typeface="Arial" panose="020B0604020202020204" pitchFamily="34" charset="0"/>
              <a:cs typeface="Arial" panose="020B0604020202020204" pitchFamily="34" charset="0"/>
            </a:endParaRPr>
          </a:p>
          <a:p>
            <a:pPr marL="0" indent="0">
              <a:buNone/>
            </a:pPr>
            <a:r>
              <a:rPr lang="en-CA" sz="4000" i="1" dirty="0">
                <a:solidFill>
                  <a:srgbClr val="000000"/>
                </a:solidFill>
                <a:effectLst/>
                <a:latin typeface="Arial" panose="020B0604020202020204" pitchFamily="34" charset="0"/>
                <a:cs typeface="Arial" panose="020B0604020202020204" pitchFamily="34" charset="0"/>
              </a:rPr>
              <a:t>2) Attribution is generally inappropriate when: (a) the directing mind acted in total fraud of</a:t>
            </a:r>
            <a:endParaRPr lang="en-CA" sz="4000" dirty="0">
              <a:solidFill>
                <a:srgbClr val="000000"/>
              </a:solidFill>
              <a:effectLst/>
              <a:latin typeface="Arial" panose="020B0604020202020204" pitchFamily="34" charset="0"/>
              <a:cs typeface="Arial" panose="020B0604020202020204" pitchFamily="34" charset="0"/>
            </a:endParaRPr>
          </a:p>
          <a:p>
            <a:pPr marL="0" indent="0">
              <a:buNone/>
            </a:pPr>
            <a:r>
              <a:rPr lang="en-CA" sz="4000" i="1" dirty="0">
                <a:solidFill>
                  <a:srgbClr val="000000"/>
                </a:solidFill>
                <a:effectLst/>
                <a:latin typeface="Arial" panose="020B0604020202020204" pitchFamily="34" charset="0"/>
                <a:cs typeface="Arial" panose="020B0604020202020204" pitchFamily="34" charset="0"/>
              </a:rPr>
              <a:t>the corporation (the fraud exemption), or (b) the actions were not partly or wholly, by</a:t>
            </a:r>
            <a:endParaRPr lang="en-CA" sz="4000" dirty="0">
              <a:solidFill>
                <a:srgbClr val="000000"/>
              </a:solidFill>
              <a:effectLst/>
              <a:latin typeface="Arial" panose="020B0604020202020204" pitchFamily="34" charset="0"/>
              <a:cs typeface="Arial" panose="020B0604020202020204" pitchFamily="34" charset="0"/>
            </a:endParaRPr>
          </a:p>
          <a:p>
            <a:pPr marL="0" indent="0">
              <a:buNone/>
            </a:pPr>
            <a:r>
              <a:rPr lang="en-CA" sz="4000" i="1" dirty="0">
                <a:solidFill>
                  <a:srgbClr val="000000"/>
                </a:solidFill>
                <a:effectLst/>
                <a:latin typeface="Arial" panose="020B0604020202020204" pitchFamily="34" charset="0"/>
                <a:cs typeface="Arial" panose="020B0604020202020204" pitchFamily="34" charset="0"/>
              </a:rPr>
              <a:t>design, for the benefit of the corporation (the no benefit exception).</a:t>
            </a:r>
            <a:endParaRPr lang="en-CA" sz="4000" dirty="0">
              <a:solidFill>
                <a:srgbClr val="000000"/>
              </a:solidFill>
              <a:effectLst/>
              <a:latin typeface="Arial" panose="020B0604020202020204" pitchFamily="34" charset="0"/>
              <a:cs typeface="Arial" panose="020B0604020202020204" pitchFamily="34" charset="0"/>
            </a:endParaRPr>
          </a:p>
          <a:p>
            <a:pPr marL="0" indent="0">
              <a:buNone/>
            </a:pPr>
            <a:r>
              <a:rPr lang="en-CA" sz="4000" i="1" dirty="0">
                <a:solidFill>
                  <a:srgbClr val="000000"/>
                </a:solidFill>
                <a:effectLst/>
                <a:latin typeface="Arial" panose="020B0604020202020204" pitchFamily="34" charset="0"/>
                <a:cs typeface="Arial" panose="020B0604020202020204" pitchFamily="34" charset="0"/>
              </a:rPr>
              <a:t>3) Courts have discretion in attributing intent of the directing mind to the corporation if this</a:t>
            </a:r>
            <a:endParaRPr lang="en-CA" sz="4000" dirty="0">
              <a:solidFill>
                <a:srgbClr val="000000"/>
              </a:solidFill>
              <a:effectLst/>
              <a:latin typeface="Arial" panose="020B0604020202020204" pitchFamily="34" charset="0"/>
              <a:cs typeface="Arial" panose="020B0604020202020204" pitchFamily="34" charset="0"/>
            </a:endParaRPr>
          </a:p>
          <a:p>
            <a:pPr marL="0" indent="0">
              <a:buNone/>
            </a:pPr>
            <a:r>
              <a:rPr lang="en-CA" sz="4000" i="1" dirty="0">
                <a:solidFill>
                  <a:srgbClr val="000000"/>
                </a:solidFill>
                <a:effectLst/>
                <a:latin typeface="Arial" panose="020B0604020202020204" pitchFamily="34" charset="0"/>
                <a:cs typeface="Arial" panose="020B0604020202020204" pitchFamily="34" charset="0"/>
              </a:rPr>
              <a:t>would be in the public interest (i.e. it would promote the purpose of the law under which</a:t>
            </a:r>
            <a:endParaRPr lang="en-CA" sz="4000" dirty="0">
              <a:solidFill>
                <a:srgbClr val="000000"/>
              </a:solidFill>
              <a:effectLst/>
              <a:latin typeface="Arial" panose="020B0604020202020204" pitchFamily="34" charset="0"/>
              <a:cs typeface="Arial" panose="020B0604020202020204" pitchFamily="34" charset="0"/>
            </a:endParaRPr>
          </a:p>
          <a:p>
            <a:pPr marL="0" indent="0">
              <a:buNone/>
            </a:pPr>
            <a:r>
              <a:rPr lang="en-CA" sz="4000" i="1" dirty="0">
                <a:solidFill>
                  <a:srgbClr val="000000"/>
                </a:solidFill>
                <a:effectLst/>
                <a:latin typeface="Arial" panose="020B0604020202020204" pitchFamily="34" charset="0"/>
                <a:cs typeface="Arial" panose="020B0604020202020204" pitchFamily="34" charset="0"/>
              </a:rPr>
              <a:t>attribution is sought).</a:t>
            </a:r>
            <a:endParaRPr lang="en-CA" sz="4000" dirty="0">
              <a:solidFill>
                <a:srgbClr val="000000"/>
              </a:solidFill>
              <a:effectLst/>
              <a:latin typeface="Arial" panose="020B0604020202020204" pitchFamily="34" charset="0"/>
              <a:cs typeface="Arial" panose="020B0604020202020204" pitchFamily="34" charset="0"/>
            </a:endParaRPr>
          </a:p>
          <a:p>
            <a:pPr marL="0" indent="0">
              <a:buNone/>
            </a:pPr>
            <a:r>
              <a:rPr lang="en-CA" sz="4000" i="1" dirty="0">
                <a:solidFill>
                  <a:srgbClr val="000000"/>
                </a:solidFill>
                <a:effectLst/>
                <a:latin typeface="Arial" panose="020B0604020202020204" pitchFamily="34" charset="0"/>
                <a:cs typeface="Arial" panose="020B0604020202020204" pitchFamily="34" charset="0"/>
              </a:rPr>
              <a:t>4) The courts must apply the corporate attribution doctrine purposively, contextually and</a:t>
            </a:r>
            <a:endParaRPr lang="en-CA" sz="4000" dirty="0">
              <a:solidFill>
                <a:srgbClr val="000000"/>
              </a:solidFill>
              <a:effectLst/>
              <a:latin typeface="Arial" panose="020B0604020202020204" pitchFamily="34" charset="0"/>
              <a:cs typeface="Arial" panose="020B0604020202020204" pitchFamily="34" charset="0"/>
            </a:endParaRPr>
          </a:p>
          <a:p>
            <a:pPr marL="0" indent="0">
              <a:buNone/>
            </a:pPr>
            <a:r>
              <a:rPr lang="en-CA" sz="4000" i="1" dirty="0">
                <a:solidFill>
                  <a:srgbClr val="000000"/>
                </a:solidFill>
                <a:effectLst/>
                <a:latin typeface="Arial" panose="020B0604020202020204" pitchFamily="34" charset="0"/>
                <a:cs typeface="Arial" panose="020B0604020202020204" pitchFamily="34" charset="0"/>
              </a:rPr>
              <a:t>pragmatically. (Aquino, </a:t>
            </a:r>
            <a:r>
              <a:rPr lang="en-CA" sz="4000" dirty="0">
                <a:solidFill>
                  <a:srgbClr val="000000"/>
                </a:solidFill>
                <a:effectLst/>
                <a:latin typeface="Arial" panose="020B0604020202020204" pitchFamily="34" charset="0"/>
                <a:cs typeface="Arial" panose="020B0604020202020204" pitchFamily="34" charset="0"/>
              </a:rPr>
              <a:t>[82])</a:t>
            </a:r>
          </a:p>
          <a:p>
            <a:pPr marL="0" indent="0">
              <a:spcAft>
                <a:spcPts val="900"/>
              </a:spcAft>
              <a:buNone/>
            </a:pPr>
            <a:endParaRPr lang="en-GB" sz="1650" dirty="0"/>
          </a:p>
        </p:txBody>
      </p:sp>
    </p:spTree>
    <p:extLst>
      <p:ext uri="{BB962C8B-B14F-4D97-AF65-F5344CB8AC3E}">
        <p14:creationId xmlns:p14="http://schemas.microsoft.com/office/powerpoint/2010/main" val="279530992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11D10-C53F-C189-3066-2A19B733863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B93A5C-13B6-913D-79F3-B7ABFA2E9E99}"/>
              </a:ext>
            </a:extLst>
          </p:cNvPr>
          <p:cNvSpPr>
            <a:spLocks noGrp="1"/>
          </p:cNvSpPr>
          <p:nvPr>
            <p:ph idx="1"/>
          </p:nvPr>
        </p:nvSpPr>
        <p:spPr>
          <a:xfrm>
            <a:off x="501756" y="1760873"/>
            <a:ext cx="8509239" cy="3260013"/>
          </a:xfrm>
        </p:spPr>
        <p:txBody>
          <a:bodyPr>
            <a:normAutofit fontScale="25000" lnSpcReduction="20000"/>
          </a:bodyPr>
          <a:lstStyle/>
          <a:p>
            <a:r>
              <a:rPr lang="en-CA" sz="7200" b="1" dirty="0">
                <a:solidFill>
                  <a:srgbClr val="000000"/>
                </a:solidFill>
                <a:latin typeface="Arial" panose="020B0604020202020204" pitchFamily="34" charset="0"/>
                <a:cs typeface="Arial" panose="020B0604020202020204" pitchFamily="34" charset="0"/>
              </a:rPr>
              <a:t>American Approach – the ordinary course of business defense</a:t>
            </a:r>
          </a:p>
          <a:p>
            <a:pPr marL="457200" indent="-457200">
              <a:buFont typeface="Arial" panose="020B0604020202020204" pitchFamily="34" charset="0"/>
              <a:buChar char="•"/>
            </a:pPr>
            <a:r>
              <a:rPr lang="en-CA" sz="5400" dirty="0">
                <a:solidFill>
                  <a:srgbClr val="000000"/>
                </a:solidFill>
                <a:latin typeface="Arial" panose="020B0604020202020204" pitchFamily="34" charset="0"/>
                <a:cs typeface="Arial" panose="020B0604020202020204" pitchFamily="34" charset="0"/>
              </a:rPr>
              <a:t>While the US uses an effects-based approach to regulating insolvency avoidance, a transaction can be saved by the “ordinary course of business defense”</a:t>
            </a:r>
          </a:p>
          <a:p>
            <a:pPr marL="457200" indent="-457200">
              <a:buFont typeface="Arial" panose="020B0604020202020204" pitchFamily="34" charset="0"/>
              <a:buChar char="•"/>
            </a:pPr>
            <a:r>
              <a:rPr lang="en-CA" sz="5400" dirty="0">
                <a:solidFill>
                  <a:srgbClr val="000000"/>
                </a:solidFill>
                <a:latin typeface="Arial" panose="020B0604020202020204" pitchFamily="34" charset="0"/>
                <a:cs typeface="Arial" panose="020B0604020202020204" pitchFamily="34" charset="0"/>
              </a:rPr>
              <a:t>Pursuant to </a:t>
            </a:r>
            <a:r>
              <a:rPr lang="en-CA" sz="5400" dirty="0">
                <a:solidFill>
                  <a:srgbClr val="000000"/>
                </a:solidFill>
                <a:effectLst/>
                <a:latin typeface="Arial" panose="020B0604020202020204" pitchFamily="34" charset="0"/>
                <a:cs typeface="Arial" panose="020B0604020202020204" pitchFamily="34" charset="0"/>
              </a:rPr>
              <a:t>11 USC § 547(c)(2), utilising the defence requires the following:</a:t>
            </a:r>
          </a:p>
          <a:p>
            <a:pPr marL="342900" indent="-342900">
              <a:buFont typeface="Arial" panose="020B0604020202020204" pitchFamily="34" charset="0"/>
              <a:buChar char="•"/>
            </a:pPr>
            <a:r>
              <a:rPr lang="en-CA" sz="5400" dirty="0">
                <a:solidFill>
                  <a:srgbClr val="000000"/>
                </a:solidFill>
                <a:effectLst/>
                <a:latin typeface="Arial" panose="020B0604020202020204" pitchFamily="34" charset="0"/>
                <a:cs typeface="Arial" panose="020B0604020202020204" pitchFamily="34" charset="0"/>
              </a:rPr>
              <a:t>(1) the debtor made the preferential transfer to pay a debt incurred during the ordinary course of business and (2) such a transfer was made between the debtor and the transferee during the ordinary course of business</a:t>
            </a:r>
          </a:p>
          <a:p>
            <a:pPr marL="342900" indent="-342900">
              <a:buFont typeface="Arial" panose="020B0604020202020204" pitchFamily="34" charset="0"/>
              <a:buChar char="•"/>
            </a:pPr>
            <a:r>
              <a:rPr lang="en-CA" sz="5400" dirty="0">
                <a:solidFill>
                  <a:srgbClr val="000000"/>
                </a:solidFill>
                <a:latin typeface="Arial" panose="020B0604020202020204" pitchFamily="34" charset="0"/>
                <a:cs typeface="Arial" panose="020B0604020202020204" pitchFamily="34" charset="0"/>
              </a:rPr>
              <a:t>OR </a:t>
            </a:r>
            <a:r>
              <a:rPr lang="en-CA" sz="5400" dirty="0">
                <a:solidFill>
                  <a:srgbClr val="000000"/>
                </a:solidFill>
                <a:effectLst/>
                <a:latin typeface="Arial" panose="020B0604020202020204" pitchFamily="34" charset="0"/>
                <a:cs typeface="Arial" panose="020B0604020202020204" pitchFamily="34" charset="0"/>
              </a:rPr>
              <a:t>that such a transfer was made according to ordinary business terms.</a:t>
            </a:r>
          </a:p>
          <a:p>
            <a:pPr marL="342900" indent="-342900">
              <a:buFont typeface="Arial" panose="020B0604020202020204" pitchFamily="34" charset="0"/>
              <a:buChar char="•"/>
            </a:pPr>
            <a:r>
              <a:rPr lang="en-CA" sz="5400" dirty="0">
                <a:solidFill>
                  <a:srgbClr val="000000"/>
                </a:solidFill>
                <a:latin typeface="Arial" panose="020B0604020202020204" pitchFamily="34" charset="0"/>
                <a:cs typeface="Arial" panose="020B0604020202020204" pitchFamily="34" charset="0"/>
              </a:rPr>
              <a:t>Per </a:t>
            </a:r>
            <a:r>
              <a:rPr lang="en-CA" sz="5400" dirty="0" err="1">
                <a:solidFill>
                  <a:srgbClr val="000000"/>
                </a:solidFill>
                <a:latin typeface="Arial" panose="020B0604020202020204" pitchFamily="34" charset="0"/>
                <a:cs typeface="Arial" panose="020B0604020202020204" pitchFamily="34" charset="0"/>
              </a:rPr>
              <a:t>Gotberg</a:t>
            </a:r>
            <a:r>
              <a:rPr lang="en-CA" sz="5400" dirty="0">
                <a:solidFill>
                  <a:srgbClr val="000000"/>
                </a:solidFill>
                <a:latin typeface="Arial" panose="020B0604020202020204" pitchFamily="34" charset="0"/>
                <a:cs typeface="Arial" panose="020B0604020202020204" pitchFamily="34" charset="0"/>
              </a:rPr>
              <a:t>, see p. 41 of the paper, this </a:t>
            </a:r>
            <a:r>
              <a:rPr lang="en-CA" sz="5400" dirty="0">
                <a:solidFill>
                  <a:srgbClr val="000000"/>
                </a:solidFill>
                <a:effectLst/>
                <a:latin typeface="Arial" panose="020B0604020202020204" pitchFamily="34" charset="0"/>
                <a:cs typeface="Arial" panose="020B0604020202020204" pitchFamily="34" charset="0"/>
              </a:rPr>
              <a:t>defence is inherently subjective and, as a result, has been criticized as being both difficult to define and potentially detrimental to the law of preferences as a whole.</a:t>
            </a:r>
          </a:p>
          <a:p>
            <a:pPr marL="342900" indent="-342900">
              <a:buFont typeface="Arial" panose="020B0604020202020204" pitchFamily="34" charset="0"/>
              <a:buChar char="•"/>
            </a:pPr>
            <a:r>
              <a:rPr lang="en-CA" sz="5400" dirty="0" err="1">
                <a:solidFill>
                  <a:srgbClr val="000000"/>
                </a:solidFill>
                <a:effectLst/>
                <a:latin typeface="Arial" panose="020B0604020202020204" pitchFamily="34" charset="0"/>
                <a:cs typeface="Arial" panose="020B0604020202020204" pitchFamily="34" charset="0"/>
              </a:rPr>
              <a:t>Gotberg</a:t>
            </a:r>
            <a:r>
              <a:rPr lang="en-CA" sz="5400" dirty="0">
                <a:solidFill>
                  <a:srgbClr val="000000"/>
                </a:solidFill>
                <a:effectLst/>
                <a:latin typeface="Arial" panose="020B0604020202020204" pitchFamily="34" charset="0"/>
                <a:cs typeface="Arial" panose="020B0604020202020204" pitchFamily="34" charset="0"/>
              </a:rPr>
              <a:t> also noted, in the same paper, that the ordinary course defense is responsible for 75% of all preferences litigation.</a:t>
            </a:r>
          </a:p>
          <a:p>
            <a:pPr marL="0" indent="0">
              <a:spcAft>
                <a:spcPts val="900"/>
              </a:spcAft>
              <a:buNone/>
            </a:pPr>
            <a:endParaRPr lang="en-GB" sz="1650" dirty="0"/>
          </a:p>
        </p:txBody>
      </p:sp>
    </p:spTree>
    <p:extLst>
      <p:ext uri="{BB962C8B-B14F-4D97-AF65-F5344CB8AC3E}">
        <p14:creationId xmlns:p14="http://schemas.microsoft.com/office/powerpoint/2010/main" val="33554252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11D10-C53F-C189-3066-2A19B733863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B93A5C-13B6-913D-79F3-B7ABFA2E9E99}"/>
              </a:ext>
            </a:extLst>
          </p:cNvPr>
          <p:cNvSpPr>
            <a:spLocks noGrp="1"/>
          </p:cNvSpPr>
          <p:nvPr>
            <p:ph idx="1"/>
          </p:nvPr>
        </p:nvSpPr>
        <p:spPr>
          <a:xfrm>
            <a:off x="501756" y="1760873"/>
            <a:ext cx="8509239" cy="3260013"/>
          </a:xfrm>
        </p:spPr>
        <p:txBody>
          <a:bodyPr>
            <a:normAutofit fontScale="25000" lnSpcReduction="20000"/>
          </a:bodyPr>
          <a:lstStyle/>
          <a:p>
            <a:pPr marL="0" indent="0">
              <a:buNone/>
            </a:pPr>
            <a:r>
              <a:rPr lang="en-CA" sz="7200" b="1" dirty="0">
                <a:solidFill>
                  <a:srgbClr val="000000"/>
                </a:solidFill>
                <a:latin typeface="Arial" panose="020B0604020202020204" pitchFamily="34" charset="0"/>
                <a:cs typeface="Arial" panose="020B0604020202020204" pitchFamily="34" charset="0"/>
              </a:rPr>
              <a:t>The anti-deprivation rule in Canada</a:t>
            </a:r>
          </a:p>
          <a:p>
            <a:pPr marL="0" indent="0">
              <a:buNone/>
            </a:pPr>
            <a:r>
              <a:rPr lang="en-CA" sz="5400" dirty="0">
                <a:solidFill>
                  <a:srgbClr val="000000"/>
                </a:solidFill>
                <a:latin typeface="Arial" panose="020B0604020202020204" pitchFamily="34" charset="0"/>
                <a:cs typeface="Arial" panose="020B0604020202020204" pitchFamily="34" charset="0"/>
              </a:rPr>
              <a:t>While the English anti-deprivation rule (</a:t>
            </a:r>
            <a:r>
              <a:rPr lang="en-CA" sz="5400" i="1" dirty="0">
                <a:solidFill>
                  <a:srgbClr val="000000"/>
                </a:solidFill>
                <a:effectLst/>
                <a:latin typeface="Arial" panose="020B0604020202020204" pitchFamily="34" charset="0"/>
                <a:cs typeface="Arial" panose="020B0604020202020204" pitchFamily="34" charset="0"/>
              </a:rPr>
              <a:t>Belmont Park Investments Pty</a:t>
            </a:r>
            <a:r>
              <a:rPr lang="en-CA" sz="5400" dirty="0">
                <a:solidFill>
                  <a:srgbClr val="000000"/>
                </a:solidFill>
                <a:latin typeface="Arial" panose="020B0604020202020204" pitchFamily="34" charset="0"/>
                <a:cs typeface="Arial" panose="020B0604020202020204" pitchFamily="34" charset="0"/>
              </a:rPr>
              <a:t> </a:t>
            </a:r>
            <a:r>
              <a:rPr lang="en-CA" sz="5400" i="1" dirty="0">
                <a:solidFill>
                  <a:srgbClr val="000000"/>
                </a:solidFill>
                <a:effectLst/>
                <a:latin typeface="Arial" panose="020B0604020202020204" pitchFamily="34" charset="0"/>
                <a:cs typeface="Arial" panose="020B0604020202020204" pitchFamily="34" charset="0"/>
              </a:rPr>
              <a:t>Ltd v BNY Corporate Trustee Services Ltd, </a:t>
            </a:r>
            <a:r>
              <a:rPr lang="en-CA" sz="5400" dirty="0">
                <a:solidFill>
                  <a:srgbClr val="000000"/>
                </a:solidFill>
                <a:effectLst/>
                <a:latin typeface="Arial" panose="020B0604020202020204" pitchFamily="34" charset="0"/>
                <a:cs typeface="Arial" panose="020B0604020202020204" pitchFamily="34" charset="0"/>
              </a:rPr>
              <a:t>[2011] UKSC 38) utilises a purpose-based tes</a:t>
            </a:r>
            <a:r>
              <a:rPr lang="en-CA" sz="5400" dirty="0">
                <a:solidFill>
                  <a:srgbClr val="000000"/>
                </a:solidFill>
                <a:latin typeface="Arial" panose="020B0604020202020204" pitchFamily="34" charset="0"/>
                <a:cs typeface="Arial" panose="020B0604020202020204" pitchFamily="34" charset="0"/>
              </a:rPr>
              <a:t>t where a taking can be saved by a justifiable business purpose, the Canadian rule is determined on a purely effects-based standard.</a:t>
            </a:r>
          </a:p>
          <a:p>
            <a:pPr marL="0" indent="0">
              <a:buNone/>
            </a:pPr>
            <a:endParaRPr lang="en-CA" sz="5400" dirty="0">
              <a:solidFill>
                <a:srgbClr val="000000"/>
              </a:solidFill>
              <a:latin typeface="Arial" panose="020B0604020202020204" pitchFamily="34" charset="0"/>
              <a:cs typeface="Arial" panose="020B0604020202020204" pitchFamily="34" charset="0"/>
            </a:endParaRPr>
          </a:p>
          <a:p>
            <a:pPr marL="0" indent="0">
              <a:buNone/>
            </a:pPr>
            <a:r>
              <a:rPr lang="en-CA" sz="5400" dirty="0">
                <a:solidFill>
                  <a:srgbClr val="000000"/>
                </a:solidFill>
                <a:effectLst/>
                <a:latin typeface="Arial" panose="020B0604020202020204" pitchFamily="34" charset="0"/>
                <a:cs typeface="Arial" panose="020B0604020202020204" pitchFamily="34" charset="0"/>
              </a:rPr>
              <a:t>The test for application is as follows:</a:t>
            </a:r>
          </a:p>
          <a:p>
            <a:pPr marL="914400" indent="-914400">
              <a:buFont typeface="+mj-lt"/>
              <a:buAutoNum type="arabicPeriod"/>
            </a:pPr>
            <a:r>
              <a:rPr lang="en-CA" sz="5400" dirty="0">
                <a:solidFill>
                  <a:srgbClr val="000000"/>
                </a:solidFill>
                <a:latin typeface="Arial" panose="020B0604020202020204" pitchFamily="34" charset="0"/>
                <a:cs typeface="Arial" panose="020B0604020202020204" pitchFamily="34" charset="0"/>
              </a:rPr>
              <a:t>Transfer must occur upon insolvency;</a:t>
            </a:r>
          </a:p>
          <a:p>
            <a:pPr marL="914400" indent="-914400">
              <a:buFont typeface="+mj-lt"/>
              <a:buAutoNum type="arabicPeriod"/>
            </a:pPr>
            <a:r>
              <a:rPr lang="en-CA" sz="5400" dirty="0">
                <a:solidFill>
                  <a:srgbClr val="000000"/>
                </a:solidFill>
                <a:effectLst/>
                <a:latin typeface="Arial" panose="020B0604020202020204" pitchFamily="34" charset="0"/>
                <a:cs typeface="Arial" panose="020B0604020202020204" pitchFamily="34" charset="0"/>
              </a:rPr>
              <a:t>Transfer must remove asset from the estate;</a:t>
            </a:r>
          </a:p>
          <a:p>
            <a:pPr marL="914400" indent="-914400">
              <a:buFont typeface="+mj-lt"/>
              <a:buAutoNum type="arabicPeriod"/>
            </a:pPr>
            <a:r>
              <a:rPr lang="en-CA" sz="5400" dirty="0">
                <a:solidFill>
                  <a:srgbClr val="000000"/>
                </a:solidFill>
                <a:latin typeface="Arial" panose="020B0604020202020204" pitchFamily="34" charset="0"/>
                <a:cs typeface="Arial" panose="020B0604020202020204" pitchFamily="34" charset="0"/>
              </a:rPr>
              <a:t>Transferred property must not be that to which creditor is entitled (for example a security interest).</a:t>
            </a:r>
          </a:p>
          <a:p>
            <a:pPr marL="0" indent="0">
              <a:buNone/>
            </a:pPr>
            <a:r>
              <a:rPr lang="en-CA" sz="5400" dirty="0">
                <a:solidFill>
                  <a:srgbClr val="000000"/>
                </a:solidFill>
                <a:effectLst/>
                <a:latin typeface="Arial" panose="020B0604020202020204" pitchFamily="34" charset="0"/>
                <a:cs typeface="Arial" panose="020B0604020202020204" pitchFamily="34" charset="0"/>
              </a:rPr>
              <a:t>(</a:t>
            </a:r>
            <a:r>
              <a:rPr lang="en-CA" sz="5400" i="1" dirty="0" err="1">
                <a:solidFill>
                  <a:srgbClr val="000000"/>
                </a:solidFill>
                <a:effectLst/>
                <a:latin typeface="Arial" panose="020B0604020202020204" pitchFamily="34" charset="0"/>
                <a:cs typeface="Arial" panose="020B0604020202020204" pitchFamily="34" charset="0"/>
              </a:rPr>
              <a:t>Chandos</a:t>
            </a:r>
            <a:r>
              <a:rPr lang="en-CA" sz="5400" i="1" dirty="0">
                <a:solidFill>
                  <a:srgbClr val="000000"/>
                </a:solidFill>
                <a:effectLst/>
                <a:latin typeface="Arial" panose="020B0604020202020204" pitchFamily="34" charset="0"/>
                <a:cs typeface="Arial" panose="020B0604020202020204" pitchFamily="34" charset="0"/>
              </a:rPr>
              <a:t> Construction Ltd v. Deloitte Restructuring Inc., </a:t>
            </a:r>
            <a:r>
              <a:rPr lang="en-CA" sz="5400" dirty="0">
                <a:solidFill>
                  <a:srgbClr val="000000"/>
                </a:solidFill>
                <a:effectLst/>
                <a:latin typeface="Arial" panose="020B0604020202020204" pitchFamily="34" charset="0"/>
                <a:cs typeface="Arial" panose="020B0604020202020204" pitchFamily="34" charset="0"/>
              </a:rPr>
              <a:t>2020 SCC 25)</a:t>
            </a:r>
          </a:p>
          <a:p>
            <a:pPr marL="0" indent="0">
              <a:buNone/>
            </a:pPr>
            <a:endParaRPr lang="en-CA" sz="5400" dirty="0">
              <a:solidFill>
                <a:srgbClr val="000000"/>
              </a:solidFill>
              <a:latin typeface="Arial" panose="020B0604020202020204" pitchFamily="34" charset="0"/>
              <a:cs typeface="Arial" panose="020B0604020202020204" pitchFamily="34" charset="0"/>
            </a:endParaRPr>
          </a:p>
          <a:p>
            <a:pPr marL="0" indent="0">
              <a:buNone/>
            </a:pPr>
            <a:r>
              <a:rPr lang="en-CA" sz="5400" dirty="0">
                <a:solidFill>
                  <a:srgbClr val="000000"/>
                </a:solidFill>
                <a:effectLst/>
                <a:latin typeface="Arial" panose="020B0604020202020204" pitchFamily="34" charset="0"/>
                <a:cs typeface="Arial" panose="020B0604020202020204" pitchFamily="34" charset="0"/>
              </a:rPr>
              <a:t>From a practical standpoint, the anti-deprivation rule should be seen as a general anti-avoidance rule which is applicable only once other statutory provisions have been exhausted.</a:t>
            </a:r>
          </a:p>
          <a:p>
            <a:pPr marL="0" indent="0">
              <a:spcAft>
                <a:spcPts val="900"/>
              </a:spcAft>
              <a:buNone/>
            </a:pPr>
            <a:endParaRPr lang="en-GB" sz="1650" dirty="0"/>
          </a:p>
        </p:txBody>
      </p:sp>
    </p:spTree>
    <p:extLst>
      <p:ext uri="{BB962C8B-B14F-4D97-AF65-F5344CB8AC3E}">
        <p14:creationId xmlns:p14="http://schemas.microsoft.com/office/powerpoint/2010/main" val="159577761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11D10-C53F-C189-3066-2A19B733863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B93A5C-13B6-913D-79F3-B7ABFA2E9E99}"/>
              </a:ext>
            </a:extLst>
          </p:cNvPr>
          <p:cNvSpPr>
            <a:spLocks noGrp="1"/>
          </p:cNvSpPr>
          <p:nvPr>
            <p:ph idx="1"/>
          </p:nvPr>
        </p:nvSpPr>
        <p:spPr>
          <a:xfrm>
            <a:off x="501756" y="1760873"/>
            <a:ext cx="8509239" cy="3260013"/>
          </a:xfrm>
        </p:spPr>
        <p:txBody>
          <a:bodyPr>
            <a:normAutofit fontScale="25000" lnSpcReduction="20000"/>
          </a:bodyPr>
          <a:lstStyle/>
          <a:p>
            <a:r>
              <a:rPr lang="en-CA" sz="6000" b="1" dirty="0">
                <a:solidFill>
                  <a:srgbClr val="000000"/>
                </a:solidFill>
                <a:latin typeface="Arial" panose="020B0604020202020204" pitchFamily="34" charset="0"/>
                <a:cs typeface="Arial" panose="020B0604020202020204" pitchFamily="34" charset="0"/>
              </a:rPr>
              <a:t>s. 608 of the Irish </a:t>
            </a:r>
            <a:r>
              <a:rPr lang="en-CA" sz="6000" b="1" i="1" dirty="0">
                <a:solidFill>
                  <a:srgbClr val="000000"/>
                </a:solidFill>
                <a:latin typeface="Arial" panose="020B0604020202020204" pitchFamily="34" charset="0"/>
                <a:cs typeface="Arial" panose="020B0604020202020204" pitchFamily="34" charset="0"/>
              </a:rPr>
              <a:t>Companies Act 2014</a:t>
            </a:r>
            <a:endParaRPr lang="en-CA" sz="6000" b="1" dirty="0">
              <a:solidFill>
                <a:srgbClr val="000000"/>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CA" sz="6000" dirty="0">
              <a:solidFill>
                <a:srgbClr val="000000"/>
              </a:solidFill>
              <a:effectLst/>
              <a:latin typeface="Arial" panose="020B0604020202020204" pitchFamily="34" charset="0"/>
              <a:cs typeface="Arial" panose="020B0604020202020204" pitchFamily="34" charset="0"/>
            </a:endParaRPr>
          </a:p>
          <a:p>
            <a:r>
              <a:rPr lang="en-CA" sz="6000" dirty="0">
                <a:solidFill>
                  <a:srgbClr val="000000"/>
                </a:solidFill>
                <a:effectLst/>
                <a:latin typeface="Arial" panose="020B0604020202020204" pitchFamily="34" charset="0"/>
                <a:cs typeface="Arial" panose="020B0604020202020204" pitchFamily="34" charset="0"/>
              </a:rPr>
              <a:t>(</a:t>
            </a:r>
            <a:r>
              <a:rPr lang="en-CA" sz="6000" dirty="0" err="1">
                <a:solidFill>
                  <a:srgbClr val="000000"/>
                </a:solidFill>
                <a:effectLst/>
                <a:latin typeface="Arial" panose="020B0604020202020204" pitchFamily="34" charset="0"/>
                <a:cs typeface="Arial" panose="020B0604020202020204" pitchFamily="34" charset="0"/>
              </a:rPr>
              <a:t>i</a:t>
            </a:r>
            <a:r>
              <a:rPr lang="en-CA" sz="6000" dirty="0">
                <a:solidFill>
                  <a:srgbClr val="000000"/>
                </a:solidFill>
                <a:effectLst/>
                <a:latin typeface="Arial" panose="020B0604020202020204" pitchFamily="34" charset="0"/>
                <a:cs typeface="Arial" panose="020B0604020202020204" pitchFamily="34" charset="0"/>
              </a:rPr>
              <a:t>) </a:t>
            </a:r>
            <a:r>
              <a:rPr lang="en-CA" sz="6000" i="1" dirty="0">
                <a:solidFill>
                  <a:srgbClr val="000000"/>
                </a:solidFill>
                <a:effectLst/>
                <a:latin typeface="Arial" panose="020B0604020202020204" pitchFamily="34" charset="0"/>
                <a:cs typeface="Arial" panose="020B0604020202020204" pitchFamily="34" charset="0"/>
              </a:rPr>
              <a:t>There was a disposition</a:t>
            </a:r>
            <a:endParaRPr lang="en-CA" sz="6000" dirty="0">
              <a:solidFill>
                <a:srgbClr val="000000"/>
              </a:solidFill>
              <a:effectLst/>
              <a:latin typeface="Arial" panose="020B0604020202020204" pitchFamily="34" charset="0"/>
              <a:cs typeface="Arial" panose="020B0604020202020204" pitchFamily="34" charset="0"/>
            </a:endParaRPr>
          </a:p>
          <a:p>
            <a:r>
              <a:rPr lang="en-CA" sz="6000" dirty="0">
                <a:solidFill>
                  <a:srgbClr val="000000"/>
                </a:solidFill>
                <a:effectLst/>
                <a:latin typeface="Arial" panose="020B0604020202020204" pitchFamily="34" charset="0"/>
                <a:cs typeface="Arial" panose="020B0604020202020204" pitchFamily="34" charset="0"/>
              </a:rPr>
              <a:t>(ii) </a:t>
            </a:r>
            <a:r>
              <a:rPr lang="en-CA" sz="6000" i="1" dirty="0">
                <a:solidFill>
                  <a:srgbClr val="000000"/>
                </a:solidFill>
                <a:effectLst/>
                <a:latin typeface="Arial" panose="020B0604020202020204" pitchFamily="34" charset="0"/>
                <a:cs typeface="Arial" panose="020B0604020202020204" pitchFamily="34" charset="0"/>
              </a:rPr>
              <a:t>Of company property</a:t>
            </a:r>
            <a:endParaRPr lang="en-CA" sz="6000" dirty="0">
              <a:solidFill>
                <a:srgbClr val="000000"/>
              </a:solidFill>
              <a:effectLst/>
              <a:latin typeface="Arial" panose="020B0604020202020204" pitchFamily="34" charset="0"/>
              <a:cs typeface="Arial" panose="020B0604020202020204" pitchFamily="34" charset="0"/>
            </a:endParaRPr>
          </a:p>
          <a:p>
            <a:r>
              <a:rPr lang="en-CA" sz="6000" dirty="0">
                <a:solidFill>
                  <a:srgbClr val="000000"/>
                </a:solidFill>
                <a:effectLst/>
                <a:latin typeface="Arial" panose="020B0604020202020204" pitchFamily="34" charset="0"/>
                <a:cs typeface="Arial" panose="020B0604020202020204" pitchFamily="34" charset="0"/>
              </a:rPr>
              <a:t>(iii) </a:t>
            </a:r>
            <a:r>
              <a:rPr lang="en-CA" sz="6000" i="1" dirty="0">
                <a:solidFill>
                  <a:srgbClr val="000000"/>
                </a:solidFill>
                <a:effectLst/>
                <a:latin typeface="Arial" panose="020B0604020202020204" pitchFamily="34" charset="0"/>
                <a:cs typeface="Arial" panose="020B0604020202020204" pitchFamily="34" charset="0"/>
              </a:rPr>
              <a:t>The effect of the disposition was to perpetrate a fraud either on the company, its</a:t>
            </a:r>
            <a:endParaRPr lang="en-CA" sz="6000" dirty="0">
              <a:solidFill>
                <a:srgbClr val="000000"/>
              </a:solidFill>
              <a:effectLst/>
              <a:latin typeface="Arial" panose="020B0604020202020204" pitchFamily="34" charset="0"/>
              <a:cs typeface="Arial" panose="020B0604020202020204" pitchFamily="34" charset="0"/>
            </a:endParaRPr>
          </a:p>
          <a:p>
            <a:r>
              <a:rPr lang="en-CA" sz="6000" i="1" dirty="0">
                <a:solidFill>
                  <a:srgbClr val="000000"/>
                </a:solidFill>
                <a:effectLst/>
                <a:latin typeface="Arial" panose="020B0604020202020204" pitchFamily="34" charset="0"/>
                <a:cs typeface="Arial" panose="020B0604020202020204" pitchFamily="34" charset="0"/>
              </a:rPr>
              <a:t>creditors or its members.”</a:t>
            </a:r>
          </a:p>
          <a:p>
            <a:endParaRPr lang="en-CA" sz="6000" i="1" dirty="0">
              <a:solidFill>
                <a:srgbClr val="000000"/>
              </a:solidFill>
              <a:latin typeface="Arial" panose="020B0604020202020204" pitchFamily="34" charset="0"/>
              <a:cs typeface="Arial" panose="020B0604020202020204" pitchFamily="34" charset="0"/>
            </a:endParaRPr>
          </a:p>
          <a:p>
            <a:r>
              <a:rPr lang="en-CA" sz="6000" dirty="0">
                <a:solidFill>
                  <a:srgbClr val="000000"/>
                </a:solidFill>
                <a:latin typeface="Arial" panose="020B0604020202020204" pitchFamily="34" charset="0"/>
                <a:cs typeface="Arial" panose="020B0604020202020204" pitchFamily="34" charset="0"/>
              </a:rPr>
              <a:t>(</a:t>
            </a:r>
            <a:r>
              <a:rPr lang="en-CA" sz="6000" dirty="0">
                <a:solidFill>
                  <a:srgbClr val="000000"/>
                </a:solidFill>
                <a:effectLst/>
                <a:latin typeface="Arial" panose="020B0604020202020204" pitchFamily="34" charset="0"/>
                <a:cs typeface="Arial" panose="020B0604020202020204" pitchFamily="34" charset="0"/>
              </a:rPr>
              <a:t>Le Chatelaine </a:t>
            </a:r>
            <a:r>
              <a:rPr lang="en-CA" sz="6000" dirty="0" err="1">
                <a:solidFill>
                  <a:srgbClr val="000000"/>
                </a:solidFill>
                <a:effectLst/>
                <a:latin typeface="Arial" panose="020B0604020202020204" pitchFamily="34" charset="0"/>
                <a:cs typeface="Arial" panose="020B0604020202020204" pitchFamily="34" charset="0"/>
              </a:rPr>
              <a:t>Thudicum</a:t>
            </a:r>
            <a:r>
              <a:rPr lang="en-CA" sz="6000" dirty="0">
                <a:solidFill>
                  <a:srgbClr val="000000"/>
                </a:solidFill>
                <a:effectLst/>
                <a:latin typeface="Arial" panose="020B0604020202020204" pitchFamily="34" charset="0"/>
                <a:cs typeface="Arial" panose="020B0604020202020204" pitchFamily="34" charset="0"/>
              </a:rPr>
              <a:t> Ltd (in voluntary liquidation) v Noel Conway, [2008] IEHC 349)</a:t>
            </a:r>
          </a:p>
          <a:p>
            <a:endParaRPr lang="en-CA" sz="6000" dirty="0">
              <a:solidFill>
                <a:srgbClr val="000000"/>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CA" sz="6000" dirty="0">
                <a:solidFill>
                  <a:srgbClr val="000000"/>
                </a:solidFill>
                <a:effectLst/>
                <a:latin typeface="Arial" panose="020B0604020202020204" pitchFamily="34" charset="0"/>
                <a:cs typeface="Arial" panose="020B0604020202020204" pitchFamily="34" charset="0"/>
              </a:rPr>
              <a:t>In </a:t>
            </a:r>
            <a:r>
              <a:rPr lang="en-CA" sz="6000" i="1" dirty="0">
                <a:solidFill>
                  <a:srgbClr val="000000"/>
                </a:solidFill>
                <a:effectLst/>
                <a:latin typeface="Arial" panose="020B0604020202020204" pitchFamily="34" charset="0"/>
                <a:cs typeface="Arial" panose="020B0604020202020204" pitchFamily="34" charset="0"/>
              </a:rPr>
              <a:t>Re </a:t>
            </a:r>
            <a:r>
              <a:rPr lang="en-CA" sz="6000" i="1" dirty="0" err="1">
                <a:solidFill>
                  <a:srgbClr val="000000"/>
                </a:solidFill>
                <a:effectLst/>
                <a:latin typeface="Arial" panose="020B0604020202020204" pitchFamily="34" charset="0"/>
                <a:cs typeface="Arial" panose="020B0604020202020204" pitchFamily="34" charset="0"/>
              </a:rPr>
              <a:t>Devey</a:t>
            </a:r>
            <a:r>
              <a:rPr lang="en-CA" sz="6000" i="1" dirty="0">
                <a:solidFill>
                  <a:srgbClr val="000000"/>
                </a:solidFill>
                <a:effectLst/>
                <a:latin typeface="Arial" panose="020B0604020202020204" pitchFamily="34" charset="0"/>
                <a:cs typeface="Arial" panose="020B0604020202020204" pitchFamily="34" charset="0"/>
              </a:rPr>
              <a:t> Enterprises </a:t>
            </a:r>
            <a:r>
              <a:rPr lang="en-CA" sz="6000" dirty="0">
                <a:solidFill>
                  <a:srgbClr val="000000"/>
                </a:solidFill>
                <a:effectLst/>
                <a:latin typeface="Arial" panose="020B0604020202020204" pitchFamily="34" charset="0"/>
                <a:cs typeface="Arial" panose="020B0604020202020204" pitchFamily="34" charset="0"/>
              </a:rPr>
              <a:t>[2011] IEHC 340, the Irish High Court stated that the provision, although applied seldomly, was enacted to fill in gaps in preference law (which is quite similar to the English one)</a:t>
            </a:r>
          </a:p>
          <a:p>
            <a:pPr marL="0" indent="0">
              <a:spcAft>
                <a:spcPts val="900"/>
              </a:spcAft>
              <a:buNone/>
            </a:pPr>
            <a:endParaRPr lang="en-GB" sz="1650" dirty="0"/>
          </a:p>
        </p:txBody>
      </p:sp>
    </p:spTree>
    <p:extLst>
      <p:ext uri="{BB962C8B-B14F-4D97-AF65-F5344CB8AC3E}">
        <p14:creationId xmlns:p14="http://schemas.microsoft.com/office/powerpoint/2010/main" val="29041596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11D10-C53F-C189-3066-2A19B733863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B93A5C-13B6-913D-79F3-B7ABFA2E9E99}"/>
              </a:ext>
            </a:extLst>
          </p:cNvPr>
          <p:cNvSpPr>
            <a:spLocks noGrp="1"/>
          </p:cNvSpPr>
          <p:nvPr>
            <p:ph idx="1"/>
          </p:nvPr>
        </p:nvSpPr>
        <p:spPr>
          <a:xfrm>
            <a:off x="501756" y="1760873"/>
            <a:ext cx="8509239" cy="3260013"/>
          </a:xfrm>
        </p:spPr>
        <p:txBody>
          <a:bodyPr>
            <a:normAutofit fontScale="25000" lnSpcReduction="20000"/>
          </a:bodyPr>
          <a:lstStyle/>
          <a:p>
            <a:r>
              <a:rPr lang="en-CA" sz="6400" b="1" dirty="0">
                <a:solidFill>
                  <a:srgbClr val="000000"/>
                </a:solidFill>
                <a:latin typeface="Arial" panose="020B0604020202020204" pitchFamily="34" charset="0"/>
                <a:cs typeface="Arial" panose="020B0604020202020204" pitchFamily="34" charset="0"/>
              </a:rPr>
              <a:t>s. 608 of the Irish </a:t>
            </a:r>
            <a:r>
              <a:rPr lang="en-CA" sz="6400" b="1" i="1" dirty="0">
                <a:solidFill>
                  <a:srgbClr val="000000"/>
                </a:solidFill>
                <a:latin typeface="Arial" panose="020B0604020202020204" pitchFamily="34" charset="0"/>
                <a:cs typeface="Arial" panose="020B0604020202020204" pitchFamily="34" charset="0"/>
              </a:rPr>
              <a:t>Companies Act 2014</a:t>
            </a:r>
            <a:endParaRPr lang="en-CA" sz="6400" b="1" dirty="0">
              <a:solidFill>
                <a:srgbClr val="000000"/>
              </a:solidFill>
              <a:latin typeface="Arial" panose="020B0604020202020204" pitchFamily="34" charset="0"/>
              <a:cs typeface="Arial" panose="020B0604020202020204" pitchFamily="34" charset="0"/>
            </a:endParaRPr>
          </a:p>
          <a:p>
            <a:pPr marL="342900" indent="-342900">
              <a:buFont typeface="Arial" panose="020B0604020202020204" pitchFamily="34" charset="0"/>
              <a:buChar char="•"/>
            </a:pPr>
            <a:endParaRPr lang="en-CA" sz="6400" dirty="0">
              <a:solidFill>
                <a:srgbClr val="000000"/>
              </a:solidFill>
              <a:effectLst/>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CA" sz="6400" dirty="0">
                <a:solidFill>
                  <a:srgbClr val="000000"/>
                </a:solidFill>
                <a:effectLst/>
                <a:latin typeface="Arial" panose="020B0604020202020204" pitchFamily="34" charset="0"/>
                <a:cs typeface="Arial" panose="020B0604020202020204" pitchFamily="34" charset="0"/>
              </a:rPr>
              <a:t>The provision was held not to apply to a lease in </a:t>
            </a:r>
            <a:r>
              <a:rPr lang="en-CA" sz="6400" i="1" dirty="0">
                <a:solidFill>
                  <a:srgbClr val="000000"/>
                </a:solidFill>
                <a:effectLst/>
                <a:latin typeface="Arial" panose="020B0604020202020204" pitchFamily="34" charset="0"/>
                <a:cs typeface="Arial" panose="020B0604020202020204" pitchFamily="34" charset="0"/>
              </a:rPr>
              <a:t>Re </a:t>
            </a:r>
            <a:r>
              <a:rPr lang="en-CA" sz="6400" i="1" dirty="0" err="1">
                <a:solidFill>
                  <a:srgbClr val="000000"/>
                </a:solidFill>
                <a:effectLst/>
                <a:latin typeface="Arial" panose="020B0604020202020204" pitchFamily="34" charset="0"/>
                <a:cs typeface="Arial" panose="020B0604020202020204" pitchFamily="34" charset="0"/>
              </a:rPr>
              <a:t>Elvertex</a:t>
            </a:r>
            <a:r>
              <a:rPr lang="en-CA" sz="6400" i="1" dirty="0">
                <a:solidFill>
                  <a:srgbClr val="000000"/>
                </a:solidFill>
                <a:effectLst/>
                <a:latin typeface="Arial" panose="020B0604020202020204" pitchFamily="34" charset="0"/>
                <a:cs typeface="Arial" panose="020B0604020202020204" pitchFamily="34" charset="0"/>
              </a:rPr>
              <a:t>, </a:t>
            </a:r>
            <a:r>
              <a:rPr lang="en-CA" sz="6400" dirty="0">
                <a:solidFill>
                  <a:srgbClr val="000000"/>
                </a:solidFill>
                <a:effectLst/>
                <a:latin typeface="Arial" panose="020B0604020202020204" pitchFamily="34" charset="0"/>
                <a:cs typeface="Arial" panose="020B0604020202020204" pitchFamily="34" charset="0"/>
              </a:rPr>
              <a:t>[2021] IEHC 166 as the court determined that the fixtures and fittings of the premises could not be proven to be property of the company.</a:t>
            </a:r>
          </a:p>
          <a:p>
            <a:pPr marL="342900" indent="-342900">
              <a:buFont typeface="Arial" panose="020B0604020202020204" pitchFamily="34" charset="0"/>
              <a:buChar char="•"/>
            </a:pPr>
            <a:r>
              <a:rPr lang="en-CA" sz="6400" dirty="0">
                <a:solidFill>
                  <a:srgbClr val="000000"/>
                </a:solidFill>
                <a:latin typeface="Arial" panose="020B0604020202020204" pitchFamily="34" charset="0"/>
                <a:cs typeface="Arial" panose="020B0604020202020204" pitchFamily="34" charset="0"/>
              </a:rPr>
              <a:t>The provision was amended in 2024 to include a defense to protect transactions which occur during the “ordinary course of business”</a:t>
            </a:r>
            <a:endParaRPr lang="en-CA" sz="6400" dirty="0">
              <a:solidFill>
                <a:srgbClr val="000000"/>
              </a:solidFill>
              <a:effectLst/>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CA" sz="6400" dirty="0">
                <a:solidFill>
                  <a:srgbClr val="000000"/>
                </a:solidFill>
                <a:latin typeface="Arial" panose="020B0604020202020204" pitchFamily="34" charset="0"/>
                <a:cs typeface="Arial" panose="020B0604020202020204" pitchFamily="34" charset="0"/>
              </a:rPr>
              <a:t>While there has yet to be any case law on the new s. 608, the old s. 608 was a good provision for the following reasons:</a:t>
            </a:r>
          </a:p>
          <a:p>
            <a:pPr marL="457200" indent="-457200">
              <a:buFont typeface="+mj-lt"/>
              <a:buAutoNum type="arabicPeriod"/>
            </a:pPr>
            <a:r>
              <a:rPr lang="en-CA" sz="6400" dirty="0">
                <a:solidFill>
                  <a:srgbClr val="000000"/>
                </a:solidFill>
                <a:effectLst/>
                <a:latin typeface="Arial" panose="020B0604020202020204" pitchFamily="34" charset="0"/>
                <a:cs typeface="Arial" panose="020B0604020202020204" pitchFamily="34" charset="0"/>
              </a:rPr>
              <a:t>There is no need to </a:t>
            </a:r>
            <a:r>
              <a:rPr lang="en-CA" sz="6400" dirty="0">
                <a:solidFill>
                  <a:srgbClr val="000000"/>
                </a:solidFill>
                <a:latin typeface="Arial" panose="020B0604020202020204" pitchFamily="34" charset="0"/>
                <a:cs typeface="Arial" panose="020B0604020202020204" pitchFamily="34" charset="0"/>
              </a:rPr>
              <a:t>prove factual insolvency</a:t>
            </a:r>
          </a:p>
          <a:p>
            <a:pPr marL="457200" indent="-457200">
              <a:buFont typeface="+mj-lt"/>
              <a:buAutoNum type="arabicPeriod"/>
            </a:pPr>
            <a:r>
              <a:rPr lang="en-CA" sz="6400" dirty="0">
                <a:solidFill>
                  <a:srgbClr val="000000"/>
                </a:solidFill>
                <a:effectLst/>
                <a:latin typeface="Arial" panose="020B0604020202020204" pitchFamily="34" charset="0"/>
                <a:cs typeface="Arial" panose="020B0604020202020204" pitchFamily="34" charset="0"/>
              </a:rPr>
              <a:t>There is no intent requirement for a taking from the estate</a:t>
            </a:r>
          </a:p>
          <a:p>
            <a:pPr marL="457200" indent="-457200">
              <a:buFont typeface="+mj-lt"/>
              <a:buAutoNum type="arabicPeriod"/>
            </a:pPr>
            <a:r>
              <a:rPr lang="en-CA" sz="6400" dirty="0">
                <a:solidFill>
                  <a:srgbClr val="000000"/>
                </a:solidFill>
                <a:latin typeface="Arial" panose="020B0604020202020204" pitchFamily="34" charset="0"/>
                <a:cs typeface="Arial" panose="020B0604020202020204" pitchFamily="34" charset="0"/>
              </a:rPr>
              <a:t>The provision clearly articulates that the taking must be from the estate and this must be proven by the trustee</a:t>
            </a:r>
            <a:endParaRPr lang="en-CA" sz="6400" dirty="0">
              <a:solidFill>
                <a:srgbClr val="000000"/>
              </a:solidFill>
              <a:effectLst/>
              <a:latin typeface="Arial" panose="020B0604020202020204" pitchFamily="34" charset="0"/>
              <a:cs typeface="Arial" panose="020B0604020202020204" pitchFamily="34" charset="0"/>
            </a:endParaRPr>
          </a:p>
          <a:p>
            <a:pPr marL="0" indent="0">
              <a:spcAft>
                <a:spcPts val="900"/>
              </a:spcAft>
              <a:buNone/>
            </a:pPr>
            <a:endParaRPr lang="en-GB" sz="1650" dirty="0"/>
          </a:p>
        </p:txBody>
      </p:sp>
    </p:spTree>
    <p:extLst>
      <p:ext uri="{BB962C8B-B14F-4D97-AF65-F5344CB8AC3E}">
        <p14:creationId xmlns:p14="http://schemas.microsoft.com/office/powerpoint/2010/main" val="2822289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B11D10-C53F-C189-3066-2A19B733863E}"/>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BB93A5C-13B6-913D-79F3-B7ABFA2E9E99}"/>
              </a:ext>
            </a:extLst>
          </p:cNvPr>
          <p:cNvSpPr>
            <a:spLocks noGrp="1"/>
          </p:cNvSpPr>
          <p:nvPr>
            <p:ph idx="1"/>
          </p:nvPr>
        </p:nvSpPr>
        <p:spPr>
          <a:xfrm>
            <a:off x="501756" y="1760873"/>
            <a:ext cx="8509239" cy="3260013"/>
          </a:xfrm>
        </p:spPr>
        <p:txBody>
          <a:bodyPr>
            <a:normAutofit fontScale="25000" lnSpcReduction="20000"/>
          </a:bodyPr>
          <a:lstStyle/>
          <a:p>
            <a:r>
              <a:rPr lang="en-CA" sz="6000" b="1" dirty="0">
                <a:solidFill>
                  <a:srgbClr val="000000"/>
                </a:solidFill>
                <a:latin typeface="Arial" panose="020B0604020202020204" pitchFamily="34" charset="0"/>
                <a:cs typeface="Arial" panose="020B0604020202020204" pitchFamily="34" charset="0"/>
              </a:rPr>
              <a:t>Effects vs Intent based provisions – Looking to the future.</a:t>
            </a:r>
          </a:p>
          <a:p>
            <a:pPr marL="342900" indent="-342900">
              <a:buFont typeface="Arial" panose="020B0604020202020204" pitchFamily="34" charset="0"/>
              <a:buChar char="•"/>
            </a:pPr>
            <a:endParaRPr lang="en-CA" sz="6000" dirty="0">
              <a:solidFill>
                <a:srgbClr val="000000"/>
              </a:solidFill>
              <a:effectLst/>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CA" sz="6000" dirty="0">
                <a:solidFill>
                  <a:srgbClr val="000000"/>
                </a:solidFill>
                <a:latin typeface="Arial" panose="020B0604020202020204" pitchFamily="34" charset="0"/>
                <a:cs typeface="Arial" panose="020B0604020202020204" pitchFamily="34" charset="0"/>
              </a:rPr>
              <a:t>While more research is needed, it appears that the intent-based provisions, especially as they exist in the examples of Canada and England, seem to produce unnecessary complexity. In the US case, the broad ordinary course defense is not absent criticism either.</a:t>
            </a:r>
          </a:p>
          <a:p>
            <a:pPr marL="342900" indent="-342900">
              <a:buFont typeface="Arial" panose="020B0604020202020204" pitchFamily="34" charset="0"/>
              <a:buChar char="•"/>
            </a:pPr>
            <a:r>
              <a:rPr lang="en-CA" sz="6000" dirty="0">
                <a:solidFill>
                  <a:srgbClr val="000000"/>
                </a:solidFill>
                <a:effectLst/>
                <a:latin typeface="Arial" panose="020B0604020202020204" pitchFamily="34" charset="0"/>
                <a:cs typeface="Arial" panose="020B0604020202020204" pitchFamily="34" charset="0"/>
              </a:rPr>
              <a:t>Legislators, thanks to concerns over the “finality of transactions” seem to have severely limited these provisions</a:t>
            </a:r>
          </a:p>
          <a:p>
            <a:pPr marL="342900" indent="-342900">
              <a:buFont typeface="Arial" panose="020B0604020202020204" pitchFamily="34" charset="0"/>
              <a:buChar char="•"/>
            </a:pPr>
            <a:r>
              <a:rPr lang="en-CA" sz="6000" dirty="0">
                <a:solidFill>
                  <a:srgbClr val="000000"/>
                </a:solidFill>
                <a:latin typeface="Arial" panose="020B0604020202020204" pitchFamily="34" charset="0"/>
                <a:cs typeface="Arial" panose="020B0604020202020204" pitchFamily="34" charset="0"/>
              </a:rPr>
              <a:t>For example, </a:t>
            </a:r>
            <a:r>
              <a:rPr lang="en-CA" sz="6000" dirty="0" err="1">
                <a:solidFill>
                  <a:srgbClr val="000000"/>
                </a:solidFill>
                <a:latin typeface="Arial" panose="020B0604020202020204" pitchFamily="34" charset="0"/>
                <a:cs typeface="Arial" panose="020B0604020202020204" pitchFamily="34" charset="0"/>
              </a:rPr>
              <a:t>Gurrea</a:t>
            </a:r>
            <a:r>
              <a:rPr lang="en-CA" sz="6000" dirty="0">
                <a:solidFill>
                  <a:srgbClr val="000000"/>
                </a:solidFill>
                <a:latin typeface="Arial" panose="020B0604020202020204" pitchFamily="34" charset="0"/>
                <a:cs typeface="Arial" panose="020B0604020202020204" pitchFamily="34" charset="0"/>
              </a:rPr>
              <a:t>-Martinez notes </a:t>
            </a:r>
            <a:r>
              <a:rPr lang="en-CA" sz="6000" dirty="0">
                <a:solidFill>
                  <a:srgbClr val="000000"/>
                </a:solidFill>
                <a:effectLst/>
                <a:latin typeface="Arial" panose="020B0604020202020204" pitchFamily="34" charset="0"/>
                <a:cs typeface="Arial" panose="020B0604020202020204" pitchFamily="34" charset="0"/>
              </a:rPr>
              <a:t>that the UK preferences regime was designed to abolish of preference law for non-related parties, and that such was justified on efficiency grounds</a:t>
            </a:r>
          </a:p>
          <a:p>
            <a:pPr marL="342900" indent="-342900">
              <a:buFont typeface="Arial" panose="020B0604020202020204" pitchFamily="34" charset="0"/>
              <a:buChar char="•"/>
            </a:pPr>
            <a:r>
              <a:rPr lang="en-CA" sz="6000" dirty="0">
                <a:solidFill>
                  <a:srgbClr val="000000"/>
                </a:solidFill>
                <a:latin typeface="Arial" panose="020B0604020202020204" pitchFamily="34" charset="0"/>
                <a:cs typeface="Arial" panose="020B0604020202020204" pitchFamily="34" charset="0"/>
              </a:rPr>
              <a:t>This begs the question of why to even include the provision at all?</a:t>
            </a:r>
          </a:p>
          <a:p>
            <a:pPr marL="342900" indent="-342900">
              <a:buFont typeface="Arial" panose="020B0604020202020204" pitchFamily="34" charset="0"/>
              <a:buChar char="•"/>
            </a:pPr>
            <a:r>
              <a:rPr lang="en-CA" sz="6000" dirty="0">
                <a:solidFill>
                  <a:srgbClr val="000000"/>
                </a:solidFill>
                <a:effectLst/>
                <a:latin typeface="Arial" panose="020B0604020202020204" pitchFamily="34" charset="0"/>
                <a:cs typeface="Arial" panose="020B0604020202020204" pitchFamily="34" charset="0"/>
              </a:rPr>
              <a:t>However, one </a:t>
            </a:r>
            <a:r>
              <a:rPr lang="en-CA" sz="6000" dirty="0">
                <a:solidFill>
                  <a:srgbClr val="000000"/>
                </a:solidFill>
                <a:latin typeface="Arial" panose="020B0604020202020204" pitchFamily="34" charset="0"/>
                <a:cs typeface="Arial" panose="020B0604020202020204" pitchFamily="34" charset="0"/>
              </a:rPr>
              <a:t>aspect, in looking at both the Canadian and Irish effects-based provisions is that courts seem to have used judicial discretion in limiting these rules.</a:t>
            </a:r>
          </a:p>
          <a:p>
            <a:pPr marL="342900" indent="-342900">
              <a:buFont typeface="Arial" panose="020B0604020202020204" pitchFamily="34" charset="0"/>
              <a:buChar char="•"/>
            </a:pPr>
            <a:r>
              <a:rPr lang="en-CA" sz="6000" dirty="0">
                <a:solidFill>
                  <a:srgbClr val="000000"/>
                </a:solidFill>
                <a:effectLst/>
                <a:latin typeface="Arial" panose="020B0604020202020204" pitchFamily="34" charset="0"/>
                <a:cs typeface="Arial" panose="020B0604020202020204" pitchFamily="34" charset="0"/>
              </a:rPr>
              <a:t>In </a:t>
            </a:r>
            <a:r>
              <a:rPr lang="en-CA" sz="6000" dirty="0">
                <a:solidFill>
                  <a:srgbClr val="000000"/>
                </a:solidFill>
                <a:latin typeface="Arial" panose="020B0604020202020204" pitchFamily="34" charset="0"/>
                <a:cs typeface="Arial" panose="020B0604020202020204" pitchFamily="34" charset="0"/>
              </a:rPr>
              <a:t>the Canadian cases of </a:t>
            </a:r>
            <a:r>
              <a:rPr lang="en-CA" sz="6000" i="1" dirty="0">
                <a:solidFill>
                  <a:srgbClr val="000000"/>
                </a:solidFill>
                <a:latin typeface="Arial" panose="020B0604020202020204" pitchFamily="34" charset="0"/>
                <a:cs typeface="Arial" panose="020B0604020202020204" pitchFamily="34" charset="0"/>
              </a:rPr>
              <a:t>Re </a:t>
            </a:r>
            <a:r>
              <a:rPr lang="en-CA" sz="6000" i="1" dirty="0" err="1">
                <a:solidFill>
                  <a:srgbClr val="000000"/>
                </a:solidFill>
                <a:latin typeface="Arial" panose="020B0604020202020204" pitchFamily="34" charset="0"/>
                <a:cs typeface="Arial" panose="020B0604020202020204" pitchFamily="34" charset="0"/>
              </a:rPr>
              <a:t>Urbancorp</a:t>
            </a:r>
            <a:r>
              <a:rPr lang="en-CA" sz="6000" i="1" dirty="0">
                <a:solidFill>
                  <a:srgbClr val="000000"/>
                </a:solidFill>
                <a:latin typeface="Arial" panose="020B0604020202020204" pitchFamily="34" charset="0"/>
                <a:cs typeface="Arial" panose="020B0604020202020204" pitchFamily="34" charset="0"/>
              </a:rPr>
              <a:t> </a:t>
            </a:r>
            <a:r>
              <a:rPr lang="en-CA" sz="6000" dirty="0">
                <a:solidFill>
                  <a:srgbClr val="000000"/>
                </a:solidFill>
                <a:latin typeface="Arial" panose="020B0604020202020204" pitchFamily="34" charset="0"/>
                <a:cs typeface="Arial" panose="020B0604020202020204" pitchFamily="34" charset="0"/>
              </a:rPr>
              <a:t>and </a:t>
            </a:r>
            <a:r>
              <a:rPr lang="en-CA" sz="6000" i="1" dirty="0">
                <a:solidFill>
                  <a:srgbClr val="000000"/>
                </a:solidFill>
                <a:latin typeface="Arial" panose="020B0604020202020204" pitchFamily="34" charset="0"/>
                <a:cs typeface="Arial" panose="020B0604020202020204" pitchFamily="34" charset="0"/>
              </a:rPr>
              <a:t>Validus </a:t>
            </a:r>
            <a:r>
              <a:rPr lang="en-CA" sz="6000" dirty="0">
                <a:solidFill>
                  <a:srgbClr val="000000"/>
                </a:solidFill>
                <a:latin typeface="Arial" panose="020B0604020202020204" pitchFamily="34" charset="0"/>
                <a:cs typeface="Arial" panose="020B0604020202020204" pitchFamily="34" charset="0"/>
              </a:rPr>
              <a:t>where the definition of what is meant by “upon insolvency” has been tightened. Equally so was the definition of “property of the company” in Irish s. 608 cases</a:t>
            </a:r>
            <a:endParaRPr lang="en-CA" sz="6000" dirty="0">
              <a:solidFill>
                <a:srgbClr val="000000"/>
              </a:solidFill>
              <a:effectLst/>
              <a:latin typeface="Arial" panose="020B0604020202020204" pitchFamily="34" charset="0"/>
              <a:cs typeface="Arial" panose="020B0604020202020204" pitchFamily="34" charset="0"/>
            </a:endParaRPr>
          </a:p>
          <a:p>
            <a:pPr marL="0" indent="0">
              <a:spcAft>
                <a:spcPts val="900"/>
              </a:spcAft>
              <a:buNone/>
            </a:pPr>
            <a:endParaRPr lang="en-GB" sz="1650" dirty="0"/>
          </a:p>
        </p:txBody>
      </p:sp>
    </p:spTree>
    <p:extLst>
      <p:ext uri="{BB962C8B-B14F-4D97-AF65-F5344CB8AC3E}">
        <p14:creationId xmlns:p14="http://schemas.microsoft.com/office/powerpoint/2010/main" val="25372467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142</TotalTime>
  <Words>2457</Words>
  <Application>Microsoft Macintosh PowerPoint</Application>
  <PresentationFormat>On-screen Show (16:9)</PresentationFormat>
  <Paragraphs>160</Paragraphs>
  <Slides>21</Slides>
  <Notes>20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Times New Roman</vt:lpstr>
      <vt:lpstr>Office Theme</vt:lpstr>
      <vt:lpstr>Intent in Transactions Avoidance: A need for greater certainty?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PNDesign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Header here</dc:title>
  <dc:creator>Paul Newson</dc:creator>
  <cp:lastModifiedBy>Matt Chippin</cp:lastModifiedBy>
  <cp:revision>34</cp:revision>
  <cp:lastPrinted>2012-12-11T14:08:32Z</cp:lastPrinted>
  <dcterms:created xsi:type="dcterms:W3CDTF">2012-03-12T16:08:15Z</dcterms:created>
  <dcterms:modified xsi:type="dcterms:W3CDTF">2025-10-03T14:44:37Z</dcterms:modified>
</cp:coreProperties>
</file>