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embeddedFontLst>
    <p:embeddedFont>
      <p:font typeface="Garamond" panose="02020404030301010803" pitchFamily="18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j+8LQvIjEnOe8LB6X/HNu5mRgy0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9635F8E-9953-4C51-B7E0-F3C717361C1F}">
  <a:tblStyle styleId="{F9635F8E-9953-4C51-B7E0-F3C717361C1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1234" y="2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" name="Google Shape;2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5" name="Google Shape;25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8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8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9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9"/>
          <p:cNvSpPr txBox="1"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0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0"/>
          <p:cNvSpPr txBox="1"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7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7"/>
          <p:cNvSpPr txBox="1"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2" name="Google Shape;12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" y="0"/>
            <a:ext cx="9178763" cy="108360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EXPLORING ARTIFICIAL INTELLIGENCE IN CORPORATE INSOLVENCY LAW</a:t>
            </a:r>
            <a:endParaRPr/>
          </a:p>
        </p:txBody>
      </p:sp>
      <p:sp>
        <p:nvSpPr>
          <p:cNvPr id="28" name="Google Shape;28;p1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Dr Kayode Akintola</a:t>
            </a:r>
            <a:endParaRPr/>
          </a:p>
        </p:txBody>
      </p:sp>
      <p:pic>
        <p:nvPicPr>
          <p:cNvPr id="29" name="Google Shape;29;p1" descr="A black background with blue text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 t="31222" b="26556"/>
          <a:stretch/>
        </p:blipFill>
        <p:spPr>
          <a:xfrm>
            <a:off x="3257547" y="4110418"/>
            <a:ext cx="2628906" cy="6659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Research Objectives</a:t>
            </a: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1894937" y="2496284"/>
            <a:ext cx="1673525" cy="422694"/>
          </a:xfrm>
          <a:prstGeom prst="rect">
            <a:avLst/>
          </a:prstGeom>
          <a:solidFill>
            <a:srgbClr val="0F40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2"/>
          <p:cNvSpPr/>
          <p:nvPr/>
        </p:nvSpPr>
        <p:spPr>
          <a:xfrm>
            <a:off x="1894938" y="2918978"/>
            <a:ext cx="1673525" cy="172528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Establish AI-adaptable corporate insolvency tasks</a:t>
            </a:r>
            <a:endParaRPr/>
          </a:p>
        </p:txBody>
      </p:sp>
      <p:sp>
        <p:nvSpPr>
          <p:cNvPr id="37" name="Google Shape;37;p2"/>
          <p:cNvSpPr/>
          <p:nvPr/>
        </p:nvSpPr>
        <p:spPr>
          <a:xfrm>
            <a:off x="2389520" y="2405707"/>
            <a:ext cx="672860" cy="422694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rgbClr val="0F404D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38" name="Google Shape;38;p2"/>
          <p:cNvSpPr/>
          <p:nvPr/>
        </p:nvSpPr>
        <p:spPr>
          <a:xfrm>
            <a:off x="3720863" y="2496284"/>
            <a:ext cx="1673525" cy="422694"/>
          </a:xfrm>
          <a:prstGeom prst="rect">
            <a:avLst/>
          </a:prstGeom>
          <a:solidFill>
            <a:srgbClr val="0F40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3720864" y="2918978"/>
            <a:ext cx="1673525" cy="172528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Determine the insolvency outcomes of deploying AI to such tasks</a:t>
            </a:r>
            <a:endParaRPr/>
          </a:p>
        </p:txBody>
      </p:sp>
      <p:sp>
        <p:nvSpPr>
          <p:cNvPr id="40" name="Google Shape;40;p2"/>
          <p:cNvSpPr/>
          <p:nvPr/>
        </p:nvSpPr>
        <p:spPr>
          <a:xfrm>
            <a:off x="4221195" y="2405707"/>
            <a:ext cx="672860" cy="422694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rgbClr val="0F404D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41" name="Google Shape;41;p2"/>
          <p:cNvSpPr/>
          <p:nvPr/>
        </p:nvSpPr>
        <p:spPr>
          <a:xfrm>
            <a:off x="5546788" y="2496284"/>
            <a:ext cx="1673525" cy="422694"/>
          </a:xfrm>
          <a:prstGeom prst="rect">
            <a:avLst/>
          </a:prstGeom>
          <a:solidFill>
            <a:srgbClr val="0F40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5546789" y="2918978"/>
            <a:ext cx="1673525" cy="172528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Outline barriers to and risks of AI adoption in this context and possible mitigation protocols</a:t>
            </a:r>
            <a:endParaRPr/>
          </a:p>
        </p:txBody>
      </p:sp>
      <p:sp>
        <p:nvSpPr>
          <p:cNvPr id="43" name="Google Shape;43;p2"/>
          <p:cNvSpPr/>
          <p:nvPr/>
        </p:nvSpPr>
        <p:spPr>
          <a:xfrm>
            <a:off x="6041372" y="2405707"/>
            <a:ext cx="672860" cy="422694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rgbClr val="0F404D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44" name="Google Shape;44;p2"/>
          <p:cNvSpPr/>
          <p:nvPr/>
        </p:nvSpPr>
        <p:spPr>
          <a:xfrm>
            <a:off x="1894938" y="2918977"/>
            <a:ext cx="1667774" cy="1725283"/>
          </a:xfrm>
          <a:prstGeom prst="rect">
            <a:avLst/>
          </a:prstGeom>
          <a:solidFill>
            <a:srgbClr val="0F40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rgbClr val="0F40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3720864" y="2918978"/>
            <a:ext cx="1673526" cy="1725283"/>
          </a:xfrm>
          <a:prstGeom prst="rect">
            <a:avLst/>
          </a:prstGeom>
          <a:solidFill>
            <a:srgbClr val="0F40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rgbClr val="0F40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5546789" y="2918978"/>
            <a:ext cx="1673525" cy="1725283"/>
          </a:xfrm>
          <a:prstGeom prst="rect">
            <a:avLst/>
          </a:prstGeom>
          <a:solidFill>
            <a:srgbClr val="0F40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rgbClr val="0F40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Research Composition</a:t>
            </a:r>
            <a:endParaRPr/>
          </a:p>
        </p:txBody>
      </p:sp>
      <p:pic>
        <p:nvPicPr>
          <p:cNvPr id="53" name="Google Shape;53;p3" descr="3D face graphic"/>
          <p:cNvPicPr preferRelativeResize="0"/>
          <p:nvPr/>
        </p:nvPicPr>
        <p:blipFill rotWithShape="1">
          <a:blip r:embed="rId3">
            <a:alphaModFix/>
          </a:blip>
          <a:srcRect t="30133" b="26840"/>
          <a:stretch/>
        </p:blipFill>
        <p:spPr>
          <a:xfrm>
            <a:off x="457200" y="2270868"/>
            <a:ext cx="8229600" cy="2363516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3"/>
          <p:cNvSpPr/>
          <p:nvPr/>
        </p:nvSpPr>
        <p:spPr>
          <a:xfrm>
            <a:off x="0" y="2720448"/>
            <a:ext cx="4572000" cy="739032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Stakeholder Survey</a:t>
            </a:r>
            <a:endParaRPr/>
          </a:p>
        </p:txBody>
      </p:sp>
      <p:sp>
        <p:nvSpPr>
          <p:cNvPr id="55" name="Google Shape;55;p3"/>
          <p:cNvSpPr/>
          <p:nvPr/>
        </p:nvSpPr>
        <p:spPr>
          <a:xfrm>
            <a:off x="0" y="3528168"/>
            <a:ext cx="4572000" cy="739032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Quantitative Research</a:t>
            </a:r>
            <a:endParaRPr/>
          </a:p>
        </p:txBody>
      </p:sp>
      <p:sp>
        <p:nvSpPr>
          <p:cNvPr id="56" name="Google Shape;56;p3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4" descr="A robot with a fa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274" y="1172666"/>
            <a:ext cx="886018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4"/>
          <p:cNvSpPr txBox="1">
            <a:spLocks noGrp="1"/>
          </p:cNvSpPr>
          <p:nvPr>
            <p:ph type="title"/>
          </p:nvPr>
        </p:nvSpPr>
        <p:spPr>
          <a:xfrm>
            <a:off x="457200" y="1493520"/>
            <a:ext cx="3863340" cy="32080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Stakeholder Survey</a:t>
            </a:r>
            <a:endParaRPr/>
          </a:p>
        </p:txBody>
      </p:sp>
      <p:sp>
        <p:nvSpPr>
          <p:cNvPr id="63" name="Google Shape;63;p4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Stakeholder Survey Responses</a:t>
            </a:r>
            <a:endParaRPr/>
          </a:p>
        </p:txBody>
      </p:sp>
      <p:grpSp>
        <p:nvGrpSpPr>
          <p:cNvPr id="69" name="Google Shape;69;p5"/>
          <p:cNvGrpSpPr/>
          <p:nvPr/>
        </p:nvGrpSpPr>
        <p:grpSpPr>
          <a:xfrm>
            <a:off x="3205923" y="2435832"/>
            <a:ext cx="5056978" cy="2323349"/>
            <a:chOff x="0" y="0"/>
            <a:chExt cx="13209187" cy="7095737"/>
          </a:xfrm>
        </p:grpSpPr>
        <p:sp>
          <p:nvSpPr>
            <p:cNvPr id="70" name="Google Shape;70;p5"/>
            <p:cNvSpPr/>
            <p:nvPr/>
          </p:nvSpPr>
          <p:spPr>
            <a:xfrm>
              <a:off x="0" y="0"/>
              <a:ext cx="13209187" cy="7095737"/>
            </a:xfrm>
            <a:custGeom>
              <a:avLst/>
              <a:gdLst/>
              <a:ahLst/>
              <a:cxnLst/>
              <a:rect l="l" t="t" r="r" b="b"/>
              <a:pathLst>
                <a:path w="13209187" h="7095737" extrusionOk="0">
                  <a:moveTo>
                    <a:pt x="0" y="0"/>
                  </a:moveTo>
                  <a:lnTo>
                    <a:pt x="13209187" y="0"/>
                  </a:lnTo>
                  <a:lnTo>
                    <a:pt x="13209187" y="7095737"/>
                  </a:lnTo>
                  <a:lnTo>
                    <a:pt x="0" y="7095737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14000"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5"/>
            <p:cNvSpPr/>
            <p:nvPr/>
          </p:nvSpPr>
          <p:spPr>
            <a:xfrm>
              <a:off x="6008653" y="1376420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5"/>
            <p:cNvSpPr/>
            <p:nvPr/>
          </p:nvSpPr>
          <p:spPr>
            <a:xfrm>
              <a:off x="2158288" y="1077946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5"/>
            <p:cNvSpPr/>
            <p:nvPr/>
          </p:nvSpPr>
          <p:spPr>
            <a:xfrm>
              <a:off x="4171574" y="4505446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5"/>
            <p:cNvSpPr/>
            <p:nvPr/>
          </p:nvSpPr>
          <p:spPr>
            <a:xfrm>
              <a:off x="11089608" y="5102394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9" y="0"/>
                  </a:lnTo>
                  <a:lnTo>
                    <a:pt x="276089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5"/>
            <p:cNvSpPr/>
            <p:nvPr/>
          </p:nvSpPr>
          <p:spPr>
            <a:xfrm>
              <a:off x="10184588" y="2638079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5"/>
            <p:cNvSpPr/>
            <p:nvPr/>
          </p:nvSpPr>
          <p:spPr>
            <a:xfrm>
              <a:off x="6466549" y="3547869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9" y="0"/>
                  </a:lnTo>
                  <a:lnTo>
                    <a:pt x="276089" y="596947"/>
                  </a:lnTo>
                  <a:lnTo>
                    <a:pt x="0" y="596947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5"/>
            <p:cNvSpPr/>
            <p:nvPr/>
          </p:nvSpPr>
          <p:spPr>
            <a:xfrm>
              <a:off x="9908500" y="3846343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7"/>
                  </a:lnTo>
                  <a:lnTo>
                    <a:pt x="0" y="596947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661270" y="2936553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79;p5"/>
            <p:cNvSpPr/>
            <p:nvPr/>
          </p:nvSpPr>
          <p:spPr>
            <a:xfrm>
              <a:off x="6604593" y="2041131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9" y="0"/>
                  </a:lnTo>
                  <a:lnTo>
                    <a:pt x="276089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5"/>
            <p:cNvSpPr/>
            <p:nvPr/>
          </p:nvSpPr>
          <p:spPr>
            <a:xfrm>
              <a:off x="8922929" y="3235027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81;p5"/>
            <p:cNvSpPr/>
            <p:nvPr/>
          </p:nvSpPr>
          <p:spPr>
            <a:xfrm>
              <a:off x="6146697" y="3547869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7"/>
                  </a:lnTo>
                  <a:lnTo>
                    <a:pt x="0" y="596947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5"/>
            <p:cNvSpPr/>
            <p:nvPr/>
          </p:nvSpPr>
          <p:spPr>
            <a:xfrm>
              <a:off x="6880682" y="2295493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5"/>
            <p:cNvSpPr/>
            <p:nvPr/>
          </p:nvSpPr>
          <p:spPr>
            <a:xfrm>
              <a:off x="6328505" y="1674894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7"/>
                  </a:lnTo>
                  <a:lnTo>
                    <a:pt x="0" y="596947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" name="Google Shape;84;p5"/>
            <p:cNvSpPr/>
            <p:nvPr/>
          </p:nvSpPr>
          <p:spPr>
            <a:xfrm>
              <a:off x="9367574" y="2892441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5"/>
            <p:cNvSpPr/>
            <p:nvPr/>
          </p:nvSpPr>
          <p:spPr>
            <a:xfrm>
              <a:off x="5779417" y="1973368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9" y="0"/>
                  </a:lnTo>
                  <a:lnTo>
                    <a:pt x="276089" y="596947"/>
                  </a:lnTo>
                  <a:lnTo>
                    <a:pt x="0" y="596947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5"/>
            <p:cNvSpPr/>
            <p:nvPr/>
          </p:nvSpPr>
          <p:spPr>
            <a:xfrm>
              <a:off x="2763965" y="2041131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5"/>
            <p:cNvSpPr/>
            <p:nvPr/>
          </p:nvSpPr>
          <p:spPr>
            <a:xfrm>
              <a:off x="6604593" y="1376420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9" y="0"/>
                  </a:lnTo>
                  <a:lnTo>
                    <a:pt x="276089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5"/>
            <p:cNvSpPr/>
            <p:nvPr/>
          </p:nvSpPr>
          <p:spPr>
            <a:xfrm>
              <a:off x="7259710" y="2103867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9" y="0"/>
                  </a:lnTo>
                  <a:lnTo>
                    <a:pt x="276089" y="596947"/>
                  </a:lnTo>
                  <a:lnTo>
                    <a:pt x="0" y="596947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5"/>
            <p:cNvSpPr/>
            <p:nvPr/>
          </p:nvSpPr>
          <p:spPr>
            <a:xfrm>
              <a:off x="7121666" y="5102394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9" y="0"/>
                  </a:lnTo>
                  <a:lnTo>
                    <a:pt x="276089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5"/>
            <p:cNvSpPr/>
            <p:nvPr/>
          </p:nvSpPr>
          <p:spPr>
            <a:xfrm>
              <a:off x="10648883" y="3489389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5"/>
            <p:cNvSpPr/>
            <p:nvPr/>
          </p:nvSpPr>
          <p:spPr>
            <a:xfrm>
              <a:off x="2296332" y="2886601"/>
              <a:ext cx="276088" cy="596948"/>
            </a:xfrm>
            <a:custGeom>
              <a:avLst/>
              <a:gdLst/>
              <a:ahLst/>
              <a:cxnLst/>
              <a:rect l="l" t="t" r="r" b="b"/>
              <a:pathLst>
                <a:path w="276088" h="596948" extrusionOk="0">
                  <a:moveTo>
                    <a:pt x="0" y="0"/>
                  </a:moveTo>
                  <a:lnTo>
                    <a:pt x="276088" y="0"/>
                  </a:lnTo>
                  <a:lnTo>
                    <a:pt x="276088" y="596948"/>
                  </a:lnTo>
                  <a:lnTo>
                    <a:pt x="0" y="59694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2" name="Google Shape;92;p5"/>
          <p:cNvGrpSpPr/>
          <p:nvPr/>
        </p:nvGrpSpPr>
        <p:grpSpPr>
          <a:xfrm>
            <a:off x="-364633" y="3202993"/>
            <a:ext cx="3255261" cy="508959"/>
            <a:chOff x="-1981116" y="2332588"/>
            <a:chExt cx="3944616" cy="508959"/>
          </a:xfrm>
        </p:grpSpPr>
        <p:sp>
          <p:nvSpPr>
            <p:cNvPr id="93" name="Google Shape;93;p5"/>
            <p:cNvSpPr/>
            <p:nvPr/>
          </p:nvSpPr>
          <p:spPr>
            <a:xfrm>
              <a:off x="-1981116" y="2332588"/>
              <a:ext cx="3302740" cy="508959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Jurisdictions</a:t>
              </a: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>
              <a:off x="1291360" y="2332588"/>
              <a:ext cx="672140" cy="508959"/>
            </a:xfrm>
            <a:prstGeom prst="rect">
              <a:avLst/>
            </a:prstGeom>
            <a:solidFill>
              <a:srgbClr val="1C779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22</a:t>
              </a: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5" name="Google Shape;95;p5"/>
          <p:cNvGrpSpPr/>
          <p:nvPr/>
        </p:nvGrpSpPr>
        <p:grpSpPr>
          <a:xfrm>
            <a:off x="-364634" y="3778531"/>
            <a:ext cx="3255263" cy="508960"/>
            <a:chOff x="-1323099" y="2908126"/>
            <a:chExt cx="3280237" cy="508960"/>
          </a:xfrm>
        </p:grpSpPr>
        <p:sp>
          <p:nvSpPr>
            <p:cNvPr id="96" name="Google Shape;96;p5"/>
            <p:cNvSpPr/>
            <p:nvPr/>
          </p:nvSpPr>
          <p:spPr>
            <a:xfrm>
              <a:off x="-1323099" y="2908127"/>
              <a:ext cx="2725558" cy="508959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IPs, Academics and Legal </a:t>
              </a:r>
              <a:endParaRPr/>
            </a:p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Professionals</a:t>
              </a:r>
              <a:endParaRPr/>
            </a:p>
          </p:txBody>
        </p:sp>
        <p:sp>
          <p:nvSpPr>
            <p:cNvPr id="97" name="Google Shape;97;p5"/>
            <p:cNvSpPr/>
            <p:nvPr/>
          </p:nvSpPr>
          <p:spPr>
            <a:xfrm>
              <a:off x="1402459" y="2908126"/>
              <a:ext cx="554679" cy="508959"/>
            </a:xfrm>
            <a:prstGeom prst="rect">
              <a:avLst/>
            </a:prstGeom>
            <a:solidFill>
              <a:srgbClr val="1C779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91%</a:t>
              </a:r>
              <a:endParaRPr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8" name="Google Shape;98;p5"/>
          <p:cNvGrpSpPr/>
          <p:nvPr/>
        </p:nvGrpSpPr>
        <p:grpSpPr>
          <a:xfrm>
            <a:off x="-364634" y="2627454"/>
            <a:ext cx="3255261" cy="508959"/>
            <a:chOff x="-1981116" y="2332588"/>
            <a:chExt cx="3944616" cy="508959"/>
          </a:xfrm>
        </p:grpSpPr>
        <p:sp>
          <p:nvSpPr>
            <p:cNvPr id="99" name="Google Shape;99;p5"/>
            <p:cNvSpPr/>
            <p:nvPr/>
          </p:nvSpPr>
          <p:spPr>
            <a:xfrm>
              <a:off x="-1981116" y="2332588"/>
              <a:ext cx="3302740" cy="508959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Responses</a:t>
              </a:r>
              <a:endParaRPr/>
            </a:p>
          </p:txBody>
        </p:sp>
        <p:sp>
          <p:nvSpPr>
            <p:cNvPr id="100" name="Google Shape;100;p5"/>
            <p:cNvSpPr/>
            <p:nvPr/>
          </p:nvSpPr>
          <p:spPr>
            <a:xfrm>
              <a:off x="1291360" y="2332588"/>
              <a:ext cx="672140" cy="508959"/>
            </a:xfrm>
            <a:prstGeom prst="rect">
              <a:avLst/>
            </a:prstGeom>
            <a:solidFill>
              <a:srgbClr val="1C779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47</a:t>
              </a: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1" name="Google Shape;101;p5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Stakeholder Survey Responses</a:t>
            </a:r>
            <a:endParaRPr/>
          </a:p>
        </p:txBody>
      </p:sp>
      <p:sp>
        <p:nvSpPr>
          <p:cNvPr id="107" name="Google Shape;107;p6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6"/>
          <p:cNvSpPr/>
          <p:nvPr/>
        </p:nvSpPr>
        <p:spPr>
          <a:xfrm>
            <a:off x="266699" y="1981416"/>
            <a:ext cx="8633461" cy="42650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Views on the Current Regime</a:t>
            </a:r>
            <a:endParaRPr dirty="0"/>
          </a:p>
        </p:txBody>
      </p:sp>
      <p:sp>
        <p:nvSpPr>
          <p:cNvPr id="109" name="Google Shape;109;p6"/>
          <p:cNvSpPr/>
          <p:nvPr/>
        </p:nvSpPr>
        <p:spPr>
          <a:xfrm>
            <a:off x="266699" y="2458770"/>
            <a:ext cx="8633462" cy="241040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F78B9AC3-721A-87E9-846E-5CE47F9F12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6944" y="2547278"/>
            <a:ext cx="3709160" cy="2125138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C2F446CE-1E58-7A14-CA18-76C725C5EC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699" y="2402457"/>
            <a:ext cx="4096190" cy="2414780"/>
          </a:xfrm>
          <a:prstGeom prst="rect">
            <a:avLst/>
          </a:prstGeom>
        </p:spPr>
      </p:pic>
      <p:sp>
        <p:nvSpPr>
          <p:cNvPr id="5" name="Google Shape;47;p2">
            <a:extLst>
              <a:ext uri="{FF2B5EF4-FFF2-40B4-BE49-F238E27FC236}">
                <a16:creationId xmlns:a16="http://schemas.microsoft.com/office/drawing/2014/main" id="{32B9C7FC-3F39-E4AE-8B3E-CDD365624046}"/>
              </a:ext>
            </a:extLst>
          </p:cNvPr>
          <p:cNvSpPr/>
          <p:nvPr/>
        </p:nvSpPr>
        <p:spPr>
          <a:xfrm>
            <a:off x="7849271" y="4085598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7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Stakeholder Survey Responses</a:t>
            </a:r>
            <a:endParaRPr/>
          </a:p>
        </p:txBody>
      </p:sp>
      <p:sp>
        <p:nvSpPr>
          <p:cNvPr id="117" name="Google Shape;117;p7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7"/>
          <p:cNvSpPr/>
          <p:nvPr/>
        </p:nvSpPr>
        <p:spPr>
          <a:xfrm>
            <a:off x="266699" y="1981416"/>
            <a:ext cx="8633461" cy="42650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AI Usage in Corporate Insolvency Proceedings</a:t>
            </a:r>
            <a:endParaRPr dirty="0"/>
          </a:p>
        </p:txBody>
      </p:sp>
      <p:sp>
        <p:nvSpPr>
          <p:cNvPr id="119" name="Google Shape;119;p7"/>
          <p:cNvSpPr/>
          <p:nvPr/>
        </p:nvSpPr>
        <p:spPr>
          <a:xfrm>
            <a:off x="266699" y="2458770"/>
            <a:ext cx="8633462" cy="246462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7"/>
          <p:cNvSpPr/>
          <p:nvPr/>
        </p:nvSpPr>
        <p:spPr>
          <a:xfrm>
            <a:off x="2948104" y="2803321"/>
            <a:ext cx="1013637" cy="978196"/>
          </a:xfrm>
          <a:prstGeom prst="ellipse">
            <a:avLst/>
          </a:prstGeom>
          <a:solidFill>
            <a:srgbClr val="ABE0EF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7"/>
          <p:cNvSpPr/>
          <p:nvPr/>
        </p:nvSpPr>
        <p:spPr>
          <a:xfrm>
            <a:off x="3004812" y="2856257"/>
            <a:ext cx="907312" cy="900321"/>
          </a:xfrm>
          <a:prstGeom prst="ellipse">
            <a:avLst/>
          </a:prstGeom>
          <a:solidFill>
            <a:srgbClr val="1C779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2" name="Google Shape;122;p7"/>
          <p:cNvPicPr preferRelativeResize="0"/>
          <p:nvPr/>
        </p:nvPicPr>
        <p:blipFill rotWithShape="1">
          <a:blip r:embed="rId4">
            <a:alphaModFix/>
          </a:blip>
          <a:srcRect b="39861"/>
          <a:stretch/>
        </p:blipFill>
        <p:spPr>
          <a:xfrm>
            <a:off x="2906234" y="2803321"/>
            <a:ext cx="1097375" cy="637954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7"/>
          <p:cNvSpPr/>
          <p:nvPr/>
        </p:nvSpPr>
        <p:spPr>
          <a:xfrm>
            <a:off x="4667398" y="2810669"/>
            <a:ext cx="1013637" cy="978196"/>
          </a:xfrm>
          <a:prstGeom prst="ellipse">
            <a:avLst/>
          </a:prstGeom>
          <a:solidFill>
            <a:srgbClr val="ABE0EF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7"/>
          <p:cNvSpPr/>
          <p:nvPr/>
        </p:nvSpPr>
        <p:spPr>
          <a:xfrm>
            <a:off x="4724106" y="2863605"/>
            <a:ext cx="907312" cy="900321"/>
          </a:xfrm>
          <a:prstGeom prst="ellipse">
            <a:avLst/>
          </a:prstGeom>
          <a:solidFill>
            <a:srgbClr val="1C779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5" name="Google Shape;125;p7"/>
          <p:cNvPicPr preferRelativeResize="0"/>
          <p:nvPr/>
        </p:nvPicPr>
        <p:blipFill rotWithShape="1">
          <a:blip r:embed="rId4">
            <a:alphaModFix/>
          </a:blip>
          <a:srcRect b="64263"/>
          <a:stretch/>
        </p:blipFill>
        <p:spPr>
          <a:xfrm>
            <a:off x="4625528" y="2810669"/>
            <a:ext cx="1097375" cy="379098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7"/>
          <p:cNvSpPr txBox="1"/>
          <p:nvPr/>
        </p:nvSpPr>
        <p:spPr>
          <a:xfrm>
            <a:off x="2787728" y="3756578"/>
            <a:ext cx="133438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36%</a:t>
            </a:r>
            <a:endParaRPr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Have Used AI </a:t>
            </a:r>
            <a:endParaRPr sz="1200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27" name="Google Shape;127;p7"/>
          <p:cNvSpPr txBox="1"/>
          <p:nvPr/>
        </p:nvSpPr>
        <p:spPr>
          <a:xfrm>
            <a:off x="4429622" y="3781517"/>
            <a:ext cx="141422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64%</a:t>
            </a:r>
            <a:endParaRPr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Have Not Used AI </a:t>
            </a:r>
            <a:endParaRPr sz="1200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28" name="Google Shape;128;p7"/>
          <p:cNvSpPr/>
          <p:nvPr/>
        </p:nvSpPr>
        <p:spPr>
          <a:xfrm>
            <a:off x="-1196109" y="3614306"/>
            <a:ext cx="3768927" cy="252717"/>
          </a:xfrm>
          <a:prstGeom prst="rect">
            <a:avLst/>
          </a:prstGeom>
          <a:solidFill>
            <a:srgbClr val="31487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“Helps to streamline processes”    16%</a:t>
            </a:r>
            <a:endParaRPr sz="1050"/>
          </a:p>
        </p:txBody>
      </p:sp>
      <p:sp>
        <p:nvSpPr>
          <p:cNvPr id="129" name="Google Shape;129;p7"/>
          <p:cNvSpPr/>
          <p:nvPr/>
        </p:nvSpPr>
        <p:spPr>
          <a:xfrm>
            <a:off x="-1196109" y="3322230"/>
            <a:ext cx="3768927" cy="252717"/>
          </a:xfrm>
          <a:prstGeom prst="rect">
            <a:avLst/>
          </a:prstGeom>
          <a:solidFill>
            <a:srgbClr val="31487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“Increases efficiency”    25%</a:t>
            </a:r>
            <a:endParaRPr sz="1050"/>
          </a:p>
        </p:txBody>
      </p:sp>
      <p:sp>
        <p:nvSpPr>
          <p:cNvPr id="130" name="Google Shape;130;p7"/>
          <p:cNvSpPr/>
          <p:nvPr/>
        </p:nvSpPr>
        <p:spPr>
          <a:xfrm>
            <a:off x="-1196109" y="3030154"/>
            <a:ext cx="3768927" cy="252717"/>
          </a:xfrm>
          <a:prstGeom prst="rect">
            <a:avLst/>
          </a:prstGeom>
          <a:solidFill>
            <a:srgbClr val="31487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“Reduces time and cost”    46%</a:t>
            </a:r>
            <a:endParaRPr sz="1050"/>
          </a:p>
        </p:txBody>
      </p:sp>
      <p:sp>
        <p:nvSpPr>
          <p:cNvPr id="131" name="Google Shape;131;p7"/>
          <p:cNvSpPr/>
          <p:nvPr/>
        </p:nvSpPr>
        <p:spPr>
          <a:xfrm rot="5400000">
            <a:off x="1867302" y="3195358"/>
            <a:ext cx="1065570" cy="430226"/>
          </a:xfrm>
          <a:prstGeom prst="rect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900" i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7"/>
          <p:cNvSpPr/>
          <p:nvPr/>
        </p:nvSpPr>
        <p:spPr>
          <a:xfrm>
            <a:off x="6103348" y="2716393"/>
            <a:ext cx="3768918" cy="252717"/>
          </a:xfrm>
          <a:prstGeom prst="rect">
            <a:avLst/>
          </a:prstGeom>
          <a:solidFill>
            <a:srgbClr val="796BB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63%    “Accuracy”</a:t>
            </a:r>
            <a:endParaRPr sz="900"/>
          </a:p>
        </p:txBody>
      </p:sp>
      <p:sp>
        <p:nvSpPr>
          <p:cNvPr id="133" name="Google Shape;133;p7"/>
          <p:cNvSpPr/>
          <p:nvPr/>
        </p:nvSpPr>
        <p:spPr>
          <a:xfrm>
            <a:off x="6103348" y="3620936"/>
            <a:ext cx="3768918" cy="252717"/>
          </a:xfrm>
          <a:prstGeom prst="rect">
            <a:avLst/>
          </a:prstGeom>
          <a:solidFill>
            <a:srgbClr val="796BB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37%    “Authentication or verification of outputs”</a:t>
            </a:r>
            <a:endParaRPr sz="900"/>
          </a:p>
        </p:txBody>
      </p:sp>
      <p:sp>
        <p:nvSpPr>
          <p:cNvPr id="134" name="Google Shape;134;p7"/>
          <p:cNvSpPr/>
          <p:nvPr/>
        </p:nvSpPr>
        <p:spPr>
          <a:xfrm>
            <a:off x="6103348" y="3016487"/>
            <a:ext cx="3768918" cy="252717"/>
          </a:xfrm>
          <a:prstGeom prst="rect">
            <a:avLst/>
          </a:prstGeom>
          <a:solidFill>
            <a:srgbClr val="796BB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47%    “Data privacy”</a:t>
            </a:r>
            <a:endParaRPr sz="900"/>
          </a:p>
        </p:txBody>
      </p:sp>
      <p:sp>
        <p:nvSpPr>
          <p:cNvPr id="135" name="Google Shape;135;p7"/>
          <p:cNvSpPr/>
          <p:nvPr/>
        </p:nvSpPr>
        <p:spPr>
          <a:xfrm>
            <a:off x="6103348" y="3320842"/>
            <a:ext cx="3768918" cy="252717"/>
          </a:xfrm>
          <a:prstGeom prst="rect">
            <a:avLst/>
          </a:prstGeom>
          <a:solidFill>
            <a:srgbClr val="796BB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37%    “Legality of use”</a:t>
            </a:r>
            <a:endParaRPr sz="900"/>
          </a:p>
        </p:txBody>
      </p:sp>
      <p:sp>
        <p:nvSpPr>
          <p:cNvPr id="136" name="Google Shape;136;p7"/>
          <p:cNvSpPr/>
          <p:nvPr/>
        </p:nvSpPr>
        <p:spPr>
          <a:xfrm>
            <a:off x="6103348" y="3925291"/>
            <a:ext cx="3768918" cy="252717"/>
          </a:xfrm>
          <a:prstGeom prst="rect">
            <a:avLst/>
          </a:prstGeom>
          <a:solidFill>
            <a:srgbClr val="796BB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37%    “Lack of knowledge about tools to use”</a:t>
            </a:r>
            <a:endParaRPr sz="900"/>
          </a:p>
        </p:txBody>
      </p:sp>
      <p:sp>
        <p:nvSpPr>
          <p:cNvPr id="137" name="Google Shape;137;p7"/>
          <p:cNvSpPr/>
          <p:nvPr/>
        </p:nvSpPr>
        <p:spPr>
          <a:xfrm>
            <a:off x="6103348" y="4225385"/>
            <a:ext cx="3768918" cy="252717"/>
          </a:xfrm>
          <a:prstGeom prst="rect">
            <a:avLst/>
          </a:prstGeom>
          <a:solidFill>
            <a:srgbClr val="796BB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26%    “No/limited AI knowledge or capability”</a:t>
            </a:r>
            <a:endParaRPr sz="900"/>
          </a:p>
        </p:txBody>
      </p:sp>
      <p:sp>
        <p:nvSpPr>
          <p:cNvPr id="138" name="Google Shape;138;p7"/>
          <p:cNvSpPr/>
          <p:nvPr/>
        </p:nvSpPr>
        <p:spPr>
          <a:xfrm>
            <a:off x="6103348" y="4525479"/>
            <a:ext cx="3768918" cy="252717"/>
          </a:xfrm>
          <a:prstGeom prst="rect">
            <a:avLst/>
          </a:prstGeom>
          <a:solidFill>
            <a:srgbClr val="796BB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26%    “No access to AI tools”</a:t>
            </a:r>
            <a:endParaRPr sz="900"/>
          </a:p>
        </p:txBody>
      </p:sp>
      <p:sp>
        <p:nvSpPr>
          <p:cNvPr id="139" name="Google Shape;139;p7"/>
          <p:cNvSpPr txBox="1"/>
          <p:nvPr/>
        </p:nvSpPr>
        <p:spPr>
          <a:xfrm>
            <a:off x="6073940" y="2435589"/>
            <a:ext cx="2227621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Concerned about:</a:t>
            </a:r>
            <a:endParaRPr sz="900"/>
          </a:p>
        </p:txBody>
      </p:sp>
      <p:sp>
        <p:nvSpPr>
          <p:cNvPr id="140" name="Google Shape;140;p7"/>
          <p:cNvSpPr/>
          <p:nvPr/>
        </p:nvSpPr>
        <p:spPr>
          <a:xfrm rot="5400000">
            <a:off x="5211730" y="3566731"/>
            <a:ext cx="2174675" cy="430225"/>
          </a:xfrm>
          <a:prstGeom prst="rect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i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Stakeholder Survey Responses</a:t>
            </a:r>
            <a:endParaRPr/>
          </a:p>
        </p:txBody>
      </p:sp>
      <p:sp>
        <p:nvSpPr>
          <p:cNvPr id="146" name="Google Shape;146;p8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8"/>
          <p:cNvSpPr/>
          <p:nvPr/>
        </p:nvSpPr>
        <p:spPr>
          <a:xfrm>
            <a:off x="266699" y="1981416"/>
            <a:ext cx="8633461" cy="42650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AI Usage Volume by Role</a:t>
            </a:r>
            <a:endParaRPr/>
          </a:p>
        </p:txBody>
      </p:sp>
      <p:sp>
        <p:nvSpPr>
          <p:cNvPr id="148" name="Google Shape;148;p8"/>
          <p:cNvSpPr/>
          <p:nvPr/>
        </p:nvSpPr>
        <p:spPr>
          <a:xfrm>
            <a:off x="266699" y="2458770"/>
            <a:ext cx="8633462" cy="246462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8"/>
          <p:cNvSpPr/>
          <p:nvPr/>
        </p:nvSpPr>
        <p:spPr>
          <a:xfrm rot="5400000">
            <a:off x="5211730" y="3566731"/>
            <a:ext cx="2174675" cy="430225"/>
          </a:xfrm>
          <a:prstGeom prst="rect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i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0" name="Google Shape;150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6699" y="2458770"/>
            <a:ext cx="4909793" cy="244899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47;p2">
            <a:extLst>
              <a:ext uri="{FF2B5EF4-FFF2-40B4-BE49-F238E27FC236}">
                <a16:creationId xmlns:a16="http://schemas.microsoft.com/office/drawing/2014/main" id="{59096FB8-1301-12D6-B27B-417273CDEFA2}"/>
              </a:ext>
            </a:extLst>
          </p:cNvPr>
          <p:cNvSpPr/>
          <p:nvPr/>
        </p:nvSpPr>
        <p:spPr>
          <a:xfrm>
            <a:off x="7849271" y="4085598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086D5258-C8E8-6E28-E08B-05718760C0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8779" y="2228133"/>
            <a:ext cx="3518021" cy="294413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9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Stakeholder Survey Responses</a:t>
            </a:r>
            <a:endParaRPr/>
          </a:p>
        </p:txBody>
      </p:sp>
      <p:sp>
        <p:nvSpPr>
          <p:cNvPr id="157" name="Google Shape;157;p9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9"/>
          <p:cNvSpPr/>
          <p:nvPr/>
        </p:nvSpPr>
        <p:spPr>
          <a:xfrm>
            <a:off x="266699" y="1981416"/>
            <a:ext cx="8633461" cy="42650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AI Usage: Typology</a:t>
            </a:r>
            <a:endParaRPr/>
          </a:p>
        </p:txBody>
      </p:sp>
      <p:sp>
        <p:nvSpPr>
          <p:cNvPr id="159" name="Google Shape;159;p9"/>
          <p:cNvSpPr/>
          <p:nvPr/>
        </p:nvSpPr>
        <p:spPr>
          <a:xfrm>
            <a:off x="266699" y="2458770"/>
            <a:ext cx="8633462" cy="246462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9"/>
          <p:cNvSpPr/>
          <p:nvPr/>
        </p:nvSpPr>
        <p:spPr>
          <a:xfrm rot="5400000">
            <a:off x="5211730" y="3566731"/>
            <a:ext cx="2174675" cy="430225"/>
          </a:xfrm>
          <a:prstGeom prst="rect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i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1" name="Google Shape;161;p9"/>
          <p:cNvPicPr preferRelativeResize="0"/>
          <p:nvPr/>
        </p:nvPicPr>
        <p:blipFill rotWithShape="1">
          <a:blip r:embed="rId4">
            <a:alphaModFix/>
          </a:blip>
          <a:srcRect t="19389" b="11731"/>
          <a:stretch/>
        </p:blipFill>
        <p:spPr>
          <a:xfrm>
            <a:off x="1991867" y="2539058"/>
            <a:ext cx="6118861" cy="23438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47;p2">
            <a:extLst>
              <a:ext uri="{FF2B5EF4-FFF2-40B4-BE49-F238E27FC236}">
                <a16:creationId xmlns:a16="http://schemas.microsoft.com/office/drawing/2014/main" id="{A00B0092-3895-2941-F8CB-1085BF27B962}"/>
              </a:ext>
            </a:extLst>
          </p:cNvPr>
          <p:cNvSpPr/>
          <p:nvPr/>
        </p:nvSpPr>
        <p:spPr>
          <a:xfrm>
            <a:off x="7849271" y="4085598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1" descr="A robot with a fa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274" y="1172666"/>
            <a:ext cx="886018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1"/>
          <p:cNvSpPr txBox="1">
            <a:spLocks noGrp="1"/>
          </p:cNvSpPr>
          <p:nvPr>
            <p:ph type="title"/>
          </p:nvPr>
        </p:nvSpPr>
        <p:spPr>
          <a:xfrm>
            <a:off x="457200" y="1493520"/>
            <a:ext cx="3863340" cy="32080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Our Hypothesis</a:t>
            </a:r>
            <a:endParaRPr/>
          </a:p>
        </p:txBody>
      </p:sp>
      <p:sp>
        <p:nvSpPr>
          <p:cNvPr id="168" name="Google Shape;168;p11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2"/>
          <p:cNvSpPr txBox="1">
            <a:spLocks noGrp="1"/>
          </p:cNvSpPr>
          <p:nvPr>
            <p:ph type="title"/>
          </p:nvPr>
        </p:nvSpPr>
        <p:spPr>
          <a:xfrm>
            <a:off x="210311" y="1430112"/>
            <a:ext cx="3410712" cy="169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aramond"/>
              <a:buNone/>
            </a:pPr>
            <a:r>
              <a:rPr lang="en-GB" dirty="0">
                <a:latin typeface="Garamond"/>
                <a:ea typeface="Garamond"/>
                <a:cs typeface="Garamond"/>
                <a:sym typeface="Garamond"/>
              </a:rPr>
              <a:t>Where is AI Adaptable in Corporate Insolvency?</a:t>
            </a:r>
            <a:endParaRPr dirty="0"/>
          </a:p>
        </p:txBody>
      </p:sp>
      <p:sp>
        <p:nvSpPr>
          <p:cNvPr id="174" name="Google Shape;174;p12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2"/>
          <p:cNvSpPr/>
          <p:nvPr/>
        </p:nvSpPr>
        <p:spPr>
          <a:xfrm>
            <a:off x="3621024" y="0"/>
            <a:ext cx="4046362" cy="520750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6" name="Google Shape;176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79361" y="64008"/>
            <a:ext cx="3888024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0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Stakeholder Survey Responses</a:t>
            </a:r>
            <a:endParaRPr/>
          </a:p>
        </p:txBody>
      </p:sp>
      <p:sp>
        <p:nvSpPr>
          <p:cNvPr id="182" name="Google Shape;182;p10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10"/>
          <p:cNvSpPr/>
          <p:nvPr/>
        </p:nvSpPr>
        <p:spPr>
          <a:xfrm>
            <a:off x="266699" y="1981416"/>
            <a:ext cx="8633461" cy="42650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AI Usage: Tools</a:t>
            </a:r>
            <a:endParaRPr/>
          </a:p>
        </p:txBody>
      </p:sp>
      <p:sp>
        <p:nvSpPr>
          <p:cNvPr id="184" name="Google Shape;184;p10"/>
          <p:cNvSpPr/>
          <p:nvPr/>
        </p:nvSpPr>
        <p:spPr>
          <a:xfrm>
            <a:off x="266699" y="2458770"/>
            <a:ext cx="8633462" cy="246462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0"/>
          <p:cNvSpPr/>
          <p:nvPr/>
        </p:nvSpPr>
        <p:spPr>
          <a:xfrm rot="5400000">
            <a:off x="5211730" y="3566731"/>
            <a:ext cx="2174675" cy="430225"/>
          </a:xfrm>
          <a:prstGeom prst="rect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i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10"/>
          <p:cNvSpPr txBox="1"/>
          <p:nvPr/>
        </p:nvSpPr>
        <p:spPr>
          <a:xfrm>
            <a:off x="4976972" y="2676717"/>
            <a:ext cx="2704529" cy="26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86% of AI Users - Generic Open-Source AI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88" name="Google Shape;188;p10" descr="Packing Box Open with solid fil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65353" y="2633633"/>
            <a:ext cx="607625" cy="60762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0"/>
          <p:cNvSpPr txBox="1"/>
          <p:nvPr/>
        </p:nvSpPr>
        <p:spPr>
          <a:xfrm>
            <a:off x="4972979" y="3401409"/>
            <a:ext cx="2708524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GB" sz="11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35% of AI Users - </a:t>
            </a:r>
            <a:r>
              <a:rPr lang="en-GB" sz="11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Specialised Non-Legal Closed AI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90" name="Google Shape;190;p10" descr="Box with solid fill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65353" y="4070299"/>
            <a:ext cx="607625" cy="607625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0"/>
          <p:cNvSpPr txBox="1"/>
          <p:nvPr/>
        </p:nvSpPr>
        <p:spPr>
          <a:xfrm>
            <a:off x="4972979" y="4186751"/>
            <a:ext cx="2708524" cy="26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GB" sz="11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14% of AI Users - </a:t>
            </a:r>
            <a:r>
              <a:rPr lang="en-GB" sz="11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Specialised Legal Closed AI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141">
            <a:extLst>
              <a:ext uri="{FF2B5EF4-FFF2-40B4-BE49-F238E27FC236}">
                <a16:creationId xmlns:a16="http://schemas.microsoft.com/office/drawing/2014/main" id="{0E33A0F2-1238-CE02-76B5-299507DFCB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318" y="2293097"/>
            <a:ext cx="3281460" cy="2784993"/>
          </a:xfrm>
          <a:prstGeom prst="rect">
            <a:avLst/>
          </a:prstGeom>
        </p:spPr>
      </p:pic>
      <p:pic>
        <p:nvPicPr>
          <p:cNvPr id="6" name="Graphic 5" descr="Box with solid fill">
            <a:extLst>
              <a:ext uri="{FF2B5EF4-FFF2-40B4-BE49-F238E27FC236}">
                <a16:creationId xmlns:a16="http://schemas.microsoft.com/office/drawing/2014/main" id="{18A6CD3C-2EFA-D199-8744-DEC209C331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73085" y="3381780"/>
            <a:ext cx="607625" cy="607625"/>
          </a:xfrm>
          <a:prstGeom prst="rect">
            <a:avLst/>
          </a:prstGeom>
        </p:spPr>
      </p:pic>
      <p:sp>
        <p:nvSpPr>
          <p:cNvPr id="7" name="Google Shape;47;p2">
            <a:extLst>
              <a:ext uri="{FF2B5EF4-FFF2-40B4-BE49-F238E27FC236}">
                <a16:creationId xmlns:a16="http://schemas.microsoft.com/office/drawing/2014/main" id="{54BEDFA9-2B45-5AB8-E2A1-87487F7A5FAB}"/>
              </a:ext>
            </a:extLst>
          </p:cNvPr>
          <p:cNvSpPr/>
          <p:nvPr/>
        </p:nvSpPr>
        <p:spPr>
          <a:xfrm>
            <a:off x="7849271" y="4085598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8" name="Google Shape;198;p13"/>
          <p:cNvGraphicFramePr/>
          <p:nvPr/>
        </p:nvGraphicFramePr>
        <p:xfrm>
          <a:off x="1536192" y="2225386"/>
          <a:ext cx="5806400" cy="2332180"/>
        </p:xfrm>
        <a:graphic>
          <a:graphicData uri="http://schemas.openxmlformats.org/drawingml/2006/table">
            <a:tbl>
              <a:tblPr firstRow="1" bandRow="1">
                <a:noFill/>
                <a:tableStyleId>{F9635F8E-9953-4C51-B7E0-F3C717361C1F}</a:tableStyleId>
              </a:tblPr>
              <a:tblGrid>
                <a:gridCol w="122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5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Specialised Legal Closed AI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2E3F0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8AA7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1557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>
                          <a:latin typeface="Arial"/>
                          <a:ea typeface="Arial"/>
                          <a:cs typeface="Arial"/>
                          <a:sym typeface="Arial"/>
                        </a:rPr>
                        <a:t>Specialised Non-Legal Closed AI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2E3F0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8A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>
                          <a:latin typeface="Arial"/>
                          <a:ea typeface="Arial"/>
                          <a:cs typeface="Arial"/>
                          <a:sym typeface="Arial"/>
                        </a:rPr>
                        <a:t>Generic Open-Source AI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2E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>
                          <a:latin typeface="Arial"/>
                          <a:ea typeface="Arial"/>
                          <a:cs typeface="Arial"/>
                          <a:sym typeface="Arial"/>
                        </a:rPr>
                        <a:t>Low Complexity Task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>
                          <a:latin typeface="Arial"/>
                          <a:ea typeface="Arial"/>
                          <a:cs typeface="Arial"/>
                          <a:sym typeface="Arial"/>
                        </a:rPr>
                        <a:t>Medium Complexity Task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>
                          <a:latin typeface="Arial"/>
                          <a:ea typeface="Arial"/>
                          <a:cs typeface="Arial"/>
                          <a:sym typeface="Arial"/>
                        </a:rPr>
                        <a:t>High Complexity Task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218AA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99" name="Google Shape;199;p13"/>
          <p:cNvSpPr txBox="1"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Our Hypothesis</a:t>
            </a:r>
            <a:endParaRPr/>
          </a:p>
        </p:txBody>
      </p:sp>
      <p:sp>
        <p:nvSpPr>
          <p:cNvPr id="200" name="Google Shape;200;p13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01" name="Google Shape;201;p13"/>
          <p:cNvGrpSpPr/>
          <p:nvPr/>
        </p:nvGrpSpPr>
        <p:grpSpPr>
          <a:xfrm>
            <a:off x="6354746" y="2313335"/>
            <a:ext cx="434187" cy="461962"/>
            <a:chOff x="15124668" y="1673548"/>
            <a:chExt cx="820885" cy="980086"/>
          </a:xfrm>
        </p:grpSpPr>
        <p:sp>
          <p:nvSpPr>
            <p:cNvPr id="202" name="Google Shape;202;p13"/>
            <p:cNvSpPr/>
            <p:nvPr/>
          </p:nvSpPr>
          <p:spPr>
            <a:xfrm>
              <a:off x="15124668" y="1809119"/>
              <a:ext cx="597007" cy="361935"/>
            </a:xfrm>
            <a:custGeom>
              <a:avLst/>
              <a:gdLst/>
              <a:ahLst/>
              <a:cxnLst/>
              <a:rect l="l" t="t" r="r" b="b"/>
              <a:pathLst>
                <a:path w="597007" h="361935" extrusionOk="0">
                  <a:moveTo>
                    <a:pt x="186565" y="0"/>
                  </a:moveTo>
                  <a:lnTo>
                    <a:pt x="0" y="113183"/>
                  </a:lnTo>
                  <a:lnTo>
                    <a:pt x="410442" y="361935"/>
                  </a:lnTo>
                  <a:lnTo>
                    <a:pt x="597007" y="248753"/>
                  </a:lnTo>
                  <a:close/>
                </a:path>
              </a:pathLst>
            </a:custGeom>
            <a:solidFill>
              <a:srgbClr val="796BB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3"/>
            <p:cNvSpPr/>
            <p:nvPr/>
          </p:nvSpPr>
          <p:spPr>
            <a:xfrm>
              <a:off x="15358496" y="1673548"/>
              <a:ext cx="587056" cy="355716"/>
            </a:xfrm>
            <a:custGeom>
              <a:avLst/>
              <a:gdLst/>
              <a:ahLst/>
              <a:cxnLst/>
              <a:rect l="l" t="t" r="r" b="b"/>
              <a:pathLst>
                <a:path w="587056" h="355716" extrusionOk="0">
                  <a:moveTo>
                    <a:pt x="587057" y="248753"/>
                  </a:moveTo>
                  <a:lnTo>
                    <a:pt x="176615" y="0"/>
                  </a:lnTo>
                  <a:lnTo>
                    <a:pt x="0" y="106964"/>
                  </a:lnTo>
                  <a:lnTo>
                    <a:pt x="410442" y="355717"/>
                  </a:lnTo>
                  <a:close/>
                </a:path>
              </a:pathLst>
            </a:custGeom>
            <a:solidFill>
              <a:srgbClr val="796BB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3"/>
            <p:cNvSpPr/>
            <p:nvPr/>
          </p:nvSpPr>
          <p:spPr>
            <a:xfrm>
              <a:off x="15124668" y="1980758"/>
              <a:ext cx="385567" cy="672876"/>
            </a:xfrm>
            <a:custGeom>
              <a:avLst/>
              <a:gdLst/>
              <a:ahLst/>
              <a:cxnLst/>
              <a:rect l="l" t="t" r="r" b="b"/>
              <a:pathLst>
                <a:path w="385567" h="672876" extrusionOk="0">
                  <a:moveTo>
                    <a:pt x="0" y="41044"/>
                  </a:moveTo>
                  <a:lnTo>
                    <a:pt x="0" y="439049"/>
                  </a:lnTo>
                  <a:lnTo>
                    <a:pt x="385567" y="672877"/>
                  </a:lnTo>
                  <a:lnTo>
                    <a:pt x="385567" y="2338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96BB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3"/>
            <p:cNvSpPr/>
            <p:nvPr/>
          </p:nvSpPr>
          <p:spPr>
            <a:xfrm>
              <a:off x="15559986" y="1980758"/>
              <a:ext cx="385567" cy="672876"/>
            </a:xfrm>
            <a:custGeom>
              <a:avLst/>
              <a:gdLst/>
              <a:ahLst/>
              <a:cxnLst/>
              <a:rect l="l" t="t" r="r" b="b"/>
              <a:pathLst>
                <a:path w="385567" h="672876" extrusionOk="0">
                  <a:moveTo>
                    <a:pt x="136814" y="302235"/>
                  </a:moveTo>
                  <a:lnTo>
                    <a:pt x="49751" y="351985"/>
                  </a:lnTo>
                  <a:lnTo>
                    <a:pt x="49751" y="264922"/>
                  </a:lnTo>
                  <a:lnTo>
                    <a:pt x="136814" y="215171"/>
                  </a:lnTo>
                  <a:lnTo>
                    <a:pt x="136814" y="302235"/>
                  </a:lnTo>
                  <a:close/>
                  <a:moveTo>
                    <a:pt x="0" y="233828"/>
                  </a:moveTo>
                  <a:lnTo>
                    <a:pt x="0" y="672877"/>
                  </a:lnTo>
                  <a:lnTo>
                    <a:pt x="385567" y="439049"/>
                  </a:lnTo>
                  <a:lnTo>
                    <a:pt x="385567" y="0"/>
                  </a:lnTo>
                  <a:lnTo>
                    <a:pt x="0" y="233828"/>
                  </a:lnTo>
                  <a:close/>
                </a:path>
              </a:pathLst>
            </a:custGeom>
            <a:solidFill>
              <a:srgbClr val="796BB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206" name="Google Shape;206;p13"/>
          <p:cNvCxnSpPr/>
          <p:nvPr/>
        </p:nvCxnSpPr>
        <p:spPr>
          <a:xfrm rot="10800000">
            <a:off x="3477230" y="2734923"/>
            <a:ext cx="0" cy="802130"/>
          </a:xfrm>
          <a:prstGeom prst="straightConnector1">
            <a:avLst/>
          </a:prstGeom>
          <a:noFill/>
          <a:ln w="9525" cap="flat" cmpd="sng">
            <a:solidFill>
              <a:schemeClr val="bg1"/>
            </a:solidFill>
            <a:prstDash val="lgDash"/>
            <a:round/>
            <a:headEnd type="none" w="sm" len="sm"/>
            <a:tailEnd type="triangle" w="med" len="med"/>
          </a:ln>
        </p:spPr>
      </p:cxnSp>
      <p:cxnSp>
        <p:nvCxnSpPr>
          <p:cNvPr id="207" name="Google Shape;207;p13"/>
          <p:cNvCxnSpPr/>
          <p:nvPr/>
        </p:nvCxnSpPr>
        <p:spPr>
          <a:xfrm rot="10800000">
            <a:off x="5095211" y="2575265"/>
            <a:ext cx="0" cy="307210"/>
          </a:xfrm>
          <a:prstGeom prst="straightConnector1">
            <a:avLst/>
          </a:prstGeom>
          <a:noFill/>
          <a:ln w="9525" cap="flat" cmpd="sng">
            <a:solidFill>
              <a:schemeClr val="bg1"/>
            </a:solidFill>
            <a:prstDash val="lgDash"/>
            <a:round/>
            <a:headEnd type="none" w="sm" len="sm"/>
            <a:tailEnd type="triangle" w="med" len="med"/>
          </a:ln>
        </p:spPr>
      </p:cxnSp>
      <p:pic>
        <p:nvPicPr>
          <p:cNvPr id="208" name="Google Shape;208;p13" descr="Packing Box Open with solid fil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73417" y="3537053"/>
            <a:ext cx="607625" cy="60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phic 1" descr="Box with solid fill">
            <a:extLst>
              <a:ext uri="{FF2B5EF4-FFF2-40B4-BE49-F238E27FC236}">
                <a16:creationId xmlns:a16="http://schemas.microsoft.com/office/drawing/2014/main" id="{05DEE827-4FD4-5928-F9B5-032618A5C5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791398" y="2882476"/>
            <a:ext cx="607625" cy="6076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15" descr="A robot with a fa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274" y="1172666"/>
            <a:ext cx="886018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15"/>
          <p:cNvSpPr txBox="1">
            <a:spLocks noGrp="1"/>
          </p:cNvSpPr>
          <p:nvPr>
            <p:ph type="title"/>
          </p:nvPr>
        </p:nvSpPr>
        <p:spPr>
          <a:xfrm>
            <a:off x="457200" y="1493520"/>
            <a:ext cx="3863340" cy="32080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Next Step: Quantitative Research</a:t>
            </a:r>
            <a:br>
              <a:rPr lang="en-GB">
                <a:latin typeface="Garamond"/>
                <a:ea typeface="Garamond"/>
                <a:cs typeface="Garamond"/>
                <a:sym typeface="Garamond"/>
              </a:rPr>
            </a:br>
            <a:br>
              <a:rPr lang="en-GB">
                <a:latin typeface="Garamond"/>
                <a:ea typeface="Garamond"/>
                <a:cs typeface="Garamond"/>
                <a:sym typeface="Garamond"/>
              </a:rPr>
            </a:br>
            <a:br>
              <a:rPr lang="en-GB" sz="1300">
                <a:latin typeface="Garamond"/>
                <a:ea typeface="Garamond"/>
                <a:cs typeface="Garamond"/>
                <a:sym typeface="Garamond"/>
              </a:rPr>
            </a:br>
            <a:r>
              <a:rPr lang="en-GB" sz="1500" i="1">
                <a:latin typeface="Garamond"/>
                <a:ea typeface="Garamond"/>
                <a:cs typeface="Garamond"/>
                <a:sym typeface="Garamond"/>
              </a:rPr>
              <a:t>A design experiment applying selected AI tools to AI-adaptable tasks in randomly selected corporate insolvency cases</a:t>
            </a:r>
            <a:endParaRPr sz="3500" i="1"/>
          </a:p>
        </p:txBody>
      </p:sp>
      <p:sp>
        <p:nvSpPr>
          <p:cNvPr id="216" name="Google Shape;216;p15"/>
          <p:cNvSpPr/>
          <p:nvPr/>
        </p:nvSpPr>
        <p:spPr>
          <a:xfrm>
            <a:off x="7667385" y="4126101"/>
            <a:ext cx="1232776" cy="797298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6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Garamond"/>
              <a:buNone/>
            </a:pPr>
            <a:r>
              <a:rPr lang="en-GB">
                <a:latin typeface="Garamond"/>
                <a:ea typeface="Garamond"/>
                <a:cs typeface="Garamond"/>
                <a:sym typeface="Garamond"/>
              </a:rPr>
              <a:t>THANK YOU</a:t>
            </a:r>
            <a:endParaRPr/>
          </a:p>
        </p:txBody>
      </p:sp>
      <p:sp>
        <p:nvSpPr>
          <p:cNvPr id="223" name="Google Shape;223;p16"/>
          <p:cNvSpPr/>
          <p:nvPr/>
        </p:nvSpPr>
        <p:spPr>
          <a:xfrm>
            <a:off x="3898046" y="3182112"/>
            <a:ext cx="1347908" cy="943989"/>
          </a:xfrm>
          <a:custGeom>
            <a:avLst/>
            <a:gdLst/>
            <a:ahLst/>
            <a:cxnLst/>
            <a:rect l="l" t="t" r="r" b="b"/>
            <a:pathLst>
              <a:path w="2465551" h="1781361" extrusionOk="0">
                <a:moveTo>
                  <a:pt x="0" y="0"/>
                </a:moveTo>
                <a:lnTo>
                  <a:pt x="2465551" y="0"/>
                </a:lnTo>
                <a:lnTo>
                  <a:pt x="2465551" y="1781361"/>
                </a:lnTo>
                <a:lnTo>
                  <a:pt x="0" y="178136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6"/>
          <p:cNvSpPr txBox="1"/>
          <p:nvPr/>
        </p:nvSpPr>
        <p:spPr>
          <a:xfrm>
            <a:off x="3750391" y="4126101"/>
            <a:ext cx="164321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1C7790"/>
                </a:solidFill>
                <a:latin typeface="Calibri"/>
                <a:ea typeface="Calibri"/>
                <a:cs typeface="Calibri"/>
                <a:sym typeface="Calibri"/>
              </a:rPr>
              <a:t>For more information:</a:t>
            </a:r>
            <a:endParaRPr/>
          </a:p>
        </p:txBody>
      </p:sp>
      <p:sp>
        <p:nvSpPr>
          <p:cNvPr id="225" name="Google Shape;225;p16"/>
          <p:cNvSpPr txBox="1"/>
          <p:nvPr/>
        </p:nvSpPr>
        <p:spPr>
          <a:xfrm>
            <a:off x="3031911" y="4375827"/>
            <a:ext cx="3080178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spc="300" dirty="0">
                <a:solidFill>
                  <a:srgbClr val="1C7790"/>
                </a:solidFill>
                <a:latin typeface="Calibri"/>
                <a:ea typeface="Calibri"/>
                <a:cs typeface="Calibri"/>
                <a:sym typeface="Calibri"/>
              </a:rPr>
              <a:t>AKINBC.COM/RESEARCH</a:t>
            </a:r>
            <a:endParaRPr spc="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299</Words>
  <Application>Microsoft Office PowerPoint</Application>
  <PresentationFormat>On-screen Show (16:9)</PresentationFormat>
  <Paragraphs>64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Garamond</vt:lpstr>
      <vt:lpstr>Arial</vt:lpstr>
      <vt:lpstr>Calibri</vt:lpstr>
      <vt:lpstr>Office Theme</vt:lpstr>
      <vt:lpstr>EXPLORING ARTIFICIAL INTELLIGENCE IN CORPORATE INSOLVENCY LAW</vt:lpstr>
      <vt:lpstr>Research Objectives</vt:lpstr>
      <vt:lpstr>Research Composition</vt:lpstr>
      <vt:lpstr>Stakeholder Survey</vt:lpstr>
      <vt:lpstr>Stakeholder Survey Responses</vt:lpstr>
      <vt:lpstr>Stakeholder Survey Responses</vt:lpstr>
      <vt:lpstr>Stakeholder Survey Responses</vt:lpstr>
      <vt:lpstr>Stakeholder Survey Responses</vt:lpstr>
      <vt:lpstr>Stakeholder Survey Responses</vt:lpstr>
      <vt:lpstr>Our Hypothesis</vt:lpstr>
      <vt:lpstr>Where is AI Adaptable in Corporate Insolvency?</vt:lpstr>
      <vt:lpstr>Stakeholder Survey Responses</vt:lpstr>
      <vt:lpstr>Our Hypothesis</vt:lpstr>
      <vt:lpstr>Next Step: Quantitative Research   A design experiment applying selected AI tools to AI-adaptable tasks in randomly selected corporate insolvency cases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Eugenio Vaccari</dc:creator>
  <cp:lastModifiedBy>Kayode Akintola</cp:lastModifiedBy>
  <cp:revision>1</cp:revision>
  <dcterms:created xsi:type="dcterms:W3CDTF">2012-03-12T16:08:15Z</dcterms:created>
  <dcterms:modified xsi:type="dcterms:W3CDTF">2025-09-26T22:55:31Z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0x01010073BA96165C0DCA48ABDDF61C05FA201A</vt:lpwstr>
  </property>
</Properties>
</file>