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4" r:id="rId2"/>
    <p:sldId id="275" r:id="rId3"/>
    <p:sldId id="277" r:id="rId4"/>
    <p:sldId id="278" r:id="rId5"/>
    <p:sldId id="280" r:id="rId6"/>
    <p:sldId id="279" r:id="rId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7CA09C5-6A06-4148-A461-3DA78E9B0DD5}">
          <p14:sldIdLst>
            <p14:sldId id="274"/>
            <p14:sldId id="275"/>
            <p14:sldId id="277"/>
            <p14:sldId id="278"/>
            <p14:sldId id="280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9B8235-7093-BD48-9947-00E94FA0E536}" v="1" dt="2025-05-23T11:13:43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/>
    <p:restoredTop sz="94721"/>
  </p:normalViewPr>
  <p:slideViewPr>
    <p:cSldViewPr snapToGrid="0" snapToObjects="1">
      <p:cViewPr varScale="1">
        <p:scale>
          <a:sx n="108" d="100"/>
          <a:sy n="108" d="100"/>
        </p:scale>
        <p:origin x="52" y="1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542CA5B4-6A25-9649-B2AD-10B561C831E9}"/>
    <pc:docChg chg="custSel modMainMaster">
      <pc:chgData name="Paul Newson" userId="32da3c3e-ee74-41f2-9b74-650ae755bc4b" providerId="ADAL" clId="{542CA5B4-6A25-9649-B2AD-10B561C831E9}" dt="2024-04-12T09:54:05.042" v="5" actId="1440"/>
      <pc:docMkLst>
        <pc:docMk/>
      </pc:docMkLst>
      <pc:sldMasterChg chg="addSp delSp modSp mod">
        <pc:chgData name="Paul Newson" userId="32da3c3e-ee74-41f2-9b74-650ae755bc4b" providerId="ADAL" clId="{542CA5B4-6A25-9649-B2AD-10B561C831E9}" dt="2024-04-12T09:54:05.042" v="5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542CA5B4-6A25-9649-B2AD-10B561C831E9}" dt="2024-04-12T09:54:05.042" v="5" actId="1440"/>
          <ac:picMkLst>
            <pc:docMk/>
            <pc:sldMasterMk cId="0" sldId="2147483648"/>
            <ac:picMk id="5" creationId="{57163F8B-DDF5-CA5C-4ED0-6F4F9A61EAF8}"/>
          </ac:picMkLst>
        </pc:picChg>
        <pc:picChg chg="del">
          <ac:chgData name="Paul Newson" userId="32da3c3e-ee74-41f2-9b74-650ae755bc4b" providerId="ADAL" clId="{542CA5B4-6A25-9649-B2AD-10B561C831E9}" dt="2024-04-12T09:53:32.003" v="0" actId="478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3D4D0DD3-5208-C64D-A81B-35314E6AA972}"/>
    <pc:docChg chg="custSel modMainMaster">
      <pc:chgData name="Paul Newson" userId="32da3c3e-ee74-41f2-9b74-650ae755bc4b" providerId="ADAL" clId="{3D4D0DD3-5208-C64D-A81B-35314E6AA972}" dt="2023-05-09T09:50:19.200" v="5" actId="1440"/>
      <pc:docMkLst>
        <pc:docMk/>
      </pc:docMkLst>
      <pc:sldMasterChg chg="addSp delSp modSp mod">
        <pc:chgData name="Paul Newson" userId="32da3c3e-ee74-41f2-9b74-650ae755bc4b" providerId="ADAL" clId="{3D4D0DD3-5208-C64D-A81B-35314E6AA972}" dt="2023-05-09T09:50:19.200" v="5" actId="1440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3D4D0DD3-5208-C64D-A81B-35314E6AA972}" dt="2023-05-09T09:49:49.544" v="0" actId="478"/>
          <ac:picMkLst>
            <pc:docMk/>
            <pc:sldMasterMk cId="0" sldId="2147483648"/>
            <ac:picMk id="5" creationId="{2AD8DF84-E1D3-1A35-D8E7-D1DF27BEBF30}"/>
          </ac:picMkLst>
        </pc:picChg>
        <pc:picChg chg="add mod">
          <ac:chgData name="Paul Newson" userId="32da3c3e-ee74-41f2-9b74-650ae755bc4b" providerId="ADAL" clId="{3D4D0DD3-5208-C64D-A81B-35314E6AA972}" dt="2023-05-09T09:50:19.200" v="5" actId="1440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569B8235-7093-BD48-9947-00E94FA0E536}"/>
    <pc:docChg chg="custSel modMainMaster">
      <pc:chgData name="Paul Newson" userId="32da3c3e-ee74-41f2-9b74-650ae755bc4b" providerId="ADAL" clId="{569B8235-7093-BD48-9947-00E94FA0E536}" dt="2025-05-23T11:13:53.301" v="3" actId="1076"/>
      <pc:docMkLst>
        <pc:docMk/>
      </pc:docMkLst>
      <pc:sldMasterChg chg="addSp delSp modSp mod">
        <pc:chgData name="Paul Newson" userId="32da3c3e-ee74-41f2-9b74-650ae755bc4b" providerId="ADAL" clId="{569B8235-7093-BD48-9947-00E94FA0E536}" dt="2025-05-23T11:13:53.301" v="3" actId="1076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569B8235-7093-BD48-9947-00E94FA0E536}" dt="2025-05-23T11:13:16.627" v="0" actId="478"/>
          <ac:picMkLst>
            <pc:docMk/>
            <pc:sldMasterMk cId="0" sldId="2147483648"/>
            <ac:picMk id="4" creationId="{FC0C66FA-BEFD-752F-2A7C-B74FEEFC8476}"/>
          </ac:picMkLst>
        </pc:picChg>
        <pc:picChg chg="add mod">
          <ac:chgData name="Paul Newson" userId="32da3c3e-ee74-41f2-9b74-650ae755bc4b" providerId="ADAL" clId="{569B8235-7093-BD48-9947-00E94FA0E536}" dt="2025-05-23T11:13:53.301" v="3" actId="1076"/>
          <ac:picMkLst>
            <pc:docMk/>
            <pc:sldMasterMk cId="0" sldId="2147483648"/>
            <ac:picMk id="6" creationId="{42FD6910-F320-BB58-ABCE-893CD1194C11}"/>
          </ac:picMkLst>
        </pc:picChg>
      </pc:sldMasterChg>
    </pc:docChg>
  </pc:docChgLst>
  <pc:docChgLst>
    <pc:chgData name="Paul Newson" userId="32da3c3e-ee74-41f2-9b74-650ae755bc4b" providerId="ADAL" clId="{4B5D8039-9923-514B-9CE3-A16EC6C0519D}"/>
    <pc:docChg chg="custSel modMainMaster">
      <pc:chgData name="Paul Newson" userId="32da3c3e-ee74-41f2-9b74-650ae755bc4b" providerId="ADAL" clId="{4B5D8039-9923-514B-9CE3-A16EC6C0519D}" dt="2023-05-09T09:42:27.722" v="4" actId="1440"/>
      <pc:docMkLst>
        <pc:docMk/>
      </pc:docMkLst>
      <pc:sldMasterChg chg="addSp delSp modSp mod">
        <pc:chgData name="Paul Newson" userId="32da3c3e-ee74-41f2-9b74-650ae755bc4b" providerId="ADAL" clId="{4B5D8039-9923-514B-9CE3-A16EC6C0519D}" dt="2023-05-09T09:42:27.722" v="4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4B5D8039-9923-514B-9CE3-A16EC6C0519D}" dt="2023-05-09T09:42:27.722" v="4" actId="1440"/>
          <ac:picMkLst>
            <pc:docMk/>
            <pc:sldMasterMk cId="0" sldId="2147483648"/>
            <ac:picMk id="5" creationId="{2AD8DF84-E1D3-1A35-D8E7-D1DF27BEBF30}"/>
          </ac:picMkLst>
        </pc:picChg>
        <pc:picChg chg="del">
          <ac:chgData name="Paul Newson" userId="32da3c3e-ee74-41f2-9b74-650ae755bc4b" providerId="ADAL" clId="{4B5D8039-9923-514B-9CE3-A16EC6C0519D}" dt="2023-05-09T09:41:50.945" v="0" actId="478"/>
          <ac:picMkLst>
            <pc:docMk/>
            <pc:sldMasterMk cId="0" sldId="2147483648"/>
            <ac:picMk id="6" creationId="{00000000-0000-0000-0000-000000000000}"/>
          </ac:picMkLst>
        </pc:pic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8731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6892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42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7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handelwalanimesh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54828" y="1383507"/>
            <a:ext cx="7775350" cy="157796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Harmonizing European Insolvency Regimes: The Impact of Artificial Intelligence and the Role of the EU AI 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ANIMESH KHANDELWAL</a:t>
            </a:r>
          </a:p>
          <a:p>
            <a:pPr>
              <a:defRPr/>
            </a:pPr>
            <a:r>
              <a:rPr lang="en-US" sz="1800" b="1" cap="small" dirty="0"/>
              <a:t>Partner, Senatus Legal</a:t>
            </a:r>
          </a:p>
          <a:p>
            <a:pPr>
              <a:defRPr/>
            </a:pPr>
            <a:r>
              <a:rPr lang="en-US" sz="1800" b="1" cap="small" dirty="0"/>
              <a:t>e. </a:t>
            </a:r>
            <a:r>
              <a:rPr lang="en-US" sz="1800" b="1" cap="small" dirty="0">
                <a:hlinkClick r:id="rId2"/>
              </a:rPr>
              <a:t>khandelwalanimesh@gmail.com</a:t>
            </a:r>
            <a:endParaRPr lang="en-US" sz="1800" b="1" cap="small" dirty="0"/>
          </a:p>
          <a:p>
            <a:pPr>
              <a:defRPr/>
            </a:pPr>
            <a:r>
              <a:rPr lang="en-US" sz="1800" b="1" cap="small" dirty="0"/>
              <a:t>m. +91-900-44-88967</a:t>
            </a: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565" y="1760872"/>
            <a:ext cx="8453775" cy="3265377"/>
          </a:xfrm>
        </p:spPr>
        <p:txBody>
          <a:bodyPr>
            <a:normAutofit fontScale="85000"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INTRODUCTION</a:t>
            </a: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Scope of the research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To study the multifaceted impact of AI on Insolvency Practice 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To examine its potential to enhance efficiency, transparency and predictability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To explore the crucial implications of the EU AI Act on the present insolvency framework</a:t>
            </a: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Aim of the research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To develop a set of best practices and learnings 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How AI and the EU AI Act can contribute towards fostering greater efficiency, transparency and fairness.</a:t>
            </a: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Focus Jurisdictions</a:t>
            </a: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 Germany (Western Europe) and Poland (Eastern Europe)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  <p:pic>
        <p:nvPicPr>
          <p:cNvPr id="4" name="Picture 3" descr="CPU with binary numbers and blueprint">
            <a:extLst>
              <a:ext uri="{FF2B5EF4-FFF2-40B4-BE49-F238E27FC236}">
                <a16:creationId xmlns:a16="http://schemas.microsoft.com/office/drawing/2014/main" id="{B1BA349E-901B-DF0F-4BB4-8B7E13BAB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553" y="1135541"/>
            <a:ext cx="2223403" cy="1250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Hand with a gavel">
            <a:extLst>
              <a:ext uri="{FF2B5EF4-FFF2-40B4-BE49-F238E27FC236}">
                <a16:creationId xmlns:a16="http://schemas.microsoft.com/office/drawing/2014/main" id="{BF1CE19A-D220-E988-F93B-DBA47EB89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771" y="1132011"/>
            <a:ext cx="1886585" cy="1257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565" y="1088347"/>
            <a:ext cx="8453775" cy="3241780"/>
          </a:xfrm>
        </p:spPr>
        <p:txBody>
          <a:bodyPr>
            <a:normAutofit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INSOLVENCY AND AI 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“</a:t>
            </a:r>
            <a:r>
              <a:rPr lang="en-US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A duty to act in the best interests of our clients goes to the heart of the legal profession, both functionally and ethically</a:t>
            </a: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.”* 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b="1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D116F65-52F8-B9D0-CE74-E58050A9F9E2}"/>
              </a:ext>
            </a:extLst>
          </p:cNvPr>
          <p:cNvSpPr txBox="1">
            <a:spLocks/>
          </p:cNvSpPr>
          <p:nvPr/>
        </p:nvSpPr>
        <p:spPr>
          <a:xfrm>
            <a:off x="88490" y="2058706"/>
            <a:ext cx="8967019" cy="326537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900"/>
              </a:spcAft>
              <a:buNone/>
            </a:pPr>
            <a:endParaRPr lang="en-GB" sz="1650" b="1" i="1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Role of AI in Insolvency Practice (Legal Practitioner’s Side)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Achievement of positive outcomes for clients, 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review and categorization of documents in a matter of seconds, research on latest case laws etc.</a:t>
            </a: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Role of AI in Insolvency Process (Insolvency Practitioner’s Side)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Document management systems, valuation software, financial predictions, due diligence of resolution applicants/bidders etc.</a:t>
            </a: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Limitations of utilization of AI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How to maintain ethical standards? How to curb misinterpretation of legal provisions and practices? Can human interaction be replaced?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*https://www.nortonrosefulbright.com/en-de/knowledge/publications/c4af263b/the-role-of-ai-in-insolvency-litigation</a:t>
            </a: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900"/>
              </a:spcAft>
              <a:buFont typeface="Arial"/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3210995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565" y="1760872"/>
            <a:ext cx="8660253" cy="3324372"/>
          </a:xfrm>
        </p:spPr>
        <p:txBody>
          <a:bodyPr>
            <a:normAutofit fontScale="925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JURISDICTIONS</a:t>
            </a: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AI AND INSOLVENCY PRACTICE IN GERMANY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Present insolvency processes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</a:t>
            </a: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 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Governed by 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InsO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 under the supervision of Insolvency Courts (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Insolvenzgericht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), Preliminary Insolvency Proceeding, Final Insolvency Proceeding, Self-Administration, Restructuring under 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StaRUG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, Personal Insolvency (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Verbraucherinsolvenzverfahren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Use of AI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 primarily by insolvency administrators and law firms, Document and Data Processing, Administrative Automation, Investigation and Fraud Detection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EU AI Act and German laws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 Draft implementation law, designation of central authority, Indirect impact on Insolvency Proceedings: High Risk Classification, Key Compliance Obligations for Deployers, Compliance Costs, Financial Penalties, Legal Scrutiny.</a:t>
            </a: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7919157C-3BCF-6704-7451-46CC98659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937" y="1126778"/>
            <a:ext cx="1738706" cy="1158854"/>
          </a:xfrm>
          <a:prstGeom prst="rect">
            <a:avLst/>
          </a:prstGeom>
        </p:spPr>
      </p:pic>
      <p:pic>
        <p:nvPicPr>
          <p:cNvPr id="8" name="Picture 7" descr="Circuit board">
            <a:extLst>
              <a:ext uri="{FF2B5EF4-FFF2-40B4-BE49-F238E27FC236}">
                <a16:creationId xmlns:a16="http://schemas.microsoft.com/office/drawing/2014/main" id="{9A337FDB-2F6E-916F-5446-6528E13C8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9273" y="1126778"/>
            <a:ext cx="1736162" cy="115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54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565" y="1760872"/>
            <a:ext cx="8660253" cy="3324372"/>
          </a:xfrm>
        </p:spPr>
        <p:txBody>
          <a:bodyPr>
            <a:normAutofit fontScale="925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JURISDICTIONS</a:t>
            </a:r>
          </a:p>
          <a:p>
            <a:pPr>
              <a:spcAft>
                <a:spcPts val="900"/>
              </a:spcAft>
            </a:pPr>
            <a:r>
              <a:rPr lang="en-GB" sz="1650" b="1" i="1" dirty="0">
                <a:latin typeface="Bell MT" panose="02020503060305020303" pitchFamily="18" charset="0"/>
                <a:cs typeface="Times New Roman" panose="02020603050405020304" pitchFamily="18" charset="0"/>
              </a:rPr>
              <a:t>AI AND INSOLVENCY PRACTICE IN POLAND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Present insolvency processes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</a:t>
            </a: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 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Governed by Bankruptcy Law (Liquidation) and Restructuring Law (Arrangement/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Uklad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 approval, Accelerated Arrangement, Remedial Proceedings).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Use of AI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 No official mandate, Focus on Digitalization in Poland’s court system: 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Krajowy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 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Rejestr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 </a:t>
            </a:r>
            <a:r>
              <a:rPr lang="en-US" sz="1650" dirty="0" err="1">
                <a:latin typeface="Bell MT" panose="02020503060305020303" pitchFamily="18" charset="0"/>
                <a:cs typeface="Times New Roman" panose="02020603050405020304" pitchFamily="18" charset="0"/>
              </a:rPr>
              <a:t>Zadluzonych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 (KRZ), Indirect utilization in Document Review, Due Diligence, Claim analysis &amp; verification, litigation and drafting.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US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EU AI Act and Polish laws</a:t>
            </a:r>
            <a:r>
              <a:rPr lang="en-US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- Draft implementation law is still under consideration, no designation of central authority, Indirect impact on Insolvency Proceedings: High Risk Classification, Key Compliance Obligations for Deployers, Compliance Costs, Slowing AI Adoption initially, Emphasis on transparency</a:t>
            </a:r>
            <a:endParaRPr lang="en-GB" sz="1650" dirty="0">
              <a:latin typeface="Bell MT" panose="02020503060305020303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7919157C-3BCF-6704-7451-46CC98659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937" y="1126778"/>
            <a:ext cx="1738706" cy="1158854"/>
          </a:xfrm>
          <a:prstGeom prst="rect">
            <a:avLst/>
          </a:prstGeom>
        </p:spPr>
      </p:pic>
      <p:pic>
        <p:nvPicPr>
          <p:cNvPr id="8" name="Picture 7" descr="Circuit board">
            <a:extLst>
              <a:ext uri="{FF2B5EF4-FFF2-40B4-BE49-F238E27FC236}">
                <a16:creationId xmlns:a16="http://schemas.microsoft.com/office/drawing/2014/main" id="{9A337FDB-2F6E-916F-5446-6528E13C8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9273" y="1126778"/>
            <a:ext cx="1736162" cy="115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08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1" y="1436408"/>
            <a:ext cx="8719246" cy="3589842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50" b="1" dirty="0">
                <a:latin typeface="Bell MT" panose="02020503060305020303" pitchFamily="18" charset="0"/>
                <a:cs typeface="Times New Roman" panose="02020603050405020304" pitchFamily="18" charset="0"/>
              </a:rPr>
              <a:t>CONCLUSION</a:t>
            </a:r>
          </a:p>
          <a:p>
            <a:pPr>
              <a:spcAft>
                <a:spcPts val="900"/>
              </a:spcAft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Learnings from the research- How to harmonize?</a:t>
            </a:r>
          </a:p>
          <a:p>
            <a:pPr>
              <a:spcAft>
                <a:spcPts val="900"/>
              </a:spcAft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The Future of AI in insolvency proceedings- Significant potential for efficiency and prediction constrained by strict compliance and liability rules of the EU AI Act</a:t>
            </a:r>
          </a:p>
          <a:p>
            <a:pPr>
              <a:spcAft>
                <a:spcPts val="900"/>
              </a:spcAft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Heavy utilization in back-office processes, however, heavy regulation of core, high-stakes legal decisions.</a:t>
            </a:r>
          </a:p>
          <a:p>
            <a:pPr>
              <a:spcAft>
                <a:spcPts val="900"/>
              </a:spcAft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Change in the role of Insolvency Practitioner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Human Oversight: All high-risk systems require Ips to understand the AI’s output, interpret it correctly and override, if necessary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Strategic Advisory: Focus of IPs on more complex legal issues</a:t>
            </a:r>
          </a:p>
          <a:p>
            <a:pPr>
              <a:spcAft>
                <a:spcPts val="900"/>
              </a:spcAft>
              <a:buFontTx/>
              <a:buChar char="-"/>
            </a:pPr>
            <a:r>
              <a:rPr lang="en-GB" sz="1650" dirty="0">
                <a:latin typeface="Bell MT" panose="02020503060305020303" pitchFamily="18" charset="0"/>
                <a:cs typeface="Times New Roman" panose="02020603050405020304" pitchFamily="18" charset="0"/>
              </a:rPr>
              <a:t>AI Compliance Officer- Primary duty will be on the IP to ensure AI Compliances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868623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588</Words>
  <Application>Microsoft Office PowerPoint</Application>
  <PresentationFormat>On-screen Show (16:9)</PresentationFormat>
  <Paragraphs>43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Bell MT</vt:lpstr>
      <vt:lpstr>Calibri</vt:lpstr>
      <vt:lpstr>Office Theme</vt:lpstr>
      <vt:lpstr>Harmonizing European Insolvency Regimes: The Impact of Artificial Intelligence and the Role of the EU AI Act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Delhibranch</cp:lastModifiedBy>
  <cp:revision>36</cp:revision>
  <cp:lastPrinted>2012-12-11T14:08:32Z</cp:lastPrinted>
  <dcterms:created xsi:type="dcterms:W3CDTF">2012-03-12T16:08:15Z</dcterms:created>
  <dcterms:modified xsi:type="dcterms:W3CDTF">2025-09-27T02:36:20Z</dcterms:modified>
</cp:coreProperties>
</file>