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82"/>
    <p:restoredTop sz="94724"/>
  </p:normalViewPr>
  <p:slideViewPr>
    <p:cSldViewPr snapToGrid="0" snapToObjects="1">
      <p:cViewPr varScale="1">
        <p:scale>
          <a:sx n="116" d="100"/>
          <a:sy n="116" d="100"/>
        </p:scale>
        <p:origin x="192" y="5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7A5768-9502-46D0-891A-2FB552093E71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3675082-F706-404A-AF1A-A941DF595345}">
      <dgm:prSet/>
      <dgm:spPr/>
      <dgm:t>
        <a:bodyPr/>
        <a:lstStyle/>
        <a:p>
          <a:r>
            <a:rPr lang="en-HK" b="1"/>
            <a:t>What are Smart Contracts?</a:t>
          </a:r>
          <a:endParaRPr lang="en-US"/>
        </a:p>
      </dgm:t>
    </dgm:pt>
    <dgm:pt modelId="{7A2E1BA2-3B95-4210-BFAB-D70552434B24}" type="parTrans" cxnId="{189AAA16-FFD5-4E29-9AC6-803641033464}">
      <dgm:prSet/>
      <dgm:spPr/>
      <dgm:t>
        <a:bodyPr/>
        <a:lstStyle/>
        <a:p>
          <a:endParaRPr lang="en-US"/>
        </a:p>
      </dgm:t>
    </dgm:pt>
    <dgm:pt modelId="{E14DADFC-A7E1-4359-9E85-818A68698FC7}" type="sibTrans" cxnId="{189AAA16-FFD5-4E29-9AC6-803641033464}">
      <dgm:prSet/>
      <dgm:spPr/>
      <dgm:t>
        <a:bodyPr/>
        <a:lstStyle/>
        <a:p>
          <a:endParaRPr lang="en-US"/>
        </a:p>
      </dgm:t>
    </dgm:pt>
    <dgm:pt modelId="{5F6F79E4-346F-448E-980F-664052DB1817}">
      <dgm:prSet/>
      <dgm:spPr/>
      <dgm:t>
        <a:bodyPr/>
        <a:lstStyle/>
        <a:p>
          <a:r>
            <a:rPr lang="en-HK"/>
            <a:t>Self-executing agreements written in computer code.</a:t>
          </a:r>
          <a:endParaRPr lang="en-US"/>
        </a:p>
      </dgm:t>
    </dgm:pt>
    <dgm:pt modelId="{46FB344A-9E9E-4527-AA12-FFB990B2B272}" type="parTrans" cxnId="{9CBB4F24-64CF-494D-9812-4CE0A308E0DC}">
      <dgm:prSet/>
      <dgm:spPr/>
      <dgm:t>
        <a:bodyPr/>
        <a:lstStyle/>
        <a:p>
          <a:endParaRPr lang="en-US"/>
        </a:p>
      </dgm:t>
    </dgm:pt>
    <dgm:pt modelId="{D1380234-FCAC-4372-A969-78AD0447D78D}" type="sibTrans" cxnId="{9CBB4F24-64CF-494D-9812-4CE0A308E0DC}">
      <dgm:prSet/>
      <dgm:spPr/>
      <dgm:t>
        <a:bodyPr/>
        <a:lstStyle/>
        <a:p>
          <a:endParaRPr lang="en-US"/>
        </a:p>
      </dgm:t>
    </dgm:pt>
    <dgm:pt modelId="{89184EAD-C91E-42F9-968E-E33B7299FB07}">
      <dgm:prSet/>
      <dgm:spPr/>
      <dgm:t>
        <a:bodyPr/>
        <a:lstStyle/>
        <a:p>
          <a:r>
            <a:rPr lang="en-HK"/>
            <a:t>Automate tasks when predefined conditions are met, following 'if/then' logic.</a:t>
          </a:r>
          <a:endParaRPr lang="en-US"/>
        </a:p>
      </dgm:t>
    </dgm:pt>
    <dgm:pt modelId="{252DDC23-EAE2-45CC-9651-8CF792CDA9FC}" type="parTrans" cxnId="{464F7084-E1E0-4655-9EC5-8E48FCF885C9}">
      <dgm:prSet/>
      <dgm:spPr/>
      <dgm:t>
        <a:bodyPr/>
        <a:lstStyle/>
        <a:p>
          <a:endParaRPr lang="en-US"/>
        </a:p>
      </dgm:t>
    </dgm:pt>
    <dgm:pt modelId="{0722DF7C-6FD0-4344-B6AB-F051F0C48786}" type="sibTrans" cxnId="{464F7084-E1E0-4655-9EC5-8E48FCF885C9}">
      <dgm:prSet/>
      <dgm:spPr/>
      <dgm:t>
        <a:bodyPr/>
        <a:lstStyle/>
        <a:p>
          <a:endParaRPr lang="en-US"/>
        </a:p>
      </dgm:t>
    </dgm:pt>
    <dgm:pt modelId="{7845D146-0950-4FCA-B284-6DEB301B0F18}">
      <dgm:prSet/>
      <dgm:spPr/>
      <dgm:t>
        <a:bodyPr/>
        <a:lstStyle/>
        <a:p>
          <a:r>
            <a:rPr lang="en-HK"/>
            <a:t>Originally popularised by computer scientist Nick Szabo.</a:t>
          </a:r>
          <a:endParaRPr lang="en-US"/>
        </a:p>
      </dgm:t>
    </dgm:pt>
    <dgm:pt modelId="{A0D225F9-82EE-4F27-A667-61486127B0E0}" type="parTrans" cxnId="{CBF99487-7D43-4C99-8D39-4159119F7243}">
      <dgm:prSet/>
      <dgm:spPr/>
      <dgm:t>
        <a:bodyPr/>
        <a:lstStyle/>
        <a:p>
          <a:endParaRPr lang="en-US"/>
        </a:p>
      </dgm:t>
    </dgm:pt>
    <dgm:pt modelId="{CDB779AF-441B-44B6-9497-CB2F5CD02229}" type="sibTrans" cxnId="{CBF99487-7D43-4C99-8D39-4159119F7243}">
      <dgm:prSet/>
      <dgm:spPr/>
      <dgm:t>
        <a:bodyPr/>
        <a:lstStyle/>
        <a:p>
          <a:endParaRPr lang="en-US"/>
        </a:p>
      </dgm:t>
    </dgm:pt>
    <dgm:pt modelId="{F22FDB0E-DDB2-4C90-B590-8B14AC53E9BB}">
      <dgm:prSet/>
      <dgm:spPr/>
      <dgm:t>
        <a:bodyPr/>
        <a:lstStyle/>
        <a:p>
          <a:r>
            <a:rPr lang="en-HK" b="1"/>
            <a:t>Key Distinctions</a:t>
          </a:r>
          <a:endParaRPr lang="en-US"/>
        </a:p>
      </dgm:t>
    </dgm:pt>
    <dgm:pt modelId="{380CAEB4-DA6C-443D-8981-72E0539C0501}" type="parTrans" cxnId="{4DD5E3CC-D8DA-40BB-BE9C-ED98E48E7F0C}">
      <dgm:prSet/>
      <dgm:spPr/>
      <dgm:t>
        <a:bodyPr/>
        <a:lstStyle/>
        <a:p>
          <a:endParaRPr lang="en-US"/>
        </a:p>
      </dgm:t>
    </dgm:pt>
    <dgm:pt modelId="{F5441266-6B28-4097-BCC9-64E712526F67}" type="sibTrans" cxnId="{4DD5E3CC-D8DA-40BB-BE9C-ED98E48E7F0C}">
      <dgm:prSet/>
      <dgm:spPr/>
      <dgm:t>
        <a:bodyPr/>
        <a:lstStyle/>
        <a:p>
          <a:endParaRPr lang="en-US"/>
        </a:p>
      </dgm:t>
    </dgm:pt>
    <dgm:pt modelId="{AC5428CE-7224-4531-926B-B861814DF77D}">
      <dgm:prSet/>
      <dgm:spPr/>
      <dgm:t>
        <a:bodyPr/>
        <a:lstStyle/>
        <a:p>
          <a:r>
            <a:rPr lang="en-HK" b="1" dirty="0"/>
            <a:t>Smart Contract vs. Smart Legal Contract:</a:t>
          </a:r>
          <a:r>
            <a:rPr lang="en-HK" dirty="0"/>
            <a:t> A smart contract is code; a smart legal contract is a legally enforceable agreement that uses smart contract technology.</a:t>
          </a:r>
          <a:endParaRPr lang="en-US" dirty="0"/>
        </a:p>
      </dgm:t>
    </dgm:pt>
    <dgm:pt modelId="{37632F1F-7421-490D-8DC0-3E65FCF6D223}" type="parTrans" cxnId="{646D8582-42DF-459E-97B4-CBFDD1746BF5}">
      <dgm:prSet/>
      <dgm:spPr/>
      <dgm:t>
        <a:bodyPr/>
        <a:lstStyle/>
        <a:p>
          <a:endParaRPr lang="en-US"/>
        </a:p>
      </dgm:t>
    </dgm:pt>
    <dgm:pt modelId="{723A399C-67EE-4D17-BC41-34A41C9320A7}" type="sibTrans" cxnId="{646D8582-42DF-459E-97B4-CBFDD1746BF5}">
      <dgm:prSet/>
      <dgm:spPr/>
      <dgm:t>
        <a:bodyPr/>
        <a:lstStyle/>
        <a:p>
          <a:endParaRPr lang="en-US"/>
        </a:p>
      </dgm:t>
    </dgm:pt>
    <dgm:pt modelId="{BC556547-8766-42EB-825A-B4C5150E727B}">
      <dgm:prSet/>
      <dgm:spPr/>
      <dgm:t>
        <a:bodyPr/>
        <a:lstStyle/>
        <a:p>
          <a:r>
            <a:rPr lang="en-HK"/>
            <a:t>Pure code doesn't automatically satisfy legal requirements (e.g., offer, acceptance, consideration).</a:t>
          </a:r>
          <a:endParaRPr lang="en-US"/>
        </a:p>
      </dgm:t>
    </dgm:pt>
    <dgm:pt modelId="{52CE4EBB-4588-4775-A749-5D880DCF205D}" type="parTrans" cxnId="{1E9C6D6B-3AF0-497F-96AA-9CE33577865D}">
      <dgm:prSet/>
      <dgm:spPr/>
      <dgm:t>
        <a:bodyPr/>
        <a:lstStyle/>
        <a:p>
          <a:endParaRPr lang="en-US"/>
        </a:p>
      </dgm:t>
    </dgm:pt>
    <dgm:pt modelId="{5DFF2657-AF2F-4DDC-9C3E-727273621740}" type="sibTrans" cxnId="{1E9C6D6B-3AF0-497F-96AA-9CE33577865D}">
      <dgm:prSet/>
      <dgm:spPr/>
      <dgm:t>
        <a:bodyPr/>
        <a:lstStyle/>
        <a:p>
          <a:endParaRPr lang="en-US"/>
        </a:p>
      </dgm:t>
    </dgm:pt>
    <dgm:pt modelId="{10786BA5-520B-49FC-9E36-45D9413A79EF}">
      <dgm:prSet/>
      <dgm:spPr>
        <a:solidFill>
          <a:srgbClr val="92D050"/>
        </a:solidFill>
      </dgm:spPr>
      <dgm:t>
        <a:bodyPr/>
        <a:lstStyle/>
        <a:p>
          <a:r>
            <a:rPr lang="en-HK" b="1"/>
            <a:t>Advantages of Smart Contracts</a:t>
          </a:r>
          <a:endParaRPr lang="en-US"/>
        </a:p>
      </dgm:t>
    </dgm:pt>
    <dgm:pt modelId="{B601188A-918B-479A-B6AC-F96443B06494}" type="parTrans" cxnId="{B264D4AA-0275-44BD-B13C-F4A1D6363083}">
      <dgm:prSet/>
      <dgm:spPr/>
      <dgm:t>
        <a:bodyPr/>
        <a:lstStyle/>
        <a:p>
          <a:endParaRPr lang="en-US"/>
        </a:p>
      </dgm:t>
    </dgm:pt>
    <dgm:pt modelId="{BE526565-87AD-472E-99C3-D4DD9D0BADD3}" type="sibTrans" cxnId="{B264D4AA-0275-44BD-B13C-F4A1D6363083}">
      <dgm:prSet/>
      <dgm:spPr/>
      <dgm:t>
        <a:bodyPr/>
        <a:lstStyle/>
        <a:p>
          <a:endParaRPr lang="en-US"/>
        </a:p>
      </dgm:t>
    </dgm:pt>
    <dgm:pt modelId="{225E6CAE-AEE7-4D84-9718-9F1E3E5F0D32}">
      <dgm:prSet/>
      <dgm:spPr/>
      <dgm:t>
        <a:bodyPr/>
        <a:lstStyle/>
        <a:p>
          <a:r>
            <a:rPr lang="en-HK" b="1"/>
            <a:t>Efficiency &amp; Speed:</a:t>
          </a:r>
          <a:r>
            <a:rPr lang="en-HK"/>
            <a:t> Automatic execution reduces delays.</a:t>
          </a:r>
          <a:endParaRPr lang="en-US"/>
        </a:p>
      </dgm:t>
    </dgm:pt>
    <dgm:pt modelId="{2871D46A-C599-4D53-9D08-AB3908252F66}" type="parTrans" cxnId="{A2967DB7-4E15-476D-88C2-EEF86AD18BEB}">
      <dgm:prSet/>
      <dgm:spPr/>
      <dgm:t>
        <a:bodyPr/>
        <a:lstStyle/>
        <a:p>
          <a:endParaRPr lang="en-US"/>
        </a:p>
      </dgm:t>
    </dgm:pt>
    <dgm:pt modelId="{B21C66BD-1230-44AF-B550-D43F0A2799F1}" type="sibTrans" cxnId="{A2967DB7-4E15-476D-88C2-EEF86AD18BEB}">
      <dgm:prSet/>
      <dgm:spPr/>
      <dgm:t>
        <a:bodyPr/>
        <a:lstStyle/>
        <a:p>
          <a:endParaRPr lang="en-US"/>
        </a:p>
      </dgm:t>
    </dgm:pt>
    <dgm:pt modelId="{1E1DB4BE-5C41-4438-ADEC-933B147D0ED2}">
      <dgm:prSet/>
      <dgm:spPr/>
      <dgm:t>
        <a:bodyPr/>
        <a:lstStyle/>
        <a:p>
          <a:r>
            <a:rPr lang="en-HK" b="1"/>
            <a:t>Cost Reduction:</a:t>
          </a:r>
          <a:r>
            <a:rPr lang="en-HK"/>
            <a:t> Minimises or eliminates the need for third-party intermediaries.</a:t>
          </a:r>
          <a:endParaRPr lang="en-US"/>
        </a:p>
      </dgm:t>
    </dgm:pt>
    <dgm:pt modelId="{4486EE9E-A4ED-417E-A5B2-13F039C031D3}" type="parTrans" cxnId="{43E0250F-B4BA-4728-8D00-D1B26CF005BA}">
      <dgm:prSet/>
      <dgm:spPr/>
      <dgm:t>
        <a:bodyPr/>
        <a:lstStyle/>
        <a:p>
          <a:endParaRPr lang="en-US"/>
        </a:p>
      </dgm:t>
    </dgm:pt>
    <dgm:pt modelId="{DC9D19C7-ACEF-4292-9444-494BDF192F29}" type="sibTrans" cxnId="{43E0250F-B4BA-4728-8D00-D1B26CF005BA}">
      <dgm:prSet/>
      <dgm:spPr/>
      <dgm:t>
        <a:bodyPr/>
        <a:lstStyle/>
        <a:p>
          <a:endParaRPr lang="en-US"/>
        </a:p>
      </dgm:t>
    </dgm:pt>
    <dgm:pt modelId="{2436D9BD-17D1-4473-B788-AD9487A39BB5}">
      <dgm:prSet/>
      <dgm:spPr/>
      <dgm:t>
        <a:bodyPr/>
        <a:lstStyle/>
        <a:p>
          <a:r>
            <a:rPr lang="en-HK" b="1"/>
            <a:t>Precision:</a:t>
          </a:r>
          <a:r>
            <a:rPr lang="en-HK"/>
            <a:t> Rules are embedded directly in the code, reducing subjective interpretation.</a:t>
          </a:r>
          <a:endParaRPr lang="en-US"/>
        </a:p>
      </dgm:t>
    </dgm:pt>
    <dgm:pt modelId="{593CBA3F-06E1-46DE-9BD8-208CA387CC62}" type="parTrans" cxnId="{C751913B-3408-45DE-BD06-BD4327CBB8A2}">
      <dgm:prSet/>
      <dgm:spPr/>
      <dgm:t>
        <a:bodyPr/>
        <a:lstStyle/>
        <a:p>
          <a:endParaRPr lang="en-US"/>
        </a:p>
      </dgm:t>
    </dgm:pt>
    <dgm:pt modelId="{EE9D6D48-0CE7-4714-A118-139491A91E46}" type="sibTrans" cxnId="{C751913B-3408-45DE-BD06-BD4327CBB8A2}">
      <dgm:prSet/>
      <dgm:spPr/>
      <dgm:t>
        <a:bodyPr/>
        <a:lstStyle/>
        <a:p>
          <a:endParaRPr lang="en-US"/>
        </a:p>
      </dgm:t>
    </dgm:pt>
    <dgm:pt modelId="{9D0C76BE-F1C5-476D-B613-B8FF89088C05}">
      <dgm:prSet/>
      <dgm:spPr/>
      <dgm:t>
        <a:bodyPr/>
        <a:lstStyle/>
        <a:p>
          <a:r>
            <a:rPr lang="en-HK" b="1"/>
            <a:t>Challenges of Smart Contracts</a:t>
          </a:r>
          <a:endParaRPr lang="en-US"/>
        </a:p>
      </dgm:t>
    </dgm:pt>
    <dgm:pt modelId="{2BC06961-6CBD-4798-80CD-5287EA1CE86E}" type="parTrans" cxnId="{E34E39AB-DB8B-435B-8F7B-9FE90887C359}">
      <dgm:prSet/>
      <dgm:spPr/>
      <dgm:t>
        <a:bodyPr/>
        <a:lstStyle/>
        <a:p>
          <a:endParaRPr lang="en-US"/>
        </a:p>
      </dgm:t>
    </dgm:pt>
    <dgm:pt modelId="{09B5EE7A-00D1-48F7-B907-645AD3412BEC}" type="sibTrans" cxnId="{E34E39AB-DB8B-435B-8F7B-9FE90887C359}">
      <dgm:prSet/>
      <dgm:spPr/>
      <dgm:t>
        <a:bodyPr/>
        <a:lstStyle/>
        <a:p>
          <a:endParaRPr lang="en-US"/>
        </a:p>
      </dgm:t>
    </dgm:pt>
    <dgm:pt modelId="{51CE6A5C-F8A7-423D-AB9F-ECFBA4EFDCB4}">
      <dgm:prSet/>
      <dgm:spPr/>
      <dgm:t>
        <a:bodyPr/>
        <a:lstStyle/>
        <a:p>
          <a:r>
            <a:rPr lang="en-HK" b="1"/>
            <a:t>Rigidity:</a:t>
          </a:r>
          <a:r>
            <a:rPr lang="en-HK"/>
            <a:t> Code is deterministic and lacks human discretion or flexibility.</a:t>
          </a:r>
          <a:endParaRPr lang="en-US"/>
        </a:p>
      </dgm:t>
    </dgm:pt>
    <dgm:pt modelId="{00D818A8-2875-4BA8-9E06-487D57ECC263}" type="parTrans" cxnId="{35FBD070-800B-4F4F-A4FD-8753C31A937A}">
      <dgm:prSet/>
      <dgm:spPr/>
      <dgm:t>
        <a:bodyPr/>
        <a:lstStyle/>
        <a:p>
          <a:endParaRPr lang="en-US"/>
        </a:p>
      </dgm:t>
    </dgm:pt>
    <dgm:pt modelId="{3454A998-76BA-4BBC-B96A-B71D456BCB7C}" type="sibTrans" cxnId="{35FBD070-800B-4F4F-A4FD-8753C31A937A}">
      <dgm:prSet/>
      <dgm:spPr/>
      <dgm:t>
        <a:bodyPr/>
        <a:lstStyle/>
        <a:p>
          <a:endParaRPr lang="en-US"/>
        </a:p>
      </dgm:t>
    </dgm:pt>
    <dgm:pt modelId="{D39FAC46-6853-4F4F-BED0-5E8BCFCE0F0A}">
      <dgm:prSet/>
      <dgm:spPr/>
      <dgm:t>
        <a:bodyPr/>
        <a:lstStyle/>
        <a:p>
          <a:r>
            <a:rPr lang="en-HK" b="1"/>
            <a:t>Bugs:</a:t>
          </a:r>
          <a:r>
            <a:rPr lang="en-HK"/>
            <a:t> Errors or vulnerabilities in the code can lead to irreversible and unintended outcomes.</a:t>
          </a:r>
          <a:endParaRPr lang="en-US"/>
        </a:p>
      </dgm:t>
    </dgm:pt>
    <dgm:pt modelId="{FFC12F51-49A7-4C08-AC33-AD2F7FC96471}" type="parTrans" cxnId="{1EE4932C-3843-4354-BE98-ED6CCA40CB6E}">
      <dgm:prSet/>
      <dgm:spPr/>
      <dgm:t>
        <a:bodyPr/>
        <a:lstStyle/>
        <a:p>
          <a:endParaRPr lang="en-US"/>
        </a:p>
      </dgm:t>
    </dgm:pt>
    <dgm:pt modelId="{D862055A-E3CE-4033-82CF-D249554A7424}" type="sibTrans" cxnId="{1EE4932C-3843-4354-BE98-ED6CCA40CB6E}">
      <dgm:prSet/>
      <dgm:spPr/>
      <dgm:t>
        <a:bodyPr/>
        <a:lstStyle/>
        <a:p>
          <a:endParaRPr lang="en-US"/>
        </a:p>
      </dgm:t>
    </dgm:pt>
    <dgm:pt modelId="{EF91065C-BCCD-4AFA-B4EC-10FEFE742EE2}">
      <dgm:prSet/>
      <dgm:spPr/>
      <dgm:t>
        <a:bodyPr/>
        <a:lstStyle/>
        <a:p>
          <a:r>
            <a:rPr lang="en-HK" b="1" dirty="0"/>
            <a:t>Legal Interpretation:</a:t>
          </a:r>
          <a:r>
            <a:rPr lang="en-HK" dirty="0"/>
            <a:t> Translating complicated legal clauses into code can be difficult.</a:t>
          </a:r>
          <a:endParaRPr lang="en-US" dirty="0"/>
        </a:p>
      </dgm:t>
    </dgm:pt>
    <dgm:pt modelId="{3B7AC89E-3640-4CA2-9B83-2DAF034E8892}" type="parTrans" cxnId="{E0D78B94-7596-484D-BAE8-59B62E0CC8F2}">
      <dgm:prSet/>
      <dgm:spPr/>
      <dgm:t>
        <a:bodyPr/>
        <a:lstStyle/>
        <a:p>
          <a:endParaRPr lang="en-US"/>
        </a:p>
      </dgm:t>
    </dgm:pt>
    <dgm:pt modelId="{F3E8B6ED-7D7B-4CC3-930D-910FD29CAC79}" type="sibTrans" cxnId="{E0D78B94-7596-484D-BAE8-59B62E0CC8F2}">
      <dgm:prSet/>
      <dgm:spPr/>
      <dgm:t>
        <a:bodyPr/>
        <a:lstStyle/>
        <a:p>
          <a:endParaRPr lang="en-US"/>
        </a:p>
      </dgm:t>
    </dgm:pt>
    <dgm:pt modelId="{2B248982-18FA-5E46-81B5-34094A84FE4A}" type="pres">
      <dgm:prSet presAssocID="{C77A5768-9502-46D0-891A-2FB552093E71}" presName="linear" presStyleCnt="0">
        <dgm:presLayoutVars>
          <dgm:dir/>
          <dgm:animLvl val="lvl"/>
          <dgm:resizeHandles val="exact"/>
        </dgm:presLayoutVars>
      </dgm:prSet>
      <dgm:spPr/>
    </dgm:pt>
    <dgm:pt modelId="{84A32276-D2DE-3140-9474-4F7BB2692530}" type="pres">
      <dgm:prSet presAssocID="{E3675082-F706-404A-AF1A-A941DF595345}" presName="parentLin" presStyleCnt="0"/>
      <dgm:spPr/>
    </dgm:pt>
    <dgm:pt modelId="{E1ACF528-BBCC-944C-86F8-099F8260BF1C}" type="pres">
      <dgm:prSet presAssocID="{E3675082-F706-404A-AF1A-A941DF595345}" presName="parentLeftMargin" presStyleLbl="node1" presStyleIdx="0" presStyleCnt="4"/>
      <dgm:spPr/>
    </dgm:pt>
    <dgm:pt modelId="{A378D00D-4279-6F4A-97BC-B855056B1EBF}" type="pres">
      <dgm:prSet presAssocID="{E3675082-F706-404A-AF1A-A941DF5953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B78DCED-6470-5149-B208-074279387B8D}" type="pres">
      <dgm:prSet presAssocID="{E3675082-F706-404A-AF1A-A941DF595345}" presName="negativeSpace" presStyleCnt="0"/>
      <dgm:spPr/>
    </dgm:pt>
    <dgm:pt modelId="{88BD2D46-B659-4949-B05E-29D3C0942A99}" type="pres">
      <dgm:prSet presAssocID="{E3675082-F706-404A-AF1A-A941DF595345}" presName="childText" presStyleLbl="conFgAcc1" presStyleIdx="0" presStyleCnt="4">
        <dgm:presLayoutVars>
          <dgm:bulletEnabled val="1"/>
        </dgm:presLayoutVars>
      </dgm:prSet>
      <dgm:spPr/>
    </dgm:pt>
    <dgm:pt modelId="{687269B0-C17A-CE46-9A9E-8BA803CD2B18}" type="pres">
      <dgm:prSet presAssocID="{E14DADFC-A7E1-4359-9E85-818A68698FC7}" presName="spaceBetweenRectangles" presStyleCnt="0"/>
      <dgm:spPr/>
    </dgm:pt>
    <dgm:pt modelId="{703B1A09-2DF2-4449-BD4F-B99B99F2DA51}" type="pres">
      <dgm:prSet presAssocID="{F22FDB0E-DDB2-4C90-B590-8B14AC53E9BB}" presName="parentLin" presStyleCnt="0"/>
      <dgm:spPr/>
    </dgm:pt>
    <dgm:pt modelId="{6326DB93-0B2E-1B44-BD35-86A055248F6F}" type="pres">
      <dgm:prSet presAssocID="{F22FDB0E-DDB2-4C90-B590-8B14AC53E9BB}" presName="parentLeftMargin" presStyleLbl="node1" presStyleIdx="0" presStyleCnt="4"/>
      <dgm:spPr/>
    </dgm:pt>
    <dgm:pt modelId="{DBCC3663-0C2B-1641-98B1-B21D5EDF0935}" type="pres">
      <dgm:prSet presAssocID="{F22FDB0E-DDB2-4C90-B590-8B14AC53E9B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E88C4BE-8761-2948-BA2E-236093E1A955}" type="pres">
      <dgm:prSet presAssocID="{F22FDB0E-DDB2-4C90-B590-8B14AC53E9BB}" presName="negativeSpace" presStyleCnt="0"/>
      <dgm:spPr/>
    </dgm:pt>
    <dgm:pt modelId="{776478D9-3B41-7047-8EDA-71E3B34E1252}" type="pres">
      <dgm:prSet presAssocID="{F22FDB0E-DDB2-4C90-B590-8B14AC53E9BB}" presName="childText" presStyleLbl="conFgAcc1" presStyleIdx="1" presStyleCnt="4">
        <dgm:presLayoutVars>
          <dgm:bulletEnabled val="1"/>
        </dgm:presLayoutVars>
      </dgm:prSet>
      <dgm:spPr/>
    </dgm:pt>
    <dgm:pt modelId="{D6442C36-6E98-0B46-BADF-DDC41CEB9121}" type="pres">
      <dgm:prSet presAssocID="{F5441266-6B28-4097-BCC9-64E712526F67}" presName="spaceBetweenRectangles" presStyleCnt="0"/>
      <dgm:spPr/>
    </dgm:pt>
    <dgm:pt modelId="{9E78EFB9-B5B0-AD4E-9A9F-007C05991AD9}" type="pres">
      <dgm:prSet presAssocID="{10786BA5-520B-49FC-9E36-45D9413A79EF}" presName="parentLin" presStyleCnt="0"/>
      <dgm:spPr/>
    </dgm:pt>
    <dgm:pt modelId="{941CC6DC-1B43-7B4C-9DEF-EEDD5AF37A1C}" type="pres">
      <dgm:prSet presAssocID="{10786BA5-520B-49FC-9E36-45D9413A79EF}" presName="parentLeftMargin" presStyleLbl="node1" presStyleIdx="1" presStyleCnt="4"/>
      <dgm:spPr/>
    </dgm:pt>
    <dgm:pt modelId="{C4AAA9AC-2C7C-5041-8694-F0225CA1742F}" type="pres">
      <dgm:prSet presAssocID="{10786BA5-520B-49FC-9E36-45D9413A79E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7C1912E-879C-234F-A5A8-A55668585C3B}" type="pres">
      <dgm:prSet presAssocID="{10786BA5-520B-49FC-9E36-45D9413A79EF}" presName="negativeSpace" presStyleCnt="0"/>
      <dgm:spPr/>
    </dgm:pt>
    <dgm:pt modelId="{0095E43E-3E45-BA41-88D5-2B090EE770C5}" type="pres">
      <dgm:prSet presAssocID="{10786BA5-520B-49FC-9E36-45D9413A79EF}" presName="childText" presStyleLbl="conFgAcc1" presStyleIdx="2" presStyleCnt="4">
        <dgm:presLayoutVars>
          <dgm:bulletEnabled val="1"/>
        </dgm:presLayoutVars>
      </dgm:prSet>
      <dgm:spPr/>
    </dgm:pt>
    <dgm:pt modelId="{3EC9FEC3-5723-1340-B6CF-6731BAA4815B}" type="pres">
      <dgm:prSet presAssocID="{BE526565-87AD-472E-99C3-D4DD9D0BADD3}" presName="spaceBetweenRectangles" presStyleCnt="0"/>
      <dgm:spPr/>
    </dgm:pt>
    <dgm:pt modelId="{C36E9126-2728-8E41-858A-2CCC4BCE6013}" type="pres">
      <dgm:prSet presAssocID="{9D0C76BE-F1C5-476D-B613-B8FF89088C05}" presName="parentLin" presStyleCnt="0"/>
      <dgm:spPr/>
    </dgm:pt>
    <dgm:pt modelId="{44D084AE-08A6-3C4F-A827-F083D9D8B0B3}" type="pres">
      <dgm:prSet presAssocID="{9D0C76BE-F1C5-476D-B613-B8FF89088C05}" presName="parentLeftMargin" presStyleLbl="node1" presStyleIdx="2" presStyleCnt="4"/>
      <dgm:spPr/>
    </dgm:pt>
    <dgm:pt modelId="{C9AE3FED-839D-5A4E-BACC-6E47F7F065D9}" type="pres">
      <dgm:prSet presAssocID="{9D0C76BE-F1C5-476D-B613-B8FF89088C05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92CBE269-6FB6-4940-8B43-B73BD0D73D6A}" type="pres">
      <dgm:prSet presAssocID="{9D0C76BE-F1C5-476D-B613-B8FF89088C05}" presName="negativeSpace" presStyleCnt="0"/>
      <dgm:spPr/>
    </dgm:pt>
    <dgm:pt modelId="{F117DD29-9234-754C-8CEB-E21CE411EE0A}" type="pres">
      <dgm:prSet presAssocID="{9D0C76BE-F1C5-476D-B613-B8FF89088C0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40CAC04-80F4-5145-BEE6-61FD7D668024}" type="presOf" srcId="{BC556547-8766-42EB-825A-B4C5150E727B}" destId="{776478D9-3B41-7047-8EDA-71E3B34E1252}" srcOrd="0" destOrd="1" presId="urn:microsoft.com/office/officeart/2005/8/layout/list1"/>
    <dgm:cxn modelId="{0CFF830A-D155-7A4F-B4C6-CB0976C238C4}" type="presOf" srcId="{225E6CAE-AEE7-4D84-9718-9F1E3E5F0D32}" destId="{0095E43E-3E45-BA41-88D5-2B090EE770C5}" srcOrd="0" destOrd="0" presId="urn:microsoft.com/office/officeart/2005/8/layout/list1"/>
    <dgm:cxn modelId="{43E0250F-B4BA-4728-8D00-D1B26CF005BA}" srcId="{10786BA5-520B-49FC-9E36-45D9413A79EF}" destId="{1E1DB4BE-5C41-4438-ADEC-933B147D0ED2}" srcOrd="1" destOrd="0" parTransId="{4486EE9E-A4ED-417E-A5B2-13F039C031D3}" sibTransId="{DC9D19C7-ACEF-4292-9444-494BDF192F29}"/>
    <dgm:cxn modelId="{19739011-22D2-5D4D-980E-5BD69F5FF2BB}" type="presOf" srcId="{F22FDB0E-DDB2-4C90-B590-8B14AC53E9BB}" destId="{6326DB93-0B2E-1B44-BD35-86A055248F6F}" srcOrd="0" destOrd="0" presId="urn:microsoft.com/office/officeart/2005/8/layout/list1"/>
    <dgm:cxn modelId="{7634FD11-E3FC-7446-80BC-5609D40AAF6A}" type="presOf" srcId="{F22FDB0E-DDB2-4C90-B590-8B14AC53E9BB}" destId="{DBCC3663-0C2B-1641-98B1-B21D5EDF0935}" srcOrd="1" destOrd="0" presId="urn:microsoft.com/office/officeart/2005/8/layout/list1"/>
    <dgm:cxn modelId="{189AAA16-FFD5-4E29-9AC6-803641033464}" srcId="{C77A5768-9502-46D0-891A-2FB552093E71}" destId="{E3675082-F706-404A-AF1A-A941DF595345}" srcOrd="0" destOrd="0" parTransId="{7A2E1BA2-3B95-4210-BFAB-D70552434B24}" sibTransId="{E14DADFC-A7E1-4359-9E85-818A68698FC7}"/>
    <dgm:cxn modelId="{E71A9F23-D4DB-B845-9E86-195585A9F4DC}" type="presOf" srcId="{9D0C76BE-F1C5-476D-B613-B8FF89088C05}" destId="{C9AE3FED-839D-5A4E-BACC-6E47F7F065D9}" srcOrd="1" destOrd="0" presId="urn:microsoft.com/office/officeart/2005/8/layout/list1"/>
    <dgm:cxn modelId="{9CBB4F24-64CF-494D-9812-4CE0A308E0DC}" srcId="{E3675082-F706-404A-AF1A-A941DF595345}" destId="{5F6F79E4-346F-448E-980F-664052DB1817}" srcOrd="0" destOrd="0" parTransId="{46FB344A-9E9E-4527-AA12-FFB990B2B272}" sibTransId="{D1380234-FCAC-4372-A969-78AD0447D78D}"/>
    <dgm:cxn modelId="{47A50A29-1492-8740-870D-96655A3AC5C4}" type="presOf" srcId="{E3675082-F706-404A-AF1A-A941DF595345}" destId="{A378D00D-4279-6F4A-97BC-B855056B1EBF}" srcOrd="1" destOrd="0" presId="urn:microsoft.com/office/officeart/2005/8/layout/list1"/>
    <dgm:cxn modelId="{1EE4932C-3843-4354-BE98-ED6CCA40CB6E}" srcId="{9D0C76BE-F1C5-476D-B613-B8FF89088C05}" destId="{D39FAC46-6853-4F4F-BED0-5E8BCFCE0F0A}" srcOrd="1" destOrd="0" parTransId="{FFC12F51-49A7-4C08-AC33-AD2F7FC96471}" sibTransId="{D862055A-E3CE-4033-82CF-D249554A7424}"/>
    <dgm:cxn modelId="{4FE83739-71D3-0F46-8D50-0FC445EA70EE}" type="presOf" srcId="{51CE6A5C-F8A7-423D-AB9F-ECFBA4EFDCB4}" destId="{F117DD29-9234-754C-8CEB-E21CE411EE0A}" srcOrd="0" destOrd="0" presId="urn:microsoft.com/office/officeart/2005/8/layout/list1"/>
    <dgm:cxn modelId="{C751913B-3408-45DE-BD06-BD4327CBB8A2}" srcId="{10786BA5-520B-49FC-9E36-45D9413A79EF}" destId="{2436D9BD-17D1-4473-B788-AD9487A39BB5}" srcOrd="2" destOrd="0" parTransId="{593CBA3F-06E1-46DE-9BD8-208CA387CC62}" sibTransId="{EE9D6D48-0CE7-4714-A118-139491A91E46}"/>
    <dgm:cxn modelId="{72C4E93E-D4B3-8A46-B322-8CA0CE9BF64E}" type="presOf" srcId="{D39FAC46-6853-4F4F-BED0-5E8BCFCE0F0A}" destId="{F117DD29-9234-754C-8CEB-E21CE411EE0A}" srcOrd="0" destOrd="1" presId="urn:microsoft.com/office/officeart/2005/8/layout/list1"/>
    <dgm:cxn modelId="{D6E17D50-9A91-B745-AA90-813E972123A1}" type="presOf" srcId="{E3675082-F706-404A-AF1A-A941DF595345}" destId="{E1ACF528-BBCC-944C-86F8-099F8260BF1C}" srcOrd="0" destOrd="0" presId="urn:microsoft.com/office/officeart/2005/8/layout/list1"/>
    <dgm:cxn modelId="{5BF23E65-44C2-2F49-9EF7-6E58C95D2DF0}" type="presOf" srcId="{EF91065C-BCCD-4AFA-B4EC-10FEFE742EE2}" destId="{F117DD29-9234-754C-8CEB-E21CE411EE0A}" srcOrd="0" destOrd="2" presId="urn:microsoft.com/office/officeart/2005/8/layout/list1"/>
    <dgm:cxn modelId="{F7BD3C6A-5662-204B-A08D-2ACF10316AEA}" type="presOf" srcId="{AC5428CE-7224-4531-926B-B861814DF77D}" destId="{776478D9-3B41-7047-8EDA-71E3B34E1252}" srcOrd="0" destOrd="0" presId="urn:microsoft.com/office/officeart/2005/8/layout/list1"/>
    <dgm:cxn modelId="{1E9C6D6B-3AF0-497F-96AA-9CE33577865D}" srcId="{F22FDB0E-DDB2-4C90-B590-8B14AC53E9BB}" destId="{BC556547-8766-42EB-825A-B4C5150E727B}" srcOrd="1" destOrd="0" parTransId="{52CE4EBB-4588-4775-A749-5D880DCF205D}" sibTransId="{5DFF2657-AF2F-4DDC-9C3E-727273621740}"/>
    <dgm:cxn modelId="{35FBD070-800B-4F4F-A4FD-8753C31A937A}" srcId="{9D0C76BE-F1C5-476D-B613-B8FF89088C05}" destId="{51CE6A5C-F8A7-423D-AB9F-ECFBA4EFDCB4}" srcOrd="0" destOrd="0" parTransId="{00D818A8-2875-4BA8-9E06-487D57ECC263}" sibTransId="{3454A998-76BA-4BBC-B96A-B71D456BCB7C}"/>
    <dgm:cxn modelId="{646D8582-42DF-459E-97B4-CBFDD1746BF5}" srcId="{F22FDB0E-DDB2-4C90-B590-8B14AC53E9BB}" destId="{AC5428CE-7224-4531-926B-B861814DF77D}" srcOrd="0" destOrd="0" parTransId="{37632F1F-7421-490D-8DC0-3E65FCF6D223}" sibTransId="{723A399C-67EE-4D17-BC41-34A41C9320A7}"/>
    <dgm:cxn modelId="{464F7084-E1E0-4655-9EC5-8E48FCF885C9}" srcId="{E3675082-F706-404A-AF1A-A941DF595345}" destId="{89184EAD-C91E-42F9-968E-E33B7299FB07}" srcOrd="1" destOrd="0" parTransId="{252DDC23-EAE2-45CC-9651-8CF792CDA9FC}" sibTransId="{0722DF7C-6FD0-4344-B6AB-F051F0C48786}"/>
    <dgm:cxn modelId="{CBF99487-7D43-4C99-8D39-4159119F7243}" srcId="{E3675082-F706-404A-AF1A-A941DF595345}" destId="{7845D146-0950-4FCA-B284-6DEB301B0F18}" srcOrd="2" destOrd="0" parTransId="{A0D225F9-82EE-4F27-A667-61486127B0E0}" sibTransId="{CDB779AF-441B-44B6-9497-CB2F5CD02229}"/>
    <dgm:cxn modelId="{83E7FD8F-C1D5-0344-964F-FE0294B14E96}" type="presOf" srcId="{5F6F79E4-346F-448E-980F-664052DB1817}" destId="{88BD2D46-B659-4949-B05E-29D3C0942A99}" srcOrd="0" destOrd="0" presId="urn:microsoft.com/office/officeart/2005/8/layout/list1"/>
    <dgm:cxn modelId="{E0D78B94-7596-484D-BAE8-59B62E0CC8F2}" srcId="{9D0C76BE-F1C5-476D-B613-B8FF89088C05}" destId="{EF91065C-BCCD-4AFA-B4EC-10FEFE742EE2}" srcOrd="2" destOrd="0" parTransId="{3B7AC89E-3640-4CA2-9B83-2DAF034E8892}" sibTransId="{F3E8B6ED-7D7B-4CC3-930D-910FD29CAC79}"/>
    <dgm:cxn modelId="{B264D4AA-0275-44BD-B13C-F4A1D6363083}" srcId="{C77A5768-9502-46D0-891A-2FB552093E71}" destId="{10786BA5-520B-49FC-9E36-45D9413A79EF}" srcOrd="2" destOrd="0" parTransId="{B601188A-918B-479A-B6AC-F96443B06494}" sibTransId="{BE526565-87AD-472E-99C3-D4DD9D0BADD3}"/>
    <dgm:cxn modelId="{E34E39AB-DB8B-435B-8F7B-9FE90887C359}" srcId="{C77A5768-9502-46D0-891A-2FB552093E71}" destId="{9D0C76BE-F1C5-476D-B613-B8FF89088C05}" srcOrd="3" destOrd="0" parTransId="{2BC06961-6CBD-4798-80CD-5287EA1CE86E}" sibTransId="{09B5EE7A-00D1-48F7-B907-645AD3412BEC}"/>
    <dgm:cxn modelId="{A2967DB7-4E15-476D-88C2-EEF86AD18BEB}" srcId="{10786BA5-520B-49FC-9E36-45D9413A79EF}" destId="{225E6CAE-AEE7-4D84-9718-9F1E3E5F0D32}" srcOrd="0" destOrd="0" parTransId="{2871D46A-C599-4D53-9D08-AB3908252F66}" sibTransId="{B21C66BD-1230-44AF-B550-D43F0A2799F1}"/>
    <dgm:cxn modelId="{1DC9E4BB-59EA-414A-A177-8FC349A4EF24}" type="presOf" srcId="{7845D146-0950-4FCA-B284-6DEB301B0F18}" destId="{88BD2D46-B659-4949-B05E-29D3C0942A99}" srcOrd="0" destOrd="2" presId="urn:microsoft.com/office/officeart/2005/8/layout/list1"/>
    <dgm:cxn modelId="{721536BE-4488-1F4C-A9FE-2E47EBE735E0}" type="presOf" srcId="{2436D9BD-17D1-4473-B788-AD9487A39BB5}" destId="{0095E43E-3E45-BA41-88D5-2B090EE770C5}" srcOrd="0" destOrd="2" presId="urn:microsoft.com/office/officeart/2005/8/layout/list1"/>
    <dgm:cxn modelId="{926A14BF-33DC-DA48-AF1F-B63E82C967C4}" type="presOf" srcId="{1E1DB4BE-5C41-4438-ADEC-933B147D0ED2}" destId="{0095E43E-3E45-BA41-88D5-2B090EE770C5}" srcOrd="0" destOrd="1" presId="urn:microsoft.com/office/officeart/2005/8/layout/list1"/>
    <dgm:cxn modelId="{4DD5E3CC-D8DA-40BB-BE9C-ED98E48E7F0C}" srcId="{C77A5768-9502-46D0-891A-2FB552093E71}" destId="{F22FDB0E-DDB2-4C90-B590-8B14AC53E9BB}" srcOrd="1" destOrd="0" parTransId="{380CAEB4-DA6C-443D-8981-72E0539C0501}" sibTransId="{F5441266-6B28-4097-BCC9-64E712526F67}"/>
    <dgm:cxn modelId="{075D8FE0-26C8-B94F-A894-C39FA8DBC068}" type="presOf" srcId="{C77A5768-9502-46D0-891A-2FB552093E71}" destId="{2B248982-18FA-5E46-81B5-34094A84FE4A}" srcOrd="0" destOrd="0" presId="urn:microsoft.com/office/officeart/2005/8/layout/list1"/>
    <dgm:cxn modelId="{D6A51FE3-97D1-714A-9002-D4975CD706A6}" type="presOf" srcId="{10786BA5-520B-49FC-9E36-45D9413A79EF}" destId="{941CC6DC-1B43-7B4C-9DEF-EEDD5AF37A1C}" srcOrd="0" destOrd="0" presId="urn:microsoft.com/office/officeart/2005/8/layout/list1"/>
    <dgm:cxn modelId="{0108D8E5-2822-C84C-9DFA-CC8B8BFF114C}" type="presOf" srcId="{10786BA5-520B-49FC-9E36-45D9413A79EF}" destId="{C4AAA9AC-2C7C-5041-8694-F0225CA1742F}" srcOrd="1" destOrd="0" presId="urn:microsoft.com/office/officeart/2005/8/layout/list1"/>
    <dgm:cxn modelId="{0F362EEA-B577-EA42-B138-172E255BDE89}" type="presOf" srcId="{9D0C76BE-F1C5-476D-B613-B8FF89088C05}" destId="{44D084AE-08A6-3C4F-A827-F083D9D8B0B3}" srcOrd="0" destOrd="0" presId="urn:microsoft.com/office/officeart/2005/8/layout/list1"/>
    <dgm:cxn modelId="{E0E79AF7-4CBF-6448-83FA-8C574CFDA243}" type="presOf" srcId="{89184EAD-C91E-42F9-968E-E33B7299FB07}" destId="{88BD2D46-B659-4949-B05E-29D3C0942A99}" srcOrd="0" destOrd="1" presId="urn:microsoft.com/office/officeart/2005/8/layout/list1"/>
    <dgm:cxn modelId="{00F8EA86-D82C-7F40-BEF0-02E8530A7E29}" type="presParOf" srcId="{2B248982-18FA-5E46-81B5-34094A84FE4A}" destId="{84A32276-D2DE-3140-9474-4F7BB2692530}" srcOrd="0" destOrd="0" presId="urn:microsoft.com/office/officeart/2005/8/layout/list1"/>
    <dgm:cxn modelId="{11C19B0B-F4E4-5E41-AD44-F7F16BFE1704}" type="presParOf" srcId="{84A32276-D2DE-3140-9474-4F7BB2692530}" destId="{E1ACF528-BBCC-944C-86F8-099F8260BF1C}" srcOrd="0" destOrd="0" presId="urn:microsoft.com/office/officeart/2005/8/layout/list1"/>
    <dgm:cxn modelId="{E6EBEA9B-6D44-C646-A73E-FCB1BA558979}" type="presParOf" srcId="{84A32276-D2DE-3140-9474-4F7BB2692530}" destId="{A378D00D-4279-6F4A-97BC-B855056B1EBF}" srcOrd="1" destOrd="0" presId="urn:microsoft.com/office/officeart/2005/8/layout/list1"/>
    <dgm:cxn modelId="{C3289961-FF87-E445-AF25-2868902C34BB}" type="presParOf" srcId="{2B248982-18FA-5E46-81B5-34094A84FE4A}" destId="{8B78DCED-6470-5149-B208-074279387B8D}" srcOrd="1" destOrd="0" presId="urn:microsoft.com/office/officeart/2005/8/layout/list1"/>
    <dgm:cxn modelId="{97346A02-A3D6-0547-A65B-6C41A4470722}" type="presParOf" srcId="{2B248982-18FA-5E46-81B5-34094A84FE4A}" destId="{88BD2D46-B659-4949-B05E-29D3C0942A99}" srcOrd="2" destOrd="0" presId="urn:microsoft.com/office/officeart/2005/8/layout/list1"/>
    <dgm:cxn modelId="{2D566BA1-BAE4-0742-BE3E-0E3A4D2D952B}" type="presParOf" srcId="{2B248982-18FA-5E46-81B5-34094A84FE4A}" destId="{687269B0-C17A-CE46-9A9E-8BA803CD2B18}" srcOrd="3" destOrd="0" presId="urn:microsoft.com/office/officeart/2005/8/layout/list1"/>
    <dgm:cxn modelId="{20EF2DEB-DBCD-7B4C-83FE-A7AEFE10F05F}" type="presParOf" srcId="{2B248982-18FA-5E46-81B5-34094A84FE4A}" destId="{703B1A09-2DF2-4449-BD4F-B99B99F2DA51}" srcOrd="4" destOrd="0" presId="urn:microsoft.com/office/officeart/2005/8/layout/list1"/>
    <dgm:cxn modelId="{B6707FF1-DF8F-844C-B1C2-5C69BE801955}" type="presParOf" srcId="{703B1A09-2DF2-4449-BD4F-B99B99F2DA51}" destId="{6326DB93-0B2E-1B44-BD35-86A055248F6F}" srcOrd="0" destOrd="0" presId="urn:microsoft.com/office/officeart/2005/8/layout/list1"/>
    <dgm:cxn modelId="{5AFEAA90-012F-694D-836E-C19DBDEB4BA3}" type="presParOf" srcId="{703B1A09-2DF2-4449-BD4F-B99B99F2DA51}" destId="{DBCC3663-0C2B-1641-98B1-B21D5EDF0935}" srcOrd="1" destOrd="0" presId="urn:microsoft.com/office/officeart/2005/8/layout/list1"/>
    <dgm:cxn modelId="{0F25BF0F-C2FE-F74A-A868-8E4085DAC005}" type="presParOf" srcId="{2B248982-18FA-5E46-81B5-34094A84FE4A}" destId="{2E88C4BE-8761-2948-BA2E-236093E1A955}" srcOrd="5" destOrd="0" presId="urn:microsoft.com/office/officeart/2005/8/layout/list1"/>
    <dgm:cxn modelId="{6AE2C6F7-4102-9F40-B4E6-BC46D585FC3D}" type="presParOf" srcId="{2B248982-18FA-5E46-81B5-34094A84FE4A}" destId="{776478D9-3B41-7047-8EDA-71E3B34E1252}" srcOrd="6" destOrd="0" presId="urn:microsoft.com/office/officeart/2005/8/layout/list1"/>
    <dgm:cxn modelId="{8A2F6EFC-2439-CC48-BF54-6167400132D8}" type="presParOf" srcId="{2B248982-18FA-5E46-81B5-34094A84FE4A}" destId="{D6442C36-6E98-0B46-BADF-DDC41CEB9121}" srcOrd="7" destOrd="0" presId="urn:microsoft.com/office/officeart/2005/8/layout/list1"/>
    <dgm:cxn modelId="{138794A8-8A00-1B4E-9C19-89D566E5A2F0}" type="presParOf" srcId="{2B248982-18FA-5E46-81B5-34094A84FE4A}" destId="{9E78EFB9-B5B0-AD4E-9A9F-007C05991AD9}" srcOrd="8" destOrd="0" presId="urn:microsoft.com/office/officeart/2005/8/layout/list1"/>
    <dgm:cxn modelId="{1E1E4430-5369-C04A-8BC6-74E60EB7FA88}" type="presParOf" srcId="{9E78EFB9-B5B0-AD4E-9A9F-007C05991AD9}" destId="{941CC6DC-1B43-7B4C-9DEF-EEDD5AF37A1C}" srcOrd="0" destOrd="0" presId="urn:microsoft.com/office/officeart/2005/8/layout/list1"/>
    <dgm:cxn modelId="{8ABA7895-8B2B-F146-8E3A-1B1AF82A76C5}" type="presParOf" srcId="{9E78EFB9-B5B0-AD4E-9A9F-007C05991AD9}" destId="{C4AAA9AC-2C7C-5041-8694-F0225CA1742F}" srcOrd="1" destOrd="0" presId="urn:microsoft.com/office/officeart/2005/8/layout/list1"/>
    <dgm:cxn modelId="{941B0D28-2215-7843-B560-E1DF5E932367}" type="presParOf" srcId="{2B248982-18FA-5E46-81B5-34094A84FE4A}" destId="{17C1912E-879C-234F-A5A8-A55668585C3B}" srcOrd="9" destOrd="0" presId="urn:microsoft.com/office/officeart/2005/8/layout/list1"/>
    <dgm:cxn modelId="{A1CAF3B7-9098-0545-8277-842AE337B5FE}" type="presParOf" srcId="{2B248982-18FA-5E46-81B5-34094A84FE4A}" destId="{0095E43E-3E45-BA41-88D5-2B090EE770C5}" srcOrd="10" destOrd="0" presId="urn:microsoft.com/office/officeart/2005/8/layout/list1"/>
    <dgm:cxn modelId="{2B9E7ED2-3164-294A-B6BC-52124ABC0222}" type="presParOf" srcId="{2B248982-18FA-5E46-81B5-34094A84FE4A}" destId="{3EC9FEC3-5723-1340-B6CF-6731BAA4815B}" srcOrd="11" destOrd="0" presId="urn:microsoft.com/office/officeart/2005/8/layout/list1"/>
    <dgm:cxn modelId="{F52076CA-9E57-A447-A9E3-6B5380DCDA86}" type="presParOf" srcId="{2B248982-18FA-5E46-81B5-34094A84FE4A}" destId="{C36E9126-2728-8E41-858A-2CCC4BCE6013}" srcOrd="12" destOrd="0" presId="urn:microsoft.com/office/officeart/2005/8/layout/list1"/>
    <dgm:cxn modelId="{99743793-79C4-7C45-8035-2D5E6C3FF6AA}" type="presParOf" srcId="{C36E9126-2728-8E41-858A-2CCC4BCE6013}" destId="{44D084AE-08A6-3C4F-A827-F083D9D8B0B3}" srcOrd="0" destOrd="0" presId="urn:microsoft.com/office/officeart/2005/8/layout/list1"/>
    <dgm:cxn modelId="{D4DE02C9-1A1B-FE46-AF23-AFE13CA8ACB7}" type="presParOf" srcId="{C36E9126-2728-8E41-858A-2CCC4BCE6013}" destId="{C9AE3FED-839D-5A4E-BACC-6E47F7F065D9}" srcOrd="1" destOrd="0" presId="urn:microsoft.com/office/officeart/2005/8/layout/list1"/>
    <dgm:cxn modelId="{ACEDC105-E244-5947-8480-BD9EB801D680}" type="presParOf" srcId="{2B248982-18FA-5E46-81B5-34094A84FE4A}" destId="{92CBE269-6FB6-4940-8B43-B73BD0D73D6A}" srcOrd="13" destOrd="0" presId="urn:microsoft.com/office/officeart/2005/8/layout/list1"/>
    <dgm:cxn modelId="{0DE66140-E4D5-7141-B0F7-12EB5E2D0EF3}" type="presParOf" srcId="{2B248982-18FA-5E46-81B5-34094A84FE4A}" destId="{F117DD29-9234-754C-8CEB-E21CE411EE0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5C724A-85D4-4C35-AB54-966930F7A48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0492AB7-26DD-49E6-91D9-8DEEAC39E1B6}">
      <dgm:prSet/>
      <dgm:spPr/>
      <dgm:t>
        <a:bodyPr/>
        <a:lstStyle/>
        <a:p>
          <a:r>
            <a:rPr lang="en-HK" b="1"/>
            <a:t>Technical Challenges</a:t>
          </a:r>
          <a:endParaRPr lang="en-US"/>
        </a:p>
      </dgm:t>
    </dgm:pt>
    <dgm:pt modelId="{39D96720-C22A-4480-90F1-D54DFC6216D8}" type="parTrans" cxnId="{C518BD79-2CC1-49EB-9F9E-A3FD126454CD}">
      <dgm:prSet/>
      <dgm:spPr/>
      <dgm:t>
        <a:bodyPr/>
        <a:lstStyle/>
        <a:p>
          <a:endParaRPr lang="en-US"/>
        </a:p>
      </dgm:t>
    </dgm:pt>
    <dgm:pt modelId="{70BA2E68-E81A-4253-B63D-7215A5CF3965}" type="sibTrans" cxnId="{C518BD79-2CC1-49EB-9F9E-A3FD126454CD}">
      <dgm:prSet/>
      <dgm:spPr/>
      <dgm:t>
        <a:bodyPr/>
        <a:lstStyle/>
        <a:p>
          <a:endParaRPr lang="en-US"/>
        </a:p>
      </dgm:t>
    </dgm:pt>
    <dgm:pt modelId="{51311EA1-4DB7-4BCD-81C7-12ABD2F943FC}">
      <dgm:prSet/>
      <dgm:spPr/>
      <dgm:t>
        <a:bodyPr/>
        <a:lstStyle/>
        <a:p>
          <a:r>
            <a:rPr lang="en-HK" b="1"/>
            <a:t>Coding Vulnerabilities:</a:t>
          </a:r>
          <a:r>
            <a:rPr lang="en-HK"/>
            <a:t> Smart contracts can be prone to bugs and exploits (e.g., the DAO incident).</a:t>
          </a:r>
          <a:endParaRPr lang="en-US"/>
        </a:p>
      </dgm:t>
    </dgm:pt>
    <dgm:pt modelId="{2439F875-BFF0-4456-8D04-C6202159EC5D}" type="parTrans" cxnId="{3F421A16-C82E-43B6-8D04-C39CA615F7D1}">
      <dgm:prSet/>
      <dgm:spPr/>
      <dgm:t>
        <a:bodyPr/>
        <a:lstStyle/>
        <a:p>
          <a:endParaRPr lang="en-US"/>
        </a:p>
      </dgm:t>
    </dgm:pt>
    <dgm:pt modelId="{D23F8107-0A3D-4564-A85F-8EC11DB92F04}" type="sibTrans" cxnId="{3F421A16-C82E-43B6-8D04-C39CA615F7D1}">
      <dgm:prSet/>
      <dgm:spPr/>
      <dgm:t>
        <a:bodyPr/>
        <a:lstStyle/>
        <a:p>
          <a:endParaRPr lang="en-US"/>
        </a:p>
      </dgm:t>
    </dgm:pt>
    <dgm:pt modelId="{0043CD6E-F45B-4F01-9D34-F3BC6A969E3A}">
      <dgm:prSet/>
      <dgm:spPr/>
      <dgm:t>
        <a:bodyPr/>
        <a:lstStyle/>
        <a:p>
          <a:r>
            <a:rPr lang="en-HK" b="1" dirty="0"/>
            <a:t>Scalability:</a:t>
          </a:r>
          <a:r>
            <a:rPr lang="en-HK" dirty="0"/>
            <a:t> Public blockchains can experience congestion, leading to high transaction fees and delays.</a:t>
          </a:r>
          <a:endParaRPr lang="en-US" dirty="0"/>
        </a:p>
      </dgm:t>
    </dgm:pt>
    <dgm:pt modelId="{9BBEBD3E-D5E4-4D5E-A9BD-21BBA9F5A159}" type="parTrans" cxnId="{6B7A1F38-8F3C-488A-B4DB-C07E204A6AAD}">
      <dgm:prSet/>
      <dgm:spPr/>
      <dgm:t>
        <a:bodyPr/>
        <a:lstStyle/>
        <a:p>
          <a:endParaRPr lang="en-US"/>
        </a:p>
      </dgm:t>
    </dgm:pt>
    <dgm:pt modelId="{EECF72D0-41D2-44B2-B164-89D2ABE15A66}" type="sibTrans" cxnId="{6B7A1F38-8F3C-488A-B4DB-C07E204A6AAD}">
      <dgm:prSet/>
      <dgm:spPr/>
      <dgm:t>
        <a:bodyPr/>
        <a:lstStyle/>
        <a:p>
          <a:endParaRPr lang="en-US"/>
        </a:p>
      </dgm:t>
    </dgm:pt>
    <dgm:pt modelId="{10777253-DFCF-456A-9F3C-EAA21724AC8C}">
      <dgm:prSet/>
      <dgm:spPr/>
      <dgm:t>
        <a:bodyPr/>
        <a:lstStyle/>
        <a:p>
          <a:r>
            <a:rPr lang="en-HK" b="1"/>
            <a:t>Legal Translation</a:t>
          </a:r>
          <a:endParaRPr lang="en-US"/>
        </a:p>
      </dgm:t>
    </dgm:pt>
    <dgm:pt modelId="{BDCD2AD4-B290-4B07-B5AE-B07A8937B60F}" type="parTrans" cxnId="{A30FB4F2-15CD-4DD2-8D6D-5A782DF45327}">
      <dgm:prSet/>
      <dgm:spPr/>
      <dgm:t>
        <a:bodyPr/>
        <a:lstStyle/>
        <a:p>
          <a:endParaRPr lang="en-US"/>
        </a:p>
      </dgm:t>
    </dgm:pt>
    <dgm:pt modelId="{44744EA6-312D-4EE6-91E4-0A3AA54B4678}" type="sibTrans" cxnId="{A30FB4F2-15CD-4DD2-8D6D-5A782DF45327}">
      <dgm:prSet/>
      <dgm:spPr/>
      <dgm:t>
        <a:bodyPr/>
        <a:lstStyle/>
        <a:p>
          <a:endParaRPr lang="en-US"/>
        </a:p>
      </dgm:t>
    </dgm:pt>
    <dgm:pt modelId="{FCD92E83-72D5-47FC-92F2-C82C7D406F43}">
      <dgm:prSet/>
      <dgm:spPr/>
      <dgm:t>
        <a:bodyPr/>
        <a:lstStyle/>
        <a:p>
          <a:r>
            <a:rPr lang="en-HK"/>
            <a:t>Difficult to translate subjective legal principles and discretionary judgements into rigid code.</a:t>
          </a:r>
          <a:endParaRPr lang="en-US"/>
        </a:p>
      </dgm:t>
    </dgm:pt>
    <dgm:pt modelId="{0E06C650-AC00-492A-AF83-78E512C680F5}" type="parTrans" cxnId="{6A3CF777-AB7E-4CEF-8065-CA5D816394F2}">
      <dgm:prSet/>
      <dgm:spPr/>
      <dgm:t>
        <a:bodyPr/>
        <a:lstStyle/>
        <a:p>
          <a:endParaRPr lang="en-US"/>
        </a:p>
      </dgm:t>
    </dgm:pt>
    <dgm:pt modelId="{387EA8F3-A9B0-4E84-A0D4-060E26E8A963}" type="sibTrans" cxnId="{6A3CF777-AB7E-4CEF-8065-CA5D816394F2}">
      <dgm:prSet/>
      <dgm:spPr/>
      <dgm:t>
        <a:bodyPr/>
        <a:lstStyle/>
        <a:p>
          <a:endParaRPr lang="en-US"/>
        </a:p>
      </dgm:t>
    </dgm:pt>
    <dgm:pt modelId="{E2D848A7-FBCB-421A-A1EE-0C14930D29A8}">
      <dgm:prSet/>
      <dgm:spPr/>
      <dgm:t>
        <a:bodyPr/>
        <a:lstStyle/>
        <a:p>
          <a:r>
            <a:rPr lang="en-HK" dirty="0"/>
            <a:t>Automated outcomes can be technically correct but legally inequitable.</a:t>
          </a:r>
          <a:endParaRPr lang="en-US" dirty="0"/>
        </a:p>
      </dgm:t>
    </dgm:pt>
    <dgm:pt modelId="{40D83394-34A9-4CEC-AD89-985A3F75E269}" type="parTrans" cxnId="{F88FADD3-FFCC-42C0-AE3E-E131E1DEEA9E}">
      <dgm:prSet/>
      <dgm:spPr/>
      <dgm:t>
        <a:bodyPr/>
        <a:lstStyle/>
        <a:p>
          <a:endParaRPr lang="en-US"/>
        </a:p>
      </dgm:t>
    </dgm:pt>
    <dgm:pt modelId="{67FEC53B-CC17-4DDE-84F8-BE43EED059AF}" type="sibTrans" cxnId="{F88FADD3-FFCC-42C0-AE3E-E131E1DEEA9E}">
      <dgm:prSet/>
      <dgm:spPr/>
      <dgm:t>
        <a:bodyPr/>
        <a:lstStyle/>
        <a:p>
          <a:endParaRPr lang="en-US"/>
        </a:p>
      </dgm:t>
    </dgm:pt>
    <dgm:pt modelId="{21FF26E3-3E88-44AB-A2B1-12A31292407B}">
      <dgm:prSet/>
      <dgm:spPr/>
      <dgm:t>
        <a:bodyPr/>
        <a:lstStyle/>
        <a:p>
          <a:r>
            <a:rPr lang="en-HK" b="1"/>
            <a:t>Operational &amp; Integration Issues</a:t>
          </a:r>
          <a:endParaRPr lang="en-US"/>
        </a:p>
      </dgm:t>
    </dgm:pt>
    <dgm:pt modelId="{4F8425C3-3452-4311-BBA8-BE01C201DF14}" type="parTrans" cxnId="{54AE42DE-DC81-4ACD-A41F-2CCB606F7034}">
      <dgm:prSet/>
      <dgm:spPr/>
      <dgm:t>
        <a:bodyPr/>
        <a:lstStyle/>
        <a:p>
          <a:endParaRPr lang="en-US"/>
        </a:p>
      </dgm:t>
    </dgm:pt>
    <dgm:pt modelId="{B0911C27-6898-4F39-B1CC-963A8F11DBC6}" type="sibTrans" cxnId="{54AE42DE-DC81-4ACD-A41F-2CCB606F7034}">
      <dgm:prSet/>
      <dgm:spPr/>
      <dgm:t>
        <a:bodyPr/>
        <a:lstStyle/>
        <a:p>
          <a:endParaRPr lang="en-US"/>
        </a:p>
      </dgm:t>
    </dgm:pt>
    <dgm:pt modelId="{0A334F5F-1F86-4FE6-839E-713CFEAEF4E8}">
      <dgm:prSet/>
      <dgm:spPr/>
      <dgm:t>
        <a:bodyPr/>
        <a:lstStyle/>
        <a:p>
          <a:r>
            <a:rPr lang="en-HK" b="1"/>
            <a:t>Expertise:</a:t>
          </a:r>
          <a:r>
            <a:rPr lang="en-HK"/>
            <a:t> Requires specialised technical expertise that many insolvency practitioners lack.</a:t>
          </a:r>
          <a:endParaRPr lang="en-US"/>
        </a:p>
      </dgm:t>
    </dgm:pt>
    <dgm:pt modelId="{EA640D7F-0D59-4AF3-8DAD-D93EDACFFFE3}" type="parTrans" cxnId="{41100CA3-C013-45F4-9C7A-3D0F34F2DE9E}">
      <dgm:prSet/>
      <dgm:spPr/>
      <dgm:t>
        <a:bodyPr/>
        <a:lstStyle/>
        <a:p>
          <a:endParaRPr lang="en-US"/>
        </a:p>
      </dgm:t>
    </dgm:pt>
    <dgm:pt modelId="{7BBFE5F8-D6EB-4214-8CCD-7D5303EC5E82}" type="sibTrans" cxnId="{41100CA3-C013-45F4-9C7A-3D0F34F2DE9E}">
      <dgm:prSet/>
      <dgm:spPr/>
      <dgm:t>
        <a:bodyPr/>
        <a:lstStyle/>
        <a:p>
          <a:endParaRPr lang="en-US"/>
        </a:p>
      </dgm:t>
    </dgm:pt>
    <dgm:pt modelId="{D25F9619-70F0-40E2-A510-4AD87C7AA6AF}">
      <dgm:prSet/>
      <dgm:spPr/>
      <dgm:t>
        <a:bodyPr/>
        <a:lstStyle/>
        <a:p>
          <a:r>
            <a:rPr lang="en-HK" b="1"/>
            <a:t>Legacy Systems:</a:t>
          </a:r>
          <a:r>
            <a:rPr lang="en-HK"/>
            <a:t> Integrating blockchain with conventional databases and paper-based records is a significant challenge.</a:t>
          </a:r>
          <a:endParaRPr lang="en-US"/>
        </a:p>
      </dgm:t>
    </dgm:pt>
    <dgm:pt modelId="{29E91BCC-0634-44BB-B7B2-79FF617C263E}" type="parTrans" cxnId="{5B0A035E-EFC4-4090-AD7F-4A5D23004E9D}">
      <dgm:prSet/>
      <dgm:spPr/>
      <dgm:t>
        <a:bodyPr/>
        <a:lstStyle/>
        <a:p>
          <a:endParaRPr lang="en-US"/>
        </a:p>
      </dgm:t>
    </dgm:pt>
    <dgm:pt modelId="{F5329181-B805-4971-B321-A49B8AE7EB43}" type="sibTrans" cxnId="{5B0A035E-EFC4-4090-AD7F-4A5D23004E9D}">
      <dgm:prSet/>
      <dgm:spPr/>
      <dgm:t>
        <a:bodyPr/>
        <a:lstStyle/>
        <a:p>
          <a:endParaRPr lang="en-US"/>
        </a:p>
      </dgm:t>
    </dgm:pt>
    <dgm:pt modelId="{AEC54110-EFCA-4EA8-9857-5CA9C63C0DA4}">
      <dgm:prSet/>
      <dgm:spPr>
        <a:solidFill>
          <a:srgbClr val="F0C33C"/>
        </a:solidFill>
      </dgm:spPr>
      <dgm:t>
        <a:bodyPr/>
        <a:lstStyle/>
        <a:p>
          <a:r>
            <a:rPr lang="en-HK" b="1"/>
            <a:t>Regulatory Uncertainty</a:t>
          </a:r>
          <a:endParaRPr lang="en-US"/>
        </a:p>
      </dgm:t>
    </dgm:pt>
    <dgm:pt modelId="{3ED388E3-FB27-4122-8B2C-3F469D629EF0}" type="parTrans" cxnId="{DB587B74-30BB-47D8-97B6-B231D7D12138}">
      <dgm:prSet/>
      <dgm:spPr/>
      <dgm:t>
        <a:bodyPr/>
        <a:lstStyle/>
        <a:p>
          <a:endParaRPr lang="en-US"/>
        </a:p>
      </dgm:t>
    </dgm:pt>
    <dgm:pt modelId="{608A4C1C-DE7F-48EB-9676-E0103FF77795}" type="sibTrans" cxnId="{DB587B74-30BB-47D8-97B6-B231D7D12138}">
      <dgm:prSet/>
      <dgm:spPr/>
      <dgm:t>
        <a:bodyPr/>
        <a:lstStyle/>
        <a:p>
          <a:endParaRPr lang="en-US"/>
        </a:p>
      </dgm:t>
    </dgm:pt>
    <dgm:pt modelId="{4EDC7663-9A7E-4CE1-BD93-B745BAB7CE72}">
      <dgm:prSet/>
      <dgm:spPr/>
      <dgm:t>
        <a:bodyPr/>
        <a:lstStyle/>
        <a:p>
          <a:r>
            <a:rPr lang="en-HK"/>
            <a:t>Lack of clear legal frameworks for digital records and smart contract executions.</a:t>
          </a:r>
          <a:endParaRPr lang="en-US"/>
        </a:p>
      </dgm:t>
    </dgm:pt>
    <dgm:pt modelId="{F8B3966F-B8C8-4D74-B9DC-F5DECFF3A9D2}" type="parTrans" cxnId="{7C7A128A-4522-4AE3-B603-B5FE3FDEA0C4}">
      <dgm:prSet/>
      <dgm:spPr/>
      <dgm:t>
        <a:bodyPr/>
        <a:lstStyle/>
        <a:p>
          <a:endParaRPr lang="en-US"/>
        </a:p>
      </dgm:t>
    </dgm:pt>
    <dgm:pt modelId="{E4A9C88E-C917-4A09-A9F0-3D57CAC600D8}" type="sibTrans" cxnId="{7C7A128A-4522-4AE3-B603-B5FE3FDEA0C4}">
      <dgm:prSet/>
      <dgm:spPr/>
      <dgm:t>
        <a:bodyPr/>
        <a:lstStyle/>
        <a:p>
          <a:endParaRPr lang="en-US"/>
        </a:p>
      </dgm:t>
    </dgm:pt>
    <dgm:pt modelId="{0C186430-EB44-4814-98DF-B49141475F61}">
      <dgm:prSet/>
      <dgm:spPr/>
      <dgm:t>
        <a:bodyPr/>
        <a:lstStyle/>
        <a:p>
          <a:r>
            <a:rPr lang="en-HK"/>
            <a:t>Inconsistent enforcement and varying legal interpretations across different jurisdictions.</a:t>
          </a:r>
          <a:endParaRPr lang="en-US"/>
        </a:p>
      </dgm:t>
    </dgm:pt>
    <dgm:pt modelId="{F15ADC3F-1DC1-48F8-A2F2-5FEF0FC8BFC5}" type="parTrans" cxnId="{F848BE55-0E8C-415C-A680-FE109AD70CC3}">
      <dgm:prSet/>
      <dgm:spPr/>
      <dgm:t>
        <a:bodyPr/>
        <a:lstStyle/>
        <a:p>
          <a:endParaRPr lang="en-US"/>
        </a:p>
      </dgm:t>
    </dgm:pt>
    <dgm:pt modelId="{A1358ABE-2662-4945-9EBD-6FA26CB5ED73}" type="sibTrans" cxnId="{F848BE55-0E8C-415C-A680-FE109AD70CC3}">
      <dgm:prSet/>
      <dgm:spPr/>
      <dgm:t>
        <a:bodyPr/>
        <a:lstStyle/>
        <a:p>
          <a:endParaRPr lang="en-US"/>
        </a:p>
      </dgm:t>
    </dgm:pt>
    <dgm:pt modelId="{EE68992E-AC43-462A-B8CF-6EA93D65D853}">
      <dgm:prSet/>
      <dgm:spPr/>
      <dgm:t>
        <a:bodyPr/>
        <a:lstStyle/>
        <a:p>
          <a:r>
            <a:rPr lang="en-HK" b="1"/>
            <a:t>Cost and Resistance</a:t>
          </a:r>
          <a:endParaRPr lang="en-US"/>
        </a:p>
      </dgm:t>
    </dgm:pt>
    <dgm:pt modelId="{792E1022-68C0-4323-8170-F2A45A27FA39}" type="parTrans" cxnId="{F6BF611F-CC95-4A16-BFF1-83F7D27EF354}">
      <dgm:prSet/>
      <dgm:spPr/>
      <dgm:t>
        <a:bodyPr/>
        <a:lstStyle/>
        <a:p>
          <a:endParaRPr lang="en-US"/>
        </a:p>
      </dgm:t>
    </dgm:pt>
    <dgm:pt modelId="{4EA4DC83-8920-4359-93BD-7FCA62800086}" type="sibTrans" cxnId="{F6BF611F-CC95-4A16-BFF1-83F7D27EF354}">
      <dgm:prSet/>
      <dgm:spPr/>
      <dgm:t>
        <a:bodyPr/>
        <a:lstStyle/>
        <a:p>
          <a:endParaRPr lang="en-US"/>
        </a:p>
      </dgm:t>
    </dgm:pt>
    <dgm:pt modelId="{BEDF7984-711E-4CCA-8269-FD9B1D28EBEC}">
      <dgm:prSet/>
      <dgm:spPr/>
      <dgm:t>
        <a:bodyPr/>
        <a:lstStyle/>
        <a:p>
          <a:r>
            <a:rPr lang="en-HK" b="1"/>
            <a:t>Financial Cost:</a:t>
          </a:r>
          <a:r>
            <a:rPr lang="en-HK"/>
            <a:t> High initial investment for secure development and auditing.</a:t>
          </a:r>
          <a:endParaRPr lang="en-US"/>
        </a:p>
      </dgm:t>
    </dgm:pt>
    <dgm:pt modelId="{A8EE48FC-FCC0-4DC1-A9A8-9F7BEE7B6BF6}" type="parTrans" cxnId="{80029299-D948-4C3F-9675-994D9F6B44B1}">
      <dgm:prSet/>
      <dgm:spPr/>
      <dgm:t>
        <a:bodyPr/>
        <a:lstStyle/>
        <a:p>
          <a:endParaRPr lang="en-US"/>
        </a:p>
      </dgm:t>
    </dgm:pt>
    <dgm:pt modelId="{323DB70D-6BB6-49E4-BB89-92B3B7A2B31D}" type="sibTrans" cxnId="{80029299-D948-4C3F-9675-994D9F6B44B1}">
      <dgm:prSet/>
      <dgm:spPr/>
      <dgm:t>
        <a:bodyPr/>
        <a:lstStyle/>
        <a:p>
          <a:endParaRPr lang="en-US"/>
        </a:p>
      </dgm:t>
    </dgm:pt>
    <dgm:pt modelId="{4306D70C-FF94-4E60-BD13-925BD015C3F6}">
      <dgm:prSet/>
      <dgm:spPr/>
      <dgm:t>
        <a:bodyPr/>
        <a:lstStyle/>
        <a:p>
          <a:r>
            <a:rPr lang="en-HK" b="1"/>
            <a:t>Organisational Culture:</a:t>
          </a:r>
          <a:r>
            <a:rPr lang="en-HK"/>
            <a:t> Resistance to change from traditional, well-established practices.</a:t>
          </a:r>
          <a:endParaRPr lang="en-US"/>
        </a:p>
      </dgm:t>
    </dgm:pt>
    <dgm:pt modelId="{58663CD1-F357-4030-B935-FC165E960820}" type="parTrans" cxnId="{006E963F-5E3B-4ACA-8D67-C25D9230FDC7}">
      <dgm:prSet/>
      <dgm:spPr/>
      <dgm:t>
        <a:bodyPr/>
        <a:lstStyle/>
        <a:p>
          <a:endParaRPr lang="en-US"/>
        </a:p>
      </dgm:t>
    </dgm:pt>
    <dgm:pt modelId="{56CB011F-CEF6-4115-9209-D037FB1BCE51}" type="sibTrans" cxnId="{006E963F-5E3B-4ACA-8D67-C25D9230FDC7}">
      <dgm:prSet/>
      <dgm:spPr/>
      <dgm:t>
        <a:bodyPr/>
        <a:lstStyle/>
        <a:p>
          <a:endParaRPr lang="en-US"/>
        </a:p>
      </dgm:t>
    </dgm:pt>
    <dgm:pt modelId="{0FC6697C-E63F-EB43-AFE5-925072C513B9}" type="pres">
      <dgm:prSet presAssocID="{735C724A-85D4-4C35-AB54-966930F7A48E}" presName="linear" presStyleCnt="0">
        <dgm:presLayoutVars>
          <dgm:animLvl val="lvl"/>
          <dgm:resizeHandles val="exact"/>
        </dgm:presLayoutVars>
      </dgm:prSet>
      <dgm:spPr/>
    </dgm:pt>
    <dgm:pt modelId="{B20D9E02-E1F5-0C4F-A9BB-1653850B274B}" type="pres">
      <dgm:prSet presAssocID="{70492AB7-26DD-49E6-91D9-8DEEAC39E1B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B5648AE-2922-E845-9D36-E5A0D58862AA}" type="pres">
      <dgm:prSet presAssocID="{70492AB7-26DD-49E6-91D9-8DEEAC39E1B6}" presName="childText" presStyleLbl="revTx" presStyleIdx="0" presStyleCnt="5">
        <dgm:presLayoutVars>
          <dgm:bulletEnabled val="1"/>
        </dgm:presLayoutVars>
      </dgm:prSet>
      <dgm:spPr/>
    </dgm:pt>
    <dgm:pt modelId="{98AEC16B-B574-F545-A19C-87A95DA04AA8}" type="pres">
      <dgm:prSet presAssocID="{10777253-DFCF-456A-9F3C-EAA21724AC8C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FCA672F-6E34-FD40-8DC7-FC940BE4DFA2}" type="pres">
      <dgm:prSet presAssocID="{10777253-DFCF-456A-9F3C-EAA21724AC8C}" presName="childText" presStyleLbl="revTx" presStyleIdx="1" presStyleCnt="5">
        <dgm:presLayoutVars>
          <dgm:bulletEnabled val="1"/>
        </dgm:presLayoutVars>
      </dgm:prSet>
      <dgm:spPr/>
    </dgm:pt>
    <dgm:pt modelId="{3BB3DA08-46B6-314A-B20C-C9DCFECF4410}" type="pres">
      <dgm:prSet presAssocID="{21FF26E3-3E88-44AB-A2B1-12A31292407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F60F3CB-C500-EE48-9A18-9F40EEA78EC1}" type="pres">
      <dgm:prSet presAssocID="{21FF26E3-3E88-44AB-A2B1-12A31292407B}" presName="childText" presStyleLbl="revTx" presStyleIdx="2" presStyleCnt="5">
        <dgm:presLayoutVars>
          <dgm:bulletEnabled val="1"/>
        </dgm:presLayoutVars>
      </dgm:prSet>
      <dgm:spPr/>
    </dgm:pt>
    <dgm:pt modelId="{11160F52-5248-5E4F-A3C8-616377C0AFE0}" type="pres">
      <dgm:prSet presAssocID="{AEC54110-EFCA-4EA8-9857-5CA9C63C0DA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A34314F-D946-B64F-A9FD-09F1B5D7E155}" type="pres">
      <dgm:prSet presAssocID="{AEC54110-EFCA-4EA8-9857-5CA9C63C0DA4}" presName="childText" presStyleLbl="revTx" presStyleIdx="3" presStyleCnt="5">
        <dgm:presLayoutVars>
          <dgm:bulletEnabled val="1"/>
        </dgm:presLayoutVars>
      </dgm:prSet>
      <dgm:spPr/>
    </dgm:pt>
    <dgm:pt modelId="{C224FDAD-5320-634F-A9D0-5A31211E2A72}" type="pres">
      <dgm:prSet presAssocID="{EE68992E-AC43-462A-B8CF-6EA93D65D85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519AC375-D8A3-714C-8A06-24A913AD85E8}" type="pres">
      <dgm:prSet presAssocID="{EE68992E-AC43-462A-B8CF-6EA93D65D853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C4F12114-6EB4-FE4F-B581-65EBA80BBA4A}" type="presOf" srcId="{735C724A-85D4-4C35-AB54-966930F7A48E}" destId="{0FC6697C-E63F-EB43-AFE5-925072C513B9}" srcOrd="0" destOrd="0" presId="urn:microsoft.com/office/officeart/2005/8/layout/vList2"/>
    <dgm:cxn modelId="{3F421A16-C82E-43B6-8D04-C39CA615F7D1}" srcId="{70492AB7-26DD-49E6-91D9-8DEEAC39E1B6}" destId="{51311EA1-4DB7-4BCD-81C7-12ABD2F943FC}" srcOrd="0" destOrd="0" parTransId="{2439F875-BFF0-4456-8D04-C6202159EC5D}" sibTransId="{D23F8107-0A3D-4564-A85F-8EC11DB92F04}"/>
    <dgm:cxn modelId="{F6BF611F-CC95-4A16-BFF1-83F7D27EF354}" srcId="{735C724A-85D4-4C35-AB54-966930F7A48E}" destId="{EE68992E-AC43-462A-B8CF-6EA93D65D853}" srcOrd="4" destOrd="0" parTransId="{792E1022-68C0-4323-8170-F2A45A27FA39}" sibTransId="{4EA4DC83-8920-4359-93BD-7FCA62800086}"/>
    <dgm:cxn modelId="{D000CB22-9016-BB47-A92A-BCA12F3E33B9}" type="presOf" srcId="{10777253-DFCF-456A-9F3C-EAA21724AC8C}" destId="{98AEC16B-B574-F545-A19C-87A95DA04AA8}" srcOrd="0" destOrd="0" presId="urn:microsoft.com/office/officeart/2005/8/layout/vList2"/>
    <dgm:cxn modelId="{6B7A1F38-8F3C-488A-B4DB-C07E204A6AAD}" srcId="{70492AB7-26DD-49E6-91D9-8DEEAC39E1B6}" destId="{0043CD6E-F45B-4F01-9D34-F3BC6A969E3A}" srcOrd="1" destOrd="0" parTransId="{9BBEBD3E-D5E4-4D5E-A9BD-21BBA9F5A159}" sibTransId="{EECF72D0-41D2-44B2-B164-89D2ABE15A66}"/>
    <dgm:cxn modelId="{1700D23A-8A1D-B64C-868E-546869CBCA4D}" type="presOf" srcId="{0A334F5F-1F86-4FE6-839E-713CFEAEF4E8}" destId="{6F60F3CB-C500-EE48-9A18-9F40EEA78EC1}" srcOrd="0" destOrd="0" presId="urn:microsoft.com/office/officeart/2005/8/layout/vList2"/>
    <dgm:cxn modelId="{006E963F-5E3B-4ACA-8D67-C25D9230FDC7}" srcId="{EE68992E-AC43-462A-B8CF-6EA93D65D853}" destId="{4306D70C-FF94-4E60-BD13-925BD015C3F6}" srcOrd="1" destOrd="0" parTransId="{58663CD1-F357-4030-B935-FC165E960820}" sibTransId="{56CB011F-CEF6-4115-9209-D037FB1BCE51}"/>
    <dgm:cxn modelId="{3792074A-FC0E-FC4A-893A-08E1FF1954CA}" type="presOf" srcId="{21FF26E3-3E88-44AB-A2B1-12A31292407B}" destId="{3BB3DA08-46B6-314A-B20C-C9DCFECF4410}" srcOrd="0" destOrd="0" presId="urn:microsoft.com/office/officeart/2005/8/layout/vList2"/>
    <dgm:cxn modelId="{EA155251-B117-0442-841D-7F8986C73CCB}" type="presOf" srcId="{D25F9619-70F0-40E2-A510-4AD87C7AA6AF}" destId="{6F60F3CB-C500-EE48-9A18-9F40EEA78EC1}" srcOrd="0" destOrd="1" presId="urn:microsoft.com/office/officeart/2005/8/layout/vList2"/>
    <dgm:cxn modelId="{F848BE55-0E8C-415C-A680-FE109AD70CC3}" srcId="{AEC54110-EFCA-4EA8-9857-5CA9C63C0DA4}" destId="{0C186430-EB44-4814-98DF-B49141475F61}" srcOrd="1" destOrd="0" parTransId="{F15ADC3F-1DC1-48F8-A2F2-5FEF0FC8BFC5}" sibTransId="{A1358ABE-2662-4945-9EBD-6FA26CB5ED73}"/>
    <dgm:cxn modelId="{5B0A035E-EFC4-4090-AD7F-4A5D23004E9D}" srcId="{21FF26E3-3E88-44AB-A2B1-12A31292407B}" destId="{D25F9619-70F0-40E2-A510-4AD87C7AA6AF}" srcOrd="1" destOrd="0" parTransId="{29E91BCC-0634-44BB-B7B2-79FF617C263E}" sibTransId="{F5329181-B805-4971-B321-A49B8AE7EB43}"/>
    <dgm:cxn modelId="{DB587B74-30BB-47D8-97B6-B231D7D12138}" srcId="{735C724A-85D4-4C35-AB54-966930F7A48E}" destId="{AEC54110-EFCA-4EA8-9857-5CA9C63C0DA4}" srcOrd="3" destOrd="0" parTransId="{3ED388E3-FB27-4122-8B2C-3F469D629EF0}" sibTransId="{608A4C1C-DE7F-48EB-9676-E0103FF77795}"/>
    <dgm:cxn modelId="{6A3CF777-AB7E-4CEF-8065-CA5D816394F2}" srcId="{10777253-DFCF-456A-9F3C-EAA21724AC8C}" destId="{FCD92E83-72D5-47FC-92F2-C82C7D406F43}" srcOrd="0" destOrd="0" parTransId="{0E06C650-AC00-492A-AF83-78E512C680F5}" sibTransId="{387EA8F3-A9B0-4E84-A0D4-060E26E8A963}"/>
    <dgm:cxn modelId="{C518BD79-2CC1-49EB-9F9E-A3FD126454CD}" srcId="{735C724A-85D4-4C35-AB54-966930F7A48E}" destId="{70492AB7-26DD-49E6-91D9-8DEEAC39E1B6}" srcOrd="0" destOrd="0" parTransId="{39D96720-C22A-4480-90F1-D54DFC6216D8}" sibTransId="{70BA2E68-E81A-4253-B63D-7215A5CF3965}"/>
    <dgm:cxn modelId="{14D8CB7E-E39F-BA49-9B83-D434D441D2E3}" type="presOf" srcId="{0043CD6E-F45B-4F01-9D34-F3BC6A969E3A}" destId="{1B5648AE-2922-E845-9D36-E5A0D58862AA}" srcOrd="0" destOrd="1" presId="urn:microsoft.com/office/officeart/2005/8/layout/vList2"/>
    <dgm:cxn modelId="{4E4AC984-9FC8-C646-B413-09F467E3E89F}" type="presOf" srcId="{0C186430-EB44-4814-98DF-B49141475F61}" destId="{FA34314F-D946-B64F-A9FD-09F1B5D7E155}" srcOrd="0" destOrd="1" presId="urn:microsoft.com/office/officeart/2005/8/layout/vList2"/>
    <dgm:cxn modelId="{87A2CA87-BD4B-7F43-B5E9-F2FC5D131F4D}" type="presOf" srcId="{FCD92E83-72D5-47FC-92F2-C82C7D406F43}" destId="{8FCA672F-6E34-FD40-8DC7-FC940BE4DFA2}" srcOrd="0" destOrd="0" presId="urn:microsoft.com/office/officeart/2005/8/layout/vList2"/>
    <dgm:cxn modelId="{7C7A128A-4522-4AE3-B603-B5FE3FDEA0C4}" srcId="{AEC54110-EFCA-4EA8-9857-5CA9C63C0DA4}" destId="{4EDC7663-9A7E-4CE1-BD93-B745BAB7CE72}" srcOrd="0" destOrd="0" parTransId="{F8B3966F-B8C8-4D74-B9DC-F5DECFF3A9D2}" sibTransId="{E4A9C88E-C917-4A09-A9F0-3D57CAC600D8}"/>
    <dgm:cxn modelId="{41C8DB8B-BB16-E54C-B5F2-A6968D6BEDCC}" type="presOf" srcId="{51311EA1-4DB7-4BCD-81C7-12ABD2F943FC}" destId="{1B5648AE-2922-E845-9D36-E5A0D58862AA}" srcOrd="0" destOrd="0" presId="urn:microsoft.com/office/officeart/2005/8/layout/vList2"/>
    <dgm:cxn modelId="{3FD0FE90-38C4-F548-88AF-063488D3CF3D}" type="presOf" srcId="{70492AB7-26DD-49E6-91D9-8DEEAC39E1B6}" destId="{B20D9E02-E1F5-0C4F-A9BB-1653850B274B}" srcOrd="0" destOrd="0" presId="urn:microsoft.com/office/officeart/2005/8/layout/vList2"/>
    <dgm:cxn modelId="{80029299-D948-4C3F-9675-994D9F6B44B1}" srcId="{EE68992E-AC43-462A-B8CF-6EA93D65D853}" destId="{BEDF7984-711E-4CCA-8269-FD9B1D28EBEC}" srcOrd="0" destOrd="0" parTransId="{A8EE48FC-FCC0-4DC1-A9A8-9F7BEE7B6BF6}" sibTransId="{323DB70D-6BB6-49E4-BB89-92B3B7A2B31D}"/>
    <dgm:cxn modelId="{41100CA3-C013-45F4-9C7A-3D0F34F2DE9E}" srcId="{21FF26E3-3E88-44AB-A2B1-12A31292407B}" destId="{0A334F5F-1F86-4FE6-839E-713CFEAEF4E8}" srcOrd="0" destOrd="0" parTransId="{EA640D7F-0D59-4AF3-8DAD-D93EDACFFFE3}" sibTransId="{7BBFE5F8-D6EB-4214-8CCD-7D5303EC5E82}"/>
    <dgm:cxn modelId="{EB176ED2-81B9-8E44-B6BF-B3C5FEC6343F}" type="presOf" srcId="{E2D848A7-FBCB-421A-A1EE-0C14930D29A8}" destId="{8FCA672F-6E34-FD40-8DC7-FC940BE4DFA2}" srcOrd="0" destOrd="1" presId="urn:microsoft.com/office/officeart/2005/8/layout/vList2"/>
    <dgm:cxn modelId="{500E9FD2-8C51-4F40-8463-5E0340CDCAE0}" type="presOf" srcId="{4306D70C-FF94-4E60-BD13-925BD015C3F6}" destId="{519AC375-D8A3-714C-8A06-24A913AD85E8}" srcOrd="0" destOrd="1" presId="urn:microsoft.com/office/officeart/2005/8/layout/vList2"/>
    <dgm:cxn modelId="{F88FADD3-FFCC-42C0-AE3E-E131E1DEEA9E}" srcId="{10777253-DFCF-456A-9F3C-EAA21724AC8C}" destId="{E2D848A7-FBCB-421A-A1EE-0C14930D29A8}" srcOrd="1" destOrd="0" parTransId="{40D83394-34A9-4CEC-AD89-985A3F75E269}" sibTransId="{67FEC53B-CC17-4DDE-84F8-BE43EED059AF}"/>
    <dgm:cxn modelId="{DC0426DB-F5C7-4E46-9BEF-1113739924C7}" type="presOf" srcId="{AEC54110-EFCA-4EA8-9857-5CA9C63C0DA4}" destId="{11160F52-5248-5E4F-A3C8-616377C0AFE0}" srcOrd="0" destOrd="0" presId="urn:microsoft.com/office/officeart/2005/8/layout/vList2"/>
    <dgm:cxn modelId="{54AE42DE-DC81-4ACD-A41F-2CCB606F7034}" srcId="{735C724A-85D4-4C35-AB54-966930F7A48E}" destId="{21FF26E3-3E88-44AB-A2B1-12A31292407B}" srcOrd="2" destOrd="0" parTransId="{4F8425C3-3452-4311-BBA8-BE01C201DF14}" sibTransId="{B0911C27-6898-4F39-B1CC-963A8F11DBC6}"/>
    <dgm:cxn modelId="{566FAEE8-E294-C742-9B8B-C34B89B4D4C0}" type="presOf" srcId="{4EDC7663-9A7E-4CE1-BD93-B745BAB7CE72}" destId="{FA34314F-D946-B64F-A9FD-09F1B5D7E155}" srcOrd="0" destOrd="0" presId="urn:microsoft.com/office/officeart/2005/8/layout/vList2"/>
    <dgm:cxn modelId="{5FD18EEF-95CE-B947-82AB-E10D33D2AB04}" type="presOf" srcId="{EE68992E-AC43-462A-B8CF-6EA93D65D853}" destId="{C224FDAD-5320-634F-A9D0-5A31211E2A72}" srcOrd="0" destOrd="0" presId="urn:microsoft.com/office/officeart/2005/8/layout/vList2"/>
    <dgm:cxn modelId="{A30FB4F2-15CD-4DD2-8D6D-5A782DF45327}" srcId="{735C724A-85D4-4C35-AB54-966930F7A48E}" destId="{10777253-DFCF-456A-9F3C-EAA21724AC8C}" srcOrd="1" destOrd="0" parTransId="{BDCD2AD4-B290-4B07-B5AE-B07A8937B60F}" sibTransId="{44744EA6-312D-4EE6-91E4-0A3AA54B4678}"/>
    <dgm:cxn modelId="{59953BFB-E853-0142-B560-0F094862FDF5}" type="presOf" srcId="{BEDF7984-711E-4CCA-8269-FD9B1D28EBEC}" destId="{519AC375-D8A3-714C-8A06-24A913AD85E8}" srcOrd="0" destOrd="0" presId="urn:microsoft.com/office/officeart/2005/8/layout/vList2"/>
    <dgm:cxn modelId="{AE52568A-001E-0943-A4BE-EB940EB82FFF}" type="presParOf" srcId="{0FC6697C-E63F-EB43-AFE5-925072C513B9}" destId="{B20D9E02-E1F5-0C4F-A9BB-1653850B274B}" srcOrd="0" destOrd="0" presId="urn:microsoft.com/office/officeart/2005/8/layout/vList2"/>
    <dgm:cxn modelId="{6108A747-A68E-834F-8998-691CFCB85A72}" type="presParOf" srcId="{0FC6697C-E63F-EB43-AFE5-925072C513B9}" destId="{1B5648AE-2922-E845-9D36-E5A0D58862AA}" srcOrd="1" destOrd="0" presId="urn:microsoft.com/office/officeart/2005/8/layout/vList2"/>
    <dgm:cxn modelId="{363CAE32-5800-2D48-8EDF-494999181A72}" type="presParOf" srcId="{0FC6697C-E63F-EB43-AFE5-925072C513B9}" destId="{98AEC16B-B574-F545-A19C-87A95DA04AA8}" srcOrd="2" destOrd="0" presId="urn:microsoft.com/office/officeart/2005/8/layout/vList2"/>
    <dgm:cxn modelId="{067A4848-C6A0-C64F-A3A2-08F35B39BB51}" type="presParOf" srcId="{0FC6697C-E63F-EB43-AFE5-925072C513B9}" destId="{8FCA672F-6E34-FD40-8DC7-FC940BE4DFA2}" srcOrd="3" destOrd="0" presId="urn:microsoft.com/office/officeart/2005/8/layout/vList2"/>
    <dgm:cxn modelId="{AC867D4A-4923-A24D-B844-B9B4D1659C71}" type="presParOf" srcId="{0FC6697C-E63F-EB43-AFE5-925072C513B9}" destId="{3BB3DA08-46B6-314A-B20C-C9DCFECF4410}" srcOrd="4" destOrd="0" presId="urn:microsoft.com/office/officeart/2005/8/layout/vList2"/>
    <dgm:cxn modelId="{FDD75D7B-A512-2943-B49A-ED0FBF503B8A}" type="presParOf" srcId="{0FC6697C-E63F-EB43-AFE5-925072C513B9}" destId="{6F60F3CB-C500-EE48-9A18-9F40EEA78EC1}" srcOrd="5" destOrd="0" presId="urn:microsoft.com/office/officeart/2005/8/layout/vList2"/>
    <dgm:cxn modelId="{EA9FD663-F59F-A54D-BBB1-FEE6EF84287B}" type="presParOf" srcId="{0FC6697C-E63F-EB43-AFE5-925072C513B9}" destId="{11160F52-5248-5E4F-A3C8-616377C0AFE0}" srcOrd="6" destOrd="0" presId="urn:microsoft.com/office/officeart/2005/8/layout/vList2"/>
    <dgm:cxn modelId="{FD79B299-1D9C-5444-A1B4-1FCA4D04563E}" type="presParOf" srcId="{0FC6697C-E63F-EB43-AFE5-925072C513B9}" destId="{FA34314F-D946-B64F-A9FD-09F1B5D7E155}" srcOrd="7" destOrd="0" presId="urn:microsoft.com/office/officeart/2005/8/layout/vList2"/>
    <dgm:cxn modelId="{0F704F8F-CD78-AA4A-88DC-2E4E5AF49E1D}" type="presParOf" srcId="{0FC6697C-E63F-EB43-AFE5-925072C513B9}" destId="{C224FDAD-5320-634F-A9D0-5A31211E2A72}" srcOrd="8" destOrd="0" presId="urn:microsoft.com/office/officeart/2005/8/layout/vList2"/>
    <dgm:cxn modelId="{15BF4F93-B4F4-634E-B8A1-3A3DFEF31A57}" type="presParOf" srcId="{0FC6697C-E63F-EB43-AFE5-925072C513B9}" destId="{519AC375-D8A3-714C-8A06-24A913AD85E8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2D46-B659-4949-B05E-29D3C0942A99}">
      <dsp:nvSpPr>
        <dsp:cNvPr id="0" name=""/>
        <dsp:cNvSpPr/>
      </dsp:nvSpPr>
      <dsp:spPr>
        <a:xfrm>
          <a:off x="0" y="286570"/>
          <a:ext cx="5023692" cy="680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894" tIns="187452" rIns="389894" bIns="64008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kern="1200"/>
            <a:t>Self-executing agreements written in computer code.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kern="1200"/>
            <a:t>Automate tasks when predefined conditions are met, following 'if/then' logic.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kern="1200"/>
            <a:t>Originally popularised by computer scientist Nick Szabo.</a:t>
          </a:r>
          <a:endParaRPr lang="en-US" sz="900" kern="1200"/>
        </a:p>
      </dsp:txBody>
      <dsp:txXfrm>
        <a:off x="0" y="286570"/>
        <a:ext cx="5023692" cy="680399"/>
      </dsp:txXfrm>
    </dsp:sp>
    <dsp:sp modelId="{A378D00D-4279-6F4A-97BC-B855056B1EBF}">
      <dsp:nvSpPr>
        <dsp:cNvPr id="0" name=""/>
        <dsp:cNvSpPr/>
      </dsp:nvSpPr>
      <dsp:spPr>
        <a:xfrm>
          <a:off x="251184" y="153730"/>
          <a:ext cx="3516584" cy="2656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919" tIns="0" rIns="132919" bIns="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900" b="1" kern="1200"/>
            <a:t>What are Smart Contracts?</a:t>
          </a:r>
          <a:endParaRPr lang="en-US" sz="900" kern="1200"/>
        </a:p>
      </dsp:txBody>
      <dsp:txXfrm>
        <a:off x="264153" y="166699"/>
        <a:ext cx="3490646" cy="239742"/>
      </dsp:txXfrm>
    </dsp:sp>
    <dsp:sp modelId="{776478D9-3B41-7047-8EDA-71E3B34E1252}">
      <dsp:nvSpPr>
        <dsp:cNvPr id="0" name=""/>
        <dsp:cNvSpPr/>
      </dsp:nvSpPr>
      <dsp:spPr>
        <a:xfrm>
          <a:off x="0" y="1148410"/>
          <a:ext cx="5023692" cy="779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560507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894" tIns="187452" rIns="389894" bIns="64008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 dirty="0"/>
            <a:t>Smart Contract vs. Smart Legal Contract:</a:t>
          </a:r>
          <a:r>
            <a:rPr lang="en-HK" sz="900" kern="1200" dirty="0"/>
            <a:t> A smart contract is code; a smart legal contract is a legally enforceable agreement that uses smart contract technology.</a:t>
          </a:r>
          <a:endParaRPr lang="en-U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kern="1200"/>
            <a:t>Pure code doesn't automatically satisfy legal requirements (e.g., offer, acceptance, consideration).</a:t>
          </a:r>
          <a:endParaRPr lang="en-US" sz="900" kern="1200"/>
        </a:p>
      </dsp:txBody>
      <dsp:txXfrm>
        <a:off x="0" y="1148410"/>
        <a:ext cx="5023692" cy="779625"/>
      </dsp:txXfrm>
    </dsp:sp>
    <dsp:sp modelId="{DBCC3663-0C2B-1641-98B1-B21D5EDF0935}">
      <dsp:nvSpPr>
        <dsp:cNvPr id="0" name=""/>
        <dsp:cNvSpPr/>
      </dsp:nvSpPr>
      <dsp:spPr>
        <a:xfrm>
          <a:off x="251184" y="1015570"/>
          <a:ext cx="3516584" cy="265680"/>
        </a:xfrm>
        <a:prstGeom prst="roundRect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919" tIns="0" rIns="132919" bIns="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900" b="1" kern="1200"/>
            <a:t>Key Distinctions</a:t>
          </a:r>
          <a:endParaRPr lang="en-US" sz="900" kern="1200"/>
        </a:p>
      </dsp:txBody>
      <dsp:txXfrm>
        <a:off x="264153" y="1028539"/>
        <a:ext cx="3490646" cy="239742"/>
      </dsp:txXfrm>
    </dsp:sp>
    <dsp:sp modelId="{0095E43E-3E45-BA41-88D5-2B090EE770C5}">
      <dsp:nvSpPr>
        <dsp:cNvPr id="0" name=""/>
        <dsp:cNvSpPr/>
      </dsp:nvSpPr>
      <dsp:spPr>
        <a:xfrm>
          <a:off x="0" y="2109475"/>
          <a:ext cx="5023692" cy="680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894" tIns="187452" rIns="389894" bIns="64008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/>
            <a:t>Efficiency &amp; Speed:</a:t>
          </a:r>
          <a:r>
            <a:rPr lang="en-HK" sz="900" kern="1200"/>
            <a:t> Automatic execution reduces delays.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/>
            <a:t>Cost Reduction:</a:t>
          </a:r>
          <a:r>
            <a:rPr lang="en-HK" sz="900" kern="1200"/>
            <a:t> Minimises or eliminates the need for third-party intermediaries.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/>
            <a:t>Precision:</a:t>
          </a:r>
          <a:r>
            <a:rPr lang="en-HK" sz="900" kern="1200"/>
            <a:t> Rules are embedded directly in the code, reducing subjective interpretation.</a:t>
          </a:r>
          <a:endParaRPr lang="en-US" sz="900" kern="1200"/>
        </a:p>
      </dsp:txBody>
      <dsp:txXfrm>
        <a:off x="0" y="2109475"/>
        <a:ext cx="5023692" cy="680399"/>
      </dsp:txXfrm>
    </dsp:sp>
    <dsp:sp modelId="{C4AAA9AC-2C7C-5041-8694-F0225CA1742F}">
      <dsp:nvSpPr>
        <dsp:cNvPr id="0" name=""/>
        <dsp:cNvSpPr/>
      </dsp:nvSpPr>
      <dsp:spPr>
        <a:xfrm>
          <a:off x="251184" y="1976635"/>
          <a:ext cx="3516584" cy="26568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919" tIns="0" rIns="132919" bIns="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900" b="1" kern="1200"/>
            <a:t>Advantages of Smart Contracts</a:t>
          </a:r>
          <a:endParaRPr lang="en-US" sz="900" kern="1200"/>
        </a:p>
      </dsp:txBody>
      <dsp:txXfrm>
        <a:off x="264153" y="1989604"/>
        <a:ext cx="3490646" cy="239742"/>
      </dsp:txXfrm>
    </dsp:sp>
    <dsp:sp modelId="{F117DD29-9234-754C-8CEB-E21CE411EE0A}">
      <dsp:nvSpPr>
        <dsp:cNvPr id="0" name=""/>
        <dsp:cNvSpPr/>
      </dsp:nvSpPr>
      <dsp:spPr>
        <a:xfrm>
          <a:off x="0" y="2971315"/>
          <a:ext cx="5023692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894" tIns="187452" rIns="389894" bIns="64008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/>
            <a:t>Rigidity:</a:t>
          </a:r>
          <a:r>
            <a:rPr lang="en-HK" sz="900" kern="1200"/>
            <a:t> Code is deterministic and lacks human discretion or flexibility.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/>
            <a:t>Bugs:</a:t>
          </a:r>
          <a:r>
            <a:rPr lang="en-HK" sz="900" kern="1200"/>
            <a:t> Errors or vulnerabilities in the code can lead to irreversible and unintended outcomes.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HK" sz="900" b="1" kern="1200" dirty="0"/>
            <a:t>Legal Interpretation:</a:t>
          </a:r>
          <a:r>
            <a:rPr lang="en-HK" sz="900" kern="1200" dirty="0"/>
            <a:t> Translating complicated legal clauses into code can be difficult.</a:t>
          </a:r>
          <a:endParaRPr lang="en-US" sz="900" kern="1200" dirty="0"/>
        </a:p>
      </dsp:txBody>
      <dsp:txXfrm>
        <a:off x="0" y="2971315"/>
        <a:ext cx="5023692" cy="807974"/>
      </dsp:txXfrm>
    </dsp:sp>
    <dsp:sp modelId="{C9AE3FED-839D-5A4E-BACC-6E47F7F065D9}">
      <dsp:nvSpPr>
        <dsp:cNvPr id="0" name=""/>
        <dsp:cNvSpPr/>
      </dsp:nvSpPr>
      <dsp:spPr>
        <a:xfrm>
          <a:off x="251184" y="2838475"/>
          <a:ext cx="3516584" cy="265680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919" tIns="0" rIns="132919" bIns="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900" b="1" kern="1200"/>
            <a:t>Challenges of Smart Contracts</a:t>
          </a:r>
          <a:endParaRPr lang="en-US" sz="900" kern="1200"/>
        </a:p>
      </dsp:txBody>
      <dsp:txXfrm>
        <a:off x="264153" y="2851444"/>
        <a:ext cx="3490646" cy="2397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D9E02-E1F5-0C4F-A9BB-1653850B274B}">
      <dsp:nvSpPr>
        <dsp:cNvPr id="0" name=""/>
        <dsp:cNvSpPr/>
      </dsp:nvSpPr>
      <dsp:spPr>
        <a:xfrm>
          <a:off x="0" y="387412"/>
          <a:ext cx="5159638" cy="3118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1300" b="1" kern="1200"/>
            <a:t>Technical Challenges</a:t>
          </a:r>
          <a:endParaRPr lang="en-US" sz="1300" kern="1200"/>
        </a:p>
      </dsp:txBody>
      <dsp:txXfrm>
        <a:off x="15221" y="402633"/>
        <a:ext cx="5129196" cy="281363"/>
      </dsp:txXfrm>
    </dsp:sp>
    <dsp:sp modelId="{1B5648AE-2922-E845-9D36-E5A0D58862AA}">
      <dsp:nvSpPr>
        <dsp:cNvPr id="0" name=""/>
        <dsp:cNvSpPr/>
      </dsp:nvSpPr>
      <dsp:spPr>
        <a:xfrm>
          <a:off x="0" y="699217"/>
          <a:ext cx="5159638" cy="632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19" tIns="16510" rIns="92456" bIns="1651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/>
            <a:t>Coding Vulnerabilities:</a:t>
          </a:r>
          <a:r>
            <a:rPr lang="en-HK" sz="1000" kern="1200"/>
            <a:t> Smart contracts can be prone to bugs and exploits (e.g., the DAO incident).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 dirty="0"/>
            <a:t>Scalability:</a:t>
          </a:r>
          <a:r>
            <a:rPr lang="en-HK" sz="1000" kern="1200" dirty="0"/>
            <a:t> Public blockchains can experience congestion, leading to high transaction fees and delays.</a:t>
          </a:r>
          <a:endParaRPr lang="en-US" sz="1000" kern="1200" dirty="0"/>
        </a:p>
      </dsp:txBody>
      <dsp:txXfrm>
        <a:off x="0" y="699217"/>
        <a:ext cx="5159638" cy="632385"/>
      </dsp:txXfrm>
    </dsp:sp>
    <dsp:sp modelId="{98AEC16B-B574-F545-A19C-87A95DA04AA8}">
      <dsp:nvSpPr>
        <dsp:cNvPr id="0" name=""/>
        <dsp:cNvSpPr/>
      </dsp:nvSpPr>
      <dsp:spPr>
        <a:xfrm>
          <a:off x="0" y="1331602"/>
          <a:ext cx="5159638" cy="311805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1300" b="1" kern="1200"/>
            <a:t>Legal Translation</a:t>
          </a:r>
          <a:endParaRPr lang="en-US" sz="1300" kern="1200"/>
        </a:p>
      </dsp:txBody>
      <dsp:txXfrm>
        <a:off x="15221" y="1346823"/>
        <a:ext cx="5129196" cy="281363"/>
      </dsp:txXfrm>
    </dsp:sp>
    <dsp:sp modelId="{8FCA672F-6E34-FD40-8DC7-FC940BE4DFA2}">
      <dsp:nvSpPr>
        <dsp:cNvPr id="0" name=""/>
        <dsp:cNvSpPr/>
      </dsp:nvSpPr>
      <dsp:spPr>
        <a:xfrm>
          <a:off x="0" y="1643407"/>
          <a:ext cx="5159638" cy="343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19" tIns="16510" rIns="92456" bIns="1651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kern="1200"/>
            <a:t>Difficult to translate subjective legal principles and discretionary judgements into rigid code.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kern="1200" dirty="0"/>
            <a:t>Automated outcomes can be technically correct but legally inequitable.</a:t>
          </a:r>
          <a:endParaRPr lang="en-US" sz="1000" kern="1200" dirty="0"/>
        </a:p>
      </dsp:txBody>
      <dsp:txXfrm>
        <a:off x="0" y="1643407"/>
        <a:ext cx="5159638" cy="343102"/>
      </dsp:txXfrm>
    </dsp:sp>
    <dsp:sp modelId="{3BB3DA08-46B6-314A-B20C-C9DCFECF4410}">
      <dsp:nvSpPr>
        <dsp:cNvPr id="0" name=""/>
        <dsp:cNvSpPr/>
      </dsp:nvSpPr>
      <dsp:spPr>
        <a:xfrm>
          <a:off x="0" y="1986510"/>
          <a:ext cx="5159638" cy="311805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1300" b="1" kern="1200"/>
            <a:t>Operational &amp; Integration Issues</a:t>
          </a:r>
          <a:endParaRPr lang="en-US" sz="1300" kern="1200"/>
        </a:p>
      </dsp:txBody>
      <dsp:txXfrm>
        <a:off x="15221" y="2001731"/>
        <a:ext cx="5129196" cy="281363"/>
      </dsp:txXfrm>
    </dsp:sp>
    <dsp:sp modelId="{6F60F3CB-C500-EE48-9A18-9F40EEA78EC1}">
      <dsp:nvSpPr>
        <dsp:cNvPr id="0" name=""/>
        <dsp:cNvSpPr/>
      </dsp:nvSpPr>
      <dsp:spPr>
        <a:xfrm>
          <a:off x="0" y="2298315"/>
          <a:ext cx="5159638" cy="484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19" tIns="16510" rIns="92456" bIns="1651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/>
            <a:t>Expertise:</a:t>
          </a:r>
          <a:r>
            <a:rPr lang="en-HK" sz="1000" kern="1200"/>
            <a:t> Requires specialised technical expertise that many insolvency practitioners lack.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/>
            <a:t>Legacy Systems:</a:t>
          </a:r>
          <a:r>
            <a:rPr lang="en-HK" sz="1000" kern="1200"/>
            <a:t> Integrating blockchain with conventional databases and paper-based records is a significant challenge.</a:t>
          </a:r>
          <a:endParaRPr lang="en-US" sz="1000" kern="1200"/>
        </a:p>
      </dsp:txBody>
      <dsp:txXfrm>
        <a:off x="0" y="2298315"/>
        <a:ext cx="5159638" cy="484380"/>
      </dsp:txXfrm>
    </dsp:sp>
    <dsp:sp modelId="{11160F52-5248-5E4F-A3C8-616377C0AFE0}">
      <dsp:nvSpPr>
        <dsp:cNvPr id="0" name=""/>
        <dsp:cNvSpPr/>
      </dsp:nvSpPr>
      <dsp:spPr>
        <a:xfrm>
          <a:off x="0" y="2782695"/>
          <a:ext cx="5159638" cy="311805"/>
        </a:xfrm>
        <a:prstGeom prst="roundRect">
          <a:avLst/>
        </a:prstGeom>
        <a:solidFill>
          <a:srgbClr val="F0C33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1300" b="1" kern="1200"/>
            <a:t>Regulatory Uncertainty</a:t>
          </a:r>
          <a:endParaRPr lang="en-US" sz="1300" kern="1200"/>
        </a:p>
      </dsp:txBody>
      <dsp:txXfrm>
        <a:off x="15221" y="2797916"/>
        <a:ext cx="5129196" cy="281363"/>
      </dsp:txXfrm>
    </dsp:sp>
    <dsp:sp modelId="{FA34314F-D946-B64F-A9FD-09F1B5D7E155}">
      <dsp:nvSpPr>
        <dsp:cNvPr id="0" name=""/>
        <dsp:cNvSpPr/>
      </dsp:nvSpPr>
      <dsp:spPr>
        <a:xfrm>
          <a:off x="0" y="3094500"/>
          <a:ext cx="5159638" cy="343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19" tIns="16510" rIns="92456" bIns="1651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kern="1200"/>
            <a:t>Lack of clear legal frameworks for digital records and smart contract executions.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kern="1200"/>
            <a:t>Inconsistent enforcement and varying legal interpretations across different jurisdictions.</a:t>
          </a:r>
          <a:endParaRPr lang="en-US" sz="1000" kern="1200"/>
        </a:p>
      </dsp:txBody>
      <dsp:txXfrm>
        <a:off x="0" y="3094500"/>
        <a:ext cx="5159638" cy="343102"/>
      </dsp:txXfrm>
    </dsp:sp>
    <dsp:sp modelId="{C224FDAD-5320-634F-A9D0-5A31211E2A72}">
      <dsp:nvSpPr>
        <dsp:cNvPr id="0" name=""/>
        <dsp:cNvSpPr/>
      </dsp:nvSpPr>
      <dsp:spPr>
        <a:xfrm>
          <a:off x="0" y="3437602"/>
          <a:ext cx="5159638" cy="311805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HK" sz="1300" b="1" kern="1200"/>
            <a:t>Cost and Resistance</a:t>
          </a:r>
          <a:endParaRPr lang="en-US" sz="1300" kern="1200"/>
        </a:p>
      </dsp:txBody>
      <dsp:txXfrm>
        <a:off x="15221" y="3452823"/>
        <a:ext cx="5129196" cy="281363"/>
      </dsp:txXfrm>
    </dsp:sp>
    <dsp:sp modelId="{519AC375-D8A3-714C-8A06-24A913AD85E8}">
      <dsp:nvSpPr>
        <dsp:cNvPr id="0" name=""/>
        <dsp:cNvSpPr/>
      </dsp:nvSpPr>
      <dsp:spPr>
        <a:xfrm>
          <a:off x="0" y="3749407"/>
          <a:ext cx="5159638" cy="343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19" tIns="16510" rIns="92456" bIns="1651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/>
            <a:t>Financial Cost:</a:t>
          </a:r>
          <a:r>
            <a:rPr lang="en-HK" sz="1000" kern="1200"/>
            <a:t> High initial investment for secure development and auditing.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HK" sz="1000" b="1" kern="1200"/>
            <a:t>Organisational Culture:</a:t>
          </a:r>
          <a:r>
            <a:rPr lang="en-HK" sz="1000" kern="1200"/>
            <a:t> Resistance to change from traditional, well-established practices.</a:t>
          </a:r>
          <a:endParaRPr lang="en-US" sz="1000" kern="1200"/>
        </a:p>
      </dsp:txBody>
      <dsp:txXfrm>
        <a:off x="0" y="3749407"/>
        <a:ext cx="5159638" cy="343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97C43-EED7-CA41-87F0-9863406C39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4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0A601-0E1D-C280-8979-0F48CDA501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697" y="1531565"/>
            <a:ext cx="4051841" cy="188283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50" dirty="0"/>
              <a:t>Blockchain and Smart Contracts in Insolvency: Enhancing Transparency, Efficiency and Fairness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DCA3A8-4209-7FA8-6F5C-EC466FE881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716" y="3611935"/>
            <a:ext cx="4058822" cy="917978"/>
          </a:xfrm>
        </p:spPr>
        <p:txBody>
          <a:bodyPr>
            <a:normAutofit/>
          </a:bodyPr>
          <a:lstStyle/>
          <a:p>
            <a:r>
              <a:rPr lang="en-GB" sz="1500" dirty="0"/>
              <a:t>Dr Charles Mak</a:t>
            </a:r>
          </a:p>
          <a:p>
            <a:r>
              <a:rPr lang="en-GB" sz="1500" dirty="0"/>
              <a:t>Lecturer in Law, University of Bristol</a:t>
            </a:r>
          </a:p>
        </p:txBody>
      </p:sp>
      <p:pic>
        <p:nvPicPr>
          <p:cNvPr id="4" name="Picture 3" descr="A colorful lines in a white background&#10;&#10;AI-generated content may be incorrect.">
            <a:extLst>
              <a:ext uri="{FF2B5EF4-FFF2-40B4-BE49-F238E27FC236}">
                <a16:creationId xmlns:a16="http://schemas.microsoft.com/office/drawing/2014/main" id="{0CBD913E-FF89-E978-69D6-3F07B908FF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680" r="22746" b="-2"/>
          <a:stretch>
            <a:fillRect/>
          </a:stretch>
        </p:blipFill>
        <p:spPr>
          <a:xfrm>
            <a:off x="5510815" y="1088413"/>
            <a:ext cx="3633185" cy="4070924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81529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1ADC0-33E8-F4C1-F09F-640DFBF71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27118" y="1095417"/>
            <a:ext cx="6110125" cy="109033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Overview of Blockchain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FC974-B062-429D-36D7-8C06B1CA3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532" y="2185751"/>
            <a:ext cx="4899109" cy="257831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HK" sz="900" b="1" dirty="0"/>
              <a:t>What is Blockchain?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dirty="0"/>
              <a:t>A decentralised, immutable digital ledger.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Records transactions in 'blocks' linked by cryptography.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Creates a tamper-proof and transparent record of transactions and asset ownership.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Core Characteristics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b="1" dirty="0"/>
              <a:t>Decentralisation:</a:t>
            </a:r>
            <a:r>
              <a:rPr lang="en-HK" sz="900" dirty="0"/>
              <a:t> Data is stored across a peer-to-peer network, not a single authority.</a:t>
            </a:r>
          </a:p>
          <a:p>
            <a:pPr lvl="1">
              <a:lnSpc>
                <a:spcPct val="100000"/>
              </a:lnSpc>
            </a:pPr>
            <a:r>
              <a:rPr lang="en-HK" sz="900" b="1" dirty="0"/>
              <a:t>Immutability:</a:t>
            </a:r>
            <a:r>
              <a:rPr lang="en-HK" sz="900" dirty="0"/>
              <a:t> Once data is confirmed, it is resistant to alteration.</a:t>
            </a:r>
          </a:p>
          <a:p>
            <a:pPr lvl="1">
              <a:lnSpc>
                <a:spcPct val="100000"/>
              </a:lnSpc>
            </a:pPr>
            <a:r>
              <a:rPr lang="en-HK" sz="900" b="1" dirty="0"/>
              <a:t>Trust:</a:t>
            </a:r>
            <a:r>
              <a:rPr lang="en-HK" sz="900" dirty="0"/>
              <a:t> Trust is established through transparent processes and consensus protocols, not intermediaries.</a:t>
            </a:r>
          </a:p>
          <a:p>
            <a:pPr lvl="1">
              <a:lnSpc>
                <a:spcPct val="100000"/>
              </a:lnSpc>
            </a:pPr>
            <a:r>
              <a:rPr lang="en-HK" sz="900" b="1" dirty="0"/>
              <a:t>Cryptographic Hashing:</a:t>
            </a:r>
            <a:r>
              <a:rPr lang="en-HK" sz="900" dirty="0"/>
              <a:t> Each new block contains a cryptographic 'hash' of the previous block, ensuring data integrity.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Types of Blockchains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b="1" dirty="0"/>
              <a:t>Public (Permissionless):</a:t>
            </a:r>
            <a:r>
              <a:rPr lang="en-HK" sz="900" dirty="0"/>
              <a:t> Open to anyone (e.g., Bitcoin, Ethereum).</a:t>
            </a:r>
          </a:p>
          <a:p>
            <a:pPr lvl="1">
              <a:lnSpc>
                <a:spcPct val="100000"/>
              </a:lnSpc>
            </a:pPr>
            <a:r>
              <a:rPr lang="en-HK" sz="900" b="1" dirty="0"/>
              <a:t>Permissioned:</a:t>
            </a:r>
            <a:r>
              <a:rPr lang="en-HK" sz="900" dirty="0"/>
              <a:t> Access is restricted to certain participants.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Relevance to Insolvency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dirty="0"/>
              <a:t>Provides a single, verifiable source of truth for asset tracing.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Fosters trust among stakeholders from different jurisdictions.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Minimises fraud and data tampering.</a:t>
            </a:r>
          </a:p>
          <a:p>
            <a:pPr>
              <a:lnSpc>
                <a:spcPct val="100000"/>
              </a:lnSpc>
            </a:pPr>
            <a:endParaRPr lang="en-GB" sz="863" dirty="0"/>
          </a:p>
        </p:txBody>
      </p:sp>
      <p:pic>
        <p:nvPicPr>
          <p:cNvPr id="5" name="Picture 4" descr="Top view of cubes connected with black lines">
            <a:extLst>
              <a:ext uri="{FF2B5EF4-FFF2-40B4-BE49-F238E27FC236}">
                <a16:creationId xmlns:a16="http://schemas.microsoft.com/office/drawing/2014/main" id="{A8A791BC-208A-8706-ECA2-8E3067E10D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23" r="12801"/>
          <a:stretch>
            <a:fillRect/>
          </a:stretch>
        </p:blipFill>
        <p:spPr>
          <a:xfrm>
            <a:off x="5673687" y="1095417"/>
            <a:ext cx="3482773" cy="4051257"/>
          </a:xfrm>
          <a:custGeom>
            <a:avLst/>
            <a:gdLst/>
            <a:ahLst/>
            <a:cxnLst/>
            <a:rect l="l" t="t" r="r" b="b"/>
            <a:pathLst>
              <a:path w="5923149" h="6857997">
                <a:moveTo>
                  <a:pt x="320173" y="0"/>
                </a:moveTo>
                <a:lnTo>
                  <a:pt x="5923149" y="0"/>
                </a:lnTo>
                <a:lnTo>
                  <a:pt x="5923149" y="6857997"/>
                </a:lnTo>
                <a:lnTo>
                  <a:pt x="1111789" y="6857997"/>
                </a:lnTo>
                <a:lnTo>
                  <a:pt x="1106562" y="6546368"/>
                </a:lnTo>
                <a:cubicBezTo>
                  <a:pt x="1000021" y="3425651"/>
                  <a:pt x="-688878" y="3321843"/>
                  <a:pt x="32017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2236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F79D4-8B79-72B5-36A8-84FB6C91B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541" y="533013"/>
            <a:ext cx="2571609" cy="4077473"/>
          </a:xfrm>
        </p:spPr>
        <p:txBody>
          <a:bodyPr anchor="ctr">
            <a:normAutofit/>
          </a:bodyPr>
          <a:lstStyle/>
          <a:p>
            <a:r>
              <a:rPr lang="en-GB" dirty="0"/>
              <a:t>Smart Contracts: An 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EEAA3B-DEEB-D1A8-376E-A79DF2E191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077770"/>
              </p:ext>
            </p:extLst>
          </p:nvPr>
        </p:nvGraphicFramePr>
        <p:xfrm>
          <a:off x="3903647" y="1112703"/>
          <a:ext cx="5023692" cy="3933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1546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BE60E-6987-7B15-5354-3C5DD5367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2671" y="1167135"/>
            <a:ext cx="4589966" cy="107033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325" dirty="0"/>
              <a:t>Blockchain and Smart Contracts in Cross-border Insolvency Proceedings</a:t>
            </a:r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702A7A98-E0ED-C414-1BFD-B969D2866E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627" r="42350"/>
          <a:stretch>
            <a:fillRect/>
          </a:stretch>
        </p:blipFill>
        <p:spPr>
          <a:xfrm>
            <a:off x="1" y="1065726"/>
            <a:ext cx="3481329" cy="4077774"/>
          </a:xfrm>
          <a:custGeom>
            <a:avLst/>
            <a:gdLst/>
            <a:ahLst/>
            <a:cxnLst/>
            <a:rect l="l" t="t" r="r" b="b"/>
            <a:pathLst>
              <a:path w="6036633" h="6858000">
                <a:moveTo>
                  <a:pt x="0" y="0"/>
                </a:moveTo>
                <a:lnTo>
                  <a:pt x="5782584" y="0"/>
                </a:lnTo>
                <a:lnTo>
                  <a:pt x="5847735" y="280891"/>
                </a:lnTo>
                <a:cubicBezTo>
                  <a:pt x="6512611" y="3337011"/>
                  <a:pt x="5215360" y="3533975"/>
                  <a:pt x="5130974" y="6590095"/>
                </a:cubicBezTo>
                <a:lnTo>
                  <a:pt x="512734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03BC9-E205-8244-1F5E-78863E2B7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1330" y="2357610"/>
            <a:ext cx="5662670" cy="266575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HK" sz="825" b="1" dirty="0"/>
              <a:t>Enhancing Transparency and Trust</a:t>
            </a:r>
            <a:endParaRPr lang="en-HK" sz="825" dirty="0"/>
          </a:p>
          <a:p>
            <a:pPr lvl="1">
              <a:lnSpc>
                <a:spcPct val="100000"/>
              </a:lnSpc>
            </a:pPr>
            <a:r>
              <a:rPr lang="en-HK" sz="825" dirty="0"/>
              <a:t>Blockchain provides an immutable and real-time record of transactions and asset ownership.</a:t>
            </a:r>
          </a:p>
          <a:p>
            <a:pPr lvl="1">
              <a:lnSpc>
                <a:spcPct val="100000"/>
              </a:lnSpc>
            </a:pPr>
            <a:r>
              <a:rPr lang="en-HK" sz="825" dirty="0"/>
              <a:t>Allows all authorised stakeholders to access consistent data, regardless of location.</a:t>
            </a:r>
          </a:p>
          <a:p>
            <a:pPr lvl="1">
              <a:lnSpc>
                <a:spcPct val="100000"/>
              </a:lnSpc>
            </a:pPr>
            <a:r>
              <a:rPr lang="en-HK" sz="825" dirty="0"/>
              <a:t>Mitigates the risk of fraud and data tampering in complex multi-jurisdictional cases.</a:t>
            </a:r>
          </a:p>
          <a:p>
            <a:pPr>
              <a:lnSpc>
                <a:spcPct val="100000"/>
              </a:lnSpc>
            </a:pPr>
            <a:r>
              <a:rPr lang="en-HK" sz="825" b="1" dirty="0"/>
              <a:t>Automating Asset Distribution</a:t>
            </a:r>
            <a:endParaRPr lang="en-HK" sz="825" dirty="0"/>
          </a:p>
          <a:p>
            <a:pPr lvl="1">
              <a:lnSpc>
                <a:spcPct val="100000"/>
              </a:lnSpc>
            </a:pPr>
            <a:r>
              <a:rPr lang="en-HK" sz="825" dirty="0"/>
              <a:t>Smart contracts can automate the distribution of assets to creditors based on predefined, legally aligned rules.</a:t>
            </a:r>
          </a:p>
          <a:p>
            <a:pPr lvl="1">
              <a:lnSpc>
                <a:spcPct val="100000"/>
              </a:lnSpc>
            </a:pPr>
            <a:r>
              <a:rPr lang="en-HK" sz="825" dirty="0"/>
              <a:t>Reduces administrative delays and potential for human error.</a:t>
            </a:r>
          </a:p>
          <a:p>
            <a:pPr lvl="1">
              <a:lnSpc>
                <a:spcPct val="100000"/>
              </a:lnSpc>
            </a:pPr>
            <a:r>
              <a:rPr lang="en-HK" sz="825" dirty="0"/>
              <a:t>Ensures equitable treatment and adherence to statutory priorities.</a:t>
            </a:r>
          </a:p>
          <a:p>
            <a:pPr>
              <a:lnSpc>
                <a:spcPct val="100000"/>
              </a:lnSpc>
            </a:pPr>
            <a:r>
              <a:rPr lang="en-HK" sz="825" b="1" dirty="0"/>
              <a:t>Legal and Regulatory Considerations</a:t>
            </a:r>
            <a:endParaRPr lang="en-HK" sz="825" dirty="0"/>
          </a:p>
          <a:p>
            <a:pPr lvl="1">
              <a:lnSpc>
                <a:spcPct val="100000"/>
              </a:lnSpc>
            </a:pPr>
            <a:r>
              <a:rPr lang="en-HK" sz="825" b="1" dirty="0"/>
              <a:t>Alignment with Existing Laws:</a:t>
            </a:r>
            <a:r>
              <a:rPr lang="en-HK" sz="825" dirty="0"/>
              <a:t> The deterministic nature of smart contracts must be carefully aligned with the fluid and interpretative nature of insolvency law.</a:t>
            </a:r>
          </a:p>
          <a:p>
            <a:pPr lvl="1">
              <a:lnSpc>
                <a:spcPct val="100000"/>
              </a:lnSpc>
            </a:pPr>
            <a:r>
              <a:rPr lang="en-HK" sz="825" b="1" dirty="0"/>
              <a:t>International Frameworks:</a:t>
            </a:r>
            <a:r>
              <a:rPr lang="en-HK" sz="825" dirty="0"/>
              <a:t> Compatibility with frameworks like the </a:t>
            </a:r>
            <a:r>
              <a:rPr lang="en-HK" sz="825" b="1" dirty="0"/>
              <a:t>UNCITRAL Model Law on Cross-Border Insolvency</a:t>
            </a:r>
            <a:r>
              <a:rPr lang="en-HK" sz="825" dirty="0"/>
              <a:t> is essential.</a:t>
            </a:r>
          </a:p>
          <a:p>
            <a:pPr lvl="1">
              <a:lnSpc>
                <a:spcPct val="100000"/>
              </a:lnSpc>
            </a:pPr>
            <a:r>
              <a:rPr lang="en-HK" sz="825" b="1" dirty="0"/>
              <a:t>Jurisdictional Issues:</a:t>
            </a:r>
            <a:r>
              <a:rPr lang="en-HK" sz="825" dirty="0"/>
              <a:t> Determining which legal system has authority over a blockchain transaction can be complex.</a:t>
            </a:r>
          </a:p>
          <a:p>
            <a:pPr lvl="1">
              <a:lnSpc>
                <a:spcPct val="100000"/>
              </a:lnSpc>
            </a:pPr>
            <a:r>
              <a:rPr lang="en-HK" sz="825" b="1" dirty="0"/>
              <a:t>Data Protection:</a:t>
            </a:r>
            <a:r>
              <a:rPr lang="en-HK" sz="825" dirty="0"/>
              <a:t> The transparency of blockchain can conflict with privacy laws (e.g., the right to be forgotten).</a:t>
            </a:r>
          </a:p>
          <a:p>
            <a:pPr>
              <a:lnSpc>
                <a:spcPct val="100000"/>
              </a:lnSpc>
            </a:pPr>
            <a:endParaRPr lang="en-GB" sz="825" dirty="0"/>
          </a:p>
        </p:txBody>
      </p:sp>
    </p:spTree>
    <p:extLst>
      <p:ext uri="{BB962C8B-B14F-4D97-AF65-F5344CB8AC3E}">
        <p14:creationId xmlns:p14="http://schemas.microsoft.com/office/powerpoint/2010/main" val="825310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D0E98-A8A9-B1E8-C7AF-248D22527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309" y="544462"/>
            <a:ext cx="2571609" cy="4077473"/>
          </a:xfrm>
        </p:spPr>
        <p:txBody>
          <a:bodyPr anchor="ctr">
            <a:normAutofit/>
          </a:bodyPr>
          <a:lstStyle/>
          <a:p>
            <a:r>
              <a:rPr lang="en-GB" sz="2550"/>
              <a:t>Practical Implementation Issues and Challenges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6A1BBA3E-4128-9675-6E6E-FB093F8209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123434"/>
              </p:ext>
            </p:extLst>
          </p:nvPr>
        </p:nvGraphicFramePr>
        <p:xfrm>
          <a:off x="3772378" y="909824"/>
          <a:ext cx="5159638" cy="4479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9913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C0C87-8890-F64F-9E9E-7DE739B0B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8364" y="1079653"/>
            <a:ext cx="4698696" cy="1090419"/>
          </a:xfrm>
        </p:spPr>
        <p:txBody>
          <a:bodyPr>
            <a:normAutofit fontScale="90000"/>
          </a:bodyPr>
          <a:lstStyle/>
          <a:p>
            <a:r>
              <a:rPr lang="en-GB" dirty="0"/>
              <a:t>Future Prospects and Developments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78B5EF-0C93-96D9-4206-A7E03F8CF1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20" r="43457"/>
          <a:stretch>
            <a:fillRect/>
          </a:stretch>
        </p:blipFill>
        <p:spPr>
          <a:xfrm>
            <a:off x="0" y="1079653"/>
            <a:ext cx="3469439" cy="4063847"/>
          </a:xfrm>
          <a:custGeom>
            <a:avLst/>
            <a:gdLst/>
            <a:ahLst/>
            <a:cxnLst/>
            <a:rect l="l" t="t" r="r" b="b"/>
            <a:pathLst>
              <a:path w="6036633" h="6858000">
                <a:moveTo>
                  <a:pt x="0" y="0"/>
                </a:moveTo>
                <a:lnTo>
                  <a:pt x="5782584" y="0"/>
                </a:lnTo>
                <a:lnTo>
                  <a:pt x="5847735" y="280891"/>
                </a:lnTo>
                <a:cubicBezTo>
                  <a:pt x="6512611" y="3337011"/>
                  <a:pt x="5215360" y="3533975"/>
                  <a:pt x="5130974" y="6590095"/>
                </a:cubicBezTo>
                <a:lnTo>
                  <a:pt x="512734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B1E52-31A9-0CF1-46FC-825F125522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1667" y="2170072"/>
            <a:ext cx="5292090" cy="380909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HK" sz="900" b="1" dirty="0"/>
              <a:t>Improved Interoperability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dirty="0"/>
              <a:t>Future protocols will enable seamless data exchange across different blockchain platforms.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This will lead to quicker validation and reconciliation of asset records.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Advanced Smart Contracts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dirty="0"/>
              <a:t>The development of adaptive algorithms and AI will allow smart contracts to incorporate more complex legal conditions.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They may feature built-in 'escape clauses' for human oversight in unforeseen circumstances.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Evolving Legal &amp; Regulatory Landscape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dirty="0"/>
              <a:t>International regulatory bodies are expected to develop unified legal frameworks.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This will provide clarity on the admissibility of blockchain records and enforceability of smart contracts.</a:t>
            </a:r>
          </a:p>
          <a:p>
            <a:pPr>
              <a:lnSpc>
                <a:spcPct val="100000"/>
              </a:lnSpc>
            </a:pPr>
            <a:r>
              <a:rPr lang="en-HK" sz="900" b="1" dirty="0"/>
              <a:t>Technological Convergence</a:t>
            </a:r>
            <a:endParaRPr lang="en-HK" sz="900" dirty="0"/>
          </a:p>
          <a:p>
            <a:pPr lvl="1">
              <a:lnSpc>
                <a:spcPct val="100000"/>
              </a:lnSpc>
            </a:pPr>
            <a:r>
              <a:rPr lang="en-HK" sz="900" b="1" dirty="0"/>
              <a:t>AI Integration:</a:t>
            </a:r>
            <a:r>
              <a:rPr lang="en-HK" sz="900" dirty="0"/>
              <a:t> AI could be used to rapidly identify asset discrepancies and flag potential fraud.</a:t>
            </a:r>
          </a:p>
          <a:p>
            <a:pPr lvl="1">
              <a:lnSpc>
                <a:spcPct val="100000"/>
              </a:lnSpc>
            </a:pPr>
            <a:r>
              <a:rPr lang="en-HK" sz="900" b="1" dirty="0"/>
              <a:t>IoT Devices:</a:t>
            </a:r>
            <a:r>
              <a:rPr lang="en-HK" sz="900" dirty="0"/>
              <a:t> Live data from IoT could enable real-time adjustments to asset valuations or creditor claims.</a:t>
            </a:r>
          </a:p>
          <a:p>
            <a:pPr lvl="1">
              <a:lnSpc>
                <a:spcPct val="100000"/>
              </a:lnSpc>
            </a:pPr>
            <a:r>
              <a:rPr lang="en-HK" sz="900" dirty="0"/>
              <a:t>This creates a dynamic ecosystem where insolvency processes adapt instantly to external variables.</a:t>
            </a:r>
          </a:p>
          <a:p>
            <a:pPr>
              <a:lnSpc>
                <a:spcPct val="100000"/>
              </a:lnSpc>
            </a:pP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814067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0E07C-DCC0-9399-BC46-79935DDA4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309" y="544464"/>
            <a:ext cx="7734428" cy="1455097"/>
          </a:xfrm>
        </p:spPr>
        <p:txBody>
          <a:bodyPr anchor="b">
            <a:normAutofit/>
          </a:bodyPr>
          <a:lstStyle/>
          <a:p>
            <a:r>
              <a:rPr lang="en-GB" dirty="0"/>
              <a:t>Thank you!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0E75A-A8C6-2FDB-8D68-44B3A9FD4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9669" y="2164586"/>
            <a:ext cx="4056022" cy="2442965"/>
          </a:xfrm>
        </p:spPr>
        <p:txBody>
          <a:bodyPr>
            <a:norm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517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835</Words>
  <Application>Microsoft Macintosh PowerPoint</Application>
  <PresentationFormat>On-screen Show (16:9)</PresentationFormat>
  <Paragraphs>82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Blockchain and Smart Contracts in Insolvency: Enhancing Transparency, Efficiency and Fairness</vt:lpstr>
      <vt:lpstr>Overview of Blockchain Technology</vt:lpstr>
      <vt:lpstr>Smart Contracts: An Introduction</vt:lpstr>
      <vt:lpstr>Blockchain and Smart Contracts in Cross-border Insolvency Proceedings</vt:lpstr>
      <vt:lpstr>Practical Implementation Issues and Challenges</vt:lpstr>
      <vt:lpstr>Future Prospects and Developments</vt:lpstr>
      <vt:lpstr>Thank you! 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Charles Mak</cp:lastModifiedBy>
  <cp:revision>36</cp:revision>
  <cp:lastPrinted>2012-12-11T14:08:32Z</cp:lastPrinted>
  <dcterms:created xsi:type="dcterms:W3CDTF">2012-03-12T16:08:15Z</dcterms:created>
  <dcterms:modified xsi:type="dcterms:W3CDTF">2025-09-19T14:34:31Z</dcterms:modified>
</cp:coreProperties>
</file>