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5" r:id="rId15"/>
    <p:sldId id="284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1F784E-1DBA-3D27-1375-9FB04B829CC2}" v="5" dt="2025-09-17T05:44:15.5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1620"/>
        <p:guide pos="2880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ccari, Eugenio" userId="0415527f-99b0-4a77-bdc8-bce174206916" providerId="ADAL" clId="{D6FB1DD4-17B3-44B5-9C93-6CD2EC2F9B00}"/>
    <pc:docChg chg="modSld">
      <pc:chgData name="Vaccari, Eugenio" userId="0415527f-99b0-4a77-bdc8-bce174206916" providerId="ADAL" clId="{D6FB1DD4-17B3-44B5-9C93-6CD2EC2F9B00}" dt="2025-09-16T11:45:22.179" v="4" actId="6549"/>
      <pc:docMkLst>
        <pc:docMk/>
      </pc:docMkLst>
      <pc:sldChg chg="modNotesTx">
        <pc:chgData name="Vaccari, Eugenio" userId="0415527f-99b0-4a77-bdc8-bce174206916" providerId="ADAL" clId="{D6FB1DD4-17B3-44B5-9C93-6CD2EC2F9B00}" dt="2025-09-16T11:45:07.337" v="0" actId="6549"/>
        <pc:sldMkLst>
          <pc:docMk/>
          <pc:sldMk cId="3287967045" sldId="277"/>
        </pc:sldMkLst>
      </pc:sldChg>
      <pc:sldChg chg="modNotesTx">
        <pc:chgData name="Vaccari, Eugenio" userId="0415527f-99b0-4a77-bdc8-bce174206916" providerId="ADAL" clId="{D6FB1DD4-17B3-44B5-9C93-6CD2EC2F9B00}" dt="2025-09-16T11:45:10.633" v="1" actId="6549"/>
        <pc:sldMkLst>
          <pc:docMk/>
          <pc:sldMk cId="2400760399" sldId="278"/>
        </pc:sldMkLst>
      </pc:sldChg>
      <pc:sldChg chg="modNotesTx">
        <pc:chgData name="Vaccari, Eugenio" userId="0415527f-99b0-4a77-bdc8-bce174206916" providerId="ADAL" clId="{D6FB1DD4-17B3-44B5-9C93-6CD2EC2F9B00}" dt="2025-09-16T11:45:14.258" v="2" actId="6549"/>
        <pc:sldMkLst>
          <pc:docMk/>
          <pc:sldMk cId="595059727" sldId="279"/>
        </pc:sldMkLst>
      </pc:sldChg>
      <pc:sldChg chg="modNotesTx">
        <pc:chgData name="Vaccari, Eugenio" userId="0415527f-99b0-4a77-bdc8-bce174206916" providerId="ADAL" clId="{D6FB1DD4-17B3-44B5-9C93-6CD2EC2F9B00}" dt="2025-09-16T11:45:19.226" v="3" actId="6549"/>
        <pc:sldMkLst>
          <pc:docMk/>
          <pc:sldMk cId="1836333443" sldId="281"/>
        </pc:sldMkLst>
      </pc:sldChg>
      <pc:sldChg chg="modNotesTx">
        <pc:chgData name="Vaccari, Eugenio" userId="0415527f-99b0-4a77-bdc8-bce174206916" providerId="ADAL" clId="{D6FB1DD4-17B3-44B5-9C93-6CD2EC2F9B00}" dt="2025-09-16T11:45:22.179" v="4" actId="6549"/>
        <pc:sldMkLst>
          <pc:docMk/>
          <pc:sldMk cId="2605427828" sldId="282"/>
        </pc:sldMkLst>
      </pc:sldChg>
    </pc:docChg>
  </pc:docChgLst>
  <pc:docChgLst>
    <pc:chgData name="Vaccari, Eugenio" userId="S::eugenio.vaccari@rhul.ac.uk::0415527f-99b0-4a77-bdc8-bce174206916" providerId="AD" clId="Web-{9C1F784E-1DBA-3D27-1375-9FB04B829CC2}"/>
    <pc:docChg chg="modSld">
      <pc:chgData name="Vaccari, Eugenio" userId="S::eugenio.vaccari@rhul.ac.uk::0415527f-99b0-4a77-bdc8-bce174206916" providerId="AD" clId="Web-{9C1F784E-1DBA-3D27-1375-9FB04B829CC2}" dt="2025-09-17T05:44:15.545" v="6" actId="20577"/>
      <pc:docMkLst>
        <pc:docMk/>
      </pc:docMkLst>
      <pc:sldChg chg="modSp">
        <pc:chgData name="Vaccari, Eugenio" userId="S::eugenio.vaccari@rhul.ac.uk::0415527f-99b0-4a77-bdc8-bce174206916" providerId="AD" clId="Web-{9C1F784E-1DBA-3D27-1375-9FB04B829CC2}" dt="2025-09-17T05:44:15.545" v="6" actId="20577"/>
        <pc:sldMkLst>
          <pc:docMk/>
          <pc:sldMk cId="2315242559" sldId="284"/>
        </pc:sldMkLst>
        <pc:spChg chg="mod">
          <ac:chgData name="Vaccari, Eugenio" userId="S::eugenio.vaccari@rhul.ac.uk::0415527f-99b0-4a77-bdc8-bce174206916" providerId="AD" clId="Web-{9C1F784E-1DBA-3D27-1375-9FB04B829CC2}" dt="2025-09-17T05:44:15.545" v="6" actId="20577"/>
          <ac:spMkLst>
            <pc:docMk/>
            <pc:sldMk cId="2315242559" sldId="284"/>
            <ac:spMk id="3" creationId="{62E271A4-FC0A-F822-6FBB-CC67AB5CE54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174C6-04DD-B7CA-85C4-A39F30035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D40F72CF-026B-6FC3-34AD-B8E627C1CE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E70B03A3-8FE4-FD87-5FD4-34CFDD561D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F742639-CFAB-2CAD-2A98-38C123D1CC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317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448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1026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869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526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185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pure.royalholloway.ac.uk/en/persons/marton-ribary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hyperlink" Target="https://www.surrey.ac.uk/people/paul-kraus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hyperlink" Target="https://www.ias.surrey.ac.uk/fellows/mr-miklos-orban/" TargetMode="External"/><Relationship Id="rId5" Type="http://schemas.openxmlformats.org/officeDocument/2006/relationships/image" Target="../media/image4.png"/><Relationship Id="rId10" Type="http://schemas.openxmlformats.org/officeDocument/2006/relationships/hyperlink" Target="https://pure.royalholloway.ac.uk/en/persons/eugenio-vaccari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s://fastdatascience.com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s://www.legislation.gov.uk/" TargetMode="External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overnment/collections/companies-house-forms-for-limited-companies" TargetMode="External"/><Relationship Id="rId5" Type="http://schemas.openxmlformats.org/officeDocument/2006/relationships/hyperlink" Target="https://www.gov.uk/government/collections/companies-house-forms-for-insolvency-rules-2016" TargetMode="External"/><Relationship Id="rId10" Type="http://schemas.openxmlformats.org/officeDocument/2006/relationships/image" Target="../media/image19.png"/><Relationship Id="rId4" Type="http://schemas.openxmlformats.org/officeDocument/2006/relationships/hyperlink" Target="https://caselaw.nationalarchives.gov.uk/" TargetMode="External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/>
          <a:lstStyle/>
          <a:p>
            <a:pPr eaLnBrk="1" hangingPunct="1"/>
            <a:r>
              <a:rPr lang="en-US" b="1"/>
              <a:t>European Insolvency Chatbot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000" b="1"/>
              <a:t>Marton </a:t>
            </a:r>
            <a:r>
              <a:rPr lang="en-US" sz="2000" b="1" err="1"/>
              <a:t>Ribary</a:t>
            </a:r>
            <a:r>
              <a:rPr lang="en-US" sz="2000" b="1"/>
              <a:t> (Royal Holloway, University of London)</a:t>
            </a:r>
          </a:p>
          <a:p>
            <a:pPr>
              <a:defRPr/>
            </a:pPr>
            <a:r>
              <a:rPr lang="en-US" sz="2000" b="1"/>
              <a:t>Thomas Wood (Fast Data Science Ltd / Ulster University)</a:t>
            </a:r>
          </a:p>
          <a:p>
            <a:pPr>
              <a:defRPr/>
            </a:pPr>
            <a:r>
              <a:rPr lang="en-US" sz="2000" b="1"/>
              <a:t>Eugenio Vaccari (Royal Holloway, University of London)</a:t>
            </a:r>
            <a:br>
              <a:rPr lang="en-US" sz="2700" b="1"/>
            </a:br>
            <a:endParaRPr lang="en-US" sz="2700"/>
          </a:p>
          <a:p>
            <a:pPr>
              <a:defRPr/>
            </a:pPr>
            <a:endParaRPr lang="en-US" sz="270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101;p2">
            <a:extLst>
              <a:ext uri="{FF2B5EF4-FFF2-40B4-BE49-F238E27FC236}">
                <a16:creationId xmlns:a16="http://schemas.microsoft.com/office/drawing/2014/main" id="{19DFB5E5-D87A-063B-8B0F-65455CFF203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2412" t="16701" r="17929"/>
          <a:stretch/>
        </p:blipFill>
        <p:spPr>
          <a:xfrm>
            <a:off x="439429" y="1326225"/>
            <a:ext cx="1067758" cy="109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102;p2">
            <a:extLst>
              <a:ext uri="{FF2B5EF4-FFF2-40B4-BE49-F238E27FC236}">
                <a16:creationId xmlns:a16="http://schemas.microsoft.com/office/drawing/2014/main" id="{5C509A9D-84A6-CC27-5AFB-8A6A6D261519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40218" t="13824" r="15946" b="30184"/>
          <a:stretch/>
        </p:blipFill>
        <p:spPr>
          <a:xfrm>
            <a:off x="2262388" y="1326224"/>
            <a:ext cx="1057186" cy="109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103;p2">
            <a:extLst>
              <a:ext uri="{FF2B5EF4-FFF2-40B4-BE49-F238E27FC236}">
                <a16:creationId xmlns:a16="http://schemas.microsoft.com/office/drawing/2014/main" id="{3EBF8F6C-A88A-9CB0-3D15-E4F1AAE9F41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3843" t="8265" r="12322"/>
          <a:stretch/>
        </p:blipFill>
        <p:spPr>
          <a:xfrm>
            <a:off x="4038121" y="1326223"/>
            <a:ext cx="1067758" cy="109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04;p2">
            <a:extLst>
              <a:ext uri="{FF2B5EF4-FFF2-40B4-BE49-F238E27FC236}">
                <a16:creationId xmlns:a16="http://schemas.microsoft.com/office/drawing/2014/main" id="{1A70F458-9F02-C165-9CCB-10EE67301CC3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l="26081" r="10194"/>
          <a:stretch/>
        </p:blipFill>
        <p:spPr>
          <a:xfrm>
            <a:off x="5897734" y="1326222"/>
            <a:ext cx="1057186" cy="109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105;p2">
            <a:extLst>
              <a:ext uri="{FF2B5EF4-FFF2-40B4-BE49-F238E27FC236}">
                <a16:creationId xmlns:a16="http://schemas.microsoft.com/office/drawing/2014/main" id="{640A6C7E-C244-53A9-1E8C-13A6DC3697C3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 l="11410" t="5056" r="15956" b="3642"/>
          <a:stretch/>
        </p:blipFill>
        <p:spPr>
          <a:xfrm>
            <a:off x="7710121" y="1326221"/>
            <a:ext cx="1057186" cy="10931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6;p2">
            <a:extLst>
              <a:ext uri="{FF2B5EF4-FFF2-40B4-BE49-F238E27FC236}">
                <a16:creationId xmlns:a16="http://schemas.microsoft.com/office/drawing/2014/main" id="{87DFF071-595E-B0A3-606C-869C970868AC}"/>
              </a:ext>
            </a:extLst>
          </p:cNvPr>
          <p:cNvSpPr txBox="1"/>
          <p:nvPr/>
        </p:nvSpPr>
        <p:spPr>
          <a:xfrm>
            <a:off x="73308" y="2582700"/>
            <a:ext cx="1800000" cy="17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sng" strike="noStrike" cap="none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8"/>
              </a:rPr>
              <a:t>Marton </a:t>
            </a:r>
            <a:r>
              <a:rPr lang="en-US" sz="1600" b="0" i="0" u="sng" strike="noStrike" cap="none" err="1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8"/>
              </a:rPr>
              <a:t>Ribary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(Royal Holloway, University of London)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legal reasoning, private law, computational methods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1" name="Google Shape;107;p2">
            <a:extLst>
              <a:ext uri="{FF2B5EF4-FFF2-40B4-BE49-F238E27FC236}">
                <a16:creationId xmlns:a16="http://schemas.microsoft.com/office/drawing/2014/main" id="{F6C12C9A-F007-48A0-D164-839AE1F02657}"/>
              </a:ext>
            </a:extLst>
          </p:cNvPr>
          <p:cNvSpPr txBox="1"/>
          <p:nvPr/>
        </p:nvSpPr>
        <p:spPr>
          <a:xfrm>
            <a:off x="7344000" y="2582700"/>
            <a:ext cx="1800000" cy="23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sng" strike="noStrike" cap="none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9"/>
              </a:rPr>
              <a:t>Thomas Wood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(Fast Data Science / Ulster University)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data science, machine learning models, information extraction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2" name="Google Shape;108;p2">
            <a:extLst>
              <a:ext uri="{FF2B5EF4-FFF2-40B4-BE49-F238E27FC236}">
                <a16:creationId xmlns:a16="http://schemas.microsoft.com/office/drawing/2014/main" id="{80A675AE-E2BB-3FB1-35CC-76D3E7FCE74E}"/>
              </a:ext>
            </a:extLst>
          </p:cNvPr>
          <p:cNvSpPr txBox="1"/>
          <p:nvPr/>
        </p:nvSpPr>
        <p:spPr>
          <a:xfrm>
            <a:off x="5526327" y="2582700"/>
            <a:ext cx="1800000" cy="2124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sng" strike="noStrike" cap="none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10"/>
              </a:rPr>
              <a:t>Eugenio Vaccari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(Royal Holloway, University of London)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qualified Italian lawyer, corporate insolvency and bankruptcy law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3" name="Google Shape;109;p2">
            <a:extLst>
              <a:ext uri="{FF2B5EF4-FFF2-40B4-BE49-F238E27FC236}">
                <a16:creationId xmlns:a16="http://schemas.microsoft.com/office/drawing/2014/main" id="{6CC6DFBD-CB96-374D-5185-A7A83F4DB6D9}"/>
              </a:ext>
            </a:extLst>
          </p:cNvPr>
          <p:cNvSpPr txBox="1"/>
          <p:nvPr/>
        </p:nvSpPr>
        <p:spPr>
          <a:xfrm>
            <a:off x="3708654" y="2582700"/>
            <a:ext cx="1800000" cy="23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sng" strike="noStrike" cap="none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11"/>
              </a:rPr>
              <a:t>Miklós Orbán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(OPL </a:t>
            </a:r>
            <a:r>
              <a:rPr lang="en-US" sz="1600" b="0" i="0" u="none" strike="noStrike" cap="none" err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gunnercooke</a:t>
            </a:r>
            <a:r>
              <a:rPr lang="en-US"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/ Surrey)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legal tech, industry perspective, data-driven legal analysis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4" name="Google Shape;110;p2">
            <a:extLst>
              <a:ext uri="{FF2B5EF4-FFF2-40B4-BE49-F238E27FC236}">
                <a16:creationId xmlns:a16="http://schemas.microsoft.com/office/drawing/2014/main" id="{131A1116-873D-4E9B-19AC-A25C18311EC4}"/>
              </a:ext>
            </a:extLst>
          </p:cNvPr>
          <p:cNvSpPr txBox="1"/>
          <p:nvPr/>
        </p:nvSpPr>
        <p:spPr>
          <a:xfrm>
            <a:off x="1890981" y="2582700"/>
            <a:ext cx="1800000" cy="23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sng" strike="noStrike" cap="none">
                <a:solidFill>
                  <a:schemeClr val="hlink"/>
                </a:solidFill>
                <a:latin typeface="Corbel"/>
                <a:ea typeface="Corbel"/>
                <a:cs typeface="Corbel"/>
                <a:sym typeface="Corbel"/>
                <a:hlinkClick r:id="rId12"/>
              </a:rPr>
              <a:t>Paul Krause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(University of Surrey)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complex systems, theoretical and practical aspects of AI</a:t>
            </a: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11D10-C53F-C189-3066-2A19B7338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7345155-D987-5CCD-44E7-1E0479A3978F}"/>
              </a:ext>
            </a:extLst>
          </p:cNvPr>
          <p:cNvSpPr txBox="1"/>
          <p:nvPr/>
        </p:nvSpPr>
        <p:spPr>
          <a:xfrm>
            <a:off x="733425" y="1648420"/>
            <a:ext cx="3514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How many of you use Large Language Models </a:t>
            </a:r>
            <a:r>
              <a:rPr lang="en-GB" b="1"/>
              <a:t>on a regular basis </a:t>
            </a:r>
            <a:r>
              <a:rPr lang="en-GB"/>
              <a:t>and/or </a:t>
            </a:r>
            <a:r>
              <a:rPr lang="en-GB" b="1"/>
              <a:t>for work</a:t>
            </a:r>
            <a:r>
              <a:rPr lang="en-GB"/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01404D-A6C1-E9E0-977A-A8643F0351DF}"/>
              </a:ext>
            </a:extLst>
          </p:cNvPr>
          <p:cNvSpPr txBox="1"/>
          <p:nvPr/>
        </p:nvSpPr>
        <p:spPr>
          <a:xfrm>
            <a:off x="4895850" y="1802784"/>
            <a:ext cx="3514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How many of you have used Large Language Models </a:t>
            </a:r>
            <a:r>
              <a:rPr lang="en-GB" b="1"/>
              <a:t>this morning</a:t>
            </a:r>
            <a:r>
              <a:rPr lang="en-GB"/>
              <a:t>?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E4B8491-8432-95A7-0428-74227A8E233F}"/>
              </a:ext>
            </a:extLst>
          </p:cNvPr>
          <p:cNvGrpSpPr/>
          <p:nvPr/>
        </p:nvGrpSpPr>
        <p:grpSpPr>
          <a:xfrm>
            <a:off x="733425" y="3238499"/>
            <a:ext cx="972000" cy="972000"/>
            <a:chOff x="733425" y="3238499"/>
            <a:chExt cx="972000" cy="97200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51E32DD9-11FB-172C-C7DD-7EF9C43DE1BA}"/>
                </a:ext>
              </a:extLst>
            </p:cNvPr>
            <p:cNvSpPr/>
            <p:nvPr/>
          </p:nvSpPr>
          <p:spPr>
            <a:xfrm>
              <a:off x="733425" y="3238499"/>
              <a:ext cx="972000" cy="972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5EAF1825-031A-9A5A-966A-9216843A0BB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973" r="22973"/>
            <a:stretch>
              <a:fillRect/>
            </a:stretch>
          </p:blipFill>
          <p:spPr bwMode="auto">
            <a:xfrm>
              <a:off x="936169" y="3427140"/>
              <a:ext cx="571500" cy="5947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85C8598-C056-A51A-3D7C-9A5FE2E78AC8}"/>
              </a:ext>
            </a:extLst>
          </p:cNvPr>
          <p:cNvGrpSpPr/>
          <p:nvPr/>
        </p:nvGrpSpPr>
        <p:grpSpPr>
          <a:xfrm>
            <a:off x="2074455" y="3238499"/>
            <a:ext cx="972000" cy="972000"/>
            <a:chOff x="1938112" y="3238499"/>
            <a:chExt cx="972000" cy="972000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2AC81BC2-B7AB-3AAE-E20E-79551008E4BE}"/>
                </a:ext>
              </a:extLst>
            </p:cNvPr>
            <p:cNvSpPr/>
            <p:nvPr/>
          </p:nvSpPr>
          <p:spPr>
            <a:xfrm>
              <a:off x="1938112" y="3238499"/>
              <a:ext cx="972000" cy="972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28" name="Picture 4" descr="LLaMA | Discover AI use cases">
              <a:extLst>
                <a:ext uri="{FF2B5EF4-FFF2-40B4-BE49-F238E27FC236}">
                  <a16:creationId xmlns:a16="http://schemas.microsoft.com/office/drawing/2014/main" id="{30DB6B13-DEE1-101A-85A2-C859C3E7C7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4112" y="3274498"/>
              <a:ext cx="900000" cy="900000"/>
            </a:xfrm>
            <a:prstGeom prst="flowChartConnector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D238DB9-5803-D0FB-5203-A7C59C3B78DB}"/>
              </a:ext>
            </a:extLst>
          </p:cNvPr>
          <p:cNvGrpSpPr/>
          <p:nvPr/>
        </p:nvGrpSpPr>
        <p:grpSpPr>
          <a:xfrm>
            <a:off x="3415485" y="3238499"/>
            <a:ext cx="972000" cy="972000"/>
            <a:chOff x="3142799" y="3238499"/>
            <a:chExt cx="972000" cy="97200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8FCBBAA-1C83-50D1-AE73-F9B5E06E975E}"/>
                </a:ext>
              </a:extLst>
            </p:cNvPr>
            <p:cNvSpPr/>
            <p:nvPr/>
          </p:nvSpPr>
          <p:spPr>
            <a:xfrm>
              <a:off x="3142799" y="3238499"/>
              <a:ext cx="972000" cy="972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30" name="Picture 6" descr="DeepSeek Logo Free Download SVG, PNG... · LobeHub">
              <a:extLst>
                <a:ext uri="{FF2B5EF4-FFF2-40B4-BE49-F238E27FC236}">
                  <a16:creationId xmlns:a16="http://schemas.microsoft.com/office/drawing/2014/main" id="{0166DEA0-B22E-B7C2-BDFD-57152C95A5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7263" y="3292498"/>
              <a:ext cx="864000" cy="864000"/>
            </a:xfrm>
            <a:prstGeom prst="flowChartConnector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B6E66E-77A8-461E-AE3E-347740DB51C2}"/>
              </a:ext>
            </a:extLst>
          </p:cNvPr>
          <p:cNvGrpSpPr/>
          <p:nvPr/>
        </p:nvGrpSpPr>
        <p:grpSpPr>
          <a:xfrm>
            <a:off x="4756515" y="3238499"/>
            <a:ext cx="972000" cy="972000"/>
            <a:chOff x="4476525" y="3238499"/>
            <a:chExt cx="972000" cy="97200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1C48593A-4813-EB1E-5AB9-EFB9C3FA0B61}"/>
                </a:ext>
              </a:extLst>
            </p:cNvPr>
            <p:cNvSpPr/>
            <p:nvPr/>
          </p:nvSpPr>
          <p:spPr>
            <a:xfrm>
              <a:off x="4476525" y="3238499"/>
              <a:ext cx="972000" cy="972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32" name="Picture 8" descr="Fine-tuning Mistral for NER in 2024">
              <a:extLst>
                <a:ext uri="{FF2B5EF4-FFF2-40B4-BE49-F238E27FC236}">
                  <a16:creationId xmlns:a16="http://schemas.microsoft.com/office/drawing/2014/main" id="{2DEFA792-1A8D-8B69-2D59-484D2FD3E95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174" r="19751"/>
            <a:stretch>
              <a:fillRect/>
            </a:stretch>
          </p:blipFill>
          <p:spPr bwMode="auto">
            <a:xfrm>
              <a:off x="4552950" y="3274498"/>
              <a:ext cx="830000" cy="900000"/>
            </a:xfrm>
            <a:prstGeom prst="flowChartConnector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1D85B3A-DA3B-2973-0511-B96BFF56B910}"/>
              </a:ext>
            </a:extLst>
          </p:cNvPr>
          <p:cNvGrpSpPr/>
          <p:nvPr/>
        </p:nvGrpSpPr>
        <p:grpSpPr>
          <a:xfrm>
            <a:off x="6097545" y="3238499"/>
            <a:ext cx="972000" cy="972000"/>
            <a:chOff x="5747890" y="3238499"/>
            <a:chExt cx="972000" cy="972000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B9D6847B-264C-DFD9-E13A-A1F1AA150167}"/>
                </a:ext>
              </a:extLst>
            </p:cNvPr>
            <p:cNvSpPr/>
            <p:nvPr/>
          </p:nvSpPr>
          <p:spPr>
            <a:xfrm>
              <a:off x="5747890" y="3238499"/>
              <a:ext cx="972000" cy="972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34" name="Picture 10" descr="Gemini iOS App Updated: Brings New Logo ...">
              <a:extLst>
                <a:ext uri="{FF2B5EF4-FFF2-40B4-BE49-F238E27FC236}">
                  <a16:creationId xmlns:a16="http://schemas.microsoft.com/office/drawing/2014/main" id="{02C7C37B-DD57-990C-24E4-EF87D78A53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3890" y="3274498"/>
              <a:ext cx="900000" cy="900000"/>
            </a:xfrm>
            <a:prstGeom prst="flowChartConnector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9BDAC4F-795E-D8C1-8175-5CDCD8477425}"/>
              </a:ext>
            </a:extLst>
          </p:cNvPr>
          <p:cNvGrpSpPr/>
          <p:nvPr/>
        </p:nvGrpSpPr>
        <p:grpSpPr>
          <a:xfrm>
            <a:off x="7438575" y="3238499"/>
            <a:ext cx="972000" cy="972000"/>
            <a:chOff x="6877050" y="3238499"/>
            <a:chExt cx="972000" cy="9720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B99B242A-9FF7-CD03-844E-2850A237B371}"/>
                </a:ext>
              </a:extLst>
            </p:cNvPr>
            <p:cNvSpPr/>
            <p:nvPr/>
          </p:nvSpPr>
          <p:spPr>
            <a:xfrm>
              <a:off x="6877050" y="3238499"/>
              <a:ext cx="972000" cy="972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36" name="Picture 12" descr="Microsoft 365 Copilot Logo PNG Vector ...">
              <a:extLst>
                <a:ext uri="{FF2B5EF4-FFF2-40B4-BE49-F238E27FC236}">
                  <a16:creationId xmlns:a16="http://schemas.microsoft.com/office/drawing/2014/main" id="{A57DB44F-3CBB-60A2-18D4-24799FF3DE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3050" y="3274498"/>
              <a:ext cx="900000" cy="900000"/>
            </a:xfrm>
            <a:prstGeom prst="flowChartConnector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33070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42;g36a19bfbc53_0_0">
            <a:extLst>
              <a:ext uri="{FF2B5EF4-FFF2-40B4-BE49-F238E27FC236}">
                <a16:creationId xmlns:a16="http://schemas.microsoft.com/office/drawing/2014/main" id="{C77125B5-4836-3CF9-E221-980B40462838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rcRect b="52708"/>
          <a:stretch>
            <a:fillRect/>
          </a:stretch>
        </p:blipFill>
        <p:spPr>
          <a:xfrm>
            <a:off x="1081088" y="1533525"/>
            <a:ext cx="6981825" cy="153353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4E167A14-5D11-6B87-12CD-3D9AD368634F}"/>
              </a:ext>
            </a:extLst>
          </p:cNvPr>
          <p:cNvGrpSpPr/>
          <p:nvPr/>
        </p:nvGrpSpPr>
        <p:grpSpPr>
          <a:xfrm>
            <a:off x="1357313" y="3314700"/>
            <a:ext cx="7096124" cy="1457325"/>
            <a:chOff x="1357313" y="3314700"/>
            <a:chExt cx="7096124" cy="1457325"/>
          </a:xfrm>
        </p:grpSpPr>
        <p:pic>
          <p:nvPicPr>
            <p:cNvPr id="6" name="Picture 5" descr="A black text on a white background&#10;&#10;AI-generated content may be incorrect.">
              <a:extLst>
                <a:ext uri="{FF2B5EF4-FFF2-40B4-BE49-F238E27FC236}">
                  <a16:creationId xmlns:a16="http://schemas.microsoft.com/office/drawing/2014/main" id="{7888F3ED-AF21-18FB-2277-383010F3A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57313" y="3314700"/>
              <a:ext cx="6705600" cy="116205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DB733F6-F195-6B52-EF8D-A409F6A29883}"/>
                </a:ext>
              </a:extLst>
            </p:cNvPr>
            <p:cNvSpPr/>
            <p:nvPr/>
          </p:nvSpPr>
          <p:spPr>
            <a:xfrm>
              <a:off x="6410324" y="4391025"/>
              <a:ext cx="2043113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>
                  <a:solidFill>
                    <a:schemeClr val="tx1"/>
                  </a:solidFill>
                </a:rPr>
                <a:t>Recovery, Summer 2025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8796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757CB47-F371-3D63-F600-3DD3CC255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en-GB"/>
              <a:t>From </a:t>
            </a:r>
            <a:r>
              <a:rPr lang="en-GB" b="1"/>
              <a:t>LLMs</a:t>
            </a:r>
            <a:r>
              <a:rPr lang="en-GB"/>
              <a:t> (Large Language Models) to </a:t>
            </a:r>
            <a:r>
              <a:rPr lang="en-GB" b="1"/>
              <a:t>RAG</a:t>
            </a:r>
            <a:r>
              <a:rPr lang="en-GB"/>
              <a:t> (Retrieval Augmented Generation) Systems</a:t>
            </a:r>
          </a:p>
        </p:txBody>
      </p:sp>
      <p:pic>
        <p:nvPicPr>
          <p:cNvPr id="5" name="Google Shape;148;p5">
            <a:extLst>
              <a:ext uri="{FF2B5EF4-FFF2-40B4-BE49-F238E27FC236}">
                <a16:creationId xmlns:a16="http://schemas.microsoft.com/office/drawing/2014/main" id="{DFCECAC2-1577-59A6-47F7-B6434DA22B4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2770"/>
          <a:stretch/>
        </p:blipFill>
        <p:spPr>
          <a:xfrm>
            <a:off x="737800" y="2609558"/>
            <a:ext cx="7668400" cy="1446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0760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124;p4">
            <a:extLst>
              <a:ext uri="{FF2B5EF4-FFF2-40B4-BE49-F238E27FC236}">
                <a16:creationId xmlns:a16="http://schemas.microsoft.com/office/drawing/2014/main" id="{90DF084C-FE46-E120-30E0-626D15009370}"/>
              </a:ext>
            </a:extLst>
          </p:cNvPr>
          <p:cNvGrpSpPr/>
          <p:nvPr/>
        </p:nvGrpSpPr>
        <p:grpSpPr>
          <a:xfrm>
            <a:off x="190500" y="1317618"/>
            <a:ext cx="8801099" cy="2225682"/>
            <a:chOff x="0" y="1700000"/>
            <a:chExt cx="12191883" cy="3647133"/>
          </a:xfrm>
        </p:grpSpPr>
        <p:sp>
          <p:nvSpPr>
            <p:cNvPr id="5" name="Google Shape;125;p4">
              <a:extLst>
                <a:ext uri="{FF2B5EF4-FFF2-40B4-BE49-F238E27FC236}">
                  <a16:creationId xmlns:a16="http://schemas.microsoft.com/office/drawing/2014/main" id="{3907F5CA-9558-CBC6-3C7F-232CF3933BA8}"/>
                </a:ext>
              </a:extLst>
            </p:cNvPr>
            <p:cNvSpPr txBox="1"/>
            <p:nvPr/>
          </p:nvSpPr>
          <p:spPr>
            <a:xfrm>
              <a:off x="0" y="2976833"/>
              <a:ext cx="3937500" cy="2370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sng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Statute</a:t>
              </a:r>
              <a:endParaRPr sz="1600" b="0" i="0" u="sng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endParaRPr sz="1600" b="0" i="0" u="sng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custom database of relevant statutes (5), one row for each section</a:t>
              </a:r>
              <a:endParaRPr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40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sng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source</a:t>
              </a: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: </a:t>
              </a:r>
              <a:r>
                <a:rPr lang="en-US" sz="1600" b="0" i="0" u="none" strike="noStrike" cap="none">
                  <a:solidFill>
                    <a:schemeClr val="hlink"/>
                  </a:solidFill>
                  <a:uFill>
                    <a:noFill/>
                  </a:uFill>
                  <a:latin typeface="Corbel"/>
                  <a:ea typeface="Corbel"/>
                  <a:cs typeface="Corbel"/>
                  <a:sym typeface="Corbel"/>
                  <a:hlinkClick r:id="rId3"/>
                </a:rPr>
                <a:t>legislation.gov.uk</a:t>
              </a:r>
              <a:endParaRPr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40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sng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structure</a:t>
              </a: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: chapter, subchapter, preamble, paragraph, title, text</a:t>
              </a:r>
              <a:endParaRPr sz="1600" b="0" i="0" u="none" strike="noStrike" cap="none">
                <a:solidFill>
                  <a:schemeClr val="dk1"/>
                </a:solidFill>
                <a:highlight>
                  <a:srgbClr val="FFFF00"/>
                </a:highlight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400"/>
                </a:spcBef>
                <a:spcAft>
                  <a:spcPts val="40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2898 rows in total</a:t>
              </a:r>
              <a:endParaRPr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6" name="Google Shape;126;p4">
              <a:extLst>
                <a:ext uri="{FF2B5EF4-FFF2-40B4-BE49-F238E27FC236}">
                  <a16:creationId xmlns:a16="http://schemas.microsoft.com/office/drawing/2014/main" id="{AA8E8698-8D1B-593C-19E9-DD74727AB5CE}"/>
                </a:ext>
              </a:extLst>
            </p:cNvPr>
            <p:cNvSpPr txBox="1"/>
            <p:nvPr/>
          </p:nvSpPr>
          <p:spPr>
            <a:xfrm>
              <a:off x="8254383" y="2976833"/>
              <a:ext cx="3937500" cy="2370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sng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Case law</a:t>
              </a:r>
              <a:endParaRPr sz="1600" b="0" i="0" u="sng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endParaRPr sz="1600" b="0" i="0" u="sng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custom database of related cases</a:t>
              </a:r>
              <a:endParaRPr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40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sng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source</a:t>
              </a: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: </a:t>
              </a:r>
              <a:r>
                <a:rPr lang="en-US" sz="1600" b="0" i="0" u="none" strike="noStrike" cap="none">
                  <a:solidFill>
                    <a:schemeClr val="hlink"/>
                  </a:solidFill>
                  <a:uFill>
                    <a:noFill/>
                  </a:uFill>
                  <a:latin typeface="Corbel"/>
                  <a:ea typeface="Corbel"/>
                  <a:cs typeface="Corbel"/>
                  <a:sym typeface="Corbel"/>
                  <a:hlinkClick r:id="rId4"/>
                </a:rPr>
                <a:t>Find Case Law</a:t>
              </a: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 (The National Archives)</a:t>
              </a:r>
              <a:endParaRPr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40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sng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structure</a:t>
              </a: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: summary (some custom written), manually assigned keywords (plain English), cited legislation</a:t>
              </a:r>
              <a:endParaRPr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400"/>
                </a:spcBef>
                <a:spcAft>
                  <a:spcPts val="40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200+</a:t>
              </a: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 cases in total</a:t>
              </a:r>
              <a:endParaRPr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7" name="Google Shape;127;p4">
              <a:extLst>
                <a:ext uri="{FF2B5EF4-FFF2-40B4-BE49-F238E27FC236}">
                  <a16:creationId xmlns:a16="http://schemas.microsoft.com/office/drawing/2014/main" id="{DD0A4E6D-EA9F-F9BA-15B9-70033B8FD9A7}"/>
                </a:ext>
              </a:extLst>
            </p:cNvPr>
            <p:cNvSpPr txBox="1"/>
            <p:nvPr/>
          </p:nvSpPr>
          <p:spPr>
            <a:xfrm>
              <a:off x="4127188" y="2976833"/>
              <a:ext cx="3937500" cy="2370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sng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HMRC forms</a:t>
              </a:r>
              <a:endParaRPr sz="1600" b="0" i="0" u="sng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endParaRPr sz="1600" b="0" i="0" u="sng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custom database of relevant HMRC forms</a:t>
              </a:r>
              <a:endParaRPr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40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sng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source: </a:t>
              </a:r>
              <a:r>
                <a:rPr lang="en-US" sz="1600" b="0" i="0" u="none" strike="noStrike" cap="none">
                  <a:solidFill>
                    <a:schemeClr val="hlink"/>
                  </a:solidFill>
                  <a:uFill>
                    <a:noFill/>
                  </a:uFill>
                  <a:latin typeface="Corbel"/>
                  <a:ea typeface="Corbel"/>
                  <a:cs typeface="Corbel"/>
                  <a:sym typeface="Corbel"/>
                  <a:hlinkClick r:id="rId5"/>
                </a:rPr>
                <a:t>forms for insolvency rules</a:t>
              </a: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 and </a:t>
              </a:r>
              <a:r>
                <a:rPr lang="en-US" sz="1600" b="0" i="0" u="none" strike="noStrike" cap="none">
                  <a:solidFill>
                    <a:schemeClr val="hlink"/>
                  </a:solidFill>
                  <a:uFill>
                    <a:noFill/>
                  </a:uFill>
                  <a:latin typeface="Corbel"/>
                  <a:ea typeface="Corbel"/>
                  <a:cs typeface="Corbel"/>
                  <a:sym typeface="Corbel"/>
                  <a:hlinkClick r:id="rId6"/>
                </a:rPr>
                <a:t>forms for limited companies</a:t>
              </a:r>
              <a:endParaRPr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400"/>
                </a:spcBef>
                <a:spcAft>
                  <a:spcPts val="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sng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structure</a:t>
              </a: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: form name, form instruction, cited legislation</a:t>
              </a:r>
              <a:endParaRPr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400"/>
                </a:spcBef>
                <a:spcAft>
                  <a:spcPts val="400"/>
                </a:spcAft>
                <a:buClr>
                  <a:srgbClr val="000000"/>
                </a:buClr>
                <a:buSzPts val="1900"/>
                <a:buFont typeface="Arial"/>
                <a:buNone/>
              </a:pPr>
              <a:r>
                <a:rPr lang="en-US" sz="1600" b="0" i="0" u="none" strike="noStrike" cap="none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190 rows in total</a:t>
              </a:r>
              <a:endParaRPr sz="16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pic>
          <p:nvPicPr>
            <p:cNvPr id="8" name="Google Shape;128;p4">
              <a:extLst>
                <a:ext uri="{FF2B5EF4-FFF2-40B4-BE49-F238E27FC236}">
                  <a16:creationId xmlns:a16="http://schemas.microsoft.com/office/drawing/2014/main" id="{795EA015-1AA9-8FE4-2CE7-BD94250EABD1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99350" y="1949566"/>
              <a:ext cx="2938915" cy="57443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Google Shape;129;p4">
              <a:extLst>
                <a:ext uri="{FF2B5EF4-FFF2-40B4-BE49-F238E27FC236}">
                  <a16:creationId xmlns:a16="http://schemas.microsoft.com/office/drawing/2014/main" id="{77997C97-5446-F82D-E421-0D038306CC58}"/>
                </a:ext>
              </a:extLst>
            </p:cNvPr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5141717" y="1700000"/>
              <a:ext cx="1908567" cy="1073567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0" name="Google Shape;130;p4">
              <a:extLst>
                <a:ext uri="{FF2B5EF4-FFF2-40B4-BE49-F238E27FC236}">
                  <a16:creationId xmlns:a16="http://schemas.microsoft.com/office/drawing/2014/main" id="{992C4332-BAD8-D2C7-271F-7387884785C4}"/>
                </a:ext>
              </a:extLst>
            </p:cNvPr>
            <p:cNvGrpSpPr/>
            <p:nvPr/>
          </p:nvGrpSpPr>
          <p:grpSpPr>
            <a:xfrm>
              <a:off x="8753756" y="1775758"/>
              <a:ext cx="2938832" cy="922047"/>
              <a:chOff x="1822749" y="2943563"/>
              <a:chExt cx="4368061" cy="1510562"/>
            </a:xfrm>
          </p:grpSpPr>
          <p:pic>
            <p:nvPicPr>
              <p:cNvPr id="11" name="Google Shape;131;p4">
                <a:extLst>
                  <a:ext uri="{FF2B5EF4-FFF2-40B4-BE49-F238E27FC236}">
                    <a16:creationId xmlns:a16="http://schemas.microsoft.com/office/drawing/2014/main" id="{46334B51-63BB-1784-15EC-9F6D10376E8A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</a:blip>
              <a:srcRect/>
              <a:stretch/>
            </p:blipFill>
            <p:spPr>
              <a:xfrm>
                <a:off x="1822750" y="3669900"/>
                <a:ext cx="4368051" cy="78422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" name="Google Shape;132;p4">
                <a:extLst>
                  <a:ext uri="{FF2B5EF4-FFF2-40B4-BE49-F238E27FC236}">
                    <a16:creationId xmlns:a16="http://schemas.microsoft.com/office/drawing/2014/main" id="{88B20BC2-A0C4-D5BD-3D04-CD00CDAAA90E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/>
              <a:stretch/>
            </p:blipFill>
            <p:spPr>
              <a:xfrm>
                <a:off x="1822749" y="2943563"/>
                <a:ext cx="4368061" cy="8282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5950597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72;p8">
            <a:extLst>
              <a:ext uri="{FF2B5EF4-FFF2-40B4-BE49-F238E27FC236}">
                <a16:creationId xmlns:a16="http://schemas.microsoft.com/office/drawing/2014/main" id="{7BB29080-E75D-0FDD-99D4-C0B3D7AC73B4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" y="1095375"/>
            <a:ext cx="9143999" cy="40481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9072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42;g36a19bfbc53_0_0">
            <a:extLst>
              <a:ext uri="{FF2B5EF4-FFF2-40B4-BE49-F238E27FC236}">
                <a16:creationId xmlns:a16="http://schemas.microsoft.com/office/drawing/2014/main" id="{DCC58449-7822-6B74-BC86-7B5909FDF161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rcRect t="46388"/>
          <a:stretch>
            <a:fillRect/>
          </a:stretch>
        </p:blipFill>
        <p:spPr>
          <a:xfrm>
            <a:off x="1971675" y="2114549"/>
            <a:ext cx="7172325" cy="200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qr code with black squares&#10;&#10;AI-generated content may be incorrect.">
            <a:extLst>
              <a:ext uri="{FF2B5EF4-FFF2-40B4-BE49-F238E27FC236}">
                <a16:creationId xmlns:a16="http://schemas.microsoft.com/office/drawing/2014/main" id="{CDE9FCD5-9BFC-8FD0-5372-71945D5E7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52649"/>
            <a:ext cx="1971675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3334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What next for EU–UK trade relations ...">
            <a:extLst>
              <a:ext uri="{FF2B5EF4-FFF2-40B4-BE49-F238E27FC236}">
                <a16:creationId xmlns:a16="http://schemas.microsoft.com/office/drawing/2014/main" id="{AE678D56-CC4D-33AA-CE66-580AECF61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022" y="1193433"/>
            <a:ext cx="6153956" cy="3821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427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E37FF-EA20-F254-5190-E2910BC37C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201" y="1678545"/>
            <a:ext cx="4810125" cy="2738909"/>
          </a:xfrm>
        </p:spPr>
        <p:txBody>
          <a:bodyPr>
            <a:normAutofit fontScale="85000" lnSpcReduction="10000"/>
          </a:bodyPr>
          <a:lstStyle/>
          <a:p>
            <a:r>
              <a:rPr lang="en-GB" b="1"/>
              <a:t>expand </a:t>
            </a:r>
            <a:r>
              <a:rPr lang="en-GB"/>
              <a:t>the Insolvency Bot expertise to European law (European Insolvency Regulation and Preventive Restructuring Directive) and related case law;</a:t>
            </a:r>
          </a:p>
          <a:p>
            <a:r>
              <a:rPr lang="en-GB" b="1"/>
              <a:t>test</a:t>
            </a:r>
            <a:r>
              <a:rPr lang="en-GB"/>
              <a:t> the efficacy of the revised Insolvency Bot compared to other LLMs, but also to assess the quality of the advice provided;</a:t>
            </a:r>
          </a:p>
          <a:p>
            <a:r>
              <a:rPr lang="en-GB" b="1"/>
              <a:t>identify</a:t>
            </a:r>
            <a:r>
              <a:rPr lang="en-GB"/>
              <a:t> ways to further improve the Insolvency Bot’s technical architecture.</a:t>
            </a:r>
          </a:p>
        </p:txBody>
      </p:sp>
      <p:pic>
        <p:nvPicPr>
          <p:cNvPr id="3074" name="Picture 2" descr="Blanchard LeaderChat">
            <a:extLst>
              <a:ext uri="{FF2B5EF4-FFF2-40B4-BE49-F238E27FC236}">
                <a16:creationId xmlns:a16="http://schemas.microsoft.com/office/drawing/2014/main" id="{D017F22E-FCE9-8DC9-07F0-DAA20145C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4" y="1678546"/>
            <a:ext cx="3914775" cy="273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4377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28FDE-2CC1-9F7A-9480-D6F606725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Project Timeline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2023B38-07BA-B8FA-3A13-EAB8F22D04DA}"/>
              </a:ext>
            </a:extLst>
          </p:cNvPr>
          <p:cNvSpPr/>
          <p:nvPr/>
        </p:nvSpPr>
        <p:spPr>
          <a:xfrm>
            <a:off x="609600" y="3114675"/>
            <a:ext cx="1800000" cy="144000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Create the national and EU Knowledge Repositories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B202EA3-E2F9-6059-0FA5-A426AEDD1174}"/>
              </a:ext>
            </a:extLst>
          </p:cNvPr>
          <p:cNvSpPr/>
          <p:nvPr/>
        </p:nvSpPr>
        <p:spPr>
          <a:xfrm>
            <a:off x="3700857" y="3114675"/>
            <a:ext cx="1800000" cy="144000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Assess, Mark and Test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BC5F8D4-C64F-B42F-2A68-FBBA6CC04401}"/>
              </a:ext>
            </a:extLst>
          </p:cNvPr>
          <p:cNvSpPr/>
          <p:nvPr/>
        </p:nvSpPr>
        <p:spPr>
          <a:xfrm>
            <a:off x="6734400" y="3114675"/>
            <a:ext cx="1800000" cy="144000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Improve and Repeat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75D6C05-6E5E-2347-4442-1EA3AFB209F1}"/>
              </a:ext>
            </a:extLst>
          </p:cNvPr>
          <p:cNvCxnSpPr/>
          <p:nvPr/>
        </p:nvCxnSpPr>
        <p:spPr>
          <a:xfrm>
            <a:off x="3040800" y="2381596"/>
            <a:ext cx="0" cy="2276129"/>
          </a:xfrm>
          <a:prstGeom prst="line">
            <a:avLst/>
          </a:prstGeom>
          <a:ln w="57150">
            <a:prstDash val="sysDash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2448E85-D8CD-3193-7CE4-0D1A7BE8812C}"/>
              </a:ext>
            </a:extLst>
          </p:cNvPr>
          <p:cNvCxnSpPr/>
          <p:nvPr/>
        </p:nvCxnSpPr>
        <p:spPr>
          <a:xfrm>
            <a:off x="6103200" y="2381596"/>
            <a:ext cx="0" cy="2276129"/>
          </a:xfrm>
          <a:prstGeom prst="line">
            <a:avLst/>
          </a:prstGeom>
          <a:ln w="57150">
            <a:prstDash val="sysDash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74279C29-59AC-017B-792F-5FC8E3319AF3}"/>
              </a:ext>
            </a:extLst>
          </p:cNvPr>
          <p:cNvSpPr txBox="1"/>
          <p:nvPr/>
        </p:nvSpPr>
        <p:spPr>
          <a:xfrm>
            <a:off x="2450025" y="4657725"/>
            <a:ext cx="119062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/>
              <a:t>Oct. 2025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2047CD-6684-5233-1335-DA6A911A4DE4}"/>
              </a:ext>
            </a:extLst>
          </p:cNvPr>
          <p:cNvSpPr txBox="1"/>
          <p:nvPr/>
        </p:nvSpPr>
        <p:spPr>
          <a:xfrm>
            <a:off x="5507887" y="4625459"/>
            <a:ext cx="119062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/>
              <a:t>Dec. 2025</a:t>
            </a:r>
          </a:p>
        </p:txBody>
      </p:sp>
      <p:pic>
        <p:nvPicPr>
          <p:cNvPr id="5122" name="Picture 2" descr="Knowledge Icon Line Vector PNG Images ...">
            <a:extLst>
              <a:ext uri="{FF2B5EF4-FFF2-40B4-BE49-F238E27FC236}">
                <a16:creationId xmlns:a16="http://schemas.microsoft.com/office/drawing/2014/main" id="{6D4B2FC2-3525-684B-770A-F4A7FA978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00" y="2213071"/>
            <a:ext cx="1080000" cy="1080000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est - Free education icons">
            <a:extLst>
              <a:ext uri="{FF2B5EF4-FFF2-40B4-BE49-F238E27FC236}">
                <a16:creationId xmlns:a16="http://schemas.microsoft.com/office/drawing/2014/main" id="{6351AE2C-69E2-8DD7-C177-DC56DD949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856" y="2213071"/>
            <a:ext cx="1080000" cy="1080000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provement - Free professions and jobs ...">
            <a:extLst>
              <a:ext uri="{FF2B5EF4-FFF2-40B4-BE49-F238E27FC236}">
                <a16:creationId xmlns:a16="http://schemas.microsoft.com/office/drawing/2014/main" id="{D1DCDE3A-229C-9BE3-4A7D-786E329C5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400" y="2213071"/>
            <a:ext cx="1080000" cy="1080000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49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215C56-B55F-162C-C282-9C01011DC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271A4-FC0A-F822-6FBB-CC67AB5CE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0" y="1525068"/>
            <a:ext cx="4810125" cy="3026802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b="1"/>
              <a:t>UK: </a:t>
            </a:r>
            <a:r>
              <a:rPr lang="en-GB"/>
              <a:t>Marton </a:t>
            </a:r>
            <a:r>
              <a:rPr lang="en-GB" err="1"/>
              <a:t>Ribary</a:t>
            </a:r>
            <a:r>
              <a:rPr lang="en-GB"/>
              <a:t> and Thomas Wood</a:t>
            </a:r>
            <a:endParaRPr lang="en-GB" b="1"/>
          </a:p>
          <a:p>
            <a:r>
              <a:rPr lang="en-GB" b="1"/>
              <a:t>EU: </a:t>
            </a:r>
            <a:r>
              <a:rPr lang="en-GB"/>
              <a:t>Kayode Akintola and Eugenio Vaccari </a:t>
            </a:r>
          </a:p>
          <a:p>
            <a:r>
              <a:rPr lang="en-GB" b="1"/>
              <a:t>Belgium:</a:t>
            </a:r>
            <a:r>
              <a:rPr lang="en-GB"/>
              <a:t> Aruna </a:t>
            </a:r>
            <a:r>
              <a:rPr lang="en-GB" err="1"/>
              <a:t>Audenaert</a:t>
            </a:r>
            <a:r>
              <a:rPr lang="en-GB"/>
              <a:t> and Joke Baeck</a:t>
            </a:r>
          </a:p>
          <a:p>
            <a:r>
              <a:rPr lang="en-GB" b="1"/>
              <a:t>France</a:t>
            </a:r>
            <a:r>
              <a:rPr lang="en-GB"/>
              <a:t>: Emilie Ghio</a:t>
            </a:r>
          </a:p>
          <a:p>
            <a:r>
              <a:rPr lang="en-GB" b="1"/>
              <a:t>Germany</a:t>
            </a:r>
            <a:r>
              <a:rPr lang="en-GB"/>
              <a:t>: TBC</a:t>
            </a:r>
          </a:p>
          <a:p>
            <a:r>
              <a:rPr lang="en-GB" b="1"/>
              <a:t>Italy</a:t>
            </a:r>
            <a:r>
              <a:rPr lang="en-GB"/>
              <a:t>: Daniele </a:t>
            </a:r>
            <a:r>
              <a:rPr lang="en-GB" err="1"/>
              <a:t>Buoncristiani</a:t>
            </a:r>
            <a:r>
              <a:rPr lang="en-GB"/>
              <a:t> and Luca </a:t>
            </a:r>
            <a:r>
              <a:rPr lang="en-GB" err="1"/>
              <a:t>della</a:t>
            </a:r>
            <a:r>
              <a:rPr lang="en-GB"/>
              <a:t> </a:t>
            </a:r>
            <a:r>
              <a:rPr lang="en-GB" err="1"/>
              <a:t>Tommasina</a:t>
            </a:r>
            <a:endParaRPr lang="en-GB">
              <a:ea typeface="Calibri"/>
              <a:cs typeface="Calibri"/>
            </a:endParaRPr>
          </a:p>
          <a:p>
            <a:r>
              <a:rPr lang="en-GB" b="1"/>
              <a:t>Spain: </a:t>
            </a:r>
            <a:r>
              <a:rPr lang="en-GB"/>
              <a:t>Jaime Vazquez</a:t>
            </a:r>
          </a:p>
          <a:p>
            <a:r>
              <a:rPr lang="en-GB" b="1"/>
              <a:t>Netherlands: </a:t>
            </a:r>
            <a:r>
              <a:rPr lang="en-GB"/>
              <a:t>Gert-Jan Boon</a:t>
            </a:r>
            <a:endParaRPr lang="en-GB" b="1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0FEFE5A-C33C-F5AE-9DD2-845F2B1AC0B2}"/>
              </a:ext>
            </a:extLst>
          </p:cNvPr>
          <p:cNvGrpSpPr/>
          <p:nvPr/>
        </p:nvGrpSpPr>
        <p:grpSpPr>
          <a:xfrm>
            <a:off x="178525" y="1383504"/>
            <a:ext cx="4000760" cy="3255167"/>
            <a:chOff x="178525" y="1383504"/>
            <a:chExt cx="4000760" cy="3255167"/>
          </a:xfrm>
        </p:grpSpPr>
        <p:pic>
          <p:nvPicPr>
            <p:cNvPr id="4098" name="Picture 2" descr="What is a Team? – EmGotas by Quântica">
              <a:extLst>
                <a:ext uri="{FF2B5EF4-FFF2-40B4-BE49-F238E27FC236}">
                  <a16:creationId xmlns:a16="http://schemas.microsoft.com/office/drawing/2014/main" id="{020CF04D-2FB4-5C62-56C3-D5CE751E45C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525" y="1383504"/>
              <a:ext cx="4000760" cy="24526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2" name="Picture 6" descr="THANK YOU&quot; Vector Overlapping Letters ...">
              <a:extLst>
                <a:ext uri="{FF2B5EF4-FFF2-40B4-BE49-F238E27FC236}">
                  <a16:creationId xmlns:a16="http://schemas.microsoft.com/office/drawing/2014/main" id="{58AEF748-37CB-2907-2BE4-69559F8DF78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55" r="3066"/>
            <a:stretch>
              <a:fillRect/>
            </a:stretch>
          </p:blipFill>
          <p:spPr bwMode="auto">
            <a:xfrm>
              <a:off x="531080" y="3333746"/>
              <a:ext cx="3295650" cy="1304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15242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3BA96165C0DCA48ABDDF61C05FA201A" ma:contentTypeVersion="18" ma:contentTypeDescription="Create a new document." ma:contentTypeScope="" ma:versionID="96e40d41bb0f6d0aa9ffdc6f277dffe9">
  <xsd:schema xmlns:xsd="http://www.w3.org/2001/XMLSchema" xmlns:xs="http://www.w3.org/2001/XMLSchema" xmlns:p="http://schemas.microsoft.com/office/2006/metadata/properties" xmlns:ns3="35599bf6-c6ef-4ddc-a5df-0fa5d6a4f8ba" xmlns:ns4="9efe052c-152d-4722-b411-ae6510a09442" targetNamespace="http://schemas.microsoft.com/office/2006/metadata/properties" ma:root="true" ma:fieldsID="391b15340a69de7ddc59f5c294e872f4" ns3:_="" ns4:_="">
    <xsd:import namespace="35599bf6-c6ef-4ddc-a5df-0fa5d6a4f8ba"/>
    <xsd:import namespace="9efe052c-152d-4722-b411-ae6510a0944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599bf6-c6ef-4ddc-a5df-0fa5d6a4f8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fe052c-152d-4722-b411-ae6510a09442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5599bf6-c6ef-4ddc-a5df-0fa5d6a4f8ba" xsi:nil="true"/>
  </documentManagement>
</p:properties>
</file>

<file path=customXml/itemProps1.xml><?xml version="1.0" encoding="utf-8"?>
<ds:datastoreItem xmlns:ds="http://schemas.openxmlformats.org/officeDocument/2006/customXml" ds:itemID="{EF01A86C-692A-47E1-A897-818115FCF145}">
  <ds:schemaRefs>
    <ds:schemaRef ds:uri="35599bf6-c6ef-4ddc-a5df-0fa5d6a4f8ba"/>
    <ds:schemaRef ds:uri="9efe052c-152d-4722-b411-ae6510a0944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D346035-594C-451B-A3F0-6A90299553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927FA18-CC1E-4263-8786-C7B3689FAC4D}">
  <ds:schemaRefs>
    <ds:schemaRef ds:uri="35599bf6-c6ef-4ddc-a5df-0fa5d6a4f8ba"/>
    <ds:schemaRef ds:uri="9efe052c-152d-4722-b411-ae6510a0944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(16:9)</PresentationFormat>
  <Slides>12</Slides>
  <Notes>7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European Insolvency Chatbot</vt:lpstr>
      <vt:lpstr>PowerPoint Presentation</vt:lpstr>
      <vt:lpstr>PowerPoint Presentation</vt:lpstr>
      <vt:lpstr>PowerPoint Presentation</vt:lpstr>
      <vt:lpstr>From LLMs (Large Language Models) to RAG (Retrieval Augmented Generation) Systems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Project Timeline</vt:lpstr>
      <vt:lpstr>PowerPoint Presentation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Eugenio Vaccari</dc:creator>
  <cp:revision>1</cp:revision>
  <cp:lastPrinted>2012-12-11T14:08:32Z</cp:lastPrinted>
  <dcterms:created xsi:type="dcterms:W3CDTF">2012-03-12T16:08:15Z</dcterms:created>
  <dcterms:modified xsi:type="dcterms:W3CDTF">2025-09-17T05:44:43Z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0x01010073BA96165C0DCA48ABDDF61C05FA201A</vt:lpwstr>
  </property>
</Properties>
</file>