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handoutMasterIdLst>
    <p:handoutMasterId r:id="rId30"/>
  </p:handoutMasterIdLst>
  <p:sldIdLst>
    <p:sldId id="274" r:id="rId2"/>
    <p:sldId id="275" r:id="rId3"/>
    <p:sldId id="276" r:id="rId4"/>
    <p:sldId id="297" r:id="rId5"/>
    <p:sldId id="277" r:id="rId6"/>
    <p:sldId id="278" r:id="rId7"/>
    <p:sldId id="299" r:id="rId8"/>
    <p:sldId id="279" r:id="rId9"/>
    <p:sldId id="280" r:id="rId10"/>
    <p:sldId id="281" r:id="rId11"/>
    <p:sldId id="300" r:id="rId12"/>
    <p:sldId id="284" r:id="rId13"/>
    <p:sldId id="286" r:id="rId14"/>
    <p:sldId id="285" r:id="rId15"/>
    <p:sldId id="287" r:id="rId16"/>
    <p:sldId id="288" r:id="rId17"/>
    <p:sldId id="289" r:id="rId18"/>
    <p:sldId id="293" r:id="rId19"/>
    <p:sldId id="294" r:id="rId20"/>
    <p:sldId id="301" r:id="rId21"/>
    <p:sldId id="296" r:id="rId22"/>
    <p:sldId id="302" r:id="rId23"/>
    <p:sldId id="303" r:id="rId24"/>
    <p:sldId id="304" r:id="rId25"/>
    <p:sldId id="305" r:id="rId26"/>
    <p:sldId id="306" r:id="rId27"/>
    <p:sldId id="295" r:id="rId2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32481A-9E3E-4F13-B4C0-7AB9E59E96B2}" v="24" dt="2025-09-25T15:59:41.5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p:restoredTop sz="94721"/>
  </p:normalViewPr>
  <p:slideViewPr>
    <p:cSldViewPr snapToGrid="0" snapToObjects="1">
      <p:cViewPr varScale="1">
        <p:scale>
          <a:sx n="143" d="100"/>
          <a:sy n="143" d="100"/>
        </p:scale>
        <p:origin x="666" y="114"/>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Newson" userId="32da3c3e-ee74-41f2-9b74-650ae755bc4b" providerId="ADAL" clId="{3D4D0DD3-5208-C64D-A81B-35314E6AA972}"/>
    <pc:docChg chg="custSel modMainMaster">
      <pc:chgData name="Paul Newson" userId="32da3c3e-ee74-41f2-9b74-650ae755bc4b" providerId="ADAL" clId="{3D4D0DD3-5208-C64D-A81B-35314E6AA972}" dt="2023-05-09T09:50:19.200" v="5" actId="1440"/>
      <pc:docMkLst>
        <pc:docMk/>
      </pc:docMkLst>
      <pc:sldMasterChg chg="addSp delSp modSp mod">
        <pc:chgData name="Paul Newson" userId="32da3c3e-ee74-41f2-9b74-650ae755bc4b" providerId="ADAL" clId="{3D4D0DD3-5208-C64D-A81B-35314E6AA972}" dt="2023-05-09T09:50:19.200" v="5" actId="1440"/>
        <pc:sldMasterMkLst>
          <pc:docMk/>
          <pc:sldMasterMk cId="0" sldId="2147483648"/>
        </pc:sldMasterMkLst>
      </pc:sldMasterChg>
    </pc:docChg>
  </pc:docChgLst>
  <pc:docChgLst>
    <pc:chgData name="Paul Newson" userId="32da3c3e-ee74-41f2-9b74-650ae755bc4b" providerId="ADAL" clId="{4B5D8039-9923-514B-9CE3-A16EC6C0519D}"/>
    <pc:docChg chg="custSel modMainMaster">
      <pc:chgData name="Paul Newson" userId="32da3c3e-ee74-41f2-9b74-650ae755bc4b" providerId="ADAL" clId="{4B5D8039-9923-514B-9CE3-A16EC6C0519D}" dt="2023-05-09T09:42:27.722" v="4" actId="1440"/>
      <pc:docMkLst>
        <pc:docMk/>
      </pc:docMkLst>
      <pc:sldMasterChg chg="addSp delSp modSp mod">
        <pc:chgData name="Paul Newson" userId="32da3c3e-ee74-41f2-9b74-650ae755bc4b" providerId="ADAL" clId="{4B5D8039-9923-514B-9CE3-A16EC6C0519D}" dt="2023-05-09T09:42:27.722" v="4" actId="1440"/>
        <pc:sldMasterMkLst>
          <pc:docMk/>
          <pc:sldMasterMk cId="0" sldId="2147483648"/>
        </pc:sldMasterMkLst>
      </pc:sldMasterChg>
    </pc:docChg>
  </pc:docChgLst>
  <pc:docChgLst>
    <pc:chgData name="Paul Newson" userId="32da3c3e-ee74-41f2-9b74-650ae755bc4b" providerId="ADAL" clId="{569B8235-7093-BD48-9947-00E94FA0E536}"/>
    <pc:docChg chg="custSel modMainMaster">
      <pc:chgData name="Paul Newson" userId="32da3c3e-ee74-41f2-9b74-650ae755bc4b" providerId="ADAL" clId="{569B8235-7093-BD48-9947-00E94FA0E536}" dt="2025-05-23T11:13:53.301" v="3" actId="1076"/>
      <pc:docMkLst>
        <pc:docMk/>
      </pc:docMkLst>
      <pc:sldMasterChg chg="addSp delSp modSp mod">
        <pc:chgData name="Paul Newson" userId="32da3c3e-ee74-41f2-9b74-650ae755bc4b" providerId="ADAL" clId="{569B8235-7093-BD48-9947-00E94FA0E536}" dt="2025-05-23T11:13:53.301" v="3" actId="1076"/>
        <pc:sldMasterMkLst>
          <pc:docMk/>
          <pc:sldMasterMk cId="0" sldId="2147483648"/>
        </pc:sldMasterMkLst>
      </pc:sldMasterChg>
    </pc:docChg>
  </pc:docChgLst>
  <pc:docChgLst>
    <pc:chgData name="Paul Newson" userId="32da3c3e-ee74-41f2-9b74-650ae755bc4b" providerId="ADAL" clId="{542CA5B4-6A25-9649-B2AD-10B561C831E9}"/>
    <pc:docChg chg="custSel modMainMaster">
      <pc:chgData name="Paul Newson" userId="32da3c3e-ee74-41f2-9b74-650ae755bc4b" providerId="ADAL" clId="{542CA5B4-6A25-9649-B2AD-10B561C831E9}" dt="2024-04-12T09:54:05.042" v="5" actId="1440"/>
      <pc:docMkLst>
        <pc:docMk/>
      </pc:docMkLst>
      <pc:sldMasterChg chg="addSp delSp modSp mod">
        <pc:chgData name="Paul Newson" userId="32da3c3e-ee74-41f2-9b74-650ae755bc4b" providerId="ADAL" clId="{542CA5B4-6A25-9649-B2AD-10B561C831E9}" dt="2024-04-12T09:54:05.042" v="5" actId="1440"/>
        <pc:sldMasterMkLst>
          <pc:docMk/>
          <pc:sldMasterMk cId="0" sldId="2147483648"/>
        </pc:sldMasterMkLst>
      </pc:sldMasterChg>
    </pc:docChg>
  </pc:docChgLst>
  <pc:docChgLst>
    <pc:chgData name="Giulia Ballerini" userId="32c45bdf-336a-4188-8134-762969bf9108" providerId="ADAL" clId="{7CCB998C-A879-4C27-88DA-FF11BC09E6CA}"/>
    <pc:docChg chg="undo custSel addSld delSld modSld sldOrd">
      <pc:chgData name="Giulia Ballerini" userId="32c45bdf-336a-4188-8134-762969bf9108" providerId="ADAL" clId="{7CCB998C-A879-4C27-88DA-FF11BC09E6CA}" dt="2025-09-25T16:02:55.333" v="3812" actId="20577"/>
      <pc:docMkLst>
        <pc:docMk/>
      </pc:docMkLst>
      <pc:sldChg chg="modSp mod">
        <pc:chgData name="Giulia Ballerini" userId="32c45bdf-336a-4188-8134-762969bf9108" providerId="ADAL" clId="{7CCB998C-A879-4C27-88DA-FF11BC09E6CA}" dt="2025-09-25T15:46:06.365" v="3404" actId="1076"/>
        <pc:sldMkLst>
          <pc:docMk/>
          <pc:sldMk cId="36474975" sldId="274"/>
        </pc:sldMkLst>
        <pc:spChg chg="mod">
          <ac:chgData name="Giulia Ballerini" userId="32c45bdf-336a-4188-8134-762969bf9108" providerId="ADAL" clId="{7CCB998C-A879-4C27-88DA-FF11BC09E6CA}" dt="2025-09-25T15:46:06.365" v="3404" actId="1076"/>
          <ac:spMkLst>
            <pc:docMk/>
            <pc:sldMk cId="36474975" sldId="274"/>
            <ac:spMk id="7169" creationId="{00000000-0000-0000-0000-000000000000}"/>
          </ac:spMkLst>
        </pc:spChg>
      </pc:sldChg>
      <pc:sldChg chg="modSp mod">
        <pc:chgData name="Giulia Ballerini" userId="32c45bdf-336a-4188-8134-762969bf9108" providerId="ADAL" clId="{7CCB998C-A879-4C27-88DA-FF11BC09E6CA}" dt="2025-09-25T15:46:40.627" v="3414" actId="20577"/>
        <pc:sldMkLst>
          <pc:docMk/>
          <pc:sldMk cId="3679746288" sldId="275"/>
        </pc:sldMkLst>
        <pc:spChg chg="mod">
          <ac:chgData name="Giulia Ballerini" userId="32c45bdf-336a-4188-8134-762969bf9108" providerId="ADAL" clId="{7CCB998C-A879-4C27-88DA-FF11BC09E6CA}" dt="2025-09-25T15:46:40.627" v="3414" actId="20577"/>
          <ac:spMkLst>
            <pc:docMk/>
            <pc:sldMk cId="3679746288" sldId="275"/>
            <ac:spMk id="3" creationId="{00000000-0000-0000-0000-000000000000}"/>
          </ac:spMkLst>
        </pc:spChg>
      </pc:sldChg>
      <pc:sldChg chg="modSp mod">
        <pc:chgData name="Giulia Ballerini" userId="32c45bdf-336a-4188-8134-762969bf9108" providerId="ADAL" clId="{7CCB998C-A879-4C27-88DA-FF11BC09E6CA}" dt="2025-09-25T15:47:18.314" v="3448" actId="20577"/>
        <pc:sldMkLst>
          <pc:docMk/>
          <pc:sldMk cId="942555691" sldId="276"/>
        </pc:sldMkLst>
        <pc:spChg chg="mod">
          <ac:chgData name="Giulia Ballerini" userId="32c45bdf-336a-4188-8134-762969bf9108" providerId="ADAL" clId="{7CCB998C-A879-4C27-88DA-FF11BC09E6CA}" dt="2025-09-25T15:47:18.314" v="3448" actId="20577"/>
          <ac:spMkLst>
            <pc:docMk/>
            <pc:sldMk cId="942555691" sldId="276"/>
            <ac:spMk id="3" creationId="{00000000-0000-0000-0000-000000000000}"/>
          </ac:spMkLst>
        </pc:spChg>
      </pc:sldChg>
      <pc:sldChg chg="modSp mod">
        <pc:chgData name="Giulia Ballerini" userId="32c45bdf-336a-4188-8134-762969bf9108" providerId="ADAL" clId="{7CCB998C-A879-4C27-88DA-FF11BC09E6CA}" dt="2025-09-25T15:48:27.118" v="3472" actId="20577"/>
        <pc:sldMkLst>
          <pc:docMk/>
          <pc:sldMk cId="1767692445" sldId="277"/>
        </pc:sldMkLst>
        <pc:spChg chg="mod">
          <ac:chgData name="Giulia Ballerini" userId="32c45bdf-336a-4188-8134-762969bf9108" providerId="ADAL" clId="{7CCB998C-A879-4C27-88DA-FF11BC09E6CA}" dt="2025-09-25T15:48:27.118" v="3472" actId="20577"/>
          <ac:spMkLst>
            <pc:docMk/>
            <pc:sldMk cId="1767692445" sldId="277"/>
            <ac:spMk id="3" creationId="{00000000-0000-0000-0000-000000000000}"/>
          </ac:spMkLst>
        </pc:spChg>
      </pc:sldChg>
      <pc:sldChg chg="modSp mod">
        <pc:chgData name="Giulia Ballerini" userId="32c45bdf-336a-4188-8134-762969bf9108" providerId="ADAL" clId="{7CCB998C-A879-4C27-88DA-FF11BC09E6CA}" dt="2025-09-25T15:48:34.966" v="3473" actId="14100"/>
        <pc:sldMkLst>
          <pc:docMk/>
          <pc:sldMk cId="657782865" sldId="278"/>
        </pc:sldMkLst>
        <pc:spChg chg="mod">
          <ac:chgData name="Giulia Ballerini" userId="32c45bdf-336a-4188-8134-762969bf9108" providerId="ADAL" clId="{7CCB998C-A879-4C27-88DA-FF11BC09E6CA}" dt="2025-09-25T15:48:34.966" v="3473" actId="14100"/>
          <ac:spMkLst>
            <pc:docMk/>
            <pc:sldMk cId="657782865" sldId="278"/>
            <ac:spMk id="2" creationId="{6FD02E1C-945B-8FED-197C-10993D1AB78D}"/>
          </ac:spMkLst>
        </pc:spChg>
        <pc:spChg chg="mod">
          <ac:chgData name="Giulia Ballerini" userId="32c45bdf-336a-4188-8134-762969bf9108" providerId="ADAL" clId="{7CCB998C-A879-4C27-88DA-FF11BC09E6CA}" dt="2025-09-25T13:50:31.192" v="899" actId="20577"/>
          <ac:spMkLst>
            <pc:docMk/>
            <pc:sldMk cId="657782865" sldId="278"/>
            <ac:spMk id="3" creationId="{36A54450-9952-8BD5-74C5-D5C3C61A0C72}"/>
          </ac:spMkLst>
        </pc:spChg>
      </pc:sldChg>
      <pc:sldChg chg="modSp mod">
        <pc:chgData name="Giulia Ballerini" userId="32c45bdf-336a-4188-8134-762969bf9108" providerId="ADAL" clId="{7CCB998C-A879-4C27-88DA-FF11BC09E6CA}" dt="2025-09-25T15:50:50.196" v="3556" actId="20577"/>
        <pc:sldMkLst>
          <pc:docMk/>
          <pc:sldMk cId="3438740773" sldId="279"/>
        </pc:sldMkLst>
        <pc:spChg chg="mod">
          <ac:chgData name="Giulia Ballerini" userId="32c45bdf-336a-4188-8134-762969bf9108" providerId="ADAL" clId="{7CCB998C-A879-4C27-88DA-FF11BC09E6CA}" dt="2025-09-25T15:50:21.438" v="3551" actId="20577"/>
          <ac:spMkLst>
            <pc:docMk/>
            <pc:sldMk cId="3438740773" sldId="279"/>
            <ac:spMk id="6" creationId="{FEC5E9BE-7F5F-29C1-915C-0D2A3CA1453B}"/>
          </ac:spMkLst>
        </pc:spChg>
        <pc:spChg chg="mod">
          <ac:chgData name="Giulia Ballerini" userId="32c45bdf-336a-4188-8134-762969bf9108" providerId="ADAL" clId="{7CCB998C-A879-4C27-88DA-FF11BC09E6CA}" dt="2025-09-25T15:50:50.196" v="3556" actId="20577"/>
          <ac:spMkLst>
            <pc:docMk/>
            <pc:sldMk cId="3438740773" sldId="279"/>
            <ac:spMk id="7" creationId="{764F407F-FFA3-1F20-BE4B-CC48DD06BBC8}"/>
          </ac:spMkLst>
        </pc:spChg>
        <pc:cxnChg chg="mod">
          <ac:chgData name="Giulia Ballerini" userId="32c45bdf-336a-4188-8134-762969bf9108" providerId="ADAL" clId="{7CCB998C-A879-4C27-88DA-FF11BC09E6CA}" dt="2025-09-25T15:49:59.614" v="3535" actId="14100"/>
          <ac:cxnSpMkLst>
            <pc:docMk/>
            <pc:sldMk cId="3438740773" sldId="279"/>
            <ac:cxnSpMk id="9" creationId="{644B6433-B488-A4AE-F97B-78ADF97C335B}"/>
          </ac:cxnSpMkLst>
        </pc:cxnChg>
      </pc:sldChg>
      <pc:sldChg chg="modSp mod">
        <pc:chgData name="Giulia Ballerini" userId="32c45bdf-336a-4188-8134-762969bf9108" providerId="ADAL" clId="{7CCB998C-A879-4C27-88DA-FF11BC09E6CA}" dt="2025-09-25T16:01:15.959" v="3745" actId="20577"/>
        <pc:sldMkLst>
          <pc:docMk/>
          <pc:sldMk cId="3828797885" sldId="280"/>
        </pc:sldMkLst>
        <pc:spChg chg="mod">
          <ac:chgData name="Giulia Ballerini" userId="32c45bdf-336a-4188-8134-762969bf9108" providerId="ADAL" clId="{7CCB998C-A879-4C27-88DA-FF11BC09E6CA}" dt="2025-09-25T16:01:15.959" v="3745" actId="20577"/>
          <ac:spMkLst>
            <pc:docMk/>
            <pc:sldMk cId="3828797885" sldId="280"/>
            <ac:spMk id="2" creationId="{20569403-85E3-430C-518A-A5D99F72A997}"/>
          </ac:spMkLst>
        </pc:spChg>
        <pc:spChg chg="mod">
          <ac:chgData name="Giulia Ballerini" userId="32c45bdf-336a-4188-8134-762969bf9108" providerId="ADAL" clId="{7CCB998C-A879-4C27-88DA-FF11BC09E6CA}" dt="2025-09-25T14:38:30.508" v="2979" actId="20577"/>
          <ac:spMkLst>
            <pc:docMk/>
            <pc:sldMk cId="3828797885" sldId="280"/>
            <ac:spMk id="3" creationId="{69989AB8-A7A1-0846-971C-2A1A1B15CCC2}"/>
          </ac:spMkLst>
        </pc:spChg>
      </pc:sldChg>
      <pc:sldChg chg="modSp mod">
        <pc:chgData name="Giulia Ballerini" userId="32c45bdf-336a-4188-8134-762969bf9108" providerId="ADAL" clId="{7CCB998C-A879-4C27-88DA-FF11BC09E6CA}" dt="2025-09-25T16:01:20.964" v="3748" actId="20577"/>
        <pc:sldMkLst>
          <pc:docMk/>
          <pc:sldMk cId="2381632144" sldId="281"/>
        </pc:sldMkLst>
        <pc:spChg chg="mod">
          <ac:chgData name="Giulia Ballerini" userId="32c45bdf-336a-4188-8134-762969bf9108" providerId="ADAL" clId="{7CCB998C-A879-4C27-88DA-FF11BC09E6CA}" dt="2025-09-25T16:01:20.964" v="3748" actId="20577"/>
          <ac:spMkLst>
            <pc:docMk/>
            <pc:sldMk cId="2381632144" sldId="281"/>
            <ac:spMk id="2" creationId="{DAFCF834-28AC-E3FB-F08E-A9AF9B0FAB02}"/>
          </ac:spMkLst>
        </pc:spChg>
        <pc:spChg chg="mod">
          <ac:chgData name="Giulia Ballerini" userId="32c45bdf-336a-4188-8134-762969bf9108" providerId="ADAL" clId="{7CCB998C-A879-4C27-88DA-FF11BC09E6CA}" dt="2025-09-25T13:57:49.817" v="1411" actId="115"/>
          <ac:spMkLst>
            <pc:docMk/>
            <pc:sldMk cId="2381632144" sldId="281"/>
            <ac:spMk id="3" creationId="{65E9CAA9-D2B6-09DF-C3E6-8E34512634EF}"/>
          </ac:spMkLst>
        </pc:spChg>
      </pc:sldChg>
      <pc:sldChg chg="modSp mod">
        <pc:chgData name="Giulia Ballerini" userId="32c45bdf-336a-4188-8134-762969bf9108" providerId="ADAL" clId="{7CCB998C-A879-4C27-88DA-FF11BC09E6CA}" dt="2025-09-25T14:39:15.752" v="2991" actId="27636"/>
        <pc:sldMkLst>
          <pc:docMk/>
          <pc:sldMk cId="1349567888" sldId="284"/>
        </pc:sldMkLst>
        <pc:spChg chg="mod">
          <ac:chgData name="Giulia Ballerini" userId="32c45bdf-336a-4188-8134-762969bf9108" providerId="ADAL" clId="{7CCB998C-A879-4C27-88DA-FF11BC09E6CA}" dt="2025-09-25T14:38:52.425" v="2983" actId="113"/>
          <ac:spMkLst>
            <pc:docMk/>
            <pc:sldMk cId="1349567888" sldId="284"/>
            <ac:spMk id="2" creationId="{00000000-0000-0000-0000-000000000000}"/>
          </ac:spMkLst>
        </pc:spChg>
        <pc:spChg chg="mod">
          <ac:chgData name="Giulia Ballerini" userId="32c45bdf-336a-4188-8134-762969bf9108" providerId="ADAL" clId="{7CCB998C-A879-4C27-88DA-FF11BC09E6CA}" dt="2025-09-25T14:39:15.752" v="2991" actId="27636"/>
          <ac:spMkLst>
            <pc:docMk/>
            <pc:sldMk cId="1349567888" sldId="284"/>
            <ac:spMk id="3" creationId="{00000000-0000-0000-0000-000000000000}"/>
          </ac:spMkLst>
        </pc:spChg>
      </pc:sldChg>
      <pc:sldChg chg="modSp mod ord">
        <pc:chgData name="Giulia Ballerini" userId="32c45bdf-336a-4188-8134-762969bf9108" providerId="ADAL" clId="{7CCB998C-A879-4C27-88DA-FF11BC09E6CA}" dt="2025-09-25T16:01:54.313" v="3793" actId="20577"/>
        <pc:sldMkLst>
          <pc:docMk/>
          <pc:sldMk cId="3801819369" sldId="285"/>
        </pc:sldMkLst>
        <pc:spChg chg="mod">
          <ac:chgData name="Giulia Ballerini" userId="32c45bdf-336a-4188-8134-762969bf9108" providerId="ADAL" clId="{7CCB998C-A879-4C27-88DA-FF11BC09E6CA}" dt="2025-09-25T16:01:54.313" v="3793" actId="20577"/>
          <ac:spMkLst>
            <pc:docMk/>
            <pc:sldMk cId="3801819369" sldId="285"/>
            <ac:spMk id="2" creationId="{00000000-0000-0000-0000-000000000000}"/>
          </ac:spMkLst>
        </pc:spChg>
      </pc:sldChg>
      <pc:sldChg chg="modSp mod">
        <pc:chgData name="Giulia Ballerini" userId="32c45bdf-336a-4188-8134-762969bf9108" providerId="ADAL" clId="{7CCB998C-A879-4C27-88DA-FF11BC09E6CA}" dt="2025-09-25T16:01:43.529" v="3773" actId="20577"/>
        <pc:sldMkLst>
          <pc:docMk/>
          <pc:sldMk cId="1541648441" sldId="286"/>
        </pc:sldMkLst>
        <pc:spChg chg="mod">
          <ac:chgData name="Giulia Ballerini" userId="32c45bdf-336a-4188-8134-762969bf9108" providerId="ADAL" clId="{7CCB998C-A879-4C27-88DA-FF11BC09E6CA}" dt="2025-09-25T16:01:43.529" v="3773" actId="20577"/>
          <ac:spMkLst>
            <pc:docMk/>
            <pc:sldMk cId="1541648441" sldId="286"/>
            <ac:spMk id="2" creationId="{00000000-0000-0000-0000-000000000000}"/>
          </ac:spMkLst>
        </pc:spChg>
      </pc:sldChg>
      <pc:sldChg chg="modSp mod">
        <pc:chgData name="Giulia Ballerini" userId="32c45bdf-336a-4188-8134-762969bf9108" providerId="ADAL" clId="{7CCB998C-A879-4C27-88DA-FF11BC09E6CA}" dt="2025-09-25T15:53:26.052" v="3588" actId="20577"/>
        <pc:sldMkLst>
          <pc:docMk/>
          <pc:sldMk cId="1589903526" sldId="287"/>
        </pc:sldMkLst>
        <pc:spChg chg="mod">
          <ac:chgData name="Giulia Ballerini" userId="32c45bdf-336a-4188-8134-762969bf9108" providerId="ADAL" clId="{7CCB998C-A879-4C27-88DA-FF11BC09E6CA}" dt="2025-09-25T15:53:26.052" v="3588" actId="20577"/>
          <ac:spMkLst>
            <pc:docMk/>
            <pc:sldMk cId="1589903526" sldId="287"/>
            <ac:spMk id="3" creationId="{00000000-0000-0000-0000-000000000000}"/>
          </ac:spMkLst>
        </pc:spChg>
      </pc:sldChg>
      <pc:sldChg chg="modSp mod">
        <pc:chgData name="Giulia Ballerini" userId="32c45bdf-336a-4188-8134-762969bf9108" providerId="ADAL" clId="{7CCB998C-A879-4C27-88DA-FF11BC09E6CA}" dt="2025-09-25T14:13:20.997" v="1699" actId="113"/>
        <pc:sldMkLst>
          <pc:docMk/>
          <pc:sldMk cId="1481949296" sldId="288"/>
        </pc:sldMkLst>
        <pc:spChg chg="mod">
          <ac:chgData name="Giulia Ballerini" userId="32c45bdf-336a-4188-8134-762969bf9108" providerId="ADAL" clId="{7CCB998C-A879-4C27-88DA-FF11BC09E6CA}" dt="2025-09-25T14:13:20.997" v="1699" actId="113"/>
          <ac:spMkLst>
            <pc:docMk/>
            <pc:sldMk cId="1481949296" sldId="288"/>
            <ac:spMk id="3" creationId="{00000000-0000-0000-0000-000000000000}"/>
          </ac:spMkLst>
        </pc:spChg>
      </pc:sldChg>
      <pc:sldChg chg="modSp mod">
        <pc:chgData name="Giulia Ballerini" userId="32c45bdf-336a-4188-8134-762969bf9108" providerId="ADAL" clId="{7CCB998C-A879-4C27-88DA-FF11BC09E6CA}" dt="2025-09-25T16:02:15.024" v="3803" actId="5793"/>
        <pc:sldMkLst>
          <pc:docMk/>
          <pc:sldMk cId="2509960289" sldId="289"/>
        </pc:sldMkLst>
        <pc:spChg chg="mod">
          <ac:chgData name="Giulia Ballerini" userId="32c45bdf-336a-4188-8134-762969bf9108" providerId="ADAL" clId="{7CCB998C-A879-4C27-88DA-FF11BC09E6CA}" dt="2025-09-25T16:02:15.024" v="3803" actId="5793"/>
          <ac:spMkLst>
            <pc:docMk/>
            <pc:sldMk cId="2509960289" sldId="289"/>
            <ac:spMk id="3" creationId="{00000000-0000-0000-0000-000000000000}"/>
          </ac:spMkLst>
        </pc:spChg>
      </pc:sldChg>
      <pc:sldChg chg="del">
        <pc:chgData name="Giulia Ballerini" userId="32c45bdf-336a-4188-8134-762969bf9108" providerId="ADAL" clId="{7CCB998C-A879-4C27-88DA-FF11BC09E6CA}" dt="2025-09-25T14:06:57.046" v="1572" actId="47"/>
        <pc:sldMkLst>
          <pc:docMk/>
          <pc:sldMk cId="3554039578" sldId="290"/>
        </pc:sldMkLst>
      </pc:sldChg>
      <pc:sldChg chg="del">
        <pc:chgData name="Giulia Ballerini" userId="32c45bdf-336a-4188-8134-762969bf9108" providerId="ADAL" clId="{7CCB998C-A879-4C27-88DA-FF11BC09E6CA}" dt="2025-09-25T14:06:58.852" v="1573" actId="47"/>
        <pc:sldMkLst>
          <pc:docMk/>
          <pc:sldMk cId="2395106448" sldId="291"/>
        </pc:sldMkLst>
      </pc:sldChg>
      <pc:sldChg chg="modSp mod">
        <pc:chgData name="Giulia Ballerini" userId="32c45bdf-336a-4188-8134-762969bf9108" providerId="ADAL" clId="{7CCB998C-A879-4C27-88DA-FF11BC09E6CA}" dt="2025-09-25T14:42:57.202" v="3115" actId="14100"/>
        <pc:sldMkLst>
          <pc:docMk/>
          <pc:sldMk cId="3229784219" sldId="293"/>
        </pc:sldMkLst>
        <pc:spChg chg="mod">
          <ac:chgData name="Giulia Ballerini" userId="32c45bdf-336a-4188-8134-762969bf9108" providerId="ADAL" clId="{7CCB998C-A879-4C27-88DA-FF11BC09E6CA}" dt="2025-09-25T14:08:23.260" v="1594" actId="20577"/>
          <ac:spMkLst>
            <pc:docMk/>
            <pc:sldMk cId="3229784219" sldId="293"/>
            <ac:spMk id="2" creationId="{00000000-0000-0000-0000-000000000000}"/>
          </ac:spMkLst>
        </pc:spChg>
        <pc:spChg chg="mod">
          <ac:chgData name="Giulia Ballerini" userId="32c45bdf-336a-4188-8134-762969bf9108" providerId="ADAL" clId="{7CCB998C-A879-4C27-88DA-FF11BC09E6CA}" dt="2025-09-25T14:42:57.202" v="3115" actId="14100"/>
          <ac:spMkLst>
            <pc:docMk/>
            <pc:sldMk cId="3229784219" sldId="293"/>
            <ac:spMk id="3" creationId="{00000000-0000-0000-0000-000000000000}"/>
          </ac:spMkLst>
        </pc:spChg>
      </pc:sldChg>
      <pc:sldChg chg="modSp mod">
        <pc:chgData name="Giulia Ballerini" userId="32c45bdf-336a-4188-8134-762969bf9108" providerId="ADAL" clId="{7CCB998C-A879-4C27-88DA-FF11BC09E6CA}" dt="2025-09-25T14:43:54.147" v="3131" actId="113"/>
        <pc:sldMkLst>
          <pc:docMk/>
          <pc:sldMk cId="327013836" sldId="294"/>
        </pc:sldMkLst>
        <pc:spChg chg="mod">
          <ac:chgData name="Giulia Ballerini" userId="32c45bdf-336a-4188-8134-762969bf9108" providerId="ADAL" clId="{7CCB998C-A879-4C27-88DA-FF11BC09E6CA}" dt="2025-09-25T14:08:36.078" v="1612" actId="20577"/>
          <ac:spMkLst>
            <pc:docMk/>
            <pc:sldMk cId="327013836" sldId="294"/>
            <ac:spMk id="2" creationId="{00000000-0000-0000-0000-000000000000}"/>
          </ac:spMkLst>
        </pc:spChg>
        <pc:spChg chg="mod">
          <ac:chgData name="Giulia Ballerini" userId="32c45bdf-336a-4188-8134-762969bf9108" providerId="ADAL" clId="{7CCB998C-A879-4C27-88DA-FF11BC09E6CA}" dt="2025-09-25T14:43:54.147" v="3131" actId="113"/>
          <ac:spMkLst>
            <pc:docMk/>
            <pc:sldMk cId="327013836" sldId="294"/>
            <ac:spMk id="3" creationId="{00000000-0000-0000-0000-000000000000}"/>
          </ac:spMkLst>
        </pc:spChg>
      </pc:sldChg>
      <pc:sldChg chg="modSp mod">
        <pc:chgData name="Giulia Ballerini" userId="32c45bdf-336a-4188-8134-762969bf9108" providerId="ADAL" clId="{7CCB998C-A879-4C27-88DA-FF11BC09E6CA}" dt="2025-09-25T15:56:05.969" v="3616" actId="113"/>
        <pc:sldMkLst>
          <pc:docMk/>
          <pc:sldMk cId="3006002466" sldId="296"/>
        </pc:sldMkLst>
        <pc:spChg chg="mod">
          <ac:chgData name="Giulia Ballerini" userId="32c45bdf-336a-4188-8134-762969bf9108" providerId="ADAL" clId="{7CCB998C-A879-4C27-88DA-FF11BC09E6CA}" dt="2025-09-25T15:56:05.969" v="3616" actId="113"/>
          <ac:spMkLst>
            <pc:docMk/>
            <pc:sldMk cId="3006002466" sldId="296"/>
            <ac:spMk id="3" creationId="{00000000-0000-0000-0000-000000000000}"/>
          </ac:spMkLst>
        </pc:spChg>
      </pc:sldChg>
      <pc:sldChg chg="addSp modSp mod">
        <pc:chgData name="Giulia Ballerini" userId="32c45bdf-336a-4188-8134-762969bf9108" providerId="ADAL" clId="{7CCB998C-A879-4C27-88DA-FF11BC09E6CA}" dt="2025-09-25T15:47:37.964" v="3454" actId="20577"/>
        <pc:sldMkLst>
          <pc:docMk/>
          <pc:sldMk cId="3174129948" sldId="297"/>
        </pc:sldMkLst>
        <pc:spChg chg="mod">
          <ac:chgData name="Giulia Ballerini" userId="32c45bdf-336a-4188-8134-762969bf9108" providerId="ADAL" clId="{7CCB998C-A879-4C27-88DA-FF11BC09E6CA}" dt="2025-09-25T15:47:37.964" v="3454" actId="20577"/>
          <ac:spMkLst>
            <pc:docMk/>
            <pc:sldMk cId="3174129948" sldId="297"/>
            <ac:spMk id="3" creationId="{00000000-0000-0000-0000-000000000000}"/>
          </ac:spMkLst>
        </pc:spChg>
        <pc:spChg chg="add">
          <ac:chgData name="Giulia Ballerini" userId="32c45bdf-336a-4188-8134-762969bf9108" providerId="ADAL" clId="{7CCB998C-A879-4C27-88DA-FF11BC09E6CA}" dt="2025-09-25T13:44:35.822" v="499" actId="11529"/>
          <ac:spMkLst>
            <pc:docMk/>
            <pc:sldMk cId="3174129948" sldId="297"/>
            <ac:spMk id="4" creationId="{519ABDAE-A848-5D6A-AE77-FC3AC93AB494}"/>
          </ac:spMkLst>
        </pc:spChg>
      </pc:sldChg>
      <pc:sldChg chg="del">
        <pc:chgData name="Giulia Ballerini" userId="32c45bdf-336a-4188-8134-762969bf9108" providerId="ADAL" clId="{7CCB998C-A879-4C27-88DA-FF11BC09E6CA}" dt="2025-09-25T13:55:08.162" v="1312" actId="47"/>
        <pc:sldMkLst>
          <pc:docMk/>
          <pc:sldMk cId="2675872925" sldId="298"/>
        </pc:sldMkLst>
      </pc:sldChg>
      <pc:sldChg chg="modSp new mod">
        <pc:chgData name="Giulia Ballerini" userId="32c45bdf-336a-4188-8134-762969bf9108" providerId="ADAL" clId="{7CCB998C-A879-4C27-88DA-FF11BC09E6CA}" dt="2025-09-25T15:49:38.993" v="3533" actId="313"/>
        <pc:sldMkLst>
          <pc:docMk/>
          <pc:sldMk cId="563399953" sldId="299"/>
        </pc:sldMkLst>
        <pc:spChg chg="mod">
          <ac:chgData name="Giulia Ballerini" userId="32c45bdf-336a-4188-8134-762969bf9108" providerId="ADAL" clId="{7CCB998C-A879-4C27-88DA-FF11BC09E6CA}" dt="2025-09-25T13:52:38.815" v="1169" actId="20577"/>
          <ac:spMkLst>
            <pc:docMk/>
            <pc:sldMk cId="563399953" sldId="299"/>
            <ac:spMk id="2" creationId="{BA78942E-CBDF-8911-CCAD-C0023E22575C}"/>
          </ac:spMkLst>
        </pc:spChg>
        <pc:spChg chg="mod">
          <ac:chgData name="Giulia Ballerini" userId="32c45bdf-336a-4188-8134-762969bf9108" providerId="ADAL" clId="{7CCB998C-A879-4C27-88DA-FF11BC09E6CA}" dt="2025-09-25T15:49:38.993" v="3533" actId="313"/>
          <ac:spMkLst>
            <pc:docMk/>
            <pc:sldMk cId="563399953" sldId="299"/>
            <ac:spMk id="3" creationId="{E1383631-DA93-FC7E-B0D3-38689BC58AB2}"/>
          </ac:spMkLst>
        </pc:spChg>
      </pc:sldChg>
      <pc:sldChg chg="modSp new del mod">
        <pc:chgData name="Giulia Ballerini" userId="32c45bdf-336a-4188-8134-762969bf9108" providerId="ADAL" clId="{7CCB998C-A879-4C27-88DA-FF11BC09E6CA}" dt="2025-09-25T13:47:16.661" v="756" actId="47"/>
        <pc:sldMkLst>
          <pc:docMk/>
          <pc:sldMk cId="573109097" sldId="299"/>
        </pc:sldMkLst>
        <pc:spChg chg="mod">
          <ac:chgData name="Giulia Ballerini" userId="32c45bdf-336a-4188-8134-762969bf9108" providerId="ADAL" clId="{7CCB998C-A879-4C27-88DA-FF11BC09E6CA}" dt="2025-09-25T13:46:58.587" v="755" actId="20577"/>
          <ac:spMkLst>
            <pc:docMk/>
            <pc:sldMk cId="573109097" sldId="299"/>
            <ac:spMk id="2" creationId="{60F1418E-B5FC-1D90-3A13-1BCB3EBD3E7E}"/>
          </ac:spMkLst>
        </pc:spChg>
        <pc:spChg chg="mod">
          <ac:chgData name="Giulia Ballerini" userId="32c45bdf-336a-4188-8134-762969bf9108" providerId="ADAL" clId="{7CCB998C-A879-4C27-88DA-FF11BC09E6CA}" dt="2025-09-25T13:46:12.925" v="753" actId="20577"/>
          <ac:spMkLst>
            <pc:docMk/>
            <pc:sldMk cId="573109097" sldId="299"/>
            <ac:spMk id="3" creationId="{C6DA7FC2-BDDE-75C6-1757-B29ED01502BF}"/>
          </ac:spMkLst>
        </pc:spChg>
      </pc:sldChg>
      <pc:sldChg chg="modSp new mod">
        <pc:chgData name="Giulia Ballerini" userId="32c45bdf-336a-4188-8134-762969bf9108" providerId="ADAL" clId="{7CCB998C-A879-4C27-88DA-FF11BC09E6CA}" dt="2025-09-25T15:52:16.557" v="3570" actId="20577"/>
        <pc:sldMkLst>
          <pc:docMk/>
          <pc:sldMk cId="2776348836" sldId="300"/>
        </pc:sldMkLst>
        <pc:spChg chg="mod">
          <ac:chgData name="Giulia Ballerini" userId="32c45bdf-336a-4188-8134-762969bf9108" providerId="ADAL" clId="{7CCB998C-A879-4C27-88DA-FF11BC09E6CA}" dt="2025-09-25T14:00:28.352" v="1427" actId="27636"/>
          <ac:spMkLst>
            <pc:docMk/>
            <pc:sldMk cId="2776348836" sldId="300"/>
            <ac:spMk id="2" creationId="{A4706E64-3D31-B182-A0C9-8C1A2AFE5EF3}"/>
          </ac:spMkLst>
        </pc:spChg>
        <pc:spChg chg="mod">
          <ac:chgData name="Giulia Ballerini" userId="32c45bdf-336a-4188-8134-762969bf9108" providerId="ADAL" clId="{7CCB998C-A879-4C27-88DA-FF11BC09E6CA}" dt="2025-09-25T15:52:16.557" v="3570" actId="20577"/>
          <ac:spMkLst>
            <pc:docMk/>
            <pc:sldMk cId="2776348836" sldId="300"/>
            <ac:spMk id="3" creationId="{674F2A01-5F89-B807-1356-35EA9CFB7E74}"/>
          </ac:spMkLst>
        </pc:spChg>
      </pc:sldChg>
      <pc:sldChg chg="modSp new mod">
        <pc:chgData name="Giulia Ballerini" userId="32c45bdf-336a-4188-8134-762969bf9108" providerId="ADAL" clId="{7CCB998C-A879-4C27-88DA-FF11BC09E6CA}" dt="2025-09-25T14:44:22.925" v="3142" actId="20577"/>
        <pc:sldMkLst>
          <pc:docMk/>
          <pc:sldMk cId="1687171871" sldId="301"/>
        </pc:sldMkLst>
        <pc:spChg chg="mod">
          <ac:chgData name="Giulia Ballerini" userId="32c45bdf-336a-4188-8134-762969bf9108" providerId="ADAL" clId="{7CCB998C-A879-4C27-88DA-FF11BC09E6CA}" dt="2025-09-25T14:13:55.002" v="1731" actId="20577"/>
          <ac:spMkLst>
            <pc:docMk/>
            <pc:sldMk cId="1687171871" sldId="301"/>
            <ac:spMk id="2" creationId="{5D06F5D1-296C-C44D-D022-1C449E6E8873}"/>
          </ac:spMkLst>
        </pc:spChg>
        <pc:spChg chg="mod">
          <ac:chgData name="Giulia Ballerini" userId="32c45bdf-336a-4188-8134-762969bf9108" providerId="ADAL" clId="{7CCB998C-A879-4C27-88DA-FF11BC09E6CA}" dt="2025-09-25T14:44:22.925" v="3142" actId="20577"/>
          <ac:spMkLst>
            <pc:docMk/>
            <pc:sldMk cId="1687171871" sldId="301"/>
            <ac:spMk id="3" creationId="{3E34A196-4675-F80B-6AC1-AC01B43E4C97}"/>
          </ac:spMkLst>
        </pc:spChg>
      </pc:sldChg>
      <pc:sldChg chg="modSp new mod">
        <pc:chgData name="Giulia Ballerini" userId="32c45bdf-336a-4188-8134-762969bf9108" providerId="ADAL" clId="{7CCB998C-A879-4C27-88DA-FF11BC09E6CA}" dt="2025-09-25T15:56:39.621" v="3619" actId="20577"/>
        <pc:sldMkLst>
          <pc:docMk/>
          <pc:sldMk cId="3935184437" sldId="302"/>
        </pc:sldMkLst>
        <pc:spChg chg="mod">
          <ac:chgData name="Giulia Ballerini" userId="32c45bdf-336a-4188-8134-762969bf9108" providerId="ADAL" clId="{7CCB998C-A879-4C27-88DA-FF11BC09E6CA}" dt="2025-09-25T14:21:11.295" v="1898" actId="20577"/>
          <ac:spMkLst>
            <pc:docMk/>
            <pc:sldMk cId="3935184437" sldId="302"/>
            <ac:spMk id="2" creationId="{12A3EAFE-43BE-34E0-A29B-ECEFEBE17B28}"/>
          </ac:spMkLst>
        </pc:spChg>
        <pc:spChg chg="mod">
          <ac:chgData name="Giulia Ballerini" userId="32c45bdf-336a-4188-8134-762969bf9108" providerId="ADAL" clId="{7CCB998C-A879-4C27-88DA-FF11BC09E6CA}" dt="2025-09-25T15:56:39.621" v="3619" actId="20577"/>
          <ac:spMkLst>
            <pc:docMk/>
            <pc:sldMk cId="3935184437" sldId="302"/>
            <ac:spMk id="3" creationId="{B4C0E216-C582-7199-B160-082C77E0EEC6}"/>
          </ac:spMkLst>
        </pc:spChg>
      </pc:sldChg>
      <pc:sldChg chg="modSp new mod">
        <pc:chgData name="Giulia Ballerini" userId="32c45bdf-336a-4188-8134-762969bf9108" providerId="ADAL" clId="{7CCB998C-A879-4C27-88DA-FF11BC09E6CA}" dt="2025-09-25T15:57:21.247" v="3630" actId="113"/>
        <pc:sldMkLst>
          <pc:docMk/>
          <pc:sldMk cId="2532929149" sldId="303"/>
        </pc:sldMkLst>
        <pc:spChg chg="mod">
          <ac:chgData name="Giulia Ballerini" userId="32c45bdf-336a-4188-8134-762969bf9108" providerId="ADAL" clId="{7CCB998C-A879-4C27-88DA-FF11BC09E6CA}" dt="2025-09-25T15:57:08.704" v="3628" actId="20577"/>
          <ac:spMkLst>
            <pc:docMk/>
            <pc:sldMk cId="2532929149" sldId="303"/>
            <ac:spMk id="2" creationId="{0D4DCAC0-AC5D-F2F1-7A5D-F711D9ABA3DD}"/>
          </ac:spMkLst>
        </pc:spChg>
        <pc:spChg chg="mod">
          <ac:chgData name="Giulia Ballerini" userId="32c45bdf-336a-4188-8134-762969bf9108" providerId="ADAL" clId="{7CCB998C-A879-4C27-88DA-FF11BC09E6CA}" dt="2025-09-25T15:57:21.247" v="3630" actId="113"/>
          <ac:spMkLst>
            <pc:docMk/>
            <pc:sldMk cId="2532929149" sldId="303"/>
            <ac:spMk id="3" creationId="{4E805D57-6E73-A18C-9253-9BCE0023357E}"/>
          </ac:spMkLst>
        </pc:spChg>
      </pc:sldChg>
      <pc:sldChg chg="addSp delSp modSp new mod">
        <pc:chgData name="Giulia Ballerini" userId="32c45bdf-336a-4188-8134-762969bf9108" providerId="ADAL" clId="{7CCB998C-A879-4C27-88DA-FF11BC09E6CA}" dt="2025-09-25T16:02:55.333" v="3812" actId="20577"/>
        <pc:sldMkLst>
          <pc:docMk/>
          <pc:sldMk cId="3455230943" sldId="304"/>
        </pc:sldMkLst>
        <pc:spChg chg="mod">
          <ac:chgData name="Giulia Ballerini" userId="32c45bdf-336a-4188-8134-762969bf9108" providerId="ADAL" clId="{7CCB998C-A879-4C27-88DA-FF11BC09E6CA}" dt="2025-09-25T15:42:59.986" v="3326" actId="20577"/>
          <ac:spMkLst>
            <pc:docMk/>
            <pc:sldMk cId="3455230943" sldId="304"/>
            <ac:spMk id="2" creationId="{AF146E43-4EAA-1E20-0442-1E4CF06B847E}"/>
          </ac:spMkLst>
        </pc:spChg>
        <pc:spChg chg="add del mod">
          <ac:chgData name="Giulia Ballerini" userId="32c45bdf-336a-4188-8134-762969bf9108" providerId="ADAL" clId="{7CCB998C-A879-4C27-88DA-FF11BC09E6CA}" dt="2025-09-25T16:02:55.333" v="3812" actId="20577"/>
          <ac:spMkLst>
            <pc:docMk/>
            <pc:sldMk cId="3455230943" sldId="304"/>
            <ac:spMk id="3" creationId="{5A3F6525-28A7-A6E6-7C02-919EA02E7433}"/>
          </ac:spMkLst>
        </pc:spChg>
        <pc:spChg chg="add">
          <ac:chgData name="Giulia Ballerini" userId="32c45bdf-336a-4188-8134-762969bf9108" providerId="ADAL" clId="{7CCB998C-A879-4C27-88DA-FF11BC09E6CA}" dt="2025-09-25T14:48:23.373" v="3145"/>
          <ac:spMkLst>
            <pc:docMk/>
            <pc:sldMk cId="3455230943" sldId="304"/>
            <ac:spMk id="4" creationId="{3D7C053F-BF05-0F74-2DC1-D19937115B2B}"/>
          </ac:spMkLst>
        </pc:spChg>
        <pc:spChg chg="add mod">
          <ac:chgData name="Giulia Ballerini" userId="32c45bdf-336a-4188-8134-762969bf9108" providerId="ADAL" clId="{7CCB998C-A879-4C27-88DA-FF11BC09E6CA}" dt="2025-09-25T14:48:32.847" v="3148"/>
          <ac:spMkLst>
            <pc:docMk/>
            <pc:sldMk cId="3455230943" sldId="304"/>
            <ac:spMk id="5" creationId="{D7E2A68A-C96B-6C89-3A85-E341F1BF6B40}"/>
          </ac:spMkLst>
        </pc:spChg>
      </pc:sldChg>
      <pc:sldChg chg="addSp modSp new mod">
        <pc:chgData name="Giulia Ballerini" userId="32c45bdf-336a-4188-8134-762969bf9108" providerId="ADAL" clId="{7CCB998C-A879-4C27-88DA-FF11BC09E6CA}" dt="2025-09-25T15:59:54.315" v="3742" actId="27636"/>
        <pc:sldMkLst>
          <pc:docMk/>
          <pc:sldMk cId="4167273869" sldId="305"/>
        </pc:sldMkLst>
        <pc:spChg chg="mod">
          <ac:chgData name="Giulia Ballerini" userId="32c45bdf-336a-4188-8134-762969bf9108" providerId="ADAL" clId="{7CCB998C-A879-4C27-88DA-FF11BC09E6CA}" dt="2025-09-25T15:43:06.338" v="3339" actId="20577"/>
          <ac:spMkLst>
            <pc:docMk/>
            <pc:sldMk cId="4167273869" sldId="305"/>
            <ac:spMk id="2" creationId="{B77C8E21-5040-8ADA-518B-D79DEF07DCC5}"/>
          </ac:spMkLst>
        </pc:spChg>
        <pc:spChg chg="mod">
          <ac:chgData name="Giulia Ballerini" userId="32c45bdf-336a-4188-8134-762969bf9108" providerId="ADAL" clId="{7CCB998C-A879-4C27-88DA-FF11BC09E6CA}" dt="2025-09-25T15:59:54.315" v="3742" actId="27636"/>
          <ac:spMkLst>
            <pc:docMk/>
            <pc:sldMk cId="4167273869" sldId="305"/>
            <ac:spMk id="3" creationId="{03F32445-E8C2-7E29-971B-B6B44DFC96C6}"/>
          </ac:spMkLst>
        </pc:spChg>
        <pc:spChg chg="add">
          <ac:chgData name="Giulia Ballerini" userId="32c45bdf-336a-4188-8134-762969bf9108" providerId="ADAL" clId="{7CCB998C-A879-4C27-88DA-FF11BC09E6CA}" dt="2025-09-25T15:44:48.942" v="3345"/>
          <ac:spMkLst>
            <pc:docMk/>
            <pc:sldMk cId="4167273869" sldId="305"/>
            <ac:spMk id="4" creationId="{2FDA922A-FFE7-3355-0AA7-AD688EF70975}"/>
          </ac:spMkLst>
        </pc:spChg>
      </pc:sldChg>
      <pc:sldChg chg="addSp delSp modSp new mod">
        <pc:chgData name="Giulia Ballerini" userId="32c45bdf-336a-4188-8134-762969bf9108" providerId="ADAL" clId="{7CCB998C-A879-4C27-88DA-FF11BC09E6CA}" dt="2025-09-25T15:58:41.106" v="3728" actId="20577"/>
        <pc:sldMkLst>
          <pc:docMk/>
          <pc:sldMk cId="3470075951" sldId="306"/>
        </pc:sldMkLst>
        <pc:spChg chg="mod">
          <ac:chgData name="Giulia Ballerini" userId="32c45bdf-336a-4188-8134-762969bf9108" providerId="ADAL" clId="{7CCB998C-A879-4C27-88DA-FF11BC09E6CA}" dt="2025-09-25T15:45:51.539" v="3400" actId="20577"/>
          <ac:spMkLst>
            <pc:docMk/>
            <pc:sldMk cId="3470075951" sldId="306"/>
            <ac:spMk id="2" creationId="{3E06F10A-8D33-8C86-4B0B-6C6AA60C2554}"/>
          </ac:spMkLst>
        </pc:spChg>
        <pc:spChg chg="add del mod">
          <ac:chgData name="Giulia Ballerini" userId="32c45bdf-336a-4188-8134-762969bf9108" providerId="ADAL" clId="{7CCB998C-A879-4C27-88DA-FF11BC09E6CA}" dt="2025-09-25T15:58:41.106" v="3728" actId="20577"/>
          <ac:spMkLst>
            <pc:docMk/>
            <pc:sldMk cId="3470075951" sldId="306"/>
            <ac:spMk id="3" creationId="{99EF5F21-2930-41B4-90DB-3416F1ACA306}"/>
          </ac:spMkLst>
        </pc:spChg>
        <pc:spChg chg="add mod">
          <ac:chgData name="Giulia Ballerini" userId="32c45bdf-336a-4188-8134-762969bf9108" providerId="ADAL" clId="{7CCB998C-A879-4C27-88DA-FF11BC09E6CA}" dt="2025-09-25T15:45:00.975" v="3350"/>
          <ac:spMkLst>
            <pc:docMk/>
            <pc:sldMk cId="3470075951" sldId="306"/>
            <ac:spMk id="4" creationId="{82F252AC-9E6B-CB07-F8FE-1F1CB171974F}"/>
          </ac:spMkLst>
        </pc:spChg>
        <pc:spChg chg="add mod">
          <ac:chgData name="Giulia Ballerini" userId="32c45bdf-336a-4188-8134-762969bf9108" providerId="ADAL" clId="{7CCB998C-A879-4C27-88DA-FF11BC09E6CA}" dt="2025-09-25T15:45:04.781" v="3352"/>
          <ac:spMkLst>
            <pc:docMk/>
            <pc:sldMk cId="3470075951" sldId="306"/>
            <ac:spMk id="5" creationId="{190E577C-5AE4-81A3-18D3-150A639803C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9/26/2025</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‹N›</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9/26/2025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1B915397-3E6C-4046-9906-54676D7966B6}" type="slidenum">
              <a:rPr lang="en-US" smtClean="0"/>
              <a:t>9</a:t>
            </a:fld>
            <a:endParaRPr lang="en-US"/>
          </a:p>
        </p:txBody>
      </p:sp>
    </p:spTree>
    <p:extLst>
      <p:ext uri="{BB962C8B-B14F-4D97-AF65-F5344CB8AC3E}">
        <p14:creationId xmlns:p14="http://schemas.microsoft.com/office/powerpoint/2010/main" val="1141208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1B915397-3E6C-4046-9906-54676D7966B6}" type="slidenum">
              <a:rPr lang="en-US" smtClean="0"/>
              <a:t>17</a:t>
            </a:fld>
            <a:endParaRPr lang="en-US"/>
          </a:p>
        </p:txBody>
      </p:sp>
    </p:spTree>
    <p:extLst>
      <p:ext uri="{BB962C8B-B14F-4D97-AF65-F5344CB8AC3E}">
        <p14:creationId xmlns:p14="http://schemas.microsoft.com/office/powerpoint/2010/main" val="3287029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85673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42FD6910-F320-BB58-ABCE-893CD1194C11}"/>
              </a:ext>
            </a:extLst>
          </p:cNvPr>
          <p:cNvPicPr>
            <a:picLocks noChangeAspect="1"/>
          </p:cNvPicPr>
          <p:nvPr userDrawn="1"/>
        </p:nvPicPr>
        <p:blipFill>
          <a:blip r:embed="rId5"/>
          <a:stretch>
            <a:fillRect/>
          </a:stretch>
        </p:blipFill>
        <p:spPr>
          <a:xfrm>
            <a:off x="-1" y="0"/>
            <a:ext cx="9178763" cy="108360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616194"/>
            <a:ext cx="5829300" cy="1640020"/>
          </a:xfrm>
        </p:spPr>
        <p:txBody>
          <a:bodyPr>
            <a:normAutofit fontScale="90000"/>
          </a:bodyPr>
          <a:lstStyle/>
          <a:p>
            <a:pPr lvl="0"/>
            <a:r>
              <a:rPr lang="en-US" sz="3200" dirty="0"/>
              <a:t>Protected Interests in Insolvency Law: Has the EU Finally Cracked the Code?</a:t>
            </a:r>
            <a:r>
              <a:rPr lang="it-IT" dirty="0"/>
              <a:t/>
            </a:r>
            <a:br>
              <a:rPr lang="it-IT" dirty="0"/>
            </a:br>
            <a:endParaRPr lang="en-US" b="1" dirty="0"/>
          </a:p>
        </p:txBody>
      </p:sp>
      <p:sp>
        <p:nvSpPr>
          <p:cNvPr id="3" name="Subtitle 2"/>
          <p:cNvSpPr>
            <a:spLocks noGrp="1"/>
          </p:cNvSpPr>
          <p:nvPr>
            <p:ph type="subTitle" idx="1"/>
          </p:nvPr>
        </p:nvSpPr>
        <p:spPr>
          <a:xfrm>
            <a:off x="1332310" y="2598989"/>
            <a:ext cx="6485334" cy="1314450"/>
          </a:xfrm>
        </p:spPr>
        <p:txBody>
          <a:bodyPr rtlCol="0">
            <a:noAutofit/>
          </a:bodyPr>
          <a:lstStyle/>
          <a:p>
            <a:pPr>
              <a:defRPr/>
            </a:pPr>
            <a:endParaRPr lang="en-US" sz="2700" b="1" dirty="0"/>
          </a:p>
          <a:p>
            <a:pPr>
              <a:defRPr/>
            </a:pPr>
            <a:r>
              <a:rPr lang="en-US" sz="2700" b="1" dirty="0"/>
              <a:t>Giulia Ballerini, University of Padua</a:t>
            </a:r>
            <a:br>
              <a:rPr lang="en-US" sz="2700" b="1" dirty="0"/>
            </a:br>
            <a:endParaRPr lang="en-US" sz="2700" dirty="0"/>
          </a:p>
          <a:p>
            <a:pPr>
              <a:defRPr/>
            </a:pPr>
            <a:endParaRPr lang="en-US" sz="2700" dirty="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Scope of the </a:t>
            </a:r>
            <a:r>
              <a:rPr lang="it-IT" dirty="0" err="1"/>
              <a:t>research</a:t>
            </a:r>
            <a:endParaRPr lang="it-IT" dirty="0"/>
          </a:p>
        </p:txBody>
      </p:sp>
      <p:sp>
        <p:nvSpPr>
          <p:cNvPr id="3" name="Segnaposto contenuto 2"/>
          <p:cNvSpPr>
            <a:spLocks noGrp="1"/>
          </p:cNvSpPr>
          <p:nvPr>
            <p:ph idx="1"/>
          </p:nvPr>
        </p:nvSpPr>
        <p:spPr/>
        <p:txBody>
          <a:bodyPr>
            <a:normAutofit fontScale="92500"/>
          </a:bodyPr>
          <a:lstStyle/>
          <a:p>
            <a:r>
              <a:rPr lang="en-US" u="sng" dirty="0"/>
              <a:t>Highly debated issue</a:t>
            </a:r>
            <a:r>
              <a:rPr lang="en-US" dirty="0"/>
              <a:t>:</a:t>
            </a:r>
            <a:r>
              <a:rPr lang="it-IT" dirty="0"/>
              <a:t> </a:t>
            </a:r>
            <a:r>
              <a:rPr lang="it-IT" b="1" dirty="0"/>
              <a:t>ultimate</a:t>
            </a:r>
            <a:r>
              <a:rPr lang="it-IT" dirty="0"/>
              <a:t> </a:t>
            </a:r>
            <a:r>
              <a:rPr lang="it-IT" b="1" dirty="0" err="1"/>
              <a:t>interest</a:t>
            </a:r>
            <a:r>
              <a:rPr lang="it-IT" b="1" dirty="0"/>
              <a:t>/s </a:t>
            </a:r>
            <a:r>
              <a:rPr lang="it-IT" b="1" dirty="0" err="1"/>
              <a:t>pursued</a:t>
            </a:r>
            <a:r>
              <a:rPr lang="it-IT" b="1" dirty="0"/>
              <a:t> </a:t>
            </a:r>
            <a:r>
              <a:rPr lang="it-IT" b="1" dirty="0" err="1"/>
              <a:t>through</a:t>
            </a:r>
            <a:r>
              <a:rPr lang="it-IT" b="1" dirty="0"/>
              <a:t> (corporate) </a:t>
            </a:r>
            <a:r>
              <a:rPr lang="it-IT" b="1" dirty="0" err="1"/>
              <a:t>insolvency</a:t>
            </a:r>
            <a:r>
              <a:rPr lang="it-IT" b="1" dirty="0"/>
              <a:t> </a:t>
            </a:r>
            <a:r>
              <a:rPr lang="it-IT" b="1" dirty="0" err="1"/>
              <a:t>law</a:t>
            </a:r>
            <a:r>
              <a:rPr lang="it-IT" b="1" dirty="0"/>
              <a:t> </a:t>
            </a:r>
            <a:r>
              <a:rPr lang="it-IT" dirty="0"/>
              <a:t>(= </a:t>
            </a:r>
            <a:r>
              <a:rPr lang="it-IT" b="1" dirty="0" err="1"/>
              <a:t>purpose</a:t>
            </a:r>
            <a:r>
              <a:rPr lang="it-IT" dirty="0"/>
              <a:t> of corporate </a:t>
            </a:r>
            <a:r>
              <a:rPr lang="it-IT" dirty="0" err="1"/>
              <a:t>insolvency</a:t>
            </a:r>
            <a:r>
              <a:rPr lang="it-IT" dirty="0"/>
              <a:t> law)</a:t>
            </a:r>
            <a:endParaRPr lang="en-US" dirty="0"/>
          </a:p>
          <a:p>
            <a:r>
              <a:rPr lang="it-IT" dirty="0" err="1"/>
              <a:t>Proposal</a:t>
            </a:r>
            <a:r>
              <a:rPr lang="it-IT" dirty="0"/>
              <a:t> for a Directive </a:t>
            </a:r>
            <a:r>
              <a:rPr lang="it-IT" dirty="0" err="1"/>
              <a:t>harmonising</a:t>
            </a:r>
            <a:r>
              <a:rPr lang="it-IT" dirty="0"/>
              <a:t> </a:t>
            </a:r>
            <a:r>
              <a:rPr lang="it-IT" dirty="0" err="1"/>
              <a:t>insolvency</a:t>
            </a:r>
            <a:r>
              <a:rPr lang="it-IT" dirty="0"/>
              <a:t> («ID»): </a:t>
            </a:r>
            <a:r>
              <a:rPr lang="it-IT" dirty="0" err="1"/>
              <a:t>second</a:t>
            </a:r>
            <a:r>
              <a:rPr lang="it-IT" dirty="0"/>
              <a:t> EU </a:t>
            </a:r>
            <a:r>
              <a:rPr lang="it-IT" dirty="0" err="1"/>
              <a:t>instrument</a:t>
            </a:r>
            <a:r>
              <a:rPr lang="it-IT" dirty="0"/>
              <a:t> on </a:t>
            </a:r>
            <a:r>
              <a:rPr lang="it-IT" dirty="0" err="1"/>
              <a:t>substantial</a:t>
            </a:r>
            <a:r>
              <a:rPr lang="it-IT" dirty="0"/>
              <a:t> </a:t>
            </a:r>
            <a:r>
              <a:rPr lang="it-IT" dirty="0" err="1"/>
              <a:t>insolvency</a:t>
            </a:r>
            <a:r>
              <a:rPr lang="it-IT" dirty="0"/>
              <a:t> law </a:t>
            </a:r>
          </a:p>
          <a:p>
            <a:r>
              <a:rPr lang="en-US" dirty="0"/>
              <a:t>Does it have systematic implications for such an </a:t>
            </a:r>
            <a:r>
              <a:rPr lang="en-US" i="1" dirty="0"/>
              <a:t>unresolved issue</a:t>
            </a:r>
            <a:r>
              <a:rPr lang="en-US" dirty="0"/>
              <a:t>?</a:t>
            </a:r>
          </a:p>
          <a:p>
            <a:r>
              <a:rPr lang="en-US" dirty="0"/>
              <a:t>Focus on pre-pack rules, directors’ duties, creditors’ committee</a:t>
            </a:r>
          </a:p>
        </p:txBody>
      </p:sp>
    </p:spTree>
    <p:extLst>
      <p:ext uri="{BB962C8B-B14F-4D97-AF65-F5344CB8AC3E}">
        <p14:creationId xmlns:p14="http://schemas.microsoft.com/office/powerpoint/2010/main" val="3679746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50225" y="1151343"/>
            <a:ext cx="7778504" cy="1017270"/>
          </a:xfrm>
        </p:spPr>
        <p:txBody>
          <a:bodyPr>
            <a:normAutofit/>
          </a:bodyPr>
          <a:lstStyle/>
          <a:p>
            <a:r>
              <a:rPr lang="it-IT" sz="3150" dirty="0"/>
              <a:t>The </a:t>
            </a:r>
            <a:r>
              <a:rPr lang="it-IT" sz="3150" dirty="0" err="1"/>
              <a:t>debate</a:t>
            </a:r>
            <a:r>
              <a:rPr lang="it-IT" sz="3150" dirty="0"/>
              <a:t>/I</a:t>
            </a:r>
          </a:p>
        </p:txBody>
      </p:sp>
      <p:sp>
        <p:nvSpPr>
          <p:cNvPr id="3" name="Segnaposto contenuto 2"/>
          <p:cNvSpPr>
            <a:spLocks noGrp="1"/>
          </p:cNvSpPr>
          <p:nvPr>
            <p:ph idx="1"/>
          </p:nvPr>
        </p:nvSpPr>
        <p:spPr>
          <a:xfrm>
            <a:off x="457200" y="2074127"/>
            <a:ext cx="8229600" cy="2560257"/>
          </a:xfrm>
        </p:spPr>
        <p:txBody>
          <a:bodyPr>
            <a:normAutofit fontScale="85000" lnSpcReduction="10000"/>
          </a:bodyPr>
          <a:lstStyle/>
          <a:p>
            <a:r>
              <a:rPr lang="en-AU" dirty="0"/>
              <a:t>Which is the </a:t>
            </a:r>
            <a:r>
              <a:rPr lang="en-AU" b="1" dirty="0"/>
              <a:t>ultimate interest </a:t>
            </a:r>
            <a:r>
              <a:rPr lang="en-AU" dirty="0"/>
              <a:t>pursued by EU (and national) corporate insolvency law?</a:t>
            </a:r>
          </a:p>
          <a:p>
            <a:r>
              <a:rPr lang="en-US" dirty="0"/>
              <a:t>Only that of creditors? Do/Can </a:t>
            </a:r>
            <a:r>
              <a:rPr lang="en-US" b="1" dirty="0"/>
              <a:t>other broader societal interests – </a:t>
            </a:r>
            <a:r>
              <a:rPr lang="en-US" dirty="0"/>
              <a:t>employees’ interest in keeping jobs, community interests, environmental needs…ESG – find </a:t>
            </a:r>
            <a:r>
              <a:rPr lang="en-US" b="1" dirty="0"/>
              <a:t>direct recognition </a:t>
            </a:r>
            <a:r>
              <a:rPr lang="en-US" dirty="0"/>
              <a:t>in insolvency?</a:t>
            </a:r>
          </a:p>
          <a:p>
            <a:r>
              <a:rPr lang="en-US" dirty="0"/>
              <a:t>Direct recognition = in order to pursue other (societal) interests, creditors’ interests can sometimes be sacrificed (≠ indirect recognition)</a:t>
            </a:r>
          </a:p>
          <a:p>
            <a:r>
              <a:rPr lang="it-IT" dirty="0"/>
              <a:t>= in case of </a:t>
            </a:r>
            <a:r>
              <a:rPr lang="it-IT" b="1" dirty="0" err="1"/>
              <a:t>conflict</a:t>
            </a:r>
            <a:r>
              <a:rPr lang="it-IT" dirty="0"/>
              <a:t>, </a:t>
            </a:r>
            <a:r>
              <a:rPr lang="it-IT" dirty="0" err="1"/>
              <a:t>is</a:t>
            </a:r>
            <a:r>
              <a:rPr lang="it-IT" dirty="0"/>
              <a:t> </a:t>
            </a:r>
            <a:r>
              <a:rPr lang="it-IT" dirty="0" err="1"/>
              <a:t>there</a:t>
            </a:r>
            <a:r>
              <a:rPr lang="it-IT" dirty="0"/>
              <a:t> a </a:t>
            </a:r>
            <a:r>
              <a:rPr lang="it-IT" dirty="0" err="1"/>
              <a:t>prevailing</a:t>
            </a:r>
            <a:r>
              <a:rPr lang="it-IT" dirty="0"/>
              <a:t> </a:t>
            </a:r>
            <a:r>
              <a:rPr lang="it-IT" dirty="0" err="1"/>
              <a:t>interest</a:t>
            </a:r>
            <a:r>
              <a:rPr lang="it-IT" dirty="0"/>
              <a:t>?</a:t>
            </a:r>
          </a:p>
        </p:txBody>
      </p:sp>
    </p:spTree>
    <p:extLst>
      <p:ext uri="{BB962C8B-B14F-4D97-AF65-F5344CB8AC3E}">
        <p14:creationId xmlns:p14="http://schemas.microsoft.com/office/powerpoint/2010/main" val="942555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3600" dirty="0"/>
              <a:t>The </a:t>
            </a:r>
            <a:r>
              <a:rPr lang="it-IT" sz="3600" dirty="0" err="1"/>
              <a:t>debate</a:t>
            </a:r>
            <a:r>
              <a:rPr lang="it-IT" sz="3600" dirty="0"/>
              <a:t>/II</a:t>
            </a:r>
            <a:endParaRPr lang="it-IT" dirty="0"/>
          </a:p>
        </p:txBody>
      </p:sp>
      <p:sp>
        <p:nvSpPr>
          <p:cNvPr id="3" name="Segnaposto contenuto 2"/>
          <p:cNvSpPr>
            <a:spLocks noGrp="1"/>
          </p:cNvSpPr>
          <p:nvPr>
            <p:ph idx="1"/>
          </p:nvPr>
        </p:nvSpPr>
        <p:spPr>
          <a:xfrm>
            <a:off x="457200" y="2133946"/>
            <a:ext cx="8229600" cy="2500438"/>
          </a:xfrm>
        </p:spPr>
        <p:txBody>
          <a:bodyPr>
            <a:normAutofit/>
          </a:bodyPr>
          <a:lstStyle/>
          <a:p>
            <a:r>
              <a:rPr lang="en-US" dirty="0"/>
              <a:t>Debate on the “ultimate purpose” increasingly heated, due to the focus on sustainability (ESG) → sustainable bankruptcy (</a:t>
            </a:r>
            <a:r>
              <a:rPr lang="en-US" cap="small" dirty="0"/>
              <a:t>Warner</a:t>
            </a:r>
            <a:r>
              <a:rPr lang="en-US" dirty="0"/>
              <a:t> 2025), green insolvency (</a:t>
            </a:r>
            <a:r>
              <a:rPr lang="en-US" cap="small" dirty="0"/>
              <a:t>Madaus</a:t>
            </a:r>
            <a:r>
              <a:rPr lang="en-US" dirty="0"/>
              <a:t> </a:t>
            </a:r>
            <a:r>
              <a:rPr lang="en-US" i="1" dirty="0"/>
              <a:t>et al </a:t>
            </a:r>
            <a:r>
              <a:rPr lang="en-US" dirty="0"/>
              <a:t>2024), etc.</a:t>
            </a:r>
          </a:p>
          <a:p>
            <a:pPr marL="0" indent="0">
              <a:buNone/>
            </a:pPr>
            <a:endParaRPr lang="en-US" dirty="0"/>
          </a:p>
          <a:p>
            <a:r>
              <a:rPr lang="en-US" dirty="0"/>
              <a:t>Do/can/should sustainability values be directly pursued through the insolvency system?</a:t>
            </a:r>
            <a:endParaRPr lang="it-IT" dirty="0"/>
          </a:p>
        </p:txBody>
      </p:sp>
      <p:sp>
        <p:nvSpPr>
          <p:cNvPr id="4" name="Freccia in giù 3">
            <a:extLst>
              <a:ext uri="{FF2B5EF4-FFF2-40B4-BE49-F238E27FC236}">
                <a16:creationId xmlns:a16="http://schemas.microsoft.com/office/drawing/2014/main" id="{519ABDAE-A848-5D6A-AE77-FC3AC93AB494}"/>
              </a:ext>
            </a:extLst>
          </p:cNvPr>
          <p:cNvSpPr/>
          <p:nvPr/>
        </p:nvSpPr>
        <p:spPr>
          <a:xfrm>
            <a:off x="4460488" y="3345366"/>
            <a:ext cx="260195" cy="43118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174129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Some </a:t>
            </a:r>
            <a:r>
              <a:rPr lang="it-IT" dirty="0" err="1"/>
              <a:t>clarifications</a:t>
            </a:r>
            <a:endParaRPr lang="it-IT" dirty="0"/>
          </a:p>
        </p:txBody>
      </p:sp>
      <p:sp>
        <p:nvSpPr>
          <p:cNvPr id="3" name="Segnaposto contenuto 2"/>
          <p:cNvSpPr>
            <a:spLocks noGrp="1"/>
          </p:cNvSpPr>
          <p:nvPr>
            <p:ph idx="1"/>
          </p:nvPr>
        </p:nvSpPr>
        <p:spPr>
          <a:xfrm>
            <a:off x="457200" y="2133946"/>
            <a:ext cx="8229600" cy="2363516"/>
          </a:xfrm>
        </p:spPr>
        <p:txBody>
          <a:bodyPr>
            <a:normAutofit fontScale="85000" lnSpcReduction="20000"/>
          </a:bodyPr>
          <a:lstStyle/>
          <a:p>
            <a:r>
              <a:rPr lang="en-US" dirty="0"/>
              <a:t>“</a:t>
            </a:r>
            <a:r>
              <a:rPr lang="en-US" b="1" dirty="0"/>
              <a:t>Interest of creditors</a:t>
            </a:r>
            <a:r>
              <a:rPr lang="en-US" dirty="0"/>
              <a:t>” = interest in maximizing the total value to be distributed according to the applicable distribution rules (</a:t>
            </a:r>
            <a:r>
              <a:rPr lang="en-US" dirty="0">
                <a:solidFill>
                  <a:srgbClr val="FF0000"/>
                </a:solidFill>
              </a:rPr>
              <a:t>maximize the pie</a:t>
            </a:r>
            <a:r>
              <a:rPr lang="en-US" dirty="0"/>
              <a:t>)</a:t>
            </a:r>
          </a:p>
          <a:p>
            <a:pPr lvl="1"/>
            <a:r>
              <a:rPr lang="en-US" dirty="0"/>
              <a:t>It is a simplification. The Council </a:t>
            </a:r>
            <a:r>
              <a:rPr lang="en-US" dirty="0" smtClean="0"/>
              <a:t>ID </a:t>
            </a:r>
            <a:r>
              <a:rPr lang="en-US" dirty="0"/>
              <a:t>itself acknowledges that creditors may have “different interests” (Art. 59(3))</a:t>
            </a:r>
          </a:p>
          <a:p>
            <a:pPr lvl="1"/>
            <a:r>
              <a:rPr lang="en-US" dirty="0"/>
              <a:t>In case of corporate debtors, “interest of creditors” includes the interests of shareholders as residual claimants (= last class of creditors)</a:t>
            </a:r>
          </a:p>
          <a:p>
            <a:r>
              <a:rPr lang="en-US" dirty="0"/>
              <a:t>“</a:t>
            </a:r>
            <a:r>
              <a:rPr lang="en-US" b="1" dirty="0"/>
              <a:t>Societal interests</a:t>
            </a:r>
            <a:r>
              <a:rPr lang="en-US" dirty="0"/>
              <a:t>” generally associated with workers’ interest to keep their jobs (not as creditors), community interests, environmental needs, etc. </a:t>
            </a:r>
            <a:r>
              <a:rPr lang="en-US" dirty="0">
                <a:sym typeface="Wingdings" panose="05000000000000000000" pitchFamily="2" charset="2"/>
              </a:rPr>
              <a:t> </a:t>
            </a:r>
            <a:r>
              <a:rPr lang="en-US" dirty="0">
                <a:solidFill>
                  <a:srgbClr val="FF0000"/>
                </a:solidFill>
                <a:sym typeface="Wingdings" panose="05000000000000000000" pitchFamily="2" charset="2"/>
              </a:rPr>
              <a:t>ESG, sustainability</a:t>
            </a:r>
            <a:endParaRPr lang="it-IT" dirty="0">
              <a:solidFill>
                <a:srgbClr val="FF0000"/>
              </a:solidFill>
            </a:endParaRPr>
          </a:p>
        </p:txBody>
      </p:sp>
    </p:spTree>
    <p:extLst>
      <p:ext uri="{BB962C8B-B14F-4D97-AF65-F5344CB8AC3E}">
        <p14:creationId xmlns:p14="http://schemas.microsoft.com/office/powerpoint/2010/main" val="1767692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FD02E1C-945B-8FED-197C-10993D1AB78D}"/>
              </a:ext>
            </a:extLst>
          </p:cNvPr>
          <p:cNvSpPr>
            <a:spLocks noGrp="1"/>
          </p:cNvSpPr>
          <p:nvPr>
            <p:ph type="title"/>
          </p:nvPr>
        </p:nvSpPr>
        <p:spPr>
          <a:xfrm>
            <a:off x="786033" y="1219199"/>
            <a:ext cx="7157554" cy="633575"/>
          </a:xfrm>
        </p:spPr>
        <p:txBody>
          <a:bodyPr>
            <a:normAutofit/>
          </a:bodyPr>
          <a:lstStyle/>
          <a:p>
            <a:r>
              <a:rPr lang="it-IT" dirty="0" err="1">
                <a:solidFill>
                  <a:schemeClr val="tx1">
                    <a:lumMod val="85000"/>
                    <a:lumOff val="15000"/>
                  </a:schemeClr>
                </a:solidFill>
              </a:rPr>
              <a:t>Why</a:t>
            </a:r>
            <a:r>
              <a:rPr lang="it-IT" dirty="0">
                <a:solidFill>
                  <a:schemeClr val="tx1">
                    <a:lumMod val="85000"/>
                    <a:lumOff val="15000"/>
                  </a:schemeClr>
                </a:solidFill>
              </a:rPr>
              <a:t> </a:t>
            </a:r>
            <a:r>
              <a:rPr lang="it-IT" dirty="0" err="1">
                <a:solidFill>
                  <a:schemeClr val="tx1">
                    <a:lumMod val="85000"/>
                    <a:lumOff val="15000"/>
                  </a:schemeClr>
                </a:solidFill>
              </a:rPr>
              <a:t>is</a:t>
            </a:r>
            <a:r>
              <a:rPr lang="it-IT" dirty="0">
                <a:solidFill>
                  <a:schemeClr val="tx1">
                    <a:lumMod val="85000"/>
                    <a:lumOff val="15000"/>
                  </a:schemeClr>
                </a:solidFill>
              </a:rPr>
              <a:t> the </a:t>
            </a:r>
            <a:r>
              <a:rPr lang="it-IT" dirty="0" err="1">
                <a:solidFill>
                  <a:schemeClr val="tx1">
                    <a:lumMod val="85000"/>
                    <a:lumOff val="15000"/>
                  </a:schemeClr>
                </a:solidFill>
              </a:rPr>
              <a:t>debate</a:t>
            </a:r>
            <a:r>
              <a:rPr lang="it-IT" dirty="0">
                <a:solidFill>
                  <a:schemeClr val="tx1">
                    <a:lumMod val="85000"/>
                    <a:lumOff val="15000"/>
                  </a:schemeClr>
                </a:solidFill>
              </a:rPr>
              <a:t> </a:t>
            </a:r>
            <a:r>
              <a:rPr lang="it-IT" dirty="0" err="1">
                <a:solidFill>
                  <a:schemeClr val="tx1">
                    <a:lumMod val="85000"/>
                    <a:lumOff val="15000"/>
                  </a:schemeClr>
                </a:solidFill>
              </a:rPr>
              <a:t>relevant</a:t>
            </a:r>
            <a:r>
              <a:rPr lang="it-IT" dirty="0">
                <a:solidFill>
                  <a:schemeClr val="tx1">
                    <a:lumMod val="85000"/>
                    <a:lumOff val="15000"/>
                  </a:schemeClr>
                </a:solidFill>
              </a:rPr>
              <a:t>?</a:t>
            </a:r>
          </a:p>
        </p:txBody>
      </p:sp>
      <p:sp>
        <p:nvSpPr>
          <p:cNvPr id="3" name="Segnaposto contenuto 2">
            <a:extLst>
              <a:ext uri="{FF2B5EF4-FFF2-40B4-BE49-F238E27FC236}">
                <a16:creationId xmlns:a16="http://schemas.microsoft.com/office/drawing/2014/main" id="{36A54450-9952-8BD5-74C5-D5C3C61A0C72}"/>
              </a:ext>
            </a:extLst>
          </p:cNvPr>
          <p:cNvSpPr>
            <a:spLocks noGrp="1"/>
          </p:cNvSpPr>
          <p:nvPr>
            <p:ph idx="1"/>
          </p:nvPr>
        </p:nvSpPr>
        <p:spPr>
          <a:xfrm>
            <a:off x="624468" y="1852775"/>
            <a:ext cx="8036311" cy="2874791"/>
          </a:xfrm>
        </p:spPr>
        <p:txBody>
          <a:bodyPr anchor="ctr">
            <a:normAutofit/>
          </a:bodyPr>
          <a:lstStyle/>
          <a:p>
            <a:r>
              <a:rPr lang="en-US" sz="1600" dirty="0">
                <a:solidFill>
                  <a:schemeClr val="tx1">
                    <a:lumMod val="85000"/>
                    <a:lumOff val="15000"/>
                  </a:schemeClr>
                </a:solidFill>
              </a:rPr>
              <a:t>When accessing an insolvency tool, should company’s directors choose the one that “best” protects the interest of creditors or can/should they opt for the one that </a:t>
            </a:r>
            <a:r>
              <a:rPr lang="en-US" sz="1600" b="1" dirty="0">
                <a:solidFill>
                  <a:schemeClr val="tx1">
                    <a:lumMod val="85000"/>
                    <a:lumOff val="15000"/>
                  </a:schemeClr>
                </a:solidFill>
              </a:rPr>
              <a:t>also</a:t>
            </a:r>
            <a:r>
              <a:rPr lang="en-US" sz="1600" dirty="0">
                <a:solidFill>
                  <a:schemeClr val="tx1">
                    <a:lumMod val="85000"/>
                    <a:lumOff val="15000"/>
                  </a:schemeClr>
                </a:solidFill>
              </a:rPr>
              <a:t> protects other broader societal interest? </a:t>
            </a:r>
          </a:p>
          <a:p>
            <a:r>
              <a:rPr lang="en-US" sz="1600" dirty="0">
                <a:solidFill>
                  <a:schemeClr val="tx1">
                    <a:lumMod val="85000"/>
                    <a:lumOff val="15000"/>
                  </a:schemeClr>
                </a:solidFill>
              </a:rPr>
              <a:t>Should the trustee – in deciding whether to take over or dissolve a pending contract – base his decision on the choice that “best” protects the interest of creditors, or can/should he also consider the choice that </a:t>
            </a:r>
            <a:r>
              <a:rPr lang="en-US" sz="1600" b="1" dirty="0">
                <a:solidFill>
                  <a:schemeClr val="tx1">
                    <a:lumMod val="85000"/>
                    <a:lumOff val="15000"/>
                  </a:schemeClr>
                </a:solidFill>
              </a:rPr>
              <a:t>also</a:t>
            </a:r>
            <a:r>
              <a:rPr lang="en-US" sz="1600" dirty="0">
                <a:solidFill>
                  <a:schemeClr val="tx1">
                    <a:lumMod val="85000"/>
                    <a:lumOff val="15000"/>
                  </a:schemeClr>
                </a:solidFill>
              </a:rPr>
              <a:t> pursues other interests?</a:t>
            </a:r>
          </a:p>
          <a:p>
            <a:r>
              <a:rPr lang="en-US" sz="1600" dirty="0">
                <a:solidFill>
                  <a:schemeClr val="tx1">
                    <a:lumMod val="85000"/>
                    <a:lumOff val="15000"/>
                  </a:schemeClr>
                </a:solidFill>
              </a:rPr>
              <a:t>In the case of a sale of the business as a going concern, should the liquidator necessarily opt for </a:t>
            </a:r>
            <a:r>
              <a:rPr lang="en-US" sz="1600" b="1" dirty="0">
                <a:solidFill>
                  <a:schemeClr val="tx1">
                    <a:lumMod val="85000"/>
                    <a:lumOff val="15000"/>
                  </a:schemeClr>
                </a:solidFill>
              </a:rPr>
              <a:t>only the highest bid</a:t>
            </a:r>
            <a:r>
              <a:rPr lang="en-US" sz="1600" dirty="0">
                <a:solidFill>
                  <a:schemeClr val="tx1">
                    <a:lumMod val="85000"/>
                    <a:lumOff val="15000"/>
                  </a:schemeClr>
                </a:solidFill>
              </a:rPr>
              <a:t> or can/should he also opt for the one that best balances the interests of the creditors with those of other stakeholders (workers/the environment, etc.)?</a:t>
            </a:r>
          </a:p>
          <a:p>
            <a:endParaRPr lang="it-IT" sz="1275" dirty="0">
              <a:solidFill>
                <a:schemeClr val="tx1">
                  <a:lumMod val="85000"/>
                  <a:lumOff val="15000"/>
                </a:schemeClr>
              </a:solidFill>
            </a:endParaRPr>
          </a:p>
        </p:txBody>
      </p:sp>
    </p:spTree>
    <p:extLst>
      <p:ext uri="{BB962C8B-B14F-4D97-AF65-F5344CB8AC3E}">
        <p14:creationId xmlns:p14="http://schemas.microsoft.com/office/powerpoint/2010/main" val="657782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A78942E-CBDF-8911-CCAD-C0023E22575C}"/>
              </a:ext>
            </a:extLst>
          </p:cNvPr>
          <p:cNvSpPr>
            <a:spLocks noGrp="1"/>
          </p:cNvSpPr>
          <p:nvPr>
            <p:ph type="title"/>
          </p:nvPr>
        </p:nvSpPr>
        <p:spPr/>
        <p:txBody>
          <a:bodyPr/>
          <a:lstStyle/>
          <a:p>
            <a:r>
              <a:rPr lang="it-IT" dirty="0" err="1"/>
              <a:t>Methodological</a:t>
            </a:r>
            <a:r>
              <a:rPr lang="it-IT" dirty="0"/>
              <a:t> premise</a:t>
            </a:r>
          </a:p>
        </p:txBody>
      </p:sp>
      <p:sp>
        <p:nvSpPr>
          <p:cNvPr id="3" name="Segnaposto contenuto 2">
            <a:extLst>
              <a:ext uri="{FF2B5EF4-FFF2-40B4-BE49-F238E27FC236}">
                <a16:creationId xmlns:a16="http://schemas.microsoft.com/office/drawing/2014/main" id="{E1383631-DA93-FC7E-B0D3-38689BC58AB2}"/>
              </a:ext>
            </a:extLst>
          </p:cNvPr>
          <p:cNvSpPr>
            <a:spLocks noGrp="1"/>
          </p:cNvSpPr>
          <p:nvPr>
            <p:ph idx="1"/>
          </p:nvPr>
        </p:nvSpPr>
        <p:spPr/>
        <p:txBody>
          <a:bodyPr/>
          <a:lstStyle/>
          <a:p>
            <a:pPr marL="0" indent="0">
              <a:buNone/>
            </a:pPr>
            <a:r>
              <a:rPr lang="it-IT" dirty="0"/>
              <a:t>To </a:t>
            </a:r>
            <a:r>
              <a:rPr lang="it-IT" dirty="0" err="1"/>
              <a:t>answer</a:t>
            </a:r>
            <a:r>
              <a:rPr lang="it-IT" dirty="0"/>
              <a:t> </a:t>
            </a:r>
            <a:r>
              <a:rPr lang="it-IT" dirty="0" err="1"/>
              <a:t>this</a:t>
            </a:r>
            <a:r>
              <a:rPr lang="it-IT" dirty="0"/>
              <a:t> </a:t>
            </a:r>
            <a:r>
              <a:rPr lang="it-IT" dirty="0" err="1"/>
              <a:t>question</a:t>
            </a:r>
            <a:r>
              <a:rPr lang="it-IT" dirty="0"/>
              <a:t>, </a:t>
            </a:r>
            <a:r>
              <a:rPr lang="it-IT" dirty="0" err="1"/>
              <a:t>let’s</a:t>
            </a:r>
            <a:r>
              <a:rPr lang="it-IT" dirty="0"/>
              <a:t> </a:t>
            </a:r>
            <a:r>
              <a:rPr lang="it-IT" dirty="0" err="1"/>
              <a:t>examine</a:t>
            </a:r>
            <a:r>
              <a:rPr lang="it-IT" dirty="0"/>
              <a:t>:</a:t>
            </a:r>
          </a:p>
          <a:p>
            <a:r>
              <a:rPr lang="it-IT" dirty="0"/>
              <a:t>Status of the </a:t>
            </a:r>
            <a:r>
              <a:rPr lang="it-IT" dirty="0" err="1"/>
              <a:t>doctrinal</a:t>
            </a:r>
            <a:r>
              <a:rPr lang="it-IT" dirty="0"/>
              <a:t> </a:t>
            </a:r>
            <a:r>
              <a:rPr lang="it-IT" dirty="0" err="1"/>
              <a:t>debate</a:t>
            </a:r>
            <a:r>
              <a:rPr lang="it-IT" dirty="0"/>
              <a:t> (</a:t>
            </a:r>
            <a:r>
              <a:rPr lang="it-IT" dirty="0" err="1"/>
              <a:t>insolvency</a:t>
            </a:r>
            <a:r>
              <a:rPr lang="it-IT" dirty="0"/>
              <a:t> theory)</a:t>
            </a:r>
          </a:p>
          <a:p>
            <a:r>
              <a:rPr lang="it-IT" dirty="0" err="1"/>
              <a:t>Statutory</a:t>
            </a:r>
            <a:r>
              <a:rPr lang="it-IT" dirty="0"/>
              <a:t> </a:t>
            </a:r>
            <a:r>
              <a:rPr lang="it-IT" dirty="0" err="1"/>
              <a:t>law</a:t>
            </a:r>
            <a:r>
              <a:rPr lang="it-IT" dirty="0"/>
              <a:t> (EU </a:t>
            </a:r>
            <a:r>
              <a:rPr lang="it-IT" dirty="0" err="1"/>
              <a:t>substantive</a:t>
            </a:r>
            <a:r>
              <a:rPr lang="it-IT" dirty="0"/>
              <a:t> </a:t>
            </a:r>
            <a:r>
              <a:rPr lang="it-IT" dirty="0" err="1"/>
              <a:t>insolvency</a:t>
            </a:r>
            <a:r>
              <a:rPr lang="it-IT" dirty="0"/>
              <a:t> </a:t>
            </a:r>
            <a:r>
              <a:rPr lang="it-IT" dirty="0" err="1"/>
              <a:t>law</a:t>
            </a:r>
            <a:r>
              <a:rPr lang="it-IT" dirty="0"/>
              <a:t>: </a:t>
            </a:r>
            <a:r>
              <a:rPr lang="it-IT" dirty="0" err="1"/>
              <a:t>Restructuring</a:t>
            </a:r>
            <a:r>
              <a:rPr lang="it-IT" dirty="0"/>
              <a:t> Directive («RD») + </a:t>
            </a:r>
            <a:r>
              <a:rPr lang="it-IT" dirty="0" err="1"/>
              <a:t>Proposal</a:t>
            </a:r>
            <a:r>
              <a:rPr lang="it-IT" dirty="0"/>
              <a:t> </a:t>
            </a:r>
            <a:r>
              <a:rPr lang="it-IT" dirty="0" err="1"/>
              <a:t>Insolvency</a:t>
            </a:r>
            <a:r>
              <a:rPr lang="it-IT" dirty="0"/>
              <a:t> Directive «ID»)</a:t>
            </a:r>
          </a:p>
        </p:txBody>
      </p:sp>
    </p:spTree>
    <p:extLst>
      <p:ext uri="{BB962C8B-B14F-4D97-AF65-F5344CB8AC3E}">
        <p14:creationId xmlns:p14="http://schemas.microsoft.com/office/powerpoint/2010/main" val="563399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C1BA398-B236-EE15-5D8B-FA514E2C6F81}"/>
              </a:ext>
            </a:extLst>
          </p:cNvPr>
          <p:cNvSpPr>
            <a:spLocks noGrp="1"/>
          </p:cNvSpPr>
          <p:nvPr>
            <p:ph type="title"/>
          </p:nvPr>
        </p:nvSpPr>
        <p:spPr>
          <a:xfrm>
            <a:off x="868680" y="1139790"/>
            <a:ext cx="7406640" cy="568171"/>
          </a:xfrm>
        </p:spPr>
        <p:txBody>
          <a:bodyPr>
            <a:normAutofit fontScale="90000"/>
          </a:bodyPr>
          <a:lstStyle/>
          <a:p>
            <a:r>
              <a:rPr lang="it-IT" dirty="0" err="1"/>
              <a:t>Insolvency</a:t>
            </a:r>
            <a:r>
              <a:rPr lang="it-IT" dirty="0"/>
              <a:t> </a:t>
            </a:r>
            <a:r>
              <a:rPr lang="it-IT" dirty="0" err="1"/>
              <a:t>theory</a:t>
            </a:r>
            <a:endParaRPr lang="it-IT" dirty="0"/>
          </a:p>
        </p:txBody>
      </p:sp>
      <p:sp>
        <p:nvSpPr>
          <p:cNvPr id="4" name="CasellaDiTesto 3">
            <a:extLst>
              <a:ext uri="{FF2B5EF4-FFF2-40B4-BE49-F238E27FC236}">
                <a16:creationId xmlns:a16="http://schemas.microsoft.com/office/drawing/2014/main" id="{D4E66BB2-F761-2ECD-0C2E-B557BC58F37D}"/>
              </a:ext>
            </a:extLst>
          </p:cNvPr>
          <p:cNvSpPr txBox="1"/>
          <p:nvPr/>
        </p:nvSpPr>
        <p:spPr>
          <a:xfrm>
            <a:off x="1311443" y="2060881"/>
            <a:ext cx="2707106" cy="715581"/>
          </a:xfrm>
          <a:prstGeom prst="rect">
            <a:avLst/>
          </a:prstGeom>
          <a:noFill/>
          <a:ln>
            <a:solidFill>
              <a:schemeClr val="accent1"/>
            </a:solidFill>
          </a:ln>
        </p:spPr>
        <p:txBody>
          <a:bodyPr wrap="square" rtlCol="0">
            <a:spAutoFit/>
          </a:bodyPr>
          <a:lstStyle/>
          <a:p>
            <a:r>
              <a:rPr lang="it-IT" sz="1350" dirty="0" err="1"/>
              <a:t>Economic</a:t>
            </a:r>
            <a:r>
              <a:rPr lang="it-IT" sz="1350" dirty="0"/>
              <a:t> theories (</a:t>
            </a:r>
            <a:r>
              <a:rPr lang="it-IT" sz="1350" dirty="0" err="1"/>
              <a:t>Creditors</a:t>
            </a:r>
            <a:r>
              <a:rPr lang="it-IT" sz="1350" dirty="0"/>
              <a:t>’ </a:t>
            </a:r>
            <a:r>
              <a:rPr lang="it-IT" sz="1350" dirty="0" err="1"/>
              <a:t>Bargain</a:t>
            </a:r>
            <a:r>
              <a:rPr lang="it-IT" sz="1350" dirty="0"/>
              <a:t> Theories) (Jackson, Baird, Schwartz)</a:t>
            </a:r>
          </a:p>
        </p:txBody>
      </p:sp>
      <p:sp>
        <p:nvSpPr>
          <p:cNvPr id="5" name="CasellaDiTesto 4">
            <a:extLst>
              <a:ext uri="{FF2B5EF4-FFF2-40B4-BE49-F238E27FC236}">
                <a16:creationId xmlns:a16="http://schemas.microsoft.com/office/drawing/2014/main" id="{F43DB8F1-9836-4391-57FE-747C110F536C}"/>
              </a:ext>
            </a:extLst>
          </p:cNvPr>
          <p:cNvSpPr txBox="1"/>
          <p:nvPr/>
        </p:nvSpPr>
        <p:spPr>
          <a:xfrm>
            <a:off x="5499016" y="2060881"/>
            <a:ext cx="2357021" cy="715581"/>
          </a:xfrm>
          <a:prstGeom prst="rect">
            <a:avLst/>
          </a:prstGeom>
          <a:noFill/>
          <a:ln>
            <a:solidFill>
              <a:schemeClr val="accent1"/>
            </a:solidFill>
          </a:ln>
        </p:spPr>
        <p:txBody>
          <a:bodyPr wrap="square" rtlCol="0">
            <a:spAutoFit/>
          </a:bodyPr>
          <a:lstStyle/>
          <a:p>
            <a:r>
              <a:rPr lang="it-IT" sz="1350" dirty="0"/>
              <a:t>Progressive or </a:t>
            </a:r>
            <a:r>
              <a:rPr lang="it-IT" sz="1350" dirty="0" err="1"/>
              <a:t>multistakeholder</a:t>
            </a:r>
            <a:r>
              <a:rPr lang="it-IT" sz="1350" dirty="0"/>
              <a:t> </a:t>
            </a:r>
            <a:r>
              <a:rPr lang="it-IT" sz="1350" dirty="0" err="1"/>
              <a:t>theories</a:t>
            </a:r>
            <a:r>
              <a:rPr lang="it-IT" sz="1350" dirty="0"/>
              <a:t> (Warren, </a:t>
            </a:r>
            <a:r>
              <a:rPr lang="it-IT" sz="1350" dirty="0" err="1"/>
              <a:t>Korobkin</a:t>
            </a:r>
            <a:r>
              <a:rPr lang="it-IT" sz="1350" dirty="0"/>
              <a:t>, etc.)</a:t>
            </a:r>
          </a:p>
        </p:txBody>
      </p:sp>
      <p:sp>
        <p:nvSpPr>
          <p:cNvPr id="6" name="CasellaDiTesto 5">
            <a:extLst>
              <a:ext uri="{FF2B5EF4-FFF2-40B4-BE49-F238E27FC236}">
                <a16:creationId xmlns:a16="http://schemas.microsoft.com/office/drawing/2014/main" id="{FEC5E9BE-7F5F-29C1-915C-0D2A3CA1453B}"/>
              </a:ext>
            </a:extLst>
          </p:cNvPr>
          <p:cNvSpPr txBox="1"/>
          <p:nvPr/>
        </p:nvSpPr>
        <p:spPr>
          <a:xfrm>
            <a:off x="427893" y="3221252"/>
            <a:ext cx="4484076" cy="1546577"/>
          </a:xfrm>
          <a:prstGeom prst="rect">
            <a:avLst/>
          </a:prstGeom>
          <a:noFill/>
          <a:ln>
            <a:solidFill>
              <a:schemeClr val="accent1"/>
            </a:solidFill>
          </a:ln>
        </p:spPr>
        <p:txBody>
          <a:bodyPr wrap="square" rtlCol="0">
            <a:spAutoFit/>
          </a:bodyPr>
          <a:lstStyle/>
          <a:p>
            <a:r>
              <a:rPr lang="en-US" sz="1350" dirty="0"/>
              <a:t>Only the interests of creditors should be considered:</a:t>
            </a:r>
          </a:p>
          <a:p>
            <a:pPr marL="214313" indent="-214313">
              <a:buFont typeface="Arial" panose="020B0604020202020204" pitchFamily="34" charset="0"/>
              <a:buChar char="•"/>
            </a:pPr>
            <a:r>
              <a:rPr lang="en-US" sz="1350" dirty="0"/>
              <a:t>Insolvency law is collective enforcement law, whose aim is to pursue creditors’ interests</a:t>
            </a:r>
          </a:p>
          <a:p>
            <a:pPr marL="214313" indent="-214313">
              <a:buFont typeface="Arial" panose="020B0604020202020204" pitchFamily="34" charset="0"/>
              <a:buChar char="•"/>
            </a:pPr>
            <a:r>
              <a:rPr lang="en-US" sz="1350" dirty="0"/>
              <a:t>Otherwise, risk of opportunistic use of insolvency law</a:t>
            </a:r>
          </a:p>
          <a:p>
            <a:pPr marL="214313" indent="-214313">
              <a:buFont typeface="Arial" panose="020B0604020202020204" pitchFamily="34" charset="0"/>
              <a:buChar char="•"/>
            </a:pPr>
            <a:r>
              <a:rPr lang="en-US" sz="1350" dirty="0"/>
              <a:t>Otherwise, higher cost of credit</a:t>
            </a:r>
          </a:p>
          <a:p>
            <a:pPr marL="214313" indent="-214313">
              <a:buFont typeface="Arial" panose="020B0604020202020204" pitchFamily="34" charset="0"/>
              <a:buChar char="•"/>
            </a:pPr>
            <a:r>
              <a:rPr lang="en-US" sz="1350" dirty="0"/>
              <a:t>Protection of other societal values to be left to other branches of law</a:t>
            </a:r>
            <a:endParaRPr lang="it-IT" sz="1350" dirty="0"/>
          </a:p>
        </p:txBody>
      </p:sp>
      <p:sp>
        <p:nvSpPr>
          <p:cNvPr id="7" name="CasellaDiTesto 6">
            <a:extLst>
              <a:ext uri="{FF2B5EF4-FFF2-40B4-BE49-F238E27FC236}">
                <a16:creationId xmlns:a16="http://schemas.microsoft.com/office/drawing/2014/main" id="{764F407F-FFA3-1F20-BE4B-CC48DD06BBC8}"/>
              </a:ext>
            </a:extLst>
          </p:cNvPr>
          <p:cNvSpPr txBox="1"/>
          <p:nvPr/>
        </p:nvSpPr>
        <p:spPr>
          <a:xfrm>
            <a:off x="5293894" y="3221251"/>
            <a:ext cx="2767263" cy="1131079"/>
          </a:xfrm>
          <a:prstGeom prst="rect">
            <a:avLst/>
          </a:prstGeom>
          <a:noFill/>
          <a:ln>
            <a:solidFill>
              <a:schemeClr val="accent1"/>
            </a:solidFill>
          </a:ln>
        </p:spPr>
        <p:txBody>
          <a:bodyPr wrap="square" rtlCol="0">
            <a:spAutoFit/>
          </a:bodyPr>
          <a:lstStyle/>
          <a:p>
            <a:r>
              <a:rPr lang="en-US" sz="1350" dirty="0"/>
              <a:t>Since the distress of a company impacts the interests of a multiplicity of parties (not only the creditors), then insolvency law (should) balance(s) among all these interests</a:t>
            </a:r>
            <a:endParaRPr lang="it-IT" sz="1350" dirty="0"/>
          </a:p>
        </p:txBody>
      </p:sp>
      <p:cxnSp>
        <p:nvCxnSpPr>
          <p:cNvPr id="9" name="Connettore 2 8">
            <a:extLst>
              <a:ext uri="{FF2B5EF4-FFF2-40B4-BE49-F238E27FC236}">
                <a16:creationId xmlns:a16="http://schemas.microsoft.com/office/drawing/2014/main" id="{644B6433-B488-A4AE-F97B-78ADF97C335B}"/>
              </a:ext>
            </a:extLst>
          </p:cNvPr>
          <p:cNvCxnSpPr>
            <a:cxnSpLocks/>
            <a:stCxn id="4" idx="2"/>
            <a:endCxn id="6" idx="0"/>
          </p:cNvCxnSpPr>
          <p:nvPr/>
        </p:nvCxnSpPr>
        <p:spPr>
          <a:xfrm>
            <a:off x="2664996" y="2776462"/>
            <a:ext cx="4935" cy="4447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onnettore 2 11">
            <a:extLst>
              <a:ext uri="{FF2B5EF4-FFF2-40B4-BE49-F238E27FC236}">
                <a16:creationId xmlns:a16="http://schemas.microsoft.com/office/drawing/2014/main" id="{536771D9-2C1A-2490-BA77-0070B2926858}"/>
              </a:ext>
            </a:extLst>
          </p:cNvPr>
          <p:cNvCxnSpPr>
            <a:stCxn id="5" idx="2"/>
            <a:endCxn id="7" idx="0"/>
          </p:cNvCxnSpPr>
          <p:nvPr/>
        </p:nvCxnSpPr>
        <p:spPr>
          <a:xfrm flipH="1">
            <a:off x="6677526" y="2753379"/>
            <a:ext cx="1" cy="4678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8740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0569403-85E3-430C-518A-A5D99F72A997}"/>
              </a:ext>
            </a:extLst>
          </p:cNvPr>
          <p:cNvSpPr>
            <a:spLocks noGrp="1"/>
          </p:cNvSpPr>
          <p:nvPr>
            <p:ph type="title"/>
          </p:nvPr>
        </p:nvSpPr>
        <p:spPr>
          <a:xfrm>
            <a:off x="488487" y="1228291"/>
            <a:ext cx="7886700" cy="827933"/>
          </a:xfrm>
        </p:spPr>
        <p:txBody>
          <a:bodyPr>
            <a:normAutofit/>
          </a:bodyPr>
          <a:lstStyle/>
          <a:p>
            <a:r>
              <a:rPr lang="it-IT" dirty="0"/>
              <a:t>RD </a:t>
            </a:r>
            <a:r>
              <a:rPr lang="en-US" dirty="0"/>
              <a:t>(2019/1023)/I </a:t>
            </a:r>
            <a:endParaRPr lang="it-IT" dirty="0"/>
          </a:p>
        </p:txBody>
      </p:sp>
      <p:sp>
        <p:nvSpPr>
          <p:cNvPr id="3" name="Segnaposto contenuto 2">
            <a:extLst>
              <a:ext uri="{FF2B5EF4-FFF2-40B4-BE49-F238E27FC236}">
                <a16:creationId xmlns:a16="http://schemas.microsoft.com/office/drawing/2014/main" id="{69989AB8-A7A1-0846-971C-2A1A1B15CCC2}"/>
              </a:ext>
            </a:extLst>
          </p:cNvPr>
          <p:cNvSpPr>
            <a:spLocks noGrp="1"/>
          </p:cNvSpPr>
          <p:nvPr>
            <p:ph idx="1"/>
          </p:nvPr>
        </p:nvSpPr>
        <p:spPr>
          <a:xfrm>
            <a:off x="378058" y="2075141"/>
            <a:ext cx="8387884" cy="2687112"/>
          </a:xfrm>
        </p:spPr>
        <p:txBody>
          <a:bodyPr>
            <a:noAutofit/>
          </a:bodyPr>
          <a:lstStyle/>
          <a:p>
            <a:r>
              <a:rPr lang="en-US" sz="1400" dirty="0">
                <a:solidFill>
                  <a:srgbClr val="FF0000"/>
                </a:solidFill>
              </a:rPr>
              <a:t>Recital 2</a:t>
            </a:r>
            <a:r>
              <a:rPr lang="en-US" sz="1400" dirty="0"/>
              <a:t>: “the [restructuring] frameworks should prevent the loss of jobs as well as the loss of knowledge and skills and </a:t>
            </a:r>
            <a:r>
              <a:rPr lang="en-US" sz="1400" b="1" dirty="0"/>
              <a:t>maximize total value for creditors </a:t>
            </a:r>
            <a:r>
              <a:rPr lang="en-US" sz="1400" dirty="0"/>
              <a:t>[...] </a:t>
            </a:r>
            <a:r>
              <a:rPr lang="en-US" sz="1400" b="1" dirty="0"/>
              <a:t>as well as for the owners and the economy as a whole</a:t>
            </a:r>
            <a:r>
              <a:rPr lang="en-US" sz="1400" dirty="0"/>
              <a:t>” </a:t>
            </a:r>
          </a:p>
          <a:p>
            <a:r>
              <a:rPr lang="en-US" sz="1400" dirty="0">
                <a:solidFill>
                  <a:srgbClr val="FF0000"/>
                </a:solidFill>
              </a:rPr>
              <a:t>Recital 3</a:t>
            </a:r>
            <a:r>
              <a:rPr lang="en-US" sz="1400" dirty="0"/>
              <a:t>: in restructuring frameworks “the rights of all parties involved, </a:t>
            </a:r>
            <a:r>
              <a:rPr lang="en-US" sz="1400" b="1" dirty="0"/>
              <a:t>including employees, should be protected in a balanced manner</a:t>
            </a:r>
            <a:r>
              <a:rPr lang="en-US" sz="1400" dirty="0"/>
              <a:t>” </a:t>
            </a:r>
          </a:p>
          <a:p>
            <a:r>
              <a:rPr lang="en-US" sz="1400" dirty="0">
                <a:solidFill>
                  <a:srgbClr val="FF0000"/>
                </a:solidFill>
              </a:rPr>
              <a:t>Recital 10</a:t>
            </a:r>
            <a:r>
              <a:rPr lang="en-US" sz="1400" dirty="0"/>
              <a:t>: “restructuring operations, particularly large ones that generate significant impact, should be based on a </a:t>
            </a:r>
            <a:r>
              <a:rPr lang="en-US" sz="1400" b="1" dirty="0"/>
              <a:t>dialogue with stakeholders </a:t>
            </a:r>
            <a:r>
              <a:rPr lang="en-US" sz="1400" dirty="0"/>
              <a:t>[...] and should ensure the appropriate participation of employee representatives”</a:t>
            </a:r>
          </a:p>
          <a:p>
            <a:r>
              <a:rPr lang="en-US" sz="1400" dirty="0">
                <a:solidFill>
                  <a:srgbClr val="FF0000"/>
                </a:solidFill>
              </a:rPr>
              <a:t>Article 19</a:t>
            </a:r>
            <a:r>
              <a:rPr lang="en-US" sz="1400" dirty="0"/>
              <a:t>: the directors of a distressed company should “duly take into account”, as a minimum, the “</a:t>
            </a:r>
            <a:r>
              <a:rPr lang="en-US" sz="1400" b="1" dirty="0"/>
              <a:t>interests of creditors, and holders of equity instruments and other stakeholders</a:t>
            </a:r>
            <a:r>
              <a:rPr lang="en-US" sz="1400" dirty="0"/>
              <a:t>”</a:t>
            </a:r>
            <a:endParaRPr lang="it-IT" sz="1400" dirty="0"/>
          </a:p>
        </p:txBody>
      </p:sp>
    </p:spTree>
    <p:extLst>
      <p:ext uri="{BB962C8B-B14F-4D97-AF65-F5344CB8AC3E}">
        <p14:creationId xmlns:p14="http://schemas.microsoft.com/office/powerpoint/2010/main" val="3828797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AFCF834-28AC-E3FB-F08E-A9AF9B0FAB02}"/>
              </a:ext>
            </a:extLst>
          </p:cNvPr>
          <p:cNvSpPr>
            <a:spLocks noGrp="1"/>
          </p:cNvSpPr>
          <p:nvPr>
            <p:ph type="title"/>
          </p:nvPr>
        </p:nvSpPr>
        <p:spPr/>
        <p:txBody>
          <a:bodyPr>
            <a:normAutofit/>
          </a:bodyPr>
          <a:lstStyle/>
          <a:p>
            <a:r>
              <a:rPr lang="it-IT" dirty="0"/>
              <a:t>RD </a:t>
            </a:r>
            <a:r>
              <a:rPr lang="en-US" dirty="0"/>
              <a:t>(2019/1023)/II</a:t>
            </a:r>
            <a:endParaRPr lang="it-IT" dirty="0"/>
          </a:p>
        </p:txBody>
      </p:sp>
      <p:sp>
        <p:nvSpPr>
          <p:cNvPr id="3" name="Segnaposto contenuto 2">
            <a:extLst>
              <a:ext uri="{FF2B5EF4-FFF2-40B4-BE49-F238E27FC236}">
                <a16:creationId xmlns:a16="http://schemas.microsoft.com/office/drawing/2014/main" id="{65E9CAA9-D2B6-09DF-C3E6-8E34512634EF}"/>
              </a:ext>
            </a:extLst>
          </p:cNvPr>
          <p:cNvSpPr>
            <a:spLocks noGrp="1"/>
          </p:cNvSpPr>
          <p:nvPr>
            <p:ph idx="1"/>
          </p:nvPr>
        </p:nvSpPr>
        <p:spPr/>
        <p:txBody>
          <a:bodyPr/>
          <a:lstStyle/>
          <a:p>
            <a:r>
              <a:rPr lang="en-US" dirty="0">
                <a:solidFill>
                  <a:srgbClr val="FF0000"/>
                </a:solidFill>
              </a:rPr>
              <a:t>Recital 71</a:t>
            </a:r>
            <a:r>
              <a:rPr lang="en-US" dirty="0"/>
              <a:t>: “</a:t>
            </a:r>
            <a:r>
              <a:rPr lang="en-US" u="sng" dirty="0"/>
              <a:t>this Directive is not intended to establish any hierarchy among the various parties whose interests must be given due consideration</a:t>
            </a:r>
            <a:r>
              <a:rPr lang="en-US" dirty="0"/>
              <a:t>”</a:t>
            </a:r>
          </a:p>
          <a:p>
            <a:pPr marL="0" indent="0">
              <a:buNone/>
            </a:pPr>
            <a:r>
              <a:rPr lang="en-US" dirty="0">
                <a:sym typeface="Wingdings" panose="05000000000000000000" pitchFamily="2" charset="2"/>
              </a:rPr>
              <a:t> </a:t>
            </a:r>
            <a:r>
              <a:rPr lang="en-US" b="1" dirty="0">
                <a:sym typeface="Wingdings" panose="05000000000000000000" pitchFamily="2" charset="2"/>
              </a:rPr>
              <a:t>RD assigns relevance to a multiplicity of interests but it does not take a clear position on the hierarchy between them</a:t>
            </a:r>
            <a:endParaRPr lang="it-IT" b="1" dirty="0"/>
          </a:p>
        </p:txBody>
      </p:sp>
    </p:spTree>
    <p:extLst>
      <p:ext uri="{BB962C8B-B14F-4D97-AF65-F5344CB8AC3E}">
        <p14:creationId xmlns:p14="http://schemas.microsoft.com/office/powerpoint/2010/main" val="2381632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4706E64-3D31-B182-A0C9-8C1A2AFE5EF3}"/>
              </a:ext>
            </a:extLst>
          </p:cNvPr>
          <p:cNvSpPr>
            <a:spLocks noGrp="1"/>
          </p:cNvSpPr>
          <p:nvPr>
            <p:ph type="title"/>
          </p:nvPr>
        </p:nvSpPr>
        <p:spPr/>
        <p:txBody>
          <a:bodyPr>
            <a:normAutofit/>
          </a:bodyPr>
          <a:lstStyle/>
          <a:p>
            <a:r>
              <a:rPr lang="it-IT" dirty="0"/>
              <a:t>ID</a:t>
            </a:r>
          </a:p>
        </p:txBody>
      </p:sp>
      <p:sp>
        <p:nvSpPr>
          <p:cNvPr id="3" name="Segnaposto contenuto 2">
            <a:extLst>
              <a:ext uri="{FF2B5EF4-FFF2-40B4-BE49-F238E27FC236}">
                <a16:creationId xmlns:a16="http://schemas.microsoft.com/office/drawing/2014/main" id="{674F2A01-5F89-B807-1356-35EA9CFB7E74}"/>
              </a:ext>
            </a:extLst>
          </p:cNvPr>
          <p:cNvSpPr>
            <a:spLocks noGrp="1"/>
          </p:cNvSpPr>
          <p:nvPr>
            <p:ph idx="1"/>
          </p:nvPr>
        </p:nvSpPr>
        <p:spPr/>
        <p:txBody>
          <a:bodyPr/>
          <a:lstStyle/>
          <a:p>
            <a:r>
              <a:rPr lang="it-IT" dirty="0"/>
              <a:t>Commission </a:t>
            </a:r>
            <a:r>
              <a:rPr lang="it-IT" dirty="0" err="1"/>
              <a:t>Proposal</a:t>
            </a:r>
            <a:r>
              <a:rPr lang="it-IT" dirty="0"/>
              <a:t> (7.12.2022)</a:t>
            </a:r>
          </a:p>
          <a:p>
            <a:r>
              <a:rPr lang="it-IT" dirty="0"/>
              <a:t>Text by ECON of EP with </a:t>
            </a:r>
            <a:r>
              <a:rPr lang="it-IT" dirty="0" err="1"/>
              <a:t>amendments</a:t>
            </a:r>
            <a:r>
              <a:rPr lang="it-IT" dirty="0"/>
              <a:t> (30.11.2023)</a:t>
            </a:r>
          </a:p>
          <a:p>
            <a:r>
              <a:rPr lang="it-IT" dirty="0"/>
              <a:t>General </a:t>
            </a:r>
            <a:r>
              <a:rPr lang="it-IT" dirty="0" err="1"/>
              <a:t>Approach</a:t>
            </a:r>
            <a:r>
              <a:rPr lang="it-IT" dirty="0"/>
              <a:t> of the </a:t>
            </a:r>
            <a:r>
              <a:rPr lang="it-IT" dirty="0" err="1"/>
              <a:t>Council</a:t>
            </a:r>
            <a:r>
              <a:rPr lang="it-IT" dirty="0"/>
              <a:t> (23.05.2025)</a:t>
            </a:r>
          </a:p>
        </p:txBody>
      </p:sp>
    </p:spTree>
    <p:extLst>
      <p:ext uri="{BB962C8B-B14F-4D97-AF65-F5344CB8AC3E}">
        <p14:creationId xmlns:p14="http://schemas.microsoft.com/office/powerpoint/2010/main" val="277634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Commission </a:t>
            </a:r>
            <a:r>
              <a:rPr lang="it-IT" dirty="0" err="1"/>
              <a:t>Proposal</a:t>
            </a:r>
            <a:r>
              <a:rPr lang="it-IT" dirty="0"/>
              <a:t>/I</a:t>
            </a:r>
          </a:p>
        </p:txBody>
      </p:sp>
      <p:sp>
        <p:nvSpPr>
          <p:cNvPr id="3" name="Segnaposto contenuto 2"/>
          <p:cNvSpPr>
            <a:spLocks noGrp="1"/>
          </p:cNvSpPr>
          <p:nvPr>
            <p:ph idx="1"/>
          </p:nvPr>
        </p:nvSpPr>
        <p:spPr/>
        <p:txBody>
          <a:bodyPr>
            <a:normAutofit fontScale="92500" lnSpcReduction="10000"/>
          </a:bodyPr>
          <a:lstStyle/>
          <a:p>
            <a:pPr marL="0" indent="0">
              <a:buNone/>
            </a:pPr>
            <a:r>
              <a:rPr lang="en-US" dirty="0"/>
              <a:t>At first glance, it seems that the purpose is to maximize creditor satisfaction and that </a:t>
            </a:r>
            <a:r>
              <a:rPr lang="en-US" b="1" dirty="0"/>
              <a:t>the first interest pursued is that of the creditors </a:t>
            </a:r>
          </a:p>
          <a:p>
            <a:pPr lvl="1"/>
            <a:r>
              <a:rPr lang="en-US" dirty="0"/>
              <a:t>Recitals 13, 15 and 17 explicitly refer to the concept of </a:t>
            </a:r>
            <a:r>
              <a:rPr lang="en-US" b="1" dirty="0"/>
              <a:t>maximizing the value of the estate</a:t>
            </a:r>
            <a:r>
              <a:rPr lang="en-US" dirty="0"/>
              <a:t>;</a:t>
            </a:r>
          </a:p>
          <a:p>
            <a:pPr lvl="1"/>
            <a:r>
              <a:rPr lang="en-US" dirty="0"/>
              <a:t>Article 33 is titled “Measures to </a:t>
            </a:r>
            <a:r>
              <a:rPr lang="en-US" b="1" dirty="0"/>
              <a:t>maximize the value </a:t>
            </a:r>
            <a:r>
              <a:rPr lang="en-US" dirty="0"/>
              <a:t>of the debtor’s business or part thereof”</a:t>
            </a:r>
          </a:p>
          <a:p>
            <a:pPr lvl="1"/>
            <a:r>
              <a:rPr lang="en-US" dirty="0"/>
              <a:t>…</a:t>
            </a:r>
          </a:p>
        </p:txBody>
      </p:sp>
    </p:spTree>
    <p:extLst>
      <p:ext uri="{BB962C8B-B14F-4D97-AF65-F5344CB8AC3E}">
        <p14:creationId xmlns:p14="http://schemas.microsoft.com/office/powerpoint/2010/main" val="1349567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Commission </a:t>
            </a:r>
            <a:r>
              <a:rPr lang="it-IT" dirty="0" err="1"/>
              <a:t>Proposal</a:t>
            </a:r>
            <a:r>
              <a:rPr lang="it-IT" dirty="0"/>
              <a:t>/II</a:t>
            </a:r>
          </a:p>
        </p:txBody>
      </p:sp>
      <p:sp>
        <p:nvSpPr>
          <p:cNvPr id="3" name="Segnaposto contenuto 2"/>
          <p:cNvSpPr>
            <a:spLocks noGrp="1"/>
          </p:cNvSpPr>
          <p:nvPr>
            <p:ph idx="1"/>
          </p:nvPr>
        </p:nvSpPr>
        <p:spPr/>
        <p:txBody>
          <a:bodyPr>
            <a:normAutofit fontScale="55000" lnSpcReduction="20000"/>
          </a:bodyPr>
          <a:lstStyle/>
          <a:p>
            <a:r>
              <a:rPr lang="it-IT" dirty="0"/>
              <a:t>Art. 28 ID: </a:t>
            </a:r>
            <a:r>
              <a:rPr lang="en-US" dirty="0"/>
              <a:t>the acquirer acquires the debtor’s business free of debts and liabilities </a:t>
            </a:r>
            <a:r>
              <a:rPr lang="en-US" dirty="0">
                <a:sym typeface="Wingdings" panose="05000000000000000000" pitchFamily="2" charset="2"/>
              </a:rPr>
              <a:t> FREE AND CLEAR SALE</a:t>
            </a:r>
          </a:p>
          <a:p>
            <a:r>
              <a:rPr lang="it-IT" dirty="0" err="1"/>
              <a:t>Debate</a:t>
            </a:r>
            <a:r>
              <a:rPr lang="it-IT" dirty="0"/>
              <a:t> on the treatment of </a:t>
            </a:r>
            <a:r>
              <a:rPr lang="it-IT" dirty="0" err="1"/>
              <a:t>environmental</a:t>
            </a:r>
            <a:r>
              <a:rPr lang="it-IT" dirty="0"/>
              <a:t> </a:t>
            </a:r>
            <a:r>
              <a:rPr lang="it-IT" dirty="0" err="1"/>
              <a:t>claims</a:t>
            </a:r>
            <a:r>
              <a:rPr lang="it-IT" dirty="0"/>
              <a:t> in </a:t>
            </a:r>
            <a:r>
              <a:rPr lang="it-IT" dirty="0" err="1"/>
              <a:t>insolvency</a:t>
            </a:r>
            <a:endParaRPr lang="it-IT" dirty="0"/>
          </a:p>
          <a:p>
            <a:r>
              <a:rPr lang="it-IT" dirty="0"/>
              <a:t>One </a:t>
            </a:r>
            <a:r>
              <a:rPr lang="it-IT" dirty="0" err="1"/>
              <a:t>view</a:t>
            </a:r>
            <a:r>
              <a:rPr lang="it-IT" dirty="0"/>
              <a:t> </a:t>
            </a:r>
            <a:r>
              <a:rPr lang="it-IT" dirty="0" err="1"/>
              <a:t>among</a:t>
            </a:r>
            <a:r>
              <a:rPr lang="it-IT" dirty="0"/>
              <a:t> </a:t>
            </a:r>
            <a:r>
              <a:rPr lang="it-IT" dirty="0" err="1"/>
              <a:t>scholars</a:t>
            </a:r>
            <a:r>
              <a:rPr lang="it-IT" dirty="0"/>
              <a:t> </a:t>
            </a:r>
            <a:r>
              <a:rPr lang="it-IT" dirty="0" err="1"/>
              <a:t>is</a:t>
            </a:r>
            <a:r>
              <a:rPr lang="it-IT" dirty="0"/>
              <a:t> to </a:t>
            </a:r>
            <a:r>
              <a:rPr lang="it-IT" dirty="0" err="1"/>
              <a:t>provide</a:t>
            </a:r>
            <a:r>
              <a:rPr lang="it-IT" dirty="0"/>
              <a:t> for an </a:t>
            </a:r>
            <a:r>
              <a:rPr lang="it-IT" dirty="0" err="1"/>
              <a:t>exception</a:t>
            </a:r>
            <a:r>
              <a:rPr lang="it-IT" dirty="0"/>
              <a:t> to free and clear sales in </a:t>
            </a:r>
            <a:r>
              <a:rPr lang="it-IT" dirty="0" err="1"/>
              <a:t>bankruptcy</a:t>
            </a:r>
            <a:r>
              <a:rPr lang="it-IT" dirty="0"/>
              <a:t> (Buccola-</a:t>
            </a:r>
            <a:r>
              <a:rPr lang="it-IT" dirty="0" err="1"/>
              <a:t>Macey</a:t>
            </a:r>
            <a:r>
              <a:rPr lang="it-IT" dirty="0"/>
              <a:t>)</a:t>
            </a:r>
          </a:p>
          <a:p>
            <a:r>
              <a:rPr lang="it-IT" dirty="0" err="1"/>
              <a:t>Not</a:t>
            </a:r>
            <a:r>
              <a:rPr lang="it-IT" dirty="0"/>
              <a:t> </a:t>
            </a:r>
            <a:r>
              <a:rPr lang="it-IT" dirty="0" err="1"/>
              <a:t>only</a:t>
            </a:r>
            <a:r>
              <a:rPr lang="it-IT" dirty="0"/>
              <a:t> ID </a:t>
            </a:r>
            <a:r>
              <a:rPr lang="it-IT" dirty="0" err="1"/>
              <a:t>does</a:t>
            </a:r>
            <a:r>
              <a:rPr lang="it-IT" dirty="0"/>
              <a:t> </a:t>
            </a:r>
            <a:r>
              <a:rPr lang="it-IT" dirty="0" err="1"/>
              <a:t>not</a:t>
            </a:r>
            <a:r>
              <a:rPr lang="it-IT" dirty="0"/>
              <a:t> </a:t>
            </a:r>
            <a:r>
              <a:rPr lang="it-IT" dirty="0" err="1"/>
              <a:t>provide</a:t>
            </a:r>
            <a:r>
              <a:rPr lang="it-IT" dirty="0"/>
              <a:t> for </a:t>
            </a:r>
            <a:r>
              <a:rPr lang="it-IT" dirty="0" err="1"/>
              <a:t>such</a:t>
            </a:r>
            <a:r>
              <a:rPr lang="it-IT" dirty="0"/>
              <a:t> an </a:t>
            </a:r>
            <a:r>
              <a:rPr lang="it-IT" dirty="0" err="1"/>
              <a:t>exception</a:t>
            </a:r>
            <a:r>
              <a:rPr lang="it-IT" dirty="0"/>
              <a:t>, </a:t>
            </a:r>
            <a:r>
              <a:rPr lang="it-IT" dirty="0" err="1"/>
              <a:t>but</a:t>
            </a:r>
            <a:r>
              <a:rPr lang="it-IT" dirty="0"/>
              <a:t> in the </a:t>
            </a:r>
            <a:r>
              <a:rPr lang="it-IT" dirty="0" err="1"/>
              <a:t>Explanatory</a:t>
            </a:r>
            <a:r>
              <a:rPr lang="it-IT" dirty="0"/>
              <a:t> Memorandum </a:t>
            </a:r>
            <a:r>
              <a:rPr lang="it-IT" dirty="0" err="1"/>
              <a:t>it</a:t>
            </a:r>
            <a:r>
              <a:rPr lang="it-IT" dirty="0"/>
              <a:t> </a:t>
            </a:r>
            <a:r>
              <a:rPr lang="it-IT" i="1" dirty="0" err="1"/>
              <a:t>explicitly</a:t>
            </a:r>
            <a:r>
              <a:rPr lang="it-IT" i="1" dirty="0"/>
              <a:t> </a:t>
            </a:r>
            <a:r>
              <a:rPr lang="it-IT" dirty="0" err="1"/>
              <a:t>states</a:t>
            </a:r>
            <a:r>
              <a:rPr lang="it-IT" dirty="0"/>
              <a:t> «</a:t>
            </a:r>
            <a:r>
              <a:rPr lang="en-US" dirty="0"/>
              <a:t>The proposal does not interfere with those measures under Directive 2004/35/EC [=Environmental liability directive]. </a:t>
            </a:r>
            <a:r>
              <a:rPr lang="en-US" b="1" dirty="0"/>
              <a:t>On the contrary, a more efficient insolvency framework would support a speedier and more effective recovery of asset value overall and hence would facilitate the compensation for environmental claims against an insolvent company even without having recourse to financial security instruments, in full consistence with the aims of Directive 2004/35/EC</a:t>
            </a:r>
            <a:r>
              <a:rPr lang="en-US" dirty="0"/>
              <a:t>”.</a:t>
            </a:r>
          </a:p>
          <a:p>
            <a:r>
              <a:rPr lang="en-US" dirty="0" smtClean="0">
                <a:sym typeface="Wingdings" panose="05000000000000000000" pitchFamily="2" charset="2"/>
              </a:rPr>
              <a:t> </a:t>
            </a:r>
            <a:r>
              <a:rPr lang="en-US" dirty="0" smtClean="0"/>
              <a:t>view </a:t>
            </a:r>
            <a:r>
              <a:rPr lang="en-US" dirty="0"/>
              <a:t>that the only way to protect environmental claims in insolvency is maximizing the insolvency pie (</a:t>
            </a:r>
            <a:r>
              <a:rPr lang="en-US" dirty="0">
                <a:sym typeface="Wingdings" panose="05000000000000000000" pitchFamily="2" charset="2"/>
              </a:rPr>
              <a:t> economic approach)</a:t>
            </a:r>
            <a:endParaRPr lang="it-IT" dirty="0"/>
          </a:p>
        </p:txBody>
      </p:sp>
    </p:spTree>
    <p:extLst>
      <p:ext uri="{BB962C8B-B14F-4D97-AF65-F5344CB8AC3E}">
        <p14:creationId xmlns:p14="http://schemas.microsoft.com/office/powerpoint/2010/main" val="15416484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Commission </a:t>
            </a:r>
            <a:r>
              <a:rPr lang="it-IT" dirty="0" err="1"/>
              <a:t>Proposal</a:t>
            </a:r>
            <a:r>
              <a:rPr lang="it-IT" dirty="0"/>
              <a:t>/III</a:t>
            </a:r>
          </a:p>
        </p:txBody>
      </p:sp>
      <p:sp>
        <p:nvSpPr>
          <p:cNvPr id="3" name="Segnaposto contenuto 2"/>
          <p:cNvSpPr>
            <a:spLocks noGrp="1"/>
          </p:cNvSpPr>
          <p:nvPr>
            <p:ph idx="1"/>
          </p:nvPr>
        </p:nvSpPr>
        <p:spPr/>
        <p:txBody>
          <a:bodyPr>
            <a:normAutofit fontScale="85000" lnSpcReduction="10000"/>
          </a:bodyPr>
          <a:lstStyle/>
          <a:p>
            <a:r>
              <a:rPr lang="en-US" dirty="0"/>
              <a:t>Article 20: for the purposes of applying Article 5(1) Directive 2001/23/EC on the safeguarding of employees’ rights in the event of transfers of undertakings, the liquidation phase of the pre-pack procedure is considered an insolvency procedure. Consequently, the rules on employment protection in the event of a transfer do not apply, as Article 5 excludes the application of these protections under the Directive in cases of insolvency proceedings (unless a Member State has provided otherwise)</a:t>
            </a:r>
          </a:p>
          <a:p>
            <a:pPr lvl="1"/>
            <a:r>
              <a:rPr lang="en-US" dirty="0" smtClean="0"/>
              <a:t>strong </a:t>
            </a:r>
            <a:r>
              <a:rPr lang="en-US" dirty="0"/>
              <a:t>argument in favor of the view that creditors’ interests </a:t>
            </a:r>
            <a:r>
              <a:rPr lang="it-IT" dirty="0"/>
              <a:t>come first</a:t>
            </a:r>
          </a:p>
          <a:p>
            <a:endParaRPr lang="it-IT" dirty="0"/>
          </a:p>
        </p:txBody>
      </p:sp>
    </p:spTree>
    <p:extLst>
      <p:ext uri="{BB962C8B-B14F-4D97-AF65-F5344CB8AC3E}">
        <p14:creationId xmlns:p14="http://schemas.microsoft.com/office/powerpoint/2010/main" val="3801819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Problematic</a:t>
            </a:r>
            <a:r>
              <a:rPr lang="it-IT" dirty="0"/>
              <a:t> </a:t>
            </a:r>
            <a:r>
              <a:rPr lang="it-IT" dirty="0" err="1"/>
              <a:t>provisions</a:t>
            </a:r>
            <a:r>
              <a:rPr lang="it-IT" dirty="0"/>
              <a:t>/I</a:t>
            </a:r>
          </a:p>
        </p:txBody>
      </p:sp>
      <p:sp>
        <p:nvSpPr>
          <p:cNvPr id="3" name="Segnaposto contenuto 2"/>
          <p:cNvSpPr>
            <a:spLocks noGrp="1"/>
          </p:cNvSpPr>
          <p:nvPr>
            <p:ph idx="1"/>
          </p:nvPr>
        </p:nvSpPr>
        <p:spPr/>
        <p:txBody>
          <a:bodyPr>
            <a:normAutofit fontScale="92500" lnSpcReduction="20000"/>
          </a:bodyPr>
          <a:lstStyle/>
          <a:p>
            <a:pPr marL="34290" indent="0">
              <a:buNone/>
            </a:pPr>
            <a:r>
              <a:rPr lang="en-US" dirty="0"/>
              <a:t>However, a number of provisions could challenge this assumption, e.g.:</a:t>
            </a:r>
          </a:p>
          <a:p>
            <a:r>
              <a:rPr lang="en-US" dirty="0"/>
              <a:t>Rec. 24: the sale can get the </a:t>
            </a:r>
            <a:r>
              <a:rPr lang="en-US" dirty="0" err="1"/>
              <a:t>authorisation</a:t>
            </a:r>
            <a:r>
              <a:rPr lang="en-US" dirty="0"/>
              <a:t> by the court only if the monitor declares that “piecemeal liquidation would not recover </a:t>
            </a:r>
            <a:r>
              <a:rPr lang="en-US" b="1" dirty="0"/>
              <a:t>manifestly more value </a:t>
            </a:r>
            <a:r>
              <a:rPr lang="en-US" dirty="0"/>
              <a:t>for creditors than the market price obtained for the business (or part thereof) as a going concern” </a:t>
            </a:r>
            <a:r>
              <a:rPr lang="en-US" dirty="0">
                <a:sym typeface="Wingdings" panose="05000000000000000000" pitchFamily="2" charset="2"/>
              </a:rPr>
              <a:t> </a:t>
            </a:r>
            <a:r>
              <a:rPr lang="en-US" dirty="0">
                <a:solidFill>
                  <a:srgbClr val="FF0000"/>
                </a:solidFill>
                <a:sym typeface="Wingdings" panose="05000000000000000000" pitchFamily="2" charset="2"/>
              </a:rPr>
              <a:t>so, if piecemeal liquidation value is only higher (not manifestly higher) than going concern value, the pre-pack sale can nonetheless occur?</a:t>
            </a:r>
            <a:endParaRPr lang="it-IT" dirty="0">
              <a:solidFill>
                <a:srgbClr val="FF0000"/>
              </a:solidFill>
            </a:endParaRPr>
          </a:p>
        </p:txBody>
      </p:sp>
    </p:spTree>
    <p:extLst>
      <p:ext uri="{BB962C8B-B14F-4D97-AF65-F5344CB8AC3E}">
        <p14:creationId xmlns:p14="http://schemas.microsoft.com/office/powerpoint/2010/main" val="15899035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Problematic</a:t>
            </a:r>
            <a:r>
              <a:rPr lang="it-IT" dirty="0"/>
              <a:t> </a:t>
            </a:r>
            <a:r>
              <a:rPr lang="it-IT" dirty="0" err="1"/>
              <a:t>provisions</a:t>
            </a:r>
            <a:r>
              <a:rPr lang="it-IT" dirty="0"/>
              <a:t>/II</a:t>
            </a:r>
          </a:p>
        </p:txBody>
      </p:sp>
      <p:sp>
        <p:nvSpPr>
          <p:cNvPr id="3" name="Segnaposto contenuto 2"/>
          <p:cNvSpPr>
            <a:spLocks noGrp="1"/>
          </p:cNvSpPr>
          <p:nvPr>
            <p:ph idx="1"/>
          </p:nvPr>
        </p:nvSpPr>
        <p:spPr/>
        <p:txBody>
          <a:bodyPr>
            <a:normAutofit fontScale="92500" lnSpcReduction="20000"/>
          </a:bodyPr>
          <a:lstStyle/>
          <a:p>
            <a:r>
              <a:rPr lang="en-US" dirty="0"/>
              <a:t>Art. 22(2)(d): in the preparation phase, the monitor shall state whether it considers that the best bid does not constitute a </a:t>
            </a:r>
            <a:r>
              <a:rPr lang="en-US" b="1" dirty="0"/>
              <a:t>manifest </a:t>
            </a:r>
            <a:r>
              <a:rPr lang="en-US" dirty="0"/>
              <a:t>breach of the best-interest-of-creditors test (= no creditor would be worse off under a liquidation in pre-pack proceedings than such a creditor would be if the normal ranking of liquidation priorities were applied in the event of a piecemeal liquidation) </a:t>
            </a:r>
            <a:r>
              <a:rPr lang="en-US" dirty="0">
                <a:sym typeface="Wingdings" panose="05000000000000000000" pitchFamily="2" charset="2"/>
              </a:rPr>
              <a:t> </a:t>
            </a:r>
            <a:r>
              <a:rPr lang="en-US" dirty="0">
                <a:solidFill>
                  <a:srgbClr val="FF0000"/>
                </a:solidFill>
              </a:rPr>
              <a:t>so, if it is just a breach of the BIT, but not a manifest breach, the sale can go forward?</a:t>
            </a:r>
          </a:p>
          <a:p>
            <a:endParaRPr lang="it-IT" dirty="0"/>
          </a:p>
        </p:txBody>
      </p:sp>
    </p:spTree>
    <p:extLst>
      <p:ext uri="{BB962C8B-B14F-4D97-AF65-F5344CB8AC3E}">
        <p14:creationId xmlns:p14="http://schemas.microsoft.com/office/powerpoint/2010/main" val="14819492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Problematic</a:t>
            </a:r>
            <a:r>
              <a:rPr lang="it-IT" dirty="0"/>
              <a:t> </a:t>
            </a:r>
            <a:r>
              <a:rPr lang="it-IT" dirty="0" err="1"/>
              <a:t>provisions</a:t>
            </a:r>
            <a:r>
              <a:rPr lang="it-IT" dirty="0"/>
              <a:t>/III</a:t>
            </a:r>
          </a:p>
        </p:txBody>
      </p:sp>
      <p:sp>
        <p:nvSpPr>
          <p:cNvPr id="3" name="Segnaposto contenuto 2"/>
          <p:cNvSpPr>
            <a:spLocks noGrp="1"/>
          </p:cNvSpPr>
          <p:nvPr>
            <p:ph idx="1"/>
          </p:nvPr>
        </p:nvSpPr>
        <p:spPr>
          <a:xfrm>
            <a:off x="457200" y="2152267"/>
            <a:ext cx="8229600" cy="2841763"/>
          </a:xfrm>
        </p:spPr>
        <p:txBody>
          <a:bodyPr>
            <a:normAutofit fontScale="92500" lnSpcReduction="20000"/>
          </a:bodyPr>
          <a:lstStyle/>
          <a:p>
            <a:r>
              <a:rPr lang="en-US" dirty="0"/>
              <a:t>If answer is yes, the rationale would be a </a:t>
            </a:r>
            <a:r>
              <a:rPr lang="en-US" i="1" dirty="0"/>
              <a:t>bias towards going concern sales</a:t>
            </a:r>
            <a:r>
              <a:rPr lang="en-US" dirty="0"/>
              <a:t>, (hypothetically) justified by the intention to also protect other (societal) interests than those of the creditors</a:t>
            </a:r>
          </a:p>
          <a:p>
            <a:pPr lvl="1"/>
            <a:r>
              <a:rPr lang="en-US" dirty="0"/>
              <a:t>Based on the assumption that going concern sales could better function to protect broader societal interests = “I encourage going concern sales even though the generated value is a bit lower than piecemeal liquidation value because this helps to protect also other societal interests (community interests, jobs, etc.)…”</a:t>
            </a:r>
          </a:p>
          <a:p>
            <a:pPr marL="342900" lvl="1" indent="0">
              <a:buNone/>
            </a:pPr>
            <a:endParaRPr lang="en-US" dirty="0"/>
          </a:p>
          <a:p>
            <a:pPr marL="0" lvl="1" indent="0">
              <a:buNone/>
            </a:pPr>
            <a:r>
              <a:rPr lang="en-US" b="1" dirty="0">
                <a:sym typeface="Wingdings" panose="05000000000000000000" pitchFamily="2" charset="2"/>
              </a:rPr>
              <a:t> Still many uncertainties…</a:t>
            </a:r>
            <a:endParaRPr lang="en-US" b="1" dirty="0"/>
          </a:p>
        </p:txBody>
      </p:sp>
    </p:spTree>
    <p:extLst>
      <p:ext uri="{BB962C8B-B14F-4D97-AF65-F5344CB8AC3E}">
        <p14:creationId xmlns:p14="http://schemas.microsoft.com/office/powerpoint/2010/main" val="2509960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ECON text</a:t>
            </a:r>
            <a:r>
              <a:rPr lang="en-US" dirty="0"/>
              <a:t>/I</a:t>
            </a:r>
            <a:endParaRPr lang="it-IT" dirty="0"/>
          </a:p>
        </p:txBody>
      </p:sp>
      <p:sp>
        <p:nvSpPr>
          <p:cNvPr id="3" name="Segnaposto contenuto 2"/>
          <p:cNvSpPr>
            <a:spLocks noGrp="1"/>
          </p:cNvSpPr>
          <p:nvPr>
            <p:ph idx="1"/>
          </p:nvPr>
        </p:nvSpPr>
        <p:spPr>
          <a:xfrm>
            <a:off x="457200" y="2133946"/>
            <a:ext cx="8229600" cy="2500438"/>
          </a:xfrm>
        </p:spPr>
        <p:txBody>
          <a:bodyPr>
            <a:normAutofit fontScale="77500" lnSpcReduction="20000"/>
          </a:bodyPr>
          <a:lstStyle/>
          <a:p>
            <a:r>
              <a:rPr lang="en-US" dirty="0"/>
              <a:t>Rec. 4a: “The minimum standards laid down in this Directive aim to </a:t>
            </a:r>
            <a:r>
              <a:rPr lang="en-US" dirty="0" err="1"/>
              <a:t>harmonise</a:t>
            </a:r>
            <a:r>
              <a:rPr lang="en-US" dirty="0"/>
              <a:t> Member State’s insolvency law […] </a:t>
            </a:r>
            <a:r>
              <a:rPr lang="en-US" u="sng" dirty="0"/>
              <a:t>improving efficiency of insolvency procedures […], </a:t>
            </a:r>
            <a:r>
              <a:rPr lang="en-US" i="1" u="sng" dirty="0"/>
              <a:t>protecting employees </a:t>
            </a:r>
            <a:r>
              <a:rPr lang="en-US" u="sng" dirty="0"/>
              <a:t>and preserving jobs</a:t>
            </a:r>
            <a:r>
              <a:rPr lang="en-US" dirty="0"/>
              <a:t>”</a:t>
            </a:r>
          </a:p>
          <a:p>
            <a:r>
              <a:rPr lang="en-US" dirty="0"/>
              <a:t>Rec. 4b: “</a:t>
            </a:r>
            <a:r>
              <a:rPr lang="en-US" dirty="0" err="1"/>
              <a:t>Harmonisation</a:t>
            </a:r>
            <a:r>
              <a:rPr lang="en-US" dirty="0"/>
              <a:t> of insolvency proceedings is associated with lower costs of credit, increased access to credit, </a:t>
            </a:r>
            <a:r>
              <a:rPr lang="en-US" u="sng" dirty="0"/>
              <a:t>improved creditor recovery and </a:t>
            </a:r>
            <a:r>
              <a:rPr lang="en-US" i="1" u="sng" dirty="0"/>
              <a:t>more effective protection of workers”</a:t>
            </a:r>
          </a:p>
          <a:p>
            <a:r>
              <a:rPr lang="en-US" dirty="0"/>
              <a:t>Art. 24(1): “Member States shall ensure that the sale process carried out during the preparation phase is competitive, transparent, fair and meets </a:t>
            </a:r>
            <a:r>
              <a:rPr lang="en-US" u="sng" dirty="0"/>
              <a:t>market and </a:t>
            </a:r>
            <a:r>
              <a:rPr lang="en-US" i="1" u="sng" dirty="0"/>
              <a:t>social</a:t>
            </a:r>
            <a:r>
              <a:rPr lang="en-US" u="sng" dirty="0"/>
              <a:t> standards</a:t>
            </a:r>
            <a:r>
              <a:rPr lang="en-US" dirty="0"/>
              <a:t>, and aims to achieve fair value for the purchase”</a:t>
            </a:r>
            <a:endParaRPr lang="it-IT" dirty="0"/>
          </a:p>
        </p:txBody>
      </p:sp>
    </p:spTree>
    <p:extLst>
      <p:ext uri="{BB962C8B-B14F-4D97-AF65-F5344CB8AC3E}">
        <p14:creationId xmlns:p14="http://schemas.microsoft.com/office/powerpoint/2010/main" val="3229784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ECON text</a:t>
            </a:r>
            <a:r>
              <a:rPr lang="en-US" dirty="0"/>
              <a:t>/II</a:t>
            </a:r>
            <a:endParaRPr lang="it-IT" dirty="0"/>
          </a:p>
        </p:txBody>
      </p:sp>
      <p:sp>
        <p:nvSpPr>
          <p:cNvPr id="3" name="Segnaposto contenuto 2"/>
          <p:cNvSpPr>
            <a:spLocks noGrp="1"/>
          </p:cNvSpPr>
          <p:nvPr>
            <p:ph idx="1"/>
          </p:nvPr>
        </p:nvSpPr>
        <p:spPr/>
        <p:txBody>
          <a:bodyPr>
            <a:normAutofit lnSpcReduction="10000"/>
          </a:bodyPr>
          <a:lstStyle/>
          <a:p>
            <a:r>
              <a:rPr lang="it-IT" dirty="0"/>
              <a:t>Art. 30(1): «</a:t>
            </a:r>
            <a:r>
              <a:rPr lang="en-US" dirty="0"/>
              <a:t>Member States shall ensure that the criteria to select the best bid in the pre-pack proceedings </a:t>
            </a:r>
            <a:r>
              <a:rPr lang="en-US" u="sng" dirty="0"/>
              <a:t>include the safeguarding of employment</a:t>
            </a:r>
            <a:r>
              <a:rPr lang="en-US" dirty="0"/>
              <a:t> […]</a:t>
            </a:r>
            <a:r>
              <a:rPr lang="it-IT" dirty="0"/>
              <a:t>»</a:t>
            </a:r>
            <a:endParaRPr lang="en-US" dirty="0"/>
          </a:p>
          <a:p>
            <a:endParaRPr lang="en-US" dirty="0"/>
          </a:p>
          <a:p>
            <a:endParaRPr lang="en-US" dirty="0"/>
          </a:p>
          <a:p>
            <a:pPr marL="34290" indent="0">
              <a:buNone/>
            </a:pPr>
            <a:r>
              <a:rPr lang="en-US" b="1" dirty="0">
                <a:sym typeface="Wingdings" panose="05000000000000000000" pitchFamily="2" charset="2"/>
              </a:rPr>
              <a:t> Never-ending debate…!</a:t>
            </a:r>
            <a:endParaRPr lang="en-US" b="1" dirty="0"/>
          </a:p>
        </p:txBody>
      </p:sp>
    </p:spTree>
    <p:extLst>
      <p:ext uri="{BB962C8B-B14F-4D97-AF65-F5344CB8AC3E}">
        <p14:creationId xmlns:p14="http://schemas.microsoft.com/office/powerpoint/2010/main" val="3270138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D06F5D1-296C-C44D-D022-1C449E6E8873}"/>
              </a:ext>
            </a:extLst>
          </p:cNvPr>
          <p:cNvSpPr>
            <a:spLocks noGrp="1"/>
          </p:cNvSpPr>
          <p:nvPr>
            <p:ph type="title"/>
          </p:nvPr>
        </p:nvSpPr>
        <p:spPr/>
        <p:txBody>
          <a:bodyPr/>
          <a:lstStyle/>
          <a:p>
            <a:r>
              <a:rPr lang="it-IT" dirty="0"/>
              <a:t>General </a:t>
            </a:r>
            <a:r>
              <a:rPr lang="it-IT" dirty="0" err="1"/>
              <a:t>Approach</a:t>
            </a:r>
            <a:r>
              <a:rPr lang="it-IT" dirty="0"/>
              <a:t> of the </a:t>
            </a:r>
            <a:r>
              <a:rPr lang="it-IT" dirty="0" err="1" smtClean="0"/>
              <a:t>Council</a:t>
            </a:r>
            <a:r>
              <a:rPr lang="it-IT" dirty="0" smtClean="0"/>
              <a:t>/I</a:t>
            </a:r>
            <a:endParaRPr lang="it-IT" dirty="0"/>
          </a:p>
        </p:txBody>
      </p:sp>
      <p:sp>
        <p:nvSpPr>
          <p:cNvPr id="3" name="Segnaposto contenuto 2">
            <a:extLst>
              <a:ext uri="{FF2B5EF4-FFF2-40B4-BE49-F238E27FC236}">
                <a16:creationId xmlns:a16="http://schemas.microsoft.com/office/drawing/2014/main" id="{3E34A196-4675-F80B-6AC1-AC01B43E4C97}"/>
              </a:ext>
            </a:extLst>
          </p:cNvPr>
          <p:cNvSpPr>
            <a:spLocks noGrp="1"/>
          </p:cNvSpPr>
          <p:nvPr>
            <p:ph idx="1"/>
          </p:nvPr>
        </p:nvSpPr>
        <p:spPr/>
        <p:txBody>
          <a:bodyPr/>
          <a:lstStyle/>
          <a:p>
            <a:r>
              <a:rPr lang="it-IT" dirty="0" err="1"/>
              <a:t>Issue</a:t>
            </a:r>
            <a:r>
              <a:rPr lang="it-IT" dirty="0"/>
              <a:t> </a:t>
            </a:r>
            <a:r>
              <a:rPr lang="it-IT" dirty="0" err="1"/>
              <a:t>not</a:t>
            </a:r>
            <a:r>
              <a:rPr lang="it-IT" dirty="0"/>
              <a:t> </a:t>
            </a:r>
            <a:r>
              <a:rPr lang="it-IT" dirty="0" err="1"/>
              <a:t>explicitly</a:t>
            </a:r>
            <a:r>
              <a:rPr lang="it-IT" dirty="0"/>
              <a:t> </a:t>
            </a:r>
            <a:r>
              <a:rPr lang="it-IT" dirty="0" err="1"/>
              <a:t>solved</a:t>
            </a:r>
            <a:endParaRPr lang="it-IT" dirty="0"/>
          </a:p>
          <a:p>
            <a:r>
              <a:rPr lang="en-US" dirty="0"/>
              <a:t>Conflicting normative indications </a:t>
            </a:r>
          </a:p>
          <a:p>
            <a:r>
              <a:rPr lang="en-US" dirty="0"/>
              <a:t>However, elements in favor of the predominance of creditors’ interests prevail</a:t>
            </a:r>
            <a:endParaRPr lang="it-IT" dirty="0"/>
          </a:p>
          <a:p>
            <a:endParaRPr lang="it-IT" dirty="0"/>
          </a:p>
        </p:txBody>
      </p:sp>
    </p:spTree>
    <p:extLst>
      <p:ext uri="{BB962C8B-B14F-4D97-AF65-F5344CB8AC3E}">
        <p14:creationId xmlns:p14="http://schemas.microsoft.com/office/powerpoint/2010/main" val="16871718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General </a:t>
            </a:r>
            <a:r>
              <a:rPr lang="it-IT" dirty="0" err="1"/>
              <a:t>approach</a:t>
            </a:r>
            <a:r>
              <a:rPr lang="it-IT" dirty="0"/>
              <a:t> of the </a:t>
            </a:r>
            <a:r>
              <a:rPr lang="it-IT" dirty="0" err="1" smtClean="0"/>
              <a:t>Council</a:t>
            </a:r>
            <a:r>
              <a:rPr lang="it-IT" dirty="0" smtClean="0"/>
              <a:t>/II</a:t>
            </a:r>
            <a:endParaRPr lang="it-IT" dirty="0"/>
          </a:p>
        </p:txBody>
      </p:sp>
      <p:sp>
        <p:nvSpPr>
          <p:cNvPr id="3" name="Segnaposto contenuto 2"/>
          <p:cNvSpPr>
            <a:spLocks noGrp="1"/>
          </p:cNvSpPr>
          <p:nvPr>
            <p:ph idx="1"/>
          </p:nvPr>
        </p:nvSpPr>
        <p:spPr>
          <a:xfrm>
            <a:off x="457200" y="2133946"/>
            <a:ext cx="8229600" cy="2500438"/>
          </a:xfrm>
        </p:spPr>
        <p:txBody>
          <a:bodyPr>
            <a:normAutofit fontScale="85000" lnSpcReduction="20000"/>
          </a:bodyPr>
          <a:lstStyle/>
          <a:p>
            <a:r>
              <a:rPr lang="it-IT" dirty="0">
                <a:solidFill>
                  <a:schemeClr val="accent1"/>
                </a:solidFill>
              </a:rPr>
              <a:t>Art. 22a</a:t>
            </a:r>
            <a:r>
              <a:rPr lang="it-IT" dirty="0"/>
              <a:t>: «</a:t>
            </a:r>
            <a:r>
              <a:rPr lang="en-US" dirty="0"/>
              <a:t>While the </a:t>
            </a:r>
            <a:r>
              <a:rPr lang="en-US" b="1" dirty="0"/>
              <a:t>primary</a:t>
            </a:r>
            <a:r>
              <a:rPr lang="en-US" dirty="0"/>
              <a:t> aim of the pre-pack mechanism is to enable, </a:t>
            </a:r>
            <a:r>
              <a:rPr lang="en-US" b="1" dirty="0"/>
              <a:t>in the interests of creditors</a:t>
            </a:r>
            <a:r>
              <a:rPr lang="en-US" dirty="0"/>
              <a:t>, in the insolvency proceedings, a liquidation of the debtor’s assets by the transfer of all or part of the undertaking as a going concern </a:t>
            </a:r>
            <a:r>
              <a:rPr lang="en-US" b="1" dirty="0"/>
              <a:t>which satisfies to the greatest extent possible the claims of all the creditors</a:t>
            </a:r>
            <a:r>
              <a:rPr lang="en-US" dirty="0"/>
              <a:t>, it can </a:t>
            </a:r>
            <a:r>
              <a:rPr lang="en-US" b="1" dirty="0"/>
              <a:t>also serve employment preservation</a:t>
            </a:r>
            <a:r>
              <a:rPr lang="en-US" dirty="0"/>
              <a:t>».</a:t>
            </a:r>
          </a:p>
          <a:p>
            <a:pPr marL="0" indent="0" algn="ctr">
              <a:buNone/>
            </a:pPr>
            <a:r>
              <a:rPr lang="en-US" dirty="0"/>
              <a:t>Vs </a:t>
            </a:r>
          </a:p>
          <a:p>
            <a:r>
              <a:rPr lang="en-US" dirty="0">
                <a:solidFill>
                  <a:srgbClr val="00B050"/>
                </a:solidFill>
              </a:rPr>
              <a:t>Rec. 24</a:t>
            </a:r>
            <a:r>
              <a:rPr lang="en-US" dirty="0"/>
              <a:t>: </a:t>
            </a:r>
            <a:r>
              <a:rPr lang="it-IT" dirty="0"/>
              <a:t>«</a:t>
            </a:r>
            <a:r>
              <a:rPr lang="en-US" dirty="0"/>
              <a:t>National law may require the monitor to take into account elements </a:t>
            </a:r>
            <a:r>
              <a:rPr lang="en-US" b="1" dirty="0"/>
              <a:t>other than price</a:t>
            </a:r>
            <a:r>
              <a:rPr lang="en-US" dirty="0"/>
              <a:t>, including the </a:t>
            </a:r>
            <a:r>
              <a:rPr lang="en-US" b="1" dirty="0"/>
              <a:t>public interest </a:t>
            </a:r>
            <a:r>
              <a:rPr lang="en-US" dirty="0"/>
              <a:t>or ensuring the viability of a business».</a:t>
            </a:r>
            <a:endParaRPr lang="it-IT" dirty="0"/>
          </a:p>
        </p:txBody>
      </p:sp>
    </p:spTree>
    <p:extLst>
      <p:ext uri="{BB962C8B-B14F-4D97-AF65-F5344CB8AC3E}">
        <p14:creationId xmlns:p14="http://schemas.microsoft.com/office/powerpoint/2010/main" val="3006002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2A3EAFE-43BE-34E0-A29B-ECEFEBE17B28}"/>
              </a:ext>
            </a:extLst>
          </p:cNvPr>
          <p:cNvSpPr>
            <a:spLocks noGrp="1"/>
          </p:cNvSpPr>
          <p:nvPr>
            <p:ph type="title"/>
          </p:nvPr>
        </p:nvSpPr>
        <p:spPr/>
        <p:txBody>
          <a:bodyPr/>
          <a:lstStyle/>
          <a:p>
            <a:r>
              <a:rPr lang="it-IT" dirty="0"/>
              <a:t>General </a:t>
            </a:r>
            <a:r>
              <a:rPr lang="it-IT" dirty="0" err="1"/>
              <a:t>Approach</a:t>
            </a:r>
            <a:r>
              <a:rPr lang="it-IT" dirty="0"/>
              <a:t> of the </a:t>
            </a:r>
            <a:r>
              <a:rPr lang="it-IT" dirty="0" err="1" smtClean="0"/>
              <a:t>Council</a:t>
            </a:r>
            <a:r>
              <a:rPr lang="it-IT" dirty="0" smtClean="0"/>
              <a:t>/III</a:t>
            </a:r>
            <a:endParaRPr lang="it-IT" dirty="0"/>
          </a:p>
        </p:txBody>
      </p:sp>
      <p:sp>
        <p:nvSpPr>
          <p:cNvPr id="3" name="Segnaposto contenuto 2">
            <a:extLst>
              <a:ext uri="{FF2B5EF4-FFF2-40B4-BE49-F238E27FC236}">
                <a16:creationId xmlns:a16="http://schemas.microsoft.com/office/drawing/2014/main" id="{B4C0E216-C582-7199-B160-082C77E0EEC6}"/>
              </a:ext>
            </a:extLst>
          </p:cNvPr>
          <p:cNvSpPr>
            <a:spLocks noGrp="1"/>
          </p:cNvSpPr>
          <p:nvPr>
            <p:ph idx="1"/>
          </p:nvPr>
        </p:nvSpPr>
        <p:spPr/>
        <p:txBody>
          <a:bodyPr>
            <a:normAutofit fontScale="62500" lnSpcReduction="20000"/>
          </a:bodyPr>
          <a:lstStyle/>
          <a:p>
            <a:pPr marL="0" indent="0">
              <a:buNone/>
            </a:pPr>
            <a:r>
              <a:rPr lang="it-IT" dirty="0" err="1"/>
              <a:t>Elements</a:t>
            </a:r>
            <a:r>
              <a:rPr lang="it-IT" dirty="0"/>
              <a:t> in </a:t>
            </a:r>
            <a:r>
              <a:rPr lang="it-IT" dirty="0" err="1"/>
              <a:t>favour</a:t>
            </a:r>
            <a:r>
              <a:rPr lang="it-IT" dirty="0"/>
              <a:t> of </a:t>
            </a:r>
            <a:r>
              <a:rPr lang="it-IT" dirty="0" err="1"/>
              <a:t>prevalence</a:t>
            </a:r>
            <a:r>
              <a:rPr lang="it-IT" dirty="0"/>
              <a:t> of </a:t>
            </a:r>
            <a:r>
              <a:rPr lang="it-IT" dirty="0" err="1"/>
              <a:t>creditors</a:t>
            </a:r>
            <a:r>
              <a:rPr lang="it-IT" dirty="0"/>
              <a:t>’ </a:t>
            </a:r>
            <a:r>
              <a:rPr lang="it-IT" dirty="0" err="1"/>
              <a:t>interest</a:t>
            </a:r>
            <a:endParaRPr lang="it-IT" dirty="0"/>
          </a:p>
          <a:p>
            <a:pPr marL="457200" indent="-457200">
              <a:buFont typeface="+mj-lt"/>
              <a:buAutoNum type="arabicPeriod"/>
            </a:pPr>
            <a:r>
              <a:rPr lang="it-IT" dirty="0"/>
              <a:t>Free and clear sale (art. 28)</a:t>
            </a:r>
          </a:p>
          <a:p>
            <a:pPr marL="457200" indent="-457200">
              <a:buFont typeface="+mj-lt"/>
              <a:buAutoNum type="arabicPeriod"/>
            </a:pPr>
            <a:r>
              <a:rPr lang="it-IT" dirty="0"/>
              <a:t>Art. 20 on TUPE Directive </a:t>
            </a:r>
            <a:r>
              <a:rPr lang="it-IT" dirty="0" err="1"/>
              <a:t>maintained</a:t>
            </a:r>
            <a:endParaRPr lang="it-IT" dirty="0"/>
          </a:p>
          <a:p>
            <a:pPr marL="457200" indent="-457200">
              <a:buFont typeface="+mj-lt"/>
              <a:buAutoNum type="arabicPeriod"/>
            </a:pPr>
            <a:r>
              <a:rPr lang="it-IT" dirty="0"/>
              <a:t>«</a:t>
            </a:r>
            <a:r>
              <a:rPr lang="it-IT" dirty="0" err="1"/>
              <a:t>manifest</a:t>
            </a:r>
            <a:r>
              <a:rPr lang="it-IT" dirty="0"/>
              <a:t>» </a:t>
            </a:r>
            <a:r>
              <a:rPr lang="it-IT" dirty="0" err="1"/>
              <a:t>has</a:t>
            </a:r>
            <a:r>
              <a:rPr lang="it-IT" dirty="0"/>
              <a:t> </a:t>
            </a:r>
            <a:r>
              <a:rPr lang="it-IT" dirty="0" err="1"/>
              <a:t>been</a:t>
            </a:r>
            <a:r>
              <a:rPr lang="it-IT" dirty="0"/>
              <a:t> </a:t>
            </a:r>
            <a:r>
              <a:rPr lang="it-IT" dirty="0" err="1"/>
              <a:t>cut</a:t>
            </a:r>
            <a:r>
              <a:rPr lang="it-IT" dirty="0"/>
              <a:t> from art. 22a(2)(c)</a:t>
            </a:r>
          </a:p>
          <a:p>
            <a:pPr marL="457200" indent="-457200">
              <a:buFont typeface="+mj-lt"/>
              <a:buAutoNum type="arabicPeriod"/>
            </a:pPr>
            <a:r>
              <a:rPr lang="it-IT" dirty="0" err="1"/>
              <a:t>Civil</a:t>
            </a:r>
            <a:r>
              <a:rPr lang="it-IT" dirty="0"/>
              <a:t> liability of the monitor, IP, directors and </a:t>
            </a:r>
            <a:r>
              <a:rPr lang="it-IT" dirty="0" err="1"/>
              <a:t>members</a:t>
            </a:r>
            <a:r>
              <a:rPr lang="it-IT" dirty="0"/>
              <a:t> of the </a:t>
            </a:r>
            <a:r>
              <a:rPr lang="it-IT" dirty="0" err="1"/>
              <a:t>creditors</a:t>
            </a:r>
            <a:r>
              <a:rPr lang="it-IT" dirty="0"/>
              <a:t> </a:t>
            </a:r>
            <a:r>
              <a:rPr lang="it-IT" dirty="0" err="1"/>
              <a:t>committe</a:t>
            </a:r>
            <a:r>
              <a:rPr lang="it-IT" dirty="0"/>
              <a:t> for the </a:t>
            </a:r>
            <a:r>
              <a:rPr lang="it-IT" b="1" dirty="0" err="1"/>
              <a:t>damages</a:t>
            </a:r>
            <a:r>
              <a:rPr lang="it-IT" b="1" dirty="0"/>
              <a:t> </a:t>
            </a:r>
            <a:r>
              <a:rPr lang="it-IT" b="1" dirty="0" err="1"/>
              <a:t>caused</a:t>
            </a:r>
            <a:r>
              <a:rPr lang="it-IT" b="1" dirty="0"/>
              <a:t> </a:t>
            </a:r>
            <a:r>
              <a:rPr lang="it-IT" b="1" i="1" dirty="0"/>
              <a:t>to </a:t>
            </a:r>
            <a:r>
              <a:rPr lang="it-IT" b="1" i="1" dirty="0" err="1"/>
              <a:t>creditors</a:t>
            </a:r>
            <a:r>
              <a:rPr lang="it-IT" b="1" i="1" dirty="0"/>
              <a:t> </a:t>
            </a:r>
            <a:r>
              <a:rPr lang="it-IT" b="1" dirty="0"/>
              <a:t>(artt. 31,37, 66)</a:t>
            </a:r>
          </a:p>
          <a:p>
            <a:pPr marL="457200" indent="-457200">
              <a:buFont typeface="+mj-lt"/>
              <a:buAutoNum type="arabicPeriod"/>
            </a:pPr>
            <a:r>
              <a:rPr lang="it-IT" b="1" dirty="0" err="1"/>
              <a:t>Rec</a:t>
            </a:r>
            <a:r>
              <a:rPr lang="it-IT" b="1" dirty="0"/>
              <a:t>. 32c: «</a:t>
            </a:r>
            <a:r>
              <a:rPr lang="en-US" b="1" dirty="0"/>
              <a:t>when a company becomes insolvent, the protection of the general body of creditors is the primary responsibility of the directors</a:t>
            </a:r>
            <a:r>
              <a:rPr lang="en-US" dirty="0"/>
              <a:t>»</a:t>
            </a:r>
            <a:r>
              <a:rPr lang="it-IT" dirty="0"/>
              <a:t> </a:t>
            </a:r>
          </a:p>
          <a:p>
            <a:pPr marL="457200" indent="-457200">
              <a:buFont typeface="+mj-lt"/>
              <a:buAutoNum type="arabicPeriod"/>
            </a:pPr>
            <a:r>
              <a:rPr lang="it-IT" b="1" dirty="0">
                <a:solidFill>
                  <a:srgbClr val="C00000"/>
                </a:solidFill>
              </a:rPr>
              <a:t>The best </a:t>
            </a:r>
            <a:r>
              <a:rPr lang="it-IT" b="1" dirty="0" err="1" smtClean="0">
                <a:solidFill>
                  <a:srgbClr val="C00000"/>
                </a:solidFill>
              </a:rPr>
              <a:t>bid</a:t>
            </a:r>
            <a:r>
              <a:rPr lang="it-IT" b="1" dirty="0" smtClean="0">
                <a:solidFill>
                  <a:srgbClr val="C00000"/>
                </a:solidFill>
              </a:rPr>
              <a:t> </a:t>
            </a:r>
            <a:r>
              <a:rPr lang="it-IT" b="1" dirty="0">
                <a:solidFill>
                  <a:srgbClr val="C00000"/>
                </a:solidFill>
              </a:rPr>
              <a:t>can </a:t>
            </a:r>
            <a:r>
              <a:rPr lang="it-IT" b="1" dirty="0" err="1">
                <a:solidFill>
                  <a:srgbClr val="C00000"/>
                </a:solidFill>
              </a:rPr>
              <a:t>now</a:t>
            </a:r>
            <a:r>
              <a:rPr lang="it-IT" b="1" dirty="0">
                <a:solidFill>
                  <a:srgbClr val="C00000"/>
                </a:solidFill>
              </a:rPr>
              <a:t> </a:t>
            </a:r>
            <a:r>
              <a:rPr lang="it-IT" b="1" dirty="0" err="1">
                <a:solidFill>
                  <a:srgbClr val="C00000"/>
                </a:solidFill>
              </a:rPr>
              <a:t>also</a:t>
            </a:r>
            <a:r>
              <a:rPr lang="it-IT" b="1" dirty="0">
                <a:solidFill>
                  <a:srgbClr val="C00000"/>
                </a:solidFill>
              </a:rPr>
              <a:t> be </a:t>
            </a:r>
            <a:r>
              <a:rPr lang="it-IT" b="1" dirty="0" err="1">
                <a:solidFill>
                  <a:srgbClr val="C00000"/>
                </a:solidFill>
              </a:rPr>
              <a:t>approved</a:t>
            </a:r>
            <a:r>
              <a:rPr lang="it-IT" b="1" dirty="0">
                <a:solidFill>
                  <a:srgbClr val="C00000"/>
                </a:solidFill>
              </a:rPr>
              <a:t> by </a:t>
            </a:r>
            <a:r>
              <a:rPr lang="it-IT" b="1" dirty="0" err="1">
                <a:solidFill>
                  <a:srgbClr val="C00000"/>
                </a:solidFill>
              </a:rPr>
              <a:t>creditors</a:t>
            </a:r>
            <a:r>
              <a:rPr lang="it-IT" b="1" dirty="0">
                <a:solidFill>
                  <a:srgbClr val="C00000"/>
                </a:solidFill>
              </a:rPr>
              <a:t> (</a:t>
            </a:r>
            <a:r>
              <a:rPr lang="it-IT" b="1" dirty="0" err="1">
                <a:solidFill>
                  <a:srgbClr val="C00000"/>
                </a:solidFill>
              </a:rPr>
              <a:t>rec</a:t>
            </a:r>
            <a:r>
              <a:rPr lang="it-IT" b="1" dirty="0">
                <a:solidFill>
                  <a:srgbClr val="C00000"/>
                </a:solidFill>
              </a:rPr>
              <a:t>. 25, art. 26(1)(c)) (general meeting or </a:t>
            </a:r>
            <a:r>
              <a:rPr lang="it-IT" b="1" dirty="0" err="1">
                <a:solidFill>
                  <a:srgbClr val="C00000"/>
                </a:solidFill>
              </a:rPr>
              <a:t>creditors</a:t>
            </a:r>
            <a:r>
              <a:rPr lang="it-IT" b="1" dirty="0">
                <a:solidFill>
                  <a:srgbClr val="C00000"/>
                </a:solidFill>
              </a:rPr>
              <a:t> committee)</a:t>
            </a:r>
          </a:p>
          <a:p>
            <a:endParaRPr lang="en-US" b="1" dirty="0"/>
          </a:p>
          <a:p>
            <a:endParaRPr lang="it-IT" b="1" dirty="0"/>
          </a:p>
          <a:p>
            <a:endParaRPr lang="it-IT" dirty="0"/>
          </a:p>
          <a:p>
            <a:endParaRPr lang="it-IT" dirty="0"/>
          </a:p>
        </p:txBody>
      </p:sp>
    </p:spTree>
    <p:extLst>
      <p:ext uri="{BB962C8B-B14F-4D97-AF65-F5344CB8AC3E}">
        <p14:creationId xmlns:p14="http://schemas.microsoft.com/office/powerpoint/2010/main" val="39351844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4DCAC0-AC5D-F2F1-7A5D-F711D9ABA3DD}"/>
              </a:ext>
            </a:extLst>
          </p:cNvPr>
          <p:cNvSpPr>
            <a:spLocks noGrp="1"/>
          </p:cNvSpPr>
          <p:nvPr>
            <p:ph type="title"/>
          </p:nvPr>
        </p:nvSpPr>
        <p:spPr/>
        <p:txBody>
          <a:bodyPr/>
          <a:lstStyle/>
          <a:p>
            <a:r>
              <a:rPr lang="it-IT" dirty="0" err="1"/>
              <a:t>Creditors</a:t>
            </a:r>
            <a:r>
              <a:rPr lang="it-IT" dirty="0"/>
              <a:t>’ committee («CC»)</a:t>
            </a:r>
          </a:p>
        </p:txBody>
      </p:sp>
      <p:sp>
        <p:nvSpPr>
          <p:cNvPr id="3" name="Segnaposto contenuto 2">
            <a:extLst>
              <a:ext uri="{FF2B5EF4-FFF2-40B4-BE49-F238E27FC236}">
                <a16:creationId xmlns:a16="http://schemas.microsoft.com/office/drawing/2014/main" id="{4E805D57-6E73-A18C-9253-9BCE0023357E}"/>
              </a:ext>
            </a:extLst>
          </p:cNvPr>
          <p:cNvSpPr>
            <a:spLocks noGrp="1"/>
          </p:cNvSpPr>
          <p:nvPr>
            <p:ph idx="1"/>
          </p:nvPr>
        </p:nvSpPr>
        <p:spPr/>
        <p:txBody>
          <a:bodyPr/>
          <a:lstStyle/>
          <a:p>
            <a:r>
              <a:rPr lang="it-IT" dirty="0" err="1"/>
              <a:t>Even</a:t>
            </a:r>
            <a:r>
              <a:rPr lang="it-IT" dirty="0"/>
              <a:t> </a:t>
            </a:r>
            <a:r>
              <a:rPr lang="it-IT" dirty="0" err="1"/>
              <a:t>if</a:t>
            </a:r>
            <a:r>
              <a:rPr lang="it-IT" dirty="0"/>
              <a:t> </a:t>
            </a:r>
            <a:r>
              <a:rPr lang="it-IT" dirty="0" err="1"/>
              <a:t>it</a:t>
            </a:r>
            <a:r>
              <a:rPr lang="it-IT" dirty="0"/>
              <a:t> </a:t>
            </a:r>
            <a:r>
              <a:rPr lang="it-IT" dirty="0" err="1"/>
              <a:t>is</a:t>
            </a:r>
            <a:r>
              <a:rPr lang="it-IT" dirty="0"/>
              <a:t> </a:t>
            </a:r>
            <a:r>
              <a:rPr lang="it-IT" dirty="0" err="1"/>
              <a:t>true</a:t>
            </a:r>
            <a:r>
              <a:rPr lang="it-IT" dirty="0"/>
              <a:t> </a:t>
            </a:r>
            <a:r>
              <a:rPr lang="it-IT" dirty="0" err="1"/>
              <a:t>that</a:t>
            </a:r>
            <a:r>
              <a:rPr lang="it-IT" dirty="0"/>
              <a:t> </a:t>
            </a:r>
            <a:r>
              <a:rPr lang="it-IT" b="1" dirty="0" err="1"/>
              <a:t>other</a:t>
            </a:r>
            <a:r>
              <a:rPr lang="it-IT" b="1" dirty="0"/>
              <a:t> stakeholders </a:t>
            </a:r>
            <a:r>
              <a:rPr lang="it-IT" dirty="0"/>
              <a:t>can be part of the CC (</a:t>
            </a:r>
            <a:r>
              <a:rPr lang="it-IT" dirty="0" err="1"/>
              <a:t>rec</a:t>
            </a:r>
            <a:r>
              <a:rPr lang="it-IT" dirty="0"/>
              <a:t>. 50, art. 59(3)), </a:t>
            </a:r>
            <a:r>
              <a:rPr lang="it-IT" dirty="0" err="1"/>
              <a:t>it</a:t>
            </a:r>
            <a:r>
              <a:rPr lang="it-IT" dirty="0"/>
              <a:t> </a:t>
            </a:r>
            <a:r>
              <a:rPr lang="it-IT" dirty="0" err="1"/>
              <a:t>has</a:t>
            </a:r>
            <a:r>
              <a:rPr lang="it-IT" dirty="0"/>
              <a:t> </a:t>
            </a:r>
            <a:r>
              <a:rPr lang="it-IT" dirty="0" err="1"/>
              <a:t>been</a:t>
            </a:r>
            <a:r>
              <a:rPr lang="it-IT" dirty="0"/>
              <a:t> </a:t>
            </a:r>
            <a:r>
              <a:rPr lang="it-IT" dirty="0" err="1"/>
              <a:t>specified</a:t>
            </a:r>
            <a:r>
              <a:rPr lang="it-IT" dirty="0"/>
              <a:t> </a:t>
            </a:r>
            <a:r>
              <a:rPr lang="it-IT" dirty="0" err="1"/>
              <a:t>that</a:t>
            </a:r>
            <a:r>
              <a:rPr lang="it-IT" dirty="0"/>
              <a:t> the CC </a:t>
            </a:r>
            <a:r>
              <a:rPr lang="it-IT" dirty="0" err="1"/>
              <a:t>is</a:t>
            </a:r>
            <a:r>
              <a:rPr lang="it-IT" dirty="0"/>
              <a:t> </a:t>
            </a:r>
            <a:r>
              <a:rPr lang="it-IT" dirty="0" err="1"/>
              <a:t>there</a:t>
            </a:r>
            <a:r>
              <a:rPr lang="it-IT" dirty="0"/>
              <a:t> to </a:t>
            </a:r>
            <a:r>
              <a:rPr lang="it-IT" b="1" dirty="0" err="1"/>
              <a:t>protect</a:t>
            </a:r>
            <a:r>
              <a:rPr lang="it-IT" b="1" dirty="0"/>
              <a:t> the </a:t>
            </a:r>
            <a:r>
              <a:rPr lang="it-IT" b="1" dirty="0" err="1"/>
              <a:t>interests</a:t>
            </a:r>
            <a:r>
              <a:rPr lang="it-IT" b="1" dirty="0"/>
              <a:t> of the </a:t>
            </a:r>
            <a:r>
              <a:rPr lang="it-IT" b="1" dirty="0" err="1"/>
              <a:t>creditors</a:t>
            </a:r>
            <a:r>
              <a:rPr lang="it-IT" b="1" dirty="0"/>
              <a:t> </a:t>
            </a:r>
            <a:r>
              <a:rPr lang="it-IT" dirty="0"/>
              <a:t>(</a:t>
            </a:r>
            <a:r>
              <a:rPr lang="it-IT" dirty="0" err="1"/>
              <a:t>rec</a:t>
            </a:r>
            <a:r>
              <a:rPr lang="it-IT" dirty="0"/>
              <a:t>. 51; art. 64(1)(a)), </a:t>
            </a:r>
            <a:r>
              <a:rPr lang="it-IT" i="1" dirty="0"/>
              <a:t>and </a:t>
            </a:r>
            <a:r>
              <a:rPr lang="it-IT" i="1" dirty="0" err="1"/>
              <a:t>not</a:t>
            </a:r>
            <a:r>
              <a:rPr lang="it-IT" i="1" dirty="0"/>
              <a:t> </a:t>
            </a:r>
            <a:r>
              <a:rPr lang="it-IT" i="1" dirty="0" err="1"/>
              <a:t>other</a:t>
            </a:r>
            <a:r>
              <a:rPr lang="it-IT" i="1" dirty="0"/>
              <a:t> </a:t>
            </a:r>
            <a:r>
              <a:rPr lang="it-IT" i="1" dirty="0" err="1" smtClean="0"/>
              <a:t>interests</a:t>
            </a:r>
            <a:endParaRPr lang="it-IT" i="1" dirty="0" smtClean="0"/>
          </a:p>
          <a:p>
            <a:pPr marL="0" indent="0">
              <a:buNone/>
            </a:pPr>
            <a:r>
              <a:rPr lang="it-IT" i="1" dirty="0" smtClean="0">
                <a:sym typeface="Wingdings" panose="05000000000000000000" pitchFamily="2" charset="2"/>
              </a:rPr>
              <a:t> Il the </a:t>
            </a:r>
            <a:r>
              <a:rPr lang="it-IT" i="1" dirty="0" err="1" smtClean="0">
                <a:sym typeface="Wingdings" panose="05000000000000000000" pitchFamily="2" charset="2"/>
              </a:rPr>
              <a:t>bid</a:t>
            </a:r>
            <a:r>
              <a:rPr lang="it-IT" i="1" dirty="0" smtClean="0">
                <a:sym typeface="Wingdings" panose="05000000000000000000" pitchFamily="2" charset="2"/>
              </a:rPr>
              <a:t> </a:t>
            </a:r>
            <a:r>
              <a:rPr lang="it-IT" i="1" dirty="0" err="1" smtClean="0">
                <a:sym typeface="Wingdings" panose="05000000000000000000" pitchFamily="2" charset="2"/>
              </a:rPr>
              <a:t>may</a:t>
            </a:r>
            <a:r>
              <a:rPr lang="it-IT" i="1" dirty="0" smtClean="0">
                <a:sym typeface="Wingdings" panose="05000000000000000000" pitchFamily="2" charset="2"/>
              </a:rPr>
              <a:t> be </a:t>
            </a:r>
            <a:r>
              <a:rPr lang="it-IT" i="1" dirty="0" err="1" smtClean="0">
                <a:sym typeface="Wingdings" panose="05000000000000000000" pitchFamily="2" charset="2"/>
              </a:rPr>
              <a:t>approved</a:t>
            </a:r>
            <a:r>
              <a:rPr lang="it-IT" i="1" dirty="0" smtClean="0">
                <a:sym typeface="Wingdings" panose="05000000000000000000" pitchFamily="2" charset="2"/>
              </a:rPr>
              <a:t> by the CC </a:t>
            </a:r>
            <a:r>
              <a:rPr lang="it-IT" i="1" dirty="0" err="1" smtClean="0">
                <a:sym typeface="Wingdings" panose="05000000000000000000" pitchFamily="2" charset="2"/>
              </a:rPr>
              <a:t>it</a:t>
            </a:r>
            <a:r>
              <a:rPr lang="it-IT" i="1" dirty="0" smtClean="0">
                <a:sym typeface="Wingdings" panose="05000000000000000000" pitchFamily="2" charset="2"/>
              </a:rPr>
              <a:t> </a:t>
            </a:r>
            <a:r>
              <a:rPr lang="it-IT" i="1" dirty="0" err="1" smtClean="0">
                <a:sym typeface="Wingdings" panose="05000000000000000000" pitchFamily="2" charset="2"/>
              </a:rPr>
              <a:t>means</a:t>
            </a:r>
            <a:r>
              <a:rPr lang="it-IT" i="1" dirty="0" smtClean="0">
                <a:sym typeface="Wingdings" panose="05000000000000000000" pitchFamily="2" charset="2"/>
              </a:rPr>
              <a:t> </a:t>
            </a:r>
            <a:r>
              <a:rPr lang="it-IT" i="1" dirty="0" err="1" smtClean="0">
                <a:sym typeface="Wingdings" panose="05000000000000000000" pitchFamily="2" charset="2"/>
              </a:rPr>
              <a:t>that</a:t>
            </a:r>
            <a:r>
              <a:rPr lang="it-IT" i="1" dirty="0" smtClean="0">
                <a:sym typeface="Wingdings" panose="05000000000000000000" pitchFamily="2" charset="2"/>
              </a:rPr>
              <a:t> </a:t>
            </a:r>
            <a:r>
              <a:rPr lang="it-IT" i="1" dirty="0" err="1" smtClean="0">
                <a:sym typeface="Wingdings" panose="05000000000000000000" pitchFamily="2" charset="2"/>
              </a:rPr>
              <a:t>it</a:t>
            </a:r>
            <a:r>
              <a:rPr lang="it-IT" i="1" dirty="0" smtClean="0">
                <a:sym typeface="Wingdings" panose="05000000000000000000" pitchFamily="2" charset="2"/>
              </a:rPr>
              <a:t> must be in the </a:t>
            </a:r>
            <a:r>
              <a:rPr lang="it-IT" i="1" dirty="0" err="1" smtClean="0">
                <a:sym typeface="Wingdings" panose="05000000000000000000" pitchFamily="2" charset="2"/>
              </a:rPr>
              <a:t>primary</a:t>
            </a:r>
            <a:r>
              <a:rPr lang="it-IT" i="1" dirty="0" smtClean="0">
                <a:sym typeface="Wingdings" panose="05000000000000000000" pitchFamily="2" charset="2"/>
              </a:rPr>
              <a:t> </a:t>
            </a:r>
            <a:r>
              <a:rPr lang="it-IT" i="1" dirty="0" err="1" smtClean="0">
                <a:sym typeface="Wingdings" panose="05000000000000000000" pitchFamily="2" charset="2"/>
              </a:rPr>
              <a:t>interest</a:t>
            </a:r>
            <a:r>
              <a:rPr lang="it-IT" i="1" dirty="0" smtClean="0">
                <a:sym typeface="Wingdings" panose="05000000000000000000" pitchFamily="2" charset="2"/>
              </a:rPr>
              <a:t> of the </a:t>
            </a:r>
            <a:r>
              <a:rPr lang="it-IT" i="1" dirty="0" err="1" smtClean="0">
                <a:sym typeface="Wingdings" panose="05000000000000000000" pitchFamily="2" charset="2"/>
              </a:rPr>
              <a:t>creditors</a:t>
            </a:r>
            <a:endParaRPr lang="it-IT" i="1" dirty="0"/>
          </a:p>
        </p:txBody>
      </p:sp>
    </p:spTree>
    <p:extLst>
      <p:ext uri="{BB962C8B-B14F-4D97-AF65-F5344CB8AC3E}">
        <p14:creationId xmlns:p14="http://schemas.microsoft.com/office/powerpoint/2010/main" val="2532929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F146E43-4EAA-1E20-0442-1E4CF06B847E}"/>
              </a:ext>
            </a:extLst>
          </p:cNvPr>
          <p:cNvSpPr>
            <a:spLocks noGrp="1"/>
          </p:cNvSpPr>
          <p:nvPr>
            <p:ph type="title"/>
          </p:nvPr>
        </p:nvSpPr>
        <p:spPr/>
        <p:txBody>
          <a:bodyPr/>
          <a:lstStyle/>
          <a:p>
            <a:r>
              <a:rPr lang="it-IT" dirty="0" err="1"/>
              <a:t>Conclusion</a:t>
            </a:r>
            <a:r>
              <a:rPr lang="it-IT" dirty="0"/>
              <a:t>/I</a:t>
            </a:r>
          </a:p>
        </p:txBody>
      </p:sp>
      <p:sp>
        <p:nvSpPr>
          <p:cNvPr id="3" name="Segnaposto contenuto 2">
            <a:extLst>
              <a:ext uri="{FF2B5EF4-FFF2-40B4-BE49-F238E27FC236}">
                <a16:creationId xmlns:a16="http://schemas.microsoft.com/office/drawing/2014/main" id="{5A3F6525-28A7-A6E6-7C02-919EA02E7433}"/>
              </a:ext>
            </a:extLst>
          </p:cNvPr>
          <p:cNvSpPr>
            <a:spLocks noGrp="1"/>
          </p:cNvSpPr>
          <p:nvPr>
            <p:ph idx="1"/>
          </p:nvPr>
        </p:nvSpPr>
        <p:spPr/>
        <p:txBody>
          <a:bodyPr>
            <a:normAutofit lnSpcReduction="10000"/>
          </a:bodyPr>
          <a:lstStyle/>
          <a:p>
            <a:r>
              <a:rPr lang="en-US" dirty="0"/>
              <a:t>These elements suggest that creditors’ interest in maximum recovery stands at the top of the hierarchy</a:t>
            </a:r>
          </a:p>
          <a:p>
            <a:r>
              <a:rPr lang="en-US" dirty="0"/>
              <a:t>Other interests are pursued only </a:t>
            </a:r>
            <a:r>
              <a:rPr lang="en-US" i="1" dirty="0"/>
              <a:t>indirectly</a:t>
            </a:r>
            <a:r>
              <a:rPr lang="en-US" dirty="0"/>
              <a:t> (i.e. insofar as compatible with maximizing creditors’ interests)</a:t>
            </a:r>
          </a:p>
          <a:p>
            <a:r>
              <a:rPr lang="en-US" dirty="0"/>
              <a:t>From a law &amp; policy </a:t>
            </a:r>
            <a:r>
              <a:rPr lang="en-US" dirty="0" smtClean="0"/>
              <a:t>perspective: positive </a:t>
            </a:r>
            <a:r>
              <a:rPr lang="en-US" dirty="0"/>
              <a:t>outcome, for at least three reasons</a:t>
            </a:r>
            <a:endParaRPr lang="it-IT" dirty="0"/>
          </a:p>
        </p:txBody>
      </p:sp>
    </p:spTree>
    <p:extLst>
      <p:ext uri="{BB962C8B-B14F-4D97-AF65-F5344CB8AC3E}">
        <p14:creationId xmlns:p14="http://schemas.microsoft.com/office/powerpoint/2010/main" val="34552309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77C8E21-5040-8ADA-518B-D79DEF07DCC5}"/>
              </a:ext>
            </a:extLst>
          </p:cNvPr>
          <p:cNvSpPr>
            <a:spLocks noGrp="1"/>
          </p:cNvSpPr>
          <p:nvPr>
            <p:ph type="title"/>
          </p:nvPr>
        </p:nvSpPr>
        <p:spPr/>
        <p:txBody>
          <a:bodyPr/>
          <a:lstStyle/>
          <a:p>
            <a:r>
              <a:rPr lang="it-IT" dirty="0" err="1"/>
              <a:t>Conclusion</a:t>
            </a:r>
            <a:r>
              <a:rPr lang="it-IT" dirty="0"/>
              <a:t>/II</a:t>
            </a:r>
          </a:p>
        </p:txBody>
      </p:sp>
      <p:sp>
        <p:nvSpPr>
          <p:cNvPr id="3" name="Segnaposto contenuto 2">
            <a:extLst>
              <a:ext uri="{FF2B5EF4-FFF2-40B4-BE49-F238E27FC236}">
                <a16:creationId xmlns:a16="http://schemas.microsoft.com/office/drawing/2014/main" id="{03F32445-E8C2-7E29-971B-B6B44DFC96C6}"/>
              </a:ext>
            </a:extLst>
          </p:cNvPr>
          <p:cNvSpPr>
            <a:spLocks noGrp="1"/>
          </p:cNvSpPr>
          <p:nvPr>
            <p:ph idx="1"/>
          </p:nvPr>
        </p:nvSpPr>
        <p:spPr/>
        <p:txBody>
          <a:bodyPr>
            <a:normAutofit fontScale="85000" lnSpcReduction="20000"/>
          </a:bodyPr>
          <a:lstStyle/>
          <a:p>
            <a:pPr marL="457200" indent="-457200">
              <a:buFont typeface="+mj-lt"/>
              <a:buAutoNum type="arabicPeriod"/>
            </a:pPr>
            <a:r>
              <a:rPr lang="en-US" dirty="0"/>
              <a:t>Insolvency law as debt collection law</a:t>
            </a:r>
          </a:p>
          <a:p>
            <a:pPr marL="457200" indent="-457200">
              <a:buFont typeface="+mj-lt"/>
              <a:buAutoNum type="arabicPeriod"/>
            </a:pPr>
            <a:r>
              <a:rPr lang="en-US" dirty="0"/>
              <a:t>The potential negative consequences of initiating an insolvency (or pre-insolvency) procedure do not stem directly from insolvency law itself: the typical and indirect consequences of financial distress (e.g., job losses) would also occur, and perhaps even more severely, if parties were allowed to proceed with uncoordinated individual enforcement actions instead of through </a:t>
            </a:r>
            <a:r>
              <a:rPr lang="en-US" dirty="0" smtClean="0"/>
              <a:t>a collective </a:t>
            </a:r>
            <a:r>
              <a:rPr lang="en-US" dirty="0"/>
              <a:t>enforcement procedure</a:t>
            </a:r>
          </a:p>
          <a:p>
            <a:pPr marL="457200" indent="-457200">
              <a:buFont typeface="+mj-lt"/>
              <a:buAutoNum type="arabicPeriod"/>
            </a:pPr>
            <a:r>
              <a:rPr lang="en-US" dirty="0"/>
              <a:t>Risk of higher cost of credit for businesses</a:t>
            </a:r>
          </a:p>
          <a:p>
            <a:endParaRPr lang="en-US" dirty="0"/>
          </a:p>
          <a:p>
            <a:endParaRPr lang="it-IT" dirty="0"/>
          </a:p>
        </p:txBody>
      </p:sp>
    </p:spTree>
    <p:extLst>
      <p:ext uri="{BB962C8B-B14F-4D97-AF65-F5344CB8AC3E}">
        <p14:creationId xmlns:p14="http://schemas.microsoft.com/office/powerpoint/2010/main" val="41672738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E06F10A-8D33-8C86-4B0B-6C6AA60C2554}"/>
              </a:ext>
            </a:extLst>
          </p:cNvPr>
          <p:cNvSpPr>
            <a:spLocks noGrp="1"/>
          </p:cNvSpPr>
          <p:nvPr>
            <p:ph type="title"/>
          </p:nvPr>
        </p:nvSpPr>
        <p:spPr/>
        <p:txBody>
          <a:bodyPr/>
          <a:lstStyle/>
          <a:p>
            <a:r>
              <a:rPr lang="it-IT" dirty="0" err="1"/>
              <a:t>Conclusion</a:t>
            </a:r>
            <a:r>
              <a:rPr lang="it-IT" dirty="0"/>
              <a:t>/III</a:t>
            </a:r>
          </a:p>
        </p:txBody>
      </p:sp>
      <p:sp>
        <p:nvSpPr>
          <p:cNvPr id="3" name="Segnaposto contenuto 2">
            <a:extLst>
              <a:ext uri="{FF2B5EF4-FFF2-40B4-BE49-F238E27FC236}">
                <a16:creationId xmlns:a16="http://schemas.microsoft.com/office/drawing/2014/main" id="{99EF5F21-2930-41B4-90DB-3416F1ACA306}"/>
              </a:ext>
            </a:extLst>
          </p:cNvPr>
          <p:cNvSpPr>
            <a:spLocks noGrp="1"/>
          </p:cNvSpPr>
          <p:nvPr>
            <p:ph idx="1"/>
          </p:nvPr>
        </p:nvSpPr>
        <p:spPr/>
        <p:txBody>
          <a:bodyPr>
            <a:normAutofit fontScale="92500"/>
          </a:bodyPr>
          <a:lstStyle/>
          <a:p>
            <a:r>
              <a:rPr lang="en-US" dirty="0"/>
              <a:t>Sustainability should be pursued through precise and specific rules that insolvency law will implement, e.g. </a:t>
            </a:r>
          </a:p>
          <a:p>
            <a:pPr lvl="1"/>
            <a:r>
              <a:rPr lang="en-US" dirty="0"/>
              <a:t>Priorities</a:t>
            </a:r>
          </a:p>
          <a:p>
            <a:pPr lvl="1"/>
            <a:r>
              <a:rPr lang="en-US" dirty="0"/>
              <a:t>Statutory exceptions to otherwise applicable </a:t>
            </a:r>
            <a:r>
              <a:rPr lang="en-US" dirty="0" smtClean="0"/>
              <a:t>principles</a:t>
            </a:r>
          </a:p>
          <a:p>
            <a:pPr lvl="1"/>
            <a:r>
              <a:rPr lang="en-US" dirty="0" smtClean="0"/>
              <a:t>Insurance (e.g. for environmental claims)</a:t>
            </a:r>
            <a:endParaRPr lang="en-US" dirty="0"/>
          </a:p>
          <a:p>
            <a:r>
              <a:rPr lang="en-US" dirty="0"/>
              <a:t>Not by embedding it into the general “purpose” of insolvency law</a:t>
            </a:r>
            <a:endParaRPr lang="it-IT" dirty="0"/>
          </a:p>
        </p:txBody>
      </p:sp>
    </p:spTree>
    <p:extLst>
      <p:ext uri="{BB962C8B-B14F-4D97-AF65-F5344CB8AC3E}">
        <p14:creationId xmlns:p14="http://schemas.microsoft.com/office/powerpoint/2010/main" val="34700759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pPr marL="0" indent="0" algn="ctr">
              <a:buNone/>
            </a:pPr>
            <a:r>
              <a:rPr lang="it-IT" dirty="0" err="1"/>
              <a:t>Thank</a:t>
            </a:r>
            <a:r>
              <a:rPr lang="it-IT" dirty="0"/>
              <a:t> </a:t>
            </a:r>
            <a:r>
              <a:rPr lang="it-IT" dirty="0" err="1"/>
              <a:t>you</a:t>
            </a:r>
            <a:r>
              <a:rPr lang="it-IT" dirty="0"/>
              <a:t>!</a:t>
            </a:r>
          </a:p>
          <a:p>
            <a:pPr marL="0" indent="0" algn="ctr">
              <a:buNone/>
            </a:pPr>
            <a:r>
              <a:rPr lang="it-IT" dirty="0"/>
              <a:t>giulia.ballerini@unipd.it</a:t>
            </a:r>
          </a:p>
        </p:txBody>
      </p:sp>
    </p:spTree>
    <p:extLst>
      <p:ext uri="{BB962C8B-B14F-4D97-AF65-F5344CB8AC3E}">
        <p14:creationId xmlns:p14="http://schemas.microsoft.com/office/powerpoint/2010/main" val="41960149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531</TotalTime>
  <Words>2108</Words>
  <Application>Microsoft Office PowerPoint</Application>
  <PresentationFormat>Presentazione su schermo (16:9)</PresentationFormat>
  <Paragraphs>123</Paragraphs>
  <Slides>27</Slides>
  <Notes>2</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27</vt:i4>
      </vt:variant>
    </vt:vector>
  </HeadingPairs>
  <TitlesOfParts>
    <vt:vector size="31" baseType="lpstr">
      <vt:lpstr>Arial</vt:lpstr>
      <vt:lpstr>Calibri</vt:lpstr>
      <vt:lpstr>Wingdings</vt:lpstr>
      <vt:lpstr>Office Theme</vt:lpstr>
      <vt:lpstr>Protected Interests in Insolvency Law: Has the EU Finally Cracked the Code? </vt:lpstr>
      <vt:lpstr>Scope of the research</vt:lpstr>
      <vt:lpstr>The debate/I</vt:lpstr>
      <vt:lpstr>The debate/II</vt:lpstr>
      <vt:lpstr>Some clarifications</vt:lpstr>
      <vt:lpstr>Why is the debate relevant?</vt:lpstr>
      <vt:lpstr>Methodological premise</vt:lpstr>
      <vt:lpstr>Insolvency theory</vt:lpstr>
      <vt:lpstr>RD (2019/1023)/I </vt:lpstr>
      <vt:lpstr>RD (2019/1023)/II</vt:lpstr>
      <vt:lpstr>ID</vt:lpstr>
      <vt:lpstr>Commission Proposal/I</vt:lpstr>
      <vt:lpstr>Commission Proposal/II</vt:lpstr>
      <vt:lpstr>Commission Proposal/III</vt:lpstr>
      <vt:lpstr>Problematic provisions/I</vt:lpstr>
      <vt:lpstr>Problematic provisions/II</vt:lpstr>
      <vt:lpstr>Problematic provisions/III</vt:lpstr>
      <vt:lpstr>ECON text/I</vt:lpstr>
      <vt:lpstr>ECON text/II</vt:lpstr>
      <vt:lpstr>General Approach of the Council/I</vt:lpstr>
      <vt:lpstr>General approach of the Council/II</vt:lpstr>
      <vt:lpstr>General Approach of the Council/III</vt:lpstr>
      <vt:lpstr>Creditors’ committee («CC»)</vt:lpstr>
      <vt:lpstr>Conclusion/I</vt:lpstr>
      <vt:lpstr>Conclusion/II</vt:lpstr>
      <vt:lpstr>Conclusion/III</vt:lpstr>
      <vt:lpstr>Presentazione standard di PowerPoint</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Autore</cp:lastModifiedBy>
  <cp:revision>42</cp:revision>
  <cp:lastPrinted>2012-12-11T14:08:32Z</cp:lastPrinted>
  <dcterms:created xsi:type="dcterms:W3CDTF">2012-03-12T16:08:15Z</dcterms:created>
  <dcterms:modified xsi:type="dcterms:W3CDTF">2025-09-26T14:54:58Z</dcterms:modified>
</cp:coreProperties>
</file>