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74" r:id="rId2"/>
    <p:sldId id="286" r:id="rId3"/>
    <p:sldId id="278" r:id="rId4"/>
    <p:sldId id="279" r:id="rId5"/>
    <p:sldId id="283" r:id="rId6"/>
    <p:sldId id="284" r:id="rId7"/>
    <p:sldId id="285" r:id="rId8"/>
    <p:sldId id="287" r:id="rId9"/>
    <p:sldId id="288" r:id="rId10"/>
    <p:sldId id="289" r:id="rId11"/>
    <p:sldId id="290" r:id="rId12"/>
    <p:sldId id="292" r:id="rId13"/>
    <p:sldId id="293" r:id="rId14"/>
    <p:sldId id="295" r:id="rId15"/>
    <p:sldId id="300" r:id="rId16"/>
    <p:sldId id="296" r:id="rId17"/>
    <p:sldId id="297" r:id="rId18"/>
    <p:sldId id="298" r:id="rId19"/>
    <p:sldId id="299" r:id="rId20"/>
    <p:sldId id="301" r:id="rId21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69B8235-7093-BD48-9947-00E94FA0E536}" v="1" dt="2025-05-23T11:13:43.4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8366" autoAdjust="0"/>
  </p:normalViewPr>
  <p:slideViewPr>
    <p:cSldViewPr snapToGrid="0" snapToObjects="1">
      <p:cViewPr varScale="1">
        <p:scale>
          <a:sx n="96" d="100"/>
          <a:sy n="96" d="100"/>
        </p:scale>
        <p:origin x="1094" y="67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97" d="100"/>
          <a:sy n="97" d="100"/>
        </p:scale>
        <p:origin x="4328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81554A-5307-4890-B023-786C79570A3E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nl-NL"/>
        </a:p>
      </dgm:t>
    </dgm:pt>
    <dgm:pt modelId="{9A3C0B31-9934-4C40-BB86-BCC454BB7049}">
      <dgm:prSet phldrT="[Tekst]" phldr="0" custT="1"/>
      <dgm:spPr/>
      <dgm:t>
        <a:bodyPr/>
        <a:lstStyle/>
        <a:p>
          <a:r>
            <a:rPr lang="en-GB" sz="1000" noProof="0" dirty="0"/>
            <a:t>Filing request</a:t>
          </a:r>
        </a:p>
      </dgm:t>
    </dgm:pt>
    <dgm:pt modelId="{74DE43F2-4382-4AFA-911E-171163B6F934}" type="parTrans" cxnId="{0B7CC055-3E32-42CF-87A8-58856E23B00C}">
      <dgm:prSet/>
      <dgm:spPr/>
      <dgm:t>
        <a:bodyPr/>
        <a:lstStyle/>
        <a:p>
          <a:endParaRPr lang="nl-NL" sz="2400"/>
        </a:p>
      </dgm:t>
    </dgm:pt>
    <dgm:pt modelId="{20AE1FC2-D427-40F2-BEDA-84EA25C7587F}" type="sibTrans" cxnId="{0B7CC055-3E32-42CF-87A8-58856E23B00C}">
      <dgm:prSet/>
      <dgm:spPr/>
      <dgm:t>
        <a:bodyPr/>
        <a:lstStyle/>
        <a:p>
          <a:endParaRPr lang="nl-NL" sz="2400"/>
        </a:p>
      </dgm:t>
    </dgm:pt>
    <dgm:pt modelId="{43D80C01-141F-4F3E-86BF-B92F45413E87}">
      <dgm:prSet phldrT="[Tekst]" phldr="0" custT="1"/>
      <dgm:spPr/>
      <dgm:t>
        <a:bodyPr/>
        <a:lstStyle/>
        <a:p>
          <a:r>
            <a:rPr lang="en-GB" sz="1000" noProof="0" dirty="0"/>
            <a:t>Debt mediator drafts repayment plan</a:t>
          </a:r>
        </a:p>
      </dgm:t>
    </dgm:pt>
    <dgm:pt modelId="{5E0C85B6-877C-48D3-B399-4608B710D460}" type="parTrans" cxnId="{140711AE-9144-46B9-A8CA-2B83D4019D26}">
      <dgm:prSet/>
      <dgm:spPr/>
      <dgm:t>
        <a:bodyPr/>
        <a:lstStyle/>
        <a:p>
          <a:endParaRPr lang="nl-NL" sz="2400"/>
        </a:p>
      </dgm:t>
    </dgm:pt>
    <dgm:pt modelId="{C491D1DF-3253-49B6-AB1E-66FAA3D92F7C}" type="sibTrans" cxnId="{140711AE-9144-46B9-A8CA-2B83D4019D26}">
      <dgm:prSet/>
      <dgm:spPr/>
      <dgm:t>
        <a:bodyPr/>
        <a:lstStyle/>
        <a:p>
          <a:endParaRPr lang="nl-NL" sz="2400"/>
        </a:p>
      </dgm:t>
    </dgm:pt>
    <dgm:pt modelId="{4D3434A0-F015-459B-8176-2E8579FF6686}">
      <dgm:prSet phldrT="[Tekst]" phldr="0" custT="1"/>
      <dgm:spPr/>
      <dgm:t>
        <a:bodyPr/>
        <a:lstStyle/>
        <a:p>
          <a:r>
            <a:rPr lang="nl-NL" sz="1000" dirty="0" err="1"/>
            <a:t>Approval</a:t>
          </a:r>
          <a:r>
            <a:rPr lang="nl-NL" sz="1000" dirty="0"/>
            <a:t> of </a:t>
          </a:r>
          <a:r>
            <a:rPr lang="nl-NL" sz="1000" dirty="0" err="1"/>
            <a:t>repayment</a:t>
          </a:r>
          <a:r>
            <a:rPr lang="nl-NL" sz="1000" dirty="0"/>
            <a:t> plan </a:t>
          </a:r>
          <a:r>
            <a:rPr lang="nl-NL" sz="1000" dirty="0" err="1"/>
            <a:t>by</a:t>
          </a:r>
          <a:r>
            <a:rPr lang="nl-NL" sz="1000" dirty="0"/>
            <a:t> court</a:t>
          </a:r>
        </a:p>
      </dgm:t>
    </dgm:pt>
    <dgm:pt modelId="{05E3055A-E9D8-4D48-AC29-742DB2F93CE1}" type="parTrans" cxnId="{569CC1A6-D044-4036-9862-576AA545DF60}">
      <dgm:prSet/>
      <dgm:spPr/>
      <dgm:t>
        <a:bodyPr/>
        <a:lstStyle/>
        <a:p>
          <a:endParaRPr lang="nl-NL" sz="2400"/>
        </a:p>
      </dgm:t>
    </dgm:pt>
    <dgm:pt modelId="{948BD87B-D380-4115-A138-DCF04CC70BC0}" type="sibTrans" cxnId="{569CC1A6-D044-4036-9862-576AA545DF60}">
      <dgm:prSet/>
      <dgm:spPr/>
      <dgm:t>
        <a:bodyPr/>
        <a:lstStyle/>
        <a:p>
          <a:endParaRPr lang="nl-NL" sz="2400"/>
        </a:p>
      </dgm:t>
    </dgm:pt>
    <dgm:pt modelId="{1E9BCE23-44F1-448E-9275-1EC00912D609}">
      <dgm:prSet phldrT="[Tekst]" phldr="0" custT="1"/>
      <dgm:spPr/>
      <dgm:t>
        <a:bodyPr/>
        <a:lstStyle/>
        <a:p>
          <a:r>
            <a:rPr lang="nl-NL" sz="1000" dirty="0" err="1"/>
            <a:t>Payments</a:t>
          </a:r>
          <a:endParaRPr lang="nl-NL" sz="1000" dirty="0"/>
        </a:p>
      </dgm:t>
    </dgm:pt>
    <dgm:pt modelId="{A807A0F6-D90F-44AD-BAAC-F4CE9E7749B4}" type="parTrans" cxnId="{92512532-75DC-4293-819A-973D7BDF7916}">
      <dgm:prSet/>
      <dgm:spPr/>
      <dgm:t>
        <a:bodyPr/>
        <a:lstStyle/>
        <a:p>
          <a:endParaRPr lang="nl-NL" sz="2400"/>
        </a:p>
      </dgm:t>
    </dgm:pt>
    <dgm:pt modelId="{48BF6B2A-3A55-411D-9F69-ABFF74D356FC}" type="sibTrans" cxnId="{92512532-75DC-4293-819A-973D7BDF7916}">
      <dgm:prSet/>
      <dgm:spPr/>
      <dgm:t>
        <a:bodyPr/>
        <a:lstStyle/>
        <a:p>
          <a:endParaRPr lang="nl-NL" sz="2400"/>
        </a:p>
      </dgm:t>
    </dgm:pt>
    <dgm:pt modelId="{E5F43A6B-8627-4FEC-8719-E5F38DF7B373}">
      <dgm:prSet phldrT="[Tekst]" phldr="0" custT="1"/>
      <dgm:spPr/>
      <dgm:t>
        <a:bodyPr/>
        <a:lstStyle/>
        <a:p>
          <a:r>
            <a:rPr lang="nl-NL" sz="1000" dirty="0"/>
            <a:t>End of </a:t>
          </a:r>
          <a:r>
            <a:rPr lang="nl-NL" sz="1000" dirty="0" err="1"/>
            <a:t>the</a:t>
          </a:r>
          <a:r>
            <a:rPr lang="nl-NL" sz="1000" dirty="0"/>
            <a:t> </a:t>
          </a:r>
          <a:r>
            <a:rPr lang="nl-NL" sz="1000" dirty="0" err="1"/>
            <a:t>repayment</a:t>
          </a:r>
          <a:r>
            <a:rPr lang="nl-NL" sz="1000" dirty="0"/>
            <a:t> plan </a:t>
          </a:r>
          <a:r>
            <a:rPr lang="nl-NL" sz="1000" dirty="0" err="1"/>
            <a:t>and</a:t>
          </a:r>
          <a:r>
            <a:rPr lang="nl-NL" sz="1000" dirty="0"/>
            <a:t> discharge </a:t>
          </a:r>
          <a:r>
            <a:rPr lang="nl-NL" sz="1000" dirty="0" err="1"/>
            <a:t>residual</a:t>
          </a:r>
          <a:r>
            <a:rPr lang="nl-NL" sz="1000" dirty="0"/>
            <a:t> </a:t>
          </a:r>
          <a:r>
            <a:rPr lang="nl-NL" sz="1000" dirty="0" err="1"/>
            <a:t>debts</a:t>
          </a:r>
          <a:endParaRPr lang="nl-NL" sz="1000" dirty="0"/>
        </a:p>
      </dgm:t>
    </dgm:pt>
    <dgm:pt modelId="{F9CA671A-4B3E-4483-8F2B-419BC2C49899}" type="parTrans" cxnId="{7D425CC6-60D2-4033-A5F5-F804F9AE5187}">
      <dgm:prSet/>
      <dgm:spPr/>
      <dgm:t>
        <a:bodyPr/>
        <a:lstStyle/>
        <a:p>
          <a:endParaRPr lang="nl-NL" sz="2400"/>
        </a:p>
      </dgm:t>
    </dgm:pt>
    <dgm:pt modelId="{2FBD32A5-CC3F-4DE4-8D5C-CD8ABCEB1C7A}" type="sibTrans" cxnId="{7D425CC6-60D2-4033-A5F5-F804F9AE5187}">
      <dgm:prSet/>
      <dgm:spPr/>
      <dgm:t>
        <a:bodyPr/>
        <a:lstStyle/>
        <a:p>
          <a:endParaRPr lang="nl-NL" sz="2400"/>
        </a:p>
      </dgm:t>
    </dgm:pt>
    <dgm:pt modelId="{5EE611B0-7078-401C-AEE6-E9D341548476}">
      <dgm:prSet phldrT="[Tekst]" phldr="0" custT="1"/>
      <dgm:spPr/>
      <dgm:t>
        <a:bodyPr/>
        <a:lstStyle/>
        <a:p>
          <a:r>
            <a:rPr lang="en-GB" sz="1000" noProof="0"/>
            <a:t>Admission, with appointment of debt mediator</a:t>
          </a:r>
          <a:endParaRPr lang="en-GB" sz="1000" noProof="0" dirty="0"/>
        </a:p>
      </dgm:t>
    </dgm:pt>
    <dgm:pt modelId="{D6EE88A9-BC94-4DC2-89CF-D97E095AAAF8}" type="parTrans" cxnId="{B06D68A7-FF0C-4018-993A-E2B0F7A6720C}">
      <dgm:prSet/>
      <dgm:spPr/>
      <dgm:t>
        <a:bodyPr/>
        <a:lstStyle/>
        <a:p>
          <a:endParaRPr lang="nl-NL"/>
        </a:p>
      </dgm:t>
    </dgm:pt>
    <dgm:pt modelId="{33AEA4D3-E47B-4B5D-93BB-804223A53CD6}" type="sibTrans" cxnId="{B06D68A7-FF0C-4018-993A-E2B0F7A6720C}">
      <dgm:prSet/>
      <dgm:spPr/>
      <dgm:t>
        <a:bodyPr/>
        <a:lstStyle/>
        <a:p>
          <a:endParaRPr lang="nl-NL"/>
        </a:p>
      </dgm:t>
    </dgm:pt>
    <dgm:pt modelId="{C3FE2D34-AB2A-4D64-A023-7267962E0BEB}" type="pres">
      <dgm:prSet presAssocID="{3081554A-5307-4890-B023-786C79570A3E}" presName="Name0" presStyleCnt="0">
        <dgm:presLayoutVars>
          <dgm:dir/>
          <dgm:animLvl val="lvl"/>
          <dgm:resizeHandles val="exact"/>
        </dgm:presLayoutVars>
      </dgm:prSet>
      <dgm:spPr/>
    </dgm:pt>
    <dgm:pt modelId="{1D65A94B-9FD7-41D6-B38C-D015EBEE0050}" type="pres">
      <dgm:prSet presAssocID="{9A3C0B31-9934-4C40-BB86-BCC454BB7049}" presName="parTxOnly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7B9531C9-5A18-46ED-B27D-6B4BBAC47C31}" type="pres">
      <dgm:prSet presAssocID="{20AE1FC2-D427-40F2-BEDA-84EA25C7587F}" presName="parTxOnlySpace" presStyleCnt="0"/>
      <dgm:spPr/>
    </dgm:pt>
    <dgm:pt modelId="{4DAEB63E-F592-4DA3-903B-ECEAD5BBE452}" type="pres">
      <dgm:prSet presAssocID="{5EE611B0-7078-401C-AEE6-E9D341548476}" presName="parTxOnly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496B41FF-7496-4F40-8413-D27DDF92047A}" type="pres">
      <dgm:prSet presAssocID="{33AEA4D3-E47B-4B5D-93BB-804223A53CD6}" presName="parTxOnlySpace" presStyleCnt="0"/>
      <dgm:spPr/>
    </dgm:pt>
    <dgm:pt modelId="{5F7B001C-C3DE-41DC-96B1-39EAF3AD561F}" type="pres">
      <dgm:prSet presAssocID="{43D80C01-141F-4F3E-86BF-B92F45413E87}" presName="parTxOnly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78317684-5140-4B0E-A98F-EA029F9A1F8E}" type="pres">
      <dgm:prSet presAssocID="{C491D1DF-3253-49B6-AB1E-66FAA3D92F7C}" presName="parTxOnlySpace" presStyleCnt="0"/>
      <dgm:spPr/>
    </dgm:pt>
    <dgm:pt modelId="{A352B03F-F516-4219-A6B6-BF1D261B89FB}" type="pres">
      <dgm:prSet presAssocID="{4D3434A0-F015-459B-8176-2E8579FF6686}" presName="parTxOnly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5C58FBEC-0AD1-4FD5-88AE-AE49AF9B561A}" type="pres">
      <dgm:prSet presAssocID="{948BD87B-D380-4115-A138-DCF04CC70BC0}" presName="parTxOnlySpace" presStyleCnt="0"/>
      <dgm:spPr/>
    </dgm:pt>
    <dgm:pt modelId="{9D5FECD4-9453-4B45-93C4-A19E75A1B3D7}" type="pres">
      <dgm:prSet presAssocID="{1E9BCE23-44F1-448E-9275-1EC00912D609}" presName="parTxOnly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E69B3971-3611-46A9-BEA1-E84F5FA574A8}" type="pres">
      <dgm:prSet presAssocID="{48BF6B2A-3A55-411D-9F69-ABFF74D356FC}" presName="parTxOnlySpace" presStyleCnt="0"/>
      <dgm:spPr/>
    </dgm:pt>
    <dgm:pt modelId="{83B590CA-5E38-45F0-9D67-1F9D5C72FB1A}" type="pres">
      <dgm:prSet presAssocID="{E5F43A6B-8627-4FEC-8719-E5F38DF7B373}" presName="parTxOnly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E3D54F15-3D97-40E9-A863-CD1291051B9D}" type="presOf" srcId="{4D3434A0-F015-459B-8176-2E8579FF6686}" destId="{A352B03F-F516-4219-A6B6-BF1D261B89FB}" srcOrd="0" destOrd="0" presId="urn:microsoft.com/office/officeart/2005/8/layout/chevron1"/>
    <dgm:cxn modelId="{92512532-75DC-4293-819A-973D7BDF7916}" srcId="{3081554A-5307-4890-B023-786C79570A3E}" destId="{1E9BCE23-44F1-448E-9275-1EC00912D609}" srcOrd="4" destOrd="0" parTransId="{A807A0F6-D90F-44AD-BAAC-F4CE9E7749B4}" sibTransId="{48BF6B2A-3A55-411D-9F69-ABFF74D356FC}"/>
    <dgm:cxn modelId="{ADC68F61-91FB-4010-AFF7-A89162D7F342}" type="presOf" srcId="{1E9BCE23-44F1-448E-9275-1EC00912D609}" destId="{9D5FECD4-9453-4B45-93C4-A19E75A1B3D7}" srcOrd="0" destOrd="0" presId="urn:microsoft.com/office/officeart/2005/8/layout/chevron1"/>
    <dgm:cxn modelId="{25338E64-8170-4C56-8D36-08B95F7F529A}" type="presOf" srcId="{43D80C01-141F-4F3E-86BF-B92F45413E87}" destId="{5F7B001C-C3DE-41DC-96B1-39EAF3AD561F}" srcOrd="0" destOrd="0" presId="urn:microsoft.com/office/officeart/2005/8/layout/chevron1"/>
    <dgm:cxn modelId="{0B7CC055-3E32-42CF-87A8-58856E23B00C}" srcId="{3081554A-5307-4890-B023-786C79570A3E}" destId="{9A3C0B31-9934-4C40-BB86-BCC454BB7049}" srcOrd="0" destOrd="0" parTransId="{74DE43F2-4382-4AFA-911E-171163B6F934}" sibTransId="{20AE1FC2-D427-40F2-BEDA-84EA25C7587F}"/>
    <dgm:cxn modelId="{87F934A2-7DE7-48A7-937F-770A61650F48}" type="presOf" srcId="{E5F43A6B-8627-4FEC-8719-E5F38DF7B373}" destId="{83B590CA-5E38-45F0-9D67-1F9D5C72FB1A}" srcOrd="0" destOrd="0" presId="urn:microsoft.com/office/officeart/2005/8/layout/chevron1"/>
    <dgm:cxn modelId="{834EF3A5-B174-463D-A7B7-E6D62D2B3E38}" type="presOf" srcId="{3081554A-5307-4890-B023-786C79570A3E}" destId="{C3FE2D34-AB2A-4D64-A023-7267962E0BEB}" srcOrd="0" destOrd="0" presId="urn:microsoft.com/office/officeart/2005/8/layout/chevron1"/>
    <dgm:cxn modelId="{569CC1A6-D044-4036-9862-576AA545DF60}" srcId="{3081554A-5307-4890-B023-786C79570A3E}" destId="{4D3434A0-F015-459B-8176-2E8579FF6686}" srcOrd="3" destOrd="0" parTransId="{05E3055A-E9D8-4D48-AC29-742DB2F93CE1}" sibTransId="{948BD87B-D380-4115-A138-DCF04CC70BC0}"/>
    <dgm:cxn modelId="{B06D68A7-FF0C-4018-993A-E2B0F7A6720C}" srcId="{3081554A-5307-4890-B023-786C79570A3E}" destId="{5EE611B0-7078-401C-AEE6-E9D341548476}" srcOrd="1" destOrd="0" parTransId="{D6EE88A9-BC94-4DC2-89CF-D97E095AAAF8}" sibTransId="{33AEA4D3-E47B-4B5D-93BB-804223A53CD6}"/>
    <dgm:cxn modelId="{140711AE-9144-46B9-A8CA-2B83D4019D26}" srcId="{3081554A-5307-4890-B023-786C79570A3E}" destId="{43D80C01-141F-4F3E-86BF-B92F45413E87}" srcOrd="2" destOrd="0" parTransId="{5E0C85B6-877C-48D3-B399-4608B710D460}" sibTransId="{C491D1DF-3253-49B6-AB1E-66FAA3D92F7C}"/>
    <dgm:cxn modelId="{B07F9EC1-23EF-46EE-8FCA-371803AC109E}" type="presOf" srcId="{5EE611B0-7078-401C-AEE6-E9D341548476}" destId="{4DAEB63E-F592-4DA3-903B-ECEAD5BBE452}" srcOrd="0" destOrd="0" presId="urn:microsoft.com/office/officeart/2005/8/layout/chevron1"/>
    <dgm:cxn modelId="{7D425CC6-60D2-4033-A5F5-F804F9AE5187}" srcId="{3081554A-5307-4890-B023-786C79570A3E}" destId="{E5F43A6B-8627-4FEC-8719-E5F38DF7B373}" srcOrd="5" destOrd="0" parTransId="{F9CA671A-4B3E-4483-8F2B-419BC2C49899}" sibTransId="{2FBD32A5-CC3F-4DE4-8D5C-CD8ABCEB1C7A}"/>
    <dgm:cxn modelId="{4D36BEFD-C9B3-494C-8495-AD577CEE9E1B}" type="presOf" srcId="{9A3C0B31-9934-4C40-BB86-BCC454BB7049}" destId="{1D65A94B-9FD7-41D6-B38C-D015EBEE0050}" srcOrd="0" destOrd="0" presId="urn:microsoft.com/office/officeart/2005/8/layout/chevron1"/>
    <dgm:cxn modelId="{DEAEFF5D-BF09-4ACB-8C85-01C98DB60D23}" type="presParOf" srcId="{C3FE2D34-AB2A-4D64-A023-7267962E0BEB}" destId="{1D65A94B-9FD7-41D6-B38C-D015EBEE0050}" srcOrd="0" destOrd="0" presId="urn:microsoft.com/office/officeart/2005/8/layout/chevron1"/>
    <dgm:cxn modelId="{D7DC06AB-98EB-4710-ADC6-707AC120C209}" type="presParOf" srcId="{C3FE2D34-AB2A-4D64-A023-7267962E0BEB}" destId="{7B9531C9-5A18-46ED-B27D-6B4BBAC47C31}" srcOrd="1" destOrd="0" presId="urn:microsoft.com/office/officeart/2005/8/layout/chevron1"/>
    <dgm:cxn modelId="{0CBFA10D-3CF9-400B-8C0F-F17372D29523}" type="presParOf" srcId="{C3FE2D34-AB2A-4D64-A023-7267962E0BEB}" destId="{4DAEB63E-F592-4DA3-903B-ECEAD5BBE452}" srcOrd="2" destOrd="0" presId="urn:microsoft.com/office/officeart/2005/8/layout/chevron1"/>
    <dgm:cxn modelId="{AE27146C-C526-46E7-9427-BDD7C954A7E1}" type="presParOf" srcId="{C3FE2D34-AB2A-4D64-A023-7267962E0BEB}" destId="{496B41FF-7496-4F40-8413-D27DDF92047A}" srcOrd="3" destOrd="0" presId="urn:microsoft.com/office/officeart/2005/8/layout/chevron1"/>
    <dgm:cxn modelId="{7DB13225-5535-48D5-A88C-3A06350F450E}" type="presParOf" srcId="{C3FE2D34-AB2A-4D64-A023-7267962E0BEB}" destId="{5F7B001C-C3DE-41DC-96B1-39EAF3AD561F}" srcOrd="4" destOrd="0" presId="urn:microsoft.com/office/officeart/2005/8/layout/chevron1"/>
    <dgm:cxn modelId="{16435B0A-5D63-4C06-A79C-9FFDC9235C61}" type="presParOf" srcId="{C3FE2D34-AB2A-4D64-A023-7267962E0BEB}" destId="{78317684-5140-4B0E-A98F-EA029F9A1F8E}" srcOrd="5" destOrd="0" presId="urn:microsoft.com/office/officeart/2005/8/layout/chevron1"/>
    <dgm:cxn modelId="{79E37FE0-6757-4A4D-AE7D-93B92E3F92D4}" type="presParOf" srcId="{C3FE2D34-AB2A-4D64-A023-7267962E0BEB}" destId="{A352B03F-F516-4219-A6B6-BF1D261B89FB}" srcOrd="6" destOrd="0" presId="urn:microsoft.com/office/officeart/2005/8/layout/chevron1"/>
    <dgm:cxn modelId="{9681CA07-B22D-48F4-83B7-2E6D0D212BB6}" type="presParOf" srcId="{C3FE2D34-AB2A-4D64-A023-7267962E0BEB}" destId="{5C58FBEC-0AD1-4FD5-88AE-AE49AF9B561A}" srcOrd="7" destOrd="0" presId="urn:microsoft.com/office/officeart/2005/8/layout/chevron1"/>
    <dgm:cxn modelId="{06B5FD59-3FE0-4E26-994D-529186D0678B}" type="presParOf" srcId="{C3FE2D34-AB2A-4D64-A023-7267962E0BEB}" destId="{9D5FECD4-9453-4B45-93C4-A19E75A1B3D7}" srcOrd="8" destOrd="0" presId="urn:microsoft.com/office/officeart/2005/8/layout/chevron1"/>
    <dgm:cxn modelId="{7757299B-8CFC-447D-9AF0-A0048EC9F2DD}" type="presParOf" srcId="{C3FE2D34-AB2A-4D64-A023-7267962E0BEB}" destId="{E69B3971-3611-46A9-BEA1-E84F5FA574A8}" srcOrd="9" destOrd="0" presId="urn:microsoft.com/office/officeart/2005/8/layout/chevron1"/>
    <dgm:cxn modelId="{F5F7E79A-DB57-42AA-9504-0ECA3E24EFF9}" type="presParOf" srcId="{C3FE2D34-AB2A-4D64-A023-7267962E0BEB}" destId="{83B590CA-5E38-45F0-9D67-1F9D5C72FB1A}" srcOrd="1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65A94B-9FD7-41D6-B38C-D015EBEE0050}">
      <dsp:nvSpPr>
        <dsp:cNvPr id="0" name=""/>
        <dsp:cNvSpPr/>
      </dsp:nvSpPr>
      <dsp:spPr>
        <a:xfrm>
          <a:off x="4018" y="1258022"/>
          <a:ext cx="1494829" cy="59793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noProof="0" dirty="0"/>
            <a:t>Filing request</a:t>
          </a:r>
        </a:p>
      </dsp:txBody>
      <dsp:txXfrm>
        <a:off x="302984" y="1258022"/>
        <a:ext cx="896898" cy="597931"/>
      </dsp:txXfrm>
    </dsp:sp>
    <dsp:sp modelId="{4DAEB63E-F592-4DA3-903B-ECEAD5BBE452}">
      <dsp:nvSpPr>
        <dsp:cNvPr id="0" name=""/>
        <dsp:cNvSpPr/>
      </dsp:nvSpPr>
      <dsp:spPr>
        <a:xfrm>
          <a:off x="1349365" y="1258022"/>
          <a:ext cx="1494829" cy="59793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noProof="0"/>
            <a:t>Admission, with appointment of debt mediator</a:t>
          </a:r>
          <a:endParaRPr lang="en-GB" sz="1000" kern="1200" noProof="0" dirty="0"/>
        </a:p>
      </dsp:txBody>
      <dsp:txXfrm>
        <a:off x="1648331" y="1258022"/>
        <a:ext cx="896898" cy="597931"/>
      </dsp:txXfrm>
    </dsp:sp>
    <dsp:sp modelId="{5F7B001C-C3DE-41DC-96B1-39EAF3AD561F}">
      <dsp:nvSpPr>
        <dsp:cNvPr id="0" name=""/>
        <dsp:cNvSpPr/>
      </dsp:nvSpPr>
      <dsp:spPr>
        <a:xfrm>
          <a:off x="2694711" y="1258022"/>
          <a:ext cx="1494829" cy="59793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noProof="0" dirty="0"/>
            <a:t>Debt mediator drafts repayment plan</a:t>
          </a:r>
        </a:p>
      </dsp:txBody>
      <dsp:txXfrm>
        <a:off x="2993677" y="1258022"/>
        <a:ext cx="896898" cy="597931"/>
      </dsp:txXfrm>
    </dsp:sp>
    <dsp:sp modelId="{A352B03F-F516-4219-A6B6-BF1D261B89FB}">
      <dsp:nvSpPr>
        <dsp:cNvPr id="0" name=""/>
        <dsp:cNvSpPr/>
      </dsp:nvSpPr>
      <dsp:spPr>
        <a:xfrm>
          <a:off x="4040058" y="1258022"/>
          <a:ext cx="1494829" cy="59793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kern="1200" dirty="0" err="1"/>
            <a:t>Approval</a:t>
          </a:r>
          <a:r>
            <a:rPr lang="nl-NL" sz="1000" kern="1200" dirty="0"/>
            <a:t> of </a:t>
          </a:r>
          <a:r>
            <a:rPr lang="nl-NL" sz="1000" kern="1200" dirty="0" err="1"/>
            <a:t>repayment</a:t>
          </a:r>
          <a:r>
            <a:rPr lang="nl-NL" sz="1000" kern="1200" dirty="0"/>
            <a:t> plan </a:t>
          </a:r>
          <a:r>
            <a:rPr lang="nl-NL" sz="1000" kern="1200" dirty="0" err="1"/>
            <a:t>by</a:t>
          </a:r>
          <a:r>
            <a:rPr lang="nl-NL" sz="1000" kern="1200" dirty="0"/>
            <a:t> court</a:t>
          </a:r>
        </a:p>
      </dsp:txBody>
      <dsp:txXfrm>
        <a:off x="4339024" y="1258022"/>
        <a:ext cx="896898" cy="597931"/>
      </dsp:txXfrm>
    </dsp:sp>
    <dsp:sp modelId="{9D5FECD4-9453-4B45-93C4-A19E75A1B3D7}">
      <dsp:nvSpPr>
        <dsp:cNvPr id="0" name=""/>
        <dsp:cNvSpPr/>
      </dsp:nvSpPr>
      <dsp:spPr>
        <a:xfrm>
          <a:off x="5385405" y="1258022"/>
          <a:ext cx="1494829" cy="59793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kern="1200" dirty="0" err="1"/>
            <a:t>Payments</a:t>
          </a:r>
          <a:endParaRPr lang="nl-NL" sz="1000" kern="1200" dirty="0"/>
        </a:p>
      </dsp:txBody>
      <dsp:txXfrm>
        <a:off x="5684371" y="1258022"/>
        <a:ext cx="896898" cy="597931"/>
      </dsp:txXfrm>
    </dsp:sp>
    <dsp:sp modelId="{83B590CA-5E38-45F0-9D67-1F9D5C72FB1A}">
      <dsp:nvSpPr>
        <dsp:cNvPr id="0" name=""/>
        <dsp:cNvSpPr/>
      </dsp:nvSpPr>
      <dsp:spPr>
        <a:xfrm>
          <a:off x="6730751" y="1258022"/>
          <a:ext cx="1494829" cy="59793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13335" rIns="13335" bIns="13335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000" kern="1200" dirty="0"/>
            <a:t>End of </a:t>
          </a:r>
          <a:r>
            <a:rPr lang="nl-NL" sz="1000" kern="1200" dirty="0" err="1"/>
            <a:t>the</a:t>
          </a:r>
          <a:r>
            <a:rPr lang="nl-NL" sz="1000" kern="1200" dirty="0"/>
            <a:t> </a:t>
          </a:r>
          <a:r>
            <a:rPr lang="nl-NL" sz="1000" kern="1200" dirty="0" err="1"/>
            <a:t>repayment</a:t>
          </a:r>
          <a:r>
            <a:rPr lang="nl-NL" sz="1000" kern="1200" dirty="0"/>
            <a:t> plan </a:t>
          </a:r>
          <a:r>
            <a:rPr lang="nl-NL" sz="1000" kern="1200" dirty="0" err="1"/>
            <a:t>and</a:t>
          </a:r>
          <a:r>
            <a:rPr lang="nl-NL" sz="1000" kern="1200" dirty="0"/>
            <a:t> discharge </a:t>
          </a:r>
          <a:r>
            <a:rPr lang="nl-NL" sz="1000" kern="1200" dirty="0" err="1"/>
            <a:t>residual</a:t>
          </a:r>
          <a:r>
            <a:rPr lang="nl-NL" sz="1000" kern="1200" dirty="0"/>
            <a:t> </a:t>
          </a:r>
          <a:r>
            <a:rPr lang="nl-NL" sz="1000" kern="1200" dirty="0" err="1"/>
            <a:t>debts</a:t>
          </a:r>
          <a:endParaRPr lang="nl-NL" sz="1000" kern="1200" dirty="0"/>
        </a:p>
      </dsp:txBody>
      <dsp:txXfrm>
        <a:off x="7029717" y="1258022"/>
        <a:ext cx="896898" cy="5979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F18BD36-7EE8-8A00-8B93-C1C7E83DC9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7F14E0F-667D-0CE8-14A6-71244714DCF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1AB248-2CEB-AD48-80DA-822B1162A6AD}" type="datetimeFigureOut">
              <a:rPr lang="en-US" smtClean="0"/>
              <a:t>10/2/2025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7B3AC0-7A04-73D1-D8C2-FB389DA3378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52D16E-D246-83D4-9DCD-D60164DA02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672A51-9A26-6A48-A661-EFFD0C459C0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2622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915397-3E6C-4046-9906-54676D7966B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0659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5EB827-A3B4-B524-A488-E605CBD5D4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B394F67D-F70B-5819-94EB-57D812462F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ECE5CE82-469C-E0E6-9106-8455521722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43945D0B-291F-D3E3-C43F-564B3A5C920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915397-3E6C-4046-9906-54676D7966B6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627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567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FD6910-F320-BB58-ABCE-893CD1194C1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" y="0"/>
            <a:ext cx="9178763" cy="108360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1657350" y="1383507"/>
            <a:ext cx="5829300" cy="1423303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The Impact of the Discharge Period on Effective and Efficient Plan Performance: </a:t>
            </a:r>
            <a:br>
              <a:rPr lang="en-US" b="1" dirty="0"/>
            </a:br>
            <a:r>
              <a:rPr lang="en-US" dirty="0"/>
              <a:t>Empirical</a:t>
            </a:r>
            <a:r>
              <a:rPr lang="en-US" b="1" dirty="0"/>
              <a:t> </a:t>
            </a:r>
            <a:r>
              <a:rPr lang="nl-NL" dirty="0" err="1"/>
              <a:t>Evidence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Belgium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2310" y="2598989"/>
            <a:ext cx="6485334" cy="1314450"/>
          </a:xfrm>
        </p:spPr>
        <p:txBody>
          <a:bodyPr rtlCol="0">
            <a:noAutofit/>
          </a:bodyPr>
          <a:lstStyle/>
          <a:p>
            <a:pPr>
              <a:defRPr/>
            </a:pPr>
            <a:endParaRPr lang="en-US" sz="2700" b="1" dirty="0"/>
          </a:p>
          <a:p>
            <a:pPr>
              <a:defRPr/>
            </a:pPr>
            <a:r>
              <a:rPr lang="en-US" sz="2700" b="1" dirty="0"/>
              <a:t>Gauthier Vandenbossche</a:t>
            </a:r>
            <a:endParaRPr lang="en-US" sz="2700" dirty="0"/>
          </a:p>
          <a:p>
            <a:pPr>
              <a:defRPr/>
            </a:pP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36474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C870972-B592-9433-123D-65F42FB899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DDDFBCA7-52AC-6CF3-80AA-48060B0A90B5}"/>
              </a:ext>
            </a:extLst>
          </p:cNvPr>
          <p:cNvSpPr/>
          <p:nvPr/>
        </p:nvSpPr>
        <p:spPr>
          <a:xfrm>
            <a:off x="-33454" y="0"/>
            <a:ext cx="9210907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Afbeelding met transport, watervoertuig, mast, mist&#10;&#10;Door AI gegenereerde inhoud is mogelijk onjuist.">
            <a:extLst>
              <a:ext uri="{FF2B5EF4-FFF2-40B4-BE49-F238E27FC236}">
                <a16:creationId xmlns:a16="http://schemas.microsoft.com/office/drawing/2014/main" id="{6F9FEE9E-C92D-5BEE-EC74-EAC7555329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5" y="0"/>
            <a:ext cx="771525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8231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2125DC6-49B1-4414-CB3F-99447F7DF3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Research question </a:t>
            </a:r>
            <a:endParaRPr lang="nl-NL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4EA8ABF-483B-A433-8A6D-1023B39E51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270868"/>
            <a:ext cx="8229600" cy="2872632"/>
          </a:xfrm>
        </p:spPr>
        <p:txBody>
          <a:bodyPr>
            <a:normAutofit lnSpcReduction="10000"/>
          </a:bodyPr>
          <a:lstStyle/>
          <a:p>
            <a:r>
              <a:rPr lang="en-US" dirty="0"/>
              <a:t>To what extent does the duration of amicable repayment plans influence the effectiveness and efficiency of the Belgian collective debt settlement procedure? </a:t>
            </a:r>
          </a:p>
          <a:p>
            <a:pPr lvl="1"/>
            <a:r>
              <a:rPr lang="en-GB" dirty="0"/>
              <a:t>In other words: </a:t>
            </a:r>
            <a:r>
              <a:rPr lang="en-US" dirty="0"/>
              <a:t>Does a longer repayment plan actually lead to higher repayments, and therefore better outcomes for creditors and debtors? </a:t>
            </a:r>
          </a:p>
          <a:p>
            <a:pPr marL="342900" lvl="1" indent="0">
              <a:buNone/>
            </a:pPr>
            <a:r>
              <a:rPr lang="en-US" dirty="0"/>
              <a:t>	Or, do longer plans undermine the efficiency of the procedure </a:t>
            </a:r>
            <a:r>
              <a:rPr lang="nl-NL" dirty="0" err="1"/>
              <a:t>and</a:t>
            </a:r>
            <a:r>
              <a:rPr lang="nl-NL" dirty="0"/>
              <a:t> 	</a:t>
            </a:r>
            <a:r>
              <a:rPr lang="nl-NL" dirty="0" err="1"/>
              <a:t>prolong</a:t>
            </a:r>
            <a:r>
              <a:rPr lang="nl-NL" dirty="0"/>
              <a:t> </a:t>
            </a:r>
            <a:r>
              <a:rPr lang="nl-NL" dirty="0" err="1"/>
              <a:t>hardship</a:t>
            </a:r>
            <a:r>
              <a:rPr lang="nl-NL" dirty="0"/>
              <a:t> </a:t>
            </a:r>
            <a:r>
              <a:rPr lang="nl-NL" dirty="0" err="1"/>
              <a:t>unnecessarily</a:t>
            </a:r>
            <a:r>
              <a:rPr lang="en-US" dirty="0"/>
              <a:t>?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3241580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0B68110-32CE-B496-76DA-A97D2368AC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(</a:t>
            </a:r>
            <a:r>
              <a:rPr lang="en-GB" b="1" dirty="0" err="1"/>
              <a:t>i</a:t>
            </a:r>
            <a:r>
              <a:rPr lang="en-GB" b="1" dirty="0"/>
              <a:t>) The Belgian collective debt settlement procedure</a:t>
            </a:r>
            <a:endParaRPr lang="nl-NL" b="1" dirty="0"/>
          </a:p>
        </p:txBody>
      </p:sp>
      <p:graphicFrame>
        <p:nvGraphicFramePr>
          <p:cNvPr id="4" name="Tijdelijke aanduiding voor inhoud 3">
            <a:extLst>
              <a:ext uri="{FF2B5EF4-FFF2-40B4-BE49-F238E27FC236}">
                <a16:creationId xmlns:a16="http://schemas.microsoft.com/office/drawing/2014/main" id="{DCF358B4-F0A8-9539-E131-B73C51E241A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5001754"/>
              </p:ext>
            </p:extLst>
          </p:nvPr>
        </p:nvGraphicFramePr>
        <p:xfrm>
          <a:off x="457200" y="2029522"/>
          <a:ext cx="8229600" cy="31139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vaal 4">
            <a:extLst>
              <a:ext uri="{FF2B5EF4-FFF2-40B4-BE49-F238E27FC236}">
                <a16:creationId xmlns:a16="http://schemas.microsoft.com/office/drawing/2014/main" id="{5FD68940-F73B-4ADA-884E-8648293F8491}"/>
              </a:ext>
            </a:extLst>
          </p:cNvPr>
          <p:cNvSpPr/>
          <p:nvPr/>
        </p:nvSpPr>
        <p:spPr>
          <a:xfrm>
            <a:off x="7363522" y="3954965"/>
            <a:ext cx="1148576" cy="114857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/>
              <a:t>Max. 7 </a:t>
            </a:r>
            <a:r>
              <a:rPr lang="nl-NL" dirty="0" err="1"/>
              <a:t>years</a:t>
            </a:r>
            <a:endParaRPr lang="nl-NL" dirty="0"/>
          </a:p>
        </p:txBody>
      </p:sp>
      <p:sp>
        <p:nvSpPr>
          <p:cNvPr id="6" name="Ovaal 5">
            <a:extLst>
              <a:ext uri="{FF2B5EF4-FFF2-40B4-BE49-F238E27FC236}">
                <a16:creationId xmlns:a16="http://schemas.microsoft.com/office/drawing/2014/main" id="{70E77D7E-AE87-0C03-CA54-9E40E729F037}"/>
              </a:ext>
            </a:extLst>
          </p:cNvPr>
          <p:cNvSpPr/>
          <p:nvPr/>
        </p:nvSpPr>
        <p:spPr>
          <a:xfrm>
            <a:off x="1858536" y="3954965"/>
            <a:ext cx="1148576" cy="114857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400" dirty="0" err="1"/>
              <a:t>Starting</a:t>
            </a:r>
            <a:r>
              <a:rPr lang="nl-NL" sz="1400" dirty="0"/>
              <a:t> point</a:t>
            </a:r>
          </a:p>
        </p:txBody>
      </p:sp>
      <p:sp>
        <p:nvSpPr>
          <p:cNvPr id="7" name="Pijl: gekromd omlaag 6">
            <a:extLst>
              <a:ext uri="{FF2B5EF4-FFF2-40B4-BE49-F238E27FC236}">
                <a16:creationId xmlns:a16="http://schemas.microsoft.com/office/drawing/2014/main" id="{B60320BF-8022-ECFF-D4D1-FCB494E3226B}"/>
              </a:ext>
            </a:extLst>
          </p:cNvPr>
          <p:cNvSpPr/>
          <p:nvPr/>
        </p:nvSpPr>
        <p:spPr>
          <a:xfrm rot="10800000">
            <a:off x="2929054" y="4486507"/>
            <a:ext cx="4434468" cy="617034"/>
          </a:xfrm>
          <a:prstGeom prst="curved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>
              <a:solidFill>
                <a:schemeClr val="tx1"/>
              </a:solidFill>
            </a:endParaRPr>
          </a:p>
        </p:txBody>
      </p:sp>
      <p:sp>
        <p:nvSpPr>
          <p:cNvPr id="8" name="Tekstballon: rechthoek met afgeronde hoeken 7">
            <a:extLst>
              <a:ext uri="{FF2B5EF4-FFF2-40B4-BE49-F238E27FC236}">
                <a16:creationId xmlns:a16="http://schemas.microsoft.com/office/drawing/2014/main" id="{537EAFFA-5370-A7D6-5ACF-CA89C609EA61}"/>
              </a:ext>
            </a:extLst>
          </p:cNvPr>
          <p:cNvSpPr/>
          <p:nvPr/>
        </p:nvSpPr>
        <p:spPr>
          <a:xfrm>
            <a:off x="1076092" y="2133946"/>
            <a:ext cx="2713463" cy="1015981"/>
          </a:xfrm>
          <a:prstGeom prst="wedgeRoundRect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noProof="0" dirty="0"/>
              <a:t>From admissibility:</a:t>
            </a:r>
          </a:p>
          <a:p>
            <a:r>
              <a:rPr lang="en-GB" sz="1200" noProof="0" dirty="0"/>
              <a:t>*Debtor’s income goes to mediator</a:t>
            </a:r>
          </a:p>
          <a:p>
            <a:r>
              <a:rPr lang="en-GB" sz="1200" noProof="0" dirty="0"/>
              <a:t>*Debtor receives family support budget</a:t>
            </a:r>
          </a:p>
        </p:txBody>
      </p:sp>
      <p:sp>
        <p:nvSpPr>
          <p:cNvPr id="11" name="Rechthoek 10">
            <a:extLst>
              <a:ext uri="{FF2B5EF4-FFF2-40B4-BE49-F238E27FC236}">
                <a16:creationId xmlns:a16="http://schemas.microsoft.com/office/drawing/2014/main" id="{8743A2F1-FA0C-16B2-9B66-857965C1575D}"/>
              </a:ext>
            </a:extLst>
          </p:cNvPr>
          <p:cNvSpPr/>
          <p:nvPr/>
        </p:nvSpPr>
        <p:spPr>
          <a:xfrm>
            <a:off x="6369206" y="2297965"/>
            <a:ext cx="1568604" cy="96144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200" noProof="0"/>
              <a:t>Early termination:</a:t>
            </a:r>
          </a:p>
          <a:p>
            <a:pPr algn="ctr"/>
            <a:r>
              <a:rPr lang="en-GB" sz="1200" noProof="0" dirty="0"/>
              <a:t>*Request of debtor</a:t>
            </a:r>
          </a:p>
          <a:p>
            <a:pPr algn="ctr"/>
            <a:r>
              <a:rPr lang="en-GB" sz="1200" noProof="0" dirty="0"/>
              <a:t>*Revocation by mediator</a:t>
            </a:r>
          </a:p>
        </p:txBody>
      </p:sp>
    </p:spTree>
    <p:extLst>
      <p:ext uri="{BB962C8B-B14F-4D97-AF65-F5344CB8AC3E}">
        <p14:creationId xmlns:p14="http://schemas.microsoft.com/office/powerpoint/2010/main" val="1586768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5D60D43-176B-0A8E-0D8D-69019C507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Setting the scene</a:t>
            </a:r>
            <a:endParaRPr lang="nl-NL" b="1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1346155-C83F-D3A2-B693-CFC3B307BF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270868"/>
            <a:ext cx="8229600" cy="2872632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Policy developments on </a:t>
            </a:r>
            <a:r>
              <a:rPr lang="en-US" b="1" dirty="0"/>
              <a:t>length of the discharge period </a:t>
            </a:r>
            <a:r>
              <a:rPr lang="en-US" dirty="0"/>
              <a:t>[of </a:t>
            </a:r>
            <a:r>
              <a:rPr lang="en-GB" dirty="0"/>
              <a:t>compliance with a repayment plan], considering </a:t>
            </a:r>
            <a:r>
              <a:rPr lang="nl-NL" dirty="0"/>
              <a:t>Directive 2019/1023</a:t>
            </a:r>
            <a:endParaRPr lang="en-US" dirty="0"/>
          </a:p>
          <a:p>
            <a:pPr lvl="1"/>
            <a:r>
              <a:rPr lang="nl-NL" dirty="0"/>
              <a:t>3 </a:t>
            </a:r>
            <a:r>
              <a:rPr lang="nl-NL" dirty="0" err="1"/>
              <a:t>year</a:t>
            </a:r>
            <a:r>
              <a:rPr lang="nl-NL" dirty="0"/>
              <a:t>-discharge </a:t>
            </a:r>
            <a:r>
              <a:rPr lang="nl-NL" dirty="0" err="1"/>
              <a:t>period</a:t>
            </a:r>
            <a:r>
              <a:rPr lang="nl-NL" dirty="0"/>
              <a:t> (&lt;&gt; Belgium </a:t>
            </a:r>
            <a:r>
              <a:rPr lang="en-US" dirty="0"/>
              <a:t>statutory </a:t>
            </a:r>
            <a:r>
              <a:rPr lang="en-US" i="1" dirty="0"/>
              <a:t>maximum</a:t>
            </a:r>
            <a:r>
              <a:rPr lang="en-US" dirty="0"/>
              <a:t> of 7 years for amicable plans)</a:t>
            </a:r>
          </a:p>
          <a:p>
            <a:endParaRPr lang="en-US" dirty="0"/>
          </a:p>
          <a:p>
            <a:r>
              <a:rPr lang="en-GB" dirty="0"/>
              <a:t>Lack of systematic </a:t>
            </a:r>
            <a:r>
              <a:rPr lang="en-GB" b="1" dirty="0"/>
              <a:t>data collection</a:t>
            </a:r>
            <a:r>
              <a:rPr lang="en-GB" dirty="0"/>
              <a:t> in personal insolvency regimes means assumptions remain largely untested</a:t>
            </a:r>
          </a:p>
          <a:p>
            <a:pPr lvl="1"/>
            <a:r>
              <a:rPr lang="en-US" dirty="0"/>
              <a:t>little empirical research at case-file level</a:t>
            </a:r>
          </a:p>
          <a:p>
            <a:pPr lvl="1"/>
            <a:r>
              <a:rPr lang="en-US" dirty="0"/>
              <a:t>evidence-based picture of how repayment plans function in practice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685135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F27477D-6454-F9C1-E225-1171C1847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(ii) Effectiveness and efficiency</a:t>
            </a:r>
            <a:endParaRPr lang="nl-NL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A64D763-F68C-15E6-25FD-63112F143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270868"/>
            <a:ext cx="8229600" cy="2872632"/>
          </a:xfrm>
        </p:spPr>
        <p:txBody>
          <a:bodyPr/>
          <a:lstStyle/>
          <a:p>
            <a:r>
              <a:rPr lang="en-GB" dirty="0"/>
              <a:t>How does the discharge period (plan length) affects plan performance?</a:t>
            </a:r>
          </a:p>
          <a:p>
            <a:pPr lvl="1"/>
            <a:r>
              <a:rPr lang="en-US" b="1" i="1" dirty="0"/>
              <a:t>Effectiveness</a:t>
            </a:r>
            <a:r>
              <a:rPr lang="en-US" dirty="0"/>
              <a:t> – measured by recovery rate</a:t>
            </a:r>
          </a:p>
          <a:p>
            <a:pPr lvl="1"/>
            <a:r>
              <a:rPr lang="en-US" b="1" i="1" dirty="0"/>
              <a:t>Efficiency</a:t>
            </a:r>
            <a:r>
              <a:rPr lang="en-US" dirty="0"/>
              <a:t> – comparing payments to creditors with the procedural costs of the debt mediator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104750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4323581-7CE2-52A4-322E-35232FE70C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b="1" dirty="0"/>
              <a:t>Data</a:t>
            </a:r>
            <a:endParaRPr lang="nl-NL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277B0D5-C833-534D-D752-5F97A6CAE9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270868"/>
            <a:ext cx="8229600" cy="2872632"/>
          </a:xfrm>
        </p:spPr>
        <p:txBody>
          <a:bodyPr>
            <a:normAutofit/>
          </a:bodyPr>
          <a:lstStyle/>
          <a:p>
            <a:r>
              <a:rPr lang="en-GB" dirty="0"/>
              <a:t>Stratified random sample of </a:t>
            </a:r>
            <a:r>
              <a:rPr lang="en-US" b="1" dirty="0"/>
              <a:t>118</a:t>
            </a:r>
            <a:r>
              <a:rPr lang="en-US" dirty="0"/>
              <a:t> terminated </a:t>
            </a:r>
            <a:r>
              <a:rPr lang="en-US" b="1" dirty="0"/>
              <a:t>amicable repayment plans </a:t>
            </a:r>
            <a:r>
              <a:rPr lang="en-US" dirty="0"/>
              <a:t>of the </a:t>
            </a:r>
            <a:r>
              <a:rPr lang="en-US" dirty="0" err="1"/>
              <a:t>Labour</a:t>
            </a:r>
            <a:r>
              <a:rPr lang="en-US" dirty="0"/>
              <a:t> Court of Ghent, Ghent division</a:t>
            </a:r>
            <a:endParaRPr lang="en-GB" dirty="0"/>
          </a:p>
          <a:p>
            <a:pPr lvl="1"/>
            <a:r>
              <a:rPr lang="nl-NL" dirty="0"/>
              <a:t>Unique dataset</a:t>
            </a:r>
            <a:endParaRPr lang="en-GB" dirty="0"/>
          </a:p>
          <a:p>
            <a:pPr lvl="1"/>
            <a:r>
              <a:rPr lang="en-US" dirty="0"/>
              <a:t>Both regularly completed and prematurely terminated plans</a:t>
            </a:r>
            <a:endParaRPr lang="en-GB" dirty="0"/>
          </a:p>
          <a:p>
            <a:pPr lvl="2"/>
            <a:r>
              <a:rPr lang="en-GB" dirty="0"/>
              <a:t>78 cases (66.1%) were completed regularly</a:t>
            </a:r>
          </a:p>
          <a:p>
            <a:pPr lvl="2"/>
            <a:r>
              <a:rPr lang="en-GB" dirty="0"/>
              <a:t>40 (33.9%) ended prematurely</a:t>
            </a:r>
          </a:p>
          <a:p>
            <a:pPr lvl="3"/>
            <a:r>
              <a:rPr lang="en-GB" dirty="0"/>
              <a:t>21 revoked,</a:t>
            </a:r>
          </a:p>
          <a:p>
            <a:pPr lvl="3"/>
            <a:r>
              <a:rPr lang="en-GB" dirty="0"/>
              <a:t>19 voluntarily withdrawn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0502047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4B62758-E739-CCEA-E3E7-DDFA9A0BB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/>
              <a:t>Approach</a:t>
            </a:r>
            <a:endParaRPr lang="nl-NL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17412A0-C674-71E6-E8E4-875CFD39A1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270868"/>
            <a:ext cx="8229600" cy="2872632"/>
          </a:xfrm>
        </p:spPr>
        <p:txBody>
          <a:bodyPr>
            <a:normAutofit/>
          </a:bodyPr>
          <a:lstStyle/>
          <a:p>
            <a:r>
              <a:rPr lang="en-US" dirty="0"/>
              <a:t>Descriptive analysis</a:t>
            </a:r>
          </a:p>
          <a:p>
            <a:r>
              <a:rPr lang="en-US" dirty="0"/>
              <a:t>Bivariate analysis</a:t>
            </a:r>
          </a:p>
          <a:p>
            <a:r>
              <a:rPr lang="en-US" dirty="0"/>
              <a:t>Multivariate Tobit regression</a:t>
            </a:r>
          </a:p>
          <a:p>
            <a:r>
              <a:rPr lang="nl-NL" dirty="0"/>
              <a:t>Efficiency index</a:t>
            </a:r>
          </a:p>
        </p:txBody>
      </p:sp>
    </p:spTree>
    <p:extLst>
      <p:ext uri="{BB962C8B-B14F-4D97-AF65-F5344CB8AC3E}">
        <p14:creationId xmlns:p14="http://schemas.microsoft.com/office/powerpoint/2010/main" val="7141073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D2FED59-18DB-35BF-A31A-F62912287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/>
              <a:t>(i) </a:t>
            </a:r>
            <a:r>
              <a:rPr lang="nl-NL" b="1" dirty="0" err="1"/>
              <a:t>Descriptive</a:t>
            </a:r>
            <a:r>
              <a:rPr lang="nl-NL" b="1" dirty="0"/>
              <a:t> </a:t>
            </a:r>
            <a:r>
              <a:rPr lang="nl-NL" b="1" dirty="0" err="1"/>
              <a:t>Findings</a:t>
            </a:r>
            <a:endParaRPr lang="nl-NL" b="1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19A6691-EBAC-50D2-DD5E-DB5A84419A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270868"/>
            <a:ext cx="8229600" cy="2872632"/>
          </a:xfrm>
        </p:spPr>
        <p:txBody>
          <a:bodyPr>
            <a:normAutofit fontScale="92500" lnSpcReduction="20000"/>
          </a:bodyPr>
          <a:lstStyle/>
          <a:p>
            <a:r>
              <a:rPr lang="nl-NL" dirty="0" err="1"/>
              <a:t>Average</a:t>
            </a:r>
            <a:r>
              <a:rPr lang="nl-NL" dirty="0"/>
              <a:t> </a:t>
            </a:r>
            <a:r>
              <a:rPr lang="nl-NL" b="1" dirty="0"/>
              <a:t>recovery </a:t>
            </a:r>
            <a:r>
              <a:rPr lang="nl-NL" b="1" dirty="0" err="1"/>
              <a:t>rate</a:t>
            </a:r>
            <a:r>
              <a:rPr lang="nl-NL" dirty="0"/>
              <a:t>: 48.5%</a:t>
            </a:r>
          </a:p>
          <a:p>
            <a:pPr lvl="1"/>
            <a:r>
              <a:rPr lang="en-GB" dirty="0"/>
              <a:t>Regularly completed arrangements: 67.3%</a:t>
            </a:r>
          </a:p>
          <a:p>
            <a:pPr lvl="1"/>
            <a:endParaRPr lang="en-GB" dirty="0"/>
          </a:p>
          <a:p>
            <a:r>
              <a:rPr lang="en-GB" dirty="0"/>
              <a:t>Average</a:t>
            </a:r>
            <a:r>
              <a:rPr lang="en-GB" b="1" dirty="0"/>
              <a:t> duration</a:t>
            </a:r>
            <a:r>
              <a:rPr lang="en-GB" dirty="0"/>
              <a:t> of repayment plans: 5.5 years</a:t>
            </a:r>
          </a:p>
          <a:p>
            <a:pPr lvl="1"/>
            <a:r>
              <a:rPr lang="en-GB" dirty="0"/>
              <a:t>Regularly completed plans: 6.3 years</a:t>
            </a:r>
          </a:p>
          <a:p>
            <a:pPr lvl="1"/>
            <a:r>
              <a:rPr lang="en-US" dirty="0"/>
              <a:t>Many plans cluster around the legal maximum of </a:t>
            </a:r>
            <a:r>
              <a:rPr lang="en-US" b="1" dirty="0">
                <a:solidFill>
                  <a:srgbClr val="FF0000"/>
                </a:solidFill>
              </a:rPr>
              <a:t>seven</a:t>
            </a:r>
            <a:r>
              <a:rPr lang="en-US" dirty="0"/>
              <a:t> years</a:t>
            </a:r>
            <a:endParaRPr lang="en-GB" dirty="0"/>
          </a:p>
          <a:p>
            <a:pPr marL="342900" lvl="1" indent="0">
              <a:buNone/>
            </a:pPr>
            <a:endParaRPr lang="en-GB" dirty="0"/>
          </a:p>
          <a:p>
            <a:r>
              <a:rPr lang="en-US" dirty="0">
                <a:sym typeface="Wingdings" panose="05000000000000000000" pitchFamily="2" charset="2"/>
              </a:rPr>
              <a:t> I</a:t>
            </a:r>
            <a:r>
              <a:rPr lang="en-US" dirty="0"/>
              <a:t>mportance of distinguishing between </a:t>
            </a:r>
            <a:r>
              <a:rPr lang="en-US" b="1" dirty="0"/>
              <a:t>regular</a:t>
            </a:r>
            <a:r>
              <a:rPr lang="en-US" dirty="0"/>
              <a:t> and </a:t>
            </a:r>
            <a:r>
              <a:rPr lang="en-US" b="1" dirty="0"/>
              <a:t>irregular</a:t>
            </a:r>
            <a:r>
              <a:rPr lang="en-US" dirty="0"/>
              <a:t> terminations.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7782631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3953C05-368E-056A-2013-62312BD4B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673" y="124404"/>
            <a:ext cx="8229600" cy="857250"/>
          </a:xfrm>
          <a:solidFill>
            <a:schemeClr val="bg1">
              <a:alpha val="90000"/>
            </a:schemeClr>
          </a:solidFill>
        </p:spPr>
        <p:txBody>
          <a:bodyPr/>
          <a:lstStyle/>
          <a:p>
            <a:r>
              <a:rPr lang="nl-NL" b="1" dirty="0"/>
              <a:t>(ii) </a:t>
            </a:r>
            <a:r>
              <a:rPr lang="nl-NL" b="1" dirty="0" err="1"/>
              <a:t>Bivariate</a:t>
            </a:r>
            <a:r>
              <a:rPr lang="nl-NL" b="1" dirty="0"/>
              <a:t> Analyses</a:t>
            </a:r>
          </a:p>
        </p:txBody>
      </p:sp>
      <p:pic>
        <p:nvPicPr>
          <p:cNvPr id="4" name="Afbeelding 3" descr="Afbeelding met tekst, diagram, schermopname, Rechthoek&#10;&#10;Door AI gegenereerde inhoud is mogelijk onjuist.">
            <a:extLst>
              <a:ext uri="{FF2B5EF4-FFF2-40B4-BE49-F238E27FC236}">
                <a16:creationId xmlns:a16="http://schemas.microsoft.com/office/drawing/2014/main" id="{4E8F2BF2-7718-BFFB-A7A8-B339A756F8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665" y="1115710"/>
            <a:ext cx="8105615" cy="4027790"/>
          </a:xfrm>
          <a:prstGeom prst="rect">
            <a:avLst/>
          </a:prstGeom>
        </p:spPr>
      </p:pic>
      <p:sp>
        <p:nvSpPr>
          <p:cNvPr id="6" name="Tekstvak 5">
            <a:extLst>
              <a:ext uri="{FF2B5EF4-FFF2-40B4-BE49-F238E27FC236}">
                <a16:creationId xmlns:a16="http://schemas.microsoft.com/office/drawing/2014/main" id="{F04B8C31-D74C-7BC6-17DD-6B04C7C23048}"/>
              </a:ext>
            </a:extLst>
          </p:cNvPr>
          <p:cNvSpPr txBox="1"/>
          <p:nvPr/>
        </p:nvSpPr>
        <p:spPr>
          <a:xfrm rot="16200000">
            <a:off x="-1649167" y="2915668"/>
            <a:ext cx="40863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Recovery rate  </a:t>
            </a:r>
            <a:endParaRPr lang="nl-NL" dirty="0"/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892BB738-FB8C-FB95-124A-7A1A249D922D}"/>
              </a:ext>
            </a:extLst>
          </p:cNvPr>
          <p:cNvSpPr txBox="1"/>
          <p:nvPr/>
        </p:nvSpPr>
        <p:spPr>
          <a:xfrm>
            <a:off x="3855818" y="4774168"/>
            <a:ext cx="52881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Plan duration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611686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93EFBE-3F56-544F-0F90-AF3B98E0F9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7A5CF55-458B-6481-1C9A-DF7EF7CE5A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673" y="124404"/>
            <a:ext cx="8229600" cy="857250"/>
          </a:xfrm>
          <a:solidFill>
            <a:schemeClr val="bg1">
              <a:alpha val="90000"/>
            </a:schemeClr>
          </a:solidFill>
        </p:spPr>
        <p:txBody>
          <a:bodyPr/>
          <a:lstStyle/>
          <a:p>
            <a:r>
              <a:rPr lang="nl-NL" b="1" dirty="0"/>
              <a:t>(ii) </a:t>
            </a:r>
            <a:r>
              <a:rPr lang="nl-NL" b="1" dirty="0" err="1"/>
              <a:t>Bivariate</a:t>
            </a:r>
            <a:r>
              <a:rPr lang="nl-NL" b="1" dirty="0"/>
              <a:t> Analyses</a:t>
            </a:r>
          </a:p>
        </p:txBody>
      </p:sp>
      <p:pic>
        <p:nvPicPr>
          <p:cNvPr id="4" name="Afbeelding 3" descr="Afbeelding met tekst, diagram, schermopname, Rechthoek&#10;&#10;Door AI gegenereerde inhoud is mogelijk onjuist.">
            <a:extLst>
              <a:ext uri="{FF2B5EF4-FFF2-40B4-BE49-F238E27FC236}">
                <a16:creationId xmlns:a16="http://schemas.microsoft.com/office/drawing/2014/main" id="{46F8BECD-85D0-CEE4-0C41-C6A77F4918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665" y="1115710"/>
            <a:ext cx="8105615" cy="4027790"/>
          </a:xfrm>
          <a:prstGeom prst="rect">
            <a:avLst/>
          </a:prstGeom>
        </p:spPr>
      </p:pic>
      <p:sp>
        <p:nvSpPr>
          <p:cNvPr id="6" name="Tekstvak 5">
            <a:extLst>
              <a:ext uri="{FF2B5EF4-FFF2-40B4-BE49-F238E27FC236}">
                <a16:creationId xmlns:a16="http://schemas.microsoft.com/office/drawing/2014/main" id="{9ECE4FD3-D5DD-905C-0165-3909F8257449}"/>
              </a:ext>
            </a:extLst>
          </p:cNvPr>
          <p:cNvSpPr txBox="1"/>
          <p:nvPr/>
        </p:nvSpPr>
        <p:spPr>
          <a:xfrm rot="16200000">
            <a:off x="-1649167" y="2915668"/>
            <a:ext cx="40863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Recovery rate  </a:t>
            </a:r>
            <a:endParaRPr lang="nl-NL" dirty="0"/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1124FAC3-10D5-592A-D12C-38C5231A9D35}"/>
              </a:ext>
            </a:extLst>
          </p:cNvPr>
          <p:cNvSpPr txBox="1"/>
          <p:nvPr/>
        </p:nvSpPr>
        <p:spPr>
          <a:xfrm>
            <a:off x="3855818" y="4774168"/>
            <a:ext cx="52881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Plan duration</a:t>
            </a:r>
            <a:endParaRPr lang="nl-NL" dirty="0"/>
          </a:p>
        </p:txBody>
      </p:sp>
      <p:sp>
        <p:nvSpPr>
          <p:cNvPr id="8" name="Tekstballon: rechthoek met afgeronde hoeken 7">
            <a:extLst>
              <a:ext uri="{FF2B5EF4-FFF2-40B4-BE49-F238E27FC236}">
                <a16:creationId xmlns:a16="http://schemas.microsoft.com/office/drawing/2014/main" id="{180696D8-FC67-AEBA-CB97-E7D14510D22D}"/>
              </a:ext>
            </a:extLst>
          </p:cNvPr>
          <p:cNvSpPr/>
          <p:nvPr/>
        </p:nvSpPr>
        <p:spPr>
          <a:xfrm>
            <a:off x="936702" y="1984917"/>
            <a:ext cx="2468137" cy="1709854"/>
          </a:xfrm>
          <a:prstGeom prst="wedgeRoundRect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/>
              <a:t>Shortest duration categories:</a:t>
            </a:r>
          </a:p>
          <a:p>
            <a:r>
              <a:rPr lang="en-GB" sz="1600" dirty="0"/>
              <a:t>*low recovery rates </a:t>
            </a:r>
          </a:p>
          <a:p>
            <a:r>
              <a:rPr lang="en-GB" sz="1600" dirty="0"/>
              <a:t>*high share of </a:t>
            </a:r>
            <a:r>
              <a:rPr lang="nl-NL" sz="1600" dirty="0" err="1"/>
              <a:t>irregularly</a:t>
            </a:r>
            <a:r>
              <a:rPr lang="nl-NL" sz="1600" dirty="0"/>
              <a:t> </a:t>
            </a:r>
            <a:r>
              <a:rPr lang="nl-NL" sz="1600" dirty="0" err="1"/>
              <a:t>terminated</a:t>
            </a:r>
            <a:r>
              <a:rPr lang="nl-NL" sz="1600" dirty="0"/>
              <a:t> </a:t>
            </a:r>
            <a:r>
              <a:rPr lang="nl-NL" sz="1600" dirty="0" err="1"/>
              <a:t>plans</a:t>
            </a:r>
            <a:r>
              <a:rPr lang="en-GB" sz="1600" dirty="0"/>
              <a:t> </a:t>
            </a:r>
            <a:endParaRPr lang="nl-NL" sz="1600" dirty="0"/>
          </a:p>
        </p:txBody>
      </p:sp>
      <p:sp>
        <p:nvSpPr>
          <p:cNvPr id="9" name="Tekstballon: rechthoek met afgeronde hoeken 8">
            <a:extLst>
              <a:ext uri="{FF2B5EF4-FFF2-40B4-BE49-F238E27FC236}">
                <a16:creationId xmlns:a16="http://schemas.microsoft.com/office/drawing/2014/main" id="{7EF2D786-27B7-D884-F474-A3343A36E67E}"/>
              </a:ext>
            </a:extLst>
          </p:cNvPr>
          <p:cNvSpPr/>
          <p:nvPr/>
        </p:nvSpPr>
        <p:spPr>
          <a:xfrm>
            <a:off x="5739161" y="1115710"/>
            <a:ext cx="3404839" cy="1144976"/>
          </a:xfrm>
          <a:prstGeom prst="wedgeRoundRectCallout">
            <a:avLst>
              <a:gd name="adj1" fmla="val -41139"/>
              <a:gd name="adj2" fmla="val 76784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/>
              <a:t>Longer duration categories:</a:t>
            </a:r>
          </a:p>
          <a:p>
            <a:r>
              <a:rPr lang="en-GB" sz="1600" dirty="0"/>
              <a:t>*higher recovery rates </a:t>
            </a:r>
          </a:p>
          <a:p>
            <a:r>
              <a:rPr lang="en-GB" sz="1600" dirty="0"/>
              <a:t>*regularly completed plans dominate </a:t>
            </a:r>
            <a:endParaRPr lang="nl-NL" sz="1600" dirty="0"/>
          </a:p>
        </p:txBody>
      </p:sp>
    </p:spTree>
    <p:extLst>
      <p:ext uri="{BB962C8B-B14F-4D97-AF65-F5344CB8AC3E}">
        <p14:creationId xmlns:p14="http://schemas.microsoft.com/office/powerpoint/2010/main" val="25893761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BC58C6-39C3-E308-9207-0DFC4B094C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tekst, diagram, schermopname, Rechthoek&#10;&#10;Door AI gegenereerde inhoud is mogelijk onjuist.">
            <a:extLst>
              <a:ext uri="{FF2B5EF4-FFF2-40B4-BE49-F238E27FC236}">
                <a16:creationId xmlns:a16="http://schemas.microsoft.com/office/drawing/2014/main" id="{B04B3936-DE85-74B8-67DA-B5D5D808F48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234"/>
          <a:stretch>
            <a:fillRect/>
          </a:stretch>
        </p:blipFill>
        <p:spPr bwMode="auto">
          <a:xfrm>
            <a:off x="393999" y="1086129"/>
            <a:ext cx="8352274" cy="405737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76010C66-D94F-8B8D-E6B5-5845FEB1A9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673" y="124404"/>
            <a:ext cx="8229600" cy="857250"/>
          </a:xfrm>
          <a:solidFill>
            <a:schemeClr val="bg1">
              <a:alpha val="90000"/>
            </a:schemeClr>
          </a:solidFill>
        </p:spPr>
        <p:txBody>
          <a:bodyPr/>
          <a:lstStyle/>
          <a:p>
            <a:r>
              <a:rPr lang="nl-NL" b="1" dirty="0"/>
              <a:t>(ii) </a:t>
            </a:r>
            <a:r>
              <a:rPr lang="nl-NL" b="1" dirty="0" err="1"/>
              <a:t>Bivariate</a:t>
            </a:r>
            <a:r>
              <a:rPr lang="nl-NL" b="1" dirty="0"/>
              <a:t> Analyses</a:t>
            </a:r>
          </a:p>
        </p:txBody>
      </p:sp>
      <p:sp>
        <p:nvSpPr>
          <p:cNvPr id="6" name="Tekstvak 5">
            <a:extLst>
              <a:ext uri="{FF2B5EF4-FFF2-40B4-BE49-F238E27FC236}">
                <a16:creationId xmlns:a16="http://schemas.microsoft.com/office/drawing/2014/main" id="{57EBA3AA-D4DC-4F3E-ACE5-E3909215A2A6}"/>
              </a:ext>
            </a:extLst>
          </p:cNvPr>
          <p:cNvSpPr txBox="1"/>
          <p:nvPr/>
        </p:nvSpPr>
        <p:spPr>
          <a:xfrm rot="16200000">
            <a:off x="-1649167" y="2915668"/>
            <a:ext cx="40863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Recovery rate  </a:t>
            </a:r>
            <a:endParaRPr lang="nl-NL" dirty="0"/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86C57761-C69C-DF04-E757-1EAF196378B1}"/>
              </a:ext>
            </a:extLst>
          </p:cNvPr>
          <p:cNvSpPr txBox="1"/>
          <p:nvPr/>
        </p:nvSpPr>
        <p:spPr>
          <a:xfrm>
            <a:off x="3855818" y="4774168"/>
            <a:ext cx="52881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Plan duration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954036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6D42D1-C605-4DDD-630B-8C8113190A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tekst, diagram, schermopname, Rechthoek&#10;&#10;Door AI gegenereerde inhoud is mogelijk onjuist.">
            <a:extLst>
              <a:ext uri="{FF2B5EF4-FFF2-40B4-BE49-F238E27FC236}">
                <a16:creationId xmlns:a16="http://schemas.microsoft.com/office/drawing/2014/main" id="{16CC88A2-6D8C-214B-3C59-C1044F80AFE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234"/>
          <a:stretch>
            <a:fillRect/>
          </a:stretch>
        </p:blipFill>
        <p:spPr bwMode="auto">
          <a:xfrm>
            <a:off x="393999" y="1086129"/>
            <a:ext cx="8352274" cy="405737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5759F41D-0D44-F9B7-6884-C9CF92C812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673" y="124404"/>
            <a:ext cx="8229600" cy="857250"/>
          </a:xfrm>
          <a:solidFill>
            <a:schemeClr val="bg1">
              <a:alpha val="90000"/>
            </a:schemeClr>
          </a:solidFill>
        </p:spPr>
        <p:txBody>
          <a:bodyPr/>
          <a:lstStyle/>
          <a:p>
            <a:r>
              <a:rPr lang="nl-NL" b="1" dirty="0"/>
              <a:t>(ii) </a:t>
            </a:r>
            <a:r>
              <a:rPr lang="nl-NL" b="1" dirty="0" err="1"/>
              <a:t>Bivariate</a:t>
            </a:r>
            <a:r>
              <a:rPr lang="nl-NL" b="1" dirty="0"/>
              <a:t> Analyses</a:t>
            </a:r>
          </a:p>
        </p:txBody>
      </p:sp>
      <p:sp>
        <p:nvSpPr>
          <p:cNvPr id="6" name="Tekstvak 5">
            <a:extLst>
              <a:ext uri="{FF2B5EF4-FFF2-40B4-BE49-F238E27FC236}">
                <a16:creationId xmlns:a16="http://schemas.microsoft.com/office/drawing/2014/main" id="{8F4EDC51-4C6E-40FE-C8F0-BB8BB7205234}"/>
              </a:ext>
            </a:extLst>
          </p:cNvPr>
          <p:cNvSpPr txBox="1"/>
          <p:nvPr/>
        </p:nvSpPr>
        <p:spPr>
          <a:xfrm rot="16200000">
            <a:off x="-1649167" y="2915668"/>
            <a:ext cx="40863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Recovery rate  </a:t>
            </a:r>
            <a:endParaRPr lang="nl-NL" dirty="0"/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4F3246DF-F57D-296D-1508-4A45D2D85730}"/>
              </a:ext>
            </a:extLst>
          </p:cNvPr>
          <p:cNvSpPr txBox="1"/>
          <p:nvPr/>
        </p:nvSpPr>
        <p:spPr>
          <a:xfrm>
            <a:off x="3855818" y="4774168"/>
            <a:ext cx="52881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Plan duration</a:t>
            </a:r>
            <a:endParaRPr lang="nl-NL" dirty="0"/>
          </a:p>
        </p:txBody>
      </p:sp>
      <p:sp>
        <p:nvSpPr>
          <p:cNvPr id="4" name="Tekstballon: rechthoek met afgeronde hoeken 3">
            <a:extLst>
              <a:ext uri="{FF2B5EF4-FFF2-40B4-BE49-F238E27FC236}">
                <a16:creationId xmlns:a16="http://schemas.microsoft.com/office/drawing/2014/main" id="{8BA71EBF-23B6-F872-A99C-9DA49D5C498A}"/>
              </a:ext>
            </a:extLst>
          </p:cNvPr>
          <p:cNvSpPr/>
          <p:nvPr/>
        </p:nvSpPr>
        <p:spPr>
          <a:xfrm>
            <a:off x="698809" y="2889794"/>
            <a:ext cx="4096215" cy="604256"/>
          </a:xfrm>
          <a:prstGeom prst="wedgeRoundRectCallout">
            <a:avLst>
              <a:gd name="adj1" fmla="val 11653"/>
              <a:gd name="adj2" fmla="val -64357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repayment rates are systematically higher</a:t>
            </a:r>
            <a:endParaRPr lang="nl-NL" dirty="0"/>
          </a:p>
        </p:txBody>
      </p:sp>
      <p:sp>
        <p:nvSpPr>
          <p:cNvPr id="5" name="Tekstballon: rechthoek met afgeronde hoeken 4">
            <a:extLst>
              <a:ext uri="{FF2B5EF4-FFF2-40B4-BE49-F238E27FC236}">
                <a16:creationId xmlns:a16="http://schemas.microsoft.com/office/drawing/2014/main" id="{5B5C3791-7894-2C54-6ACE-B5AD95F87B0C}"/>
              </a:ext>
            </a:extLst>
          </p:cNvPr>
          <p:cNvSpPr/>
          <p:nvPr/>
        </p:nvSpPr>
        <p:spPr>
          <a:xfrm>
            <a:off x="5939883" y="855460"/>
            <a:ext cx="3204117" cy="1406312"/>
          </a:xfrm>
          <a:prstGeom prst="wedgeRoundRectCallout">
            <a:avLst>
              <a:gd name="adj1" fmla="val -21990"/>
              <a:gd name="adj2" fmla="val 70976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Plans reach 7-year maximum</a:t>
            </a:r>
          </a:p>
          <a:p>
            <a:pPr algn="ctr"/>
            <a:endParaRPr lang="en-GB" sz="1600" dirty="0"/>
          </a:p>
          <a:p>
            <a:pPr algn="ctr"/>
            <a:r>
              <a:rPr lang="en-US" sz="1600" dirty="0"/>
              <a:t>among regularly completed cases, longer plans are associated with lower repayments</a:t>
            </a:r>
            <a:endParaRPr lang="nl-NL" sz="1600" dirty="0"/>
          </a:p>
        </p:txBody>
      </p:sp>
    </p:spTree>
    <p:extLst>
      <p:ext uri="{BB962C8B-B14F-4D97-AF65-F5344CB8AC3E}">
        <p14:creationId xmlns:p14="http://schemas.microsoft.com/office/powerpoint/2010/main" val="28624443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E9779C2-4ACF-A673-EDC5-867FF5E7A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b="1" dirty="0"/>
              <a:t>(iii) Tobit </a:t>
            </a:r>
            <a:r>
              <a:rPr lang="nl-NL" b="1" dirty="0" err="1"/>
              <a:t>regression</a:t>
            </a:r>
            <a:endParaRPr lang="nl-NL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D4F202B-906E-16FB-B242-0D223ECE10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270867"/>
            <a:ext cx="8229600" cy="2872633"/>
          </a:xfrm>
        </p:spPr>
        <p:txBody>
          <a:bodyPr>
            <a:normAutofit fontScale="92500" lnSpcReduction="20000"/>
          </a:bodyPr>
          <a:lstStyle/>
          <a:p>
            <a:r>
              <a:rPr lang="nl-NL" b="1" dirty="0"/>
              <a:t>Full dataset</a:t>
            </a:r>
          </a:p>
          <a:p>
            <a:pPr lvl="1"/>
            <a:r>
              <a:rPr lang="en-US" dirty="0"/>
              <a:t>Plan duration shows </a:t>
            </a:r>
            <a:r>
              <a:rPr lang="en-US" b="1" dirty="0"/>
              <a:t>no significant effect </a:t>
            </a:r>
            <a:r>
              <a:rPr lang="en-US" dirty="0"/>
              <a:t>on the recovery rate (p = 0.228)</a:t>
            </a:r>
          </a:p>
          <a:p>
            <a:pPr lvl="1"/>
            <a:r>
              <a:rPr lang="en-US" b="1" dirty="0"/>
              <a:t>Irregular termination </a:t>
            </a:r>
            <a:r>
              <a:rPr lang="en-US" dirty="0"/>
              <a:t>is highly significant and strongly negative (p &lt; 0.001)</a:t>
            </a:r>
          </a:p>
          <a:p>
            <a:endParaRPr lang="en-US" dirty="0"/>
          </a:p>
          <a:p>
            <a:r>
              <a:rPr lang="en-US" b="1" dirty="0"/>
              <a:t>Sub-sample: regularly completed plans only</a:t>
            </a:r>
          </a:p>
          <a:p>
            <a:pPr lvl="1"/>
            <a:r>
              <a:rPr lang="nl-NL" dirty="0" err="1"/>
              <a:t>Significantly</a:t>
            </a:r>
            <a:r>
              <a:rPr lang="nl-NL" b="1" dirty="0"/>
              <a:t> </a:t>
            </a:r>
            <a:r>
              <a:rPr lang="nl-NL" dirty="0" err="1"/>
              <a:t>negative</a:t>
            </a:r>
            <a:r>
              <a:rPr lang="nl-NL" b="1" dirty="0"/>
              <a:t> </a:t>
            </a:r>
            <a:r>
              <a:rPr lang="nl-NL" dirty="0"/>
              <a:t>(p = 0.0016)</a:t>
            </a:r>
          </a:p>
          <a:p>
            <a:pPr lvl="2"/>
            <a:r>
              <a:rPr lang="en-US" b="1" dirty="0"/>
              <a:t>Longer</a:t>
            </a:r>
            <a:r>
              <a:rPr lang="en-US" dirty="0"/>
              <a:t> plans systematically achieve </a:t>
            </a:r>
            <a:r>
              <a:rPr lang="en-US" b="1" dirty="0"/>
              <a:t>lower</a:t>
            </a:r>
            <a:r>
              <a:rPr lang="en-US" dirty="0"/>
              <a:t> recovery rates</a:t>
            </a:r>
          </a:p>
          <a:p>
            <a:pPr lvl="3"/>
            <a:r>
              <a:rPr lang="en-US" dirty="0"/>
              <a:t>Longer plans are usually assigned to debtors with </a:t>
            </a:r>
            <a:r>
              <a:rPr lang="en-US" b="1" dirty="0"/>
              <a:t>more ‘problematic’ profiles</a:t>
            </a:r>
            <a:r>
              <a:rPr lang="en-US" dirty="0"/>
              <a:t>—higher debts and lower incomes—rather than causing lower repayment outcomes in themselves. </a:t>
            </a:r>
          </a:p>
          <a:p>
            <a:pPr lvl="3"/>
            <a:r>
              <a:rPr lang="en-US" dirty="0"/>
              <a:t>In this sense, duration partly serves as a proxy for debtor vulnerability.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0691796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0C0D41-0FD9-D93B-1089-13B442F844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6B837E9-BC91-467A-B679-6859BC4418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b="1" dirty="0"/>
              <a:t>(iii) Tobit </a:t>
            </a:r>
            <a:r>
              <a:rPr lang="nl-NL" b="1" dirty="0" err="1"/>
              <a:t>regression</a:t>
            </a:r>
            <a:endParaRPr lang="nl-NL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4771FFE-FE02-799F-2220-27EEFD1E7E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270867"/>
            <a:ext cx="8229600" cy="2872633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/>
              <a:t>Sub-sample: regularly completed plans only</a:t>
            </a:r>
          </a:p>
          <a:p>
            <a:pPr lvl="1"/>
            <a:r>
              <a:rPr lang="en-US" dirty="0"/>
              <a:t>Total debt burden has a negative effect – larger debts mean lower repayment rates.</a:t>
            </a:r>
          </a:p>
          <a:p>
            <a:pPr lvl="1"/>
            <a:r>
              <a:rPr lang="en-US" dirty="0"/>
              <a:t>Employment income increases repayment by about 13 percentage points</a:t>
            </a:r>
          </a:p>
          <a:p>
            <a:pPr lvl="1"/>
            <a:endParaRPr lang="en-US" dirty="0"/>
          </a:p>
          <a:p>
            <a:r>
              <a:rPr lang="en-US" dirty="0"/>
              <a:t>Plan performance depends not only on duration but also on debtor characteristics. </a:t>
            </a:r>
          </a:p>
          <a:p>
            <a:pPr lvl="1"/>
            <a:r>
              <a:rPr lang="en-US" dirty="0"/>
              <a:t>Duration as a </a:t>
            </a:r>
            <a:r>
              <a:rPr lang="en-US" i="1" dirty="0"/>
              <a:t>proxy</a:t>
            </a:r>
            <a:r>
              <a:rPr lang="en-US" dirty="0"/>
              <a:t> for </a:t>
            </a:r>
            <a:r>
              <a:rPr lang="en-US" b="1" dirty="0">
                <a:solidFill>
                  <a:srgbClr val="FF0000"/>
                </a:solidFill>
              </a:rPr>
              <a:t>more vulnerable debtors </a:t>
            </a:r>
            <a:r>
              <a:rPr lang="en-US" dirty="0"/>
              <a:t>– those with lower incomes and higher debts – which explains why their repayment outcomes are worse.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0499868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4FD57054-CEFD-9852-9C14-DE44D8B861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8272" y="1117876"/>
            <a:ext cx="5760720" cy="489585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DD87A67E-4512-84D2-4DA2-DC6989F101A6}"/>
              </a:ext>
            </a:extLst>
          </p:cNvPr>
          <p:cNvSpPr txBox="1">
            <a:spLocks/>
          </p:cNvSpPr>
          <p:nvPr/>
        </p:nvSpPr>
        <p:spPr>
          <a:xfrm>
            <a:off x="516673" y="124404"/>
            <a:ext cx="8229600" cy="857250"/>
          </a:xfrm>
          <a:prstGeom prst="rect">
            <a:avLst/>
          </a:prstGeom>
          <a:solidFill>
            <a:schemeClr val="bg1">
              <a:alpha val="9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3429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b="1" dirty="0"/>
              <a:t>(iv) </a:t>
            </a:r>
            <a:r>
              <a:rPr lang="en-GB" b="1" dirty="0"/>
              <a:t>Efficiency </a:t>
            </a:r>
            <a:endParaRPr lang="nl-NL" b="1" dirty="0"/>
          </a:p>
        </p:txBody>
      </p:sp>
      <p:pic>
        <p:nvPicPr>
          <p:cNvPr id="8" name="Afbeelding 7" descr="Afbeelding met tekst, schermopname, diagram, Perceel&#10;&#10;Door AI gegenereerde inhoud is mogelijk onjuist.">
            <a:extLst>
              <a:ext uri="{FF2B5EF4-FFF2-40B4-BE49-F238E27FC236}">
                <a16:creationId xmlns:a16="http://schemas.microsoft.com/office/drawing/2014/main" id="{F6316C85-8AEB-B12C-3E0C-13B09251A6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0312" y="1752873"/>
            <a:ext cx="6823375" cy="3390627"/>
          </a:xfrm>
          <a:prstGeom prst="rect">
            <a:avLst/>
          </a:prstGeom>
        </p:spPr>
      </p:pic>
      <p:sp>
        <p:nvSpPr>
          <p:cNvPr id="9" name="Tekstballon: rechthoek met afgeronde hoeken 8">
            <a:extLst>
              <a:ext uri="{FF2B5EF4-FFF2-40B4-BE49-F238E27FC236}">
                <a16:creationId xmlns:a16="http://schemas.microsoft.com/office/drawing/2014/main" id="{F2071A7F-0EBE-4FC8-B83F-6FB2239D6DBB}"/>
              </a:ext>
            </a:extLst>
          </p:cNvPr>
          <p:cNvSpPr/>
          <p:nvPr/>
        </p:nvSpPr>
        <p:spPr>
          <a:xfrm>
            <a:off x="1685677" y="1971923"/>
            <a:ext cx="2751151" cy="1137037"/>
          </a:xfrm>
          <a:prstGeom prst="wedgeRoundRectCallout">
            <a:avLst>
              <a:gd name="adj1" fmla="val 61826"/>
              <a:gd name="adj2" fmla="val -13724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 mediator’s share in total distributions systematically increases with plan duration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0851695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55963C-E159-E95A-A75B-3E9A891E31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>
            <a:extLst>
              <a:ext uri="{FF2B5EF4-FFF2-40B4-BE49-F238E27FC236}">
                <a16:creationId xmlns:a16="http://schemas.microsoft.com/office/drawing/2014/main" id="{462833FB-8578-5772-20FE-C73D23BE316C}"/>
              </a:ext>
            </a:extLst>
          </p:cNvPr>
          <p:cNvSpPr txBox="1">
            <a:spLocks/>
          </p:cNvSpPr>
          <p:nvPr/>
        </p:nvSpPr>
        <p:spPr>
          <a:xfrm>
            <a:off x="516673" y="124404"/>
            <a:ext cx="8229600" cy="857250"/>
          </a:xfrm>
          <a:prstGeom prst="rect">
            <a:avLst/>
          </a:prstGeom>
          <a:solidFill>
            <a:schemeClr val="bg1">
              <a:alpha val="9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3429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b="1" dirty="0"/>
              <a:t>(iv) </a:t>
            </a:r>
            <a:r>
              <a:rPr lang="en-GB" b="1" dirty="0"/>
              <a:t>Efficiency </a:t>
            </a:r>
            <a:endParaRPr lang="nl-NL" b="1" dirty="0"/>
          </a:p>
        </p:txBody>
      </p:sp>
      <p:graphicFrame>
        <p:nvGraphicFramePr>
          <p:cNvPr id="2" name="Tabel 1">
            <a:extLst>
              <a:ext uri="{FF2B5EF4-FFF2-40B4-BE49-F238E27FC236}">
                <a16:creationId xmlns:a16="http://schemas.microsoft.com/office/drawing/2014/main" id="{81C1E5F6-8E6B-1081-EE39-2987D11486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9845974"/>
              </p:ext>
            </p:extLst>
          </p:nvPr>
        </p:nvGraphicFramePr>
        <p:xfrm>
          <a:off x="516673" y="2398630"/>
          <a:ext cx="8229600" cy="2080260"/>
        </p:xfrm>
        <a:graphic>
          <a:graphicData uri="http://schemas.openxmlformats.org/drawingml/2006/table">
            <a:tbl>
              <a:tblPr/>
              <a:tblGrid>
                <a:gridCol w="2057400">
                  <a:extLst>
                    <a:ext uri="{9D8B030D-6E8A-4147-A177-3AD203B41FA5}">
                      <a16:colId xmlns:a16="http://schemas.microsoft.com/office/drawing/2014/main" val="3394205226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6874239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1956528137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131324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b="1"/>
                        <a:t>Duration of procedure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b="1"/>
                        <a:t>Mean efficiency index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b="1"/>
                        <a:t>Median efficiency index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b="1" dirty="0"/>
                        <a:t>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630356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0–3 years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4.17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5.36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70151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3–5 years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4.48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4.48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7604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5–6 years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3.43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3.44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dirty="0"/>
                        <a:t>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01337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6–7 years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5.92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2.06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19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62537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7–8 years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2.82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1.93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29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60208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8+ years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2.76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3.56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dirty="0"/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5488613"/>
                  </a:ext>
                </a:extLst>
              </a:tr>
            </a:tbl>
          </a:graphicData>
        </a:graphic>
      </p:graphicFrame>
      <p:pic>
        <p:nvPicPr>
          <p:cNvPr id="3" name="Afbeelding 2" descr="Afbeelding met tekst, Lettertype, lijn, schermopname&#10;&#10;Door AI gegenereerde inhoud is mogelijk onjuist.">
            <a:extLst>
              <a:ext uri="{FF2B5EF4-FFF2-40B4-BE49-F238E27FC236}">
                <a16:creationId xmlns:a16="http://schemas.microsoft.com/office/drawing/2014/main" id="{49E5E816-BCDF-03CE-6E59-241C6E1870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3599" y="1301850"/>
            <a:ext cx="6396802" cy="940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0204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3FA8D8-BC44-6A55-AA20-6024D2247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>
            <a:extLst>
              <a:ext uri="{FF2B5EF4-FFF2-40B4-BE49-F238E27FC236}">
                <a16:creationId xmlns:a16="http://schemas.microsoft.com/office/drawing/2014/main" id="{23DA844F-3D04-2C65-30CD-92A8F241A1A7}"/>
              </a:ext>
            </a:extLst>
          </p:cNvPr>
          <p:cNvSpPr txBox="1">
            <a:spLocks/>
          </p:cNvSpPr>
          <p:nvPr/>
        </p:nvSpPr>
        <p:spPr>
          <a:xfrm>
            <a:off x="516673" y="124404"/>
            <a:ext cx="8229600" cy="857250"/>
          </a:xfrm>
          <a:prstGeom prst="rect">
            <a:avLst/>
          </a:prstGeom>
          <a:solidFill>
            <a:schemeClr val="bg1">
              <a:alpha val="9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3429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b="1" dirty="0"/>
              <a:t>(iv) </a:t>
            </a:r>
            <a:r>
              <a:rPr lang="en-GB" b="1" dirty="0"/>
              <a:t>Efficiency </a:t>
            </a:r>
            <a:endParaRPr lang="nl-NL" b="1" dirty="0"/>
          </a:p>
        </p:txBody>
      </p:sp>
      <p:graphicFrame>
        <p:nvGraphicFramePr>
          <p:cNvPr id="2" name="Tabel 1">
            <a:extLst>
              <a:ext uri="{FF2B5EF4-FFF2-40B4-BE49-F238E27FC236}">
                <a16:creationId xmlns:a16="http://schemas.microsoft.com/office/drawing/2014/main" id="{E7CFB21E-019D-69C9-C278-2A41776FE667}"/>
              </a:ext>
            </a:extLst>
          </p:cNvPr>
          <p:cNvGraphicFramePr>
            <a:graphicFrameLocks noGrp="1"/>
          </p:cNvGraphicFramePr>
          <p:nvPr/>
        </p:nvGraphicFramePr>
        <p:xfrm>
          <a:off x="516673" y="2398630"/>
          <a:ext cx="8229600" cy="2080260"/>
        </p:xfrm>
        <a:graphic>
          <a:graphicData uri="http://schemas.openxmlformats.org/drawingml/2006/table">
            <a:tbl>
              <a:tblPr/>
              <a:tblGrid>
                <a:gridCol w="2057400">
                  <a:extLst>
                    <a:ext uri="{9D8B030D-6E8A-4147-A177-3AD203B41FA5}">
                      <a16:colId xmlns:a16="http://schemas.microsoft.com/office/drawing/2014/main" val="3394205226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6874239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1956528137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131324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b="1"/>
                        <a:t>Duration of procedure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b="1"/>
                        <a:t>Mean efficiency index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b="1"/>
                        <a:t>Median efficiency index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b="1" dirty="0"/>
                        <a:t>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630356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0–3 years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4.17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5.36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70151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3–5 years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4.48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4.48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7604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5–6 years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3.43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3.44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dirty="0"/>
                        <a:t>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01337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6–7 years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5.92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2.06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19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62537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7–8 years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2.82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1.93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29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60208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8+ years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2.76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/>
                        <a:t>3.56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dirty="0"/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5488613"/>
                  </a:ext>
                </a:extLst>
              </a:tr>
            </a:tbl>
          </a:graphicData>
        </a:graphic>
      </p:graphicFrame>
      <p:pic>
        <p:nvPicPr>
          <p:cNvPr id="3" name="Afbeelding 2" descr="Afbeelding met tekst, Lettertype, lijn, schermopname&#10;&#10;Door AI gegenereerde inhoud is mogelijk onjuist.">
            <a:extLst>
              <a:ext uri="{FF2B5EF4-FFF2-40B4-BE49-F238E27FC236}">
                <a16:creationId xmlns:a16="http://schemas.microsoft.com/office/drawing/2014/main" id="{82387EC9-4922-90F1-1199-C743B44777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3599" y="1301850"/>
            <a:ext cx="6396802" cy="940418"/>
          </a:xfrm>
          <a:prstGeom prst="rect">
            <a:avLst/>
          </a:prstGeom>
        </p:spPr>
      </p:pic>
      <p:sp>
        <p:nvSpPr>
          <p:cNvPr id="6" name="Tekstballon: rechthoek met afgeronde hoeken 5">
            <a:extLst>
              <a:ext uri="{FF2B5EF4-FFF2-40B4-BE49-F238E27FC236}">
                <a16:creationId xmlns:a16="http://schemas.microsoft.com/office/drawing/2014/main" id="{02316825-1BA7-C04B-4E89-50BF80703E2C}"/>
              </a:ext>
            </a:extLst>
          </p:cNvPr>
          <p:cNvSpPr/>
          <p:nvPr/>
        </p:nvSpPr>
        <p:spPr>
          <a:xfrm>
            <a:off x="5359178" y="4548146"/>
            <a:ext cx="3784821" cy="595354"/>
          </a:xfrm>
          <a:prstGeom prst="wedgeRoundRectCallout">
            <a:avLst>
              <a:gd name="adj1" fmla="val -25205"/>
              <a:gd name="adj2" fmla="val -76286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the efficiency index declines systematically with longer plans</a:t>
            </a:r>
            <a:endParaRPr lang="nl-NL"/>
          </a:p>
        </p:txBody>
      </p:sp>
      <p:sp>
        <p:nvSpPr>
          <p:cNvPr id="7" name="Tekstballon: rechthoek met afgeronde hoeken 6">
            <a:extLst>
              <a:ext uri="{FF2B5EF4-FFF2-40B4-BE49-F238E27FC236}">
                <a16:creationId xmlns:a16="http://schemas.microsoft.com/office/drawing/2014/main" id="{CA6F7274-849F-C3E0-F88A-47DAB2677747}"/>
              </a:ext>
            </a:extLst>
          </p:cNvPr>
          <p:cNvSpPr/>
          <p:nvPr/>
        </p:nvSpPr>
        <p:spPr>
          <a:xfrm>
            <a:off x="7021002" y="2138901"/>
            <a:ext cx="2194560" cy="1733384"/>
          </a:xfrm>
          <a:prstGeom prst="wedgeRoundRectCallout">
            <a:avLst>
              <a:gd name="adj1" fmla="val -49576"/>
              <a:gd name="adj2" fmla="val 53843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less than 2 EUR flows to creditors for every euro spent on the procedure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6815112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133B84-F1ED-5B77-8449-F813893BEA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84546F7-A98F-33A4-BC4C-DC034DD29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D700DC10-77E6-92BC-C3E7-510020B2894B}"/>
              </a:ext>
            </a:extLst>
          </p:cNvPr>
          <p:cNvSpPr/>
          <p:nvPr/>
        </p:nvSpPr>
        <p:spPr>
          <a:xfrm>
            <a:off x="-33454" y="0"/>
            <a:ext cx="9210907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9D7AB4E2-3E08-42AA-C341-513371D711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5" y="0"/>
            <a:ext cx="7715250" cy="5143500"/>
          </a:xfrm>
          <a:prstGeom prst="rect">
            <a:avLst/>
          </a:prstGeom>
        </p:spPr>
      </p:pic>
      <p:sp>
        <p:nvSpPr>
          <p:cNvPr id="3" name="Tekstvak 2">
            <a:extLst>
              <a:ext uri="{FF2B5EF4-FFF2-40B4-BE49-F238E27FC236}">
                <a16:creationId xmlns:a16="http://schemas.microsoft.com/office/drawing/2014/main" id="{F13A50DB-E3FA-C8F5-8AA2-BA6061948F93}"/>
              </a:ext>
            </a:extLst>
          </p:cNvPr>
          <p:cNvSpPr txBox="1"/>
          <p:nvPr/>
        </p:nvSpPr>
        <p:spPr>
          <a:xfrm>
            <a:off x="714374" y="2558753"/>
            <a:ext cx="771525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chemeClr val="bg1"/>
                </a:solidFill>
              </a:rPr>
              <a:t>Shorter repayment plans are not only more successful in terms of recovery rates, but also more efficient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Longer repayment plans not lead to higher recovery (regularly completed longer plans show systematically lower repayment rates)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Efficiency declines with duration (growing share of resources is consumed by mediator costs, leaving less for creditors)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Plan duration as </a:t>
            </a:r>
            <a:r>
              <a:rPr lang="en-US" sz="1600" i="1" dirty="0">
                <a:solidFill>
                  <a:schemeClr val="bg1"/>
                </a:solidFill>
              </a:rPr>
              <a:t>proxy</a:t>
            </a:r>
            <a:r>
              <a:rPr lang="en-US" sz="1600" dirty="0">
                <a:solidFill>
                  <a:schemeClr val="bg1"/>
                </a:solidFill>
              </a:rPr>
              <a:t> for the key real drivers of repayment, namely income and debt burden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chemeClr val="bg1"/>
                </a:solidFill>
              </a:rPr>
              <a:t>Cost-effectiveness</a:t>
            </a:r>
            <a:r>
              <a:rPr lang="en-GB" sz="1600" dirty="0">
                <a:solidFill>
                  <a:schemeClr val="bg1"/>
                </a:solidFill>
              </a:rPr>
              <a:t> of very long repayment trajectories?</a:t>
            </a:r>
            <a:endParaRPr lang="nl-NL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4561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0938492-6A16-DDFB-7877-74C09E09B9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Policy </a:t>
            </a:r>
            <a:r>
              <a:rPr lang="nl-NL" dirty="0" err="1"/>
              <a:t>implications</a:t>
            </a:r>
            <a:endParaRPr lang="nl-NL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3276A53-BAEF-B7FC-C64C-D65D92BFFB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Belgium’s 7 maximum is increasingly hard to defend</a:t>
            </a:r>
          </a:p>
          <a:p>
            <a:endParaRPr lang="en-US" dirty="0"/>
          </a:p>
          <a:p>
            <a:r>
              <a:rPr lang="en-US" dirty="0"/>
              <a:t>Shorter, intensive repayment plans for debtors with strong repayment capacity</a:t>
            </a:r>
          </a:p>
          <a:p>
            <a:endParaRPr lang="en-US" dirty="0"/>
          </a:p>
          <a:p>
            <a:r>
              <a:rPr lang="en-US" dirty="0"/>
              <a:t>Quicker discharge for vulnerable debtors where repayment is unrealistic</a:t>
            </a:r>
          </a:p>
          <a:p>
            <a:endParaRPr lang="en-US" dirty="0"/>
          </a:p>
          <a:p>
            <a:r>
              <a:rPr lang="en-US" dirty="0"/>
              <a:t>Strong case for systematic data collection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8344130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3560</TotalTime>
  <Words>874</Words>
  <Application>Microsoft Office PowerPoint</Application>
  <PresentationFormat>Diavoorstelling (16:9)</PresentationFormat>
  <Paragraphs>172</Paragraphs>
  <Slides>20</Slides>
  <Notes>2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20</vt:i4>
      </vt:variant>
    </vt:vector>
  </HeadingPairs>
  <TitlesOfParts>
    <vt:vector size="25" baseType="lpstr">
      <vt:lpstr>Arial</vt:lpstr>
      <vt:lpstr>Calibri</vt:lpstr>
      <vt:lpstr>Times New Roman</vt:lpstr>
      <vt:lpstr>Wingdings</vt:lpstr>
      <vt:lpstr>Office Theme</vt:lpstr>
      <vt:lpstr>The Impact of the Discharge Period on Effective and Efficient Plan Performance:  Empirical Evidence from Belgium</vt:lpstr>
      <vt:lpstr>PowerPoint-presentatie</vt:lpstr>
      <vt:lpstr>Research question </vt:lpstr>
      <vt:lpstr>(i) The Belgian collective debt settlement procedure</vt:lpstr>
      <vt:lpstr>Setting the scene</vt:lpstr>
      <vt:lpstr>(ii) Effectiveness and efficiency</vt:lpstr>
      <vt:lpstr>Data</vt:lpstr>
      <vt:lpstr>Approach</vt:lpstr>
      <vt:lpstr>(i) Descriptive Findings</vt:lpstr>
      <vt:lpstr>(ii) Bivariate Analyses</vt:lpstr>
      <vt:lpstr>(ii) Bivariate Analyses</vt:lpstr>
      <vt:lpstr>(ii) Bivariate Analyses</vt:lpstr>
      <vt:lpstr>(ii) Bivariate Analyses</vt:lpstr>
      <vt:lpstr>(iii) Tobit regression</vt:lpstr>
      <vt:lpstr>(iii) Tobit regression</vt:lpstr>
      <vt:lpstr>PowerPoint-presentatie</vt:lpstr>
      <vt:lpstr>PowerPoint-presentatie</vt:lpstr>
      <vt:lpstr>PowerPoint-presentatie</vt:lpstr>
      <vt:lpstr>PowerPoint-presentatie</vt:lpstr>
      <vt:lpstr>Policy implications</vt:lpstr>
    </vt:vector>
  </TitlesOfParts>
  <Company>PNDesign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Paul Newson</dc:creator>
  <cp:lastModifiedBy>Gauthier Vandenbossche</cp:lastModifiedBy>
  <cp:revision>37</cp:revision>
  <cp:lastPrinted>2012-12-11T14:08:32Z</cp:lastPrinted>
  <dcterms:created xsi:type="dcterms:W3CDTF">2012-03-12T16:08:15Z</dcterms:created>
  <dcterms:modified xsi:type="dcterms:W3CDTF">2025-10-03T15:45:25Z</dcterms:modified>
</cp:coreProperties>
</file>