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4"/>
  </p:notesMasterIdLst>
  <p:handoutMasterIdLst>
    <p:handoutMasterId r:id="rId35"/>
  </p:handoutMasterIdLst>
  <p:sldIdLst>
    <p:sldId id="274" r:id="rId2"/>
    <p:sldId id="275" r:id="rId3"/>
    <p:sldId id="280" r:id="rId4"/>
    <p:sldId id="281" r:id="rId5"/>
    <p:sldId id="276" r:id="rId6"/>
    <p:sldId id="290" r:id="rId7"/>
    <p:sldId id="277" r:id="rId8"/>
    <p:sldId id="282" r:id="rId9"/>
    <p:sldId id="283" r:id="rId10"/>
    <p:sldId id="284" r:id="rId11"/>
    <p:sldId id="286" r:id="rId12"/>
    <p:sldId id="287" r:id="rId13"/>
    <p:sldId id="289" r:id="rId14"/>
    <p:sldId id="288" r:id="rId15"/>
    <p:sldId id="279" r:id="rId16"/>
    <p:sldId id="278" r:id="rId17"/>
    <p:sldId id="285" r:id="rId18"/>
    <p:sldId id="291" r:id="rId19"/>
    <p:sldId id="297" r:id="rId20"/>
    <p:sldId id="292" r:id="rId21"/>
    <p:sldId id="293" r:id="rId22"/>
    <p:sldId id="294" r:id="rId23"/>
    <p:sldId id="295" r:id="rId24"/>
    <p:sldId id="296" r:id="rId25"/>
    <p:sldId id="298" r:id="rId26"/>
    <p:sldId id="301" r:id="rId27"/>
    <p:sldId id="300" r:id="rId28"/>
    <p:sldId id="302" r:id="rId29"/>
    <p:sldId id="299" r:id="rId30"/>
    <p:sldId id="303" r:id="rId31"/>
    <p:sldId id="304" r:id="rId32"/>
    <p:sldId id="305" r:id="rId33"/>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550396-867B-829F-1DF9-0C65D0EDF31E}" v="166" dt="2025-09-26T11:41:55.584"/>
    <p1510:client id="{99E099B8-47A4-A600-E439-2ADA5C10089C}" v="2" dt="2025-09-26T12:12:01.001"/>
    <p1510:client id="{A4348AF0-1F61-92EA-807D-F5401FF609F3}" v="608" dt="2025-09-26T10:40:45.460"/>
    <p1510:client id="{E5403037-96DE-6105-9620-05AD2B894581}" v="1" dt="2025-09-26T11:22:46.7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633"/>
    <p:restoredTop sz="94717"/>
  </p:normalViewPr>
  <p:slideViewPr>
    <p:cSldViewPr snapToGrid="0" snapToObjects="1">
      <p:cViewPr varScale="1">
        <p:scale>
          <a:sx n="142" d="100"/>
          <a:sy n="142" d="100"/>
        </p:scale>
        <p:origin x="216" y="176"/>
      </p:cViewPr>
      <p:guideLst>
        <p:guide orient="horz" pos="1620"/>
        <p:guide pos="2880"/>
      </p:guideLst>
    </p:cSldViewPr>
  </p:slideViewPr>
  <p:notesTextViewPr>
    <p:cViewPr>
      <p:scale>
        <a:sx n="100" d="100"/>
        <a:sy n="100" d="100"/>
      </p:scale>
      <p:origin x="0" y="0"/>
    </p:cViewPr>
  </p:notesTextViewPr>
  <p:notesViewPr>
    <p:cSldViewPr snapToGrid="0" snapToObjects="1">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F18BD36-7EE8-8A00-8B93-C1C7E83DC99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7F14E0F-667D-0CE8-14A6-71244714DCF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51AB248-2CEB-AD48-80DA-822B1162A6AD}" type="datetimeFigureOut">
              <a:rPr lang="en-US" smtClean="0"/>
              <a:t>9/26/25</a:t>
            </a:fld>
            <a:endParaRPr lang="en-US"/>
          </a:p>
        </p:txBody>
      </p:sp>
      <p:sp>
        <p:nvSpPr>
          <p:cNvPr id="4" name="Footer Placeholder 3">
            <a:extLst>
              <a:ext uri="{FF2B5EF4-FFF2-40B4-BE49-F238E27FC236}">
                <a16:creationId xmlns:a16="http://schemas.microsoft.com/office/drawing/2014/main" id="{417B3AC0-7A04-73D1-D8C2-FB389DA3378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652D16E-D246-83D4-9DCD-D60164DA02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9672A51-9A26-6A48-A661-EFFD0C459C0B}" type="slidenum">
              <a:rPr lang="en-US" smtClean="0"/>
              <a:t>‹#›</a:t>
            </a:fld>
            <a:endParaRPr lang="en-US"/>
          </a:p>
        </p:txBody>
      </p:sp>
    </p:spTree>
    <p:extLst>
      <p:ext uri="{BB962C8B-B14F-4D97-AF65-F5344CB8AC3E}">
        <p14:creationId xmlns:p14="http://schemas.microsoft.com/office/powerpoint/2010/main" val="42702622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6D5425-8C25-404D-9482-1FAAD43087EF}" type="datetimeFigureOut">
              <a:rPr lang="en-US" smtClean="0"/>
              <a:t>9/26/25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915397-3E6C-4046-9906-54676D7966B6}" type="slidenum">
              <a:rPr lang="en-US" smtClean="0"/>
              <a:t>‹#›</a:t>
            </a:fld>
            <a:endParaRPr lang="en-US"/>
          </a:p>
        </p:txBody>
      </p:sp>
    </p:spTree>
    <p:extLst>
      <p:ext uri="{BB962C8B-B14F-4D97-AF65-F5344CB8AC3E}">
        <p14:creationId xmlns:p14="http://schemas.microsoft.com/office/powerpoint/2010/main" val="37456940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txBody>
          <a:bodyPr/>
          <a:lstStyle/>
          <a:p>
            <a:endParaRPr lang="en-US"/>
          </a:p>
        </p:txBody>
      </p:sp>
      <p:sp>
        <p:nvSpPr>
          <p:cNvPr id="3" name="Zástupný symbol pro poznámky 2"/>
          <p:cNvSpPr>
            <a:spLocks noGrp="1"/>
          </p:cNvSpPr>
          <p:nvPr>
            <p:ph type="body" idx="1"/>
          </p:nvPr>
        </p:nvSpPr>
        <p:spPr/>
        <p:txBody>
          <a:bodyPr>
            <a:normAutofit/>
          </a:bodyPr>
          <a:lstStyle/>
          <a:p>
            <a:endParaRPr lang="cs-CZ"/>
          </a:p>
        </p:txBody>
      </p:sp>
      <p:sp>
        <p:nvSpPr>
          <p:cNvPr id="4" name="Zástupný symbol pro číslo snímku 3"/>
          <p:cNvSpPr>
            <a:spLocks noGrp="1"/>
          </p:cNvSpPr>
          <p:nvPr>
            <p:ph type="sldNum" sz="quarter" idx="10"/>
          </p:nvPr>
        </p:nvSpPr>
        <p:spPr/>
        <p:txBody>
          <a:bodyPr/>
          <a:lstStyle/>
          <a:p>
            <a:endParaRPr lang="cs-CZ"/>
          </a:p>
        </p:txBody>
      </p:sp>
    </p:spTree>
    <p:extLst>
      <p:ext uri="{BB962C8B-B14F-4D97-AF65-F5344CB8AC3E}">
        <p14:creationId xmlns:p14="http://schemas.microsoft.com/office/powerpoint/2010/main" val="4672792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174C6-04DD-B7CA-85C4-A39F30035C9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D40F72CF-026B-6FC3-34AD-B8E627C1CE07}"/>
              </a:ext>
            </a:extLst>
          </p:cNvPr>
          <p:cNvSpPr>
            <a:spLocks noGrp="1" noRot="1" noChangeAspect="1"/>
          </p:cNvSpPr>
          <p:nvPr>
            <p:ph type="sldImg"/>
          </p:nvPr>
        </p:nvSpPr>
        <p:spPr>
          <a:xfrm>
            <a:off x="381000" y="685800"/>
            <a:ext cx="6096000" cy="3429000"/>
          </a:xfrm>
        </p:spPr>
        <p:txBody>
          <a:bodyPr/>
          <a:lstStyle/>
          <a:p>
            <a:endParaRPr lang="en-US"/>
          </a:p>
        </p:txBody>
      </p:sp>
      <p:sp>
        <p:nvSpPr>
          <p:cNvPr id="3" name="Zástupný symbol pro poznámky 2">
            <a:extLst>
              <a:ext uri="{FF2B5EF4-FFF2-40B4-BE49-F238E27FC236}">
                <a16:creationId xmlns:a16="http://schemas.microsoft.com/office/drawing/2014/main" id="{E70B03A3-8FE4-FD87-5FD4-34CFDD561D6E}"/>
              </a:ext>
            </a:extLst>
          </p:cNvPr>
          <p:cNvSpPr>
            <a:spLocks noGrp="1"/>
          </p:cNvSpPr>
          <p:nvPr>
            <p:ph type="body" idx="1"/>
          </p:nvPr>
        </p:nvSpPr>
        <p:spPr/>
        <p:txBody>
          <a:bodyPr>
            <a:normAutofit/>
          </a:bodyPr>
          <a:lstStyle/>
          <a:p>
            <a:endParaRPr lang="cs-CZ"/>
          </a:p>
        </p:txBody>
      </p:sp>
      <p:sp>
        <p:nvSpPr>
          <p:cNvPr id="4" name="Zástupný symbol pro číslo snímku 3">
            <a:extLst>
              <a:ext uri="{FF2B5EF4-FFF2-40B4-BE49-F238E27FC236}">
                <a16:creationId xmlns:a16="http://schemas.microsoft.com/office/drawing/2014/main" id="{3F742639-CFAB-2CAD-2A98-38C123D1CC99}"/>
              </a:ext>
            </a:extLst>
          </p:cNvPr>
          <p:cNvSpPr>
            <a:spLocks noGrp="1"/>
          </p:cNvSpPr>
          <p:nvPr>
            <p:ph type="sldNum" sz="quarter" idx="10"/>
          </p:nvPr>
        </p:nvSpPr>
        <p:spPr/>
        <p:txBody>
          <a:bodyPr/>
          <a:lstStyle/>
          <a:p>
            <a:endParaRPr lang="cs-CZ"/>
          </a:p>
        </p:txBody>
      </p:sp>
    </p:spTree>
    <p:extLst>
      <p:ext uri="{BB962C8B-B14F-4D97-AF65-F5344CB8AC3E}">
        <p14:creationId xmlns:p14="http://schemas.microsoft.com/office/powerpoint/2010/main" val="1226317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GB"/>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0585673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76696"/>
            <a:ext cx="8229600" cy="85725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2270868"/>
            <a:ext cx="8229600" cy="2363516"/>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a:extLst>
              <a:ext uri="{FF2B5EF4-FFF2-40B4-BE49-F238E27FC236}">
                <a16:creationId xmlns:a16="http://schemas.microsoft.com/office/drawing/2014/main" id="{42FD6910-F320-BB58-ABCE-893CD1194C11}"/>
              </a:ext>
            </a:extLst>
          </p:cNvPr>
          <p:cNvPicPr>
            <a:picLocks noChangeAspect="1"/>
          </p:cNvPicPr>
          <p:nvPr userDrawn="1"/>
        </p:nvPicPr>
        <p:blipFill>
          <a:blip r:embed="rId5"/>
          <a:stretch>
            <a:fillRect/>
          </a:stretch>
        </p:blipFill>
        <p:spPr>
          <a:xfrm>
            <a:off x="-1" y="0"/>
            <a:ext cx="9178763" cy="1083604"/>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tni.org/en/publication/the-future-is-public-democratic-ownership-of-public-service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investmentpolicy.unctad.org/international-investment-agreements/countries/221/united-kingdom"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1657350" y="1383507"/>
            <a:ext cx="5829300" cy="1102519"/>
          </a:xfrm>
        </p:spPr>
        <p:txBody>
          <a:bodyPr>
            <a:normAutofit fontScale="90000"/>
          </a:bodyPr>
          <a:lstStyle/>
          <a:p>
            <a:r>
              <a:rPr lang="en-GB" b="1"/>
              <a:t>Nationalisation as a Response to Failing Public Service Providers: Challenges and Alternatives</a:t>
            </a:r>
            <a:endParaRPr lang="en-GB"/>
          </a:p>
        </p:txBody>
      </p:sp>
      <p:sp>
        <p:nvSpPr>
          <p:cNvPr id="3" name="Subtitle 2"/>
          <p:cNvSpPr>
            <a:spLocks noGrp="1"/>
          </p:cNvSpPr>
          <p:nvPr>
            <p:ph type="subTitle" idx="1"/>
          </p:nvPr>
        </p:nvSpPr>
        <p:spPr>
          <a:xfrm>
            <a:off x="1332310" y="2598989"/>
            <a:ext cx="6485334" cy="1314450"/>
          </a:xfrm>
        </p:spPr>
        <p:txBody>
          <a:bodyPr rtlCol="0">
            <a:noAutofit/>
          </a:bodyPr>
          <a:lstStyle/>
          <a:p>
            <a:pPr>
              <a:defRPr/>
            </a:pPr>
            <a:endParaRPr lang="en-US" sz="2700" b="1"/>
          </a:p>
          <a:p>
            <a:pPr>
              <a:defRPr/>
            </a:pPr>
            <a:r>
              <a:rPr lang="en-US" sz="2700" b="1"/>
              <a:t>Rebecca Parry and Hakan Sahin</a:t>
            </a:r>
            <a:endParaRPr lang="en-US" sz="2700"/>
          </a:p>
          <a:p>
            <a:pPr>
              <a:defRPr/>
            </a:pPr>
            <a:endParaRPr lang="en-US" sz="2700"/>
          </a:p>
        </p:txBody>
      </p:sp>
    </p:spTree>
    <p:extLst>
      <p:ext uri="{BB962C8B-B14F-4D97-AF65-F5344CB8AC3E}">
        <p14:creationId xmlns:p14="http://schemas.microsoft.com/office/powerpoint/2010/main" val="36474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756" y="1255059"/>
            <a:ext cx="7476831" cy="3128681"/>
          </a:xfrm>
        </p:spPr>
        <p:txBody>
          <a:bodyPr>
            <a:normAutofit/>
          </a:bodyPr>
          <a:lstStyle/>
          <a:p>
            <a:pPr>
              <a:spcAft>
                <a:spcPts val="900"/>
              </a:spcAft>
            </a:pPr>
            <a:r>
              <a:rPr lang="en-GB" sz="1650" dirty="0"/>
              <a:t>Where an enterprise with public interest aspects e.g. energy, water, transport, gets into financial difficulties, there can be public demand for it to be nationalised.</a:t>
            </a:r>
          </a:p>
          <a:p>
            <a:pPr>
              <a:spcAft>
                <a:spcPts val="900"/>
              </a:spcAft>
            </a:pPr>
            <a:r>
              <a:rPr lang="en-GB" sz="1650" dirty="0"/>
              <a:t>This raises questions as to whether private entities should retain the privilege of profit accumulation during prosperous periods while the public bears the financial burden during crises. </a:t>
            </a:r>
          </a:p>
          <a:p>
            <a:pPr>
              <a:spcAft>
                <a:spcPts val="900"/>
              </a:spcAft>
            </a:pPr>
            <a:r>
              <a:rPr lang="en-GB" sz="1650" dirty="0"/>
              <a:t>Nationalisation may be an expensive option, however, and shareholders may consider it unfair – these aspects have become more evident in the UK in recent years.</a:t>
            </a:r>
          </a:p>
        </p:txBody>
      </p:sp>
    </p:spTree>
    <p:extLst>
      <p:ext uri="{BB962C8B-B14F-4D97-AF65-F5344CB8AC3E}">
        <p14:creationId xmlns:p14="http://schemas.microsoft.com/office/powerpoint/2010/main" val="6198183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8B3E3-4E7D-C63D-97E5-3D607A97F99D}"/>
              </a:ext>
            </a:extLst>
          </p:cNvPr>
          <p:cNvSpPr>
            <a:spLocks noGrp="1"/>
          </p:cNvSpPr>
          <p:nvPr>
            <p:ph type="title"/>
          </p:nvPr>
        </p:nvSpPr>
        <p:spPr/>
        <p:txBody>
          <a:bodyPr/>
          <a:lstStyle/>
          <a:p>
            <a:r>
              <a:rPr lang="en-GB"/>
              <a:t>Nationalisations</a:t>
            </a:r>
          </a:p>
        </p:txBody>
      </p:sp>
      <p:sp>
        <p:nvSpPr>
          <p:cNvPr id="3" name="Content Placeholder 2">
            <a:extLst>
              <a:ext uri="{FF2B5EF4-FFF2-40B4-BE49-F238E27FC236}">
                <a16:creationId xmlns:a16="http://schemas.microsoft.com/office/drawing/2014/main" id="{69AADE45-840E-CEAC-C4FA-B2A594AB0BBD}"/>
              </a:ext>
            </a:extLst>
          </p:cNvPr>
          <p:cNvSpPr>
            <a:spLocks noGrp="1"/>
          </p:cNvSpPr>
          <p:nvPr>
            <p:ph idx="1"/>
          </p:nvPr>
        </p:nvSpPr>
        <p:spPr/>
        <p:txBody>
          <a:bodyPr>
            <a:normAutofit fontScale="85000" lnSpcReduction="10000"/>
          </a:bodyPr>
          <a:lstStyle/>
          <a:p>
            <a:r>
              <a:rPr lang="en-GB"/>
              <a:t>By 2000, over 1,400 cases of </a:t>
            </a:r>
            <a:r>
              <a:rPr lang="en-GB" err="1"/>
              <a:t>remunicipalisation</a:t>
            </a:r>
            <a:r>
              <a:rPr lang="en-GB"/>
              <a:t> and nationalisation have been documented across 58 countries, encompassing more than 2,400 cities: </a:t>
            </a:r>
          </a:p>
          <a:p>
            <a:pPr lvl="1"/>
            <a:r>
              <a:rPr lang="en-GB" err="1"/>
              <a:t>Stoko</a:t>
            </a:r>
            <a:r>
              <a:rPr lang="en-GB"/>
              <a:t> Kishimoto, Lania Steinfort &amp; Olivier Petitjean, The Future is Public: Towards Democratic Ownership of Public Services, Transnational Institute, Amsterdam &amp; Paris 2020. Available at </a:t>
            </a:r>
            <a:r>
              <a:rPr lang="en-GB" u="sng">
                <a:hlinkClick r:id="rId2"/>
              </a:rPr>
              <a:t>https://www.tni.org/en/publication/the-future-is-public-democratic-ownership-of-public-services</a:t>
            </a:r>
            <a:r>
              <a:rPr lang="en-GB"/>
              <a:t>  </a:t>
            </a:r>
          </a:p>
          <a:p>
            <a:pPr lvl="1"/>
            <a:r>
              <a:rPr lang="en-GB"/>
              <a:t>Some of these were where entities were distressed</a:t>
            </a:r>
          </a:p>
        </p:txBody>
      </p:sp>
    </p:spTree>
    <p:extLst>
      <p:ext uri="{BB962C8B-B14F-4D97-AF65-F5344CB8AC3E}">
        <p14:creationId xmlns:p14="http://schemas.microsoft.com/office/powerpoint/2010/main" val="2179073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85F57-BEAD-191D-AE0F-5060D41786A4}"/>
              </a:ext>
            </a:extLst>
          </p:cNvPr>
          <p:cNvSpPr>
            <a:spLocks noGrp="1"/>
          </p:cNvSpPr>
          <p:nvPr>
            <p:ph type="title"/>
          </p:nvPr>
        </p:nvSpPr>
        <p:spPr/>
        <p:txBody>
          <a:bodyPr/>
          <a:lstStyle/>
          <a:p>
            <a:r>
              <a:rPr lang="en-GB"/>
              <a:t>Reasons for nationalisations</a:t>
            </a:r>
          </a:p>
        </p:txBody>
      </p:sp>
      <p:sp>
        <p:nvSpPr>
          <p:cNvPr id="3" name="Content Placeholder 2">
            <a:extLst>
              <a:ext uri="{FF2B5EF4-FFF2-40B4-BE49-F238E27FC236}">
                <a16:creationId xmlns:a16="http://schemas.microsoft.com/office/drawing/2014/main" id="{7FA90EA3-402B-78E4-1A9F-55E5FC8EBE6C}"/>
              </a:ext>
            </a:extLst>
          </p:cNvPr>
          <p:cNvSpPr>
            <a:spLocks noGrp="1"/>
          </p:cNvSpPr>
          <p:nvPr>
            <p:ph idx="1"/>
          </p:nvPr>
        </p:nvSpPr>
        <p:spPr/>
        <p:txBody>
          <a:bodyPr/>
          <a:lstStyle/>
          <a:p>
            <a:r>
              <a:rPr lang="en-GB" dirty="0"/>
              <a:t>Service continuity, including in insolvencies</a:t>
            </a:r>
          </a:p>
          <a:p>
            <a:r>
              <a:rPr lang="en-GB" dirty="0"/>
              <a:t>Addressing poor service</a:t>
            </a:r>
          </a:p>
          <a:p>
            <a:r>
              <a:rPr lang="en-GB" dirty="0"/>
              <a:t>Ideologies</a:t>
            </a:r>
          </a:p>
          <a:p>
            <a:pPr lvl="1"/>
            <a:r>
              <a:rPr lang="en-GB" dirty="0"/>
              <a:t>Obsolescing bargains around natural resources</a:t>
            </a:r>
          </a:p>
        </p:txBody>
      </p:sp>
    </p:spTree>
    <p:extLst>
      <p:ext uri="{BB962C8B-B14F-4D97-AF65-F5344CB8AC3E}">
        <p14:creationId xmlns:p14="http://schemas.microsoft.com/office/powerpoint/2010/main" val="2731842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11D10-C53F-C189-3066-2A19B73386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BD162D2-B577-E3C8-67FD-F11BBB033117}"/>
              </a:ext>
            </a:extLst>
          </p:cNvPr>
          <p:cNvSpPr>
            <a:spLocks noGrp="1"/>
          </p:cNvSpPr>
          <p:nvPr>
            <p:ph type="title"/>
          </p:nvPr>
        </p:nvSpPr>
        <p:spPr/>
        <p:txBody>
          <a:bodyPr/>
          <a:lstStyle/>
          <a:p>
            <a:r>
              <a:rPr lang="en-GB" dirty="0"/>
              <a:t>Alternatives to Nationalisations</a:t>
            </a:r>
          </a:p>
        </p:txBody>
      </p:sp>
      <p:sp>
        <p:nvSpPr>
          <p:cNvPr id="3" name="Content Placeholder 2">
            <a:extLst>
              <a:ext uri="{FF2B5EF4-FFF2-40B4-BE49-F238E27FC236}">
                <a16:creationId xmlns:a16="http://schemas.microsoft.com/office/drawing/2014/main" id="{DBB93A5C-13B6-913D-79F3-B7ABFA2E9E99}"/>
              </a:ext>
            </a:extLst>
          </p:cNvPr>
          <p:cNvSpPr>
            <a:spLocks noGrp="1"/>
          </p:cNvSpPr>
          <p:nvPr>
            <p:ph idx="1"/>
          </p:nvPr>
        </p:nvSpPr>
        <p:spPr/>
        <p:txBody>
          <a:bodyPr>
            <a:normAutofit/>
          </a:bodyPr>
          <a:lstStyle/>
          <a:p>
            <a:pPr>
              <a:spcAft>
                <a:spcPts val="900"/>
              </a:spcAft>
            </a:pPr>
            <a:r>
              <a:rPr lang="en-GB" sz="1650" dirty="0"/>
              <a:t>Oscar Couwenberg and Stephen J Lubben, ‘Not a Bank, Not a SIFI; Still Too Big to Fail’ (2019) 35 Emory Bankr Dev J 53, using a case study method, identified that the normal approaches are:</a:t>
            </a:r>
          </a:p>
          <a:p>
            <a:pPr lvl="1">
              <a:spcAft>
                <a:spcPts val="900"/>
              </a:spcAft>
            </a:pPr>
            <a:r>
              <a:rPr lang="en-GB" sz="1350" dirty="0"/>
              <a:t>Ordinary insolvency procedures, with or without government funding</a:t>
            </a:r>
          </a:p>
          <a:p>
            <a:pPr lvl="1">
              <a:spcAft>
                <a:spcPts val="900"/>
              </a:spcAft>
            </a:pPr>
            <a:r>
              <a:rPr lang="en-GB" sz="1350" dirty="0"/>
              <a:t>Bailouts</a:t>
            </a:r>
          </a:p>
        </p:txBody>
      </p:sp>
    </p:spTree>
    <p:extLst>
      <p:ext uri="{BB962C8B-B14F-4D97-AF65-F5344CB8AC3E}">
        <p14:creationId xmlns:p14="http://schemas.microsoft.com/office/powerpoint/2010/main" val="37330700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0542C-9506-1B22-158B-99B0AF5781CF}"/>
              </a:ext>
            </a:extLst>
          </p:cNvPr>
          <p:cNvSpPr>
            <a:spLocks noGrp="1"/>
          </p:cNvSpPr>
          <p:nvPr>
            <p:ph type="title"/>
          </p:nvPr>
        </p:nvSpPr>
        <p:spPr/>
        <p:txBody>
          <a:bodyPr/>
          <a:lstStyle/>
          <a:p>
            <a:r>
              <a:rPr lang="en-GB" dirty="0"/>
              <a:t>Alternatives to Nationalisations</a:t>
            </a:r>
          </a:p>
        </p:txBody>
      </p:sp>
      <p:sp>
        <p:nvSpPr>
          <p:cNvPr id="3" name="Content Placeholder 2">
            <a:extLst>
              <a:ext uri="{FF2B5EF4-FFF2-40B4-BE49-F238E27FC236}">
                <a16:creationId xmlns:a16="http://schemas.microsoft.com/office/drawing/2014/main" id="{3384E973-93B6-55EA-0D40-99D10CD638D1}"/>
              </a:ext>
            </a:extLst>
          </p:cNvPr>
          <p:cNvSpPr>
            <a:spLocks noGrp="1"/>
          </p:cNvSpPr>
          <p:nvPr>
            <p:ph idx="1"/>
          </p:nvPr>
        </p:nvSpPr>
        <p:spPr/>
        <p:txBody>
          <a:bodyPr/>
          <a:lstStyle/>
          <a:p>
            <a:r>
              <a:rPr lang="en-GB" dirty="0"/>
              <a:t>Special Administrations</a:t>
            </a:r>
          </a:p>
          <a:p>
            <a:pPr lvl="1"/>
            <a:r>
              <a:rPr lang="en-GB" dirty="0"/>
              <a:t>UK sectoral statutes that enable the appointment of an administration with modified objectives, public funding and an indemnity</a:t>
            </a:r>
          </a:p>
          <a:p>
            <a:pPr lvl="1"/>
            <a:r>
              <a:rPr lang="en-GB" dirty="0"/>
              <a:t>The state recovers the funding in priority</a:t>
            </a:r>
          </a:p>
          <a:p>
            <a:pPr lvl="1"/>
            <a:r>
              <a:rPr lang="en-GB" dirty="0"/>
              <a:t>Market-based solutions are preferred</a:t>
            </a:r>
          </a:p>
        </p:txBody>
      </p:sp>
    </p:spTree>
    <p:extLst>
      <p:ext uri="{BB962C8B-B14F-4D97-AF65-F5344CB8AC3E}">
        <p14:creationId xmlns:p14="http://schemas.microsoft.com/office/powerpoint/2010/main" val="28029936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51AC0D-2E81-58A0-9569-A48749335D5D}"/>
              </a:ext>
            </a:extLst>
          </p:cNvPr>
          <p:cNvSpPr>
            <a:spLocks noGrp="1"/>
          </p:cNvSpPr>
          <p:nvPr>
            <p:ph type="title"/>
          </p:nvPr>
        </p:nvSpPr>
        <p:spPr/>
        <p:txBody>
          <a:bodyPr/>
          <a:lstStyle/>
          <a:p>
            <a:r>
              <a:rPr lang="en-GB"/>
              <a:t>The problem of bailouts</a:t>
            </a:r>
          </a:p>
        </p:txBody>
      </p:sp>
      <p:sp>
        <p:nvSpPr>
          <p:cNvPr id="3" name="Content Placeholder 2">
            <a:extLst>
              <a:ext uri="{FF2B5EF4-FFF2-40B4-BE49-F238E27FC236}">
                <a16:creationId xmlns:a16="http://schemas.microsoft.com/office/drawing/2014/main" id="{D8D53EBD-B949-B8CA-BE5E-E67E14EBC7CF}"/>
              </a:ext>
            </a:extLst>
          </p:cNvPr>
          <p:cNvSpPr>
            <a:spLocks noGrp="1"/>
          </p:cNvSpPr>
          <p:nvPr>
            <p:ph idx="1"/>
          </p:nvPr>
        </p:nvSpPr>
        <p:spPr/>
        <p:txBody>
          <a:bodyPr/>
          <a:lstStyle/>
          <a:p>
            <a:r>
              <a:rPr lang="en-GB"/>
              <a:t>Moral hazard, see Rolef de Weijs, “Too Big to Fail as a Game of Chicken with the State: What Insolvency Law Theory Has to Say about TBTF and Vice Versa” (2013) 14(2) EBOLR 201 </a:t>
            </a:r>
          </a:p>
        </p:txBody>
      </p:sp>
    </p:spTree>
    <p:extLst>
      <p:ext uri="{BB962C8B-B14F-4D97-AF65-F5344CB8AC3E}">
        <p14:creationId xmlns:p14="http://schemas.microsoft.com/office/powerpoint/2010/main" val="3078931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21794-4D4B-B45C-A8C3-0FF54BD0B8FC}"/>
              </a:ext>
            </a:extLst>
          </p:cNvPr>
          <p:cNvSpPr>
            <a:spLocks noGrp="1"/>
          </p:cNvSpPr>
          <p:nvPr>
            <p:ph type="title"/>
          </p:nvPr>
        </p:nvSpPr>
        <p:spPr/>
        <p:txBody>
          <a:bodyPr/>
          <a:lstStyle/>
          <a:p>
            <a:r>
              <a:rPr lang="en-GB" dirty="0"/>
              <a:t>Brief Historical UK Overview</a:t>
            </a:r>
          </a:p>
        </p:txBody>
      </p:sp>
      <p:sp>
        <p:nvSpPr>
          <p:cNvPr id="3" name="Content Placeholder 2">
            <a:extLst>
              <a:ext uri="{FF2B5EF4-FFF2-40B4-BE49-F238E27FC236}">
                <a16:creationId xmlns:a16="http://schemas.microsoft.com/office/drawing/2014/main" id="{F500E266-CC30-E816-6863-FF174C0BA193}"/>
              </a:ext>
            </a:extLst>
          </p:cNvPr>
          <p:cNvSpPr>
            <a:spLocks noGrp="1"/>
          </p:cNvSpPr>
          <p:nvPr>
            <p:ph idx="1"/>
          </p:nvPr>
        </p:nvSpPr>
        <p:spPr/>
        <p:txBody>
          <a:bodyPr>
            <a:normAutofit fontScale="85000" lnSpcReduction="20000"/>
          </a:bodyPr>
          <a:lstStyle/>
          <a:p>
            <a:r>
              <a:rPr lang="en-GB" b="1" dirty="0"/>
              <a:t>1970s-1980s</a:t>
            </a:r>
            <a:r>
              <a:rPr lang="en-GB" dirty="0"/>
              <a:t>: Major privatisations, mainly domestic ownership of public services</a:t>
            </a:r>
          </a:p>
          <a:p>
            <a:r>
              <a:rPr lang="en-GB" b="1" dirty="0"/>
              <a:t>1990s-2000s</a:t>
            </a:r>
            <a:r>
              <a:rPr lang="en-GB" dirty="0"/>
              <a:t>: Increasing foreign acquisition of UK infrastructure</a:t>
            </a:r>
          </a:p>
          <a:p>
            <a:r>
              <a:rPr lang="en-GB" b="1" dirty="0"/>
              <a:t>2008</a:t>
            </a:r>
            <a:r>
              <a:rPr lang="en-GB" dirty="0"/>
              <a:t>: Financial crisis nationalisations (still manageable due to ownership patterns) </a:t>
            </a:r>
          </a:p>
          <a:p>
            <a:r>
              <a:rPr lang="en-GB" b="1" dirty="0"/>
              <a:t>2010s-2020s</a:t>
            </a:r>
            <a:r>
              <a:rPr lang="en-GB" dirty="0"/>
              <a:t>: Sovereign wealth fund investments, complex ownership structures </a:t>
            </a:r>
          </a:p>
          <a:p>
            <a:r>
              <a:rPr lang="en-GB" b="1" dirty="0"/>
              <a:t>Present</a:t>
            </a:r>
            <a:r>
              <a:rPr lang="en-GB" dirty="0"/>
              <a:t>: Nationalisation is complicated by BITs and foreign ownership</a:t>
            </a:r>
          </a:p>
        </p:txBody>
      </p:sp>
    </p:spTree>
    <p:extLst>
      <p:ext uri="{BB962C8B-B14F-4D97-AF65-F5344CB8AC3E}">
        <p14:creationId xmlns:p14="http://schemas.microsoft.com/office/powerpoint/2010/main" val="316083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Content Placeholder 16">
            <a:extLst>
              <a:ext uri="{FF2B5EF4-FFF2-40B4-BE49-F238E27FC236}">
                <a16:creationId xmlns:a16="http://schemas.microsoft.com/office/drawing/2014/main" id="{703A05CD-C36E-2391-8388-C864EECAB1DB}"/>
              </a:ext>
            </a:extLst>
          </p:cNvPr>
          <p:cNvPicPr>
            <a:picLocks noGrp="1" noChangeAspect="1"/>
          </p:cNvPicPr>
          <p:nvPr>
            <p:ph idx="1"/>
          </p:nvPr>
        </p:nvPicPr>
        <p:blipFill>
          <a:blip r:embed="rId2">
            <a:extLst>
              <a:ext uri="{96DAC541-7B7A-43D3-8B79-37D633B846F1}">
                <asvg:svgBlip xmlns:asvg="http://schemas.microsoft.com/office/drawing/2016/SVG/main" r:embed="rId3"/>
              </a:ext>
            </a:extLst>
          </a:blip>
          <a:stretch>
            <a:fillRect/>
          </a:stretch>
        </p:blipFill>
        <p:spPr>
          <a:xfrm>
            <a:off x="642564" y="1228163"/>
            <a:ext cx="7667718" cy="3833859"/>
          </a:xfrm>
        </p:spPr>
      </p:pic>
    </p:spTree>
    <p:extLst>
      <p:ext uri="{BB962C8B-B14F-4D97-AF65-F5344CB8AC3E}">
        <p14:creationId xmlns:p14="http://schemas.microsoft.com/office/powerpoint/2010/main" val="12422400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6F9C63-4B2C-D80B-5071-9C59E25D59A8}"/>
              </a:ext>
            </a:extLst>
          </p:cNvPr>
          <p:cNvSpPr>
            <a:spLocks noGrp="1"/>
          </p:cNvSpPr>
          <p:nvPr>
            <p:ph type="title"/>
          </p:nvPr>
        </p:nvSpPr>
        <p:spPr/>
        <p:txBody>
          <a:bodyPr/>
          <a:lstStyle/>
          <a:p>
            <a:r>
              <a:rPr lang="en-GB" dirty="0"/>
              <a:t>Railway Nationalisation</a:t>
            </a:r>
          </a:p>
        </p:txBody>
      </p:sp>
      <p:sp>
        <p:nvSpPr>
          <p:cNvPr id="3" name="Content Placeholder 2">
            <a:extLst>
              <a:ext uri="{FF2B5EF4-FFF2-40B4-BE49-F238E27FC236}">
                <a16:creationId xmlns:a16="http://schemas.microsoft.com/office/drawing/2014/main" id="{0E47297E-DC9B-B46C-22FA-A56E8298D9C0}"/>
              </a:ext>
            </a:extLst>
          </p:cNvPr>
          <p:cNvSpPr>
            <a:spLocks noGrp="1"/>
          </p:cNvSpPr>
          <p:nvPr>
            <p:ph idx="1"/>
          </p:nvPr>
        </p:nvSpPr>
        <p:spPr/>
        <p:txBody>
          <a:bodyPr/>
          <a:lstStyle/>
          <a:p>
            <a:r>
              <a:rPr lang="en-GB" dirty="0"/>
              <a:t>An easier process due to the context.  Rail services operated on a contract basis and nationalisation of each service could be done when contract terms ran out: </a:t>
            </a:r>
          </a:p>
          <a:p>
            <a:pPr lvl="1"/>
            <a:r>
              <a:rPr lang="en-GB" dirty="0"/>
              <a:t>Passenger Railway Services (Public Ownership) Act 2024, .</a:t>
            </a:r>
          </a:p>
        </p:txBody>
      </p:sp>
    </p:spTree>
    <p:extLst>
      <p:ext uri="{BB962C8B-B14F-4D97-AF65-F5344CB8AC3E}">
        <p14:creationId xmlns:p14="http://schemas.microsoft.com/office/powerpoint/2010/main" val="12065451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242BF-F8C2-C3D6-2C95-CFE46074AFFB}"/>
              </a:ext>
            </a:extLst>
          </p:cNvPr>
          <p:cNvSpPr>
            <a:spLocks noGrp="1"/>
          </p:cNvSpPr>
          <p:nvPr>
            <p:ph type="title"/>
          </p:nvPr>
        </p:nvSpPr>
        <p:spPr/>
        <p:txBody>
          <a:bodyPr/>
          <a:lstStyle/>
          <a:p>
            <a:r>
              <a:rPr lang="en-GB" dirty="0"/>
              <a:t>Thames Water</a:t>
            </a:r>
          </a:p>
        </p:txBody>
      </p:sp>
      <p:sp>
        <p:nvSpPr>
          <p:cNvPr id="3" name="Content Placeholder 2">
            <a:extLst>
              <a:ext uri="{FF2B5EF4-FFF2-40B4-BE49-F238E27FC236}">
                <a16:creationId xmlns:a16="http://schemas.microsoft.com/office/drawing/2014/main" id="{37F809C8-1AD2-85FB-273A-0464B76D58F2}"/>
              </a:ext>
            </a:extLst>
          </p:cNvPr>
          <p:cNvSpPr>
            <a:spLocks noGrp="1"/>
          </p:cNvSpPr>
          <p:nvPr>
            <p:ph idx="1"/>
          </p:nvPr>
        </p:nvSpPr>
        <p:spPr/>
        <p:txBody>
          <a:bodyPr/>
          <a:lstStyle/>
          <a:p>
            <a:r>
              <a:rPr lang="en-GB" dirty="0"/>
              <a:t>Struggling even though it has 16 million customers who use its services every day.</a:t>
            </a:r>
          </a:p>
          <a:p>
            <a:r>
              <a:rPr lang="en-GB" dirty="0"/>
              <a:t>Problems with maintenance of aged infrastructure.</a:t>
            </a:r>
          </a:p>
          <a:p>
            <a:r>
              <a:rPr lang="en-GB" dirty="0"/>
              <a:t>Debt-free upon privatisation; progressively loaded with debt subsequently.</a:t>
            </a:r>
          </a:p>
        </p:txBody>
      </p:sp>
    </p:spTree>
    <p:extLst>
      <p:ext uri="{BB962C8B-B14F-4D97-AF65-F5344CB8AC3E}">
        <p14:creationId xmlns:p14="http://schemas.microsoft.com/office/powerpoint/2010/main" val="1112645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49BC8-27B1-43EE-B3DC-A905F1B43EE8}"/>
              </a:ext>
            </a:extLst>
          </p:cNvPr>
          <p:cNvSpPr>
            <a:spLocks noGrp="1"/>
          </p:cNvSpPr>
          <p:nvPr>
            <p:ph type="title"/>
          </p:nvPr>
        </p:nvSpPr>
        <p:spPr/>
        <p:txBody>
          <a:bodyPr/>
          <a:lstStyle/>
          <a:p>
            <a:r>
              <a:rPr lang="en-GB" dirty="0"/>
              <a:t>Thames Water</a:t>
            </a:r>
          </a:p>
        </p:txBody>
      </p:sp>
      <p:sp>
        <p:nvSpPr>
          <p:cNvPr id="3" name="Content Placeholder 2">
            <a:extLst>
              <a:ext uri="{FF2B5EF4-FFF2-40B4-BE49-F238E27FC236}">
                <a16:creationId xmlns:a16="http://schemas.microsoft.com/office/drawing/2014/main" id="{50F10011-8CDC-48F9-7938-F2539E8FABBF}"/>
              </a:ext>
            </a:extLst>
          </p:cNvPr>
          <p:cNvSpPr>
            <a:spLocks noGrp="1"/>
          </p:cNvSpPr>
          <p:nvPr>
            <p:ph idx="1"/>
          </p:nvPr>
        </p:nvSpPr>
        <p:spPr/>
        <p:txBody>
          <a:bodyPr/>
          <a:lstStyle/>
          <a:p>
            <a:r>
              <a:rPr lang="en-GB" dirty="0"/>
              <a:t>Interim step of a restructuring plan to gain finance to fund ongoing trading.</a:t>
            </a:r>
          </a:p>
          <a:p>
            <a:pPr lvl="1"/>
            <a:r>
              <a:rPr lang="en-GB" dirty="0"/>
              <a:t>Achieved using Companies Act 2006, s 26A restructuring plan – creditors vote in classes and the court must sanction. The court has cramdown powers.</a:t>
            </a:r>
          </a:p>
          <a:p>
            <a:pPr lvl="1"/>
            <a:r>
              <a:rPr lang="en-GB" dirty="0"/>
              <a:t>First instance – competing bids by Class A and Class B bondholders.</a:t>
            </a:r>
          </a:p>
        </p:txBody>
      </p:sp>
    </p:spTree>
    <p:extLst>
      <p:ext uri="{BB962C8B-B14F-4D97-AF65-F5344CB8AC3E}">
        <p14:creationId xmlns:p14="http://schemas.microsoft.com/office/powerpoint/2010/main" val="13177021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FD641-7143-E3B1-9733-6467C4A27D1D}"/>
              </a:ext>
            </a:extLst>
          </p:cNvPr>
          <p:cNvSpPr>
            <a:spLocks noGrp="1"/>
          </p:cNvSpPr>
          <p:nvPr>
            <p:ph type="title"/>
          </p:nvPr>
        </p:nvSpPr>
        <p:spPr/>
        <p:txBody>
          <a:bodyPr/>
          <a:lstStyle/>
          <a:p>
            <a:r>
              <a:rPr lang="en-GB" dirty="0"/>
              <a:t>Thames Water</a:t>
            </a:r>
          </a:p>
        </p:txBody>
      </p:sp>
      <p:sp>
        <p:nvSpPr>
          <p:cNvPr id="3" name="Content Placeholder 2">
            <a:extLst>
              <a:ext uri="{FF2B5EF4-FFF2-40B4-BE49-F238E27FC236}">
                <a16:creationId xmlns:a16="http://schemas.microsoft.com/office/drawing/2014/main" id="{8D55BD33-3A0F-9F08-75F6-B4128DE4D4FE}"/>
              </a:ext>
            </a:extLst>
          </p:cNvPr>
          <p:cNvSpPr>
            <a:spLocks noGrp="1"/>
          </p:cNvSpPr>
          <p:nvPr>
            <p:ph idx="1"/>
          </p:nvPr>
        </p:nvSpPr>
        <p:spPr/>
        <p:txBody>
          <a:bodyPr/>
          <a:lstStyle/>
          <a:p>
            <a:r>
              <a:rPr lang="en-GB" dirty="0"/>
              <a:t>Restructuring plan cramdown requires consideration of whether the dissenting party would be ‘no worse off’ than under the relevant alternative.</a:t>
            </a:r>
          </a:p>
        </p:txBody>
      </p:sp>
    </p:spTree>
    <p:extLst>
      <p:ext uri="{BB962C8B-B14F-4D97-AF65-F5344CB8AC3E}">
        <p14:creationId xmlns:p14="http://schemas.microsoft.com/office/powerpoint/2010/main" val="6769604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AC2B2-592A-75C8-B8FA-8AA8968F5560}"/>
              </a:ext>
            </a:extLst>
          </p:cNvPr>
          <p:cNvSpPr>
            <a:spLocks noGrp="1"/>
          </p:cNvSpPr>
          <p:nvPr>
            <p:ph type="title"/>
          </p:nvPr>
        </p:nvSpPr>
        <p:spPr/>
        <p:txBody>
          <a:bodyPr/>
          <a:lstStyle/>
          <a:p>
            <a:r>
              <a:rPr lang="en-GB" dirty="0"/>
              <a:t>Thames Water</a:t>
            </a:r>
          </a:p>
        </p:txBody>
      </p:sp>
      <p:sp>
        <p:nvSpPr>
          <p:cNvPr id="3" name="Content Placeholder 2">
            <a:extLst>
              <a:ext uri="{FF2B5EF4-FFF2-40B4-BE49-F238E27FC236}">
                <a16:creationId xmlns:a16="http://schemas.microsoft.com/office/drawing/2014/main" id="{0D80C8D5-827B-2393-6FB9-616F32ABAB35}"/>
              </a:ext>
            </a:extLst>
          </p:cNvPr>
          <p:cNvSpPr>
            <a:spLocks noGrp="1"/>
          </p:cNvSpPr>
          <p:nvPr>
            <p:ph idx="1"/>
          </p:nvPr>
        </p:nvSpPr>
        <p:spPr/>
        <p:txBody>
          <a:bodyPr/>
          <a:lstStyle/>
          <a:p>
            <a:r>
              <a:rPr lang="en-GB" dirty="0"/>
              <a:t>Appeal – consideration of relevance of public interest considerations but these were not part of Part 26A. </a:t>
            </a:r>
          </a:p>
          <a:p>
            <a:r>
              <a:rPr lang="en-GB" dirty="0"/>
              <a:t>Examination of special administration as the ‘relevant alternative’ – this was for the state to consider.</a:t>
            </a:r>
          </a:p>
        </p:txBody>
      </p:sp>
    </p:spTree>
    <p:extLst>
      <p:ext uri="{BB962C8B-B14F-4D97-AF65-F5344CB8AC3E}">
        <p14:creationId xmlns:p14="http://schemas.microsoft.com/office/powerpoint/2010/main" val="38471412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7FA84-B40F-7DC3-CA1D-FD9DEA74652D}"/>
              </a:ext>
            </a:extLst>
          </p:cNvPr>
          <p:cNvSpPr>
            <a:spLocks noGrp="1"/>
          </p:cNvSpPr>
          <p:nvPr>
            <p:ph type="title"/>
          </p:nvPr>
        </p:nvSpPr>
        <p:spPr/>
        <p:txBody>
          <a:bodyPr/>
          <a:lstStyle/>
          <a:p>
            <a:r>
              <a:rPr lang="en-GB"/>
              <a:t>Process of nationalisation</a:t>
            </a:r>
          </a:p>
        </p:txBody>
      </p:sp>
      <p:sp>
        <p:nvSpPr>
          <p:cNvPr id="3" name="Content Placeholder 2">
            <a:extLst>
              <a:ext uri="{FF2B5EF4-FFF2-40B4-BE49-F238E27FC236}">
                <a16:creationId xmlns:a16="http://schemas.microsoft.com/office/drawing/2014/main" id="{253CD30B-65EB-BB26-582B-9728E2A6F6FE}"/>
              </a:ext>
            </a:extLst>
          </p:cNvPr>
          <p:cNvSpPr>
            <a:spLocks noGrp="1"/>
          </p:cNvSpPr>
          <p:nvPr>
            <p:ph idx="1"/>
          </p:nvPr>
        </p:nvSpPr>
        <p:spPr/>
        <p:txBody>
          <a:bodyPr/>
          <a:lstStyle/>
          <a:p>
            <a:r>
              <a:rPr lang="en-GB" dirty="0"/>
              <a:t>E.g. formation of a holding company by Act of Parliament to acquire the undertaking of the entity that is to be nationalised</a:t>
            </a:r>
          </a:p>
          <a:p>
            <a:pPr lvl="1"/>
            <a:r>
              <a:rPr lang="en-GB" dirty="0"/>
              <a:t>Done in the UK for aerospace and shipbuilding etc. under the Aircraft and Shipbuilding Industries Act 1977 </a:t>
            </a:r>
          </a:p>
        </p:txBody>
      </p:sp>
    </p:spTree>
    <p:extLst>
      <p:ext uri="{BB962C8B-B14F-4D97-AF65-F5344CB8AC3E}">
        <p14:creationId xmlns:p14="http://schemas.microsoft.com/office/powerpoint/2010/main" val="2537408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D9E7A-E7A4-A2A7-B162-84073E0A8CD4}"/>
              </a:ext>
            </a:extLst>
          </p:cNvPr>
          <p:cNvSpPr>
            <a:spLocks noGrp="1"/>
          </p:cNvSpPr>
          <p:nvPr>
            <p:ph type="title"/>
          </p:nvPr>
        </p:nvSpPr>
        <p:spPr/>
        <p:txBody>
          <a:bodyPr/>
          <a:lstStyle/>
          <a:p>
            <a:r>
              <a:rPr lang="en-GB"/>
              <a:t>The problem of nationalisations</a:t>
            </a:r>
          </a:p>
        </p:txBody>
      </p:sp>
      <p:sp>
        <p:nvSpPr>
          <p:cNvPr id="3" name="Content Placeholder 2">
            <a:extLst>
              <a:ext uri="{FF2B5EF4-FFF2-40B4-BE49-F238E27FC236}">
                <a16:creationId xmlns:a16="http://schemas.microsoft.com/office/drawing/2014/main" id="{0380CB14-531A-3FF3-76DC-378C2B152A37}"/>
              </a:ext>
            </a:extLst>
          </p:cNvPr>
          <p:cNvSpPr>
            <a:spLocks noGrp="1"/>
          </p:cNvSpPr>
          <p:nvPr>
            <p:ph idx="1"/>
          </p:nvPr>
        </p:nvSpPr>
        <p:spPr/>
        <p:txBody>
          <a:bodyPr/>
          <a:lstStyle/>
          <a:p>
            <a:r>
              <a:rPr lang="en-GB" dirty="0"/>
              <a:t>Expropriation of shares requires compensation.  Under Bilateral Investment Treaties this may end up being not far short of market value.</a:t>
            </a:r>
          </a:p>
        </p:txBody>
      </p:sp>
    </p:spTree>
    <p:extLst>
      <p:ext uri="{BB962C8B-B14F-4D97-AF65-F5344CB8AC3E}">
        <p14:creationId xmlns:p14="http://schemas.microsoft.com/office/powerpoint/2010/main" val="1300314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CC69AC-C1B5-DD9A-A8FB-14E14B1730E1}"/>
              </a:ext>
            </a:extLst>
          </p:cNvPr>
          <p:cNvSpPr>
            <a:spLocks noGrp="1"/>
          </p:cNvSpPr>
          <p:nvPr>
            <p:ph type="title"/>
          </p:nvPr>
        </p:nvSpPr>
        <p:spPr/>
        <p:txBody>
          <a:bodyPr/>
          <a:lstStyle/>
          <a:p>
            <a:r>
              <a:rPr lang="en-GB" dirty="0"/>
              <a:t>Ownership of Thames Water</a:t>
            </a:r>
          </a:p>
        </p:txBody>
      </p:sp>
      <p:graphicFrame>
        <p:nvGraphicFramePr>
          <p:cNvPr id="4" name="Content Placeholder 3">
            <a:extLst>
              <a:ext uri="{FF2B5EF4-FFF2-40B4-BE49-F238E27FC236}">
                <a16:creationId xmlns:a16="http://schemas.microsoft.com/office/drawing/2014/main" id="{E33B6B59-9A82-075A-984F-FE3AF07B59E3}"/>
              </a:ext>
            </a:extLst>
          </p:cNvPr>
          <p:cNvGraphicFramePr>
            <a:graphicFrameLocks noGrp="1"/>
          </p:cNvGraphicFramePr>
          <p:nvPr>
            <p:ph idx="1"/>
            <p:extLst>
              <p:ext uri="{D42A27DB-BD31-4B8C-83A1-F6EECF244321}">
                <p14:modId xmlns:p14="http://schemas.microsoft.com/office/powerpoint/2010/main" val="3206399147"/>
              </p:ext>
            </p:extLst>
          </p:nvPr>
        </p:nvGraphicFramePr>
        <p:xfrm>
          <a:off x="457200" y="2133946"/>
          <a:ext cx="7987553" cy="2731610"/>
        </p:xfrm>
        <a:graphic>
          <a:graphicData uri="http://schemas.openxmlformats.org/drawingml/2006/table">
            <a:tbl>
              <a:tblPr firstRow="1" firstCol="1" bandRow="1">
                <a:tableStyleId>{72833802-FEF1-4C79-8D5D-14CF1EAF98D9}</a:tableStyleId>
              </a:tblPr>
              <a:tblGrid>
                <a:gridCol w="5216341">
                  <a:extLst>
                    <a:ext uri="{9D8B030D-6E8A-4147-A177-3AD203B41FA5}">
                      <a16:colId xmlns:a16="http://schemas.microsoft.com/office/drawing/2014/main" val="38954488"/>
                    </a:ext>
                  </a:extLst>
                </a:gridCol>
                <a:gridCol w="891102">
                  <a:extLst>
                    <a:ext uri="{9D8B030D-6E8A-4147-A177-3AD203B41FA5}">
                      <a16:colId xmlns:a16="http://schemas.microsoft.com/office/drawing/2014/main" val="3751073697"/>
                    </a:ext>
                  </a:extLst>
                </a:gridCol>
                <a:gridCol w="1880110">
                  <a:extLst>
                    <a:ext uri="{9D8B030D-6E8A-4147-A177-3AD203B41FA5}">
                      <a16:colId xmlns:a16="http://schemas.microsoft.com/office/drawing/2014/main" val="1090409446"/>
                    </a:ext>
                  </a:extLst>
                </a:gridCol>
              </a:tblGrid>
              <a:tr h="414700">
                <a:tc>
                  <a:txBody>
                    <a:bodyPr/>
                    <a:lstStyle/>
                    <a:p>
                      <a:pPr marL="457200" algn="just">
                        <a:buNone/>
                      </a:pPr>
                      <a:r>
                        <a:rPr lang="en-GB" sz="1200" kern="100" dirty="0">
                          <a:effectLst/>
                        </a:rPr>
                        <a:t> Shareholders</a:t>
                      </a:r>
                      <a:endParaRPr lang="en-GB" sz="1200" kern="1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tc>
                  <a:txBody>
                    <a:bodyPr/>
                    <a:lstStyle/>
                    <a:p>
                      <a:pPr marL="457200" algn="just">
                        <a:buNone/>
                      </a:pPr>
                      <a:r>
                        <a:rPr lang="en-GB" sz="1200" kern="100">
                          <a:effectLst/>
                        </a:rPr>
                        <a:t> Shares (%)</a:t>
                      </a:r>
                      <a:endParaRPr lang="en-GB" sz="1200" kern="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tc>
                  <a:txBody>
                    <a:bodyPr/>
                    <a:lstStyle/>
                    <a:p>
                      <a:pPr marL="457200" algn="just">
                        <a:buNone/>
                      </a:pPr>
                      <a:r>
                        <a:rPr lang="en-GB" sz="1200" kern="100">
                          <a:effectLst/>
                        </a:rPr>
                        <a:t>Investment Year(s)</a:t>
                      </a:r>
                      <a:endParaRPr lang="en-GB" sz="1200" kern="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extLst>
                  <a:ext uri="{0D108BD9-81ED-4DB2-BD59-A6C34878D82A}">
                    <a16:rowId xmlns:a16="http://schemas.microsoft.com/office/drawing/2014/main" val="366214034"/>
                  </a:ext>
                </a:extLst>
              </a:tr>
              <a:tr h="248820">
                <a:tc>
                  <a:txBody>
                    <a:bodyPr/>
                    <a:lstStyle/>
                    <a:p>
                      <a:pPr marL="457200" algn="just">
                        <a:buNone/>
                      </a:pPr>
                      <a:r>
                        <a:rPr lang="en-GB" sz="1200" kern="100" dirty="0">
                          <a:effectLst/>
                        </a:rPr>
                        <a:t>Ontario Municipal Employees Retirement System (OMERS) (Canada)</a:t>
                      </a:r>
                      <a:endParaRPr lang="en-GB" sz="1200" kern="1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tc>
                  <a:txBody>
                    <a:bodyPr/>
                    <a:lstStyle/>
                    <a:p>
                      <a:pPr marL="457200" algn="just">
                        <a:buNone/>
                      </a:pPr>
                      <a:r>
                        <a:rPr lang="en-GB" sz="1200" kern="100">
                          <a:effectLst/>
                        </a:rPr>
                        <a:t>31.777</a:t>
                      </a:r>
                      <a:endParaRPr lang="en-GB" sz="1200" kern="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tc>
                  <a:txBody>
                    <a:bodyPr/>
                    <a:lstStyle/>
                    <a:p>
                      <a:pPr marL="457200" algn="just">
                        <a:buNone/>
                      </a:pPr>
                      <a:r>
                        <a:rPr lang="en-GB" sz="1200" kern="100">
                          <a:effectLst/>
                        </a:rPr>
                        <a:t>2017-2018</a:t>
                      </a:r>
                      <a:endParaRPr lang="en-GB" sz="1200" kern="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extLst>
                  <a:ext uri="{0D108BD9-81ED-4DB2-BD59-A6C34878D82A}">
                    <a16:rowId xmlns:a16="http://schemas.microsoft.com/office/drawing/2014/main" val="2121197803"/>
                  </a:ext>
                </a:extLst>
              </a:tr>
              <a:tr h="248820">
                <a:tc>
                  <a:txBody>
                    <a:bodyPr/>
                    <a:lstStyle/>
                    <a:p>
                      <a:pPr marL="457200" algn="just">
                        <a:buNone/>
                      </a:pPr>
                      <a:r>
                        <a:rPr lang="en-GB" sz="1200" kern="100" dirty="0">
                          <a:effectLst/>
                        </a:rPr>
                        <a:t>Universities Superannuation Scheme (UK)</a:t>
                      </a:r>
                      <a:endParaRPr lang="en-GB" sz="1200" kern="1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tc>
                  <a:txBody>
                    <a:bodyPr/>
                    <a:lstStyle/>
                    <a:p>
                      <a:pPr marL="457200" algn="just">
                        <a:buNone/>
                      </a:pPr>
                      <a:r>
                        <a:rPr lang="en-GB" sz="1200" kern="100">
                          <a:effectLst/>
                        </a:rPr>
                        <a:t>19.711</a:t>
                      </a:r>
                      <a:endParaRPr lang="en-GB" sz="1200" kern="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tc>
                  <a:txBody>
                    <a:bodyPr/>
                    <a:lstStyle/>
                    <a:p>
                      <a:pPr marL="457200" algn="just">
                        <a:buNone/>
                      </a:pPr>
                      <a:r>
                        <a:rPr lang="en-GB" sz="1200" kern="100">
                          <a:effectLst/>
                        </a:rPr>
                        <a:t>2017, 2021</a:t>
                      </a:r>
                      <a:endParaRPr lang="en-GB" sz="1200" kern="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extLst>
                  <a:ext uri="{0D108BD9-81ED-4DB2-BD59-A6C34878D82A}">
                    <a16:rowId xmlns:a16="http://schemas.microsoft.com/office/drawing/2014/main" val="437991056"/>
                  </a:ext>
                </a:extLst>
              </a:tr>
              <a:tr h="207350">
                <a:tc>
                  <a:txBody>
                    <a:bodyPr/>
                    <a:lstStyle/>
                    <a:p>
                      <a:pPr marL="457200" algn="just">
                        <a:buNone/>
                      </a:pPr>
                      <a:r>
                        <a:rPr lang="en-GB" sz="1200" kern="100" dirty="0">
                          <a:effectLst/>
                        </a:rPr>
                        <a:t>Infinity Investments SA (Abu Dhabi Investment Authority Subsidiary)</a:t>
                      </a:r>
                      <a:endParaRPr lang="en-GB" sz="1200" kern="1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tc>
                  <a:txBody>
                    <a:bodyPr/>
                    <a:lstStyle/>
                    <a:p>
                      <a:pPr marL="457200" algn="just">
                        <a:buNone/>
                      </a:pPr>
                      <a:r>
                        <a:rPr lang="en-GB" sz="1200" kern="100">
                          <a:effectLst/>
                        </a:rPr>
                        <a:t>9.900</a:t>
                      </a:r>
                      <a:endParaRPr lang="en-GB" sz="1200" kern="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tc>
                  <a:txBody>
                    <a:bodyPr/>
                    <a:lstStyle/>
                    <a:p>
                      <a:pPr marL="457200" algn="just">
                        <a:buNone/>
                      </a:pPr>
                      <a:r>
                        <a:rPr lang="en-GB" sz="1200" kern="100">
                          <a:effectLst/>
                        </a:rPr>
                        <a:t>2011</a:t>
                      </a:r>
                      <a:endParaRPr lang="en-GB" sz="1200" kern="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extLst>
                  <a:ext uri="{0D108BD9-81ED-4DB2-BD59-A6C34878D82A}">
                    <a16:rowId xmlns:a16="http://schemas.microsoft.com/office/drawing/2014/main" val="201451446"/>
                  </a:ext>
                </a:extLst>
              </a:tr>
              <a:tr h="207350">
                <a:tc>
                  <a:txBody>
                    <a:bodyPr/>
                    <a:lstStyle/>
                    <a:p>
                      <a:pPr marL="457200" algn="just">
                        <a:buNone/>
                      </a:pPr>
                      <a:r>
                        <a:rPr lang="en-GB" sz="1200" kern="100" dirty="0">
                          <a:effectLst/>
                        </a:rPr>
                        <a:t>British Columbia Investment Management Corporation (BCI) (Canada)</a:t>
                      </a:r>
                      <a:endParaRPr lang="en-GB" sz="1200" kern="1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tc>
                  <a:txBody>
                    <a:bodyPr/>
                    <a:lstStyle/>
                    <a:p>
                      <a:pPr marL="457200" algn="just">
                        <a:buNone/>
                      </a:pPr>
                      <a:r>
                        <a:rPr lang="en-GB" sz="1200" kern="100">
                          <a:effectLst/>
                        </a:rPr>
                        <a:t>8.706</a:t>
                      </a:r>
                      <a:endParaRPr lang="en-GB" sz="1200" kern="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tc>
                  <a:txBody>
                    <a:bodyPr/>
                    <a:lstStyle/>
                    <a:p>
                      <a:pPr marL="457200" algn="just">
                        <a:buNone/>
                      </a:pPr>
                      <a:r>
                        <a:rPr lang="en-GB" sz="1200" kern="100">
                          <a:effectLst/>
                        </a:rPr>
                        <a:t>2006</a:t>
                      </a:r>
                      <a:endParaRPr lang="en-GB" sz="1200" kern="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extLst>
                  <a:ext uri="{0D108BD9-81ED-4DB2-BD59-A6C34878D82A}">
                    <a16:rowId xmlns:a16="http://schemas.microsoft.com/office/drawing/2014/main" val="1945503450"/>
                  </a:ext>
                </a:extLst>
              </a:tr>
              <a:tr h="207350">
                <a:tc>
                  <a:txBody>
                    <a:bodyPr/>
                    <a:lstStyle/>
                    <a:p>
                      <a:pPr marL="457200" algn="just">
                        <a:buNone/>
                      </a:pPr>
                      <a:r>
                        <a:rPr lang="en-GB" sz="1200" kern="100" dirty="0">
                          <a:effectLst/>
                        </a:rPr>
                        <a:t>Hermes GPE (Europe)</a:t>
                      </a:r>
                      <a:endParaRPr lang="en-GB" sz="1200" kern="1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tc>
                  <a:txBody>
                    <a:bodyPr/>
                    <a:lstStyle/>
                    <a:p>
                      <a:pPr marL="457200" algn="just">
                        <a:buNone/>
                      </a:pPr>
                      <a:r>
                        <a:rPr lang="en-GB" sz="1200" kern="100">
                          <a:effectLst/>
                        </a:rPr>
                        <a:t>8.699</a:t>
                      </a:r>
                      <a:endParaRPr lang="en-GB" sz="1200" kern="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tc>
                  <a:txBody>
                    <a:bodyPr/>
                    <a:lstStyle/>
                    <a:p>
                      <a:pPr marL="457200" algn="just">
                        <a:buNone/>
                      </a:pPr>
                      <a:r>
                        <a:rPr lang="en-GB" sz="1200" kern="100">
                          <a:effectLst/>
                        </a:rPr>
                        <a:t>2012</a:t>
                      </a:r>
                      <a:endParaRPr lang="en-GB" sz="1200" kern="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extLst>
                  <a:ext uri="{0D108BD9-81ED-4DB2-BD59-A6C34878D82A}">
                    <a16:rowId xmlns:a16="http://schemas.microsoft.com/office/drawing/2014/main" val="2197898157"/>
                  </a:ext>
                </a:extLst>
              </a:tr>
              <a:tr h="207350">
                <a:tc>
                  <a:txBody>
                    <a:bodyPr/>
                    <a:lstStyle/>
                    <a:p>
                      <a:pPr marL="457200" algn="just">
                        <a:buNone/>
                      </a:pPr>
                      <a:r>
                        <a:rPr lang="en-GB" sz="1200" kern="100" dirty="0">
                          <a:effectLst/>
                        </a:rPr>
                        <a:t>China Investment Corporation </a:t>
                      </a:r>
                      <a:endParaRPr lang="en-GB" sz="1200" kern="1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tc>
                  <a:txBody>
                    <a:bodyPr/>
                    <a:lstStyle/>
                    <a:p>
                      <a:pPr marL="457200" algn="just">
                        <a:buNone/>
                      </a:pPr>
                      <a:r>
                        <a:rPr lang="en-GB" sz="1200" kern="100">
                          <a:effectLst/>
                        </a:rPr>
                        <a:t>8.688</a:t>
                      </a:r>
                      <a:endParaRPr lang="en-GB" sz="1200" kern="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tc>
                  <a:txBody>
                    <a:bodyPr/>
                    <a:lstStyle/>
                    <a:p>
                      <a:pPr marL="457200" algn="just">
                        <a:buNone/>
                      </a:pPr>
                      <a:r>
                        <a:rPr lang="en-GB" sz="1200" kern="100">
                          <a:effectLst/>
                        </a:rPr>
                        <a:t>2012</a:t>
                      </a:r>
                      <a:endParaRPr lang="en-GB" sz="1200" kern="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extLst>
                  <a:ext uri="{0D108BD9-81ED-4DB2-BD59-A6C34878D82A}">
                    <a16:rowId xmlns:a16="http://schemas.microsoft.com/office/drawing/2014/main" val="3662309136"/>
                  </a:ext>
                </a:extLst>
              </a:tr>
              <a:tr h="207350">
                <a:tc>
                  <a:txBody>
                    <a:bodyPr/>
                    <a:lstStyle/>
                    <a:p>
                      <a:pPr marL="457200" algn="just">
                        <a:buNone/>
                      </a:pPr>
                      <a:r>
                        <a:rPr lang="en-GB" sz="1200" kern="100" dirty="0">
                          <a:effectLst/>
                        </a:rPr>
                        <a:t>Queensland Investment Corporation (Australia)</a:t>
                      </a:r>
                      <a:endParaRPr lang="en-GB" sz="1200" kern="1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tc>
                  <a:txBody>
                    <a:bodyPr/>
                    <a:lstStyle/>
                    <a:p>
                      <a:pPr marL="457200" algn="just">
                        <a:buNone/>
                      </a:pPr>
                      <a:r>
                        <a:rPr lang="en-GB" sz="1200" kern="100">
                          <a:effectLst/>
                        </a:rPr>
                        <a:t>5.352</a:t>
                      </a:r>
                      <a:endParaRPr lang="en-GB" sz="1200" kern="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tc>
                  <a:txBody>
                    <a:bodyPr/>
                    <a:lstStyle/>
                    <a:p>
                      <a:pPr marL="457200" algn="just">
                        <a:buNone/>
                      </a:pPr>
                      <a:r>
                        <a:rPr lang="en-GB" sz="1200" kern="100">
                          <a:effectLst/>
                        </a:rPr>
                        <a:t>2006</a:t>
                      </a:r>
                      <a:endParaRPr lang="en-GB" sz="1200" kern="10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extLst>
                  <a:ext uri="{0D108BD9-81ED-4DB2-BD59-A6C34878D82A}">
                    <a16:rowId xmlns:a16="http://schemas.microsoft.com/office/drawing/2014/main" val="766126496"/>
                  </a:ext>
                </a:extLst>
              </a:tr>
              <a:tr h="207350">
                <a:tc>
                  <a:txBody>
                    <a:bodyPr/>
                    <a:lstStyle/>
                    <a:p>
                      <a:pPr marL="457200" algn="just">
                        <a:buNone/>
                      </a:pPr>
                      <a:r>
                        <a:rPr lang="en-GB" sz="1200" kern="100" dirty="0">
                          <a:effectLst/>
                        </a:rPr>
                        <a:t>Aquila GP Inc. </a:t>
                      </a:r>
                      <a:r>
                        <a:rPr lang="en-GB" sz="1200" kern="100">
                          <a:effectLst/>
                        </a:rPr>
                        <a:t>(Germany)</a:t>
                      </a:r>
                      <a:endParaRPr lang="en-GB" sz="1200" kern="1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tc>
                  <a:txBody>
                    <a:bodyPr/>
                    <a:lstStyle/>
                    <a:p>
                      <a:pPr marL="457200" algn="just">
                        <a:buNone/>
                      </a:pPr>
                      <a:r>
                        <a:rPr lang="en-GB" sz="1200" kern="100" dirty="0">
                          <a:effectLst/>
                        </a:rPr>
                        <a:t>4.995</a:t>
                      </a:r>
                      <a:endParaRPr lang="en-GB" sz="1200" kern="1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tc>
                  <a:txBody>
                    <a:bodyPr/>
                    <a:lstStyle/>
                    <a:p>
                      <a:pPr marL="457200" algn="just">
                        <a:buNone/>
                      </a:pPr>
                      <a:r>
                        <a:rPr lang="en-GB" sz="1200" kern="100" dirty="0">
                          <a:effectLst/>
                        </a:rPr>
                        <a:t>2013</a:t>
                      </a:r>
                      <a:endParaRPr lang="en-GB" sz="1200" kern="1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extLst>
                  <a:ext uri="{0D108BD9-81ED-4DB2-BD59-A6C34878D82A}">
                    <a16:rowId xmlns:a16="http://schemas.microsoft.com/office/drawing/2014/main" val="3515606162"/>
                  </a:ext>
                </a:extLst>
              </a:tr>
              <a:tr h="207350">
                <a:tc>
                  <a:txBody>
                    <a:bodyPr/>
                    <a:lstStyle/>
                    <a:p>
                      <a:pPr marL="457200" algn="just">
                        <a:buNone/>
                      </a:pPr>
                      <a:r>
                        <a:rPr lang="en-GB" sz="1200" kern="100" dirty="0" err="1">
                          <a:effectLst/>
                        </a:rPr>
                        <a:t>Stuching</a:t>
                      </a:r>
                      <a:r>
                        <a:rPr lang="en-GB" sz="1200" kern="100" dirty="0">
                          <a:effectLst/>
                        </a:rPr>
                        <a:t> </a:t>
                      </a:r>
                      <a:r>
                        <a:rPr lang="en-GB" sz="1200" kern="100" dirty="0" err="1">
                          <a:effectLst/>
                        </a:rPr>
                        <a:t>Pensioenfonds</a:t>
                      </a:r>
                      <a:r>
                        <a:rPr lang="en-GB" sz="1200" kern="100" dirty="0">
                          <a:effectLst/>
                        </a:rPr>
                        <a:t> Zorg </a:t>
                      </a:r>
                      <a:r>
                        <a:rPr lang="en-GB" sz="1200" kern="100" dirty="0" err="1">
                          <a:effectLst/>
                        </a:rPr>
                        <a:t>en</a:t>
                      </a:r>
                      <a:r>
                        <a:rPr lang="en-GB" sz="1200" kern="100" dirty="0">
                          <a:effectLst/>
                        </a:rPr>
                        <a:t> </a:t>
                      </a:r>
                      <a:r>
                        <a:rPr lang="en-GB" sz="1200" kern="100" dirty="0" err="1">
                          <a:effectLst/>
                        </a:rPr>
                        <a:t>Wilzihn</a:t>
                      </a:r>
                      <a:r>
                        <a:rPr lang="en-GB" sz="1200" kern="100" dirty="0">
                          <a:effectLst/>
                        </a:rPr>
                        <a:t> (SPFZW) (Netherland)</a:t>
                      </a:r>
                      <a:endParaRPr lang="en-GB" sz="1200" kern="1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tc>
                  <a:txBody>
                    <a:bodyPr/>
                    <a:lstStyle/>
                    <a:p>
                      <a:pPr marL="457200" algn="just">
                        <a:buNone/>
                      </a:pPr>
                      <a:r>
                        <a:rPr lang="en-GB" sz="1200" kern="100" dirty="0">
                          <a:effectLst/>
                        </a:rPr>
                        <a:t>2.172</a:t>
                      </a:r>
                      <a:endParaRPr lang="en-GB" sz="1200" kern="1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tc>
                  <a:txBody>
                    <a:bodyPr/>
                    <a:lstStyle/>
                    <a:p>
                      <a:pPr marL="457200" algn="just">
                        <a:buNone/>
                      </a:pPr>
                      <a:r>
                        <a:rPr lang="en-GB" sz="1200" kern="100" dirty="0">
                          <a:effectLst/>
                        </a:rPr>
                        <a:t>2006</a:t>
                      </a:r>
                      <a:endParaRPr lang="en-GB" sz="1200" kern="100"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txBody>
                  <a:tcPr marL="16965" marR="16965" marT="0" marB="0"/>
                </a:tc>
                <a:extLst>
                  <a:ext uri="{0D108BD9-81ED-4DB2-BD59-A6C34878D82A}">
                    <a16:rowId xmlns:a16="http://schemas.microsoft.com/office/drawing/2014/main" val="1718719376"/>
                  </a:ext>
                </a:extLst>
              </a:tr>
            </a:tbl>
          </a:graphicData>
        </a:graphic>
      </p:graphicFrame>
    </p:spTree>
    <p:extLst>
      <p:ext uri="{BB962C8B-B14F-4D97-AF65-F5344CB8AC3E}">
        <p14:creationId xmlns:p14="http://schemas.microsoft.com/office/powerpoint/2010/main" val="28449715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202E3-6F03-FB61-F568-C44E927BCBCC}"/>
              </a:ext>
            </a:extLst>
          </p:cNvPr>
          <p:cNvSpPr>
            <a:spLocks noGrp="1"/>
          </p:cNvSpPr>
          <p:nvPr>
            <p:ph type="title"/>
          </p:nvPr>
        </p:nvSpPr>
        <p:spPr/>
        <p:txBody>
          <a:bodyPr>
            <a:normAutofit/>
          </a:bodyPr>
          <a:lstStyle/>
          <a:p>
            <a:r>
              <a:rPr lang="en-US" dirty="0"/>
              <a:t>Bilateral Investment Treaties (BITs)</a:t>
            </a:r>
          </a:p>
        </p:txBody>
      </p:sp>
      <p:sp>
        <p:nvSpPr>
          <p:cNvPr id="3" name="Content Placeholder 2">
            <a:extLst>
              <a:ext uri="{FF2B5EF4-FFF2-40B4-BE49-F238E27FC236}">
                <a16:creationId xmlns:a16="http://schemas.microsoft.com/office/drawing/2014/main" id="{9360FFA4-2067-3C42-8DDF-29F1BF126D7C}"/>
              </a:ext>
            </a:extLst>
          </p:cNvPr>
          <p:cNvSpPr>
            <a:spLocks noGrp="1"/>
          </p:cNvSpPr>
          <p:nvPr>
            <p:ph idx="1"/>
          </p:nvPr>
        </p:nvSpPr>
        <p:spPr>
          <a:xfrm>
            <a:off x="457200" y="2270868"/>
            <a:ext cx="8229600" cy="2872632"/>
          </a:xfrm>
        </p:spPr>
        <p:txBody>
          <a:bodyPr>
            <a:noAutofit/>
          </a:bodyPr>
          <a:lstStyle/>
          <a:p>
            <a:r>
              <a:rPr lang="en-US" dirty="0"/>
              <a:t>Aims to promote and protect foreign investors’ investments by establishing legal standards for how host states must treat investors.</a:t>
            </a:r>
          </a:p>
          <a:p>
            <a:pPr lvl="1"/>
            <a:r>
              <a:rPr lang="en-GB" sz="1800" dirty="0"/>
              <a:t>A total of 2848 Bilateral Investment Treaties have been concluded since 1960s  mostly between developed and developing countries across the globe. </a:t>
            </a:r>
          </a:p>
          <a:p>
            <a:pPr lvl="1"/>
            <a:r>
              <a:rPr lang="en-US" sz="1800" dirty="0"/>
              <a:t>The UK has concluded 110 BITs, with mostly developing countries yet only 81 remain in force. Available at </a:t>
            </a:r>
            <a:r>
              <a:rPr lang="en-GB" sz="1800" u="sng" dirty="0">
                <a:hlinkClick r:id="rId2"/>
              </a:rPr>
              <a:t>https://investmentpolicy.unctad.org/international-investment-agreements/countries/221/united-kingdom</a:t>
            </a:r>
            <a:r>
              <a:rPr lang="en-GB" sz="1800" dirty="0"/>
              <a:t> </a:t>
            </a:r>
          </a:p>
        </p:txBody>
      </p:sp>
    </p:spTree>
    <p:extLst>
      <p:ext uri="{BB962C8B-B14F-4D97-AF65-F5344CB8AC3E}">
        <p14:creationId xmlns:p14="http://schemas.microsoft.com/office/powerpoint/2010/main" val="14484525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1C6CF-64F8-AE05-FE07-A31B15DDBD9F}"/>
              </a:ext>
            </a:extLst>
          </p:cNvPr>
          <p:cNvSpPr>
            <a:spLocks noGrp="1"/>
          </p:cNvSpPr>
          <p:nvPr>
            <p:ph type="title"/>
          </p:nvPr>
        </p:nvSpPr>
        <p:spPr/>
        <p:txBody>
          <a:bodyPr>
            <a:normAutofit fontScale="90000"/>
          </a:bodyPr>
          <a:lstStyle/>
          <a:p>
            <a:r>
              <a:rPr lang="en-US" dirty="0"/>
              <a:t>Legal Requirements for Lawful Taking under BITs</a:t>
            </a:r>
          </a:p>
        </p:txBody>
      </p:sp>
      <p:sp>
        <p:nvSpPr>
          <p:cNvPr id="3" name="Content Placeholder 2">
            <a:extLst>
              <a:ext uri="{FF2B5EF4-FFF2-40B4-BE49-F238E27FC236}">
                <a16:creationId xmlns:a16="http://schemas.microsoft.com/office/drawing/2014/main" id="{F7755AF0-DE25-C1A9-ACA3-D524DBBE0996}"/>
              </a:ext>
            </a:extLst>
          </p:cNvPr>
          <p:cNvSpPr>
            <a:spLocks noGrp="1"/>
          </p:cNvSpPr>
          <p:nvPr>
            <p:ph idx="1"/>
          </p:nvPr>
        </p:nvSpPr>
        <p:spPr/>
        <p:txBody>
          <a:bodyPr/>
          <a:lstStyle/>
          <a:p>
            <a:r>
              <a:rPr lang="en-GB" dirty="0"/>
              <a:t>To consider nationalisation as lawful, the state must fulfil specific requirements under international treaties: </a:t>
            </a:r>
          </a:p>
          <a:p>
            <a:pPr lvl="1"/>
            <a:r>
              <a:rPr lang="en-GB" dirty="0"/>
              <a:t>Public purpose/interest, non-discrimination, due process of law and prompt, adequate and effective compensation (the latter known as Hull Formula)</a:t>
            </a:r>
          </a:p>
        </p:txBody>
      </p:sp>
    </p:spTree>
    <p:extLst>
      <p:ext uri="{BB962C8B-B14F-4D97-AF65-F5344CB8AC3E}">
        <p14:creationId xmlns:p14="http://schemas.microsoft.com/office/powerpoint/2010/main" val="16266494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A54AC-DC6C-BDA7-7C2D-C0861EFC702A}"/>
              </a:ext>
            </a:extLst>
          </p:cNvPr>
          <p:cNvSpPr>
            <a:spLocks noGrp="1"/>
          </p:cNvSpPr>
          <p:nvPr>
            <p:ph type="title"/>
          </p:nvPr>
        </p:nvSpPr>
        <p:spPr/>
        <p:txBody>
          <a:bodyPr>
            <a:normAutofit/>
          </a:bodyPr>
          <a:lstStyle/>
          <a:p>
            <a:r>
              <a:rPr lang="en-US" dirty="0"/>
              <a:t>Elements of Hull Formula</a:t>
            </a:r>
          </a:p>
        </p:txBody>
      </p:sp>
      <p:sp>
        <p:nvSpPr>
          <p:cNvPr id="3" name="Content Placeholder 2">
            <a:extLst>
              <a:ext uri="{FF2B5EF4-FFF2-40B4-BE49-F238E27FC236}">
                <a16:creationId xmlns:a16="http://schemas.microsoft.com/office/drawing/2014/main" id="{F6CE5D25-5B8D-EA79-D5B9-DEF09454C31E}"/>
              </a:ext>
            </a:extLst>
          </p:cNvPr>
          <p:cNvSpPr>
            <a:spLocks noGrp="1"/>
          </p:cNvSpPr>
          <p:nvPr>
            <p:ph idx="1"/>
          </p:nvPr>
        </p:nvSpPr>
        <p:spPr/>
        <p:txBody>
          <a:bodyPr>
            <a:normAutofit/>
          </a:bodyPr>
          <a:lstStyle/>
          <a:p>
            <a:r>
              <a:rPr lang="en-US" dirty="0"/>
              <a:t>Prompt: compensation must be paid without any delay.</a:t>
            </a:r>
          </a:p>
          <a:p>
            <a:r>
              <a:rPr lang="en-US" dirty="0"/>
              <a:t>Adequacy: payment of the full market value of the nationalised business.</a:t>
            </a:r>
          </a:p>
          <a:p>
            <a:r>
              <a:rPr lang="en-US" dirty="0"/>
              <a:t>Effective: </a:t>
            </a:r>
            <a:r>
              <a:rPr lang="en-GB" dirty="0"/>
              <a:t>the payment must be in a currency that is freely transferable and convertible currency.</a:t>
            </a:r>
          </a:p>
          <a:p>
            <a:pPr marL="0" indent="0">
              <a:buNone/>
            </a:pPr>
            <a:endParaRPr lang="en-US" dirty="0"/>
          </a:p>
        </p:txBody>
      </p:sp>
    </p:spTree>
    <p:extLst>
      <p:ext uri="{BB962C8B-B14F-4D97-AF65-F5344CB8AC3E}">
        <p14:creationId xmlns:p14="http://schemas.microsoft.com/office/powerpoint/2010/main" val="18143623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0EA0A-1038-EC62-A306-98FE604643A7}"/>
              </a:ext>
            </a:extLst>
          </p:cNvPr>
          <p:cNvSpPr>
            <a:spLocks noGrp="1"/>
          </p:cNvSpPr>
          <p:nvPr>
            <p:ph type="title"/>
          </p:nvPr>
        </p:nvSpPr>
        <p:spPr/>
        <p:txBody>
          <a:bodyPr/>
          <a:lstStyle/>
          <a:p>
            <a:r>
              <a:rPr lang="en-US" dirty="0"/>
              <a:t>Valuation Benchmarks of BITs</a:t>
            </a:r>
          </a:p>
        </p:txBody>
      </p:sp>
      <p:sp>
        <p:nvSpPr>
          <p:cNvPr id="3" name="Content Placeholder 2">
            <a:extLst>
              <a:ext uri="{FF2B5EF4-FFF2-40B4-BE49-F238E27FC236}">
                <a16:creationId xmlns:a16="http://schemas.microsoft.com/office/drawing/2014/main" id="{EC69FBCA-0A87-4AD1-301A-B42058524980}"/>
              </a:ext>
            </a:extLst>
          </p:cNvPr>
          <p:cNvSpPr>
            <a:spLocks noGrp="1"/>
          </p:cNvSpPr>
          <p:nvPr>
            <p:ph idx="1"/>
          </p:nvPr>
        </p:nvSpPr>
        <p:spPr/>
        <p:txBody>
          <a:bodyPr>
            <a:normAutofit/>
          </a:bodyPr>
          <a:lstStyle/>
          <a:p>
            <a:r>
              <a:rPr lang="en-GB" dirty="0"/>
              <a:t>Most BITs specify valuation benchmarks by using terms such as “market value”, “fair market value”, ”fair value”, “real value’” ‘full value” or “genuine value” variations for nationalised or expropriated investment.  </a:t>
            </a:r>
          </a:p>
          <a:p>
            <a:pPr lvl="1"/>
            <a:r>
              <a:rPr lang="en-GB" dirty="0"/>
              <a:t>In </a:t>
            </a:r>
            <a:r>
              <a:rPr lang="en-GB" i="1" dirty="0"/>
              <a:t>Simens V. Argentina</a:t>
            </a:r>
            <a:r>
              <a:rPr lang="en-GB" dirty="0"/>
              <a:t>, the tribunal interpreted the unqualified term ‘value’ in the relevant BIT as referring to ‘full market value’.</a:t>
            </a:r>
          </a:p>
          <a:p>
            <a:endParaRPr lang="en-US" dirty="0"/>
          </a:p>
        </p:txBody>
      </p:sp>
    </p:spTree>
    <p:extLst>
      <p:ext uri="{BB962C8B-B14F-4D97-AF65-F5344CB8AC3E}">
        <p14:creationId xmlns:p14="http://schemas.microsoft.com/office/powerpoint/2010/main" val="34715315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227D3-1CD2-BEE1-64B5-64127E825B6F}"/>
              </a:ext>
            </a:extLst>
          </p:cNvPr>
          <p:cNvSpPr>
            <a:spLocks noGrp="1"/>
          </p:cNvSpPr>
          <p:nvPr>
            <p:ph type="title"/>
          </p:nvPr>
        </p:nvSpPr>
        <p:spPr/>
        <p:txBody>
          <a:bodyPr>
            <a:normAutofit/>
          </a:bodyPr>
          <a:lstStyle/>
          <a:p>
            <a:r>
              <a:rPr lang="en-US" dirty="0"/>
              <a:t>Valuation Benchmarks of The UK Model BIT </a:t>
            </a:r>
          </a:p>
        </p:txBody>
      </p:sp>
      <p:sp>
        <p:nvSpPr>
          <p:cNvPr id="3" name="Content Placeholder 2">
            <a:extLst>
              <a:ext uri="{FF2B5EF4-FFF2-40B4-BE49-F238E27FC236}">
                <a16:creationId xmlns:a16="http://schemas.microsoft.com/office/drawing/2014/main" id="{78DF17AA-20D5-2404-B1B6-116A150B5D47}"/>
              </a:ext>
            </a:extLst>
          </p:cNvPr>
          <p:cNvSpPr>
            <a:spLocks noGrp="1"/>
          </p:cNvSpPr>
          <p:nvPr>
            <p:ph idx="1"/>
          </p:nvPr>
        </p:nvSpPr>
        <p:spPr/>
        <p:txBody>
          <a:bodyPr>
            <a:normAutofit/>
          </a:bodyPr>
          <a:lstStyle/>
          <a:p>
            <a:r>
              <a:rPr lang="en-GB" dirty="0"/>
              <a:t>The UK BITs use ‘real value’, ‘full value’ or ‘genuine value’ variations for nationalised or expropriated assets meaning the ‘full market value’ of the investment.</a:t>
            </a:r>
          </a:p>
          <a:p>
            <a:pPr lvl="1"/>
            <a:r>
              <a:rPr lang="en-GB" dirty="0"/>
              <a:t> Article 5 of the UK-China BIT (1986): ‘such [prompt, adequate and effective] compensation shall amount to the real value of the investment expropriated….’</a:t>
            </a:r>
          </a:p>
        </p:txBody>
      </p:sp>
    </p:spTree>
    <p:extLst>
      <p:ext uri="{BB962C8B-B14F-4D97-AF65-F5344CB8AC3E}">
        <p14:creationId xmlns:p14="http://schemas.microsoft.com/office/powerpoint/2010/main" val="28057961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88FF8-B91F-F04B-4FEA-1337F262570E}"/>
              </a:ext>
            </a:extLst>
          </p:cNvPr>
          <p:cNvSpPr>
            <a:spLocks noGrp="1"/>
          </p:cNvSpPr>
          <p:nvPr>
            <p:ph type="title"/>
          </p:nvPr>
        </p:nvSpPr>
        <p:spPr/>
        <p:txBody>
          <a:bodyPr>
            <a:normAutofit fontScale="90000"/>
          </a:bodyPr>
          <a:lstStyle/>
          <a:p>
            <a:br>
              <a:rPr lang="en-GB" dirty="0"/>
            </a:br>
            <a:r>
              <a:rPr lang="en-GB" dirty="0"/>
              <a:t>The UK BIT Compensation Standard to Thames Water’s Covered Shareholders</a:t>
            </a:r>
            <a:br>
              <a:rPr lang="en-GB" dirty="0"/>
            </a:br>
            <a:endParaRPr lang="en-US" dirty="0"/>
          </a:p>
        </p:txBody>
      </p:sp>
      <p:sp>
        <p:nvSpPr>
          <p:cNvPr id="3" name="Content Placeholder 2">
            <a:extLst>
              <a:ext uri="{FF2B5EF4-FFF2-40B4-BE49-F238E27FC236}">
                <a16:creationId xmlns:a16="http://schemas.microsoft.com/office/drawing/2014/main" id="{52D1550C-8F1F-F8FD-49F8-82FBC2D729F0}"/>
              </a:ext>
            </a:extLst>
          </p:cNvPr>
          <p:cNvSpPr>
            <a:spLocks noGrp="1"/>
          </p:cNvSpPr>
          <p:nvPr>
            <p:ph idx="1"/>
          </p:nvPr>
        </p:nvSpPr>
        <p:spPr>
          <a:xfrm>
            <a:off x="457200" y="2270867"/>
            <a:ext cx="8229600" cy="2471461"/>
          </a:xfrm>
        </p:spPr>
        <p:txBody>
          <a:bodyPr>
            <a:normAutofit fontScale="92500"/>
          </a:bodyPr>
          <a:lstStyle/>
          <a:p>
            <a:r>
              <a:rPr lang="en-GB" dirty="0"/>
              <a:t>Shareholders of Thames Water who are nationals of states that have BITs with the UK, providing investor-state dispute settlement mechanisms, can initiate arbitration against the UK.</a:t>
            </a:r>
          </a:p>
          <a:p>
            <a:pPr lvl="1"/>
            <a:r>
              <a:rPr lang="en-GB" dirty="0"/>
              <a:t> Only Infinity Investments S.A and the China Investment Corporation have a treaty-based arbitration route-UK-UAE BIT Art. 8, and UK-China BIT Art 5. </a:t>
            </a:r>
          </a:p>
          <a:p>
            <a:pPr lvl="1"/>
            <a:r>
              <a:rPr lang="en-GB" dirty="0"/>
              <a:t>Both BITs treat company shares, stock and debentures as covered investments under Art. 1(a)(iii) of UK-UAE, and Art. 1(a)(iii) UK-China. </a:t>
            </a:r>
          </a:p>
          <a:p>
            <a:pPr lvl="1"/>
            <a:endParaRPr lang="en-US" dirty="0"/>
          </a:p>
        </p:txBody>
      </p:sp>
    </p:spTree>
    <p:extLst>
      <p:ext uri="{BB962C8B-B14F-4D97-AF65-F5344CB8AC3E}">
        <p14:creationId xmlns:p14="http://schemas.microsoft.com/office/powerpoint/2010/main" val="1047799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5480A-FEC1-FA74-BBE0-8D56B3BB91FA}"/>
              </a:ext>
            </a:extLst>
          </p:cNvPr>
          <p:cNvSpPr>
            <a:spLocks noGrp="1"/>
          </p:cNvSpPr>
          <p:nvPr>
            <p:ph type="title"/>
          </p:nvPr>
        </p:nvSpPr>
        <p:spPr/>
        <p:txBody>
          <a:bodyPr>
            <a:normAutofit fontScale="90000"/>
          </a:bodyPr>
          <a:lstStyle/>
          <a:p>
            <a:r>
              <a:rPr lang="en-GB" dirty="0"/>
              <a:t>The UK BIT Compensation Standard to Thames Water’s Uncovered Shareholders</a:t>
            </a:r>
            <a:endParaRPr lang="en-US" dirty="0"/>
          </a:p>
        </p:txBody>
      </p:sp>
      <p:sp>
        <p:nvSpPr>
          <p:cNvPr id="3" name="Content Placeholder 2">
            <a:extLst>
              <a:ext uri="{FF2B5EF4-FFF2-40B4-BE49-F238E27FC236}">
                <a16:creationId xmlns:a16="http://schemas.microsoft.com/office/drawing/2014/main" id="{5DF5485F-632C-2192-2A91-A24DFEC32DC2}"/>
              </a:ext>
            </a:extLst>
          </p:cNvPr>
          <p:cNvSpPr>
            <a:spLocks noGrp="1"/>
          </p:cNvSpPr>
          <p:nvPr>
            <p:ph idx="1"/>
          </p:nvPr>
        </p:nvSpPr>
        <p:spPr/>
        <p:txBody>
          <a:bodyPr>
            <a:normAutofit fontScale="92500" lnSpcReduction="20000"/>
          </a:bodyPr>
          <a:lstStyle/>
          <a:p>
            <a:r>
              <a:rPr lang="en-GB" dirty="0"/>
              <a:t>Investor’s nationality is pivotal both for accessing treaty protection against state measures and for establishing an arbitral tribunal’s jurisdiction over investment related disputes.</a:t>
            </a:r>
          </a:p>
          <a:p>
            <a:pPr lvl="1"/>
            <a:r>
              <a:rPr lang="en-GB" dirty="0"/>
              <a:t>What can an investor do if no investment treaty exists between their home country and the host state that grants consent to international arbitration? </a:t>
            </a:r>
          </a:p>
          <a:p>
            <a:pPr lvl="1"/>
            <a:r>
              <a:rPr lang="en-GB" dirty="0"/>
              <a:t>Investors cannot compel investor-state arbitration by relying on general international law. Once domestic remedies are exhausted, the ECHR may serve as a last resort. </a:t>
            </a:r>
            <a:endParaRPr lang="en-US" dirty="0"/>
          </a:p>
        </p:txBody>
      </p:sp>
    </p:spTree>
    <p:extLst>
      <p:ext uri="{BB962C8B-B14F-4D97-AF65-F5344CB8AC3E}">
        <p14:creationId xmlns:p14="http://schemas.microsoft.com/office/powerpoint/2010/main" val="17519048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DD95A-4D34-68D0-2FCF-EB7195DA014E}"/>
              </a:ext>
            </a:extLst>
          </p:cNvPr>
          <p:cNvSpPr>
            <a:spLocks noGrp="1"/>
          </p:cNvSpPr>
          <p:nvPr>
            <p:ph type="title"/>
          </p:nvPr>
        </p:nvSpPr>
        <p:spPr/>
        <p:txBody>
          <a:bodyPr/>
          <a:lstStyle/>
          <a:p>
            <a:r>
              <a:rPr lang="en-GB" dirty="0"/>
              <a:t>Investors who don’t have BIT protection</a:t>
            </a:r>
          </a:p>
        </p:txBody>
      </p:sp>
      <p:sp>
        <p:nvSpPr>
          <p:cNvPr id="3" name="Content Placeholder 2">
            <a:extLst>
              <a:ext uri="{FF2B5EF4-FFF2-40B4-BE49-F238E27FC236}">
                <a16:creationId xmlns:a16="http://schemas.microsoft.com/office/drawing/2014/main" id="{8E2A6F3B-994C-0107-12C4-DE3AEA98DB86}"/>
              </a:ext>
            </a:extLst>
          </p:cNvPr>
          <p:cNvSpPr>
            <a:spLocks noGrp="1"/>
          </p:cNvSpPr>
          <p:nvPr>
            <p:ph idx="1"/>
          </p:nvPr>
        </p:nvSpPr>
        <p:spPr/>
        <p:txBody>
          <a:bodyPr vert="horz" lIns="91440" tIns="45720" rIns="91440" bIns="45720" rtlCol="0" anchor="t">
            <a:normAutofit/>
          </a:bodyPr>
          <a:lstStyle/>
          <a:p>
            <a:r>
              <a:rPr lang="en-GB" dirty="0"/>
              <a:t>There may be political demands that domestic shareholders such as institutional shareholders (e.g. UK pension funds) are not left without equivalent compensation.</a:t>
            </a:r>
          </a:p>
          <a:p>
            <a:r>
              <a:rPr lang="en-GB" dirty="0"/>
              <a:t>Human rights arguments can be made for these and others who lack BIT protection.</a:t>
            </a:r>
          </a:p>
          <a:p>
            <a:endParaRPr lang="en-GB" dirty="0"/>
          </a:p>
        </p:txBody>
      </p:sp>
    </p:spTree>
    <p:extLst>
      <p:ext uri="{BB962C8B-B14F-4D97-AF65-F5344CB8AC3E}">
        <p14:creationId xmlns:p14="http://schemas.microsoft.com/office/powerpoint/2010/main" val="38873356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87CD6-18FD-67FD-47E2-6F19F69E2DC5}"/>
              </a:ext>
            </a:extLst>
          </p:cNvPr>
          <p:cNvSpPr>
            <a:spLocks noGrp="1"/>
          </p:cNvSpPr>
          <p:nvPr>
            <p:ph type="title"/>
          </p:nvPr>
        </p:nvSpPr>
        <p:spPr/>
        <p:txBody>
          <a:bodyPr>
            <a:normAutofit fontScale="90000"/>
          </a:bodyPr>
          <a:lstStyle/>
          <a:p>
            <a:r>
              <a:rPr lang="en-GB" dirty="0">
                <a:ea typeface="Calibri"/>
                <a:cs typeface="Calibri"/>
              </a:rPr>
              <a:t>Compensation for Expropriation under the ECHR</a:t>
            </a:r>
            <a:endParaRPr lang="en-GB" dirty="0"/>
          </a:p>
        </p:txBody>
      </p:sp>
      <p:sp>
        <p:nvSpPr>
          <p:cNvPr id="3" name="Content Placeholder 2">
            <a:extLst>
              <a:ext uri="{FF2B5EF4-FFF2-40B4-BE49-F238E27FC236}">
                <a16:creationId xmlns:a16="http://schemas.microsoft.com/office/drawing/2014/main" id="{0DFCD225-B583-1C56-43E5-B034E79C3306}"/>
              </a:ext>
            </a:extLst>
          </p:cNvPr>
          <p:cNvSpPr>
            <a:spLocks noGrp="1"/>
          </p:cNvSpPr>
          <p:nvPr>
            <p:ph idx="1"/>
          </p:nvPr>
        </p:nvSpPr>
        <p:spPr/>
        <p:txBody>
          <a:bodyPr vert="horz" lIns="91440" tIns="45720" rIns="91440" bIns="45720" rtlCol="0" anchor="t">
            <a:normAutofit/>
          </a:bodyPr>
          <a:lstStyle/>
          <a:p>
            <a:r>
              <a:rPr lang="en-GB" dirty="0">
                <a:ea typeface="Calibri"/>
                <a:cs typeface="Calibri"/>
              </a:rPr>
              <a:t>Property rights of investors are protected by the Article 1 of the Protocol No 1(A1P1) under the ECHR.</a:t>
            </a:r>
          </a:p>
          <a:p>
            <a:pPr lvl="1"/>
            <a:r>
              <a:rPr lang="en-GB" dirty="0">
                <a:ea typeface="Calibri"/>
                <a:cs typeface="Calibri"/>
              </a:rPr>
              <a:t>The crux of this article is that states must guarantee peaceful enjoyment possession to both natural and legal persons irrespective of nationality.</a:t>
            </a:r>
          </a:p>
        </p:txBody>
      </p:sp>
    </p:spTree>
    <p:extLst>
      <p:ext uri="{BB962C8B-B14F-4D97-AF65-F5344CB8AC3E}">
        <p14:creationId xmlns:p14="http://schemas.microsoft.com/office/powerpoint/2010/main" val="1665326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1A2B3-D629-B948-1502-28D1B6EF31F2}"/>
              </a:ext>
            </a:extLst>
          </p:cNvPr>
          <p:cNvSpPr>
            <a:spLocks noGrp="1"/>
          </p:cNvSpPr>
          <p:nvPr>
            <p:ph type="title"/>
          </p:nvPr>
        </p:nvSpPr>
        <p:spPr/>
        <p:txBody>
          <a:bodyPr/>
          <a:lstStyle/>
          <a:p>
            <a:r>
              <a:rPr lang="en-GB" dirty="0">
                <a:ea typeface="Calibri"/>
                <a:cs typeface="Calibri"/>
              </a:rPr>
              <a:t>Nationals vs. Non-nationals</a:t>
            </a:r>
          </a:p>
        </p:txBody>
      </p:sp>
      <p:sp>
        <p:nvSpPr>
          <p:cNvPr id="3" name="Content Placeholder 2">
            <a:extLst>
              <a:ext uri="{FF2B5EF4-FFF2-40B4-BE49-F238E27FC236}">
                <a16:creationId xmlns:a16="http://schemas.microsoft.com/office/drawing/2014/main" id="{A0E8F74E-37B2-192B-A9CA-CCB57BE33B21}"/>
              </a:ext>
            </a:extLst>
          </p:cNvPr>
          <p:cNvSpPr>
            <a:spLocks noGrp="1"/>
          </p:cNvSpPr>
          <p:nvPr>
            <p:ph idx="1"/>
          </p:nvPr>
        </p:nvSpPr>
        <p:spPr/>
        <p:txBody>
          <a:bodyPr vert="horz" lIns="91440" tIns="45720" rIns="91440" bIns="45720" rtlCol="0" anchor="t">
            <a:normAutofit lnSpcReduction="10000"/>
          </a:bodyPr>
          <a:lstStyle/>
          <a:p>
            <a:r>
              <a:rPr lang="en-GB" dirty="0"/>
              <a:t>Approach established in </a:t>
            </a:r>
            <a:r>
              <a:rPr lang="en-GB" b="1" dirty="0"/>
              <a:t>James and Others v United Kingdom</a:t>
            </a:r>
            <a:r>
              <a:rPr lang="en-GB" dirty="0"/>
              <a:t> (1986) and </a:t>
            </a:r>
            <a:r>
              <a:rPr lang="en-GB" b="1" dirty="0"/>
              <a:t>Lithgow and Others v United Kingdom</a:t>
            </a:r>
            <a:r>
              <a:rPr lang="en-GB" dirty="0"/>
              <a:t> (1986)</a:t>
            </a:r>
          </a:p>
          <a:p>
            <a:pPr marL="556895" lvl="1" indent="-213995"/>
            <a:r>
              <a:rPr lang="en-GB" dirty="0"/>
              <a:t>Explained why compensation under Article 1 of  Protocol No (A1P1) of ECHR can differ for nationals and non-nationals.</a:t>
            </a:r>
          </a:p>
          <a:p>
            <a:pPr marL="556895" lvl="1" indent="-213995"/>
            <a:r>
              <a:rPr lang="en-GB" dirty="0"/>
              <a:t>Domestic investors in the company would have to bear greater loss and in the event of nationalisation, receive less compensation than non-nationals. </a:t>
            </a:r>
            <a:endParaRPr lang="en-GB" dirty="0">
              <a:latin typeface="Calibri"/>
              <a:ea typeface="Calibri"/>
              <a:cs typeface="Calibri"/>
            </a:endParaRPr>
          </a:p>
        </p:txBody>
      </p:sp>
    </p:spTree>
    <p:extLst>
      <p:ext uri="{BB962C8B-B14F-4D97-AF65-F5344CB8AC3E}">
        <p14:creationId xmlns:p14="http://schemas.microsoft.com/office/powerpoint/2010/main" val="1056878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0036D-B892-2915-409B-D4000BC3CFA2}"/>
              </a:ext>
            </a:extLst>
          </p:cNvPr>
          <p:cNvSpPr>
            <a:spLocks noGrp="1"/>
          </p:cNvSpPr>
          <p:nvPr>
            <p:ph type="title"/>
          </p:nvPr>
        </p:nvSpPr>
        <p:spPr/>
        <p:txBody>
          <a:bodyPr>
            <a:normAutofit fontScale="90000"/>
          </a:bodyPr>
          <a:lstStyle/>
          <a:p>
            <a:r>
              <a:rPr lang="en-GB" dirty="0">
                <a:ea typeface="Calibri"/>
                <a:cs typeface="Calibri"/>
              </a:rPr>
              <a:t>Does the Court's Approach Violate Art 14 of ECHR?</a:t>
            </a:r>
            <a:endParaRPr lang="en-GB" dirty="0"/>
          </a:p>
        </p:txBody>
      </p:sp>
      <p:sp>
        <p:nvSpPr>
          <p:cNvPr id="3" name="Content Placeholder 2">
            <a:extLst>
              <a:ext uri="{FF2B5EF4-FFF2-40B4-BE49-F238E27FC236}">
                <a16:creationId xmlns:a16="http://schemas.microsoft.com/office/drawing/2014/main" id="{99DCB1B8-C7BB-91E6-9984-FAA2B2476C89}"/>
              </a:ext>
            </a:extLst>
          </p:cNvPr>
          <p:cNvSpPr>
            <a:spLocks noGrp="1"/>
          </p:cNvSpPr>
          <p:nvPr>
            <p:ph idx="1"/>
          </p:nvPr>
        </p:nvSpPr>
        <p:spPr/>
        <p:txBody>
          <a:bodyPr vert="horz" lIns="91440" tIns="45720" rIns="91440" bIns="45720" rtlCol="0" anchor="t">
            <a:normAutofit fontScale="77500" lnSpcReduction="20000"/>
          </a:bodyPr>
          <a:lstStyle/>
          <a:p>
            <a:r>
              <a:rPr lang="en-GB" dirty="0">
                <a:ea typeface="Calibri"/>
                <a:cs typeface="Calibri"/>
              </a:rPr>
              <a:t>Differentiating nationals and non-nationals in the determination of the compensation, does not violate Article 14 of the Convention’s non-discrimination principle.</a:t>
            </a:r>
          </a:p>
          <a:p>
            <a:r>
              <a:rPr lang="en-GB" b="1" dirty="0">
                <a:ea typeface="Calibri"/>
                <a:cs typeface="Calibri"/>
              </a:rPr>
              <a:t>Non-nationals are more vulnerable to domestic law</a:t>
            </a:r>
            <a:r>
              <a:rPr lang="en-GB" dirty="0">
                <a:ea typeface="Calibri"/>
                <a:cs typeface="Calibri"/>
              </a:rPr>
              <a:t>: They did not elect or help choose lawmakers. Had little say in law-making process.</a:t>
            </a:r>
          </a:p>
          <a:p>
            <a:r>
              <a:rPr lang="en-GB" b="1" dirty="0">
                <a:ea typeface="Calibri"/>
                <a:cs typeface="Calibri"/>
              </a:rPr>
              <a:t>Public interest takings may burden nationals more</a:t>
            </a:r>
            <a:r>
              <a:rPr lang="en-GB" dirty="0">
                <a:ea typeface="Calibri"/>
                <a:cs typeface="Calibri"/>
              </a:rPr>
              <a:t>: Expropriation must serve public interest, but states may-within a margin of appreciation and subject to proportionality-legitimately require nationals to carry more burden than foreigners.</a:t>
            </a:r>
          </a:p>
          <a:p>
            <a:endParaRPr lang="en-GB" dirty="0">
              <a:ea typeface="Calibri"/>
              <a:cs typeface="Calibri"/>
            </a:endParaRPr>
          </a:p>
        </p:txBody>
      </p:sp>
    </p:spTree>
    <p:extLst>
      <p:ext uri="{BB962C8B-B14F-4D97-AF65-F5344CB8AC3E}">
        <p14:creationId xmlns:p14="http://schemas.microsoft.com/office/powerpoint/2010/main" val="11929777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30681-BA2E-9E66-82AA-AA5332185F43}"/>
              </a:ext>
            </a:extLst>
          </p:cNvPr>
          <p:cNvSpPr>
            <a:spLocks noGrp="1"/>
          </p:cNvSpPr>
          <p:nvPr>
            <p:ph type="title"/>
          </p:nvPr>
        </p:nvSpPr>
        <p:spPr/>
        <p:txBody>
          <a:bodyPr>
            <a:normAutofit fontScale="90000"/>
          </a:bodyPr>
          <a:lstStyle/>
          <a:p>
            <a:r>
              <a:rPr lang="en-GB" dirty="0"/>
              <a:t>Suggested Roadmap for Nationalisation of Failing Public Service Providers</a:t>
            </a:r>
          </a:p>
        </p:txBody>
      </p:sp>
      <p:sp>
        <p:nvSpPr>
          <p:cNvPr id="3" name="Content Placeholder 2">
            <a:extLst>
              <a:ext uri="{FF2B5EF4-FFF2-40B4-BE49-F238E27FC236}">
                <a16:creationId xmlns:a16="http://schemas.microsoft.com/office/drawing/2014/main" id="{D8BC7AB5-8D13-864A-5204-72875E750674}"/>
              </a:ext>
            </a:extLst>
          </p:cNvPr>
          <p:cNvSpPr>
            <a:spLocks noGrp="1"/>
          </p:cNvSpPr>
          <p:nvPr>
            <p:ph idx="1"/>
          </p:nvPr>
        </p:nvSpPr>
        <p:spPr/>
        <p:txBody>
          <a:bodyPr vert="horz" lIns="91440" tIns="45720" rIns="91440" bIns="45720" rtlCol="0" anchor="t">
            <a:normAutofit lnSpcReduction="10000"/>
          </a:bodyPr>
          <a:lstStyle/>
          <a:p>
            <a:r>
              <a:rPr lang="en-GB" dirty="0"/>
              <a:t>Development of an approach to BIT compensation that takes account of the entity’s unviability after alternative market-based approaches have been considered.</a:t>
            </a:r>
          </a:p>
          <a:p>
            <a:pPr marL="556895" lvl="1" indent="-213995"/>
            <a:r>
              <a:rPr lang="en-GB" dirty="0"/>
              <a:t>Northern Rock example</a:t>
            </a:r>
            <a:endParaRPr lang="en-GB" dirty="0">
              <a:ea typeface="Calibri"/>
              <a:cs typeface="Calibri"/>
            </a:endParaRPr>
          </a:p>
          <a:p>
            <a:pPr marL="556895" lvl="1" indent="-213995"/>
            <a:r>
              <a:rPr lang="en-GB" dirty="0">
                <a:ea typeface="Calibri"/>
                <a:cs typeface="Calibri"/>
              </a:rPr>
              <a:t>An independent valuer conducted a valuation and determined that shareholders of Northern Rock were entitled to “zero” compensation.</a:t>
            </a:r>
          </a:p>
          <a:p>
            <a:endParaRPr lang="en-GB" dirty="0">
              <a:ea typeface="Calibri"/>
              <a:cs typeface="Calibri"/>
            </a:endParaRPr>
          </a:p>
        </p:txBody>
      </p:sp>
    </p:spTree>
    <p:extLst>
      <p:ext uri="{BB962C8B-B14F-4D97-AF65-F5344CB8AC3E}">
        <p14:creationId xmlns:p14="http://schemas.microsoft.com/office/powerpoint/2010/main" val="6281830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2F205B-67A1-2CA0-E615-B2DF708A9A56}"/>
              </a:ext>
            </a:extLst>
          </p:cNvPr>
          <p:cNvSpPr>
            <a:spLocks noGrp="1"/>
          </p:cNvSpPr>
          <p:nvPr>
            <p:ph type="title"/>
          </p:nvPr>
        </p:nvSpPr>
        <p:spPr/>
        <p:txBody>
          <a:bodyPr/>
          <a:lstStyle/>
          <a:p>
            <a:r>
              <a:rPr lang="en-GB" dirty="0">
                <a:ea typeface="Calibri"/>
                <a:cs typeface="Calibri"/>
              </a:rPr>
              <a:t>English Courts' Decisions</a:t>
            </a:r>
            <a:endParaRPr lang="en-GB" dirty="0"/>
          </a:p>
        </p:txBody>
      </p:sp>
      <p:sp>
        <p:nvSpPr>
          <p:cNvPr id="3" name="Content Placeholder 2">
            <a:extLst>
              <a:ext uri="{FF2B5EF4-FFF2-40B4-BE49-F238E27FC236}">
                <a16:creationId xmlns:a16="http://schemas.microsoft.com/office/drawing/2014/main" id="{749E1917-56FF-D923-78BB-C379C6D1FC2C}"/>
              </a:ext>
            </a:extLst>
          </p:cNvPr>
          <p:cNvSpPr>
            <a:spLocks noGrp="1"/>
          </p:cNvSpPr>
          <p:nvPr>
            <p:ph idx="1"/>
          </p:nvPr>
        </p:nvSpPr>
        <p:spPr/>
        <p:txBody>
          <a:bodyPr vert="horz" lIns="91440" tIns="45720" rIns="91440" bIns="45720" rtlCol="0" anchor="t">
            <a:normAutofit lnSpcReduction="10000"/>
          </a:bodyPr>
          <a:lstStyle/>
          <a:p>
            <a:r>
              <a:rPr lang="en-GB" dirty="0">
                <a:ea typeface="Calibri"/>
                <a:cs typeface="Calibri"/>
              </a:rPr>
              <a:t>Litigation was brought by Northern Rock shareholders, </a:t>
            </a:r>
            <a:r>
              <a:rPr lang="en-GB" b="1" dirty="0">
                <a:ea typeface="Calibri"/>
                <a:cs typeface="Calibri"/>
              </a:rPr>
              <a:t>Grainger v United Kingdom </a:t>
            </a:r>
            <a:r>
              <a:rPr lang="en-GB" dirty="0">
                <a:ea typeface="Calibri"/>
                <a:cs typeface="Calibri"/>
              </a:rPr>
              <a:t>(2012).</a:t>
            </a:r>
            <a:endParaRPr lang="en-US" dirty="0"/>
          </a:p>
          <a:p>
            <a:pPr lvl="1"/>
            <a:r>
              <a:rPr lang="en-GB" dirty="0">
                <a:ea typeface="Calibri"/>
                <a:cs typeface="Calibri"/>
              </a:rPr>
              <a:t>Ruled that the government’s 'decision to take the company into public ownership was a strategic exercise of government policy intended to preserve for the sake of the national economy the benefits of the LOLR (Lender of Last Resort) operation at the least possible cost to the taxpayer.'</a:t>
            </a:r>
          </a:p>
        </p:txBody>
      </p:sp>
    </p:spTree>
    <p:extLst>
      <p:ext uri="{BB962C8B-B14F-4D97-AF65-F5344CB8AC3E}">
        <p14:creationId xmlns:p14="http://schemas.microsoft.com/office/powerpoint/2010/main" val="22445596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9C601-631B-82F0-94EF-42646E5919E8}"/>
              </a:ext>
            </a:extLst>
          </p:cNvPr>
          <p:cNvSpPr>
            <a:spLocks noGrp="1"/>
          </p:cNvSpPr>
          <p:nvPr>
            <p:ph type="title"/>
          </p:nvPr>
        </p:nvSpPr>
        <p:spPr/>
        <p:txBody>
          <a:bodyPr/>
          <a:lstStyle/>
          <a:p>
            <a:r>
              <a:rPr lang="en-GB" dirty="0">
                <a:ea typeface="Calibri"/>
                <a:cs typeface="Calibri"/>
              </a:rPr>
              <a:t>ECtHR's Decision</a:t>
            </a:r>
          </a:p>
        </p:txBody>
      </p:sp>
      <p:sp>
        <p:nvSpPr>
          <p:cNvPr id="3" name="Content Placeholder 2">
            <a:extLst>
              <a:ext uri="{FF2B5EF4-FFF2-40B4-BE49-F238E27FC236}">
                <a16:creationId xmlns:a16="http://schemas.microsoft.com/office/drawing/2014/main" id="{5CE146FF-24E3-C377-2B82-B0B159CA9F03}"/>
              </a:ext>
            </a:extLst>
          </p:cNvPr>
          <p:cNvSpPr>
            <a:spLocks noGrp="1"/>
          </p:cNvSpPr>
          <p:nvPr>
            <p:ph idx="1"/>
          </p:nvPr>
        </p:nvSpPr>
        <p:spPr/>
        <p:txBody>
          <a:bodyPr vert="horz" lIns="91440" tIns="45720" rIns="91440" bIns="45720" rtlCol="0" anchor="t">
            <a:normAutofit fontScale="92500" lnSpcReduction="20000"/>
          </a:bodyPr>
          <a:lstStyle/>
          <a:p>
            <a:r>
              <a:rPr lang="en-GB" dirty="0">
                <a:ea typeface="Calibri"/>
                <a:cs typeface="Calibri"/>
              </a:rPr>
              <a:t>Dismissed the claims and held the UK owed no compensation to Norther Rock shareholders under Article 1 of Protocol No 1.</a:t>
            </a:r>
          </a:p>
          <a:p>
            <a:pPr lvl="1"/>
            <a:r>
              <a:rPr lang="en-GB" b="1" dirty="0">
                <a:ea typeface="Calibri"/>
                <a:cs typeface="Calibri"/>
              </a:rPr>
              <a:t>Applied “wide margin appreciation</a:t>
            </a:r>
            <a:r>
              <a:rPr lang="en-GB" dirty="0">
                <a:ea typeface="Calibri"/>
                <a:cs typeface="Calibri"/>
              </a:rPr>
              <a:t>” : To stabilise the economy, deter moral hazard  and protect taxpayers and gave the UK broad leeway.</a:t>
            </a:r>
          </a:p>
          <a:p>
            <a:pPr lvl="1"/>
            <a:r>
              <a:rPr lang="en-GB" b="1" dirty="0">
                <a:ea typeface="Calibri"/>
                <a:cs typeface="Calibri"/>
              </a:rPr>
              <a:t>Deference to national judgement</a:t>
            </a:r>
            <a:r>
              <a:rPr lang="en-GB" dirty="0">
                <a:ea typeface="Calibri"/>
                <a:cs typeface="Calibri"/>
              </a:rPr>
              <a:t>: National authorities are better placed to judge the public interest on social and economic grounds, and the Court will respect the legislature’s policy choices unless manifestly without reasonable foundation. </a:t>
            </a:r>
          </a:p>
          <a:p>
            <a:pPr lvl="1"/>
            <a:endParaRPr lang="en-GB" dirty="0">
              <a:ea typeface="Calibri"/>
              <a:cs typeface="Calibri"/>
            </a:endParaRPr>
          </a:p>
        </p:txBody>
      </p:sp>
    </p:spTree>
    <p:extLst>
      <p:ext uri="{BB962C8B-B14F-4D97-AF65-F5344CB8AC3E}">
        <p14:creationId xmlns:p14="http://schemas.microsoft.com/office/powerpoint/2010/main" val="26243169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CE7CA-C18A-1126-0FFC-B3A3C92DAE0E}"/>
              </a:ext>
            </a:extLst>
          </p:cNvPr>
          <p:cNvSpPr>
            <a:spLocks noGrp="1"/>
          </p:cNvSpPr>
          <p:nvPr>
            <p:ph type="title"/>
          </p:nvPr>
        </p:nvSpPr>
        <p:spPr/>
        <p:txBody>
          <a:bodyPr/>
          <a:lstStyle/>
          <a:p>
            <a:r>
              <a:rPr lang="en-US" dirty="0"/>
              <a:t>Shareholder Standing under ECHR</a:t>
            </a:r>
          </a:p>
        </p:txBody>
      </p:sp>
      <p:sp>
        <p:nvSpPr>
          <p:cNvPr id="3" name="Content Placeholder 2">
            <a:extLst>
              <a:ext uri="{FF2B5EF4-FFF2-40B4-BE49-F238E27FC236}">
                <a16:creationId xmlns:a16="http://schemas.microsoft.com/office/drawing/2014/main" id="{DF4D72B7-5815-81EB-1099-0FE560C50A96}"/>
              </a:ext>
            </a:extLst>
          </p:cNvPr>
          <p:cNvSpPr>
            <a:spLocks noGrp="1"/>
          </p:cNvSpPr>
          <p:nvPr>
            <p:ph idx="1"/>
          </p:nvPr>
        </p:nvSpPr>
        <p:spPr/>
        <p:txBody>
          <a:bodyPr>
            <a:normAutofit fontScale="85000" lnSpcReduction="20000"/>
          </a:bodyPr>
          <a:lstStyle/>
          <a:p>
            <a:r>
              <a:rPr lang="en-GB" dirty="0"/>
              <a:t>Under the ECHR, standing is strict, and shareholders rarely qualify as “victims” under Article 34.</a:t>
            </a:r>
          </a:p>
          <a:p>
            <a:pPr lvl="1"/>
            <a:r>
              <a:rPr lang="en-GB" dirty="0"/>
              <a:t>Shareholders in Thames Water who are not beneficiaries of applicable BITs or trade agreements, would be unlikely to have any standing in Court in their own right. </a:t>
            </a:r>
          </a:p>
          <a:p>
            <a:pPr lvl="1"/>
            <a:r>
              <a:rPr lang="en-GB" dirty="0"/>
              <a:t>Shareholder applications are admissible only in exceptional circumstances( e.g., direct and personal rights are affected- See </a:t>
            </a:r>
            <a:r>
              <a:rPr lang="en-GB" i="1" dirty="0"/>
              <a:t>Agrotexim v. Greece </a:t>
            </a:r>
            <a:r>
              <a:rPr lang="en-GB" dirty="0"/>
              <a:t>(1996). In the absence of such an exception, the natural applicant would be Thames Water itself.  </a:t>
            </a:r>
            <a:endParaRPr lang="en-US" dirty="0"/>
          </a:p>
        </p:txBody>
      </p:sp>
    </p:spTree>
    <p:extLst>
      <p:ext uri="{BB962C8B-B14F-4D97-AF65-F5344CB8AC3E}">
        <p14:creationId xmlns:p14="http://schemas.microsoft.com/office/powerpoint/2010/main" val="32274771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17854</TotalTime>
  <Words>1849</Words>
  <Application>Microsoft Macintosh PowerPoint</Application>
  <PresentationFormat>On-screen Show (16:9)</PresentationFormat>
  <Paragraphs>138</Paragraphs>
  <Slides>32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Arial</vt:lpstr>
      <vt:lpstr>Calibri</vt:lpstr>
      <vt:lpstr>Microsoft Sans Serif</vt:lpstr>
      <vt:lpstr>Office Theme</vt:lpstr>
      <vt:lpstr>Nationalisation as a Response to Failing Public Service Providers: Challenges and Alternatives</vt:lpstr>
      <vt:lpstr>PowerPoint Presentation</vt:lpstr>
      <vt:lpstr>Nationalisations</vt:lpstr>
      <vt:lpstr>Reasons for nationalisations</vt:lpstr>
      <vt:lpstr>Alternatives to Nationalisations</vt:lpstr>
      <vt:lpstr>Alternatives to Nationalisations</vt:lpstr>
      <vt:lpstr>The problem of bailouts</vt:lpstr>
      <vt:lpstr>Brief Historical UK Overview</vt:lpstr>
      <vt:lpstr>PowerPoint Presentation</vt:lpstr>
      <vt:lpstr>Railway Nationalisation</vt:lpstr>
      <vt:lpstr>Thames Water</vt:lpstr>
      <vt:lpstr>Thames Water</vt:lpstr>
      <vt:lpstr>Thames Water</vt:lpstr>
      <vt:lpstr>Thames Water</vt:lpstr>
      <vt:lpstr>Process of nationalisation</vt:lpstr>
      <vt:lpstr>The problem of nationalisations</vt:lpstr>
      <vt:lpstr>Ownership of Thames Water</vt:lpstr>
      <vt:lpstr>Bilateral Investment Treaties (BITs)</vt:lpstr>
      <vt:lpstr>Legal Requirements for Lawful Taking under BITs</vt:lpstr>
      <vt:lpstr>Elements of Hull Formula</vt:lpstr>
      <vt:lpstr>Valuation Benchmarks of BITs</vt:lpstr>
      <vt:lpstr>Valuation Benchmarks of The UK Model BIT </vt:lpstr>
      <vt:lpstr> The UK BIT Compensation Standard to Thames Water’s Covered Shareholders </vt:lpstr>
      <vt:lpstr>The UK BIT Compensation Standard to Thames Water’s Uncovered Shareholders</vt:lpstr>
      <vt:lpstr>Investors who don’t have BIT protection</vt:lpstr>
      <vt:lpstr>Compensation for Expropriation under the ECHR</vt:lpstr>
      <vt:lpstr>Nationals vs. Non-nationals</vt:lpstr>
      <vt:lpstr>Does the Court's Approach Violate Art 14 of ECHR?</vt:lpstr>
      <vt:lpstr>Suggested Roadmap for Nationalisation of Failing Public Service Providers</vt:lpstr>
      <vt:lpstr>English Courts' Decisions</vt:lpstr>
      <vt:lpstr>ECtHR's Decision</vt:lpstr>
      <vt:lpstr>Shareholder Standing under ECHR</vt:lpstr>
    </vt:vector>
  </TitlesOfParts>
  <Company>PNDesign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Header here</dc:title>
  <dc:creator>Paul Newson</dc:creator>
  <cp:lastModifiedBy>Parry, Rebecca</cp:lastModifiedBy>
  <cp:revision>271</cp:revision>
  <cp:lastPrinted>2012-12-11T14:08:32Z</cp:lastPrinted>
  <dcterms:created xsi:type="dcterms:W3CDTF">2012-03-12T16:08:15Z</dcterms:created>
  <dcterms:modified xsi:type="dcterms:W3CDTF">2025-09-26T13:54:49Z</dcterms:modified>
</cp:coreProperties>
</file>