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74" r:id="rId2"/>
    <p:sldId id="300" r:id="rId3"/>
    <p:sldId id="296" r:id="rId4"/>
    <p:sldId id="298" r:id="rId5"/>
    <p:sldId id="297" r:id="rId6"/>
    <p:sldId id="275" r:id="rId7"/>
    <p:sldId id="276" r:id="rId8"/>
    <p:sldId id="299" r:id="rId9"/>
    <p:sldId id="279" r:id="rId10"/>
    <p:sldId id="278" r:id="rId11"/>
    <p:sldId id="301" r:id="rId12"/>
    <p:sldId id="285" r:id="rId13"/>
    <p:sldId id="286" r:id="rId14"/>
    <p:sldId id="288" r:id="rId15"/>
    <p:sldId id="289" r:id="rId16"/>
    <p:sldId id="291" r:id="rId17"/>
    <p:sldId id="290" r:id="rId18"/>
    <p:sldId id="292" r:id="rId19"/>
    <p:sldId id="302" r:id="rId20"/>
    <p:sldId id="303" r:id="rId21"/>
    <p:sldId id="287" r:id="rId22"/>
    <p:sldId id="304" r:id="rId23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/>
    <p:restoredTop sz="94721"/>
  </p:normalViewPr>
  <p:slideViewPr>
    <p:cSldViewPr snapToGrid="0" snapToObjects="1">
      <p:cViewPr varScale="1">
        <p:scale>
          <a:sx n="133" d="100"/>
          <a:sy n="133" d="100"/>
        </p:scale>
        <p:origin x="360" y="12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97" d="100"/>
          <a:sy n="97" d="100"/>
        </p:scale>
        <p:origin x="4328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F18BD36-7EE8-8A00-8B93-C1C7E83DC99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7F14E0F-667D-0CE8-14A6-71244714DCF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1AB248-2CEB-AD48-80DA-822B1162A6AD}" type="datetimeFigureOut">
              <a:rPr lang="en-US" smtClean="0"/>
              <a:t>9/26/2025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7B3AC0-7A04-73D1-D8C2-FB389DA3378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52D16E-D246-83D4-9DCD-D60164DA02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672A51-9A26-6A48-A661-EFFD0C459C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2622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6D5425-8C25-404D-9482-1FAAD43087EF}" type="datetimeFigureOut">
              <a:rPr lang="en-US" smtClean="0"/>
              <a:t>9/26/2025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915397-3E6C-4046-9906-54676D796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694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72792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0174C6-04DD-B7CA-85C4-A39F30035C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D40F72CF-026B-6FC3-34AD-B8E627C1CE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E70B03A3-8FE4-FD87-5FD4-34CFDD561D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F742639-CFAB-2CAD-2A98-38C123D1CC9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63175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567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emf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70868"/>
            <a:ext cx="8229600" cy="2363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2FD6910-F320-BB58-ABCE-893CD1194C1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" y="0"/>
            <a:ext cx="9178763" cy="108360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3429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3429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hyperlink" Target="https://creativecommons.org/licenses/by-nc/3.0/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freepngimg.com/png/78155-icons-light-idea-computer-lighting-incandescent-bulb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/>
          <p:cNvSpPr>
            <a:spLocks noGrp="1"/>
          </p:cNvSpPr>
          <p:nvPr>
            <p:ph type="ctrTitle"/>
          </p:nvPr>
        </p:nvSpPr>
        <p:spPr>
          <a:xfrm>
            <a:off x="671945" y="1383507"/>
            <a:ext cx="7564582" cy="1102519"/>
          </a:xfrm>
        </p:spPr>
        <p:txBody>
          <a:bodyPr>
            <a:normAutofit fontScale="90000"/>
          </a:bodyPr>
          <a:lstStyle/>
          <a:p>
            <a:pPr lvl="0" defTabSz="914400" eaLnBrk="0" fontAlgn="base" hangingPunct="0">
              <a:spcAft>
                <a:spcPct val="0"/>
              </a:spcAft>
            </a:pPr>
            <a:r>
              <a:rPr lang="en-US" sz="3600" b="1" dirty="0">
                <a:cs typeface="Times New Roman" pitchFamily="18" charset="0"/>
              </a:rPr>
              <a:t>Arbitration Agreements </a:t>
            </a:r>
            <a:br>
              <a:rPr lang="en-US" sz="3600" b="1" dirty="0">
                <a:cs typeface="Times New Roman" pitchFamily="18" charset="0"/>
              </a:rPr>
            </a:br>
            <a:r>
              <a:rPr lang="en-US" sz="3600" b="1" dirty="0">
                <a:cs typeface="Times New Roman" pitchFamily="18" charset="0"/>
              </a:rPr>
              <a:t>in Bankruptcy and other Insolvency Cases</a:t>
            </a:r>
            <a:endParaRPr lang="en-US" sz="3600" dirty="0"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2310" y="2598988"/>
            <a:ext cx="6485334" cy="2354011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en-US" sz="2700" b="1" dirty="0">
                <a:solidFill>
                  <a:schemeClr val="tx1"/>
                </a:solidFill>
              </a:rPr>
              <a:t>Stephen J. Ware</a:t>
            </a:r>
          </a:p>
          <a:p>
            <a:pPr>
              <a:defRPr/>
            </a:pPr>
            <a:r>
              <a:rPr lang="en-US" sz="1800" b="1" dirty="0">
                <a:solidFill>
                  <a:schemeClr val="tx1"/>
                </a:solidFill>
              </a:rPr>
              <a:t>Frank Edwards Tyler </a:t>
            </a:r>
          </a:p>
          <a:p>
            <a:pPr>
              <a:defRPr/>
            </a:pPr>
            <a:r>
              <a:rPr lang="en-US" sz="1800" b="1" dirty="0">
                <a:solidFill>
                  <a:schemeClr val="tx1"/>
                </a:solidFill>
              </a:rPr>
              <a:t>Distinguished Professor of Law </a:t>
            </a:r>
          </a:p>
          <a:p>
            <a:pPr>
              <a:defRPr/>
            </a:pPr>
            <a:r>
              <a:rPr lang="en-US" b="1" dirty="0">
                <a:solidFill>
                  <a:schemeClr val="tx1"/>
                </a:solidFill>
              </a:rPr>
              <a:t>University of Kansas</a:t>
            </a:r>
          </a:p>
          <a:p>
            <a:pPr>
              <a:defRPr/>
            </a:pPr>
            <a:r>
              <a:rPr lang="en-US" sz="1800" b="1" u="sng" dirty="0">
                <a:solidFill>
                  <a:srgbClr val="0070C0"/>
                </a:solidFill>
              </a:rPr>
              <a:t>ware@ku.edu</a:t>
            </a:r>
          </a:p>
          <a:p>
            <a:pPr>
              <a:defRPr/>
            </a:pPr>
            <a:r>
              <a:rPr lang="en-US" sz="1800" b="1" dirty="0">
                <a:solidFill>
                  <a:schemeClr val="tx1"/>
                </a:solidFill>
              </a:rPr>
              <a:t>+1 785 864 9209</a:t>
            </a:r>
          </a:p>
          <a:p>
            <a:pPr>
              <a:defRPr/>
            </a:pPr>
            <a:br>
              <a:rPr lang="en-US" sz="2700" b="1" dirty="0"/>
            </a:br>
            <a:endParaRPr lang="en-US" sz="2700" dirty="0"/>
          </a:p>
          <a:p>
            <a:pPr>
              <a:defRPr/>
            </a:pPr>
            <a:endParaRPr lang="en-US" sz="2700" dirty="0"/>
          </a:p>
        </p:txBody>
      </p:sp>
    </p:spTree>
    <p:extLst>
      <p:ext uri="{BB962C8B-B14F-4D97-AF65-F5344CB8AC3E}">
        <p14:creationId xmlns:p14="http://schemas.microsoft.com/office/powerpoint/2010/main" val="364749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38B898-F0CD-974C-071C-8918F8710E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FC062A1-DA17-E937-A293-2A26BFB8AB05}"/>
              </a:ext>
            </a:extLst>
          </p:cNvPr>
          <p:cNvSpPr txBox="1"/>
          <p:nvPr/>
        </p:nvSpPr>
        <p:spPr>
          <a:xfrm>
            <a:off x="213327" y="1249895"/>
            <a:ext cx="1781073" cy="3533604"/>
          </a:xfrm>
          <a:prstGeom prst="roundRect">
            <a:avLst/>
          </a:prstGeom>
          <a:solidFill>
            <a:schemeClr val="tx2">
              <a:lumMod val="10000"/>
              <a:lumOff val="90000"/>
            </a:schemeClr>
          </a:solidFill>
        </p:spPr>
        <p:txBody>
          <a:bodyPr wrap="square" rtlCol="0">
            <a:noAutofit/>
          </a:bodyPr>
          <a:lstStyle/>
          <a:p>
            <a:pPr>
              <a:spcAft>
                <a:spcPts val="600"/>
              </a:spcAft>
            </a:pPr>
            <a:r>
              <a:rPr lang="en-US" dirty="0"/>
              <a:t>I traveled from the University of Kansas.</a:t>
            </a:r>
          </a:p>
          <a:p>
            <a:pPr>
              <a:spcAft>
                <a:spcPts val="600"/>
              </a:spcAft>
            </a:pPr>
            <a:endParaRPr lang="en-US" dirty="0"/>
          </a:p>
          <a:p>
            <a:pPr>
              <a:spcAft>
                <a:spcPts val="600"/>
              </a:spcAft>
            </a:pPr>
            <a:r>
              <a:rPr lang="en-US" dirty="0"/>
              <a:t>Where is the University of Kansas?</a:t>
            </a:r>
          </a:p>
          <a:p>
            <a:pPr>
              <a:spcAft>
                <a:spcPts val="600"/>
              </a:spcAft>
            </a:pPr>
            <a:endParaRPr lang="en-US" dirty="0"/>
          </a:p>
          <a:p>
            <a:pPr>
              <a:spcAft>
                <a:spcPts val="600"/>
              </a:spcAft>
            </a:pP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D98D5B-01E3-FDA4-3FD8-680B7C87D2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1631" y="1249894"/>
            <a:ext cx="6439042" cy="3893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5867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226805C-5496-7345-6719-48AD07257A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8001" y="1076988"/>
            <a:ext cx="6818400" cy="406651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A0EFE96-BCC2-7826-EA76-02662E43752C}"/>
              </a:ext>
            </a:extLst>
          </p:cNvPr>
          <p:cNvSpPr txBox="1"/>
          <p:nvPr/>
        </p:nvSpPr>
        <p:spPr>
          <a:xfrm>
            <a:off x="213327" y="1249895"/>
            <a:ext cx="1781073" cy="3533604"/>
          </a:xfrm>
          <a:prstGeom prst="roundRect">
            <a:avLst/>
          </a:prstGeom>
          <a:solidFill>
            <a:schemeClr val="tx2">
              <a:lumMod val="10000"/>
              <a:lumOff val="90000"/>
            </a:schemeClr>
          </a:solidFill>
        </p:spPr>
        <p:txBody>
          <a:bodyPr wrap="square" rtlCol="0">
            <a:noAutofit/>
          </a:bodyPr>
          <a:lstStyle/>
          <a:p>
            <a:pPr>
              <a:spcAft>
                <a:spcPts val="600"/>
              </a:spcAft>
            </a:pPr>
            <a:r>
              <a:rPr lang="en-US" dirty="0"/>
              <a:t>I traveled from the University of Kansas.</a:t>
            </a:r>
          </a:p>
          <a:p>
            <a:pPr>
              <a:spcAft>
                <a:spcPts val="600"/>
              </a:spcAft>
            </a:pPr>
            <a:endParaRPr lang="en-US" dirty="0"/>
          </a:p>
          <a:p>
            <a:pPr>
              <a:spcAft>
                <a:spcPts val="600"/>
              </a:spcAft>
            </a:pPr>
            <a:r>
              <a:rPr lang="en-US" dirty="0"/>
              <a:t>Where is Kansas?</a:t>
            </a:r>
          </a:p>
          <a:p>
            <a:pPr>
              <a:spcAft>
                <a:spcPts val="600"/>
              </a:spcAft>
            </a:pPr>
            <a:endParaRPr lang="en-US" dirty="0"/>
          </a:p>
          <a:p>
            <a:pPr>
              <a:spcAft>
                <a:spcPts val="600"/>
              </a:spcAft>
            </a:pPr>
            <a:r>
              <a:rPr lang="en-US" dirty="0"/>
              <a:t>Halfway between New York and San Franciso.</a:t>
            </a:r>
          </a:p>
        </p:txBody>
      </p:sp>
    </p:spTree>
    <p:extLst>
      <p:ext uri="{BB962C8B-B14F-4D97-AF65-F5344CB8AC3E}">
        <p14:creationId xmlns:p14="http://schemas.microsoft.com/office/powerpoint/2010/main" val="33646314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8FA3E3-3648-4453-C35B-57DC107EDE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>
            <a:extLst>
              <a:ext uri="{FF2B5EF4-FFF2-40B4-BE49-F238E27FC236}">
                <a16:creationId xmlns:a16="http://schemas.microsoft.com/office/drawing/2014/main" id="{53567AED-2B0D-54AC-9303-940BFC240E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1945" y="1383507"/>
            <a:ext cx="7564582" cy="1102519"/>
          </a:xfrm>
        </p:spPr>
        <p:txBody>
          <a:bodyPr>
            <a:normAutofit fontScale="90000"/>
          </a:bodyPr>
          <a:lstStyle/>
          <a:p>
            <a:pPr lvl="0" defTabSz="914400" eaLnBrk="0" fontAlgn="base" hangingPunct="0">
              <a:spcAft>
                <a:spcPct val="0"/>
              </a:spcAft>
            </a:pPr>
            <a:r>
              <a:rPr lang="en-US" sz="3600" b="1" dirty="0">
                <a:cs typeface="Times New Roman" pitchFamily="18" charset="0"/>
              </a:rPr>
              <a:t>Arbitration Agreements </a:t>
            </a:r>
            <a:br>
              <a:rPr lang="en-US" sz="3600" b="1" dirty="0">
                <a:cs typeface="Times New Roman" pitchFamily="18" charset="0"/>
              </a:rPr>
            </a:br>
            <a:r>
              <a:rPr lang="en-US" sz="3600" b="1" dirty="0">
                <a:cs typeface="Times New Roman" pitchFamily="18" charset="0"/>
              </a:rPr>
              <a:t>in Bankruptcy and other Insolvency Cases</a:t>
            </a:r>
            <a:endParaRPr lang="en-US" sz="3600" dirty="0">
              <a:cs typeface="Times New Roman" pitchFamily="18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BE31F6C-2914-6581-7ED8-3285C59446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32310" y="2598988"/>
            <a:ext cx="6485334" cy="2354011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en-US" sz="2700" b="1" dirty="0">
                <a:solidFill>
                  <a:schemeClr val="tx1"/>
                </a:solidFill>
              </a:rPr>
              <a:t>Stephen J. Ware</a:t>
            </a:r>
          </a:p>
          <a:p>
            <a:pPr>
              <a:defRPr/>
            </a:pPr>
            <a:r>
              <a:rPr lang="en-US" sz="1800" b="1" dirty="0">
                <a:solidFill>
                  <a:schemeClr val="tx1"/>
                </a:solidFill>
              </a:rPr>
              <a:t>Frank Edwards Tyler </a:t>
            </a:r>
          </a:p>
          <a:p>
            <a:pPr>
              <a:defRPr/>
            </a:pPr>
            <a:r>
              <a:rPr lang="en-US" sz="1800" b="1" dirty="0">
                <a:solidFill>
                  <a:schemeClr val="tx1"/>
                </a:solidFill>
              </a:rPr>
              <a:t>Distinguished Professor of Law </a:t>
            </a:r>
          </a:p>
          <a:p>
            <a:pPr>
              <a:defRPr/>
            </a:pPr>
            <a:r>
              <a:rPr lang="en-US" b="1" dirty="0">
                <a:solidFill>
                  <a:schemeClr val="tx1"/>
                </a:solidFill>
              </a:rPr>
              <a:t>University of Kansas</a:t>
            </a:r>
          </a:p>
          <a:p>
            <a:pPr>
              <a:defRPr/>
            </a:pPr>
            <a:r>
              <a:rPr lang="en-US" sz="1800" b="1" u="sng" dirty="0">
                <a:solidFill>
                  <a:srgbClr val="0070C0"/>
                </a:solidFill>
              </a:rPr>
              <a:t>I think I am the only law professor in the US who regularly teaches and writes on both arbitration and bankruptcy (insolvency)</a:t>
            </a:r>
            <a:endParaRPr lang="en-US" sz="1800" b="1" dirty="0">
              <a:solidFill>
                <a:schemeClr val="tx1"/>
              </a:solidFill>
            </a:endParaRPr>
          </a:p>
          <a:p>
            <a:pPr>
              <a:defRPr/>
            </a:pPr>
            <a:br>
              <a:rPr lang="en-US" sz="2700" b="1" dirty="0"/>
            </a:br>
            <a:endParaRPr lang="en-US" sz="2700" dirty="0"/>
          </a:p>
          <a:p>
            <a:pPr>
              <a:defRPr/>
            </a:pPr>
            <a:endParaRPr lang="en-US" sz="2700" dirty="0"/>
          </a:p>
        </p:txBody>
      </p:sp>
    </p:spTree>
    <p:extLst>
      <p:ext uri="{BB962C8B-B14F-4D97-AF65-F5344CB8AC3E}">
        <p14:creationId xmlns:p14="http://schemas.microsoft.com/office/powerpoint/2010/main" val="18339030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7F082E-0607-D8FB-F0D9-833FAC8C24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0" descr="preencoded.png">
            <a:extLst>
              <a:ext uri="{FF2B5EF4-FFF2-40B4-BE49-F238E27FC236}">
                <a16:creationId xmlns:a16="http://schemas.microsoft.com/office/drawing/2014/main" id="{DB7A87F4-9093-36CD-B5E2-ADC7B9E8FC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70572"/>
            <a:ext cx="2715491" cy="407441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64EB707-CA0B-24FE-8B4F-F15155D1CF76}"/>
              </a:ext>
            </a:extLst>
          </p:cNvPr>
          <p:cNvSpPr txBox="1"/>
          <p:nvPr/>
        </p:nvSpPr>
        <p:spPr>
          <a:xfrm>
            <a:off x="1357745" y="2749915"/>
            <a:ext cx="196348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600000" rev="3600000"/>
              </a:camera>
              <a:lightRig rig="threePt" dir="t"/>
            </a:scene3d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Insolvency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9888071-65AC-04A7-0A8B-61ABC7C447F0}"/>
              </a:ext>
            </a:extLst>
          </p:cNvPr>
          <p:cNvSpPr txBox="1"/>
          <p:nvPr/>
        </p:nvSpPr>
        <p:spPr>
          <a:xfrm>
            <a:off x="2894400" y="1093931"/>
            <a:ext cx="5932799" cy="3932113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sz="2800" dirty="0"/>
              <a:t>Tension between</a:t>
            </a:r>
          </a:p>
          <a:p>
            <a:endParaRPr lang="en-US" sz="2800" dirty="0"/>
          </a:p>
          <a:p>
            <a:r>
              <a:rPr lang="en-US" sz="2400" dirty="0"/>
              <a:t>Arbitration law’s separation of related disputes into different forums for adjudication</a:t>
            </a:r>
          </a:p>
          <a:p>
            <a:endParaRPr lang="en-US" sz="2400" dirty="0"/>
          </a:p>
          <a:p>
            <a:r>
              <a:rPr lang="en-US" sz="2400" dirty="0"/>
              <a:t>and</a:t>
            </a:r>
          </a:p>
          <a:p>
            <a:endParaRPr lang="en-US" sz="2400" dirty="0"/>
          </a:p>
          <a:p>
            <a:r>
              <a:rPr lang="en-US" sz="2400" dirty="0"/>
              <a:t>Insolvency law’s need for collective action involving several creditors of the same debtor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5479530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>
            <a:extLst>
              <a:ext uri="{FF2B5EF4-FFF2-40B4-BE49-F238E27FC236}">
                <a16:creationId xmlns:a16="http://schemas.microsoft.com/office/drawing/2014/main" id="{56F85572-E1CC-306C-B6A7-3A3C437AEA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5742" y="1185701"/>
            <a:ext cx="7711858" cy="1046299"/>
          </a:xfrm>
        </p:spPr>
        <p:txBody>
          <a:bodyPr>
            <a:noAutofit/>
          </a:bodyPr>
          <a:lstStyle/>
          <a:p>
            <a:pPr algn="l"/>
            <a:r>
              <a:rPr lang="en-US" altLang="en-US" sz="2800" dirty="0">
                <a:solidFill>
                  <a:srgbClr val="0070C0"/>
                </a:solidFill>
              </a:rPr>
              <a:t>Convention on the Recognition and Enforcement of Foreign Arbitral Awards </a:t>
            </a:r>
            <a:r>
              <a:rPr lang="en-US" altLang="en-US" sz="2800" dirty="0"/>
              <a:t>(NY Convention)</a:t>
            </a:r>
            <a:endParaRPr lang="en-US" sz="28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E8B79F3-9872-D275-4119-E096E67B80F4}"/>
              </a:ext>
            </a:extLst>
          </p:cNvPr>
          <p:cNvSpPr txBox="1"/>
          <p:nvPr/>
        </p:nvSpPr>
        <p:spPr>
          <a:xfrm>
            <a:off x="445742" y="2325198"/>
            <a:ext cx="8252516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/>
              <a:t>173 Contracting States.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/>
              <a:t>Requires States to enforce arbitration agreements and arbitration awards (arbitrators’ decisions),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/>
              <a:t>But only “concerning a subject matter capable of settlement by arbitration.”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/>
              <a:t>So, a State is not obligated to enforce an arbitration agreement or award concerning matters that State’s lawmakers have declared </a:t>
            </a:r>
            <a:r>
              <a:rPr lang="en-US" sz="2200" dirty="0" err="1"/>
              <a:t>nonarbitrable</a:t>
            </a:r>
            <a:r>
              <a:rPr lang="en-US" sz="22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6198183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B11D10-C53F-C189-3066-2A19B73386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CBC21A5B-ADC1-DCB1-AFF5-720A9476EA16}"/>
              </a:ext>
            </a:extLst>
          </p:cNvPr>
          <p:cNvSpPr txBox="1">
            <a:spLocks noChangeArrowheads="1"/>
          </p:cNvSpPr>
          <p:nvPr/>
        </p:nvSpPr>
        <p:spPr>
          <a:xfrm>
            <a:off x="172800" y="1162050"/>
            <a:ext cx="8755200" cy="140970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 lnSpcReduction="10000"/>
          </a:bodyPr>
          <a:lstStyle>
            <a:lvl1pPr algn="ctr" defTabSz="342900" rtl="0" eaLnBrk="1" latinLnBrk="0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en-US" sz="3100" b="1" dirty="0"/>
              <a:t>Domestic Arbitration</a:t>
            </a:r>
            <a:r>
              <a:rPr lang="en-US" altLang="en-US" sz="3100" dirty="0"/>
              <a:t> Law</a:t>
            </a:r>
            <a:br>
              <a:rPr lang="en-US" altLang="en-US" sz="3100" dirty="0"/>
            </a:br>
            <a:br>
              <a:rPr lang="en-US" altLang="en-US" sz="3100" dirty="0"/>
            </a:br>
            <a:r>
              <a:rPr lang="en-US" altLang="en-US" sz="3100" dirty="0"/>
              <a:t>Generally, around the developed world, </a:t>
            </a:r>
            <a:r>
              <a:rPr lang="en-US" altLang="en-US" sz="3100" dirty="0">
                <a:solidFill>
                  <a:srgbClr val="0070C0"/>
                </a:solidFill>
              </a:rPr>
              <a:t>courts</a:t>
            </a:r>
            <a:r>
              <a:rPr lang="en-US" altLang="en-US" sz="3100" dirty="0">
                <a:solidFill>
                  <a:srgbClr val="FFFF00"/>
                </a:solidFill>
              </a:rPr>
              <a:t> </a:t>
            </a:r>
            <a:r>
              <a:rPr lang="en-US" altLang="en-US" sz="3100" dirty="0">
                <a:solidFill>
                  <a:srgbClr val="0070C0"/>
                </a:solidFill>
              </a:rPr>
              <a:t>enforce</a:t>
            </a:r>
            <a:r>
              <a:rPr lang="en-US" altLang="en-US" sz="3100" dirty="0"/>
              <a:t>:</a:t>
            </a:r>
            <a:endParaRPr lang="en-US" altLang="en-US" sz="2700" dirty="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B48553A3-97E8-E728-5C6A-4241C04671AE}"/>
              </a:ext>
            </a:extLst>
          </p:cNvPr>
          <p:cNvSpPr txBox="1">
            <a:spLocks noChangeArrowheads="1"/>
          </p:cNvSpPr>
          <p:nvPr/>
        </p:nvSpPr>
        <p:spPr>
          <a:xfrm>
            <a:off x="316800" y="2639684"/>
            <a:ext cx="8611200" cy="238591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457200" indent="-457200" algn="l" defTabSz="342900">
              <a:buFont typeface="Arial" panose="020B0604020202020204" pitchFamily="34" charset="0"/>
              <a:buChar char="•"/>
            </a:pPr>
            <a:r>
              <a:rPr lang="en-US" altLang="en-US" sz="2700" dirty="0">
                <a:solidFill>
                  <a:srgbClr val="0070C0"/>
                </a:solidFill>
              </a:rPr>
              <a:t>arbitration agreements, and </a:t>
            </a:r>
          </a:p>
          <a:p>
            <a:pPr marL="457200" indent="-457200" algn="l" defTabSz="342900">
              <a:buFont typeface="Arial" panose="020B0604020202020204" pitchFamily="34" charset="0"/>
              <a:buChar char="•"/>
            </a:pPr>
            <a:r>
              <a:rPr lang="en-US" altLang="en-US" sz="2700" dirty="0">
                <a:solidFill>
                  <a:srgbClr val="0070C0"/>
                </a:solidFill>
              </a:rPr>
              <a:t>arbitrators’ decisions (arbitration awards) </a:t>
            </a:r>
            <a:r>
              <a:rPr lang="en-US" altLang="en-US" sz="2700" dirty="0"/>
              <a:t>(“awards”).</a:t>
            </a:r>
          </a:p>
          <a:p>
            <a:pPr marL="457200" indent="-457200" algn="l" defTabSz="342900">
              <a:buFont typeface="Arial" panose="020B0604020202020204" pitchFamily="34" charset="0"/>
              <a:buChar char="•"/>
            </a:pPr>
            <a:endParaRPr lang="en-US" altLang="en-US" sz="2700" dirty="0"/>
          </a:p>
          <a:p>
            <a:pPr algn="l" defTabSz="342900"/>
            <a:r>
              <a:rPr lang="en-US" altLang="en-US" sz="2700" dirty="0">
                <a:solidFill>
                  <a:schemeClr val="tx1"/>
                </a:solidFill>
              </a:rPr>
              <a:t>Exceptions vary from nation to nation. </a:t>
            </a:r>
          </a:p>
          <a:p>
            <a:pPr algn="l" defTabSz="342900"/>
            <a:endParaRPr lang="en-US" altLang="en-US" sz="2700" dirty="0"/>
          </a:p>
          <a:p>
            <a:pPr algn="l" defTabSz="342900"/>
            <a:r>
              <a:rPr lang="en-US" altLang="en-US" sz="2700" dirty="0">
                <a:solidFill>
                  <a:schemeClr val="accent1"/>
                </a:solidFill>
              </a:rPr>
              <a:t>Most or all nations </a:t>
            </a:r>
            <a:r>
              <a:rPr lang="en-US" altLang="en-US" sz="2700" dirty="0">
                <a:solidFill>
                  <a:srgbClr val="0070C0"/>
                </a:solidFill>
              </a:rPr>
              <a:t>except some or all </a:t>
            </a:r>
            <a:r>
              <a:rPr lang="en-US" altLang="en-US" sz="2700" dirty="0">
                <a:solidFill>
                  <a:schemeClr val="tx1"/>
                </a:solidFill>
              </a:rPr>
              <a:t>bankruptcy &amp; other </a:t>
            </a:r>
            <a:r>
              <a:rPr lang="en-US" altLang="en-US" sz="2700" dirty="0">
                <a:solidFill>
                  <a:srgbClr val="0070C0"/>
                </a:solidFill>
              </a:rPr>
              <a:t>insolvency matters</a:t>
            </a:r>
            <a:r>
              <a:rPr lang="en-US" altLang="en-US" sz="2700" dirty="0">
                <a:solidFill>
                  <a:schemeClr val="tx1"/>
                </a:solidFill>
              </a:rPr>
              <a:t>, from courts’ enforcement of arbitration agreements and awards.</a:t>
            </a:r>
          </a:p>
          <a:p>
            <a:pPr algn="l" defTabSz="342900"/>
            <a:endParaRPr lang="en-US" altLang="en-US" sz="2700" dirty="0"/>
          </a:p>
        </p:txBody>
      </p:sp>
    </p:spTree>
    <p:extLst>
      <p:ext uri="{BB962C8B-B14F-4D97-AF65-F5344CB8AC3E}">
        <p14:creationId xmlns:p14="http://schemas.microsoft.com/office/powerpoint/2010/main" val="37330700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7E52D3-9BCE-DB9D-9F2F-8B9CAFEF17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0" descr="preencoded.png">
            <a:extLst>
              <a:ext uri="{FF2B5EF4-FFF2-40B4-BE49-F238E27FC236}">
                <a16:creationId xmlns:a16="http://schemas.microsoft.com/office/drawing/2014/main" id="{65C64D81-DF54-BAD3-2412-48FC3CA8ED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70572"/>
            <a:ext cx="2715491" cy="407441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5894201-05AD-A2A1-F113-DD67C2A51F89}"/>
              </a:ext>
            </a:extLst>
          </p:cNvPr>
          <p:cNvSpPr txBox="1"/>
          <p:nvPr/>
        </p:nvSpPr>
        <p:spPr>
          <a:xfrm>
            <a:off x="1357745" y="2749915"/>
            <a:ext cx="196348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600000" rev="3600000"/>
              </a:camera>
              <a:lightRig rig="threePt" dir="t"/>
            </a:scene3d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Insolvency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3C7B939-50DF-76C6-54BF-18C85822409E}"/>
              </a:ext>
            </a:extLst>
          </p:cNvPr>
          <p:cNvSpPr txBox="1"/>
          <p:nvPr/>
        </p:nvSpPr>
        <p:spPr>
          <a:xfrm>
            <a:off x="2894400" y="1093931"/>
            <a:ext cx="6141600" cy="3932113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sz="2800" dirty="0"/>
              <a:t>Why except some insolvency matters from arbitration?</a:t>
            </a:r>
          </a:p>
          <a:p>
            <a:endParaRPr lang="en-US" sz="2200" dirty="0"/>
          </a:p>
          <a:p>
            <a:r>
              <a:rPr lang="en-US" sz="2200" dirty="0"/>
              <a:t>Tension between</a:t>
            </a:r>
          </a:p>
          <a:p>
            <a:endParaRPr lang="en-US" sz="2200" dirty="0"/>
          </a:p>
          <a:p>
            <a:r>
              <a:rPr lang="en-US" sz="2200" dirty="0"/>
              <a:t>Arbitration law’s separation of related disputes into different forums for adjudication, and</a:t>
            </a:r>
          </a:p>
          <a:p>
            <a:endParaRPr lang="en-US" sz="2200" dirty="0"/>
          </a:p>
          <a:p>
            <a:r>
              <a:rPr lang="en-US" sz="2200" dirty="0">
                <a:solidFill>
                  <a:schemeClr val="accent1"/>
                </a:solidFill>
              </a:rPr>
              <a:t>Insolvency</a:t>
            </a:r>
            <a:r>
              <a:rPr lang="en-US" sz="2200" dirty="0"/>
              <a:t> law’s need for </a:t>
            </a:r>
            <a:r>
              <a:rPr lang="en-US" sz="2200" dirty="0">
                <a:solidFill>
                  <a:schemeClr val="accent1"/>
                </a:solidFill>
              </a:rPr>
              <a:t>collective</a:t>
            </a:r>
            <a:r>
              <a:rPr lang="en-US" sz="2200" dirty="0"/>
              <a:t> action involving several creditors of the same debtor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2887811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C93991-01ED-37E2-23E8-AFDEE151D5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0" descr="preencoded.png">
            <a:extLst>
              <a:ext uri="{FF2B5EF4-FFF2-40B4-BE49-F238E27FC236}">
                <a16:creationId xmlns:a16="http://schemas.microsoft.com/office/drawing/2014/main" id="{E0CAB0DB-E50E-E391-EEFC-5E86BEC656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70572"/>
            <a:ext cx="2715491" cy="407441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76FEF4A-7DEE-4D94-A3FF-2A242472C7CE}"/>
              </a:ext>
            </a:extLst>
          </p:cNvPr>
          <p:cNvSpPr txBox="1"/>
          <p:nvPr/>
        </p:nvSpPr>
        <p:spPr>
          <a:xfrm>
            <a:off x="1357745" y="2749915"/>
            <a:ext cx="196348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600000" rev="3600000"/>
              </a:camera>
              <a:lightRig rig="threePt" dir="t"/>
            </a:scene3d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Insolvency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1F60158-D396-8F51-AAB3-EC738887F151}"/>
              </a:ext>
            </a:extLst>
          </p:cNvPr>
          <p:cNvSpPr txBox="1"/>
          <p:nvPr/>
        </p:nvSpPr>
        <p:spPr>
          <a:xfrm>
            <a:off x="2858400" y="1046687"/>
            <a:ext cx="6148800" cy="8490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ts val="296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75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" pitchFamily="34" charset="0"/>
                <a:ea typeface="Alexandria" pitchFamily="34" charset="-122"/>
                <a:cs typeface="Alexandria" pitchFamily="34" charset="-120"/>
              </a:rPr>
              <a:t>General compromise on arbitrability of Bankruptcy and other Insolvency Matters</a:t>
            </a:r>
            <a:endParaRPr kumimoji="0" lang="en-US" sz="2375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DC49086-4E0B-556C-9A49-E7E27B55E29A}"/>
              </a:ext>
            </a:extLst>
          </p:cNvPr>
          <p:cNvSpPr txBox="1"/>
          <p:nvPr/>
        </p:nvSpPr>
        <p:spPr>
          <a:xfrm>
            <a:off x="2858400" y="1967346"/>
            <a:ext cx="3038400" cy="2965296"/>
          </a:xfrm>
          <a:prstGeom prst="roundRect">
            <a:avLst/>
          </a:prstGeom>
          <a:solidFill>
            <a:schemeClr val="tx2">
              <a:lumMod val="10000"/>
              <a:lumOff val="90000"/>
            </a:schemeClr>
          </a:solidFill>
        </p:spPr>
        <p:txBody>
          <a:bodyPr wrap="square" rtlCol="0">
            <a:noAutofit/>
          </a:bodyPr>
          <a:lstStyle/>
          <a:p>
            <a:pPr>
              <a:spcAft>
                <a:spcPts val="600"/>
              </a:spcAft>
            </a:pPr>
            <a:r>
              <a:rPr lang="en-US" sz="1600" dirty="0">
                <a:latin typeface="Alexandria"/>
              </a:rPr>
              <a:t>Core Insolvency Functions Nonarbitrable</a:t>
            </a:r>
            <a:endParaRPr lang="en-US" sz="1100" dirty="0">
              <a:latin typeface="Alexandria"/>
            </a:endParaRPr>
          </a:p>
          <a:p>
            <a:pPr>
              <a:spcAft>
                <a:spcPts val="600"/>
              </a:spcAft>
            </a:pPr>
            <a:r>
              <a:rPr lang="en-US" sz="1400" dirty="0">
                <a:latin typeface="Alexandria"/>
              </a:rPr>
              <a:t>Most jurisdictions hold that “core” bankruptcy and insolvency functions are non-arbitrable. These include starting, administering, and winding-up insolvency proceedings, such as liquidating an insolvent company, rescheduling its debts, operating in receivership or administration, and distributing payments to creditors.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A84594C-5B41-59C3-436F-ECC502A6E4EE}"/>
              </a:ext>
            </a:extLst>
          </p:cNvPr>
          <p:cNvSpPr txBox="1"/>
          <p:nvPr/>
        </p:nvSpPr>
        <p:spPr>
          <a:xfrm>
            <a:off x="6102927" y="1967347"/>
            <a:ext cx="2715491" cy="2965296"/>
          </a:xfrm>
          <a:prstGeom prst="roundRect">
            <a:avLst/>
          </a:prstGeom>
          <a:solidFill>
            <a:schemeClr val="tx2">
              <a:lumMod val="10000"/>
              <a:lumOff val="90000"/>
            </a:schemeClr>
          </a:solidFill>
        </p:spPr>
        <p:txBody>
          <a:bodyPr wrap="square" rtlCol="0">
            <a:noAutofit/>
          </a:bodyPr>
          <a:lstStyle/>
          <a:p>
            <a:pPr>
              <a:spcAft>
                <a:spcPts val="600"/>
              </a:spcAft>
            </a:pPr>
            <a:r>
              <a:rPr lang="en-US" sz="1600" dirty="0"/>
              <a:t>Maybe Arbitrate Disputes that Merely Involve the Insolvent Debtor</a:t>
            </a:r>
            <a:endParaRPr lang="en-US" sz="1200" dirty="0"/>
          </a:p>
          <a:p>
            <a:pPr>
              <a:spcAft>
                <a:spcPts val="600"/>
              </a:spcAft>
            </a:pPr>
            <a:r>
              <a:rPr lang="en-US" sz="1400" dirty="0"/>
              <a:t>States differ on the arbitrability of disputes merely involving a company in bankruptcy or other insolvency proceedings. For example, claims against or by the insolvent debtor.</a:t>
            </a:r>
          </a:p>
        </p:txBody>
      </p:sp>
    </p:spTree>
    <p:extLst>
      <p:ext uri="{BB962C8B-B14F-4D97-AF65-F5344CB8AC3E}">
        <p14:creationId xmlns:p14="http://schemas.microsoft.com/office/powerpoint/2010/main" val="7025008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199B55A1-27A4-11D4-0A94-91874C901486}"/>
              </a:ext>
            </a:extLst>
          </p:cNvPr>
          <p:cNvSpPr txBox="1">
            <a:spLocks noChangeArrowheads="1"/>
          </p:cNvSpPr>
          <p:nvPr/>
        </p:nvSpPr>
        <p:spPr>
          <a:xfrm>
            <a:off x="545361" y="1175039"/>
            <a:ext cx="6160240" cy="3968461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2500" lnSpcReduction="20000"/>
          </a:bodyPr>
          <a:lstStyle>
            <a:lvl1pPr algn="ctr" defTabSz="342900" rtl="0" eaLnBrk="1" latinLnBrk="0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en-US" sz="2700" dirty="0">
                <a:solidFill>
                  <a:srgbClr val="0070C0"/>
                </a:solidFill>
              </a:rPr>
              <a:t>Choice-of-law </a:t>
            </a:r>
            <a:r>
              <a:rPr lang="en-US" altLang="en-US" sz="2700" dirty="0"/>
              <a:t>analysis may be needed when </a:t>
            </a:r>
            <a:br>
              <a:rPr lang="en-US" altLang="en-US" sz="2700" dirty="0"/>
            </a:br>
            <a:br>
              <a:rPr lang="en-US" altLang="en-US" sz="2700" dirty="0"/>
            </a:br>
            <a:r>
              <a:rPr lang="en-US" altLang="en-US" sz="2700" dirty="0"/>
              <a:t>the </a:t>
            </a:r>
            <a:r>
              <a:rPr lang="en-US" altLang="en-US" sz="2700" dirty="0">
                <a:solidFill>
                  <a:srgbClr val="0070C0"/>
                </a:solidFill>
              </a:rPr>
              <a:t>seat of arbitration </a:t>
            </a:r>
            <a:br>
              <a:rPr lang="en-US" altLang="en-US" sz="2700" dirty="0"/>
            </a:br>
            <a:br>
              <a:rPr lang="en-US" altLang="en-US" sz="2700" dirty="0"/>
            </a:br>
            <a:r>
              <a:rPr lang="en-US" altLang="en-US" sz="2700" dirty="0"/>
              <a:t>differs from </a:t>
            </a:r>
            <a:br>
              <a:rPr lang="en-US" altLang="en-US" sz="2700" dirty="0"/>
            </a:br>
            <a:br>
              <a:rPr lang="en-US" altLang="en-US" sz="2700" dirty="0"/>
            </a:br>
            <a:r>
              <a:rPr lang="en-US" altLang="en-US" sz="2700" dirty="0"/>
              <a:t>the </a:t>
            </a:r>
            <a:r>
              <a:rPr lang="en-US" altLang="en-US" sz="2700" dirty="0">
                <a:solidFill>
                  <a:srgbClr val="0070C0"/>
                </a:solidFill>
              </a:rPr>
              <a:t>jurisdiction of the insolvency case</a:t>
            </a:r>
            <a:r>
              <a:rPr lang="en-US" altLang="en-US" sz="2700" dirty="0"/>
              <a:t>.</a:t>
            </a:r>
            <a:br>
              <a:rPr lang="en-US" altLang="en-US" sz="2700" dirty="0"/>
            </a:br>
            <a:br>
              <a:rPr lang="en-US" altLang="en-US" sz="2700" dirty="0"/>
            </a:br>
            <a:r>
              <a:rPr lang="en-US" altLang="en-US" sz="2700" dirty="0"/>
              <a:t>Arbitration law says law of the seat governs non-arbitrability. </a:t>
            </a:r>
            <a:br>
              <a:rPr lang="en-US" altLang="en-US" sz="2700" dirty="0"/>
            </a:br>
            <a:br>
              <a:rPr lang="en-US" altLang="en-US" sz="2700" dirty="0"/>
            </a:br>
            <a:r>
              <a:rPr lang="en-US" altLang="en-US" sz="2700" dirty="0"/>
              <a:t>So, an arbitration award may be enforced at the seat and some other jurisdictions, even when not enforced in jurisdiction of the insolvency case.</a:t>
            </a:r>
          </a:p>
        </p:txBody>
      </p:sp>
    </p:spTree>
    <p:extLst>
      <p:ext uri="{BB962C8B-B14F-4D97-AF65-F5344CB8AC3E}">
        <p14:creationId xmlns:p14="http://schemas.microsoft.com/office/powerpoint/2010/main" val="11737853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1502E8-CD09-B0C0-6EC1-3C1B681476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0" descr="preencoded.png">
            <a:extLst>
              <a:ext uri="{FF2B5EF4-FFF2-40B4-BE49-F238E27FC236}">
                <a16:creationId xmlns:a16="http://schemas.microsoft.com/office/drawing/2014/main" id="{839848FB-20BE-FDCC-C22C-F4A7611E84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70572"/>
            <a:ext cx="2715491" cy="407441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35A68CC-A18C-0114-3F9B-2E07BD873AF0}"/>
              </a:ext>
            </a:extLst>
          </p:cNvPr>
          <p:cNvSpPr txBox="1"/>
          <p:nvPr/>
        </p:nvSpPr>
        <p:spPr>
          <a:xfrm>
            <a:off x="1357745" y="2749915"/>
            <a:ext cx="196348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600000" rev="3600000"/>
              </a:camera>
              <a:lightRig rig="threePt" dir="t"/>
            </a:scene3d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Insolvency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AED4498-0C44-DA2B-7F0A-738CE4729EED}"/>
              </a:ext>
            </a:extLst>
          </p:cNvPr>
          <p:cNvSpPr txBox="1"/>
          <p:nvPr/>
        </p:nvSpPr>
        <p:spPr>
          <a:xfrm>
            <a:off x="2894400" y="1093931"/>
            <a:ext cx="6141600" cy="3932113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sz="2800" dirty="0"/>
              <a:t>Why except some insolvency matters from arbitration?</a:t>
            </a:r>
          </a:p>
          <a:p>
            <a:endParaRPr lang="en-US" sz="2200" dirty="0"/>
          </a:p>
          <a:p>
            <a:r>
              <a:rPr lang="en-US" sz="2200" dirty="0"/>
              <a:t>Tension between</a:t>
            </a:r>
          </a:p>
          <a:p>
            <a:endParaRPr lang="en-US" sz="2200" dirty="0"/>
          </a:p>
          <a:p>
            <a:r>
              <a:rPr lang="en-US" sz="2200" dirty="0"/>
              <a:t>Arbitration law’s separation of related disputes into different forums for adjudication, and</a:t>
            </a:r>
          </a:p>
          <a:p>
            <a:endParaRPr lang="en-US" sz="2200" dirty="0"/>
          </a:p>
          <a:p>
            <a:r>
              <a:rPr lang="en-US" sz="2200" dirty="0">
                <a:solidFill>
                  <a:schemeClr val="accent1"/>
                </a:solidFill>
              </a:rPr>
              <a:t>Insolvency</a:t>
            </a:r>
            <a:r>
              <a:rPr lang="en-US" sz="2200" dirty="0"/>
              <a:t> law’s need for </a:t>
            </a:r>
            <a:r>
              <a:rPr lang="en-US" sz="2200" dirty="0">
                <a:solidFill>
                  <a:schemeClr val="accent1"/>
                </a:solidFill>
              </a:rPr>
              <a:t>collective</a:t>
            </a:r>
            <a:r>
              <a:rPr lang="en-US" sz="2200" dirty="0"/>
              <a:t> action involving several creditors of the same debtor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8459533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3ED6D0-30A5-A012-228D-F904392FE7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3">
            <a:extLst>
              <a:ext uri="{FF2B5EF4-FFF2-40B4-BE49-F238E27FC236}">
                <a16:creationId xmlns:a16="http://schemas.microsoft.com/office/drawing/2014/main" id="{649FA237-0468-5A2F-88F0-D733655642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600" y="1216027"/>
            <a:ext cx="8892000" cy="1915971"/>
          </a:xfrm>
        </p:spPr>
        <p:txBody>
          <a:bodyPr>
            <a:noAutofit/>
          </a:bodyPr>
          <a:lstStyle/>
          <a:p>
            <a:pPr algn="l"/>
            <a:r>
              <a:rPr lang="en-US" sz="2800" b="1" dirty="0"/>
              <a:t>Corporate Insolvency Law </a:t>
            </a:r>
            <a:br>
              <a:rPr lang="en-US" sz="2800" b="1" dirty="0"/>
            </a:br>
            <a:r>
              <a:rPr lang="en-US" sz="2800" b="1" dirty="0"/>
              <a:t>Reduces Collective Action Problems from Race of Creditors</a:t>
            </a:r>
            <a:br>
              <a:rPr lang="en-US" sz="2800" b="1" dirty="0"/>
            </a:br>
            <a:br>
              <a:rPr lang="en-US" sz="2800" b="1" dirty="0"/>
            </a:br>
            <a:r>
              <a:rPr lang="en-US" sz="2800" b="1" dirty="0"/>
              <a:t>Corporate Insolvency Law:</a:t>
            </a:r>
          </a:p>
        </p:txBody>
      </p:sp>
      <p:sp>
        <p:nvSpPr>
          <p:cNvPr id="8" name="Content Placeholder 4">
            <a:extLst>
              <a:ext uri="{FF2B5EF4-FFF2-40B4-BE49-F238E27FC236}">
                <a16:creationId xmlns:a16="http://schemas.microsoft.com/office/drawing/2014/main" id="{A0B0D054-936B-AD28-8FE3-EB9B31782799}"/>
              </a:ext>
            </a:extLst>
          </p:cNvPr>
          <p:cNvSpPr txBox="1">
            <a:spLocks/>
          </p:cNvSpPr>
          <p:nvPr/>
        </p:nvSpPr>
        <p:spPr>
          <a:xfrm>
            <a:off x="259372" y="3131999"/>
            <a:ext cx="8553428" cy="2011501"/>
          </a:xfrm>
          <a:prstGeom prst="rect">
            <a:avLst/>
          </a:prstGeom>
        </p:spPr>
        <p:txBody>
          <a:bodyPr>
            <a:normAutofit/>
          </a:bodyPr>
          <a:lstStyle>
            <a:lvl1pPr marL="257175" indent="-257175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7213" indent="-214313" algn="l" defTabSz="342900" rtl="0" eaLnBrk="1" latinLnBrk="0" hangingPunct="1">
              <a:spcBef>
                <a:spcPct val="20000"/>
              </a:spcBef>
              <a:buFont typeface="Arial"/>
              <a:buChar char="–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342900" rtl="0" eaLnBrk="1" latinLnBrk="0" hangingPunct="1">
              <a:spcBef>
                <a:spcPct val="20000"/>
              </a:spcBef>
              <a:buFont typeface="Arial"/>
              <a:buChar char="–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342900" rtl="0" eaLnBrk="1" latinLnBrk="0" hangingPunct="1">
              <a:spcBef>
                <a:spcPct val="20000"/>
              </a:spcBef>
              <a:buFont typeface="Arial"/>
              <a:buChar char="»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Pauses race of creditors to collect</a:t>
            </a:r>
          </a:p>
          <a:p>
            <a:r>
              <a:rPr lang="en-US" dirty="0"/>
              <a:t>Supervises insolvent debtor’s property to maintain value</a:t>
            </a:r>
          </a:p>
          <a:p>
            <a:r>
              <a:rPr lang="en-US" dirty="0"/>
              <a:t>Restructure or liquidate in orderly manner</a:t>
            </a:r>
          </a:p>
          <a:p>
            <a:r>
              <a:rPr lang="en-US" dirty="0"/>
              <a:t>Distribute to creditors by priority, not race</a:t>
            </a:r>
          </a:p>
        </p:txBody>
      </p:sp>
    </p:spTree>
    <p:extLst>
      <p:ext uri="{BB962C8B-B14F-4D97-AF65-F5344CB8AC3E}">
        <p14:creationId xmlns:p14="http://schemas.microsoft.com/office/powerpoint/2010/main" val="15899375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6962A8-1636-D219-DD82-9DA475EC12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6C2EE50-36F6-E394-235D-5A6A7DFDC2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414" y="1284790"/>
            <a:ext cx="6559642" cy="978194"/>
          </a:xfrm>
        </p:spPr>
        <p:txBody>
          <a:bodyPr>
            <a:noAutofit/>
          </a:bodyPr>
          <a:lstStyle/>
          <a:p>
            <a:pPr algn="l"/>
            <a:r>
              <a:rPr lang="en-US" sz="2800" b="1" dirty="0"/>
              <a:t>Corporate Insolvency Law</a:t>
            </a:r>
            <a:br>
              <a:rPr lang="en-US" sz="2800" b="1" dirty="0"/>
            </a:br>
            <a:r>
              <a:rPr lang="en-US" sz="2800" b="1" dirty="0"/>
              <a:t>Reduces Collective Action Problems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588A4E2-B86A-9BC1-34CD-BC6AF48AF6DC}"/>
              </a:ext>
            </a:extLst>
          </p:cNvPr>
          <p:cNvSpPr txBox="1">
            <a:spLocks/>
          </p:cNvSpPr>
          <p:nvPr/>
        </p:nvSpPr>
        <p:spPr>
          <a:xfrm>
            <a:off x="113414" y="2397600"/>
            <a:ext cx="8571290" cy="2512800"/>
          </a:xfrm>
          <a:prstGeom prst="rect">
            <a:avLst/>
          </a:prstGeom>
        </p:spPr>
        <p:txBody>
          <a:bodyPr>
            <a:noAutofit/>
          </a:bodyPr>
          <a:lstStyle>
            <a:lvl1pPr marL="257175" indent="-257175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7213" indent="-214313" algn="l" defTabSz="342900" rtl="0" eaLnBrk="1" latinLnBrk="0" hangingPunct="1">
              <a:spcBef>
                <a:spcPct val="20000"/>
              </a:spcBef>
              <a:buFont typeface="Arial"/>
              <a:buChar char="–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342900" rtl="0" eaLnBrk="1" latinLnBrk="0" hangingPunct="1">
              <a:spcBef>
                <a:spcPct val="20000"/>
              </a:spcBef>
              <a:buFont typeface="Arial"/>
              <a:buChar char="–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342900" rtl="0" eaLnBrk="1" latinLnBrk="0" hangingPunct="1">
              <a:spcBef>
                <a:spcPct val="20000"/>
              </a:spcBef>
              <a:buFont typeface="Arial"/>
              <a:buChar char="»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en-US" sz="2000" dirty="0"/>
              <a:t>This view of insolvency law may lead to a </a:t>
            </a:r>
            <a:r>
              <a:rPr lang="en-US" sz="2000" dirty="0">
                <a:solidFill>
                  <a:srgbClr val="0070C0"/>
                </a:solidFill>
              </a:rPr>
              <a:t>reluctance to enforce arbitration</a:t>
            </a:r>
            <a:r>
              <a:rPr lang="en-US" sz="2000" dirty="0"/>
              <a:t> agreements between the debtor and one of its creditors because this view of insolvency </a:t>
            </a:r>
            <a:r>
              <a:rPr lang="en-US" sz="2000" dirty="0">
                <a:solidFill>
                  <a:srgbClr val="0070C0"/>
                </a:solidFill>
              </a:rPr>
              <a:t>worries that arbitration may </a:t>
            </a:r>
            <a:r>
              <a:rPr lang="en-US" sz="2000" dirty="0">
                <a:solidFill>
                  <a:schemeClr val="accent1"/>
                </a:solidFill>
              </a:rPr>
              <a:t>privilege the arbitrating creditor </a:t>
            </a:r>
            <a:r>
              <a:rPr lang="en-US" sz="2000" dirty="0"/>
              <a:t>at the expense of other creditors and the goal (especially in restructuring) of cooperating with the debtor and its other creditors to maximize value for creditors as a whole.</a:t>
            </a:r>
          </a:p>
        </p:txBody>
      </p:sp>
    </p:spTree>
    <p:extLst>
      <p:ext uri="{BB962C8B-B14F-4D97-AF65-F5344CB8AC3E}">
        <p14:creationId xmlns:p14="http://schemas.microsoft.com/office/powerpoint/2010/main" val="38704368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F62DC1-1C68-ECB2-82DD-0B7880358E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3">
            <a:extLst>
              <a:ext uri="{FF2B5EF4-FFF2-40B4-BE49-F238E27FC236}">
                <a16:creationId xmlns:a16="http://schemas.microsoft.com/office/drawing/2014/main" id="{548D0A52-A5BF-B9FB-F10A-3182169A4E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372" y="1224022"/>
            <a:ext cx="6559642" cy="978194"/>
          </a:xfrm>
        </p:spPr>
        <p:txBody>
          <a:bodyPr>
            <a:noAutofit/>
          </a:bodyPr>
          <a:lstStyle/>
          <a:p>
            <a:pPr algn="l"/>
            <a:r>
              <a:rPr lang="en-US" sz="2800" b="1" dirty="0"/>
              <a:t>Corporate Insolvency Law</a:t>
            </a:r>
            <a:br>
              <a:rPr lang="en-US" sz="2800" b="1" dirty="0"/>
            </a:br>
            <a:r>
              <a:rPr lang="en-US" sz="2800" b="1" dirty="0"/>
              <a:t>Reduces Collective Action Problems</a:t>
            </a:r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F2E224A1-9528-A150-A49D-1352D25D0B15}"/>
              </a:ext>
            </a:extLst>
          </p:cNvPr>
          <p:cNvSpPr txBox="1">
            <a:spLocks/>
          </p:cNvSpPr>
          <p:nvPr/>
        </p:nvSpPr>
        <p:spPr>
          <a:xfrm>
            <a:off x="113414" y="2481781"/>
            <a:ext cx="8571290" cy="1975019"/>
          </a:xfrm>
          <a:prstGeom prst="rect">
            <a:avLst/>
          </a:prstGeom>
        </p:spPr>
        <p:txBody>
          <a:bodyPr>
            <a:noAutofit/>
          </a:bodyPr>
          <a:lstStyle>
            <a:lvl1pPr marL="257175" indent="-257175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7213" indent="-214313" algn="l" defTabSz="342900" rtl="0" eaLnBrk="1" latinLnBrk="0" hangingPunct="1">
              <a:spcBef>
                <a:spcPct val="20000"/>
              </a:spcBef>
              <a:buFont typeface="Arial"/>
              <a:buChar char="–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342900" rtl="0" eaLnBrk="1" latinLnBrk="0" hangingPunct="1">
              <a:spcBef>
                <a:spcPct val="20000"/>
              </a:spcBef>
              <a:buFont typeface="Arial"/>
              <a:buChar char="–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342900" rtl="0" eaLnBrk="1" latinLnBrk="0" hangingPunct="1">
              <a:spcBef>
                <a:spcPct val="20000"/>
              </a:spcBef>
              <a:buFont typeface="Arial"/>
              <a:buChar char="»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/>
              <a:buNone/>
            </a:pPr>
            <a:r>
              <a:rPr lang="en-US" sz="2000" dirty="0"/>
              <a:t>US insolvency scholars Anthony Casey &amp; Joshua Macey warn that “</a:t>
            </a:r>
            <a:r>
              <a:rPr lang="en-US" sz="2000" dirty="0">
                <a:solidFill>
                  <a:srgbClr val="0070C0"/>
                </a:solidFill>
              </a:rPr>
              <a:t>Resolving some claims in arbitration could allow [arbitrating] creditors to jump the line </a:t>
            </a:r>
            <a:r>
              <a:rPr lang="en-US" sz="2000" dirty="0"/>
              <a:t>and receive property that would otherwise go to secured creditors or creditors with a priority claim.”</a:t>
            </a:r>
          </a:p>
        </p:txBody>
      </p:sp>
    </p:spTree>
    <p:extLst>
      <p:ext uri="{BB962C8B-B14F-4D97-AF65-F5344CB8AC3E}">
        <p14:creationId xmlns:p14="http://schemas.microsoft.com/office/powerpoint/2010/main" val="13830535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B00327-CAD6-FD57-7BC1-6694748C3D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B3A74D9-7F98-C5DD-4488-77328E3D66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392" y="1041144"/>
            <a:ext cx="8771215" cy="1368904"/>
          </a:xfrm>
        </p:spPr>
        <p:txBody>
          <a:bodyPr anchor="t">
            <a:noAutofit/>
          </a:bodyPr>
          <a:lstStyle/>
          <a:p>
            <a:pPr algn="l">
              <a:lnSpc>
                <a:spcPct val="100000"/>
              </a:lnSpc>
            </a:pPr>
            <a:r>
              <a:rPr lang="en-US" sz="2400" dirty="0"/>
              <a:t>“</a:t>
            </a:r>
            <a:r>
              <a:rPr lang="en-US" sz="2400" dirty="0">
                <a:solidFill>
                  <a:srgbClr val="0070C0"/>
                </a:solidFill>
              </a:rPr>
              <a:t>Resolving some claims in arbitration could allow [arbitrating] creditors to jump the line </a:t>
            </a:r>
            <a:r>
              <a:rPr lang="en-US" sz="2400" dirty="0"/>
              <a:t>and receive property that would otherwise go to secured creditors or creditors with a priority claim.”</a:t>
            </a:r>
            <a:br>
              <a:rPr lang="en-US" sz="2800" dirty="0"/>
            </a:br>
            <a:endParaRPr lang="en-US" sz="28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6FB5D4F-8056-6249-691D-83EA5322FE97}"/>
              </a:ext>
            </a:extLst>
          </p:cNvPr>
          <p:cNvSpPr txBox="1">
            <a:spLocks/>
          </p:cNvSpPr>
          <p:nvPr/>
        </p:nvSpPr>
        <p:spPr>
          <a:xfrm>
            <a:off x="113414" y="2410047"/>
            <a:ext cx="8571290" cy="2586753"/>
          </a:xfrm>
          <a:prstGeom prst="rect">
            <a:avLst/>
          </a:prstGeom>
        </p:spPr>
        <p:txBody>
          <a:bodyPr>
            <a:noAutofit/>
          </a:bodyPr>
          <a:lstStyle>
            <a:lvl1pPr marL="257175" indent="-257175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7213" indent="-214313" algn="l" defTabSz="342900" rtl="0" eaLnBrk="1" latinLnBrk="0" hangingPunct="1">
              <a:spcBef>
                <a:spcPct val="20000"/>
              </a:spcBef>
              <a:buFont typeface="Arial"/>
              <a:buChar char="–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342900" rtl="0" eaLnBrk="1" latinLnBrk="0" hangingPunct="1">
              <a:spcBef>
                <a:spcPct val="20000"/>
              </a:spcBef>
              <a:buFont typeface="Arial"/>
              <a:buChar char="–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342900" rtl="0" eaLnBrk="1" latinLnBrk="0" hangingPunct="1">
              <a:spcBef>
                <a:spcPct val="20000"/>
              </a:spcBef>
              <a:buFont typeface="Arial"/>
              <a:buChar char="»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/>
              <a:buNone/>
            </a:pPr>
            <a:r>
              <a:rPr lang="en-US" sz="1800" dirty="0"/>
              <a:t>But:</a:t>
            </a:r>
          </a:p>
          <a:p>
            <a:pPr>
              <a:lnSpc>
                <a:spcPct val="120000"/>
              </a:lnSpc>
            </a:pPr>
            <a:r>
              <a:rPr lang="en-US" sz="1800" dirty="0"/>
              <a:t>“Resolving” a creditor’s claim ≠ allowing that creditor “to jump the line and receive property that would otherwise go to” other creditors. </a:t>
            </a:r>
          </a:p>
          <a:p>
            <a:pPr>
              <a:lnSpc>
                <a:spcPct val="120000"/>
              </a:lnSpc>
            </a:pPr>
            <a:r>
              <a:rPr lang="en-US" sz="1800" dirty="0"/>
              <a:t>Arbitrating a claim to award the creditor $X (or € or £ etc.) ≠ enforcing that award against property of the debtor. </a:t>
            </a:r>
          </a:p>
          <a:p>
            <a:pPr>
              <a:lnSpc>
                <a:spcPct val="120000"/>
              </a:lnSpc>
            </a:pPr>
            <a:r>
              <a:rPr lang="en-US" sz="1800" dirty="0"/>
              <a:t>Insolvency law can permit arbitration to determine the allowed amount of claim, resulting in an award, while pausing enforcement of that award. </a:t>
            </a:r>
          </a:p>
        </p:txBody>
      </p:sp>
    </p:spTree>
    <p:extLst>
      <p:ext uri="{BB962C8B-B14F-4D97-AF65-F5344CB8AC3E}">
        <p14:creationId xmlns:p14="http://schemas.microsoft.com/office/powerpoint/2010/main" val="31824647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347E08-DFB9-8462-8FAE-440C66ADA9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0">
            <a:extLst>
              <a:ext uri="{FF2B5EF4-FFF2-40B4-BE49-F238E27FC236}">
                <a16:creationId xmlns:a16="http://schemas.microsoft.com/office/drawing/2014/main" id="{649072DD-4C93-127A-4D3E-19C4E54EBD1F}"/>
              </a:ext>
            </a:extLst>
          </p:cNvPr>
          <p:cNvSpPr/>
          <p:nvPr/>
        </p:nvSpPr>
        <p:spPr>
          <a:xfrm>
            <a:off x="158160" y="1016762"/>
            <a:ext cx="7769617" cy="4429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469"/>
              </a:lnSpc>
            </a:pPr>
            <a:r>
              <a:rPr lang="en-US" sz="2400" b="1" dirty="0">
                <a:latin typeface="Alexandria" pitchFamily="34" charset="0"/>
                <a:ea typeface="Alexandria" pitchFamily="34" charset="-122"/>
                <a:cs typeface="Alexandria" pitchFamily="34" charset="-120"/>
              </a:rPr>
              <a:t>Concerns about Arbitration of Claims v. Debtor in Insolvency</a:t>
            </a:r>
            <a:endParaRPr lang="en-US" sz="24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039EE66-C405-D18D-31CE-7F99926D182D}"/>
              </a:ext>
            </a:extLst>
          </p:cNvPr>
          <p:cNvSpPr txBox="1"/>
          <p:nvPr/>
        </p:nvSpPr>
        <p:spPr>
          <a:xfrm>
            <a:off x="548166" y="1459749"/>
            <a:ext cx="4382422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Privacy Concerns</a:t>
            </a:r>
            <a:endParaRPr lang="en-US" sz="1400" dirty="0"/>
          </a:p>
          <a:p>
            <a:r>
              <a:rPr lang="en-US" sz="1400" dirty="0"/>
              <a:t>Arbitration hearings are typically private, preventing other creditors from attending or contesting claims. This contrasts with insolvency law, which may give all creditors the right to contest each other’s claims.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BF8BB1A-3BBC-2991-6DB5-78C6EF60B253}"/>
              </a:ext>
            </a:extLst>
          </p:cNvPr>
          <p:cNvSpPr txBox="1"/>
          <p:nvPr/>
        </p:nvSpPr>
        <p:spPr>
          <a:xfrm>
            <a:off x="561789" y="2666471"/>
            <a:ext cx="4382422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Speed Concerns</a:t>
            </a:r>
            <a:endParaRPr lang="en-US" sz="1400" dirty="0"/>
          </a:p>
          <a:p>
            <a:r>
              <a:rPr lang="en-US" sz="1400" dirty="0"/>
              <a:t>While arbitration is typically faster than ordinary litigation, insolvency cases can be even faster. Restructuring may need quick confirmation of plans to preserve going concern value.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4372011-2EC0-3726-C5FD-69B2B048A111}"/>
              </a:ext>
            </a:extLst>
          </p:cNvPr>
          <p:cNvSpPr txBox="1"/>
          <p:nvPr/>
        </p:nvSpPr>
        <p:spPr>
          <a:xfrm>
            <a:off x="561789" y="3835041"/>
            <a:ext cx="4449006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Cost Concerns</a:t>
            </a:r>
          </a:p>
          <a:p>
            <a:r>
              <a:rPr lang="en-US" sz="1400" dirty="0"/>
              <a:t>Courts receive government subsidies, while arbitration parties must pay arbitrator fees, administrative costs, and venue expenses. This creates additional financial burden on the insolvent debtor or administrator.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EAF809D-FC55-8689-5B0D-5D63ADE411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176" y="1578436"/>
            <a:ext cx="329213" cy="323116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2A83C4AC-A107-DDFB-416F-83D39C31F7E9}"/>
              </a:ext>
            </a:extLst>
          </p:cNvPr>
          <p:cNvGrpSpPr/>
          <p:nvPr/>
        </p:nvGrpSpPr>
        <p:grpSpPr>
          <a:xfrm>
            <a:off x="187925" y="2762280"/>
            <a:ext cx="318939" cy="318939"/>
            <a:chOff x="175733" y="2294169"/>
            <a:chExt cx="318939" cy="318939"/>
          </a:xfrm>
        </p:grpSpPr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79B06A7F-3DB1-8A67-A915-281B2CF1B83E}"/>
                </a:ext>
              </a:extLst>
            </p:cNvPr>
            <p:cNvSpPr/>
            <p:nvPr/>
          </p:nvSpPr>
          <p:spPr>
            <a:xfrm>
              <a:off x="175733" y="2294169"/>
              <a:ext cx="318939" cy="318939"/>
            </a:xfrm>
            <a:prstGeom prst="roundRect">
              <a:avLst>
                <a:gd name="adj" fmla="val 18669"/>
              </a:avLst>
            </a:prstGeom>
            <a:solidFill>
              <a:srgbClr val="D2DDF9"/>
            </a:solidFill>
            <a:ln w="7620">
              <a:solidFill>
                <a:srgbClr val="B8C3DF"/>
              </a:solidFill>
              <a:prstDash val="solid"/>
            </a:ln>
          </p:spPr>
          <p:txBody>
            <a:bodyPr/>
            <a:lstStyle/>
            <a:p>
              <a:endParaRPr lang="en-US" sz="1125"/>
            </a:p>
          </p:txBody>
        </p:sp>
        <p:pic>
          <p:nvPicPr>
            <p:cNvPr id="15" name="Image 2" descr="preencoded.png">
              <a:extLst>
                <a:ext uri="{FF2B5EF4-FFF2-40B4-BE49-F238E27FC236}">
                  <a16:creationId xmlns:a16="http://schemas.microsoft.com/office/drawing/2014/main" id="{C192EF85-7BEB-19BD-D088-C76AE36E465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8903" y="2332409"/>
              <a:ext cx="212601" cy="265807"/>
            </a:xfrm>
            <a:prstGeom prst="rect">
              <a:avLst/>
            </a:prstGeom>
          </p:spPr>
        </p:pic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80D43959-01CE-E486-9A94-2339ACE42E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1475" y="3926693"/>
            <a:ext cx="323116" cy="323116"/>
          </a:xfrm>
          <a:prstGeom prst="rect">
            <a:avLst/>
          </a:prstGeom>
        </p:spPr>
      </p:pic>
      <p:pic>
        <p:nvPicPr>
          <p:cNvPr id="17" name="Picture 16" descr="A light bulb with rays of light&#10;&#10;AI-generated content may be incorrect.">
            <a:extLst>
              <a:ext uri="{FF2B5EF4-FFF2-40B4-BE49-F238E27FC236}">
                <a16:creationId xmlns:a16="http://schemas.microsoft.com/office/drawing/2014/main" id="{6891F516-A5D1-A4CB-2D76-1BEBDFBB21C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7092578" y="1324630"/>
            <a:ext cx="822960" cy="82296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83BE3C8B-1D9C-21CE-E1E3-57E3F50A37F2}"/>
              </a:ext>
            </a:extLst>
          </p:cNvPr>
          <p:cNvSpPr txBox="1"/>
          <p:nvPr/>
        </p:nvSpPr>
        <p:spPr>
          <a:xfrm>
            <a:off x="2965846" y="5838258"/>
            <a:ext cx="51435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hlinkClick r:id="rId6" tooltip="https://freepngimg.com/png/78155-icons-light-idea-computer-lighting-incandescent-bulb"/>
              </a:rPr>
              <a:t>This Photo</a:t>
            </a:r>
            <a:r>
              <a:rPr lang="en-US" sz="900"/>
              <a:t> by Unknown Author is licensed under </a:t>
            </a:r>
            <a:r>
              <a:rPr lang="en-US" sz="900">
                <a:hlinkClick r:id="rId7" tooltip="https://creativecommons.org/licenses/by-nc/3.0/"/>
              </a:rPr>
              <a:t>CC BY-NC</a:t>
            </a:r>
            <a:endParaRPr lang="en-US" sz="90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F475008-9F6B-E5EF-004C-6C378D6CEF1E}"/>
              </a:ext>
            </a:extLst>
          </p:cNvPr>
          <p:cNvSpPr txBox="1"/>
          <p:nvPr/>
        </p:nvSpPr>
        <p:spPr>
          <a:xfrm>
            <a:off x="5556948" y="1686592"/>
            <a:ext cx="161077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/>
              <a:t>Solution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74392C5-1DB9-A47A-0BCE-F5CBD52E27A5}"/>
              </a:ext>
            </a:extLst>
          </p:cNvPr>
          <p:cNvSpPr txBox="1"/>
          <p:nvPr/>
        </p:nvSpPr>
        <p:spPr>
          <a:xfrm>
            <a:off x="5060985" y="2231860"/>
            <a:ext cx="3855424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	</a:t>
            </a:r>
            <a:r>
              <a:rPr lang="en-US" dirty="0"/>
              <a:t>Court-Ordered Conditions</a:t>
            </a:r>
            <a:endParaRPr lang="en-US" sz="1600" dirty="0"/>
          </a:p>
          <a:p>
            <a:r>
              <a:rPr lang="en-US" sz="1600" dirty="0"/>
              <a:t>Insolvency courts can address concerns by conditioning orders for arbitration on:</a:t>
            </a:r>
          </a:p>
          <a:p>
            <a:r>
              <a:rPr lang="en-US" sz="1600" dirty="0"/>
              <a:t> </a:t>
            </a:r>
          </a:p>
          <a:p>
            <a:r>
              <a:rPr lang="en-US" sz="1600" dirty="0"/>
              <a:t>(1) granting appearance rights to other parties in interest, </a:t>
            </a:r>
          </a:p>
          <a:p>
            <a:r>
              <a:rPr lang="en-US" sz="1600" dirty="0"/>
              <a:t>(2) setting strict timetables, and  </a:t>
            </a:r>
          </a:p>
          <a:p>
            <a:r>
              <a:rPr lang="en-US" sz="1600" dirty="0"/>
              <a:t>(3) capping arbitration fees.</a:t>
            </a:r>
          </a:p>
          <a:p>
            <a:r>
              <a:rPr lang="en-US" sz="1600" dirty="0"/>
              <a:t> </a:t>
            </a:r>
          </a:p>
          <a:p>
            <a:r>
              <a:rPr lang="en-US" sz="1600" dirty="0"/>
              <a:t>By so conditioning arbitration, courts can reconcile arbitration and insolvency law. </a:t>
            </a:r>
          </a:p>
        </p:txBody>
      </p:sp>
    </p:spTree>
    <p:extLst>
      <p:ext uri="{BB962C8B-B14F-4D97-AF65-F5344CB8AC3E}">
        <p14:creationId xmlns:p14="http://schemas.microsoft.com/office/powerpoint/2010/main" val="21120327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B68151-1590-17A7-4F2D-E209CDB4A8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88E30CD-9D1B-8BDD-F168-393079451CE7}"/>
              </a:ext>
            </a:extLst>
          </p:cNvPr>
          <p:cNvSpPr txBox="1"/>
          <p:nvPr/>
        </p:nvSpPr>
        <p:spPr>
          <a:xfrm>
            <a:off x="97536" y="1036320"/>
            <a:ext cx="6809750" cy="460744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sz="2600" b="1" dirty="0"/>
              <a:t>Reconciling Arbitration </a:t>
            </a:r>
            <a:r>
              <a:rPr lang="en-US" sz="2800" b="1" dirty="0"/>
              <a:t>and Insolvency Law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8B859E0-FC95-1DD5-6D85-173C84346FB8}"/>
              </a:ext>
            </a:extLst>
          </p:cNvPr>
          <p:cNvSpPr txBox="1"/>
          <p:nvPr/>
        </p:nvSpPr>
        <p:spPr>
          <a:xfrm>
            <a:off x="121920" y="1423912"/>
            <a:ext cx="8901722" cy="764761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sz="1600" dirty="0"/>
              <a:t>I</a:t>
            </a:r>
            <a:r>
              <a:rPr lang="en-US" sz="1400" dirty="0"/>
              <a:t>nsolvency law can reconcile with arbitration of a claim by distinguishing between determining the allowed amount of a claim and enforcing it. Arbitration can determine the allowed amount of a claim, resulting in an award, while insolvency law pauses enforcement to prevent line-jumping by arbitrating creditors.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E34F48F-E9F8-D9B9-C27F-164672C2CD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538" y="2188673"/>
            <a:ext cx="407491" cy="292608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E44C343-1309-4BB8-633C-55DFA97F5D8A}"/>
              </a:ext>
            </a:extLst>
          </p:cNvPr>
          <p:cNvSpPr txBox="1"/>
          <p:nvPr/>
        </p:nvSpPr>
        <p:spPr>
          <a:xfrm>
            <a:off x="650753" y="4564178"/>
            <a:ext cx="7680937" cy="615553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dirty="0"/>
              <a:t>Equal treatment</a:t>
            </a:r>
          </a:p>
          <a:p>
            <a:r>
              <a:rPr lang="en-US" sz="1400" dirty="0"/>
              <a:t>Treat confirmed award like any other determined claim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4655631-7AE2-2751-42D2-70996B15D90F}"/>
              </a:ext>
            </a:extLst>
          </p:cNvPr>
          <p:cNvSpPr txBox="1"/>
          <p:nvPr/>
        </p:nvSpPr>
        <p:spPr>
          <a:xfrm>
            <a:off x="650753" y="4036912"/>
            <a:ext cx="7584557" cy="615553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dirty="0"/>
              <a:t>Delay payment</a:t>
            </a:r>
          </a:p>
          <a:p>
            <a:r>
              <a:rPr lang="en-US" sz="1400" dirty="0"/>
              <a:t>Until other creditors’ claims are determined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1E90BF6-3F8F-1CE1-9310-F5267301A542}"/>
              </a:ext>
            </a:extLst>
          </p:cNvPr>
          <p:cNvSpPr txBox="1"/>
          <p:nvPr/>
        </p:nvSpPr>
        <p:spPr>
          <a:xfrm>
            <a:off x="660069" y="3554839"/>
            <a:ext cx="7929031" cy="615553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dirty="0"/>
              <a:t>Control enforcement</a:t>
            </a:r>
          </a:p>
          <a:p>
            <a:r>
              <a:rPr lang="en-US" sz="1400" dirty="0"/>
              <a:t>Only insolvency court can confirm or enforce award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DBC0A3F-7D78-95A4-96BC-3F16BCB522AF}"/>
              </a:ext>
            </a:extLst>
          </p:cNvPr>
          <p:cNvSpPr txBox="1"/>
          <p:nvPr/>
        </p:nvSpPr>
        <p:spPr>
          <a:xfrm>
            <a:off x="660069" y="3080906"/>
            <a:ext cx="8435163" cy="615553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Review award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Court can vacate (“set aside” or annul) award under arbitration law’s usual grounds for vacatur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56A61D5-F41C-C68D-06D3-B54F260363DD}"/>
              </a:ext>
            </a:extLst>
          </p:cNvPr>
          <p:cNvSpPr txBox="1"/>
          <p:nvPr/>
        </p:nvSpPr>
        <p:spPr>
          <a:xfrm>
            <a:off x="650753" y="2596610"/>
            <a:ext cx="65992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Condition arbitration</a:t>
            </a:r>
          </a:p>
          <a:p>
            <a:r>
              <a:rPr lang="en-US" sz="1400" dirty="0"/>
              <a:t>Court can require assurances about privacy, speed, and cost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0317C0C-1C42-7D52-7439-50677FB08A09}"/>
              </a:ext>
            </a:extLst>
          </p:cNvPr>
          <p:cNvSpPr txBox="1"/>
          <p:nvPr/>
        </p:nvSpPr>
        <p:spPr>
          <a:xfrm>
            <a:off x="650753" y="2099289"/>
            <a:ext cx="6429153" cy="4607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dirty="0"/>
              <a:t>Stay arbitration</a:t>
            </a:r>
          </a:p>
          <a:p>
            <a:r>
              <a:rPr lang="en-US" sz="1400" dirty="0"/>
              <a:t>Until court overseeing insolvency orders it to proceed</a:t>
            </a:r>
          </a:p>
        </p:txBody>
      </p:sp>
    </p:spTree>
    <p:extLst>
      <p:ext uri="{BB962C8B-B14F-4D97-AF65-F5344CB8AC3E}">
        <p14:creationId xmlns:p14="http://schemas.microsoft.com/office/powerpoint/2010/main" val="33904160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59FC79-6E1F-7294-8A32-5D5724E70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3">
            <a:extLst>
              <a:ext uri="{FF2B5EF4-FFF2-40B4-BE49-F238E27FC236}">
                <a16:creationId xmlns:a16="http://schemas.microsoft.com/office/drawing/2014/main" id="{26E49D88-AC5F-F59F-ACB4-FCA108B286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260" y="1341013"/>
            <a:ext cx="6559642" cy="3707885"/>
          </a:xfrm>
        </p:spPr>
        <p:txBody>
          <a:bodyPr anchor="t">
            <a:noAutofit/>
          </a:bodyPr>
          <a:lstStyle/>
          <a:p>
            <a:pPr algn="l">
              <a:lnSpc>
                <a:spcPct val="100000"/>
              </a:lnSpc>
            </a:pPr>
            <a:r>
              <a:rPr lang="en-GB" sz="2800" dirty="0"/>
              <a:t>One Remaining (Irresolvable?) Concern:</a:t>
            </a:r>
            <a:br>
              <a:rPr lang="en-GB" sz="2800" dirty="0"/>
            </a:br>
            <a:br>
              <a:rPr lang="en-GB" sz="2800" dirty="0"/>
            </a:br>
            <a:br>
              <a:rPr lang="en-GB" sz="2800" dirty="0"/>
            </a:br>
            <a:r>
              <a:rPr lang="en-US" sz="2800" dirty="0"/>
              <a:t>Will the arbitrator be more likely to rule for Creditor than would the judge overseeing the insolvency case? </a:t>
            </a:r>
            <a:br>
              <a:rPr lang="en-US" sz="2800" dirty="0"/>
            </a:b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5208969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D43B12-1AA4-0638-1D8A-F57AA71483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0" descr="preencoded.png">
            <a:extLst>
              <a:ext uri="{FF2B5EF4-FFF2-40B4-BE49-F238E27FC236}">
                <a16:creationId xmlns:a16="http://schemas.microsoft.com/office/drawing/2014/main" id="{85DD7B17-5A89-FD86-79C2-9E9101C547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70572"/>
            <a:ext cx="2715491" cy="407441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8DFB742-47D4-49AA-12DF-221E1AFAF796}"/>
              </a:ext>
            </a:extLst>
          </p:cNvPr>
          <p:cNvSpPr txBox="1"/>
          <p:nvPr/>
        </p:nvSpPr>
        <p:spPr>
          <a:xfrm>
            <a:off x="1357745" y="2749915"/>
            <a:ext cx="196348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600000" rev="3600000"/>
              </a:camera>
              <a:lightRig rig="threePt" dir="t"/>
            </a:scene3d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Insolvency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75A5DE6-971C-BBB9-F581-20F8FB45DD01}"/>
              </a:ext>
            </a:extLst>
          </p:cNvPr>
          <p:cNvSpPr txBox="1"/>
          <p:nvPr/>
        </p:nvSpPr>
        <p:spPr>
          <a:xfrm>
            <a:off x="2894400" y="1093931"/>
            <a:ext cx="6141600" cy="404956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sz="2800" dirty="0"/>
              <a:t>Two reasons why US may more than Europe resolve this tension against arbitration:</a:t>
            </a:r>
          </a:p>
          <a:p>
            <a:endParaRPr lang="en-US" sz="2200" dirty="0"/>
          </a:p>
          <a:p>
            <a:r>
              <a:rPr lang="en-US" sz="2200" dirty="0"/>
              <a:t>Tension between</a:t>
            </a:r>
          </a:p>
          <a:p>
            <a:endParaRPr lang="en-US" sz="2200" dirty="0"/>
          </a:p>
          <a:p>
            <a:r>
              <a:rPr lang="en-US" sz="2200" dirty="0"/>
              <a:t>Arbitration law’s separation of related disputes into different forums for adjudication, and</a:t>
            </a:r>
          </a:p>
          <a:p>
            <a:endParaRPr lang="en-US" sz="2200" dirty="0"/>
          </a:p>
          <a:p>
            <a:r>
              <a:rPr lang="en-US" sz="2200" dirty="0">
                <a:solidFill>
                  <a:schemeClr val="accent1"/>
                </a:solidFill>
              </a:rPr>
              <a:t>Insolvency</a:t>
            </a:r>
            <a:r>
              <a:rPr lang="en-US" sz="2200" dirty="0"/>
              <a:t> law’s need for </a:t>
            </a:r>
            <a:r>
              <a:rPr lang="en-US" sz="2200" dirty="0">
                <a:solidFill>
                  <a:schemeClr val="accent1"/>
                </a:solidFill>
              </a:rPr>
              <a:t>collective</a:t>
            </a:r>
            <a:r>
              <a:rPr lang="en-US" sz="2200" dirty="0"/>
              <a:t> action involving several creditors of the same debtor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9710093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6B941C-BD64-B174-3D62-09AB0A2925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0" descr="preencoded.png">
            <a:extLst>
              <a:ext uri="{FF2B5EF4-FFF2-40B4-BE49-F238E27FC236}">
                <a16:creationId xmlns:a16="http://schemas.microsoft.com/office/drawing/2014/main" id="{B1A5F767-BF03-38D0-1B8E-5706538A4D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70572"/>
            <a:ext cx="2715491" cy="407441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391AAB8-CCE4-C3BF-241F-9EDE1DBE4CAA}"/>
              </a:ext>
            </a:extLst>
          </p:cNvPr>
          <p:cNvSpPr txBox="1"/>
          <p:nvPr/>
        </p:nvSpPr>
        <p:spPr>
          <a:xfrm>
            <a:off x="1357745" y="2749915"/>
            <a:ext cx="196348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600000" rev="3600000"/>
              </a:camera>
              <a:lightRig rig="threePt" dir="t"/>
            </a:scene3d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Insolvency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6A8AD0A-257F-C93B-2CE8-C9F05542D50E}"/>
              </a:ext>
            </a:extLst>
          </p:cNvPr>
          <p:cNvSpPr txBox="1"/>
          <p:nvPr/>
        </p:nvSpPr>
        <p:spPr>
          <a:xfrm>
            <a:off x="2894400" y="1093931"/>
            <a:ext cx="6141600" cy="404956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sz="2800" dirty="0"/>
              <a:t>Two reasons why US may more than Europe resolve this tension against arbitration:</a:t>
            </a:r>
            <a:endParaRPr lang="en-US" sz="2200" dirty="0"/>
          </a:p>
          <a:p>
            <a:r>
              <a:rPr lang="en-US" sz="2000" dirty="0"/>
              <a:t>1. Corporate insolvency law’s role in overcoming “race of creditors” dominates in US, and</a:t>
            </a:r>
          </a:p>
          <a:p>
            <a:r>
              <a:rPr lang="en-US" sz="2000" dirty="0"/>
              <a:t>2. Upon commencement of bankruptcy (insolvency) case, US law creates new legal person (the bankruptcy estate) separate from the debtor. This separateness encourages US courts to see the pre-bankruptcy debtor’s arbitration agreements as contracts that do not bind the bankruptcy estate because it is not a party to them.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0430074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3C0E84-8FC2-202A-063A-B9E2733F09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Box 29">
            <a:extLst>
              <a:ext uri="{FF2B5EF4-FFF2-40B4-BE49-F238E27FC236}">
                <a16:creationId xmlns:a16="http://schemas.microsoft.com/office/drawing/2014/main" id="{F61C61D6-2EAC-8B46-4493-5986C81AF5A9}"/>
              </a:ext>
            </a:extLst>
          </p:cNvPr>
          <p:cNvSpPr txBox="1"/>
          <p:nvPr/>
        </p:nvSpPr>
        <p:spPr>
          <a:xfrm>
            <a:off x="659892" y="1199388"/>
            <a:ext cx="2571750" cy="969496"/>
          </a:xfrm>
          <a:prstGeom prst="rect">
            <a:avLst/>
          </a:prstGeom>
          <a:ln w="2222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US" sz="1050" b="1" dirty="0"/>
          </a:p>
          <a:p>
            <a:pPr algn="ctr"/>
            <a:endParaRPr lang="en-US" sz="1050" b="1" dirty="0"/>
          </a:p>
          <a:p>
            <a:pPr algn="ctr"/>
            <a:r>
              <a:rPr lang="en-US" sz="1350" b="1" dirty="0"/>
              <a:t>Debtor</a:t>
            </a:r>
          </a:p>
          <a:p>
            <a:pPr algn="ctr"/>
            <a:endParaRPr lang="en-US" sz="1350" b="1" dirty="0"/>
          </a:p>
          <a:p>
            <a:pPr algn="ctr"/>
            <a:endParaRPr lang="en-US" sz="900" b="1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F3E4126-653F-49FB-9D52-5B94BAF7A791}"/>
              </a:ext>
            </a:extLst>
          </p:cNvPr>
          <p:cNvSpPr txBox="1"/>
          <p:nvPr/>
        </p:nvSpPr>
        <p:spPr>
          <a:xfrm>
            <a:off x="5349240" y="1199388"/>
            <a:ext cx="2171700" cy="1177245"/>
          </a:xfrm>
          <a:prstGeom prst="rect">
            <a:avLst/>
          </a:prstGeom>
          <a:ln w="2222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US" sz="1050" b="1" dirty="0"/>
          </a:p>
          <a:p>
            <a:pPr algn="ctr"/>
            <a:endParaRPr lang="en-US" sz="1050" b="1" dirty="0"/>
          </a:p>
          <a:p>
            <a:pPr algn="ctr"/>
            <a:r>
              <a:rPr lang="en-US" sz="1350" b="1" dirty="0"/>
              <a:t>Bankruptcy/Insolvency Estate</a:t>
            </a:r>
          </a:p>
          <a:p>
            <a:pPr algn="ctr"/>
            <a:endParaRPr lang="en-US" sz="1350" b="1" dirty="0"/>
          </a:p>
          <a:p>
            <a:pPr algn="ctr"/>
            <a:endParaRPr lang="en-US" sz="900" b="1" dirty="0"/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87579A6D-02C5-26C2-333E-1ABFF6BA1E53}"/>
              </a:ext>
            </a:extLst>
          </p:cNvPr>
          <p:cNvCxnSpPr/>
          <p:nvPr/>
        </p:nvCxnSpPr>
        <p:spPr>
          <a:xfrm>
            <a:off x="3231642" y="1443990"/>
            <a:ext cx="1554277" cy="0"/>
          </a:xfrm>
          <a:prstGeom prst="straightConnector1">
            <a:avLst/>
          </a:prstGeom>
          <a:ln w="19050">
            <a:headEnd w="lg" len="med"/>
            <a:tailEnd type="triangle" w="lg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A3F31917-E976-82EA-A96E-E8C73B7C2C38}"/>
              </a:ext>
            </a:extLst>
          </p:cNvPr>
          <p:cNvSpPr txBox="1"/>
          <p:nvPr/>
        </p:nvSpPr>
        <p:spPr>
          <a:xfrm>
            <a:off x="3634398" y="1384054"/>
            <a:ext cx="1052649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dirty="0"/>
              <a:t>property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68B4FD3-CA1E-F5EE-3AAA-AB8CE235B96A}"/>
              </a:ext>
            </a:extLst>
          </p:cNvPr>
          <p:cNvSpPr txBox="1"/>
          <p:nvPr/>
        </p:nvSpPr>
        <p:spPr>
          <a:xfrm>
            <a:off x="659892" y="2670514"/>
            <a:ext cx="921884" cy="961802"/>
          </a:xfrm>
          <a:prstGeom prst="rect">
            <a:avLst/>
          </a:prstGeom>
          <a:ln w="2222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US" sz="1050" b="1" dirty="0"/>
          </a:p>
          <a:p>
            <a:pPr algn="ctr"/>
            <a:endParaRPr lang="en-US" sz="1050" b="1" dirty="0"/>
          </a:p>
          <a:p>
            <a:pPr algn="ctr"/>
            <a:r>
              <a:rPr lang="en-US" sz="1350" b="1" dirty="0"/>
              <a:t>Creditor A</a:t>
            </a:r>
          </a:p>
          <a:p>
            <a:pPr algn="ctr"/>
            <a:endParaRPr lang="en-US" sz="1350" b="1" baseline="30000" dirty="0"/>
          </a:p>
          <a:p>
            <a:pPr algn="ctr"/>
            <a:endParaRPr lang="en-US" sz="1050" b="1" baseline="30000" dirty="0"/>
          </a:p>
          <a:p>
            <a:pPr algn="ctr"/>
            <a:endParaRPr lang="en-US" sz="900" b="1" baseline="30000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3DA2E3F0-58B6-DF19-8C01-D0A18E247EE4}"/>
              </a:ext>
            </a:extLst>
          </p:cNvPr>
          <p:cNvSpPr txBox="1"/>
          <p:nvPr/>
        </p:nvSpPr>
        <p:spPr>
          <a:xfrm>
            <a:off x="2105338" y="2800192"/>
            <a:ext cx="971550" cy="1246495"/>
          </a:xfrm>
          <a:prstGeom prst="rect">
            <a:avLst/>
          </a:prstGeom>
          <a:ln w="2222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US" sz="1050" b="1" dirty="0"/>
          </a:p>
          <a:p>
            <a:pPr algn="ctr"/>
            <a:endParaRPr lang="en-US" sz="1350" b="1" dirty="0"/>
          </a:p>
          <a:p>
            <a:pPr algn="ctr"/>
            <a:r>
              <a:rPr lang="en-US" sz="1350" b="1" dirty="0"/>
              <a:t>Creditor </a:t>
            </a:r>
          </a:p>
          <a:p>
            <a:pPr algn="ctr"/>
            <a:r>
              <a:rPr lang="en-US" sz="1350" b="1" dirty="0"/>
              <a:t>B</a:t>
            </a:r>
          </a:p>
          <a:p>
            <a:pPr algn="ctr"/>
            <a:endParaRPr lang="en-US" sz="1350" b="1" baseline="30000" dirty="0"/>
          </a:p>
          <a:p>
            <a:pPr algn="ctr"/>
            <a:endParaRPr lang="en-US" sz="1350" b="1" baseline="30000" dirty="0"/>
          </a:p>
          <a:p>
            <a:pPr algn="ctr"/>
            <a:endParaRPr lang="en-US" sz="900" b="1" baseline="30000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B5822D22-E5B6-ECF1-99B4-F311B5C847AC}"/>
              </a:ext>
            </a:extLst>
          </p:cNvPr>
          <p:cNvSpPr txBox="1"/>
          <p:nvPr/>
        </p:nvSpPr>
        <p:spPr>
          <a:xfrm>
            <a:off x="3600450" y="3239900"/>
            <a:ext cx="971550" cy="1200329"/>
          </a:xfrm>
          <a:prstGeom prst="rect">
            <a:avLst/>
          </a:prstGeom>
          <a:ln w="2222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US" sz="1050" b="1" dirty="0"/>
          </a:p>
          <a:p>
            <a:pPr algn="ctr"/>
            <a:endParaRPr lang="en-US" sz="1050" b="1" dirty="0"/>
          </a:p>
          <a:p>
            <a:pPr algn="ctr"/>
            <a:r>
              <a:rPr lang="en-US" sz="1350" b="1" dirty="0"/>
              <a:t>Creditor</a:t>
            </a:r>
          </a:p>
          <a:p>
            <a:pPr algn="ctr"/>
            <a:r>
              <a:rPr lang="en-US" sz="1350" b="1" dirty="0"/>
              <a:t>C</a:t>
            </a:r>
          </a:p>
          <a:p>
            <a:pPr algn="ctr"/>
            <a:endParaRPr lang="en-US" sz="1350" b="1" baseline="30000" dirty="0"/>
          </a:p>
          <a:p>
            <a:pPr algn="ctr"/>
            <a:endParaRPr lang="en-US" sz="1350" b="1" baseline="30000" dirty="0"/>
          </a:p>
          <a:p>
            <a:pPr algn="ctr"/>
            <a:endParaRPr lang="en-US" sz="900" b="1" baseline="30000" dirty="0"/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C7E5E0E6-0DB6-FF8A-E362-2CEF737C3208}"/>
              </a:ext>
            </a:extLst>
          </p:cNvPr>
          <p:cNvCxnSpPr/>
          <p:nvPr/>
        </p:nvCxnSpPr>
        <p:spPr>
          <a:xfrm flipV="1">
            <a:off x="659892" y="2245112"/>
            <a:ext cx="0" cy="425402"/>
          </a:xfrm>
          <a:prstGeom prst="straightConnector1">
            <a:avLst/>
          </a:prstGeom>
          <a:ln w="19050">
            <a:headEnd w="lg" len="lg"/>
            <a:tailEnd type="triangle" w="lg" len="me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8CA5BBA5-7D30-8185-3705-C6F219DE8589}"/>
              </a:ext>
            </a:extLst>
          </p:cNvPr>
          <p:cNvCxnSpPr/>
          <p:nvPr/>
        </p:nvCxnSpPr>
        <p:spPr>
          <a:xfrm flipV="1">
            <a:off x="916370" y="2162509"/>
            <a:ext cx="0" cy="425402"/>
          </a:xfrm>
          <a:prstGeom prst="straightConnector1">
            <a:avLst/>
          </a:prstGeom>
          <a:ln w="19050">
            <a:prstDash val="dash"/>
            <a:headEnd type="triangle" w="lg" len="med"/>
            <a:tailEnd type="none" w="lg" len="me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D4E94FE3-77BF-1380-2079-C5534A33BD4C}"/>
              </a:ext>
            </a:extLst>
          </p:cNvPr>
          <p:cNvCxnSpPr/>
          <p:nvPr/>
        </p:nvCxnSpPr>
        <p:spPr>
          <a:xfrm flipV="1">
            <a:off x="1217454" y="2252546"/>
            <a:ext cx="0" cy="425402"/>
          </a:xfrm>
          <a:prstGeom prst="straightConnector1">
            <a:avLst/>
          </a:prstGeom>
          <a:ln w="19050">
            <a:prstDash val="dash"/>
            <a:headEnd type="none" w="lg" len="lg"/>
            <a:tailEnd type="triangle" w="lg" len="me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FBE2CA13-48F4-6C75-392B-36A1F172E118}"/>
              </a:ext>
            </a:extLst>
          </p:cNvPr>
          <p:cNvCxnSpPr/>
          <p:nvPr/>
        </p:nvCxnSpPr>
        <p:spPr>
          <a:xfrm flipV="1">
            <a:off x="1527991" y="2161681"/>
            <a:ext cx="0" cy="425402"/>
          </a:xfrm>
          <a:prstGeom prst="straightConnector1">
            <a:avLst/>
          </a:prstGeom>
          <a:ln w="19050">
            <a:prstDash val="dash"/>
            <a:headEnd type="triangle" w="lg" len="med"/>
            <a:tailEnd type="none" w="lg" len="me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358ADF9B-1E5E-6E2E-9407-324746877FF3}"/>
              </a:ext>
            </a:extLst>
          </p:cNvPr>
          <p:cNvSpPr txBox="1"/>
          <p:nvPr/>
        </p:nvSpPr>
        <p:spPr>
          <a:xfrm>
            <a:off x="865397" y="2221626"/>
            <a:ext cx="242812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dirty="0">
                <a:latin typeface="Aptos" panose="020B0004020202020204" pitchFamily="34" charset="0"/>
              </a:rPr>
              <a:t>$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66BF924-52C5-B0FD-5AC7-EEC730AB1AE1}"/>
              </a:ext>
            </a:extLst>
          </p:cNvPr>
          <p:cNvSpPr txBox="1"/>
          <p:nvPr/>
        </p:nvSpPr>
        <p:spPr>
          <a:xfrm>
            <a:off x="1159182" y="2275437"/>
            <a:ext cx="452874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dirty="0">
                <a:solidFill>
                  <a:srgbClr val="0070C0"/>
                </a:solidFill>
              </a:rPr>
              <a:t>arb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45F5183A-3218-3A7F-633B-0820745AD1DA}"/>
              </a:ext>
            </a:extLst>
          </p:cNvPr>
          <p:cNvSpPr txBox="1"/>
          <p:nvPr/>
        </p:nvSpPr>
        <p:spPr>
          <a:xfrm>
            <a:off x="1473932" y="2191775"/>
            <a:ext cx="452874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dirty="0">
                <a:solidFill>
                  <a:srgbClr val="0070C0"/>
                </a:solidFill>
              </a:rPr>
              <a:t>arb</a:t>
            </a:r>
          </a:p>
        </p:txBody>
      </p: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A5102B7A-7BD9-6783-0C50-B45C825C6318}"/>
              </a:ext>
            </a:extLst>
          </p:cNvPr>
          <p:cNvCxnSpPr/>
          <p:nvPr/>
        </p:nvCxnSpPr>
        <p:spPr>
          <a:xfrm flipV="1">
            <a:off x="2105338" y="2275437"/>
            <a:ext cx="0" cy="524755"/>
          </a:xfrm>
          <a:prstGeom prst="straightConnector1">
            <a:avLst/>
          </a:prstGeom>
          <a:ln>
            <a:solidFill>
              <a:schemeClr val="tx1"/>
            </a:solidFill>
            <a:headEnd w="lg" len="med"/>
            <a:tailEnd type="triangle" w="lg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65199BD5-3271-52D2-224E-8FCDD5F261DC}"/>
              </a:ext>
            </a:extLst>
          </p:cNvPr>
          <p:cNvCxnSpPr/>
          <p:nvPr/>
        </p:nvCxnSpPr>
        <p:spPr>
          <a:xfrm flipV="1">
            <a:off x="2666616" y="2168884"/>
            <a:ext cx="0" cy="524755"/>
          </a:xfrm>
          <a:prstGeom prst="straightConnector1">
            <a:avLst/>
          </a:prstGeom>
          <a:ln>
            <a:solidFill>
              <a:schemeClr val="tx1"/>
            </a:solidFill>
            <a:prstDash val="dash"/>
            <a:headEnd type="triangle" w="lg" len="med"/>
            <a:tailEnd type="none" w="lg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8" name="TextBox 47">
            <a:extLst>
              <a:ext uri="{FF2B5EF4-FFF2-40B4-BE49-F238E27FC236}">
                <a16:creationId xmlns:a16="http://schemas.microsoft.com/office/drawing/2014/main" id="{9AA2C7CD-2863-0E9D-AFC5-C8F64EDB31B0}"/>
              </a:ext>
            </a:extLst>
          </p:cNvPr>
          <p:cNvSpPr txBox="1"/>
          <p:nvPr/>
        </p:nvSpPr>
        <p:spPr>
          <a:xfrm>
            <a:off x="2628901" y="2283647"/>
            <a:ext cx="242812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dirty="0">
                <a:latin typeface="Aptos" panose="020B0004020202020204" pitchFamily="34" charset="0"/>
              </a:rPr>
              <a:t>$</a:t>
            </a:r>
          </a:p>
        </p:txBody>
      </p: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426C0933-5627-A305-7839-1DC07D60F555}"/>
              </a:ext>
            </a:extLst>
          </p:cNvPr>
          <p:cNvCxnSpPr/>
          <p:nvPr/>
        </p:nvCxnSpPr>
        <p:spPr>
          <a:xfrm flipH="1" flipV="1">
            <a:off x="3231642" y="2283647"/>
            <a:ext cx="402756" cy="956253"/>
          </a:xfrm>
          <a:prstGeom prst="straightConnector1">
            <a:avLst/>
          </a:prstGeom>
          <a:ln>
            <a:solidFill>
              <a:schemeClr val="tx1"/>
            </a:solidFill>
            <a:headEnd w="lg" len="med"/>
            <a:tailEnd type="triangle" w="lg" len="me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41D3FF5A-2C07-9C57-6629-DDBF1DAB2A03}"/>
              </a:ext>
            </a:extLst>
          </p:cNvPr>
          <p:cNvCxnSpPr>
            <a:cxnSpLocks/>
          </p:cNvCxnSpPr>
          <p:nvPr/>
        </p:nvCxnSpPr>
        <p:spPr>
          <a:xfrm flipH="1" flipV="1">
            <a:off x="3243963" y="2039571"/>
            <a:ext cx="665136" cy="1090205"/>
          </a:xfrm>
          <a:prstGeom prst="straightConnector1">
            <a:avLst/>
          </a:prstGeom>
          <a:ln>
            <a:solidFill>
              <a:schemeClr val="tx1"/>
            </a:solidFill>
            <a:prstDash val="dash"/>
            <a:headEnd type="triangle" w="lg" len="med"/>
            <a:tailEnd type="none" w="lg" len="me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4" name="TextBox 53">
            <a:extLst>
              <a:ext uri="{FF2B5EF4-FFF2-40B4-BE49-F238E27FC236}">
                <a16:creationId xmlns:a16="http://schemas.microsoft.com/office/drawing/2014/main" id="{1A66D587-0CCB-615B-B07B-2119C843CF9D}"/>
              </a:ext>
            </a:extLst>
          </p:cNvPr>
          <p:cNvSpPr txBox="1"/>
          <p:nvPr/>
        </p:nvSpPr>
        <p:spPr>
          <a:xfrm>
            <a:off x="3524184" y="2315206"/>
            <a:ext cx="242812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dirty="0">
                <a:latin typeface="Aptos" panose="020B0004020202020204" pitchFamily="34" charset="0"/>
              </a:rPr>
              <a:t>$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C8A4B6C8-2A83-38B8-CDD2-07185898BE72}"/>
              </a:ext>
            </a:extLst>
          </p:cNvPr>
          <p:cNvSpPr txBox="1"/>
          <p:nvPr/>
        </p:nvSpPr>
        <p:spPr>
          <a:xfrm>
            <a:off x="6207513" y="2677948"/>
            <a:ext cx="66513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dirty="0"/>
              <a:t>claims</a:t>
            </a:r>
          </a:p>
        </p:txBody>
      </p:sp>
      <p:sp>
        <p:nvSpPr>
          <p:cNvPr id="60" name="Freeform: Shape 59">
            <a:extLst>
              <a:ext uri="{FF2B5EF4-FFF2-40B4-BE49-F238E27FC236}">
                <a16:creationId xmlns:a16="http://schemas.microsoft.com/office/drawing/2014/main" id="{73068F48-7727-145A-068E-51170EB6E737}"/>
              </a:ext>
            </a:extLst>
          </p:cNvPr>
          <p:cNvSpPr/>
          <p:nvPr/>
        </p:nvSpPr>
        <p:spPr>
          <a:xfrm>
            <a:off x="969018" y="2859364"/>
            <a:ext cx="5047785" cy="1915474"/>
          </a:xfrm>
          <a:custGeom>
            <a:avLst/>
            <a:gdLst>
              <a:gd name="connsiteX0" fmla="*/ 0 w 5047785"/>
              <a:gd name="connsiteY0" fmla="*/ 825190 h 1915474"/>
              <a:gd name="connsiteX1" fmla="*/ 3553522 w 5047785"/>
              <a:gd name="connsiteY1" fmla="*/ 1895707 h 1915474"/>
              <a:gd name="connsiteX2" fmla="*/ 5047785 w 5047785"/>
              <a:gd name="connsiteY2" fmla="*/ 0 h 1915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047785" h="1915474">
                <a:moveTo>
                  <a:pt x="0" y="825190"/>
                </a:moveTo>
                <a:cubicBezTo>
                  <a:pt x="1356112" y="1429214"/>
                  <a:pt x="2712225" y="2033239"/>
                  <a:pt x="3553522" y="1895707"/>
                </a:cubicBezTo>
                <a:cubicBezTo>
                  <a:pt x="4394820" y="1758175"/>
                  <a:pt x="4721302" y="879087"/>
                  <a:pt x="5047785" y="0"/>
                </a:cubicBezTo>
              </a:path>
            </a:pathLst>
          </a:custGeom>
          <a:ln w="19050">
            <a:tailEnd type="triangle" w="lg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Freeform: Shape 60">
            <a:extLst>
              <a:ext uri="{FF2B5EF4-FFF2-40B4-BE49-F238E27FC236}">
                <a16:creationId xmlns:a16="http://schemas.microsoft.com/office/drawing/2014/main" id="{F5461F81-2349-743A-A922-A3D9CE1CD53B}"/>
              </a:ext>
            </a:extLst>
          </p:cNvPr>
          <p:cNvSpPr/>
          <p:nvPr/>
        </p:nvSpPr>
        <p:spPr>
          <a:xfrm>
            <a:off x="2572215" y="3086353"/>
            <a:ext cx="3778295" cy="1920668"/>
          </a:xfrm>
          <a:custGeom>
            <a:avLst/>
            <a:gdLst>
              <a:gd name="connsiteX0" fmla="*/ 0 w 3665034"/>
              <a:gd name="connsiteY0" fmla="*/ 892098 h 1809979"/>
              <a:gd name="connsiteX1" fmla="*/ 2483005 w 3665034"/>
              <a:gd name="connsiteY1" fmla="*/ 1784195 h 1809979"/>
              <a:gd name="connsiteX2" fmla="*/ 3665034 w 3665034"/>
              <a:gd name="connsiteY2" fmla="*/ 0 h 1809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665034" h="1809979">
                <a:moveTo>
                  <a:pt x="0" y="892098"/>
                </a:moveTo>
                <a:cubicBezTo>
                  <a:pt x="936083" y="1412488"/>
                  <a:pt x="1872166" y="1932878"/>
                  <a:pt x="2483005" y="1784195"/>
                </a:cubicBezTo>
                <a:cubicBezTo>
                  <a:pt x="3093844" y="1635512"/>
                  <a:pt x="3379439" y="817756"/>
                  <a:pt x="3665034" y="0"/>
                </a:cubicBezTo>
              </a:path>
            </a:pathLst>
          </a:custGeom>
          <a:ln w="19050">
            <a:tailEnd type="triangle" w="lg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Freeform: Shape 62">
            <a:extLst>
              <a:ext uri="{FF2B5EF4-FFF2-40B4-BE49-F238E27FC236}">
                <a16:creationId xmlns:a16="http://schemas.microsoft.com/office/drawing/2014/main" id="{1B0C6006-C204-6C9A-440F-6B62D4C0022B}"/>
              </a:ext>
            </a:extLst>
          </p:cNvPr>
          <p:cNvSpPr/>
          <p:nvPr/>
        </p:nvSpPr>
        <p:spPr>
          <a:xfrm>
            <a:off x="4045651" y="3203536"/>
            <a:ext cx="2621659" cy="1920668"/>
          </a:xfrm>
          <a:custGeom>
            <a:avLst/>
            <a:gdLst>
              <a:gd name="connsiteX0" fmla="*/ 0 w 2535044"/>
              <a:gd name="connsiteY0" fmla="*/ 1189463 h 1865288"/>
              <a:gd name="connsiteX1" fmla="*/ 1501698 w 2535044"/>
              <a:gd name="connsiteY1" fmla="*/ 1813932 h 1865288"/>
              <a:gd name="connsiteX2" fmla="*/ 2535044 w 2535044"/>
              <a:gd name="connsiteY2" fmla="*/ 0 h 1865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35044" h="1865288">
                <a:moveTo>
                  <a:pt x="0" y="1189463"/>
                </a:moveTo>
                <a:cubicBezTo>
                  <a:pt x="539595" y="1600819"/>
                  <a:pt x="1079191" y="2012176"/>
                  <a:pt x="1501698" y="1813932"/>
                </a:cubicBezTo>
                <a:cubicBezTo>
                  <a:pt x="1924205" y="1615688"/>
                  <a:pt x="2372732" y="304800"/>
                  <a:pt x="2535044" y="0"/>
                </a:cubicBezTo>
              </a:path>
            </a:pathLst>
          </a:custGeom>
          <a:ln w="19050">
            <a:tailEnd type="triangle" w="lg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99493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9D035A-C5D3-DDE2-ECA8-00EEA62A22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>
            <a:extLst>
              <a:ext uri="{FF2B5EF4-FFF2-40B4-BE49-F238E27FC236}">
                <a16:creationId xmlns:a16="http://schemas.microsoft.com/office/drawing/2014/main" id="{476A8EC8-72FD-CB4A-1257-083F071905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1945" y="1383507"/>
            <a:ext cx="7564582" cy="1102519"/>
          </a:xfrm>
        </p:spPr>
        <p:txBody>
          <a:bodyPr>
            <a:normAutofit fontScale="90000"/>
          </a:bodyPr>
          <a:lstStyle/>
          <a:p>
            <a:pPr lvl="0" defTabSz="914400" eaLnBrk="0" fontAlgn="base" hangingPunct="0">
              <a:spcAft>
                <a:spcPct val="0"/>
              </a:spcAft>
            </a:pPr>
            <a:r>
              <a:rPr lang="en-US" sz="3600" b="1" dirty="0">
                <a:cs typeface="Times New Roman" pitchFamily="18" charset="0"/>
              </a:rPr>
              <a:t>Arbitration Agreements </a:t>
            </a:r>
            <a:br>
              <a:rPr lang="en-US" sz="3600" b="1" dirty="0">
                <a:cs typeface="Times New Roman" pitchFamily="18" charset="0"/>
              </a:rPr>
            </a:br>
            <a:r>
              <a:rPr lang="en-US" sz="3600" b="1" dirty="0">
                <a:cs typeface="Times New Roman" pitchFamily="18" charset="0"/>
              </a:rPr>
              <a:t>in Bankruptcy and other Insolvency Cases</a:t>
            </a:r>
            <a:endParaRPr lang="en-US" sz="3600" dirty="0">
              <a:cs typeface="Times New Roman" pitchFamily="18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1757787-F302-AEDD-DBE3-D1EE6DADBB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32310" y="2598988"/>
            <a:ext cx="6485334" cy="2354011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en-US" sz="2700" b="1" dirty="0">
                <a:solidFill>
                  <a:schemeClr val="tx1"/>
                </a:solidFill>
              </a:rPr>
              <a:t>Stephen J. Ware</a:t>
            </a:r>
          </a:p>
          <a:p>
            <a:pPr>
              <a:defRPr/>
            </a:pPr>
            <a:r>
              <a:rPr lang="en-US" sz="1800" b="1" dirty="0">
                <a:solidFill>
                  <a:schemeClr val="tx1"/>
                </a:solidFill>
              </a:rPr>
              <a:t>Frank Edwards Tyler </a:t>
            </a:r>
          </a:p>
          <a:p>
            <a:pPr>
              <a:defRPr/>
            </a:pPr>
            <a:r>
              <a:rPr lang="en-US" sz="1800" b="1" dirty="0">
                <a:solidFill>
                  <a:schemeClr val="tx1"/>
                </a:solidFill>
              </a:rPr>
              <a:t>Distinguished Professor of Law </a:t>
            </a:r>
          </a:p>
          <a:p>
            <a:pPr>
              <a:defRPr/>
            </a:pPr>
            <a:r>
              <a:rPr lang="en-US" b="1" dirty="0">
                <a:solidFill>
                  <a:schemeClr val="tx1"/>
                </a:solidFill>
              </a:rPr>
              <a:t>University of Kansas</a:t>
            </a:r>
          </a:p>
          <a:p>
            <a:pPr>
              <a:defRPr/>
            </a:pPr>
            <a:r>
              <a:rPr lang="en-US" sz="1800" b="1" u="sng" dirty="0">
                <a:solidFill>
                  <a:srgbClr val="0070C0"/>
                </a:solidFill>
              </a:rPr>
              <a:t>ware@ku.edu</a:t>
            </a:r>
          </a:p>
          <a:p>
            <a:pPr>
              <a:defRPr/>
            </a:pPr>
            <a:r>
              <a:rPr lang="en-US" sz="1800" b="1" dirty="0">
                <a:solidFill>
                  <a:schemeClr val="tx1"/>
                </a:solidFill>
              </a:rPr>
              <a:t>+1 785 864 9209</a:t>
            </a:r>
          </a:p>
          <a:p>
            <a:pPr>
              <a:defRPr/>
            </a:pPr>
            <a:br>
              <a:rPr lang="en-US" sz="2700" b="1" dirty="0"/>
            </a:br>
            <a:endParaRPr lang="en-US" sz="2700" dirty="0"/>
          </a:p>
          <a:p>
            <a:pPr>
              <a:defRPr/>
            </a:pPr>
            <a:endParaRPr lang="en-US" sz="2700" dirty="0"/>
          </a:p>
        </p:txBody>
      </p:sp>
    </p:spTree>
    <p:extLst>
      <p:ext uri="{BB962C8B-B14F-4D97-AF65-F5344CB8AC3E}">
        <p14:creationId xmlns:p14="http://schemas.microsoft.com/office/powerpoint/2010/main" val="65749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774</TotalTime>
  <Words>1320</Words>
  <Application>Microsoft Office PowerPoint</Application>
  <PresentationFormat>On-screen Show (16:9)</PresentationFormat>
  <Paragraphs>159</Paragraphs>
  <Slides>22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Alexandria</vt:lpstr>
      <vt:lpstr>Aptos</vt:lpstr>
      <vt:lpstr>Arial</vt:lpstr>
      <vt:lpstr>Calibri</vt:lpstr>
      <vt:lpstr>Times New Roman</vt:lpstr>
      <vt:lpstr>Office Theme</vt:lpstr>
      <vt:lpstr>Arbitration Agreements  in Bankruptcy and other Insolvency Cases</vt:lpstr>
      <vt:lpstr>PowerPoint Presentation</vt:lpstr>
      <vt:lpstr>PowerPoint Presentation</vt:lpstr>
      <vt:lpstr>Arbitration Agreements  in Bankruptcy and other Insolvency Cases</vt:lpstr>
      <vt:lpstr>PowerPoint Presentation</vt:lpstr>
      <vt:lpstr>Convention on the Recognition and Enforcement of Foreign Arbitral Awards (NY Convention)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Corporate Insolvency Law  Reduces Collective Action Problems from Race of Creditors  Corporate Insolvency Law:</vt:lpstr>
      <vt:lpstr>Corporate Insolvency Law Reduces Collective Action Problems</vt:lpstr>
      <vt:lpstr>Corporate Insolvency Law Reduces Collective Action Problems</vt:lpstr>
      <vt:lpstr>“Resolving some claims in arbitration could allow [arbitrating] creditors to jump the line and receive property that would otherwise go to secured creditors or creditors with a priority claim.” </vt:lpstr>
      <vt:lpstr>PowerPoint Presentation</vt:lpstr>
      <vt:lpstr>PowerPoint Presentation</vt:lpstr>
      <vt:lpstr>One Remaining (Irresolvable?) Concern:   Will the arbitrator be more likely to rule for Creditor than would the judge overseeing the insolvency case?  </vt:lpstr>
      <vt:lpstr>PowerPoint Presentation</vt:lpstr>
      <vt:lpstr>PowerPoint Presentation</vt:lpstr>
      <vt:lpstr>PowerPoint Presentation</vt:lpstr>
      <vt:lpstr>Arbitration Agreements  in Bankruptcy and other Insolvency Cases</vt:lpstr>
    </vt:vector>
  </TitlesOfParts>
  <Company>PNDesign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Header here</dc:title>
  <dc:creator>Paul Newson</dc:creator>
  <cp:lastModifiedBy>Ware, Stephen</cp:lastModifiedBy>
  <cp:revision>46</cp:revision>
  <cp:lastPrinted>2012-12-11T14:08:32Z</cp:lastPrinted>
  <dcterms:created xsi:type="dcterms:W3CDTF">2012-03-12T16:08:15Z</dcterms:created>
  <dcterms:modified xsi:type="dcterms:W3CDTF">2025-09-26T19:12:19Z</dcterms:modified>
</cp:coreProperties>
</file>