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60" r:id="rId4"/>
    <p:sldId id="259" r:id="rId5"/>
    <p:sldId id="262" r:id="rId6"/>
    <p:sldId id="268" r:id="rId7"/>
    <p:sldId id="263" r:id="rId8"/>
    <p:sldId id="267" r:id="rId9"/>
    <p:sldId id="264" r:id="rId10"/>
    <p:sldId id="265" r:id="rId11"/>
    <p:sldId id="266" r:id="rId12"/>
    <p:sldId id="258" r:id="rId13"/>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2E2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Helle Formatvorlage 3 - Akz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27" autoAdjust="0"/>
    <p:restoredTop sz="75323" autoAdjust="0"/>
  </p:normalViewPr>
  <p:slideViewPr>
    <p:cSldViewPr snapToGrid="0">
      <p:cViewPr varScale="1">
        <p:scale>
          <a:sx n="89" d="100"/>
          <a:sy n="89" d="100"/>
        </p:scale>
        <p:origin x="126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CE8F2A-C27A-4A9D-8DAB-F6B1354CE01F}" type="doc">
      <dgm:prSet loTypeId="urn:microsoft.com/office/officeart/2008/layout/LinedList" loCatId="list" qsTypeId="urn:microsoft.com/office/officeart/2005/8/quickstyle/simple2" qsCatId="simple" csTypeId="urn:microsoft.com/office/officeart/2005/8/colors/accent1_1" csCatId="accent1" phldr="1"/>
      <dgm:spPr/>
      <dgm:t>
        <a:bodyPr/>
        <a:lstStyle/>
        <a:p>
          <a:endParaRPr lang="de-AT"/>
        </a:p>
      </dgm:t>
    </dgm:pt>
    <dgm:pt modelId="{70B3492E-2439-485B-AAE5-E9A1190A31C4}">
      <dgm:prSet custT="1"/>
      <dgm:spPr/>
      <dgm:t>
        <a:bodyPr/>
        <a:lstStyle/>
        <a:p>
          <a:r>
            <a:rPr lang="de-DE" sz="1800" b="0" i="0" baseline="0" dirty="0"/>
            <a:t>A. Arbitration Proceedings and the </a:t>
          </a:r>
          <a:r>
            <a:rPr lang="de-DE" sz="1800" b="0" i="0" baseline="0" dirty="0" err="1"/>
            <a:t>Effect</a:t>
          </a:r>
          <a:r>
            <a:rPr lang="de-DE" sz="1800" b="0" i="0" baseline="0" dirty="0"/>
            <a:t> of the Opening of Insolvency Proceedings – </a:t>
          </a:r>
          <a:r>
            <a:rPr lang="de-DE" sz="1800" b="0" i="0" baseline="0" dirty="0" err="1"/>
            <a:t>Stay</a:t>
          </a:r>
          <a:r>
            <a:rPr lang="de-DE" sz="1800" b="0" i="0" baseline="0" dirty="0"/>
            <a:t> </a:t>
          </a:r>
          <a:r>
            <a:rPr lang="de-DE" sz="1800" b="0" i="0" baseline="0" dirty="0" err="1"/>
            <a:t>or</a:t>
          </a:r>
          <a:r>
            <a:rPr lang="de-DE" sz="1800" b="0" i="0" baseline="0" dirty="0"/>
            <a:t> </a:t>
          </a:r>
          <a:r>
            <a:rPr lang="de-DE" sz="1800" b="0" i="0" baseline="0" dirty="0" err="1"/>
            <a:t>No</a:t>
          </a:r>
          <a:r>
            <a:rPr lang="de-DE" sz="1800" b="0" i="0" baseline="0" dirty="0"/>
            <a:t> </a:t>
          </a:r>
          <a:r>
            <a:rPr lang="de-DE" sz="1800" b="0" i="0" baseline="0" dirty="0" err="1"/>
            <a:t>Stay</a:t>
          </a:r>
          <a:r>
            <a:rPr lang="de-DE" sz="1800" b="0" i="0" baseline="0" dirty="0"/>
            <a:t>?</a:t>
          </a:r>
          <a:endParaRPr lang="de-AT" sz="1800" b="0" dirty="0"/>
        </a:p>
      </dgm:t>
    </dgm:pt>
    <dgm:pt modelId="{EBDF7E91-0D88-4A47-9B34-8434C65D4CC5}" type="parTrans" cxnId="{DB3B1046-2E7B-4396-934C-FCBC81D04486}">
      <dgm:prSet/>
      <dgm:spPr/>
      <dgm:t>
        <a:bodyPr/>
        <a:lstStyle/>
        <a:p>
          <a:endParaRPr lang="de-AT" sz="1200" b="0"/>
        </a:p>
      </dgm:t>
    </dgm:pt>
    <dgm:pt modelId="{F21BC399-4C50-4359-A556-3B437505C396}" type="sibTrans" cxnId="{DB3B1046-2E7B-4396-934C-FCBC81D04486}">
      <dgm:prSet/>
      <dgm:spPr/>
      <dgm:t>
        <a:bodyPr/>
        <a:lstStyle/>
        <a:p>
          <a:endParaRPr lang="de-AT" sz="1200" b="0"/>
        </a:p>
      </dgm:t>
    </dgm:pt>
    <dgm:pt modelId="{B7D55AB3-EE6C-47F8-9248-D5B34F72947C}">
      <dgm:prSet custT="1"/>
      <dgm:spPr/>
      <dgm:t>
        <a:bodyPr/>
        <a:lstStyle/>
        <a:p>
          <a:r>
            <a:rPr lang="de-DE" sz="1800" b="0" i="0" baseline="0" dirty="0"/>
            <a:t>B. Cases of </a:t>
          </a:r>
          <a:r>
            <a:rPr lang="de-DE" sz="1800" b="0" i="0" baseline="0" dirty="0" err="1"/>
            <a:t>Contestation</a:t>
          </a:r>
          <a:r>
            <a:rPr lang="de-DE" sz="1800" b="0" i="0" baseline="0" dirty="0"/>
            <a:t> of an Insolvency Claim</a:t>
          </a:r>
          <a:endParaRPr lang="de-AT" sz="1800" b="0" dirty="0"/>
        </a:p>
      </dgm:t>
    </dgm:pt>
    <dgm:pt modelId="{F01D087E-9513-4347-95FC-2055A70FDB4A}" type="parTrans" cxnId="{6844CB1E-B17C-49F2-9C55-B6A1F8CBC3D1}">
      <dgm:prSet/>
      <dgm:spPr/>
      <dgm:t>
        <a:bodyPr/>
        <a:lstStyle/>
        <a:p>
          <a:endParaRPr lang="de-AT" sz="1200" b="0"/>
        </a:p>
      </dgm:t>
    </dgm:pt>
    <dgm:pt modelId="{888ABD9B-575A-4950-AFC9-20D8C31DF662}" type="sibTrans" cxnId="{6844CB1E-B17C-49F2-9C55-B6A1F8CBC3D1}">
      <dgm:prSet/>
      <dgm:spPr/>
      <dgm:t>
        <a:bodyPr/>
        <a:lstStyle/>
        <a:p>
          <a:endParaRPr lang="de-AT" sz="1200" b="0"/>
        </a:p>
      </dgm:t>
    </dgm:pt>
    <dgm:pt modelId="{CABFF759-99B3-4AA5-B155-6778263365A8}">
      <dgm:prSet custT="1"/>
      <dgm:spPr/>
      <dgm:t>
        <a:bodyPr/>
        <a:lstStyle/>
        <a:p>
          <a:r>
            <a:rPr lang="de-DE" sz="1800" b="0" i="0" baseline="0" dirty="0"/>
            <a:t>C. Can Arbitration Proceedings </a:t>
          </a:r>
          <a:r>
            <a:rPr lang="de-DE" sz="1800" b="0" i="0" baseline="0" dirty="0" err="1"/>
            <a:t>Serve</a:t>
          </a:r>
          <a:r>
            <a:rPr lang="de-DE" sz="1800" b="0" i="0" baseline="0" dirty="0"/>
            <a:t> </a:t>
          </a:r>
          <a:r>
            <a:rPr lang="de-DE" sz="1800" b="0" i="0" baseline="0" dirty="0" err="1"/>
            <a:t>as</a:t>
          </a:r>
          <a:r>
            <a:rPr lang="de-DE" sz="1800" b="0" i="0" baseline="0" dirty="0"/>
            <a:t> a Claims </a:t>
          </a:r>
          <a:r>
            <a:rPr lang="de-DE" sz="1800" b="0" i="0" baseline="0" dirty="0" err="1"/>
            <a:t>Verification</a:t>
          </a:r>
          <a:r>
            <a:rPr lang="de-DE" sz="1800" b="0" i="0" baseline="0" dirty="0"/>
            <a:t> </a:t>
          </a:r>
          <a:r>
            <a:rPr lang="de-DE" sz="1800" b="0" i="0" baseline="0" dirty="0" err="1"/>
            <a:t>Process</a:t>
          </a:r>
          <a:r>
            <a:rPr lang="de-DE" sz="1800" b="0" i="0" baseline="0" dirty="0"/>
            <a:t>? </a:t>
          </a:r>
          <a:endParaRPr lang="de-AT" sz="1800" b="0" dirty="0"/>
        </a:p>
      </dgm:t>
    </dgm:pt>
    <dgm:pt modelId="{B1743FF3-75F4-41BF-9ACA-A7242250DE57}" type="parTrans" cxnId="{7743106F-67EE-4CEA-8E41-D2078B38B6F2}">
      <dgm:prSet/>
      <dgm:spPr/>
      <dgm:t>
        <a:bodyPr/>
        <a:lstStyle/>
        <a:p>
          <a:endParaRPr lang="de-AT" sz="1200" b="0"/>
        </a:p>
      </dgm:t>
    </dgm:pt>
    <dgm:pt modelId="{3610456C-82F3-449A-8292-764797C1D221}" type="sibTrans" cxnId="{7743106F-67EE-4CEA-8E41-D2078B38B6F2}">
      <dgm:prSet/>
      <dgm:spPr/>
      <dgm:t>
        <a:bodyPr/>
        <a:lstStyle/>
        <a:p>
          <a:endParaRPr lang="de-AT" sz="1200" b="0"/>
        </a:p>
      </dgm:t>
    </dgm:pt>
    <dgm:pt modelId="{B264146F-32C2-4E49-89AD-CC2CAFD6751C}">
      <dgm:prSet custT="1"/>
      <dgm:spPr/>
      <dgm:t>
        <a:bodyPr/>
        <a:lstStyle/>
        <a:p>
          <a:r>
            <a:rPr lang="de-DE" sz="1800" b="0" i="0" baseline="0" dirty="0"/>
            <a:t>D. </a:t>
          </a:r>
          <a:r>
            <a:rPr lang="de-DE" sz="1800" b="0" i="0" baseline="0" dirty="0" err="1"/>
            <a:t>Applicable</a:t>
          </a:r>
          <a:r>
            <a:rPr lang="de-DE" sz="1800" b="0" i="0" baseline="0" dirty="0"/>
            <a:t> Law: Austrian Insolvency Code vs. European Insolvency Regulation</a:t>
          </a:r>
          <a:endParaRPr lang="de-AT" sz="1800" b="0" dirty="0"/>
        </a:p>
      </dgm:t>
    </dgm:pt>
    <dgm:pt modelId="{32272CCD-3A61-431C-B862-473AAB851916}" type="parTrans" cxnId="{06A0A5E2-993A-470A-B75E-CE64A92B904C}">
      <dgm:prSet/>
      <dgm:spPr/>
      <dgm:t>
        <a:bodyPr/>
        <a:lstStyle/>
        <a:p>
          <a:endParaRPr lang="de-AT" sz="1200" b="0"/>
        </a:p>
      </dgm:t>
    </dgm:pt>
    <dgm:pt modelId="{C9F91AF1-301F-410C-A111-94245AC3E375}" type="sibTrans" cxnId="{06A0A5E2-993A-470A-B75E-CE64A92B904C}">
      <dgm:prSet/>
      <dgm:spPr/>
      <dgm:t>
        <a:bodyPr/>
        <a:lstStyle/>
        <a:p>
          <a:endParaRPr lang="de-AT" sz="1200" b="0"/>
        </a:p>
      </dgm:t>
    </dgm:pt>
    <dgm:pt modelId="{94B4827F-91BB-4607-A17F-C2F57CD5A275}">
      <dgm:prSet custT="1"/>
      <dgm:spPr/>
      <dgm:t>
        <a:bodyPr/>
        <a:lstStyle/>
        <a:p>
          <a:r>
            <a:rPr lang="de-DE" sz="1800" b="0" i="0" baseline="0" dirty="0"/>
            <a:t>E. </a:t>
          </a:r>
          <a:r>
            <a:rPr lang="de-DE" sz="1800" b="0" i="0" baseline="0" dirty="0" err="1"/>
            <a:t>Procedural</a:t>
          </a:r>
          <a:r>
            <a:rPr lang="de-DE" sz="1800" b="0" i="0" baseline="0" dirty="0"/>
            <a:t> </a:t>
          </a:r>
          <a:r>
            <a:rPr lang="de-DE" sz="1800" b="0" i="0" baseline="0" dirty="0" err="1"/>
            <a:t>Consequences</a:t>
          </a:r>
          <a:r>
            <a:rPr lang="de-DE" sz="1800" b="0" i="0" baseline="0" dirty="0"/>
            <a:t> of the Opening of Insolvency Proceedings Upon the Arbitration Proceedings</a:t>
          </a:r>
          <a:endParaRPr lang="de-AT" sz="1800" b="0" dirty="0"/>
        </a:p>
      </dgm:t>
    </dgm:pt>
    <dgm:pt modelId="{482AB94C-E488-4668-99CB-0A2F78ED7C3B}" type="parTrans" cxnId="{CAFC123D-FD37-47B3-BE87-FD309B10A5DC}">
      <dgm:prSet/>
      <dgm:spPr/>
      <dgm:t>
        <a:bodyPr/>
        <a:lstStyle/>
        <a:p>
          <a:endParaRPr lang="de-AT" sz="1200" b="0"/>
        </a:p>
      </dgm:t>
    </dgm:pt>
    <dgm:pt modelId="{392E36BA-9FB1-498F-894C-7C206A96EB8C}" type="sibTrans" cxnId="{CAFC123D-FD37-47B3-BE87-FD309B10A5DC}">
      <dgm:prSet/>
      <dgm:spPr/>
      <dgm:t>
        <a:bodyPr/>
        <a:lstStyle/>
        <a:p>
          <a:endParaRPr lang="de-AT" sz="1200" b="0"/>
        </a:p>
      </dgm:t>
    </dgm:pt>
    <dgm:pt modelId="{9F3F7D6D-7F31-4B8D-B955-71811AAD0F47}">
      <dgm:prSet custT="1"/>
      <dgm:spPr/>
      <dgm:t>
        <a:bodyPr/>
        <a:lstStyle/>
        <a:p>
          <a:r>
            <a:rPr lang="de-DE" sz="1800" b="0" i="0" baseline="0" dirty="0"/>
            <a:t>F. </a:t>
          </a:r>
          <a:r>
            <a:rPr lang="de-DE" sz="1800" b="0" i="0" baseline="0" dirty="0" err="1"/>
            <a:t>Effect</a:t>
          </a:r>
          <a:r>
            <a:rPr lang="de-DE" sz="1800" b="0" i="0" baseline="0" dirty="0"/>
            <a:t> of the </a:t>
          </a:r>
          <a:r>
            <a:rPr lang="de-DE" sz="1800" b="0" i="0" baseline="0" dirty="0" err="1"/>
            <a:t>Arbitral</a:t>
          </a:r>
          <a:r>
            <a:rPr lang="de-DE" sz="1800" b="0" i="0" baseline="0" dirty="0"/>
            <a:t> Award in Insolvency Proceedings</a:t>
          </a:r>
          <a:endParaRPr lang="de-AT" sz="1800" b="0" dirty="0"/>
        </a:p>
      </dgm:t>
    </dgm:pt>
    <dgm:pt modelId="{18E18B60-C4CE-41B8-99B8-529F1E63E24E}" type="parTrans" cxnId="{36E261DD-0245-40EB-897E-0004236617A6}">
      <dgm:prSet/>
      <dgm:spPr/>
      <dgm:t>
        <a:bodyPr/>
        <a:lstStyle/>
        <a:p>
          <a:endParaRPr lang="de-AT" sz="1200" b="0"/>
        </a:p>
      </dgm:t>
    </dgm:pt>
    <dgm:pt modelId="{D8326A03-0F7E-46B0-A6F4-31B7319CE492}" type="sibTrans" cxnId="{36E261DD-0245-40EB-897E-0004236617A6}">
      <dgm:prSet/>
      <dgm:spPr/>
      <dgm:t>
        <a:bodyPr/>
        <a:lstStyle/>
        <a:p>
          <a:endParaRPr lang="de-AT" sz="1200" b="0"/>
        </a:p>
      </dgm:t>
    </dgm:pt>
    <dgm:pt modelId="{FE503A04-509F-4027-BCF7-DA103B46111C}" type="pres">
      <dgm:prSet presAssocID="{9CCE8F2A-C27A-4A9D-8DAB-F6B1354CE01F}" presName="vert0" presStyleCnt="0">
        <dgm:presLayoutVars>
          <dgm:dir/>
          <dgm:animOne val="branch"/>
          <dgm:animLvl val="lvl"/>
        </dgm:presLayoutVars>
      </dgm:prSet>
      <dgm:spPr/>
    </dgm:pt>
    <dgm:pt modelId="{B90B2A75-5918-4DBC-8056-015EB908025B}" type="pres">
      <dgm:prSet presAssocID="{70B3492E-2439-485B-AAE5-E9A1190A31C4}" presName="thickLine" presStyleLbl="alignNode1" presStyleIdx="0" presStyleCnt="6"/>
      <dgm:spPr/>
    </dgm:pt>
    <dgm:pt modelId="{A0CE667C-07DF-4E32-8A6E-D52D62E03681}" type="pres">
      <dgm:prSet presAssocID="{70B3492E-2439-485B-AAE5-E9A1190A31C4}" presName="horz1" presStyleCnt="0"/>
      <dgm:spPr/>
    </dgm:pt>
    <dgm:pt modelId="{63FB9B2D-F0BC-4BE2-9AF3-DADA5696212C}" type="pres">
      <dgm:prSet presAssocID="{70B3492E-2439-485B-AAE5-E9A1190A31C4}" presName="tx1" presStyleLbl="revTx" presStyleIdx="0" presStyleCnt="6"/>
      <dgm:spPr/>
    </dgm:pt>
    <dgm:pt modelId="{CFAC680F-40D2-4BC5-984A-FCDDB113B625}" type="pres">
      <dgm:prSet presAssocID="{70B3492E-2439-485B-AAE5-E9A1190A31C4}" presName="vert1" presStyleCnt="0"/>
      <dgm:spPr/>
    </dgm:pt>
    <dgm:pt modelId="{DF5B49CB-CE95-453F-AADF-353A1744CCEF}" type="pres">
      <dgm:prSet presAssocID="{B7D55AB3-EE6C-47F8-9248-D5B34F72947C}" presName="thickLine" presStyleLbl="alignNode1" presStyleIdx="1" presStyleCnt="6"/>
      <dgm:spPr/>
    </dgm:pt>
    <dgm:pt modelId="{B273286D-917F-4A90-94FE-0126D7486A14}" type="pres">
      <dgm:prSet presAssocID="{B7D55AB3-EE6C-47F8-9248-D5B34F72947C}" presName="horz1" presStyleCnt="0"/>
      <dgm:spPr/>
    </dgm:pt>
    <dgm:pt modelId="{016A7A59-BDF9-42B9-9653-78BED34AB4CB}" type="pres">
      <dgm:prSet presAssocID="{B7D55AB3-EE6C-47F8-9248-D5B34F72947C}" presName="tx1" presStyleLbl="revTx" presStyleIdx="1" presStyleCnt="6"/>
      <dgm:spPr/>
    </dgm:pt>
    <dgm:pt modelId="{69871932-B6DA-4B40-9AB9-A8A7DD02020C}" type="pres">
      <dgm:prSet presAssocID="{B7D55AB3-EE6C-47F8-9248-D5B34F72947C}" presName="vert1" presStyleCnt="0"/>
      <dgm:spPr/>
    </dgm:pt>
    <dgm:pt modelId="{65B0CF2B-F79D-45D8-8E76-9135C19C7EC4}" type="pres">
      <dgm:prSet presAssocID="{CABFF759-99B3-4AA5-B155-6778263365A8}" presName="thickLine" presStyleLbl="alignNode1" presStyleIdx="2" presStyleCnt="6"/>
      <dgm:spPr/>
    </dgm:pt>
    <dgm:pt modelId="{40B736B7-04E6-4135-A35B-F6791DC573E3}" type="pres">
      <dgm:prSet presAssocID="{CABFF759-99B3-4AA5-B155-6778263365A8}" presName="horz1" presStyleCnt="0"/>
      <dgm:spPr/>
    </dgm:pt>
    <dgm:pt modelId="{8DF257BC-C0C4-4BAF-8646-78995EDDA1CB}" type="pres">
      <dgm:prSet presAssocID="{CABFF759-99B3-4AA5-B155-6778263365A8}" presName="tx1" presStyleLbl="revTx" presStyleIdx="2" presStyleCnt="6"/>
      <dgm:spPr/>
    </dgm:pt>
    <dgm:pt modelId="{0FD0851C-F22B-4114-8CF7-07A359650919}" type="pres">
      <dgm:prSet presAssocID="{CABFF759-99B3-4AA5-B155-6778263365A8}" presName="vert1" presStyleCnt="0"/>
      <dgm:spPr/>
    </dgm:pt>
    <dgm:pt modelId="{CBC77698-FE05-48AE-B356-1D58FA866AFE}" type="pres">
      <dgm:prSet presAssocID="{B264146F-32C2-4E49-89AD-CC2CAFD6751C}" presName="thickLine" presStyleLbl="alignNode1" presStyleIdx="3" presStyleCnt="6"/>
      <dgm:spPr/>
    </dgm:pt>
    <dgm:pt modelId="{7B3C112A-75A0-4A39-BCEC-13057032B097}" type="pres">
      <dgm:prSet presAssocID="{B264146F-32C2-4E49-89AD-CC2CAFD6751C}" presName="horz1" presStyleCnt="0"/>
      <dgm:spPr/>
    </dgm:pt>
    <dgm:pt modelId="{D1BD983B-E17D-4894-BAB0-D8DA1809AF5A}" type="pres">
      <dgm:prSet presAssocID="{B264146F-32C2-4E49-89AD-CC2CAFD6751C}" presName="tx1" presStyleLbl="revTx" presStyleIdx="3" presStyleCnt="6"/>
      <dgm:spPr/>
    </dgm:pt>
    <dgm:pt modelId="{C5DF8377-8B14-4EF5-8CB2-3A770FC03232}" type="pres">
      <dgm:prSet presAssocID="{B264146F-32C2-4E49-89AD-CC2CAFD6751C}" presName="vert1" presStyleCnt="0"/>
      <dgm:spPr/>
    </dgm:pt>
    <dgm:pt modelId="{F3014631-094D-4C83-9DB4-15D800EC130D}" type="pres">
      <dgm:prSet presAssocID="{94B4827F-91BB-4607-A17F-C2F57CD5A275}" presName="thickLine" presStyleLbl="alignNode1" presStyleIdx="4" presStyleCnt="6"/>
      <dgm:spPr/>
    </dgm:pt>
    <dgm:pt modelId="{3BCC7C9B-8725-41F0-A1D0-27A47AAA695A}" type="pres">
      <dgm:prSet presAssocID="{94B4827F-91BB-4607-A17F-C2F57CD5A275}" presName="horz1" presStyleCnt="0"/>
      <dgm:spPr/>
    </dgm:pt>
    <dgm:pt modelId="{2DDC2001-83D9-4898-A0E3-90A79195A0F1}" type="pres">
      <dgm:prSet presAssocID="{94B4827F-91BB-4607-A17F-C2F57CD5A275}" presName="tx1" presStyleLbl="revTx" presStyleIdx="4" presStyleCnt="6"/>
      <dgm:spPr/>
    </dgm:pt>
    <dgm:pt modelId="{88FA0E7A-CD12-4F2D-8166-1AC8BBDD2637}" type="pres">
      <dgm:prSet presAssocID="{94B4827F-91BB-4607-A17F-C2F57CD5A275}" presName="vert1" presStyleCnt="0"/>
      <dgm:spPr/>
    </dgm:pt>
    <dgm:pt modelId="{500F595C-2DD3-4984-8342-1EF6334CA2FD}" type="pres">
      <dgm:prSet presAssocID="{9F3F7D6D-7F31-4B8D-B955-71811AAD0F47}" presName="thickLine" presStyleLbl="alignNode1" presStyleIdx="5" presStyleCnt="6"/>
      <dgm:spPr/>
    </dgm:pt>
    <dgm:pt modelId="{B1F265EE-F687-4AE6-A09A-795147F6E52C}" type="pres">
      <dgm:prSet presAssocID="{9F3F7D6D-7F31-4B8D-B955-71811AAD0F47}" presName="horz1" presStyleCnt="0"/>
      <dgm:spPr/>
    </dgm:pt>
    <dgm:pt modelId="{19192EB3-D1DB-4DAD-9BF1-080ED9A75C11}" type="pres">
      <dgm:prSet presAssocID="{9F3F7D6D-7F31-4B8D-B955-71811AAD0F47}" presName="tx1" presStyleLbl="revTx" presStyleIdx="5" presStyleCnt="6"/>
      <dgm:spPr/>
    </dgm:pt>
    <dgm:pt modelId="{5496E5DA-92FC-4FF6-83D8-4E54E3067B8A}" type="pres">
      <dgm:prSet presAssocID="{9F3F7D6D-7F31-4B8D-B955-71811AAD0F47}" presName="vert1" presStyleCnt="0"/>
      <dgm:spPr/>
    </dgm:pt>
  </dgm:ptLst>
  <dgm:cxnLst>
    <dgm:cxn modelId="{237EB905-C67C-43FC-96DA-15894378B059}" type="presOf" srcId="{9F3F7D6D-7F31-4B8D-B955-71811AAD0F47}" destId="{19192EB3-D1DB-4DAD-9BF1-080ED9A75C11}" srcOrd="0" destOrd="0" presId="urn:microsoft.com/office/officeart/2008/layout/LinedList"/>
    <dgm:cxn modelId="{946DF10B-D157-4F6E-AE48-76400ACE2B33}" type="presOf" srcId="{9CCE8F2A-C27A-4A9D-8DAB-F6B1354CE01F}" destId="{FE503A04-509F-4027-BCF7-DA103B46111C}" srcOrd="0" destOrd="0" presId="urn:microsoft.com/office/officeart/2008/layout/LinedList"/>
    <dgm:cxn modelId="{D23A8819-C00E-485F-8CEB-EFFEBBB171C1}" type="presOf" srcId="{70B3492E-2439-485B-AAE5-E9A1190A31C4}" destId="{63FB9B2D-F0BC-4BE2-9AF3-DADA5696212C}" srcOrd="0" destOrd="0" presId="urn:microsoft.com/office/officeart/2008/layout/LinedList"/>
    <dgm:cxn modelId="{6844CB1E-B17C-49F2-9C55-B6A1F8CBC3D1}" srcId="{9CCE8F2A-C27A-4A9D-8DAB-F6B1354CE01F}" destId="{B7D55AB3-EE6C-47F8-9248-D5B34F72947C}" srcOrd="1" destOrd="0" parTransId="{F01D087E-9513-4347-95FC-2055A70FDB4A}" sibTransId="{888ABD9B-575A-4950-AFC9-20D8C31DF662}"/>
    <dgm:cxn modelId="{CAFC123D-FD37-47B3-BE87-FD309B10A5DC}" srcId="{9CCE8F2A-C27A-4A9D-8DAB-F6B1354CE01F}" destId="{94B4827F-91BB-4607-A17F-C2F57CD5A275}" srcOrd="4" destOrd="0" parTransId="{482AB94C-E488-4668-99CB-0A2F78ED7C3B}" sibTransId="{392E36BA-9FB1-498F-894C-7C206A96EB8C}"/>
    <dgm:cxn modelId="{DB3B1046-2E7B-4396-934C-FCBC81D04486}" srcId="{9CCE8F2A-C27A-4A9D-8DAB-F6B1354CE01F}" destId="{70B3492E-2439-485B-AAE5-E9A1190A31C4}" srcOrd="0" destOrd="0" parTransId="{EBDF7E91-0D88-4A47-9B34-8434C65D4CC5}" sibTransId="{F21BC399-4C50-4359-A556-3B437505C396}"/>
    <dgm:cxn modelId="{E3FCFB47-4A29-4458-B927-8C85155D956E}" type="presOf" srcId="{B7D55AB3-EE6C-47F8-9248-D5B34F72947C}" destId="{016A7A59-BDF9-42B9-9653-78BED34AB4CB}" srcOrd="0" destOrd="0" presId="urn:microsoft.com/office/officeart/2008/layout/LinedList"/>
    <dgm:cxn modelId="{7743106F-67EE-4CEA-8E41-D2078B38B6F2}" srcId="{9CCE8F2A-C27A-4A9D-8DAB-F6B1354CE01F}" destId="{CABFF759-99B3-4AA5-B155-6778263365A8}" srcOrd="2" destOrd="0" parTransId="{B1743FF3-75F4-41BF-9ACA-A7242250DE57}" sibTransId="{3610456C-82F3-449A-8292-764797C1D221}"/>
    <dgm:cxn modelId="{6FF206BF-4E97-4A0E-8286-B5E16CC59C2B}" type="presOf" srcId="{B264146F-32C2-4E49-89AD-CC2CAFD6751C}" destId="{D1BD983B-E17D-4894-BAB0-D8DA1809AF5A}" srcOrd="0" destOrd="0" presId="urn:microsoft.com/office/officeart/2008/layout/LinedList"/>
    <dgm:cxn modelId="{C08FCADC-BB32-486B-ADD6-C8E101D0049E}" type="presOf" srcId="{CABFF759-99B3-4AA5-B155-6778263365A8}" destId="{8DF257BC-C0C4-4BAF-8646-78995EDDA1CB}" srcOrd="0" destOrd="0" presId="urn:microsoft.com/office/officeart/2008/layout/LinedList"/>
    <dgm:cxn modelId="{36E261DD-0245-40EB-897E-0004236617A6}" srcId="{9CCE8F2A-C27A-4A9D-8DAB-F6B1354CE01F}" destId="{9F3F7D6D-7F31-4B8D-B955-71811AAD0F47}" srcOrd="5" destOrd="0" parTransId="{18E18B60-C4CE-41B8-99B8-529F1E63E24E}" sibTransId="{D8326A03-0F7E-46B0-A6F4-31B7319CE492}"/>
    <dgm:cxn modelId="{30898AE0-24BB-4D00-9018-E8FA389612AE}" type="presOf" srcId="{94B4827F-91BB-4607-A17F-C2F57CD5A275}" destId="{2DDC2001-83D9-4898-A0E3-90A79195A0F1}" srcOrd="0" destOrd="0" presId="urn:microsoft.com/office/officeart/2008/layout/LinedList"/>
    <dgm:cxn modelId="{06A0A5E2-993A-470A-B75E-CE64A92B904C}" srcId="{9CCE8F2A-C27A-4A9D-8DAB-F6B1354CE01F}" destId="{B264146F-32C2-4E49-89AD-CC2CAFD6751C}" srcOrd="3" destOrd="0" parTransId="{32272CCD-3A61-431C-B862-473AAB851916}" sibTransId="{C9F91AF1-301F-410C-A111-94245AC3E375}"/>
    <dgm:cxn modelId="{1C83178B-04CD-4642-8C38-FC8CF9821DD8}" type="presParOf" srcId="{FE503A04-509F-4027-BCF7-DA103B46111C}" destId="{B90B2A75-5918-4DBC-8056-015EB908025B}" srcOrd="0" destOrd="0" presId="urn:microsoft.com/office/officeart/2008/layout/LinedList"/>
    <dgm:cxn modelId="{BAF94862-B41B-4F47-A56D-AD75DB761914}" type="presParOf" srcId="{FE503A04-509F-4027-BCF7-DA103B46111C}" destId="{A0CE667C-07DF-4E32-8A6E-D52D62E03681}" srcOrd="1" destOrd="0" presId="urn:microsoft.com/office/officeart/2008/layout/LinedList"/>
    <dgm:cxn modelId="{D7652F86-EE24-4221-B930-A800EE9CDC22}" type="presParOf" srcId="{A0CE667C-07DF-4E32-8A6E-D52D62E03681}" destId="{63FB9B2D-F0BC-4BE2-9AF3-DADA5696212C}" srcOrd="0" destOrd="0" presId="urn:microsoft.com/office/officeart/2008/layout/LinedList"/>
    <dgm:cxn modelId="{E45E48FF-690D-489D-9345-EA28742F40C3}" type="presParOf" srcId="{A0CE667C-07DF-4E32-8A6E-D52D62E03681}" destId="{CFAC680F-40D2-4BC5-984A-FCDDB113B625}" srcOrd="1" destOrd="0" presId="urn:microsoft.com/office/officeart/2008/layout/LinedList"/>
    <dgm:cxn modelId="{CEE8C6F4-E9C7-4CA8-B699-9E617B199C98}" type="presParOf" srcId="{FE503A04-509F-4027-BCF7-DA103B46111C}" destId="{DF5B49CB-CE95-453F-AADF-353A1744CCEF}" srcOrd="2" destOrd="0" presId="urn:microsoft.com/office/officeart/2008/layout/LinedList"/>
    <dgm:cxn modelId="{48844A78-9343-4028-9457-3E275762E2D3}" type="presParOf" srcId="{FE503A04-509F-4027-BCF7-DA103B46111C}" destId="{B273286D-917F-4A90-94FE-0126D7486A14}" srcOrd="3" destOrd="0" presId="urn:microsoft.com/office/officeart/2008/layout/LinedList"/>
    <dgm:cxn modelId="{2321075F-71E4-4C87-98F3-0A8F6FB7CBF7}" type="presParOf" srcId="{B273286D-917F-4A90-94FE-0126D7486A14}" destId="{016A7A59-BDF9-42B9-9653-78BED34AB4CB}" srcOrd="0" destOrd="0" presId="urn:microsoft.com/office/officeart/2008/layout/LinedList"/>
    <dgm:cxn modelId="{6F29E518-6A00-4452-ABF1-C032E3CF1AB5}" type="presParOf" srcId="{B273286D-917F-4A90-94FE-0126D7486A14}" destId="{69871932-B6DA-4B40-9AB9-A8A7DD02020C}" srcOrd="1" destOrd="0" presId="urn:microsoft.com/office/officeart/2008/layout/LinedList"/>
    <dgm:cxn modelId="{E907E905-43D9-4020-8E75-7E8C3E302783}" type="presParOf" srcId="{FE503A04-509F-4027-BCF7-DA103B46111C}" destId="{65B0CF2B-F79D-45D8-8E76-9135C19C7EC4}" srcOrd="4" destOrd="0" presId="urn:microsoft.com/office/officeart/2008/layout/LinedList"/>
    <dgm:cxn modelId="{505C9933-7C5A-4443-8E5F-2A18C186099F}" type="presParOf" srcId="{FE503A04-509F-4027-BCF7-DA103B46111C}" destId="{40B736B7-04E6-4135-A35B-F6791DC573E3}" srcOrd="5" destOrd="0" presId="urn:microsoft.com/office/officeart/2008/layout/LinedList"/>
    <dgm:cxn modelId="{BD063607-B88A-421D-8BA8-44E0071D7455}" type="presParOf" srcId="{40B736B7-04E6-4135-A35B-F6791DC573E3}" destId="{8DF257BC-C0C4-4BAF-8646-78995EDDA1CB}" srcOrd="0" destOrd="0" presId="urn:microsoft.com/office/officeart/2008/layout/LinedList"/>
    <dgm:cxn modelId="{3AF98C76-B7BD-4CEE-BA79-BFA91737EFA7}" type="presParOf" srcId="{40B736B7-04E6-4135-A35B-F6791DC573E3}" destId="{0FD0851C-F22B-4114-8CF7-07A359650919}" srcOrd="1" destOrd="0" presId="urn:microsoft.com/office/officeart/2008/layout/LinedList"/>
    <dgm:cxn modelId="{0DD13BA7-7F49-4720-8A06-E0D0E7E26518}" type="presParOf" srcId="{FE503A04-509F-4027-BCF7-DA103B46111C}" destId="{CBC77698-FE05-48AE-B356-1D58FA866AFE}" srcOrd="6" destOrd="0" presId="urn:microsoft.com/office/officeart/2008/layout/LinedList"/>
    <dgm:cxn modelId="{754F9063-EA91-4AB6-A993-2ABE4AE30CE6}" type="presParOf" srcId="{FE503A04-509F-4027-BCF7-DA103B46111C}" destId="{7B3C112A-75A0-4A39-BCEC-13057032B097}" srcOrd="7" destOrd="0" presId="urn:microsoft.com/office/officeart/2008/layout/LinedList"/>
    <dgm:cxn modelId="{83505D44-4377-4526-8C11-A980EBFA0FE8}" type="presParOf" srcId="{7B3C112A-75A0-4A39-BCEC-13057032B097}" destId="{D1BD983B-E17D-4894-BAB0-D8DA1809AF5A}" srcOrd="0" destOrd="0" presId="urn:microsoft.com/office/officeart/2008/layout/LinedList"/>
    <dgm:cxn modelId="{F65BEFFD-F2DD-4470-86C0-59D35CBFA19B}" type="presParOf" srcId="{7B3C112A-75A0-4A39-BCEC-13057032B097}" destId="{C5DF8377-8B14-4EF5-8CB2-3A770FC03232}" srcOrd="1" destOrd="0" presId="urn:microsoft.com/office/officeart/2008/layout/LinedList"/>
    <dgm:cxn modelId="{0F30CCCF-C577-4B7E-A2B8-E53152372F26}" type="presParOf" srcId="{FE503A04-509F-4027-BCF7-DA103B46111C}" destId="{F3014631-094D-4C83-9DB4-15D800EC130D}" srcOrd="8" destOrd="0" presId="urn:microsoft.com/office/officeart/2008/layout/LinedList"/>
    <dgm:cxn modelId="{D9D9C3B7-A6A4-4EF5-AEBC-CCB86C3A2966}" type="presParOf" srcId="{FE503A04-509F-4027-BCF7-DA103B46111C}" destId="{3BCC7C9B-8725-41F0-A1D0-27A47AAA695A}" srcOrd="9" destOrd="0" presId="urn:microsoft.com/office/officeart/2008/layout/LinedList"/>
    <dgm:cxn modelId="{D6DA3BCD-5AE8-4958-B14D-A12B5A8E266B}" type="presParOf" srcId="{3BCC7C9B-8725-41F0-A1D0-27A47AAA695A}" destId="{2DDC2001-83D9-4898-A0E3-90A79195A0F1}" srcOrd="0" destOrd="0" presId="urn:microsoft.com/office/officeart/2008/layout/LinedList"/>
    <dgm:cxn modelId="{BFD93907-3983-4B26-A983-D2227DCB9AFA}" type="presParOf" srcId="{3BCC7C9B-8725-41F0-A1D0-27A47AAA695A}" destId="{88FA0E7A-CD12-4F2D-8166-1AC8BBDD2637}" srcOrd="1" destOrd="0" presId="urn:microsoft.com/office/officeart/2008/layout/LinedList"/>
    <dgm:cxn modelId="{88A6049B-BBA9-4B9D-A860-00EEDBA4D39C}" type="presParOf" srcId="{FE503A04-509F-4027-BCF7-DA103B46111C}" destId="{500F595C-2DD3-4984-8342-1EF6334CA2FD}" srcOrd="10" destOrd="0" presId="urn:microsoft.com/office/officeart/2008/layout/LinedList"/>
    <dgm:cxn modelId="{AAF6C6E9-2FFE-49C2-AD2D-420A9C5883AD}" type="presParOf" srcId="{FE503A04-509F-4027-BCF7-DA103B46111C}" destId="{B1F265EE-F687-4AE6-A09A-795147F6E52C}" srcOrd="11" destOrd="0" presId="urn:microsoft.com/office/officeart/2008/layout/LinedList"/>
    <dgm:cxn modelId="{1CA81791-50D0-47A5-BC62-9CC4BCD9CD3F}" type="presParOf" srcId="{B1F265EE-F687-4AE6-A09A-795147F6E52C}" destId="{19192EB3-D1DB-4DAD-9BF1-080ED9A75C11}" srcOrd="0" destOrd="0" presId="urn:microsoft.com/office/officeart/2008/layout/LinedList"/>
    <dgm:cxn modelId="{D17D0A0D-49B4-4AB2-AF62-4B0F2CC8CDAD}" type="presParOf" srcId="{B1F265EE-F687-4AE6-A09A-795147F6E52C}" destId="{5496E5DA-92FC-4FF6-83D8-4E54E3067B8A}" srcOrd="1" destOrd="0" presId="urn:microsoft.com/office/officeart/2008/layout/LinedList"/>
  </dgm:cxnLst>
  <dgm:bg/>
  <dgm:whole>
    <a:ln>
      <a:noFill/>
    </a:ln>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A8BE92A8-75EA-4CFD-AD25-8C93816CBB27}" type="doc">
      <dgm:prSet loTypeId="urn:microsoft.com/office/officeart/2005/8/layout/chevron1" loCatId="process" qsTypeId="urn:microsoft.com/office/officeart/2005/8/quickstyle/simple1" qsCatId="simple" csTypeId="urn:microsoft.com/office/officeart/2005/8/colors/accent1_2" csCatId="accent1" phldr="1"/>
      <dgm:spPr/>
    </dgm:pt>
    <dgm:pt modelId="{7EE3C1A8-7473-40AC-8016-A6B77F6A749D}">
      <dgm:prSet phldrT="[Text]" custT="1"/>
      <dgm:spPr>
        <a:solidFill>
          <a:srgbClr val="802E2C"/>
        </a:solidFill>
      </dgm:spPr>
      <dgm:t>
        <a:bodyPr/>
        <a:lstStyle/>
        <a:p>
          <a:r>
            <a:rPr lang="en-US" sz="1300" dirty="0"/>
            <a:t>Arbitration Clause</a:t>
          </a:r>
          <a:endParaRPr lang="de-AT" sz="1300" dirty="0"/>
        </a:p>
      </dgm:t>
    </dgm:pt>
    <dgm:pt modelId="{12989BD4-2348-49F0-AD75-EC2DBFB93A3C}" type="parTrans" cxnId="{F520D17F-DAD4-4571-BF38-7F2EA5995341}">
      <dgm:prSet/>
      <dgm:spPr/>
      <dgm:t>
        <a:bodyPr/>
        <a:lstStyle/>
        <a:p>
          <a:endParaRPr lang="de-AT" sz="1400"/>
        </a:p>
      </dgm:t>
    </dgm:pt>
    <dgm:pt modelId="{DC211826-C818-4A73-BFFD-A1070438DD09}" type="sibTrans" cxnId="{F520D17F-DAD4-4571-BF38-7F2EA5995341}">
      <dgm:prSet/>
      <dgm:spPr/>
      <dgm:t>
        <a:bodyPr/>
        <a:lstStyle/>
        <a:p>
          <a:endParaRPr lang="de-AT" sz="1400"/>
        </a:p>
      </dgm:t>
    </dgm:pt>
    <dgm:pt modelId="{E8447EA6-6E7D-4B57-9245-7A4726ADDBDC}">
      <dgm:prSet phldrT="[Text]" custT="1"/>
      <dgm:spPr>
        <a:solidFill>
          <a:srgbClr val="802E2C"/>
        </a:solidFill>
        <a:ln w="19050" cap="flat" cmpd="sng" algn="ctr">
          <a:solidFill>
            <a:prstClr val="white">
              <a:hueOff val="0"/>
              <a:satOff val="0"/>
              <a:lumOff val="0"/>
              <a:alphaOff val="0"/>
            </a:prstClr>
          </a:solidFill>
          <a:prstDash val="solid"/>
          <a:miter lim="800000"/>
        </a:ln>
        <a:effectLst/>
      </dgm:spPr>
      <dgm:t>
        <a:bodyPr spcFirstLastPara="0" vert="horz" wrap="square" lIns="64008" tIns="21336" rIns="21336" bIns="21336" numCol="1" spcCol="1270" anchor="ctr" anchorCtr="0"/>
        <a:lstStyle/>
        <a:p>
          <a:pPr marL="0" lvl="0" indent="0" algn="ctr" defTabSz="711200">
            <a:lnSpc>
              <a:spcPct val="90000"/>
            </a:lnSpc>
            <a:spcBef>
              <a:spcPct val="0"/>
            </a:spcBef>
            <a:spcAft>
              <a:spcPct val="35000"/>
            </a:spcAft>
            <a:buNone/>
          </a:pPr>
          <a:r>
            <a:rPr lang="en-US" sz="1300" kern="1200" dirty="0">
              <a:solidFill>
                <a:prstClr val="white"/>
              </a:solidFill>
              <a:latin typeface="Aptos" panose="02110004020202020204"/>
              <a:ea typeface="+mn-ea"/>
              <a:cs typeface="+mn-cs"/>
            </a:rPr>
            <a:t>Disputes</a:t>
          </a:r>
          <a:endParaRPr lang="de-AT" sz="1300" kern="1200" dirty="0">
            <a:solidFill>
              <a:prstClr val="white"/>
            </a:solidFill>
            <a:latin typeface="Aptos" panose="02110004020202020204"/>
            <a:ea typeface="+mn-ea"/>
            <a:cs typeface="+mn-cs"/>
          </a:endParaRPr>
        </a:p>
      </dgm:t>
    </dgm:pt>
    <dgm:pt modelId="{0F148BB2-5C03-4702-8D76-D56912D5E229}" type="parTrans" cxnId="{D73379A2-26BB-4BA6-9F5F-70E919966894}">
      <dgm:prSet/>
      <dgm:spPr/>
      <dgm:t>
        <a:bodyPr/>
        <a:lstStyle/>
        <a:p>
          <a:endParaRPr lang="de-AT" sz="1400"/>
        </a:p>
      </dgm:t>
    </dgm:pt>
    <dgm:pt modelId="{39C06E15-B737-4DB2-A16C-29999FE562CC}" type="sibTrans" cxnId="{D73379A2-26BB-4BA6-9F5F-70E919966894}">
      <dgm:prSet/>
      <dgm:spPr/>
      <dgm:t>
        <a:bodyPr/>
        <a:lstStyle/>
        <a:p>
          <a:endParaRPr lang="de-AT" sz="1400"/>
        </a:p>
      </dgm:t>
    </dgm:pt>
    <dgm:pt modelId="{2197FAAA-CCF5-4DBD-89BF-770AA52EEAE3}">
      <dgm:prSet phldrT="[Text]" custT="1"/>
      <dgm:spPr>
        <a:solidFill>
          <a:srgbClr val="802E2C"/>
        </a:solidFill>
        <a:ln w="19050" cap="flat" cmpd="sng" algn="ctr">
          <a:solidFill>
            <a:prstClr val="white">
              <a:hueOff val="0"/>
              <a:satOff val="0"/>
              <a:lumOff val="0"/>
              <a:alphaOff val="0"/>
            </a:prstClr>
          </a:solidFill>
          <a:prstDash val="solid"/>
          <a:miter lim="800000"/>
        </a:ln>
        <a:effectLst/>
      </dgm:spPr>
      <dgm:t>
        <a:bodyPr spcFirstLastPara="0" vert="horz" wrap="square" lIns="64008" tIns="21336" rIns="21336" bIns="21336" numCol="1" spcCol="1270" anchor="ctr" anchorCtr="0"/>
        <a:lstStyle/>
        <a:p>
          <a:pPr marL="0" lvl="0" indent="0" algn="ctr" defTabSz="711200">
            <a:lnSpc>
              <a:spcPct val="90000"/>
            </a:lnSpc>
            <a:spcBef>
              <a:spcPct val="0"/>
            </a:spcBef>
            <a:spcAft>
              <a:spcPct val="35000"/>
            </a:spcAft>
            <a:buNone/>
          </a:pPr>
          <a:r>
            <a:rPr lang="en-US" sz="1300" kern="1200" dirty="0">
              <a:solidFill>
                <a:prstClr val="white"/>
              </a:solidFill>
              <a:latin typeface="Aptos" panose="02110004020202020204"/>
              <a:ea typeface="+mn-ea"/>
              <a:cs typeface="+mn-cs"/>
            </a:rPr>
            <a:t>Arbitration Proceedings </a:t>
          </a:r>
          <a:endParaRPr lang="de-AT" sz="1300" kern="1200" dirty="0">
            <a:solidFill>
              <a:prstClr val="white"/>
            </a:solidFill>
            <a:latin typeface="Aptos" panose="02110004020202020204"/>
            <a:ea typeface="+mn-ea"/>
            <a:cs typeface="+mn-cs"/>
          </a:endParaRPr>
        </a:p>
      </dgm:t>
    </dgm:pt>
    <dgm:pt modelId="{700BF7DF-5C75-44BE-A609-B0D18C25B416}" type="parTrans" cxnId="{1C155CDA-E0F4-4A07-9311-AEC2F111C931}">
      <dgm:prSet/>
      <dgm:spPr/>
      <dgm:t>
        <a:bodyPr/>
        <a:lstStyle/>
        <a:p>
          <a:endParaRPr lang="de-AT" sz="1400"/>
        </a:p>
      </dgm:t>
    </dgm:pt>
    <dgm:pt modelId="{4CCBBA50-12CF-45FD-8D67-4E9FAAAC59A7}" type="sibTrans" cxnId="{1C155CDA-E0F4-4A07-9311-AEC2F111C931}">
      <dgm:prSet/>
      <dgm:spPr/>
      <dgm:t>
        <a:bodyPr/>
        <a:lstStyle/>
        <a:p>
          <a:endParaRPr lang="de-AT" sz="1400"/>
        </a:p>
      </dgm:t>
    </dgm:pt>
    <dgm:pt modelId="{41C98E3F-23CD-4099-944D-A6530EE2AF4E}">
      <dgm:prSet custT="1"/>
      <dgm:spPr>
        <a:solidFill>
          <a:srgbClr val="802E2C"/>
        </a:solidFill>
        <a:ln w="19050" cap="flat" cmpd="sng" algn="ctr">
          <a:solidFill>
            <a:prstClr val="white">
              <a:hueOff val="0"/>
              <a:satOff val="0"/>
              <a:lumOff val="0"/>
              <a:alphaOff val="0"/>
            </a:prstClr>
          </a:solidFill>
          <a:prstDash val="solid"/>
          <a:miter lim="800000"/>
        </a:ln>
        <a:effectLst/>
      </dgm:spPr>
      <dgm:t>
        <a:bodyPr spcFirstLastPara="0" vert="horz" wrap="square" lIns="64008" tIns="21336" rIns="21336" bIns="21336" numCol="1" spcCol="1270" anchor="ctr" anchorCtr="0"/>
        <a:lstStyle/>
        <a:p>
          <a:pPr marL="0" lvl="0" indent="0" algn="ctr" defTabSz="711200">
            <a:lnSpc>
              <a:spcPct val="90000"/>
            </a:lnSpc>
            <a:spcBef>
              <a:spcPct val="0"/>
            </a:spcBef>
            <a:spcAft>
              <a:spcPct val="35000"/>
            </a:spcAft>
            <a:buNone/>
          </a:pPr>
          <a:r>
            <a:rPr lang="en-US" sz="1300" kern="1200" dirty="0">
              <a:solidFill>
                <a:prstClr val="white"/>
              </a:solidFill>
              <a:latin typeface="Aptos" panose="02110004020202020204"/>
              <a:ea typeface="+mn-ea"/>
              <a:cs typeface="+mn-cs"/>
            </a:rPr>
            <a:t>Opening of Insolvency Proceedings </a:t>
          </a:r>
          <a:endParaRPr lang="de-AT" sz="1300" kern="1200" dirty="0">
            <a:solidFill>
              <a:prstClr val="white"/>
            </a:solidFill>
            <a:latin typeface="Aptos" panose="02110004020202020204"/>
            <a:ea typeface="+mn-ea"/>
            <a:cs typeface="+mn-cs"/>
          </a:endParaRPr>
        </a:p>
      </dgm:t>
    </dgm:pt>
    <dgm:pt modelId="{252C3AAB-E035-429E-9A43-CA8BA868BD0D}" type="parTrans" cxnId="{2BA90A05-1417-4663-8D04-21AFCBE64532}">
      <dgm:prSet/>
      <dgm:spPr/>
      <dgm:t>
        <a:bodyPr/>
        <a:lstStyle/>
        <a:p>
          <a:endParaRPr lang="de-AT" sz="1400"/>
        </a:p>
      </dgm:t>
    </dgm:pt>
    <dgm:pt modelId="{F4E24B81-DF06-40D5-BA59-BCF885572DBA}" type="sibTrans" cxnId="{2BA90A05-1417-4663-8D04-21AFCBE64532}">
      <dgm:prSet/>
      <dgm:spPr/>
      <dgm:t>
        <a:bodyPr/>
        <a:lstStyle/>
        <a:p>
          <a:endParaRPr lang="de-AT" sz="1400"/>
        </a:p>
      </dgm:t>
    </dgm:pt>
    <dgm:pt modelId="{EF54B3D2-D7E2-4FBC-9B92-1B7AA5B22A56}">
      <dgm:prSet custT="1"/>
      <dgm:spPr>
        <a:solidFill>
          <a:srgbClr val="802E2C"/>
        </a:solidFill>
        <a:ln w="19050" cap="flat" cmpd="sng" algn="ctr">
          <a:solidFill>
            <a:prstClr val="white">
              <a:hueOff val="0"/>
              <a:satOff val="0"/>
              <a:lumOff val="0"/>
              <a:alphaOff val="0"/>
            </a:prstClr>
          </a:solidFill>
          <a:prstDash val="solid"/>
          <a:miter lim="800000"/>
        </a:ln>
        <a:effectLst/>
      </dgm:spPr>
      <dgm:t>
        <a:bodyPr spcFirstLastPara="0" vert="horz" wrap="square" lIns="64008" tIns="21336" rIns="21336" bIns="21336" numCol="1" spcCol="1270" anchor="ctr" anchorCtr="0"/>
        <a:lstStyle/>
        <a:p>
          <a:r>
            <a:rPr lang="en-US" sz="1300" dirty="0"/>
            <a:t>Suspension (Stay) of the Arbitration Proceeding?</a:t>
          </a:r>
          <a:endParaRPr lang="de-AT" sz="1300" dirty="0"/>
        </a:p>
      </dgm:t>
    </dgm:pt>
    <dgm:pt modelId="{D87DC86E-F571-4C2F-B510-017109A26342}" type="parTrans" cxnId="{139B221E-C100-49A4-8D6C-92E738F2776F}">
      <dgm:prSet/>
      <dgm:spPr/>
      <dgm:t>
        <a:bodyPr/>
        <a:lstStyle/>
        <a:p>
          <a:endParaRPr lang="de-AT" sz="1400"/>
        </a:p>
      </dgm:t>
    </dgm:pt>
    <dgm:pt modelId="{22199239-CBC2-407D-B921-16E6E0007AB5}" type="sibTrans" cxnId="{139B221E-C100-49A4-8D6C-92E738F2776F}">
      <dgm:prSet/>
      <dgm:spPr/>
      <dgm:t>
        <a:bodyPr/>
        <a:lstStyle/>
        <a:p>
          <a:endParaRPr lang="de-AT" sz="1400"/>
        </a:p>
      </dgm:t>
    </dgm:pt>
    <dgm:pt modelId="{0047AC7C-8492-4C7C-A1A5-96F24CC2983F}">
      <dgm:prSet custT="1"/>
      <dgm:spPr/>
      <dgm:t>
        <a:bodyPr/>
        <a:lstStyle/>
        <a:p>
          <a:r>
            <a:rPr lang="de-AT" sz="1300" dirty="0" err="1"/>
            <a:t>To</a:t>
          </a:r>
          <a:r>
            <a:rPr lang="de-AT" sz="1300" dirty="0"/>
            <a:t> </a:t>
          </a:r>
          <a:r>
            <a:rPr lang="de-AT" sz="1300" dirty="0" err="1"/>
            <a:t>be</a:t>
          </a:r>
          <a:r>
            <a:rPr lang="de-AT" sz="1300" dirty="0"/>
            <a:t> </a:t>
          </a:r>
          <a:r>
            <a:rPr lang="de-AT" sz="1300" dirty="0" err="1"/>
            <a:t>continued</a:t>
          </a:r>
          <a:endParaRPr lang="de-AT" sz="1300" dirty="0"/>
        </a:p>
      </dgm:t>
    </dgm:pt>
    <dgm:pt modelId="{E373B687-298B-4E2F-8396-73F893472E3A}" type="parTrans" cxnId="{0A5B6916-6CA8-4724-BC22-81842CCC7B36}">
      <dgm:prSet/>
      <dgm:spPr/>
      <dgm:t>
        <a:bodyPr/>
        <a:lstStyle/>
        <a:p>
          <a:endParaRPr lang="de-AT" sz="1400"/>
        </a:p>
      </dgm:t>
    </dgm:pt>
    <dgm:pt modelId="{038354DF-3C9D-40F8-A681-2C85C407093F}" type="sibTrans" cxnId="{0A5B6916-6CA8-4724-BC22-81842CCC7B36}">
      <dgm:prSet/>
      <dgm:spPr/>
      <dgm:t>
        <a:bodyPr/>
        <a:lstStyle/>
        <a:p>
          <a:endParaRPr lang="de-AT" sz="1400"/>
        </a:p>
      </dgm:t>
    </dgm:pt>
    <dgm:pt modelId="{5843B5B6-C525-4585-84D0-E1348DCACEEA}" type="pres">
      <dgm:prSet presAssocID="{A8BE92A8-75EA-4CFD-AD25-8C93816CBB27}" presName="Name0" presStyleCnt="0">
        <dgm:presLayoutVars>
          <dgm:dir/>
          <dgm:animLvl val="lvl"/>
          <dgm:resizeHandles val="exact"/>
        </dgm:presLayoutVars>
      </dgm:prSet>
      <dgm:spPr/>
    </dgm:pt>
    <dgm:pt modelId="{7C92E1B9-9B91-42CF-9DA3-D156F843827D}" type="pres">
      <dgm:prSet presAssocID="{7EE3C1A8-7473-40AC-8016-A6B77F6A749D}" presName="parTxOnly" presStyleLbl="node1" presStyleIdx="0" presStyleCnt="6">
        <dgm:presLayoutVars>
          <dgm:chMax val="0"/>
          <dgm:chPref val="0"/>
          <dgm:bulletEnabled val="1"/>
        </dgm:presLayoutVars>
      </dgm:prSet>
      <dgm:spPr/>
    </dgm:pt>
    <dgm:pt modelId="{DFB34510-A31D-4B4A-B465-C7D676A363ED}" type="pres">
      <dgm:prSet presAssocID="{DC211826-C818-4A73-BFFD-A1070438DD09}" presName="parTxOnlySpace" presStyleCnt="0"/>
      <dgm:spPr/>
    </dgm:pt>
    <dgm:pt modelId="{8402DE94-BF30-4AAF-B2A7-4D888D5C6E99}" type="pres">
      <dgm:prSet presAssocID="{E8447EA6-6E7D-4B57-9245-7A4726ADDBDC}" presName="parTxOnly" presStyleLbl="node1" presStyleIdx="1" presStyleCnt="6">
        <dgm:presLayoutVars>
          <dgm:chMax val="0"/>
          <dgm:chPref val="0"/>
          <dgm:bulletEnabled val="1"/>
        </dgm:presLayoutVars>
      </dgm:prSet>
      <dgm:spPr>
        <a:xfrm>
          <a:off x="2101263" y="1385447"/>
          <a:ext cx="2331825" cy="932730"/>
        </a:xfrm>
        <a:prstGeom prst="chevron">
          <a:avLst/>
        </a:prstGeom>
      </dgm:spPr>
    </dgm:pt>
    <dgm:pt modelId="{FFB1D74C-E101-466D-B241-52EC3DC244C7}" type="pres">
      <dgm:prSet presAssocID="{39C06E15-B737-4DB2-A16C-29999FE562CC}" presName="parTxOnlySpace" presStyleCnt="0"/>
      <dgm:spPr/>
    </dgm:pt>
    <dgm:pt modelId="{D268AFD7-57B9-4776-A4E2-D73222FC3D19}" type="pres">
      <dgm:prSet presAssocID="{2197FAAA-CCF5-4DBD-89BF-770AA52EEAE3}" presName="parTxOnly" presStyleLbl="node1" presStyleIdx="2" presStyleCnt="6">
        <dgm:presLayoutVars>
          <dgm:chMax val="0"/>
          <dgm:chPref val="0"/>
          <dgm:bulletEnabled val="1"/>
        </dgm:presLayoutVars>
      </dgm:prSet>
      <dgm:spPr>
        <a:xfrm>
          <a:off x="4199906" y="1385447"/>
          <a:ext cx="2331825" cy="932730"/>
        </a:xfrm>
        <a:prstGeom prst="chevron">
          <a:avLst/>
        </a:prstGeom>
      </dgm:spPr>
    </dgm:pt>
    <dgm:pt modelId="{8666866B-B13C-4D0F-AE38-FD18AFBF1D56}" type="pres">
      <dgm:prSet presAssocID="{4CCBBA50-12CF-45FD-8D67-4E9FAAAC59A7}" presName="parTxOnlySpace" presStyleCnt="0"/>
      <dgm:spPr/>
    </dgm:pt>
    <dgm:pt modelId="{C5E140F5-FA51-4D22-B0BA-D9DA6A82B4DE}" type="pres">
      <dgm:prSet presAssocID="{41C98E3F-23CD-4099-944D-A6530EE2AF4E}" presName="parTxOnly" presStyleLbl="node1" presStyleIdx="3" presStyleCnt="6">
        <dgm:presLayoutVars>
          <dgm:chMax val="0"/>
          <dgm:chPref val="0"/>
          <dgm:bulletEnabled val="1"/>
        </dgm:presLayoutVars>
      </dgm:prSet>
      <dgm:spPr>
        <a:xfrm>
          <a:off x="6298549" y="1385447"/>
          <a:ext cx="2331825" cy="932730"/>
        </a:xfrm>
        <a:prstGeom prst="chevron">
          <a:avLst/>
        </a:prstGeom>
      </dgm:spPr>
    </dgm:pt>
    <dgm:pt modelId="{3F4E0150-F0A3-4169-948C-FE8D6EDDF471}" type="pres">
      <dgm:prSet presAssocID="{F4E24B81-DF06-40D5-BA59-BCF885572DBA}" presName="parTxOnlySpace" presStyleCnt="0"/>
      <dgm:spPr/>
    </dgm:pt>
    <dgm:pt modelId="{F8ADDF65-87C3-4DFD-AE00-6D8404E830C6}" type="pres">
      <dgm:prSet presAssocID="{EF54B3D2-D7E2-4FBC-9B92-1B7AA5B22A56}" presName="parTxOnly" presStyleLbl="node1" presStyleIdx="4" presStyleCnt="6">
        <dgm:presLayoutVars>
          <dgm:chMax val="0"/>
          <dgm:chPref val="0"/>
          <dgm:bulletEnabled val="1"/>
        </dgm:presLayoutVars>
      </dgm:prSet>
      <dgm:spPr>
        <a:xfrm>
          <a:off x="8397193" y="1385447"/>
          <a:ext cx="2331825" cy="932730"/>
        </a:xfrm>
        <a:prstGeom prst="chevron">
          <a:avLst/>
        </a:prstGeom>
      </dgm:spPr>
    </dgm:pt>
    <dgm:pt modelId="{A6EE401B-874A-4A6F-B51B-62B85811440D}" type="pres">
      <dgm:prSet presAssocID="{22199239-CBC2-407D-B921-16E6E0007AB5}" presName="parTxOnlySpace" presStyleCnt="0"/>
      <dgm:spPr/>
    </dgm:pt>
    <dgm:pt modelId="{059D7888-5A60-4D85-AE5C-17E2E6ED04A9}" type="pres">
      <dgm:prSet presAssocID="{0047AC7C-8492-4C7C-A1A5-96F24CC2983F}" presName="parTxOnly" presStyleLbl="node1" presStyleIdx="5" presStyleCnt="6">
        <dgm:presLayoutVars>
          <dgm:chMax val="0"/>
          <dgm:chPref val="0"/>
          <dgm:bulletEnabled val="1"/>
        </dgm:presLayoutVars>
      </dgm:prSet>
      <dgm:spPr/>
    </dgm:pt>
  </dgm:ptLst>
  <dgm:cxnLst>
    <dgm:cxn modelId="{8B979F03-ACEF-4153-A51A-D2E6936FECF4}" type="presOf" srcId="{7EE3C1A8-7473-40AC-8016-A6B77F6A749D}" destId="{7C92E1B9-9B91-42CF-9DA3-D156F843827D}" srcOrd="0" destOrd="0" presId="urn:microsoft.com/office/officeart/2005/8/layout/chevron1"/>
    <dgm:cxn modelId="{2BA90A05-1417-4663-8D04-21AFCBE64532}" srcId="{A8BE92A8-75EA-4CFD-AD25-8C93816CBB27}" destId="{41C98E3F-23CD-4099-944D-A6530EE2AF4E}" srcOrd="3" destOrd="0" parTransId="{252C3AAB-E035-429E-9A43-CA8BA868BD0D}" sibTransId="{F4E24B81-DF06-40D5-BA59-BCF885572DBA}"/>
    <dgm:cxn modelId="{DDD34405-F066-4822-AFB4-0C2B8173DCD7}" type="presOf" srcId="{A8BE92A8-75EA-4CFD-AD25-8C93816CBB27}" destId="{5843B5B6-C525-4585-84D0-E1348DCACEEA}" srcOrd="0" destOrd="0" presId="urn:microsoft.com/office/officeart/2005/8/layout/chevron1"/>
    <dgm:cxn modelId="{0A5B6916-6CA8-4724-BC22-81842CCC7B36}" srcId="{A8BE92A8-75EA-4CFD-AD25-8C93816CBB27}" destId="{0047AC7C-8492-4C7C-A1A5-96F24CC2983F}" srcOrd="5" destOrd="0" parTransId="{E373B687-298B-4E2F-8396-73F893472E3A}" sibTransId="{038354DF-3C9D-40F8-A681-2C85C407093F}"/>
    <dgm:cxn modelId="{139B221E-C100-49A4-8D6C-92E738F2776F}" srcId="{A8BE92A8-75EA-4CFD-AD25-8C93816CBB27}" destId="{EF54B3D2-D7E2-4FBC-9B92-1B7AA5B22A56}" srcOrd="4" destOrd="0" parTransId="{D87DC86E-F571-4C2F-B510-017109A26342}" sibTransId="{22199239-CBC2-407D-B921-16E6E0007AB5}"/>
    <dgm:cxn modelId="{71419A27-2206-4927-B95C-C3BBB667736D}" type="presOf" srcId="{2197FAAA-CCF5-4DBD-89BF-770AA52EEAE3}" destId="{D268AFD7-57B9-4776-A4E2-D73222FC3D19}" srcOrd="0" destOrd="0" presId="urn:microsoft.com/office/officeart/2005/8/layout/chevron1"/>
    <dgm:cxn modelId="{F520D17F-DAD4-4571-BF38-7F2EA5995341}" srcId="{A8BE92A8-75EA-4CFD-AD25-8C93816CBB27}" destId="{7EE3C1A8-7473-40AC-8016-A6B77F6A749D}" srcOrd="0" destOrd="0" parTransId="{12989BD4-2348-49F0-AD75-EC2DBFB93A3C}" sibTransId="{DC211826-C818-4A73-BFFD-A1070438DD09}"/>
    <dgm:cxn modelId="{D73379A2-26BB-4BA6-9F5F-70E919966894}" srcId="{A8BE92A8-75EA-4CFD-AD25-8C93816CBB27}" destId="{E8447EA6-6E7D-4B57-9245-7A4726ADDBDC}" srcOrd="1" destOrd="0" parTransId="{0F148BB2-5C03-4702-8D76-D56912D5E229}" sibTransId="{39C06E15-B737-4DB2-A16C-29999FE562CC}"/>
    <dgm:cxn modelId="{F295B1AB-10EA-47B7-8065-D6142F1A863F}" type="presOf" srcId="{0047AC7C-8492-4C7C-A1A5-96F24CC2983F}" destId="{059D7888-5A60-4D85-AE5C-17E2E6ED04A9}" srcOrd="0" destOrd="0" presId="urn:microsoft.com/office/officeart/2005/8/layout/chevron1"/>
    <dgm:cxn modelId="{6B7D1FC5-EB9B-4789-BCEB-939762A4E2F0}" type="presOf" srcId="{EF54B3D2-D7E2-4FBC-9B92-1B7AA5B22A56}" destId="{F8ADDF65-87C3-4DFD-AE00-6D8404E830C6}" srcOrd="0" destOrd="0" presId="urn:microsoft.com/office/officeart/2005/8/layout/chevron1"/>
    <dgm:cxn modelId="{1C155CDA-E0F4-4A07-9311-AEC2F111C931}" srcId="{A8BE92A8-75EA-4CFD-AD25-8C93816CBB27}" destId="{2197FAAA-CCF5-4DBD-89BF-770AA52EEAE3}" srcOrd="2" destOrd="0" parTransId="{700BF7DF-5C75-44BE-A609-B0D18C25B416}" sibTransId="{4CCBBA50-12CF-45FD-8D67-4E9FAAAC59A7}"/>
    <dgm:cxn modelId="{1BD56FDA-25FE-40CD-A4F5-7FD1B8F38EBA}" type="presOf" srcId="{41C98E3F-23CD-4099-944D-A6530EE2AF4E}" destId="{C5E140F5-FA51-4D22-B0BA-D9DA6A82B4DE}" srcOrd="0" destOrd="0" presId="urn:microsoft.com/office/officeart/2005/8/layout/chevron1"/>
    <dgm:cxn modelId="{2E27CBEA-C280-4B05-BEAE-4B94F9DBA366}" type="presOf" srcId="{E8447EA6-6E7D-4B57-9245-7A4726ADDBDC}" destId="{8402DE94-BF30-4AAF-B2A7-4D888D5C6E99}" srcOrd="0" destOrd="0" presId="urn:microsoft.com/office/officeart/2005/8/layout/chevron1"/>
    <dgm:cxn modelId="{D03E0608-9A4E-49E8-818C-0CDF939B7370}" type="presParOf" srcId="{5843B5B6-C525-4585-84D0-E1348DCACEEA}" destId="{7C92E1B9-9B91-42CF-9DA3-D156F843827D}" srcOrd="0" destOrd="0" presId="urn:microsoft.com/office/officeart/2005/8/layout/chevron1"/>
    <dgm:cxn modelId="{EC8D1277-85BF-498D-8DE6-DEF7497C9E49}" type="presParOf" srcId="{5843B5B6-C525-4585-84D0-E1348DCACEEA}" destId="{DFB34510-A31D-4B4A-B465-C7D676A363ED}" srcOrd="1" destOrd="0" presId="urn:microsoft.com/office/officeart/2005/8/layout/chevron1"/>
    <dgm:cxn modelId="{B0D41D97-A119-4587-A485-366A7C1A2F30}" type="presParOf" srcId="{5843B5B6-C525-4585-84D0-E1348DCACEEA}" destId="{8402DE94-BF30-4AAF-B2A7-4D888D5C6E99}" srcOrd="2" destOrd="0" presId="urn:microsoft.com/office/officeart/2005/8/layout/chevron1"/>
    <dgm:cxn modelId="{82365802-7C66-4E82-8053-24FE0FFCDC36}" type="presParOf" srcId="{5843B5B6-C525-4585-84D0-E1348DCACEEA}" destId="{FFB1D74C-E101-466D-B241-52EC3DC244C7}" srcOrd="3" destOrd="0" presId="urn:microsoft.com/office/officeart/2005/8/layout/chevron1"/>
    <dgm:cxn modelId="{0005F9B4-D938-47B1-88C9-01325B7A3A60}" type="presParOf" srcId="{5843B5B6-C525-4585-84D0-E1348DCACEEA}" destId="{D268AFD7-57B9-4776-A4E2-D73222FC3D19}" srcOrd="4" destOrd="0" presId="urn:microsoft.com/office/officeart/2005/8/layout/chevron1"/>
    <dgm:cxn modelId="{C73F4B7F-E04E-4156-8ACD-DF7C2ECB44DA}" type="presParOf" srcId="{5843B5B6-C525-4585-84D0-E1348DCACEEA}" destId="{8666866B-B13C-4D0F-AE38-FD18AFBF1D56}" srcOrd="5" destOrd="0" presId="urn:microsoft.com/office/officeart/2005/8/layout/chevron1"/>
    <dgm:cxn modelId="{23F069AB-D926-4FF8-A555-07E83CE7CCE4}" type="presParOf" srcId="{5843B5B6-C525-4585-84D0-E1348DCACEEA}" destId="{C5E140F5-FA51-4D22-B0BA-D9DA6A82B4DE}" srcOrd="6" destOrd="0" presId="urn:microsoft.com/office/officeart/2005/8/layout/chevron1"/>
    <dgm:cxn modelId="{A49049F1-A5FD-4E40-BEE5-78ED8E92522D}" type="presParOf" srcId="{5843B5B6-C525-4585-84D0-E1348DCACEEA}" destId="{3F4E0150-F0A3-4169-948C-FE8D6EDDF471}" srcOrd="7" destOrd="0" presId="urn:microsoft.com/office/officeart/2005/8/layout/chevron1"/>
    <dgm:cxn modelId="{E03E313C-5B6F-415F-87E5-07787FE88E4D}" type="presParOf" srcId="{5843B5B6-C525-4585-84D0-E1348DCACEEA}" destId="{F8ADDF65-87C3-4DFD-AE00-6D8404E830C6}" srcOrd="8" destOrd="0" presId="urn:microsoft.com/office/officeart/2005/8/layout/chevron1"/>
    <dgm:cxn modelId="{360E5659-9B63-475D-82A5-B4B4BB182802}" type="presParOf" srcId="{5843B5B6-C525-4585-84D0-E1348DCACEEA}" destId="{A6EE401B-874A-4A6F-B51B-62B85811440D}" srcOrd="9" destOrd="0" presId="urn:microsoft.com/office/officeart/2005/8/layout/chevron1"/>
    <dgm:cxn modelId="{E462FF71-AD14-4C3F-898C-14702A1276BA}" type="presParOf" srcId="{5843B5B6-C525-4585-84D0-E1348DCACEEA}" destId="{059D7888-5A60-4D85-AE5C-17E2E6ED04A9}" srcOrd="10"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0B2A75-5918-4DBC-8056-015EB908025B}">
      <dsp:nvSpPr>
        <dsp:cNvPr id="0" name=""/>
        <dsp:cNvSpPr/>
      </dsp:nvSpPr>
      <dsp:spPr>
        <a:xfrm>
          <a:off x="0" y="2124"/>
          <a:ext cx="11430000" cy="0"/>
        </a:xfrm>
        <a:prstGeom prst="lin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3FB9B2D-F0BC-4BE2-9AF3-DADA5696212C}">
      <dsp:nvSpPr>
        <dsp:cNvPr id="0" name=""/>
        <dsp:cNvSpPr/>
      </dsp:nvSpPr>
      <dsp:spPr>
        <a:xfrm>
          <a:off x="0" y="2124"/>
          <a:ext cx="114300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de-DE" sz="1800" b="0" i="0" kern="1200" baseline="0" dirty="0"/>
            <a:t>A. Arbitration Proceedings and the </a:t>
          </a:r>
          <a:r>
            <a:rPr lang="de-DE" sz="1800" b="0" i="0" kern="1200" baseline="0" dirty="0" err="1"/>
            <a:t>Effect</a:t>
          </a:r>
          <a:r>
            <a:rPr lang="de-DE" sz="1800" b="0" i="0" kern="1200" baseline="0" dirty="0"/>
            <a:t> of the Opening of Insolvency Proceedings – </a:t>
          </a:r>
          <a:r>
            <a:rPr lang="de-DE" sz="1800" b="0" i="0" kern="1200" baseline="0" dirty="0" err="1"/>
            <a:t>Stay</a:t>
          </a:r>
          <a:r>
            <a:rPr lang="de-DE" sz="1800" b="0" i="0" kern="1200" baseline="0" dirty="0"/>
            <a:t> </a:t>
          </a:r>
          <a:r>
            <a:rPr lang="de-DE" sz="1800" b="0" i="0" kern="1200" baseline="0" dirty="0" err="1"/>
            <a:t>or</a:t>
          </a:r>
          <a:r>
            <a:rPr lang="de-DE" sz="1800" b="0" i="0" kern="1200" baseline="0" dirty="0"/>
            <a:t> </a:t>
          </a:r>
          <a:r>
            <a:rPr lang="de-DE" sz="1800" b="0" i="0" kern="1200" baseline="0" dirty="0" err="1"/>
            <a:t>No</a:t>
          </a:r>
          <a:r>
            <a:rPr lang="de-DE" sz="1800" b="0" i="0" kern="1200" baseline="0" dirty="0"/>
            <a:t> </a:t>
          </a:r>
          <a:r>
            <a:rPr lang="de-DE" sz="1800" b="0" i="0" kern="1200" baseline="0" dirty="0" err="1"/>
            <a:t>Stay</a:t>
          </a:r>
          <a:r>
            <a:rPr lang="de-DE" sz="1800" b="0" i="0" kern="1200" baseline="0" dirty="0"/>
            <a:t>?</a:t>
          </a:r>
          <a:endParaRPr lang="de-AT" sz="1800" b="0" kern="1200" dirty="0"/>
        </a:p>
      </dsp:txBody>
      <dsp:txXfrm>
        <a:off x="0" y="2124"/>
        <a:ext cx="11430000" cy="724514"/>
      </dsp:txXfrm>
    </dsp:sp>
    <dsp:sp modelId="{DF5B49CB-CE95-453F-AADF-353A1744CCEF}">
      <dsp:nvSpPr>
        <dsp:cNvPr id="0" name=""/>
        <dsp:cNvSpPr/>
      </dsp:nvSpPr>
      <dsp:spPr>
        <a:xfrm>
          <a:off x="0" y="726639"/>
          <a:ext cx="11430000" cy="0"/>
        </a:xfrm>
        <a:prstGeom prst="lin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016A7A59-BDF9-42B9-9653-78BED34AB4CB}">
      <dsp:nvSpPr>
        <dsp:cNvPr id="0" name=""/>
        <dsp:cNvSpPr/>
      </dsp:nvSpPr>
      <dsp:spPr>
        <a:xfrm>
          <a:off x="0" y="726639"/>
          <a:ext cx="114300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de-DE" sz="1800" b="0" i="0" kern="1200" baseline="0" dirty="0"/>
            <a:t>B. Cases of </a:t>
          </a:r>
          <a:r>
            <a:rPr lang="de-DE" sz="1800" b="0" i="0" kern="1200" baseline="0" dirty="0" err="1"/>
            <a:t>Contestation</a:t>
          </a:r>
          <a:r>
            <a:rPr lang="de-DE" sz="1800" b="0" i="0" kern="1200" baseline="0" dirty="0"/>
            <a:t> of an Insolvency Claim</a:t>
          </a:r>
          <a:endParaRPr lang="de-AT" sz="1800" b="0" kern="1200" dirty="0"/>
        </a:p>
      </dsp:txBody>
      <dsp:txXfrm>
        <a:off x="0" y="726639"/>
        <a:ext cx="11430000" cy="724514"/>
      </dsp:txXfrm>
    </dsp:sp>
    <dsp:sp modelId="{65B0CF2B-F79D-45D8-8E76-9135C19C7EC4}">
      <dsp:nvSpPr>
        <dsp:cNvPr id="0" name=""/>
        <dsp:cNvSpPr/>
      </dsp:nvSpPr>
      <dsp:spPr>
        <a:xfrm>
          <a:off x="0" y="1451154"/>
          <a:ext cx="11430000" cy="0"/>
        </a:xfrm>
        <a:prstGeom prst="lin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8DF257BC-C0C4-4BAF-8646-78995EDDA1CB}">
      <dsp:nvSpPr>
        <dsp:cNvPr id="0" name=""/>
        <dsp:cNvSpPr/>
      </dsp:nvSpPr>
      <dsp:spPr>
        <a:xfrm>
          <a:off x="0" y="1451154"/>
          <a:ext cx="114300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de-DE" sz="1800" b="0" i="0" kern="1200" baseline="0" dirty="0"/>
            <a:t>C. Can Arbitration Proceedings </a:t>
          </a:r>
          <a:r>
            <a:rPr lang="de-DE" sz="1800" b="0" i="0" kern="1200" baseline="0" dirty="0" err="1"/>
            <a:t>Serve</a:t>
          </a:r>
          <a:r>
            <a:rPr lang="de-DE" sz="1800" b="0" i="0" kern="1200" baseline="0" dirty="0"/>
            <a:t> </a:t>
          </a:r>
          <a:r>
            <a:rPr lang="de-DE" sz="1800" b="0" i="0" kern="1200" baseline="0" dirty="0" err="1"/>
            <a:t>as</a:t>
          </a:r>
          <a:r>
            <a:rPr lang="de-DE" sz="1800" b="0" i="0" kern="1200" baseline="0" dirty="0"/>
            <a:t> a Claims </a:t>
          </a:r>
          <a:r>
            <a:rPr lang="de-DE" sz="1800" b="0" i="0" kern="1200" baseline="0" dirty="0" err="1"/>
            <a:t>Verification</a:t>
          </a:r>
          <a:r>
            <a:rPr lang="de-DE" sz="1800" b="0" i="0" kern="1200" baseline="0" dirty="0"/>
            <a:t> </a:t>
          </a:r>
          <a:r>
            <a:rPr lang="de-DE" sz="1800" b="0" i="0" kern="1200" baseline="0" dirty="0" err="1"/>
            <a:t>Process</a:t>
          </a:r>
          <a:r>
            <a:rPr lang="de-DE" sz="1800" b="0" i="0" kern="1200" baseline="0" dirty="0"/>
            <a:t>? </a:t>
          </a:r>
          <a:endParaRPr lang="de-AT" sz="1800" b="0" kern="1200" dirty="0"/>
        </a:p>
      </dsp:txBody>
      <dsp:txXfrm>
        <a:off x="0" y="1451154"/>
        <a:ext cx="11430000" cy="724514"/>
      </dsp:txXfrm>
    </dsp:sp>
    <dsp:sp modelId="{CBC77698-FE05-48AE-B356-1D58FA866AFE}">
      <dsp:nvSpPr>
        <dsp:cNvPr id="0" name=""/>
        <dsp:cNvSpPr/>
      </dsp:nvSpPr>
      <dsp:spPr>
        <a:xfrm>
          <a:off x="0" y="2175669"/>
          <a:ext cx="11430000" cy="0"/>
        </a:xfrm>
        <a:prstGeom prst="lin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D1BD983B-E17D-4894-BAB0-D8DA1809AF5A}">
      <dsp:nvSpPr>
        <dsp:cNvPr id="0" name=""/>
        <dsp:cNvSpPr/>
      </dsp:nvSpPr>
      <dsp:spPr>
        <a:xfrm>
          <a:off x="0" y="2175669"/>
          <a:ext cx="114300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de-DE" sz="1800" b="0" i="0" kern="1200" baseline="0" dirty="0"/>
            <a:t>D. </a:t>
          </a:r>
          <a:r>
            <a:rPr lang="de-DE" sz="1800" b="0" i="0" kern="1200" baseline="0" dirty="0" err="1"/>
            <a:t>Applicable</a:t>
          </a:r>
          <a:r>
            <a:rPr lang="de-DE" sz="1800" b="0" i="0" kern="1200" baseline="0" dirty="0"/>
            <a:t> Law: Austrian Insolvency Code vs. European Insolvency Regulation</a:t>
          </a:r>
          <a:endParaRPr lang="de-AT" sz="1800" b="0" kern="1200" dirty="0"/>
        </a:p>
      </dsp:txBody>
      <dsp:txXfrm>
        <a:off x="0" y="2175669"/>
        <a:ext cx="11430000" cy="724514"/>
      </dsp:txXfrm>
    </dsp:sp>
    <dsp:sp modelId="{F3014631-094D-4C83-9DB4-15D800EC130D}">
      <dsp:nvSpPr>
        <dsp:cNvPr id="0" name=""/>
        <dsp:cNvSpPr/>
      </dsp:nvSpPr>
      <dsp:spPr>
        <a:xfrm>
          <a:off x="0" y="2900183"/>
          <a:ext cx="11430000" cy="0"/>
        </a:xfrm>
        <a:prstGeom prst="lin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2DDC2001-83D9-4898-A0E3-90A79195A0F1}">
      <dsp:nvSpPr>
        <dsp:cNvPr id="0" name=""/>
        <dsp:cNvSpPr/>
      </dsp:nvSpPr>
      <dsp:spPr>
        <a:xfrm>
          <a:off x="0" y="2900183"/>
          <a:ext cx="114300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de-DE" sz="1800" b="0" i="0" kern="1200" baseline="0" dirty="0"/>
            <a:t>E. </a:t>
          </a:r>
          <a:r>
            <a:rPr lang="de-DE" sz="1800" b="0" i="0" kern="1200" baseline="0" dirty="0" err="1"/>
            <a:t>Procedural</a:t>
          </a:r>
          <a:r>
            <a:rPr lang="de-DE" sz="1800" b="0" i="0" kern="1200" baseline="0" dirty="0"/>
            <a:t> </a:t>
          </a:r>
          <a:r>
            <a:rPr lang="de-DE" sz="1800" b="0" i="0" kern="1200" baseline="0" dirty="0" err="1"/>
            <a:t>Consequences</a:t>
          </a:r>
          <a:r>
            <a:rPr lang="de-DE" sz="1800" b="0" i="0" kern="1200" baseline="0" dirty="0"/>
            <a:t> of the Opening of Insolvency Proceedings Upon the Arbitration Proceedings</a:t>
          </a:r>
          <a:endParaRPr lang="de-AT" sz="1800" b="0" kern="1200" dirty="0"/>
        </a:p>
      </dsp:txBody>
      <dsp:txXfrm>
        <a:off x="0" y="2900183"/>
        <a:ext cx="11430000" cy="724514"/>
      </dsp:txXfrm>
    </dsp:sp>
    <dsp:sp modelId="{500F595C-2DD3-4984-8342-1EF6334CA2FD}">
      <dsp:nvSpPr>
        <dsp:cNvPr id="0" name=""/>
        <dsp:cNvSpPr/>
      </dsp:nvSpPr>
      <dsp:spPr>
        <a:xfrm>
          <a:off x="0" y="3624698"/>
          <a:ext cx="11430000" cy="0"/>
        </a:xfrm>
        <a:prstGeom prst="lin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9192EB3-D1DB-4DAD-9BF1-080ED9A75C11}">
      <dsp:nvSpPr>
        <dsp:cNvPr id="0" name=""/>
        <dsp:cNvSpPr/>
      </dsp:nvSpPr>
      <dsp:spPr>
        <a:xfrm>
          <a:off x="0" y="3624698"/>
          <a:ext cx="114300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de-DE" sz="1800" b="0" i="0" kern="1200" baseline="0" dirty="0"/>
            <a:t>F. </a:t>
          </a:r>
          <a:r>
            <a:rPr lang="de-DE" sz="1800" b="0" i="0" kern="1200" baseline="0" dirty="0" err="1"/>
            <a:t>Effect</a:t>
          </a:r>
          <a:r>
            <a:rPr lang="de-DE" sz="1800" b="0" i="0" kern="1200" baseline="0" dirty="0"/>
            <a:t> of the </a:t>
          </a:r>
          <a:r>
            <a:rPr lang="de-DE" sz="1800" b="0" i="0" kern="1200" baseline="0" dirty="0" err="1"/>
            <a:t>Arbitral</a:t>
          </a:r>
          <a:r>
            <a:rPr lang="de-DE" sz="1800" b="0" i="0" kern="1200" baseline="0" dirty="0"/>
            <a:t> Award in Insolvency Proceedings</a:t>
          </a:r>
          <a:endParaRPr lang="de-AT" sz="1800" b="0" kern="1200" dirty="0"/>
        </a:p>
      </dsp:txBody>
      <dsp:txXfrm>
        <a:off x="0" y="3624698"/>
        <a:ext cx="11430000" cy="7245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92E1B9-9B91-42CF-9DA3-D156F843827D}">
      <dsp:nvSpPr>
        <dsp:cNvPr id="0" name=""/>
        <dsp:cNvSpPr/>
      </dsp:nvSpPr>
      <dsp:spPr>
        <a:xfrm>
          <a:off x="5722" y="2078793"/>
          <a:ext cx="2128787" cy="851515"/>
        </a:xfrm>
        <a:prstGeom prst="chevron">
          <a:avLst/>
        </a:prstGeom>
        <a:solidFill>
          <a:srgbClr val="802E2C"/>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Arbitration Clause</a:t>
          </a:r>
          <a:endParaRPr lang="de-AT" sz="1300" kern="1200" dirty="0"/>
        </a:p>
      </dsp:txBody>
      <dsp:txXfrm>
        <a:off x="431480" y="2078793"/>
        <a:ext cx="1277272" cy="851515"/>
      </dsp:txXfrm>
    </dsp:sp>
    <dsp:sp modelId="{8402DE94-BF30-4AAF-B2A7-4D888D5C6E99}">
      <dsp:nvSpPr>
        <dsp:cNvPr id="0" name=""/>
        <dsp:cNvSpPr/>
      </dsp:nvSpPr>
      <dsp:spPr>
        <a:xfrm>
          <a:off x="1921631" y="2078793"/>
          <a:ext cx="2128787" cy="851515"/>
        </a:xfrm>
        <a:prstGeom prst="chevron">
          <a:avLst/>
        </a:prstGeom>
        <a:solidFill>
          <a:srgbClr val="802E2C"/>
        </a:solidFill>
        <a:ln w="1905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US" sz="1300" kern="1200" dirty="0">
              <a:solidFill>
                <a:prstClr val="white"/>
              </a:solidFill>
              <a:latin typeface="Aptos" panose="02110004020202020204"/>
              <a:ea typeface="+mn-ea"/>
              <a:cs typeface="+mn-cs"/>
            </a:rPr>
            <a:t>Disputes</a:t>
          </a:r>
          <a:endParaRPr lang="de-AT" sz="1300" kern="1200" dirty="0">
            <a:solidFill>
              <a:prstClr val="white"/>
            </a:solidFill>
            <a:latin typeface="Aptos" panose="02110004020202020204"/>
            <a:ea typeface="+mn-ea"/>
            <a:cs typeface="+mn-cs"/>
          </a:endParaRPr>
        </a:p>
      </dsp:txBody>
      <dsp:txXfrm>
        <a:off x="2347389" y="2078793"/>
        <a:ext cx="1277272" cy="851515"/>
      </dsp:txXfrm>
    </dsp:sp>
    <dsp:sp modelId="{D268AFD7-57B9-4776-A4E2-D73222FC3D19}">
      <dsp:nvSpPr>
        <dsp:cNvPr id="0" name=""/>
        <dsp:cNvSpPr/>
      </dsp:nvSpPr>
      <dsp:spPr>
        <a:xfrm>
          <a:off x="3837540" y="2078793"/>
          <a:ext cx="2128787" cy="851515"/>
        </a:xfrm>
        <a:prstGeom prst="chevron">
          <a:avLst/>
        </a:prstGeom>
        <a:solidFill>
          <a:srgbClr val="802E2C"/>
        </a:solidFill>
        <a:ln w="1905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US" sz="1300" kern="1200" dirty="0">
              <a:solidFill>
                <a:prstClr val="white"/>
              </a:solidFill>
              <a:latin typeface="Aptos" panose="02110004020202020204"/>
              <a:ea typeface="+mn-ea"/>
              <a:cs typeface="+mn-cs"/>
            </a:rPr>
            <a:t>Arbitration Proceedings </a:t>
          </a:r>
          <a:endParaRPr lang="de-AT" sz="1300" kern="1200" dirty="0">
            <a:solidFill>
              <a:prstClr val="white"/>
            </a:solidFill>
            <a:latin typeface="Aptos" panose="02110004020202020204"/>
            <a:ea typeface="+mn-ea"/>
            <a:cs typeface="+mn-cs"/>
          </a:endParaRPr>
        </a:p>
      </dsp:txBody>
      <dsp:txXfrm>
        <a:off x="4263298" y="2078793"/>
        <a:ext cx="1277272" cy="851515"/>
      </dsp:txXfrm>
    </dsp:sp>
    <dsp:sp modelId="{C5E140F5-FA51-4D22-B0BA-D9DA6A82B4DE}">
      <dsp:nvSpPr>
        <dsp:cNvPr id="0" name=""/>
        <dsp:cNvSpPr/>
      </dsp:nvSpPr>
      <dsp:spPr>
        <a:xfrm>
          <a:off x="5753449" y="2078793"/>
          <a:ext cx="2128787" cy="851515"/>
        </a:xfrm>
        <a:prstGeom prst="chevron">
          <a:avLst/>
        </a:prstGeom>
        <a:solidFill>
          <a:srgbClr val="802E2C"/>
        </a:solidFill>
        <a:ln w="1905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US" sz="1300" kern="1200" dirty="0">
              <a:solidFill>
                <a:prstClr val="white"/>
              </a:solidFill>
              <a:latin typeface="Aptos" panose="02110004020202020204"/>
              <a:ea typeface="+mn-ea"/>
              <a:cs typeface="+mn-cs"/>
            </a:rPr>
            <a:t>Opening of Insolvency Proceedings </a:t>
          </a:r>
          <a:endParaRPr lang="de-AT" sz="1300" kern="1200" dirty="0">
            <a:solidFill>
              <a:prstClr val="white"/>
            </a:solidFill>
            <a:latin typeface="Aptos" panose="02110004020202020204"/>
            <a:ea typeface="+mn-ea"/>
            <a:cs typeface="+mn-cs"/>
          </a:endParaRPr>
        </a:p>
      </dsp:txBody>
      <dsp:txXfrm>
        <a:off x="6179207" y="2078793"/>
        <a:ext cx="1277272" cy="851515"/>
      </dsp:txXfrm>
    </dsp:sp>
    <dsp:sp modelId="{F8ADDF65-87C3-4DFD-AE00-6D8404E830C6}">
      <dsp:nvSpPr>
        <dsp:cNvPr id="0" name=""/>
        <dsp:cNvSpPr/>
      </dsp:nvSpPr>
      <dsp:spPr>
        <a:xfrm>
          <a:off x="7669358" y="2078793"/>
          <a:ext cx="2128787" cy="851515"/>
        </a:xfrm>
        <a:prstGeom prst="chevron">
          <a:avLst/>
        </a:prstGeom>
        <a:solidFill>
          <a:srgbClr val="802E2C"/>
        </a:solidFill>
        <a:ln w="1905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577850">
            <a:lnSpc>
              <a:spcPct val="90000"/>
            </a:lnSpc>
            <a:spcBef>
              <a:spcPct val="0"/>
            </a:spcBef>
            <a:spcAft>
              <a:spcPct val="35000"/>
            </a:spcAft>
            <a:buNone/>
          </a:pPr>
          <a:r>
            <a:rPr lang="en-US" sz="1300" kern="1200" dirty="0"/>
            <a:t>Suspension (Stay) of the Arbitration Proceeding?</a:t>
          </a:r>
          <a:endParaRPr lang="de-AT" sz="1300" kern="1200" dirty="0"/>
        </a:p>
      </dsp:txBody>
      <dsp:txXfrm>
        <a:off x="8095116" y="2078793"/>
        <a:ext cx="1277272" cy="851515"/>
      </dsp:txXfrm>
    </dsp:sp>
    <dsp:sp modelId="{059D7888-5A60-4D85-AE5C-17E2E6ED04A9}">
      <dsp:nvSpPr>
        <dsp:cNvPr id="0" name=""/>
        <dsp:cNvSpPr/>
      </dsp:nvSpPr>
      <dsp:spPr>
        <a:xfrm>
          <a:off x="9585267" y="2078793"/>
          <a:ext cx="2128787" cy="851515"/>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de-AT" sz="1300" kern="1200" dirty="0" err="1"/>
            <a:t>To</a:t>
          </a:r>
          <a:r>
            <a:rPr lang="de-AT" sz="1300" kern="1200" dirty="0"/>
            <a:t> </a:t>
          </a:r>
          <a:r>
            <a:rPr lang="de-AT" sz="1300" kern="1200" dirty="0" err="1"/>
            <a:t>be</a:t>
          </a:r>
          <a:r>
            <a:rPr lang="de-AT" sz="1300" kern="1200" dirty="0"/>
            <a:t> </a:t>
          </a:r>
          <a:r>
            <a:rPr lang="de-AT" sz="1300" kern="1200" dirty="0" err="1"/>
            <a:t>continued</a:t>
          </a:r>
          <a:endParaRPr lang="de-AT" sz="1300" kern="1200" dirty="0"/>
        </a:p>
      </dsp:txBody>
      <dsp:txXfrm>
        <a:off x="10011025" y="2078793"/>
        <a:ext cx="1277272" cy="85151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AT"/>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03A3A5-7E29-430D-9291-09BA200A2655}" type="datetimeFigureOut">
              <a:rPr lang="de-AT" smtClean="0"/>
              <a:t>28.09.25</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AT"/>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870FDE-9CD4-49C8-A83F-7C630D2AC9E7}" type="slidenum">
              <a:rPr lang="de-AT" smtClean="0"/>
              <a:t>‹Nr.›</a:t>
            </a:fld>
            <a:endParaRPr lang="de-AT"/>
          </a:p>
        </p:txBody>
      </p:sp>
    </p:spTree>
    <p:extLst>
      <p:ext uri="{BB962C8B-B14F-4D97-AF65-F5344CB8AC3E}">
        <p14:creationId xmlns:p14="http://schemas.microsoft.com/office/powerpoint/2010/main" val="785689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DE"/>
          </a:p>
        </p:txBody>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5"/>
          </p:nvPr>
        </p:nvSpPr>
        <p:spPr/>
        <p:txBody>
          <a:bodyPr/>
          <a:lstStyle/>
          <a:p>
            <a:fld id="{64870FDE-9CD4-49C8-A83F-7C630D2AC9E7}" type="slidenum">
              <a:rPr lang="de-AT" smtClean="0"/>
              <a:t>1</a:t>
            </a:fld>
            <a:endParaRPr lang="de-AT"/>
          </a:p>
        </p:txBody>
      </p:sp>
    </p:spTree>
    <p:extLst>
      <p:ext uri="{BB962C8B-B14F-4D97-AF65-F5344CB8AC3E}">
        <p14:creationId xmlns:p14="http://schemas.microsoft.com/office/powerpoint/2010/main" val="748161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DE"/>
          </a:p>
        </p:txBody>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64870FDE-9CD4-49C8-A83F-7C630D2AC9E7}" type="slidenum">
              <a:rPr lang="de-AT" smtClean="0"/>
              <a:t>2</a:t>
            </a:fld>
            <a:endParaRPr lang="de-AT"/>
          </a:p>
        </p:txBody>
      </p:sp>
    </p:spTree>
    <p:extLst>
      <p:ext uri="{BB962C8B-B14F-4D97-AF65-F5344CB8AC3E}">
        <p14:creationId xmlns:p14="http://schemas.microsoft.com/office/powerpoint/2010/main" val="39848936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DE"/>
          </a:p>
        </p:txBody>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5"/>
          </p:nvPr>
        </p:nvSpPr>
        <p:spPr/>
        <p:txBody>
          <a:bodyPr/>
          <a:lstStyle/>
          <a:p>
            <a:fld id="{64870FDE-9CD4-49C8-A83F-7C630D2AC9E7}" type="slidenum">
              <a:rPr lang="de-AT" smtClean="0"/>
              <a:t>3</a:t>
            </a:fld>
            <a:endParaRPr lang="de-AT"/>
          </a:p>
        </p:txBody>
      </p:sp>
    </p:spTree>
    <p:extLst>
      <p:ext uri="{BB962C8B-B14F-4D97-AF65-F5344CB8AC3E}">
        <p14:creationId xmlns:p14="http://schemas.microsoft.com/office/powerpoint/2010/main" val="250949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DE"/>
          </a:p>
        </p:txBody>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5"/>
          </p:nvPr>
        </p:nvSpPr>
        <p:spPr/>
        <p:txBody>
          <a:bodyPr/>
          <a:lstStyle/>
          <a:p>
            <a:fld id="{64870FDE-9CD4-49C8-A83F-7C630D2AC9E7}" type="slidenum">
              <a:rPr lang="de-AT" smtClean="0"/>
              <a:t>4</a:t>
            </a:fld>
            <a:endParaRPr lang="de-AT"/>
          </a:p>
        </p:txBody>
      </p:sp>
    </p:spTree>
    <p:extLst>
      <p:ext uri="{BB962C8B-B14F-4D97-AF65-F5344CB8AC3E}">
        <p14:creationId xmlns:p14="http://schemas.microsoft.com/office/powerpoint/2010/main" val="1413038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C78D1-52A6-C5FC-4C8B-C19115B5E22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BA7F4AB-C893-499C-E5D3-6501A0D608FD}"/>
              </a:ext>
            </a:extLst>
          </p:cNvPr>
          <p:cNvSpPr>
            <a:spLocks noGrp="1" noRot="1" noChangeAspect="1"/>
          </p:cNvSpPr>
          <p:nvPr>
            <p:ph type="sldImg"/>
          </p:nvPr>
        </p:nvSpPr>
        <p:spPr/>
        <p:txBody>
          <a:bodyPr/>
          <a:lstStyle/>
          <a:p>
            <a:endParaRPr lang="de-DE"/>
          </a:p>
        </p:txBody>
      </p:sp>
      <p:sp>
        <p:nvSpPr>
          <p:cNvPr id="3" name="Notizenplatzhalter 2">
            <a:extLst>
              <a:ext uri="{FF2B5EF4-FFF2-40B4-BE49-F238E27FC236}">
                <a16:creationId xmlns:a16="http://schemas.microsoft.com/office/drawing/2014/main" id="{509AE85D-F0CB-B40D-39C5-DE9C27E16A10}"/>
              </a:ext>
            </a:extLst>
          </p:cNvPr>
          <p:cNvSpPr>
            <a:spLocks noGrp="1"/>
          </p:cNvSpPr>
          <p:nvPr>
            <p:ph type="body" idx="1"/>
          </p:nvPr>
        </p:nvSpPr>
        <p:spPr/>
        <p:txBody>
          <a:bodyPr/>
          <a:lstStyle/>
          <a:p>
            <a:endParaRPr lang="de-AT" dirty="0"/>
          </a:p>
        </p:txBody>
      </p:sp>
      <p:sp>
        <p:nvSpPr>
          <p:cNvPr id="4" name="Foliennummernplatzhalter 3">
            <a:extLst>
              <a:ext uri="{FF2B5EF4-FFF2-40B4-BE49-F238E27FC236}">
                <a16:creationId xmlns:a16="http://schemas.microsoft.com/office/drawing/2014/main" id="{D3E854CE-6CB9-FF06-6047-71A0C91D37B4}"/>
              </a:ext>
            </a:extLst>
          </p:cNvPr>
          <p:cNvSpPr>
            <a:spLocks noGrp="1"/>
          </p:cNvSpPr>
          <p:nvPr>
            <p:ph type="sldNum" sz="quarter" idx="5"/>
          </p:nvPr>
        </p:nvSpPr>
        <p:spPr/>
        <p:txBody>
          <a:bodyPr/>
          <a:lstStyle/>
          <a:p>
            <a:fld id="{64870FDE-9CD4-49C8-A83F-7C630D2AC9E7}" type="slidenum">
              <a:rPr lang="de-AT" smtClean="0"/>
              <a:t>5</a:t>
            </a:fld>
            <a:endParaRPr lang="de-AT"/>
          </a:p>
        </p:txBody>
      </p:sp>
    </p:spTree>
    <p:extLst>
      <p:ext uri="{BB962C8B-B14F-4D97-AF65-F5344CB8AC3E}">
        <p14:creationId xmlns:p14="http://schemas.microsoft.com/office/powerpoint/2010/main" val="42694561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44D28-4B73-EAD8-4D6E-A51941E83BF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E7F0544-96F8-582D-F78E-BD664DA54550}"/>
              </a:ext>
            </a:extLst>
          </p:cNvPr>
          <p:cNvSpPr>
            <a:spLocks noGrp="1" noRot="1" noChangeAspect="1"/>
          </p:cNvSpPr>
          <p:nvPr>
            <p:ph type="sldImg"/>
          </p:nvPr>
        </p:nvSpPr>
        <p:spPr/>
        <p:txBody>
          <a:bodyPr/>
          <a:lstStyle/>
          <a:p>
            <a:endParaRPr lang="de-DE"/>
          </a:p>
        </p:txBody>
      </p:sp>
      <p:sp>
        <p:nvSpPr>
          <p:cNvPr id="3" name="Notizenplatzhalter 2">
            <a:extLst>
              <a:ext uri="{FF2B5EF4-FFF2-40B4-BE49-F238E27FC236}">
                <a16:creationId xmlns:a16="http://schemas.microsoft.com/office/drawing/2014/main" id="{845114E6-2FAA-E21C-1ED3-6830F8BA56F1}"/>
              </a:ext>
            </a:extLst>
          </p:cNvPr>
          <p:cNvSpPr>
            <a:spLocks noGrp="1"/>
          </p:cNvSpPr>
          <p:nvPr>
            <p:ph type="body" idx="1"/>
          </p:nvPr>
        </p:nvSpPr>
        <p:spPr/>
        <p:txBody>
          <a:bodyPr/>
          <a:lstStyle/>
          <a:p>
            <a:endParaRPr lang="de-AT" dirty="0"/>
          </a:p>
        </p:txBody>
      </p:sp>
      <p:sp>
        <p:nvSpPr>
          <p:cNvPr id="4" name="Foliennummernplatzhalter 3">
            <a:extLst>
              <a:ext uri="{FF2B5EF4-FFF2-40B4-BE49-F238E27FC236}">
                <a16:creationId xmlns:a16="http://schemas.microsoft.com/office/drawing/2014/main" id="{C1CA6662-3164-79B7-AC9A-D492AF330813}"/>
              </a:ext>
            </a:extLst>
          </p:cNvPr>
          <p:cNvSpPr>
            <a:spLocks noGrp="1"/>
          </p:cNvSpPr>
          <p:nvPr>
            <p:ph type="sldNum" sz="quarter" idx="5"/>
          </p:nvPr>
        </p:nvSpPr>
        <p:spPr/>
        <p:txBody>
          <a:bodyPr/>
          <a:lstStyle/>
          <a:p>
            <a:fld id="{64870FDE-9CD4-49C8-A83F-7C630D2AC9E7}" type="slidenum">
              <a:rPr lang="de-AT" smtClean="0"/>
              <a:t>6</a:t>
            </a:fld>
            <a:endParaRPr lang="de-AT"/>
          </a:p>
        </p:txBody>
      </p:sp>
    </p:spTree>
    <p:extLst>
      <p:ext uri="{BB962C8B-B14F-4D97-AF65-F5344CB8AC3E}">
        <p14:creationId xmlns:p14="http://schemas.microsoft.com/office/powerpoint/2010/main" val="19073653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A600F-B867-DEA1-819F-98CC3E84FE2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816E9D2-C981-D53F-1820-C9A594B922C7}"/>
              </a:ext>
            </a:extLst>
          </p:cNvPr>
          <p:cNvSpPr>
            <a:spLocks noGrp="1" noRot="1" noChangeAspect="1"/>
          </p:cNvSpPr>
          <p:nvPr>
            <p:ph type="sldImg"/>
          </p:nvPr>
        </p:nvSpPr>
        <p:spPr/>
        <p:txBody>
          <a:bodyPr/>
          <a:lstStyle/>
          <a:p>
            <a:endParaRPr lang="de-DE"/>
          </a:p>
        </p:txBody>
      </p:sp>
      <p:sp>
        <p:nvSpPr>
          <p:cNvPr id="3" name="Notizenplatzhalter 2">
            <a:extLst>
              <a:ext uri="{FF2B5EF4-FFF2-40B4-BE49-F238E27FC236}">
                <a16:creationId xmlns:a16="http://schemas.microsoft.com/office/drawing/2014/main" id="{D09DA778-21F5-1CF3-B7C7-FE591D68DEC1}"/>
              </a:ext>
            </a:extLst>
          </p:cNvPr>
          <p:cNvSpPr>
            <a:spLocks noGrp="1"/>
          </p:cNvSpPr>
          <p:nvPr>
            <p:ph type="body" idx="1"/>
          </p:nvPr>
        </p:nvSpPr>
        <p:spPr/>
        <p:txBody>
          <a:bodyPr/>
          <a:lstStyle/>
          <a:p>
            <a:endParaRPr lang="de-AT" dirty="0"/>
          </a:p>
        </p:txBody>
      </p:sp>
      <p:sp>
        <p:nvSpPr>
          <p:cNvPr id="4" name="Foliennummernplatzhalter 3">
            <a:extLst>
              <a:ext uri="{FF2B5EF4-FFF2-40B4-BE49-F238E27FC236}">
                <a16:creationId xmlns:a16="http://schemas.microsoft.com/office/drawing/2014/main" id="{D1F2190F-6813-CD6F-25DA-C0BC0EACAD6B}"/>
              </a:ext>
            </a:extLst>
          </p:cNvPr>
          <p:cNvSpPr>
            <a:spLocks noGrp="1"/>
          </p:cNvSpPr>
          <p:nvPr>
            <p:ph type="sldNum" sz="quarter" idx="5"/>
          </p:nvPr>
        </p:nvSpPr>
        <p:spPr/>
        <p:txBody>
          <a:bodyPr/>
          <a:lstStyle/>
          <a:p>
            <a:fld id="{64870FDE-9CD4-49C8-A83F-7C630D2AC9E7}" type="slidenum">
              <a:rPr lang="de-AT" smtClean="0"/>
              <a:t>7</a:t>
            </a:fld>
            <a:endParaRPr lang="de-AT"/>
          </a:p>
        </p:txBody>
      </p:sp>
    </p:spTree>
    <p:extLst>
      <p:ext uri="{BB962C8B-B14F-4D97-AF65-F5344CB8AC3E}">
        <p14:creationId xmlns:p14="http://schemas.microsoft.com/office/powerpoint/2010/main" val="15149831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1E9FA6-CB0C-5388-7B3B-6AA9D1AA774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AE73E98-5857-8A3E-C73D-E4E4C72D2803}"/>
              </a:ext>
            </a:extLst>
          </p:cNvPr>
          <p:cNvSpPr>
            <a:spLocks noGrp="1" noRot="1" noChangeAspect="1"/>
          </p:cNvSpPr>
          <p:nvPr>
            <p:ph type="sldImg"/>
          </p:nvPr>
        </p:nvSpPr>
        <p:spPr/>
        <p:txBody>
          <a:bodyPr/>
          <a:lstStyle/>
          <a:p>
            <a:endParaRPr lang="de-DE"/>
          </a:p>
        </p:txBody>
      </p:sp>
      <p:sp>
        <p:nvSpPr>
          <p:cNvPr id="3" name="Notizenplatzhalter 2">
            <a:extLst>
              <a:ext uri="{FF2B5EF4-FFF2-40B4-BE49-F238E27FC236}">
                <a16:creationId xmlns:a16="http://schemas.microsoft.com/office/drawing/2014/main" id="{05563497-7E20-5BA5-D0B4-564004AE6144}"/>
              </a:ext>
            </a:extLst>
          </p:cNvPr>
          <p:cNvSpPr>
            <a:spLocks noGrp="1"/>
          </p:cNvSpPr>
          <p:nvPr>
            <p:ph type="body" idx="1"/>
          </p:nvPr>
        </p:nvSpPr>
        <p:spPr/>
        <p:txBody>
          <a:bodyPr/>
          <a:lstStyle/>
          <a:p>
            <a:endParaRPr lang="de-AT" dirty="0"/>
          </a:p>
        </p:txBody>
      </p:sp>
      <p:sp>
        <p:nvSpPr>
          <p:cNvPr id="4" name="Foliennummernplatzhalter 3">
            <a:extLst>
              <a:ext uri="{FF2B5EF4-FFF2-40B4-BE49-F238E27FC236}">
                <a16:creationId xmlns:a16="http://schemas.microsoft.com/office/drawing/2014/main" id="{9521CACB-1746-9EF6-6791-48263C659161}"/>
              </a:ext>
            </a:extLst>
          </p:cNvPr>
          <p:cNvSpPr>
            <a:spLocks noGrp="1"/>
          </p:cNvSpPr>
          <p:nvPr>
            <p:ph type="sldNum" sz="quarter" idx="5"/>
          </p:nvPr>
        </p:nvSpPr>
        <p:spPr/>
        <p:txBody>
          <a:bodyPr/>
          <a:lstStyle/>
          <a:p>
            <a:fld id="{64870FDE-9CD4-49C8-A83F-7C630D2AC9E7}" type="slidenum">
              <a:rPr lang="de-AT" smtClean="0"/>
              <a:t>8</a:t>
            </a:fld>
            <a:endParaRPr lang="de-AT"/>
          </a:p>
        </p:txBody>
      </p:sp>
    </p:spTree>
    <p:extLst>
      <p:ext uri="{BB962C8B-B14F-4D97-AF65-F5344CB8AC3E}">
        <p14:creationId xmlns:p14="http://schemas.microsoft.com/office/powerpoint/2010/main" val="21836151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76456B-4692-2362-110D-47C8377AD65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63281EF-14B2-D8E8-1598-92F438D61D0C}"/>
              </a:ext>
            </a:extLst>
          </p:cNvPr>
          <p:cNvSpPr>
            <a:spLocks noGrp="1" noRot="1" noChangeAspect="1"/>
          </p:cNvSpPr>
          <p:nvPr>
            <p:ph type="sldImg"/>
          </p:nvPr>
        </p:nvSpPr>
        <p:spPr/>
        <p:txBody>
          <a:bodyPr/>
          <a:lstStyle/>
          <a:p>
            <a:endParaRPr lang="de-DE"/>
          </a:p>
        </p:txBody>
      </p:sp>
      <p:sp>
        <p:nvSpPr>
          <p:cNvPr id="3" name="Notizenplatzhalter 2">
            <a:extLst>
              <a:ext uri="{FF2B5EF4-FFF2-40B4-BE49-F238E27FC236}">
                <a16:creationId xmlns:a16="http://schemas.microsoft.com/office/drawing/2014/main" id="{04D810D5-B6B0-E7B8-0EB7-0B3B96B090A4}"/>
              </a:ext>
            </a:extLst>
          </p:cNvPr>
          <p:cNvSpPr>
            <a:spLocks noGrp="1"/>
          </p:cNvSpPr>
          <p:nvPr>
            <p:ph type="body" idx="1"/>
          </p:nvPr>
        </p:nvSpPr>
        <p:spPr/>
        <p:txBody>
          <a:bodyPr/>
          <a:lstStyle/>
          <a:p>
            <a:endParaRPr lang="de-AT" dirty="0"/>
          </a:p>
        </p:txBody>
      </p:sp>
      <p:sp>
        <p:nvSpPr>
          <p:cNvPr id="4" name="Foliennummernplatzhalter 3">
            <a:extLst>
              <a:ext uri="{FF2B5EF4-FFF2-40B4-BE49-F238E27FC236}">
                <a16:creationId xmlns:a16="http://schemas.microsoft.com/office/drawing/2014/main" id="{3E4F7023-8AFE-540A-6B9F-40C2CCA2538C}"/>
              </a:ext>
            </a:extLst>
          </p:cNvPr>
          <p:cNvSpPr>
            <a:spLocks noGrp="1"/>
          </p:cNvSpPr>
          <p:nvPr>
            <p:ph type="sldNum" sz="quarter" idx="5"/>
          </p:nvPr>
        </p:nvSpPr>
        <p:spPr/>
        <p:txBody>
          <a:bodyPr/>
          <a:lstStyle/>
          <a:p>
            <a:fld id="{64870FDE-9CD4-49C8-A83F-7C630D2AC9E7}" type="slidenum">
              <a:rPr lang="de-AT" smtClean="0"/>
              <a:t>9</a:t>
            </a:fld>
            <a:endParaRPr lang="de-AT"/>
          </a:p>
        </p:txBody>
      </p:sp>
    </p:spTree>
    <p:extLst>
      <p:ext uri="{BB962C8B-B14F-4D97-AF65-F5344CB8AC3E}">
        <p14:creationId xmlns:p14="http://schemas.microsoft.com/office/powerpoint/2010/main" val="25076306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96019-D414-0657-A16F-B7AB865BD80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DC203FC-5140-8241-C057-7B722804AB83}"/>
              </a:ext>
            </a:extLst>
          </p:cNvPr>
          <p:cNvSpPr>
            <a:spLocks noGrp="1" noRot="1" noChangeAspect="1"/>
          </p:cNvSpPr>
          <p:nvPr>
            <p:ph type="sldImg"/>
          </p:nvPr>
        </p:nvSpPr>
        <p:spPr/>
        <p:txBody>
          <a:bodyPr/>
          <a:lstStyle/>
          <a:p>
            <a:endParaRPr lang="de-DE"/>
          </a:p>
        </p:txBody>
      </p:sp>
      <p:sp>
        <p:nvSpPr>
          <p:cNvPr id="3" name="Notizenplatzhalter 2">
            <a:extLst>
              <a:ext uri="{FF2B5EF4-FFF2-40B4-BE49-F238E27FC236}">
                <a16:creationId xmlns:a16="http://schemas.microsoft.com/office/drawing/2014/main" id="{EF5D01B5-2CD4-1DE3-64F2-B82F5E27EB3E}"/>
              </a:ext>
            </a:extLst>
          </p:cNvPr>
          <p:cNvSpPr>
            <a:spLocks noGrp="1"/>
          </p:cNvSpPr>
          <p:nvPr>
            <p:ph type="body" idx="1"/>
          </p:nvPr>
        </p:nvSpPr>
        <p:spPr/>
        <p:txBody>
          <a:bodyPr/>
          <a:lstStyle/>
          <a:p>
            <a:endParaRPr lang="de-AT" dirty="0"/>
          </a:p>
        </p:txBody>
      </p:sp>
      <p:sp>
        <p:nvSpPr>
          <p:cNvPr id="4" name="Foliennummernplatzhalter 3">
            <a:extLst>
              <a:ext uri="{FF2B5EF4-FFF2-40B4-BE49-F238E27FC236}">
                <a16:creationId xmlns:a16="http://schemas.microsoft.com/office/drawing/2014/main" id="{A425C773-724E-17D8-B853-C026F0149AB1}"/>
              </a:ext>
            </a:extLst>
          </p:cNvPr>
          <p:cNvSpPr>
            <a:spLocks noGrp="1"/>
          </p:cNvSpPr>
          <p:nvPr>
            <p:ph type="sldNum" sz="quarter" idx="5"/>
          </p:nvPr>
        </p:nvSpPr>
        <p:spPr/>
        <p:txBody>
          <a:bodyPr/>
          <a:lstStyle/>
          <a:p>
            <a:fld id="{64870FDE-9CD4-49C8-A83F-7C630D2AC9E7}" type="slidenum">
              <a:rPr lang="de-AT" smtClean="0"/>
              <a:t>10</a:t>
            </a:fld>
            <a:endParaRPr lang="de-AT"/>
          </a:p>
        </p:txBody>
      </p:sp>
    </p:spTree>
    <p:extLst>
      <p:ext uri="{BB962C8B-B14F-4D97-AF65-F5344CB8AC3E}">
        <p14:creationId xmlns:p14="http://schemas.microsoft.com/office/powerpoint/2010/main" val="28213822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7442E5-5929-A01D-5054-779BC26E1E3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D0B6D88-16A2-AA51-8407-A8800088AF4D}"/>
              </a:ext>
            </a:extLst>
          </p:cNvPr>
          <p:cNvSpPr>
            <a:spLocks noGrp="1" noRot="1" noChangeAspect="1"/>
          </p:cNvSpPr>
          <p:nvPr>
            <p:ph type="sldImg"/>
          </p:nvPr>
        </p:nvSpPr>
        <p:spPr/>
        <p:txBody>
          <a:bodyPr/>
          <a:lstStyle/>
          <a:p>
            <a:endParaRPr lang="de-DE"/>
          </a:p>
        </p:txBody>
      </p:sp>
      <p:sp>
        <p:nvSpPr>
          <p:cNvPr id="3" name="Notizenplatzhalter 2">
            <a:extLst>
              <a:ext uri="{FF2B5EF4-FFF2-40B4-BE49-F238E27FC236}">
                <a16:creationId xmlns:a16="http://schemas.microsoft.com/office/drawing/2014/main" id="{75314336-35A9-3243-7714-F5D5692552CA}"/>
              </a:ext>
            </a:extLst>
          </p:cNvPr>
          <p:cNvSpPr>
            <a:spLocks noGrp="1"/>
          </p:cNvSpPr>
          <p:nvPr>
            <p:ph type="body" idx="1"/>
          </p:nvPr>
        </p:nvSpPr>
        <p:spPr/>
        <p:txBody>
          <a:bodyPr/>
          <a:lstStyle/>
          <a:p>
            <a:endParaRPr lang="de-AT" dirty="0"/>
          </a:p>
        </p:txBody>
      </p:sp>
      <p:sp>
        <p:nvSpPr>
          <p:cNvPr id="4" name="Foliennummernplatzhalter 3">
            <a:extLst>
              <a:ext uri="{FF2B5EF4-FFF2-40B4-BE49-F238E27FC236}">
                <a16:creationId xmlns:a16="http://schemas.microsoft.com/office/drawing/2014/main" id="{F5847D49-BFB6-E8FF-AEDC-1A0854FB3006}"/>
              </a:ext>
            </a:extLst>
          </p:cNvPr>
          <p:cNvSpPr>
            <a:spLocks noGrp="1"/>
          </p:cNvSpPr>
          <p:nvPr>
            <p:ph type="sldNum" sz="quarter" idx="5"/>
          </p:nvPr>
        </p:nvSpPr>
        <p:spPr/>
        <p:txBody>
          <a:bodyPr/>
          <a:lstStyle/>
          <a:p>
            <a:fld id="{64870FDE-9CD4-49C8-A83F-7C630D2AC9E7}" type="slidenum">
              <a:rPr lang="de-AT" smtClean="0"/>
              <a:t>11</a:t>
            </a:fld>
            <a:endParaRPr lang="de-AT"/>
          </a:p>
        </p:txBody>
      </p:sp>
    </p:spTree>
    <p:extLst>
      <p:ext uri="{BB962C8B-B14F-4D97-AF65-F5344CB8AC3E}">
        <p14:creationId xmlns:p14="http://schemas.microsoft.com/office/powerpoint/2010/main" val="1367917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DD58B6-B48C-A5E9-562A-EEF1D1AE31DE}"/>
              </a:ext>
            </a:extLst>
          </p:cNvPr>
          <p:cNvSpPr>
            <a:spLocks noGrp="1"/>
          </p:cNvSpPr>
          <p:nvPr>
            <p:ph type="ctrTitle"/>
          </p:nvPr>
        </p:nvSpPr>
        <p:spPr>
          <a:xfrm>
            <a:off x="1524000" y="1884363"/>
            <a:ext cx="9144000" cy="2387600"/>
          </a:xfrm>
        </p:spPr>
        <p:txBody>
          <a:bodyPr anchor="b"/>
          <a:lstStyle>
            <a:lvl1pPr algn="ctr">
              <a:defRPr sz="6000"/>
            </a:lvl1pPr>
          </a:lstStyle>
          <a:p>
            <a:r>
              <a:rPr lang="de-DE"/>
              <a:t>Mastertitelformat bearbeiten</a:t>
            </a:r>
            <a:endParaRPr lang="de-AT"/>
          </a:p>
        </p:txBody>
      </p:sp>
      <p:sp>
        <p:nvSpPr>
          <p:cNvPr id="3" name="Untertitel 2">
            <a:extLst>
              <a:ext uri="{FF2B5EF4-FFF2-40B4-BE49-F238E27FC236}">
                <a16:creationId xmlns:a16="http://schemas.microsoft.com/office/drawing/2014/main" id="{D0EBED2B-29D6-148C-4807-2498F7913949}"/>
              </a:ext>
            </a:extLst>
          </p:cNvPr>
          <p:cNvSpPr>
            <a:spLocks noGrp="1"/>
          </p:cNvSpPr>
          <p:nvPr>
            <p:ph type="subTitle" idx="1"/>
          </p:nvPr>
        </p:nvSpPr>
        <p:spPr>
          <a:xfrm>
            <a:off x="1524000" y="4364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4" name="Datumsplatzhalter 3">
            <a:extLst>
              <a:ext uri="{FF2B5EF4-FFF2-40B4-BE49-F238E27FC236}">
                <a16:creationId xmlns:a16="http://schemas.microsoft.com/office/drawing/2014/main" id="{9D43AF5D-C7AD-3655-E9DF-20540A6184CC}"/>
              </a:ext>
            </a:extLst>
          </p:cNvPr>
          <p:cNvSpPr>
            <a:spLocks noGrp="1"/>
          </p:cNvSpPr>
          <p:nvPr>
            <p:ph type="dt" sz="half" idx="10"/>
          </p:nvPr>
        </p:nvSpPr>
        <p:spPr>
          <a:xfrm>
            <a:off x="838200" y="6356350"/>
            <a:ext cx="2743200" cy="365125"/>
          </a:xfrm>
          <a:prstGeom prst="rect">
            <a:avLst/>
          </a:prstGeom>
        </p:spPr>
        <p:txBody>
          <a:bodyPr/>
          <a:lstStyle/>
          <a:p>
            <a:fld id="{F033820C-583C-4427-81F8-7076676FA738}" type="datetimeFigureOut">
              <a:rPr lang="de-AT" smtClean="0"/>
              <a:t>28.09.25</a:t>
            </a:fld>
            <a:endParaRPr lang="de-AT"/>
          </a:p>
        </p:txBody>
      </p:sp>
      <p:sp>
        <p:nvSpPr>
          <p:cNvPr id="5" name="Fußzeilenplatzhalter 4">
            <a:extLst>
              <a:ext uri="{FF2B5EF4-FFF2-40B4-BE49-F238E27FC236}">
                <a16:creationId xmlns:a16="http://schemas.microsoft.com/office/drawing/2014/main" id="{66F4BC4E-6849-4C58-3B0A-F08DED64EEA8}"/>
              </a:ext>
            </a:extLst>
          </p:cNvPr>
          <p:cNvSpPr>
            <a:spLocks noGrp="1"/>
          </p:cNvSpPr>
          <p:nvPr>
            <p:ph type="ftr" sz="quarter" idx="11"/>
          </p:nvPr>
        </p:nvSpPr>
        <p:spPr>
          <a:xfrm>
            <a:off x="4038600" y="6356350"/>
            <a:ext cx="4114800" cy="365125"/>
          </a:xfrm>
          <a:prstGeom prst="rect">
            <a:avLst/>
          </a:prstGeom>
        </p:spPr>
        <p:txBody>
          <a:bodyPr/>
          <a:lstStyle/>
          <a:p>
            <a:endParaRPr lang="de-AT"/>
          </a:p>
        </p:txBody>
      </p:sp>
      <p:sp>
        <p:nvSpPr>
          <p:cNvPr id="6" name="Foliennummernplatzhalter 5">
            <a:extLst>
              <a:ext uri="{FF2B5EF4-FFF2-40B4-BE49-F238E27FC236}">
                <a16:creationId xmlns:a16="http://schemas.microsoft.com/office/drawing/2014/main" id="{FF620550-773E-04CA-B774-067802E0C082}"/>
              </a:ext>
            </a:extLst>
          </p:cNvPr>
          <p:cNvSpPr>
            <a:spLocks noGrp="1"/>
          </p:cNvSpPr>
          <p:nvPr>
            <p:ph type="sldNum" sz="quarter" idx="12"/>
          </p:nvPr>
        </p:nvSpPr>
        <p:spPr>
          <a:xfrm>
            <a:off x="8610600" y="6356350"/>
            <a:ext cx="2743200" cy="365125"/>
          </a:xfrm>
          <a:prstGeom prst="rect">
            <a:avLst/>
          </a:prstGeom>
        </p:spPr>
        <p:txBody>
          <a:bodyPr/>
          <a:lstStyle/>
          <a:p>
            <a:fld id="{8906FD38-7CEC-4309-9996-B48751CEC179}" type="slidenum">
              <a:rPr lang="de-AT" smtClean="0"/>
              <a:t>‹Nr.›</a:t>
            </a:fld>
            <a:endParaRPr lang="de-AT"/>
          </a:p>
        </p:txBody>
      </p:sp>
    </p:spTree>
    <p:extLst>
      <p:ext uri="{BB962C8B-B14F-4D97-AF65-F5344CB8AC3E}">
        <p14:creationId xmlns:p14="http://schemas.microsoft.com/office/powerpoint/2010/main" val="1778925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FF598A-8CF1-507D-ECE9-0836150EA3B6}"/>
              </a:ext>
            </a:extLst>
          </p:cNvPr>
          <p:cNvSpPr>
            <a:spLocks noGrp="1"/>
          </p:cNvSpPr>
          <p:nvPr>
            <p:ph type="title"/>
          </p:nvPr>
        </p:nvSpPr>
        <p:spPr>
          <a:xfrm>
            <a:off x="380998" y="1495693"/>
            <a:ext cx="11430002" cy="745595"/>
          </a:xfrm>
        </p:spPr>
        <p:txBody>
          <a:bodyPr/>
          <a:lstStyle/>
          <a:p>
            <a:r>
              <a:rPr lang="de-DE" dirty="0"/>
              <a:t>Mastertitelformat bearbeiten</a:t>
            </a:r>
            <a:endParaRPr lang="de-AT" dirty="0"/>
          </a:p>
        </p:txBody>
      </p:sp>
      <p:sp>
        <p:nvSpPr>
          <p:cNvPr id="3" name="Inhaltsplatzhalter 2">
            <a:extLst>
              <a:ext uri="{FF2B5EF4-FFF2-40B4-BE49-F238E27FC236}">
                <a16:creationId xmlns:a16="http://schemas.microsoft.com/office/drawing/2014/main" id="{CE867DFB-FAE0-840B-A2B2-789A153F23DF}"/>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08D92336-7333-32AC-152F-A62D77327A93}"/>
              </a:ext>
            </a:extLst>
          </p:cNvPr>
          <p:cNvSpPr>
            <a:spLocks noGrp="1"/>
          </p:cNvSpPr>
          <p:nvPr>
            <p:ph type="dt" sz="half" idx="10"/>
          </p:nvPr>
        </p:nvSpPr>
        <p:spPr>
          <a:xfrm>
            <a:off x="838200" y="6356350"/>
            <a:ext cx="2743200" cy="365125"/>
          </a:xfrm>
          <a:prstGeom prst="rect">
            <a:avLst/>
          </a:prstGeom>
        </p:spPr>
        <p:txBody>
          <a:bodyPr/>
          <a:lstStyle/>
          <a:p>
            <a:fld id="{F033820C-583C-4427-81F8-7076676FA738}" type="datetimeFigureOut">
              <a:rPr lang="de-AT" smtClean="0"/>
              <a:t>28.09.25</a:t>
            </a:fld>
            <a:endParaRPr lang="de-AT"/>
          </a:p>
        </p:txBody>
      </p:sp>
      <p:sp>
        <p:nvSpPr>
          <p:cNvPr id="5" name="Fußzeilenplatzhalter 4">
            <a:extLst>
              <a:ext uri="{FF2B5EF4-FFF2-40B4-BE49-F238E27FC236}">
                <a16:creationId xmlns:a16="http://schemas.microsoft.com/office/drawing/2014/main" id="{D9198339-1798-2B56-9EC4-7A8793BB5A11}"/>
              </a:ext>
            </a:extLst>
          </p:cNvPr>
          <p:cNvSpPr>
            <a:spLocks noGrp="1"/>
          </p:cNvSpPr>
          <p:nvPr>
            <p:ph type="ftr" sz="quarter" idx="11"/>
          </p:nvPr>
        </p:nvSpPr>
        <p:spPr>
          <a:xfrm>
            <a:off x="4038600" y="6356350"/>
            <a:ext cx="4114800" cy="365125"/>
          </a:xfrm>
          <a:prstGeom prst="rect">
            <a:avLst/>
          </a:prstGeom>
        </p:spPr>
        <p:txBody>
          <a:bodyPr/>
          <a:lstStyle/>
          <a:p>
            <a:endParaRPr lang="de-AT"/>
          </a:p>
        </p:txBody>
      </p:sp>
      <p:sp>
        <p:nvSpPr>
          <p:cNvPr id="6" name="Foliennummernplatzhalter 5">
            <a:extLst>
              <a:ext uri="{FF2B5EF4-FFF2-40B4-BE49-F238E27FC236}">
                <a16:creationId xmlns:a16="http://schemas.microsoft.com/office/drawing/2014/main" id="{4E9D0FA4-94AF-B4CA-6A4E-A3164E6E5DA8}"/>
              </a:ext>
            </a:extLst>
          </p:cNvPr>
          <p:cNvSpPr>
            <a:spLocks noGrp="1"/>
          </p:cNvSpPr>
          <p:nvPr>
            <p:ph type="sldNum" sz="quarter" idx="12"/>
          </p:nvPr>
        </p:nvSpPr>
        <p:spPr>
          <a:xfrm>
            <a:off x="8610600" y="6356350"/>
            <a:ext cx="2743200" cy="365125"/>
          </a:xfrm>
          <a:prstGeom prst="rect">
            <a:avLst/>
          </a:prstGeom>
        </p:spPr>
        <p:txBody>
          <a:bodyPr/>
          <a:lstStyle/>
          <a:p>
            <a:fld id="{8906FD38-7CEC-4309-9996-B48751CEC179}" type="slidenum">
              <a:rPr lang="de-AT" smtClean="0"/>
              <a:t>‹Nr.›</a:t>
            </a:fld>
            <a:endParaRPr lang="de-AT"/>
          </a:p>
        </p:txBody>
      </p:sp>
    </p:spTree>
    <p:extLst>
      <p:ext uri="{BB962C8B-B14F-4D97-AF65-F5344CB8AC3E}">
        <p14:creationId xmlns:p14="http://schemas.microsoft.com/office/powerpoint/2010/main" val="492385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8E1BDE-8B9D-56A3-63B0-FC9A55975BD8}"/>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de-AT"/>
          </a:p>
        </p:txBody>
      </p:sp>
      <p:sp>
        <p:nvSpPr>
          <p:cNvPr id="3" name="Textplatzhalter 2">
            <a:extLst>
              <a:ext uri="{FF2B5EF4-FFF2-40B4-BE49-F238E27FC236}">
                <a16:creationId xmlns:a16="http://schemas.microsoft.com/office/drawing/2014/main" id="{C6333DE1-CFBD-08D7-9082-7C77B7BFFEE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C00CBCEE-83D7-A829-2B2A-82D7E7392DB9}"/>
              </a:ext>
            </a:extLst>
          </p:cNvPr>
          <p:cNvSpPr>
            <a:spLocks noGrp="1"/>
          </p:cNvSpPr>
          <p:nvPr>
            <p:ph type="dt" sz="half" idx="10"/>
          </p:nvPr>
        </p:nvSpPr>
        <p:spPr>
          <a:xfrm>
            <a:off x="838200" y="6356350"/>
            <a:ext cx="2743200" cy="365125"/>
          </a:xfrm>
          <a:prstGeom prst="rect">
            <a:avLst/>
          </a:prstGeom>
        </p:spPr>
        <p:txBody>
          <a:bodyPr/>
          <a:lstStyle/>
          <a:p>
            <a:fld id="{F033820C-583C-4427-81F8-7076676FA738}" type="datetimeFigureOut">
              <a:rPr lang="de-AT" smtClean="0"/>
              <a:t>28.09.25</a:t>
            </a:fld>
            <a:endParaRPr lang="de-AT"/>
          </a:p>
        </p:txBody>
      </p:sp>
      <p:sp>
        <p:nvSpPr>
          <p:cNvPr id="5" name="Fußzeilenplatzhalter 4">
            <a:extLst>
              <a:ext uri="{FF2B5EF4-FFF2-40B4-BE49-F238E27FC236}">
                <a16:creationId xmlns:a16="http://schemas.microsoft.com/office/drawing/2014/main" id="{0E65832B-0164-FE53-671A-186042F715D4}"/>
              </a:ext>
            </a:extLst>
          </p:cNvPr>
          <p:cNvSpPr>
            <a:spLocks noGrp="1"/>
          </p:cNvSpPr>
          <p:nvPr>
            <p:ph type="ftr" sz="quarter" idx="11"/>
          </p:nvPr>
        </p:nvSpPr>
        <p:spPr>
          <a:xfrm>
            <a:off x="4038600" y="6356350"/>
            <a:ext cx="4114800" cy="365125"/>
          </a:xfrm>
          <a:prstGeom prst="rect">
            <a:avLst/>
          </a:prstGeom>
        </p:spPr>
        <p:txBody>
          <a:bodyPr/>
          <a:lstStyle/>
          <a:p>
            <a:endParaRPr lang="de-AT"/>
          </a:p>
        </p:txBody>
      </p:sp>
      <p:sp>
        <p:nvSpPr>
          <p:cNvPr id="6" name="Foliennummernplatzhalter 5">
            <a:extLst>
              <a:ext uri="{FF2B5EF4-FFF2-40B4-BE49-F238E27FC236}">
                <a16:creationId xmlns:a16="http://schemas.microsoft.com/office/drawing/2014/main" id="{96F36363-49D1-068D-8CAF-7EB0F80D1575}"/>
              </a:ext>
            </a:extLst>
          </p:cNvPr>
          <p:cNvSpPr>
            <a:spLocks noGrp="1"/>
          </p:cNvSpPr>
          <p:nvPr>
            <p:ph type="sldNum" sz="quarter" idx="12"/>
          </p:nvPr>
        </p:nvSpPr>
        <p:spPr>
          <a:xfrm>
            <a:off x="8610600" y="6356350"/>
            <a:ext cx="2743200" cy="365125"/>
          </a:xfrm>
          <a:prstGeom prst="rect">
            <a:avLst/>
          </a:prstGeom>
        </p:spPr>
        <p:txBody>
          <a:bodyPr/>
          <a:lstStyle/>
          <a:p>
            <a:fld id="{8906FD38-7CEC-4309-9996-B48751CEC179}" type="slidenum">
              <a:rPr lang="de-AT" smtClean="0"/>
              <a:t>‹Nr.›</a:t>
            </a:fld>
            <a:endParaRPr lang="de-AT"/>
          </a:p>
        </p:txBody>
      </p:sp>
    </p:spTree>
    <p:extLst>
      <p:ext uri="{BB962C8B-B14F-4D97-AF65-F5344CB8AC3E}">
        <p14:creationId xmlns:p14="http://schemas.microsoft.com/office/powerpoint/2010/main" val="413048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E8AB013-748D-2BE2-B257-47CE7F0EFA63}"/>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B35309B8-96D3-26F4-90C0-88C1A9E52E0E}"/>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808B74F3-808F-924B-1F44-1F66F0000DF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Datumsplatzhalter 4">
            <a:extLst>
              <a:ext uri="{FF2B5EF4-FFF2-40B4-BE49-F238E27FC236}">
                <a16:creationId xmlns:a16="http://schemas.microsoft.com/office/drawing/2014/main" id="{980C6BF7-4C4A-0627-256C-A7088B5DC6FB}"/>
              </a:ext>
            </a:extLst>
          </p:cNvPr>
          <p:cNvSpPr>
            <a:spLocks noGrp="1"/>
          </p:cNvSpPr>
          <p:nvPr>
            <p:ph type="dt" sz="half" idx="10"/>
          </p:nvPr>
        </p:nvSpPr>
        <p:spPr>
          <a:xfrm>
            <a:off x="838200" y="6356350"/>
            <a:ext cx="2743200" cy="365125"/>
          </a:xfrm>
          <a:prstGeom prst="rect">
            <a:avLst/>
          </a:prstGeom>
        </p:spPr>
        <p:txBody>
          <a:bodyPr/>
          <a:lstStyle/>
          <a:p>
            <a:fld id="{F033820C-583C-4427-81F8-7076676FA738}" type="datetimeFigureOut">
              <a:rPr lang="de-AT" smtClean="0"/>
              <a:t>28.09.25</a:t>
            </a:fld>
            <a:endParaRPr lang="de-AT"/>
          </a:p>
        </p:txBody>
      </p:sp>
      <p:sp>
        <p:nvSpPr>
          <p:cNvPr id="6" name="Fußzeilenplatzhalter 5">
            <a:extLst>
              <a:ext uri="{FF2B5EF4-FFF2-40B4-BE49-F238E27FC236}">
                <a16:creationId xmlns:a16="http://schemas.microsoft.com/office/drawing/2014/main" id="{562ABB48-97FE-CFA7-F71C-22134A29297A}"/>
              </a:ext>
            </a:extLst>
          </p:cNvPr>
          <p:cNvSpPr>
            <a:spLocks noGrp="1"/>
          </p:cNvSpPr>
          <p:nvPr>
            <p:ph type="ftr" sz="quarter" idx="11"/>
          </p:nvPr>
        </p:nvSpPr>
        <p:spPr>
          <a:xfrm>
            <a:off x="4038600" y="6356350"/>
            <a:ext cx="4114800" cy="365125"/>
          </a:xfrm>
          <a:prstGeom prst="rect">
            <a:avLst/>
          </a:prstGeom>
        </p:spPr>
        <p:txBody>
          <a:bodyPr/>
          <a:lstStyle/>
          <a:p>
            <a:endParaRPr lang="de-AT"/>
          </a:p>
        </p:txBody>
      </p:sp>
      <p:sp>
        <p:nvSpPr>
          <p:cNvPr id="7" name="Foliennummernplatzhalter 6">
            <a:extLst>
              <a:ext uri="{FF2B5EF4-FFF2-40B4-BE49-F238E27FC236}">
                <a16:creationId xmlns:a16="http://schemas.microsoft.com/office/drawing/2014/main" id="{B868326F-37F9-76AB-78B6-18D1DC8AC55D}"/>
              </a:ext>
            </a:extLst>
          </p:cNvPr>
          <p:cNvSpPr>
            <a:spLocks noGrp="1"/>
          </p:cNvSpPr>
          <p:nvPr>
            <p:ph type="sldNum" sz="quarter" idx="12"/>
          </p:nvPr>
        </p:nvSpPr>
        <p:spPr>
          <a:xfrm>
            <a:off x="8610600" y="6356350"/>
            <a:ext cx="2743200" cy="365125"/>
          </a:xfrm>
          <a:prstGeom prst="rect">
            <a:avLst/>
          </a:prstGeom>
        </p:spPr>
        <p:txBody>
          <a:bodyPr/>
          <a:lstStyle/>
          <a:p>
            <a:fld id="{8906FD38-7CEC-4309-9996-B48751CEC179}" type="slidenum">
              <a:rPr lang="de-AT" smtClean="0"/>
              <a:t>‹Nr.›</a:t>
            </a:fld>
            <a:endParaRPr lang="de-AT"/>
          </a:p>
        </p:txBody>
      </p:sp>
    </p:spTree>
    <p:extLst>
      <p:ext uri="{BB962C8B-B14F-4D97-AF65-F5344CB8AC3E}">
        <p14:creationId xmlns:p14="http://schemas.microsoft.com/office/powerpoint/2010/main" val="2572113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43AA634-1E62-5E21-2347-A31B3CF9710E}"/>
              </a:ext>
            </a:extLst>
          </p:cNvPr>
          <p:cNvSpPr>
            <a:spLocks noGrp="1"/>
          </p:cNvSpPr>
          <p:nvPr>
            <p:ph type="title"/>
          </p:nvPr>
        </p:nvSpPr>
        <p:spPr>
          <a:xfrm>
            <a:off x="839788" y="365125"/>
            <a:ext cx="10515600" cy="1325563"/>
          </a:xfrm>
        </p:spPr>
        <p:txBody>
          <a:bodyPr/>
          <a:lstStyle/>
          <a:p>
            <a:r>
              <a:rPr lang="de-DE"/>
              <a:t>Mastertitelformat bearbeiten</a:t>
            </a:r>
            <a:endParaRPr lang="de-AT"/>
          </a:p>
        </p:txBody>
      </p:sp>
      <p:sp>
        <p:nvSpPr>
          <p:cNvPr id="3" name="Textplatzhalter 2">
            <a:extLst>
              <a:ext uri="{FF2B5EF4-FFF2-40B4-BE49-F238E27FC236}">
                <a16:creationId xmlns:a16="http://schemas.microsoft.com/office/drawing/2014/main" id="{082A1925-5965-2C3B-CBCD-7AE26A2240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756B8707-DEEF-E0D0-5B3C-370BD0E5BD83}"/>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0C6F04AF-BE13-92E3-0633-79170A88A9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558FDB9-F488-EF4F-67F7-CB653A2FF73B}"/>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7" name="Datumsplatzhalter 6">
            <a:extLst>
              <a:ext uri="{FF2B5EF4-FFF2-40B4-BE49-F238E27FC236}">
                <a16:creationId xmlns:a16="http://schemas.microsoft.com/office/drawing/2014/main" id="{86247C24-1FC0-7EA9-E039-6AF8F60E9EB3}"/>
              </a:ext>
            </a:extLst>
          </p:cNvPr>
          <p:cNvSpPr>
            <a:spLocks noGrp="1"/>
          </p:cNvSpPr>
          <p:nvPr>
            <p:ph type="dt" sz="half" idx="10"/>
          </p:nvPr>
        </p:nvSpPr>
        <p:spPr>
          <a:xfrm>
            <a:off x="838200" y="6356350"/>
            <a:ext cx="2743200" cy="365125"/>
          </a:xfrm>
          <a:prstGeom prst="rect">
            <a:avLst/>
          </a:prstGeom>
        </p:spPr>
        <p:txBody>
          <a:bodyPr/>
          <a:lstStyle/>
          <a:p>
            <a:fld id="{F033820C-583C-4427-81F8-7076676FA738}" type="datetimeFigureOut">
              <a:rPr lang="de-AT" smtClean="0"/>
              <a:t>28.09.25</a:t>
            </a:fld>
            <a:endParaRPr lang="de-AT"/>
          </a:p>
        </p:txBody>
      </p:sp>
      <p:sp>
        <p:nvSpPr>
          <p:cNvPr id="8" name="Fußzeilenplatzhalter 7">
            <a:extLst>
              <a:ext uri="{FF2B5EF4-FFF2-40B4-BE49-F238E27FC236}">
                <a16:creationId xmlns:a16="http://schemas.microsoft.com/office/drawing/2014/main" id="{1F341169-AAB0-B64C-7DA3-23937C7567A1}"/>
              </a:ext>
            </a:extLst>
          </p:cNvPr>
          <p:cNvSpPr>
            <a:spLocks noGrp="1"/>
          </p:cNvSpPr>
          <p:nvPr>
            <p:ph type="ftr" sz="quarter" idx="11"/>
          </p:nvPr>
        </p:nvSpPr>
        <p:spPr>
          <a:xfrm>
            <a:off x="4038600" y="6356350"/>
            <a:ext cx="4114800" cy="365125"/>
          </a:xfrm>
          <a:prstGeom prst="rect">
            <a:avLst/>
          </a:prstGeom>
        </p:spPr>
        <p:txBody>
          <a:bodyPr/>
          <a:lstStyle/>
          <a:p>
            <a:endParaRPr lang="de-AT"/>
          </a:p>
        </p:txBody>
      </p:sp>
      <p:sp>
        <p:nvSpPr>
          <p:cNvPr id="9" name="Foliennummernplatzhalter 8">
            <a:extLst>
              <a:ext uri="{FF2B5EF4-FFF2-40B4-BE49-F238E27FC236}">
                <a16:creationId xmlns:a16="http://schemas.microsoft.com/office/drawing/2014/main" id="{2EE07BC8-6044-9108-ECB6-9C6C9CE767C3}"/>
              </a:ext>
            </a:extLst>
          </p:cNvPr>
          <p:cNvSpPr>
            <a:spLocks noGrp="1"/>
          </p:cNvSpPr>
          <p:nvPr>
            <p:ph type="sldNum" sz="quarter" idx="12"/>
          </p:nvPr>
        </p:nvSpPr>
        <p:spPr>
          <a:xfrm>
            <a:off x="8610600" y="6356350"/>
            <a:ext cx="2743200" cy="365125"/>
          </a:xfrm>
          <a:prstGeom prst="rect">
            <a:avLst/>
          </a:prstGeom>
        </p:spPr>
        <p:txBody>
          <a:bodyPr/>
          <a:lstStyle/>
          <a:p>
            <a:fld id="{8906FD38-7CEC-4309-9996-B48751CEC179}" type="slidenum">
              <a:rPr lang="de-AT" smtClean="0"/>
              <a:t>‹Nr.›</a:t>
            </a:fld>
            <a:endParaRPr lang="de-AT"/>
          </a:p>
        </p:txBody>
      </p:sp>
    </p:spTree>
    <p:extLst>
      <p:ext uri="{BB962C8B-B14F-4D97-AF65-F5344CB8AC3E}">
        <p14:creationId xmlns:p14="http://schemas.microsoft.com/office/powerpoint/2010/main" val="1295560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08535AE-15B1-F57D-2780-4062CEEC2BD3}"/>
              </a:ext>
            </a:extLst>
          </p:cNvPr>
          <p:cNvSpPr>
            <a:spLocks noGrp="1"/>
          </p:cNvSpPr>
          <p:nvPr>
            <p:ph type="title"/>
          </p:nvPr>
        </p:nvSpPr>
        <p:spPr/>
        <p:txBody>
          <a:bodyPr/>
          <a:lstStyle/>
          <a:p>
            <a:r>
              <a:rPr lang="de-DE"/>
              <a:t>Mastertitelformat bearbeiten</a:t>
            </a:r>
            <a:endParaRPr lang="de-AT"/>
          </a:p>
        </p:txBody>
      </p:sp>
      <p:sp>
        <p:nvSpPr>
          <p:cNvPr id="3" name="Datumsplatzhalter 2">
            <a:extLst>
              <a:ext uri="{FF2B5EF4-FFF2-40B4-BE49-F238E27FC236}">
                <a16:creationId xmlns:a16="http://schemas.microsoft.com/office/drawing/2014/main" id="{D4DBAA35-37E5-1920-D9AF-4427ECFFA47D}"/>
              </a:ext>
            </a:extLst>
          </p:cNvPr>
          <p:cNvSpPr>
            <a:spLocks noGrp="1"/>
          </p:cNvSpPr>
          <p:nvPr>
            <p:ph type="dt" sz="half" idx="10"/>
          </p:nvPr>
        </p:nvSpPr>
        <p:spPr>
          <a:xfrm>
            <a:off x="838200" y="6356350"/>
            <a:ext cx="2743200" cy="365125"/>
          </a:xfrm>
          <a:prstGeom prst="rect">
            <a:avLst/>
          </a:prstGeom>
        </p:spPr>
        <p:txBody>
          <a:bodyPr/>
          <a:lstStyle/>
          <a:p>
            <a:fld id="{F033820C-583C-4427-81F8-7076676FA738}" type="datetimeFigureOut">
              <a:rPr lang="de-AT" smtClean="0"/>
              <a:t>28.09.25</a:t>
            </a:fld>
            <a:endParaRPr lang="de-AT"/>
          </a:p>
        </p:txBody>
      </p:sp>
      <p:sp>
        <p:nvSpPr>
          <p:cNvPr id="4" name="Fußzeilenplatzhalter 3">
            <a:extLst>
              <a:ext uri="{FF2B5EF4-FFF2-40B4-BE49-F238E27FC236}">
                <a16:creationId xmlns:a16="http://schemas.microsoft.com/office/drawing/2014/main" id="{8899EE73-A4DD-CC4B-68B7-89AB837706CF}"/>
              </a:ext>
            </a:extLst>
          </p:cNvPr>
          <p:cNvSpPr>
            <a:spLocks noGrp="1"/>
          </p:cNvSpPr>
          <p:nvPr>
            <p:ph type="ftr" sz="quarter" idx="11"/>
          </p:nvPr>
        </p:nvSpPr>
        <p:spPr>
          <a:xfrm>
            <a:off x="4038600" y="6356350"/>
            <a:ext cx="4114800" cy="365125"/>
          </a:xfrm>
          <a:prstGeom prst="rect">
            <a:avLst/>
          </a:prstGeom>
        </p:spPr>
        <p:txBody>
          <a:bodyPr/>
          <a:lstStyle/>
          <a:p>
            <a:endParaRPr lang="de-AT"/>
          </a:p>
        </p:txBody>
      </p:sp>
      <p:sp>
        <p:nvSpPr>
          <p:cNvPr id="5" name="Foliennummernplatzhalter 4">
            <a:extLst>
              <a:ext uri="{FF2B5EF4-FFF2-40B4-BE49-F238E27FC236}">
                <a16:creationId xmlns:a16="http://schemas.microsoft.com/office/drawing/2014/main" id="{99F9F1DC-F1FB-488E-5D11-F41D352F35CE}"/>
              </a:ext>
            </a:extLst>
          </p:cNvPr>
          <p:cNvSpPr>
            <a:spLocks noGrp="1"/>
          </p:cNvSpPr>
          <p:nvPr>
            <p:ph type="sldNum" sz="quarter" idx="12"/>
          </p:nvPr>
        </p:nvSpPr>
        <p:spPr>
          <a:xfrm>
            <a:off x="8610600" y="6356350"/>
            <a:ext cx="2743200" cy="365125"/>
          </a:xfrm>
          <a:prstGeom prst="rect">
            <a:avLst/>
          </a:prstGeom>
        </p:spPr>
        <p:txBody>
          <a:bodyPr/>
          <a:lstStyle/>
          <a:p>
            <a:fld id="{8906FD38-7CEC-4309-9996-B48751CEC179}" type="slidenum">
              <a:rPr lang="de-AT" smtClean="0"/>
              <a:t>‹Nr.›</a:t>
            </a:fld>
            <a:endParaRPr lang="de-AT"/>
          </a:p>
        </p:txBody>
      </p:sp>
    </p:spTree>
    <p:extLst>
      <p:ext uri="{BB962C8B-B14F-4D97-AF65-F5344CB8AC3E}">
        <p14:creationId xmlns:p14="http://schemas.microsoft.com/office/powerpoint/2010/main" val="2561722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A4D3D3F8-899B-7A43-CC18-E82106A61D44}"/>
              </a:ext>
            </a:extLst>
          </p:cNvPr>
          <p:cNvSpPr>
            <a:spLocks noGrp="1"/>
          </p:cNvSpPr>
          <p:nvPr>
            <p:ph type="dt" sz="half" idx="10"/>
          </p:nvPr>
        </p:nvSpPr>
        <p:spPr>
          <a:xfrm>
            <a:off x="838200" y="6356350"/>
            <a:ext cx="2743200" cy="365125"/>
          </a:xfrm>
          <a:prstGeom prst="rect">
            <a:avLst/>
          </a:prstGeom>
        </p:spPr>
        <p:txBody>
          <a:bodyPr/>
          <a:lstStyle/>
          <a:p>
            <a:fld id="{F033820C-583C-4427-81F8-7076676FA738}" type="datetimeFigureOut">
              <a:rPr lang="de-AT" smtClean="0"/>
              <a:t>28.09.25</a:t>
            </a:fld>
            <a:endParaRPr lang="de-AT"/>
          </a:p>
        </p:txBody>
      </p:sp>
      <p:sp>
        <p:nvSpPr>
          <p:cNvPr id="3" name="Fußzeilenplatzhalter 2">
            <a:extLst>
              <a:ext uri="{FF2B5EF4-FFF2-40B4-BE49-F238E27FC236}">
                <a16:creationId xmlns:a16="http://schemas.microsoft.com/office/drawing/2014/main" id="{A7B9503F-52E9-8F27-8A5D-BAF73764BB58}"/>
              </a:ext>
            </a:extLst>
          </p:cNvPr>
          <p:cNvSpPr>
            <a:spLocks noGrp="1"/>
          </p:cNvSpPr>
          <p:nvPr>
            <p:ph type="ftr" sz="quarter" idx="11"/>
          </p:nvPr>
        </p:nvSpPr>
        <p:spPr>
          <a:xfrm>
            <a:off x="4038600" y="6356350"/>
            <a:ext cx="4114800" cy="365125"/>
          </a:xfrm>
          <a:prstGeom prst="rect">
            <a:avLst/>
          </a:prstGeom>
        </p:spPr>
        <p:txBody>
          <a:bodyPr/>
          <a:lstStyle/>
          <a:p>
            <a:endParaRPr lang="de-AT"/>
          </a:p>
        </p:txBody>
      </p:sp>
      <p:sp>
        <p:nvSpPr>
          <p:cNvPr id="4" name="Foliennummernplatzhalter 3">
            <a:extLst>
              <a:ext uri="{FF2B5EF4-FFF2-40B4-BE49-F238E27FC236}">
                <a16:creationId xmlns:a16="http://schemas.microsoft.com/office/drawing/2014/main" id="{9D3DA8B7-4AC0-AA10-D8BF-A72546E186AB}"/>
              </a:ext>
            </a:extLst>
          </p:cNvPr>
          <p:cNvSpPr>
            <a:spLocks noGrp="1"/>
          </p:cNvSpPr>
          <p:nvPr>
            <p:ph type="sldNum" sz="quarter" idx="12"/>
          </p:nvPr>
        </p:nvSpPr>
        <p:spPr>
          <a:xfrm>
            <a:off x="8610600" y="6356350"/>
            <a:ext cx="2743200" cy="365125"/>
          </a:xfrm>
          <a:prstGeom prst="rect">
            <a:avLst/>
          </a:prstGeom>
        </p:spPr>
        <p:txBody>
          <a:bodyPr/>
          <a:lstStyle/>
          <a:p>
            <a:fld id="{8906FD38-7CEC-4309-9996-B48751CEC179}" type="slidenum">
              <a:rPr lang="de-AT" smtClean="0"/>
              <a:t>‹Nr.›</a:t>
            </a:fld>
            <a:endParaRPr lang="de-AT"/>
          </a:p>
        </p:txBody>
      </p:sp>
    </p:spTree>
    <p:extLst>
      <p:ext uri="{BB962C8B-B14F-4D97-AF65-F5344CB8AC3E}">
        <p14:creationId xmlns:p14="http://schemas.microsoft.com/office/powerpoint/2010/main" val="1027903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DED9E45-E88E-D6B8-AFE8-83B1DAFB08F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EB9E1811-F7EE-48A1-D5DD-8CAD1706A5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85293034-EDBD-C490-FDE2-FE8C4DDD06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D6FD331-E316-EAEE-02FB-0B662448DBB7}"/>
              </a:ext>
            </a:extLst>
          </p:cNvPr>
          <p:cNvSpPr>
            <a:spLocks noGrp="1"/>
          </p:cNvSpPr>
          <p:nvPr>
            <p:ph type="dt" sz="half" idx="10"/>
          </p:nvPr>
        </p:nvSpPr>
        <p:spPr>
          <a:xfrm>
            <a:off x="838200" y="6356350"/>
            <a:ext cx="2743200" cy="365125"/>
          </a:xfrm>
          <a:prstGeom prst="rect">
            <a:avLst/>
          </a:prstGeom>
        </p:spPr>
        <p:txBody>
          <a:bodyPr/>
          <a:lstStyle/>
          <a:p>
            <a:fld id="{F033820C-583C-4427-81F8-7076676FA738}" type="datetimeFigureOut">
              <a:rPr lang="de-AT" smtClean="0"/>
              <a:t>28.09.25</a:t>
            </a:fld>
            <a:endParaRPr lang="de-AT"/>
          </a:p>
        </p:txBody>
      </p:sp>
      <p:sp>
        <p:nvSpPr>
          <p:cNvPr id="6" name="Fußzeilenplatzhalter 5">
            <a:extLst>
              <a:ext uri="{FF2B5EF4-FFF2-40B4-BE49-F238E27FC236}">
                <a16:creationId xmlns:a16="http://schemas.microsoft.com/office/drawing/2014/main" id="{8A354A18-7275-27F9-F893-470344D4DB63}"/>
              </a:ext>
            </a:extLst>
          </p:cNvPr>
          <p:cNvSpPr>
            <a:spLocks noGrp="1"/>
          </p:cNvSpPr>
          <p:nvPr>
            <p:ph type="ftr" sz="quarter" idx="11"/>
          </p:nvPr>
        </p:nvSpPr>
        <p:spPr>
          <a:xfrm>
            <a:off x="4038600" y="6356350"/>
            <a:ext cx="4114800" cy="365125"/>
          </a:xfrm>
          <a:prstGeom prst="rect">
            <a:avLst/>
          </a:prstGeom>
        </p:spPr>
        <p:txBody>
          <a:bodyPr/>
          <a:lstStyle/>
          <a:p>
            <a:endParaRPr lang="de-AT"/>
          </a:p>
        </p:txBody>
      </p:sp>
      <p:sp>
        <p:nvSpPr>
          <p:cNvPr id="7" name="Foliennummernplatzhalter 6">
            <a:extLst>
              <a:ext uri="{FF2B5EF4-FFF2-40B4-BE49-F238E27FC236}">
                <a16:creationId xmlns:a16="http://schemas.microsoft.com/office/drawing/2014/main" id="{8C02C174-DA3B-8B02-FC4D-CF9E6163F09F}"/>
              </a:ext>
            </a:extLst>
          </p:cNvPr>
          <p:cNvSpPr>
            <a:spLocks noGrp="1"/>
          </p:cNvSpPr>
          <p:nvPr>
            <p:ph type="sldNum" sz="quarter" idx="12"/>
          </p:nvPr>
        </p:nvSpPr>
        <p:spPr>
          <a:xfrm>
            <a:off x="8610600" y="6356350"/>
            <a:ext cx="2743200" cy="365125"/>
          </a:xfrm>
          <a:prstGeom prst="rect">
            <a:avLst/>
          </a:prstGeom>
        </p:spPr>
        <p:txBody>
          <a:bodyPr/>
          <a:lstStyle/>
          <a:p>
            <a:fld id="{8906FD38-7CEC-4309-9996-B48751CEC179}" type="slidenum">
              <a:rPr lang="de-AT" smtClean="0"/>
              <a:t>‹Nr.›</a:t>
            </a:fld>
            <a:endParaRPr lang="de-AT"/>
          </a:p>
        </p:txBody>
      </p:sp>
    </p:spTree>
    <p:extLst>
      <p:ext uri="{BB962C8B-B14F-4D97-AF65-F5344CB8AC3E}">
        <p14:creationId xmlns:p14="http://schemas.microsoft.com/office/powerpoint/2010/main" val="3980215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54F974F-E4BF-DBC1-16CD-B4E36B1B0DB1}"/>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91624CE7-0369-390A-D04B-F2CBA31488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CD7931A8-A89D-7553-A5BB-44AE94310E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32D21934-B4FA-74EE-54B3-EF938C595FD4}"/>
              </a:ext>
            </a:extLst>
          </p:cNvPr>
          <p:cNvSpPr>
            <a:spLocks noGrp="1"/>
          </p:cNvSpPr>
          <p:nvPr>
            <p:ph type="dt" sz="half" idx="10"/>
          </p:nvPr>
        </p:nvSpPr>
        <p:spPr>
          <a:xfrm>
            <a:off x="838200" y="6356350"/>
            <a:ext cx="2743200" cy="365125"/>
          </a:xfrm>
          <a:prstGeom prst="rect">
            <a:avLst/>
          </a:prstGeom>
        </p:spPr>
        <p:txBody>
          <a:bodyPr/>
          <a:lstStyle/>
          <a:p>
            <a:fld id="{F033820C-583C-4427-81F8-7076676FA738}" type="datetimeFigureOut">
              <a:rPr lang="de-AT" smtClean="0"/>
              <a:t>28.09.25</a:t>
            </a:fld>
            <a:endParaRPr lang="de-AT"/>
          </a:p>
        </p:txBody>
      </p:sp>
      <p:sp>
        <p:nvSpPr>
          <p:cNvPr id="6" name="Fußzeilenplatzhalter 5">
            <a:extLst>
              <a:ext uri="{FF2B5EF4-FFF2-40B4-BE49-F238E27FC236}">
                <a16:creationId xmlns:a16="http://schemas.microsoft.com/office/drawing/2014/main" id="{7687D283-269E-AA43-878C-FBE8A612F1B9}"/>
              </a:ext>
            </a:extLst>
          </p:cNvPr>
          <p:cNvSpPr>
            <a:spLocks noGrp="1"/>
          </p:cNvSpPr>
          <p:nvPr>
            <p:ph type="ftr" sz="quarter" idx="11"/>
          </p:nvPr>
        </p:nvSpPr>
        <p:spPr>
          <a:xfrm>
            <a:off x="4038600" y="6356350"/>
            <a:ext cx="4114800" cy="365125"/>
          </a:xfrm>
          <a:prstGeom prst="rect">
            <a:avLst/>
          </a:prstGeom>
        </p:spPr>
        <p:txBody>
          <a:bodyPr/>
          <a:lstStyle/>
          <a:p>
            <a:endParaRPr lang="de-AT"/>
          </a:p>
        </p:txBody>
      </p:sp>
      <p:sp>
        <p:nvSpPr>
          <p:cNvPr id="7" name="Foliennummernplatzhalter 6">
            <a:extLst>
              <a:ext uri="{FF2B5EF4-FFF2-40B4-BE49-F238E27FC236}">
                <a16:creationId xmlns:a16="http://schemas.microsoft.com/office/drawing/2014/main" id="{6FBB41B8-B056-D4CA-3BDD-066CBBF72808}"/>
              </a:ext>
            </a:extLst>
          </p:cNvPr>
          <p:cNvSpPr>
            <a:spLocks noGrp="1"/>
          </p:cNvSpPr>
          <p:nvPr>
            <p:ph type="sldNum" sz="quarter" idx="12"/>
          </p:nvPr>
        </p:nvSpPr>
        <p:spPr>
          <a:xfrm>
            <a:off x="8610600" y="6356350"/>
            <a:ext cx="2743200" cy="365125"/>
          </a:xfrm>
          <a:prstGeom prst="rect">
            <a:avLst/>
          </a:prstGeom>
        </p:spPr>
        <p:txBody>
          <a:bodyPr/>
          <a:lstStyle/>
          <a:p>
            <a:fld id="{8906FD38-7CEC-4309-9996-B48751CEC179}" type="slidenum">
              <a:rPr lang="de-AT" smtClean="0"/>
              <a:t>‹Nr.›</a:t>
            </a:fld>
            <a:endParaRPr lang="de-AT"/>
          </a:p>
        </p:txBody>
      </p:sp>
    </p:spTree>
    <p:extLst>
      <p:ext uri="{BB962C8B-B14F-4D97-AF65-F5344CB8AC3E}">
        <p14:creationId xmlns:p14="http://schemas.microsoft.com/office/powerpoint/2010/main" val="2109114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C9BBA74-C413-50B6-52B4-31AD97BF9B7C}"/>
              </a:ext>
            </a:extLst>
          </p:cNvPr>
          <p:cNvSpPr>
            <a:spLocks noGrp="1"/>
          </p:cNvSpPr>
          <p:nvPr>
            <p:ph type="title"/>
          </p:nvPr>
        </p:nvSpPr>
        <p:spPr/>
        <p:txBody>
          <a:bodyPr/>
          <a:lstStyle/>
          <a:p>
            <a:r>
              <a:rPr lang="de-DE"/>
              <a:t>Mastertitelformat bearbeiten</a:t>
            </a:r>
            <a:endParaRPr lang="de-AT"/>
          </a:p>
        </p:txBody>
      </p:sp>
      <p:sp>
        <p:nvSpPr>
          <p:cNvPr id="3" name="Vertikaler Textplatzhalter 2">
            <a:extLst>
              <a:ext uri="{FF2B5EF4-FFF2-40B4-BE49-F238E27FC236}">
                <a16:creationId xmlns:a16="http://schemas.microsoft.com/office/drawing/2014/main" id="{A4E8B586-E96E-5A75-0AB7-8F4D016400EB}"/>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5B4FE761-8132-2A80-38F7-7F0857AE1CA4}"/>
              </a:ext>
            </a:extLst>
          </p:cNvPr>
          <p:cNvSpPr>
            <a:spLocks noGrp="1"/>
          </p:cNvSpPr>
          <p:nvPr>
            <p:ph type="dt" sz="half" idx="10"/>
          </p:nvPr>
        </p:nvSpPr>
        <p:spPr>
          <a:xfrm>
            <a:off x="838200" y="6356350"/>
            <a:ext cx="2743200" cy="365125"/>
          </a:xfrm>
          <a:prstGeom prst="rect">
            <a:avLst/>
          </a:prstGeom>
        </p:spPr>
        <p:txBody>
          <a:bodyPr/>
          <a:lstStyle/>
          <a:p>
            <a:fld id="{F033820C-583C-4427-81F8-7076676FA738}" type="datetimeFigureOut">
              <a:rPr lang="de-AT" smtClean="0"/>
              <a:t>28.09.25</a:t>
            </a:fld>
            <a:endParaRPr lang="de-AT"/>
          </a:p>
        </p:txBody>
      </p:sp>
      <p:sp>
        <p:nvSpPr>
          <p:cNvPr id="5" name="Fußzeilenplatzhalter 4">
            <a:extLst>
              <a:ext uri="{FF2B5EF4-FFF2-40B4-BE49-F238E27FC236}">
                <a16:creationId xmlns:a16="http://schemas.microsoft.com/office/drawing/2014/main" id="{C78AEAD7-E53B-45B7-7DB1-1DC6865E87D6}"/>
              </a:ext>
            </a:extLst>
          </p:cNvPr>
          <p:cNvSpPr>
            <a:spLocks noGrp="1"/>
          </p:cNvSpPr>
          <p:nvPr>
            <p:ph type="ftr" sz="quarter" idx="11"/>
          </p:nvPr>
        </p:nvSpPr>
        <p:spPr>
          <a:xfrm>
            <a:off x="4038600" y="6356350"/>
            <a:ext cx="4114800" cy="365125"/>
          </a:xfrm>
          <a:prstGeom prst="rect">
            <a:avLst/>
          </a:prstGeom>
        </p:spPr>
        <p:txBody>
          <a:bodyPr/>
          <a:lstStyle/>
          <a:p>
            <a:endParaRPr lang="de-AT"/>
          </a:p>
        </p:txBody>
      </p:sp>
      <p:sp>
        <p:nvSpPr>
          <p:cNvPr id="6" name="Foliennummernplatzhalter 5">
            <a:extLst>
              <a:ext uri="{FF2B5EF4-FFF2-40B4-BE49-F238E27FC236}">
                <a16:creationId xmlns:a16="http://schemas.microsoft.com/office/drawing/2014/main" id="{34095E2E-6350-65DF-90AF-31361BDFC29E}"/>
              </a:ext>
            </a:extLst>
          </p:cNvPr>
          <p:cNvSpPr>
            <a:spLocks noGrp="1"/>
          </p:cNvSpPr>
          <p:nvPr>
            <p:ph type="sldNum" sz="quarter" idx="12"/>
          </p:nvPr>
        </p:nvSpPr>
        <p:spPr>
          <a:xfrm>
            <a:off x="8610600" y="6356350"/>
            <a:ext cx="2743200" cy="365125"/>
          </a:xfrm>
          <a:prstGeom prst="rect">
            <a:avLst/>
          </a:prstGeom>
        </p:spPr>
        <p:txBody>
          <a:bodyPr/>
          <a:lstStyle/>
          <a:p>
            <a:fld id="{8906FD38-7CEC-4309-9996-B48751CEC179}" type="slidenum">
              <a:rPr lang="de-AT" smtClean="0"/>
              <a:t>‹Nr.›</a:t>
            </a:fld>
            <a:endParaRPr lang="de-AT"/>
          </a:p>
        </p:txBody>
      </p:sp>
    </p:spTree>
    <p:extLst>
      <p:ext uri="{BB962C8B-B14F-4D97-AF65-F5344CB8AC3E}">
        <p14:creationId xmlns:p14="http://schemas.microsoft.com/office/powerpoint/2010/main" val="48817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AB259C12-CF19-CB71-5B3E-89354EFC0C43}"/>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de-AT"/>
          </a:p>
        </p:txBody>
      </p:sp>
      <p:sp>
        <p:nvSpPr>
          <p:cNvPr id="3" name="Vertikaler Textplatzhalter 2">
            <a:extLst>
              <a:ext uri="{FF2B5EF4-FFF2-40B4-BE49-F238E27FC236}">
                <a16:creationId xmlns:a16="http://schemas.microsoft.com/office/drawing/2014/main" id="{1FD026BE-B75F-76E0-918A-298E40DE3DAB}"/>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EAD6103D-2AA5-0B36-3249-2A4F789DC153}"/>
              </a:ext>
            </a:extLst>
          </p:cNvPr>
          <p:cNvSpPr>
            <a:spLocks noGrp="1"/>
          </p:cNvSpPr>
          <p:nvPr>
            <p:ph type="dt" sz="half" idx="10"/>
          </p:nvPr>
        </p:nvSpPr>
        <p:spPr>
          <a:xfrm>
            <a:off x="838200" y="6356350"/>
            <a:ext cx="2743200" cy="365125"/>
          </a:xfrm>
          <a:prstGeom prst="rect">
            <a:avLst/>
          </a:prstGeom>
        </p:spPr>
        <p:txBody>
          <a:bodyPr/>
          <a:lstStyle/>
          <a:p>
            <a:fld id="{F033820C-583C-4427-81F8-7076676FA738}" type="datetimeFigureOut">
              <a:rPr lang="de-AT" smtClean="0"/>
              <a:t>28.09.25</a:t>
            </a:fld>
            <a:endParaRPr lang="de-AT"/>
          </a:p>
        </p:txBody>
      </p:sp>
      <p:sp>
        <p:nvSpPr>
          <p:cNvPr id="5" name="Fußzeilenplatzhalter 4">
            <a:extLst>
              <a:ext uri="{FF2B5EF4-FFF2-40B4-BE49-F238E27FC236}">
                <a16:creationId xmlns:a16="http://schemas.microsoft.com/office/drawing/2014/main" id="{11E33CCC-42CB-D9AB-E4F5-5F96054387A1}"/>
              </a:ext>
            </a:extLst>
          </p:cNvPr>
          <p:cNvSpPr>
            <a:spLocks noGrp="1"/>
          </p:cNvSpPr>
          <p:nvPr>
            <p:ph type="ftr" sz="quarter" idx="11"/>
          </p:nvPr>
        </p:nvSpPr>
        <p:spPr>
          <a:xfrm>
            <a:off x="4038600" y="6356350"/>
            <a:ext cx="4114800" cy="365125"/>
          </a:xfrm>
          <a:prstGeom prst="rect">
            <a:avLst/>
          </a:prstGeom>
        </p:spPr>
        <p:txBody>
          <a:bodyPr/>
          <a:lstStyle/>
          <a:p>
            <a:endParaRPr lang="de-AT"/>
          </a:p>
        </p:txBody>
      </p:sp>
      <p:sp>
        <p:nvSpPr>
          <p:cNvPr id="6" name="Foliennummernplatzhalter 5">
            <a:extLst>
              <a:ext uri="{FF2B5EF4-FFF2-40B4-BE49-F238E27FC236}">
                <a16:creationId xmlns:a16="http://schemas.microsoft.com/office/drawing/2014/main" id="{17285E7B-E5A0-D222-48A8-67E295669BFD}"/>
              </a:ext>
            </a:extLst>
          </p:cNvPr>
          <p:cNvSpPr>
            <a:spLocks noGrp="1"/>
          </p:cNvSpPr>
          <p:nvPr>
            <p:ph type="sldNum" sz="quarter" idx="12"/>
          </p:nvPr>
        </p:nvSpPr>
        <p:spPr>
          <a:xfrm>
            <a:off x="8610600" y="6356350"/>
            <a:ext cx="2743200" cy="365125"/>
          </a:xfrm>
          <a:prstGeom prst="rect">
            <a:avLst/>
          </a:prstGeom>
        </p:spPr>
        <p:txBody>
          <a:bodyPr/>
          <a:lstStyle/>
          <a:p>
            <a:fld id="{8906FD38-7CEC-4309-9996-B48751CEC179}" type="slidenum">
              <a:rPr lang="de-AT" smtClean="0"/>
              <a:t>‹Nr.›</a:t>
            </a:fld>
            <a:endParaRPr lang="de-AT"/>
          </a:p>
        </p:txBody>
      </p:sp>
    </p:spTree>
    <p:extLst>
      <p:ext uri="{BB962C8B-B14F-4D97-AF65-F5344CB8AC3E}">
        <p14:creationId xmlns:p14="http://schemas.microsoft.com/office/powerpoint/2010/main" val="1220905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DFFEBD3A-83A7-83C4-C419-DCB67E0914AC}"/>
              </a:ext>
            </a:extLst>
          </p:cNvPr>
          <p:cNvSpPr>
            <a:spLocks noGrp="1"/>
          </p:cNvSpPr>
          <p:nvPr>
            <p:ph type="title"/>
          </p:nvPr>
        </p:nvSpPr>
        <p:spPr>
          <a:xfrm>
            <a:off x="380998" y="1534582"/>
            <a:ext cx="11430002" cy="745595"/>
          </a:xfrm>
          <a:prstGeom prst="rect">
            <a:avLst/>
          </a:prstGeom>
        </p:spPr>
        <p:txBody>
          <a:bodyPr vert="horz" lIns="91440" tIns="45720" rIns="91440" bIns="45720" rtlCol="0" anchor="ctr">
            <a:normAutofit/>
          </a:bodyPr>
          <a:lstStyle/>
          <a:p>
            <a:r>
              <a:rPr lang="de-DE" dirty="0"/>
              <a:t>Mastertitelformat bearbeiten</a:t>
            </a:r>
            <a:endParaRPr lang="de-AT" dirty="0"/>
          </a:p>
        </p:txBody>
      </p:sp>
      <p:sp>
        <p:nvSpPr>
          <p:cNvPr id="3" name="Textplatzhalter 2">
            <a:extLst>
              <a:ext uri="{FF2B5EF4-FFF2-40B4-BE49-F238E27FC236}">
                <a16:creationId xmlns:a16="http://schemas.microsoft.com/office/drawing/2014/main" id="{7BA9E490-5432-8A9B-3DE3-889C52E6865E}"/>
              </a:ext>
            </a:extLst>
          </p:cNvPr>
          <p:cNvSpPr>
            <a:spLocks noGrp="1"/>
          </p:cNvSpPr>
          <p:nvPr>
            <p:ph type="body" idx="1"/>
          </p:nvPr>
        </p:nvSpPr>
        <p:spPr>
          <a:xfrm>
            <a:off x="380998" y="2374638"/>
            <a:ext cx="11430002" cy="4351338"/>
          </a:xfrm>
          <a:prstGeom prst="rect">
            <a:avLst/>
          </a:prstGeom>
        </p:spPr>
        <p:txBody>
          <a:bodyPr vert="horz" lIns="91440" tIns="45720" rIns="91440" bIns="45720" rtlCol="0">
            <a:normAutofit/>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pic>
        <p:nvPicPr>
          <p:cNvPr id="7" name="Picture 5">
            <a:extLst>
              <a:ext uri="{FF2B5EF4-FFF2-40B4-BE49-F238E27FC236}">
                <a16:creationId xmlns:a16="http://schemas.microsoft.com/office/drawing/2014/main" id="{F0254B37-A8E9-A7C0-4E53-C79A0735CC23}"/>
              </a:ext>
            </a:extLst>
          </p:cNvPr>
          <p:cNvPicPr>
            <a:picLocks noChangeAspect="1"/>
          </p:cNvPicPr>
          <p:nvPr userDrawn="1"/>
        </p:nvPicPr>
        <p:blipFill>
          <a:blip r:embed="rId13"/>
          <a:stretch>
            <a:fillRect/>
          </a:stretch>
        </p:blipFill>
        <p:spPr>
          <a:xfrm>
            <a:off x="-1" y="-1"/>
            <a:ext cx="12192001" cy="1439333"/>
          </a:xfrm>
          <a:prstGeom prst="rect">
            <a:avLst/>
          </a:prstGeom>
        </p:spPr>
      </p:pic>
    </p:spTree>
    <p:extLst>
      <p:ext uri="{BB962C8B-B14F-4D97-AF65-F5344CB8AC3E}">
        <p14:creationId xmlns:p14="http://schemas.microsoft.com/office/powerpoint/2010/main" val="6371942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3.sv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5185E6-2132-712D-B55D-6F37FCA65AF8}"/>
              </a:ext>
            </a:extLst>
          </p:cNvPr>
          <p:cNvSpPr>
            <a:spLocks noGrp="1"/>
          </p:cNvSpPr>
          <p:nvPr>
            <p:ph type="ctrTitle"/>
          </p:nvPr>
        </p:nvSpPr>
        <p:spPr>
          <a:xfrm>
            <a:off x="884255" y="2769752"/>
            <a:ext cx="10423490" cy="1729730"/>
          </a:xfrm>
        </p:spPr>
        <p:txBody>
          <a:bodyPr>
            <a:noAutofit/>
          </a:bodyPr>
          <a:lstStyle/>
          <a:p>
            <a:r>
              <a:rPr lang="en-US" sz="4000" b="1" dirty="0"/>
              <a:t>    The Reciprocal Effects between Austrian Insolvency Proceedings and Domestic and/or Foreign Arbitration Proceedings </a:t>
            </a:r>
            <a:endParaRPr lang="de-AT" sz="4000" b="1" dirty="0"/>
          </a:p>
        </p:txBody>
      </p:sp>
      <p:sp>
        <p:nvSpPr>
          <p:cNvPr id="3" name="Untertitel 2">
            <a:extLst>
              <a:ext uri="{FF2B5EF4-FFF2-40B4-BE49-F238E27FC236}">
                <a16:creationId xmlns:a16="http://schemas.microsoft.com/office/drawing/2014/main" id="{95DD9E5B-135B-6954-F921-5340C0FD56C6}"/>
              </a:ext>
            </a:extLst>
          </p:cNvPr>
          <p:cNvSpPr>
            <a:spLocks noGrp="1"/>
          </p:cNvSpPr>
          <p:nvPr>
            <p:ph type="subTitle" idx="1"/>
          </p:nvPr>
        </p:nvSpPr>
        <p:spPr>
          <a:xfrm>
            <a:off x="1524000" y="4750691"/>
            <a:ext cx="9144000" cy="1655762"/>
          </a:xfrm>
        </p:spPr>
        <p:txBody>
          <a:bodyPr/>
          <a:lstStyle/>
          <a:p>
            <a:r>
              <a:rPr lang="de-AT" i="1" dirty="0"/>
              <a:t>Rechtsanwalt Hon.-Prof. Dr. Alexander Klauser</a:t>
            </a:r>
          </a:p>
          <a:p>
            <a:r>
              <a:rPr lang="de-AT" sz="2000" dirty="0"/>
              <a:t>University of Graz  / Department of </a:t>
            </a:r>
            <a:r>
              <a:rPr lang="de-AT" sz="2000" dirty="0" err="1"/>
              <a:t>Civil</a:t>
            </a:r>
            <a:r>
              <a:rPr lang="de-AT" sz="2000" dirty="0"/>
              <a:t> </a:t>
            </a:r>
            <a:r>
              <a:rPr lang="de-AT" sz="2000" dirty="0" err="1"/>
              <a:t>Procedure</a:t>
            </a:r>
            <a:r>
              <a:rPr lang="de-AT" sz="2000" dirty="0"/>
              <a:t> and Insolvency Law</a:t>
            </a:r>
          </a:p>
          <a:p>
            <a:r>
              <a:rPr lang="de-AT" sz="2000" dirty="0"/>
              <a:t>Rechtsanwalt (Attorney-at-</a:t>
            </a:r>
            <a:r>
              <a:rPr lang="de-AT" sz="2000" dirty="0" err="1"/>
              <a:t>law</a:t>
            </a:r>
            <a:r>
              <a:rPr lang="de-AT" sz="2000" dirty="0"/>
              <a:t>) Vienna, Austria </a:t>
            </a:r>
          </a:p>
          <a:p>
            <a:r>
              <a:rPr lang="de-AT" sz="2000" u="sng" dirty="0" err="1">
                <a:solidFill>
                  <a:srgbClr val="0070C0"/>
                </a:solidFill>
              </a:rPr>
              <a:t>klauser@klauser.law</a:t>
            </a:r>
            <a:endParaRPr lang="de-AT" sz="2000" u="sng" dirty="0">
              <a:solidFill>
                <a:srgbClr val="0070C0"/>
              </a:solidFill>
            </a:endParaRPr>
          </a:p>
        </p:txBody>
      </p:sp>
      <p:pic>
        <p:nvPicPr>
          <p:cNvPr id="5" name="Grafik 4" descr="Geld mit einfarbiger Füllung">
            <a:extLst>
              <a:ext uri="{FF2B5EF4-FFF2-40B4-BE49-F238E27FC236}">
                <a16:creationId xmlns:a16="http://schemas.microsoft.com/office/drawing/2014/main" id="{B83A0921-FA58-37E4-41D2-7CC9E84C09D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6365" y="2533241"/>
            <a:ext cx="914400" cy="914400"/>
          </a:xfrm>
          <a:prstGeom prst="rect">
            <a:avLst/>
          </a:prstGeom>
        </p:spPr>
      </p:pic>
      <p:pic>
        <p:nvPicPr>
          <p:cNvPr id="7" name="Grafik 6" descr="Richterin mit einfarbiger Füllung">
            <a:extLst>
              <a:ext uri="{FF2B5EF4-FFF2-40B4-BE49-F238E27FC236}">
                <a16:creationId xmlns:a16="http://schemas.microsoft.com/office/drawing/2014/main" id="{E5254991-550D-DAF1-BE11-04DD5C9E5F4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306449" y="3769172"/>
            <a:ext cx="914400" cy="914400"/>
          </a:xfrm>
          <a:prstGeom prst="rect">
            <a:avLst/>
          </a:prstGeom>
        </p:spPr>
      </p:pic>
    </p:spTree>
    <p:extLst>
      <p:ext uri="{BB962C8B-B14F-4D97-AF65-F5344CB8AC3E}">
        <p14:creationId xmlns:p14="http://schemas.microsoft.com/office/powerpoint/2010/main" val="33797349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4812276-BDE0-F213-63B7-E86B063D8A75}"/>
              </a:ext>
            </a:extLst>
          </p:cNvPr>
          <p:cNvSpPr>
            <a:spLocks noGrp="1"/>
          </p:cNvSpPr>
          <p:nvPr>
            <p:ph type="title"/>
          </p:nvPr>
        </p:nvSpPr>
        <p:spPr/>
        <p:txBody>
          <a:bodyPr>
            <a:normAutofit/>
          </a:bodyPr>
          <a:lstStyle/>
          <a:p>
            <a:r>
              <a:rPr lang="de-AT" sz="3600" dirty="0" err="1"/>
              <a:t>Overview</a:t>
            </a:r>
            <a:endParaRPr lang="de-AT" sz="3600" dirty="0"/>
          </a:p>
        </p:txBody>
      </p:sp>
      <p:graphicFrame>
        <p:nvGraphicFramePr>
          <p:cNvPr id="4" name="Inhaltsplatzhalter 3">
            <a:extLst>
              <a:ext uri="{FF2B5EF4-FFF2-40B4-BE49-F238E27FC236}">
                <a16:creationId xmlns:a16="http://schemas.microsoft.com/office/drawing/2014/main" id="{111E8AF1-71F4-A49F-DA1A-5B5D3AA1CE2F}"/>
              </a:ext>
            </a:extLst>
          </p:cNvPr>
          <p:cNvGraphicFramePr>
            <a:graphicFrameLocks noGrp="1"/>
          </p:cNvGraphicFramePr>
          <p:nvPr>
            <p:ph idx="1"/>
            <p:extLst>
              <p:ext uri="{D42A27DB-BD31-4B8C-83A1-F6EECF244321}">
                <p14:modId xmlns:p14="http://schemas.microsoft.com/office/powerpoint/2010/main" val="3055969422"/>
              </p:ext>
            </p:extLst>
          </p:nvPr>
        </p:nvGraphicFramePr>
        <p:xfrm>
          <a:off x="381000" y="2374900"/>
          <a:ext cx="114300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59641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uppieren 10">
            <a:extLst>
              <a:ext uri="{FF2B5EF4-FFF2-40B4-BE49-F238E27FC236}">
                <a16:creationId xmlns:a16="http://schemas.microsoft.com/office/drawing/2014/main" id="{B3DFB6A8-F91A-CE35-4C45-413AC3E826F5}"/>
              </a:ext>
            </a:extLst>
          </p:cNvPr>
          <p:cNvGrpSpPr/>
          <p:nvPr/>
        </p:nvGrpSpPr>
        <p:grpSpPr>
          <a:xfrm>
            <a:off x="228183" y="1567543"/>
            <a:ext cx="11735633" cy="5009103"/>
            <a:chOff x="201809" y="1446963"/>
            <a:chExt cx="11772476" cy="5411037"/>
          </a:xfrm>
        </p:grpSpPr>
        <p:graphicFrame>
          <p:nvGraphicFramePr>
            <p:cNvPr id="4" name="Diagramm 3">
              <a:extLst>
                <a:ext uri="{FF2B5EF4-FFF2-40B4-BE49-F238E27FC236}">
                  <a16:creationId xmlns:a16="http://schemas.microsoft.com/office/drawing/2014/main" id="{892E31C5-E38E-2727-B573-CC54C5AA1E26}"/>
                </a:ext>
              </a:extLst>
            </p:cNvPr>
            <p:cNvGraphicFramePr/>
            <p:nvPr>
              <p:extLst>
                <p:ext uri="{D42A27DB-BD31-4B8C-83A1-F6EECF244321}">
                  <p14:modId xmlns:p14="http://schemas.microsoft.com/office/powerpoint/2010/main" val="1388670132"/>
                </p:ext>
              </p:extLst>
            </p:nvPr>
          </p:nvGraphicFramePr>
          <p:xfrm>
            <a:off x="217714" y="1446963"/>
            <a:ext cx="11756571" cy="54110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feld 4">
              <a:extLst>
                <a:ext uri="{FF2B5EF4-FFF2-40B4-BE49-F238E27FC236}">
                  <a16:creationId xmlns:a16="http://schemas.microsoft.com/office/drawing/2014/main" id="{5EECA640-081C-B622-0A4A-9A0D9A3627DF}"/>
                </a:ext>
              </a:extLst>
            </p:cNvPr>
            <p:cNvSpPr txBox="1"/>
            <p:nvPr/>
          </p:nvSpPr>
          <p:spPr>
            <a:xfrm>
              <a:off x="201809" y="4582007"/>
              <a:ext cx="1798655" cy="1200329"/>
            </a:xfrm>
            <a:prstGeom prst="rect">
              <a:avLst/>
            </a:prstGeom>
            <a:noFill/>
          </p:spPr>
          <p:txBody>
            <a:bodyPr wrap="square" rtlCol="0">
              <a:spAutoFit/>
            </a:bodyPr>
            <a:lstStyle/>
            <a:p>
              <a:pPr algn="just"/>
              <a:r>
                <a:rPr lang="en-US" sz="1200" dirty="0"/>
                <a:t>The contract contains an arbitration clause. By accepting the contract, the parties submit themselves to this clause.</a:t>
              </a:r>
              <a:endParaRPr lang="de-AT" sz="1200" dirty="0"/>
            </a:p>
          </p:txBody>
        </p:sp>
        <p:sp>
          <p:nvSpPr>
            <p:cNvPr id="6" name="Textfeld 5">
              <a:extLst>
                <a:ext uri="{FF2B5EF4-FFF2-40B4-BE49-F238E27FC236}">
                  <a16:creationId xmlns:a16="http://schemas.microsoft.com/office/drawing/2014/main" id="{2DBC3A2C-EBC0-CEC3-1F16-52A5D0278F37}"/>
                </a:ext>
              </a:extLst>
            </p:cNvPr>
            <p:cNvSpPr txBox="1"/>
            <p:nvPr/>
          </p:nvSpPr>
          <p:spPr>
            <a:xfrm>
              <a:off x="2165423" y="4582007"/>
              <a:ext cx="1783792" cy="461665"/>
            </a:xfrm>
            <a:prstGeom prst="rect">
              <a:avLst/>
            </a:prstGeom>
            <a:noFill/>
          </p:spPr>
          <p:txBody>
            <a:bodyPr wrap="square" rtlCol="0">
              <a:spAutoFit/>
            </a:bodyPr>
            <a:lstStyle/>
            <a:p>
              <a:pPr algn="just"/>
              <a:r>
                <a:rPr lang="en-US" sz="1200" dirty="0"/>
                <a:t>Disputes arise between the contractual parties.</a:t>
              </a:r>
              <a:endParaRPr lang="de-AT" sz="1200" dirty="0"/>
            </a:p>
          </p:txBody>
        </p:sp>
        <p:sp>
          <p:nvSpPr>
            <p:cNvPr id="7" name="Textfeld 6">
              <a:extLst>
                <a:ext uri="{FF2B5EF4-FFF2-40B4-BE49-F238E27FC236}">
                  <a16:creationId xmlns:a16="http://schemas.microsoft.com/office/drawing/2014/main" id="{30059A67-C6F0-832D-AAFE-BA3CAEB0C23E}"/>
                </a:ext>
              </a:extLst>
            </p:cNvPr>
            <p:cNvSpPr txBox="1"/>
            <p:nvPr/>
          </p:nvSpPr>
          <p:spPr>
            <a:xfrm>
              <a:off x="4098159" y="4582008"/>
              <a:ext cx="1798655" cy="1496128"/>
            </a:xfrm>
            <a:prstGeom prst="rect">
              <a:avLst/>
            </a:prstGeom>
            <a:noFill/>
          </p:spPr>
          <p:txBody>
            <a:bodyPr wrap="square" rtlCol="0">
              <a:spAutoFit/>
            </a:bodyPr>
            <a:lstStyle/>
            <a:p>
              <a:pPr algn="just"/>
              <a:r>
                <a:rPr lang="en-US" sz="1200" dirty="0"/>
                <a:t>Arbitration proceedings are commenced. </a:t>
              </a:r>
              <a:r>
                <a:rPr lang="en-US" sz="1200" u="sng" dirty="0"/>
                <a:t>Time</a:t>
              </a:r>
              <a:r>
                <a:rPr lang="en-US" sz="1200" dirty="0"/>
                <a:t>:  before or after the opening of insolvency proceedings; </a:t>
              </a:r>
              <a:r>
                <a:rPr lang="en-US" sz="1200" u="sng" dirty="0"/>
                <a:t>Place</a:t>
              </a:r>
              <a:r>
                <a:rPr lang="en-US" sz="1200" dirty="0"/>
                <a:t> of arbitration: Austria or abroad.</a:t>
              </a:r>
              <a:endParaRPr lang="de-AT" sz="1200" dirty="0"/>
            </a:p>
          </p:txBody>
        </p:sp>
        <p:sp>
          <p:nvSpPr>
            <p:cNvPr id="8" name="Textfeld 7">
              <a:extLst>
                <a:ext uri="{FF2B5EF4-FFF2-40B4-BE49-F238E27FC236}">
                  <a16:creationId xmlns:a16="http://schemas.microsoft.com/office/drawing/2014/main" id="{AF988429-BB53-2D55-5036-8B36AA298181}"/>
                </a:ext>
              </a:extLst>
            </p:cNvPr>
            <p:cNvSpPr txBox="1"/>
            <p:nvPr/>
          </p:nvSpPr>
          <p:spPr>
            <a:xfrm>
              <a:off x="5956470" y="4582008"/>
              <a:ext cx="1815823" cy="897677"/>
            </a:xfrm>
            <a:prstGeom prst="rect">
              <a:avLst/>
            </a:prstGeom>
            <a:noFill/>
          </p:spPr>
          <p:txBody>
            <a:bodyPr wrap="square" rtlCol="0">
              <a:spAutoFit/>
            </a:bodyPr>
            <a:lstStyle/>
            <a:p>
              <a:pPr algn="just"/>
              <a:r>
                <a:rPr lang="en-US" sz="1200" dirty="0"/>
                <a:t>Insolvency proceedings are being opened in Austria against one of the parties. </a:t>
              </a:r>
              <a:endParaRPr lang="de-AT" sz="1200" dirty="0"/>
            </a:p>
          </p:txBody>
        </p:sp>
        <p:sp>
          <p:nvSpPr>
            <p:cNvPr id="9" name="Textfeld 8">
              <a:extLst>
                <a:ext uri="{FF2B5EF4-FFF2-40B4-BE49-F238E27FC236}">
                  <a16:creationId xmlns:a16="http://schemas.microsoft.com/office/drawing/2014/main" id="{3CA738DF-7C9C-D069-2BFC-1566D1818A0D}"/>
                </a:ext>
              </a:extLst>
            </p:cNvPr>
            <p:cNvSpPr txBox="1"/>
            <p:nvPr/>
          </p:nvSpPr>
          <p:spPr>
            <a:xfrm>
              <a:off x="7905221" y="4582007"/>
              <a:ext cx="1751762" cy="299226"/>
            </a:xfrm>
            <a:prstGeom prst="rect">
              <a:avLst/>
            </a:prstGeom>
            <a:noFill/>
          </p:spPr>
          <p:txBody>
            <a:bodyPr wrap="square" rtlCol="0">
              <a:spAutoFit/>
            </a:bodyPr>
            <a:lstStyle/>
            <a:p>
              <a:pPr algn="just"/>
              <a:endParaRPr lang="de-AT" sz="1200" dirty="0"/>
            </a:p>
          </p:txBody>
        </p:sp>
      </p:grpSp>
      <p:sp>
        <p:nvSpPr>
          <p:cNvPr id="13" name="Textfeld 12">
            <a:extLst>
              <a:ext uri="{FF2B5EF4-FFF2-40B4-BE49-F238E27FC236}">
                <a16:creationId xmlns:a16="http://schemas.microsoft.com/office/drawing/2014/main" id="{3F340BF5-C08E-D4F3-538C-CB466C61782E}"/>
              </a:ext>
            </a:extLst>
          </p:cNvPr>
          <p:cNvSpPr txBox="1"/>
          <p:nvPr/>
        </p:nvSpPr>
        <p:spPr>
          <a:xfrm>
            <a:off x="923598" y="1818299"/>
            <a:ext cx="10344803" cy="1754326"/>
          </a:xfrm>
          <a:prstGeom prst="rect">
            <a:avLst/>
          </a:prstGeom>
          <a:noFill/>
        </p:spPr>
        <p:txBody>
          <a:bodyPr wrap="square">
            <a:spAutoFit/>
          </a:bodyPr>
          <a:lstStyle/>
          <a:p>
            <a:pPr algn="ctr"/>
            <a:r>
              <a:rPr lang="en-US" sz="3600" dirty="0"/>
              <a:t>A. Arbitration Proceedings and the Effect of the Opening of Insolvency Proceedings – Stay or No Stay? (1)</a:t>
            </a:r>
            <a:endParaRPr lang="de-AT" sz="3600" dirty="0"/>
          </a:p>
        </p:txBody>
      </p:sp>
    </p:spTree>
    <p:extLst>
      <p:ext uri="{BB962C8B-B14F-4D97-AF65-F5344CB8AC3E}">
        <p14:creationId xmlns:p14="http://schemas.microsoft.com/office/powerpoint/2010/main" val="1360261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50B62DC-E93F-7817-6E93-7E180AEAD75C}"/>
              </a:ext>
            </a:extLst>
          </p:cNvPr>
          <p:cNvSpPr>
            <a:spLocks noGrp="1"/>
          </p:cNvSpPr>
          <p:nvPr>
            <p:ph type="title"/>
          </p:nvPr>
        </p:nvSpPr>
        <p:spPr>
          <a:xfrm>
            <a:off x="380998" y="1495693"/>
            <a:ext cx="11430002" cy="878945"/>
          </a:xfrm>
        </p:spPr>
        <p:txBody>
          <a:bodyPr>
            <a:noAutofit/>
          </a:bodyPr>
          <a:lstStyle/>
          <a:p>
            <a:pPr algn="ctr" eaLnBrk="0" fontAlgn="base" hangingPunct="0">
              <a:spcAft>
                <a:spcPct val="0"/>
              </a:spcAft>
            </a:pPr>
            <a:r>
              <a:rPr lang="en-US" sz="3600" dirty="0"/>
              <a:t>A. Arbitration Proceedings and the Effect of the Opening of Insolvency Proceedings – Stay or No Stay? (2)</a:t>
            </a:r>
            <a:endParaRPr lang="de-DE" altLang="de-DE" sz="3600" dirty="0">
              <a:latin typeface="Arial" panose="020B0604020202020204" pitchFamily="34" charset="0"/>
            </a:endParaRPr>
          </a:p>
        </p:txBody>
      </p:sp>
      <p:sp>
        <p:nvSpPr>
          <p:cNvPr id="3" name="Inhaltsplatzhalter 2">
            <a:extLst>
              <a:ext uri="{FF2B5EF4-FFF2-40B4-BE49-F238E27FC236}">
                <a16:creationId xmlns:a16="http://schemas.microsoft.com/office/drawing/2014/main" id="{6AC2F333-1688-B6E3-1230-B4ADEEDBBA62}"/>
              </a:ext>
            </a:extLst>
          </p:cNvPr>
          <p:cNvSpPr>
            <a:spLocks noGrp="1"/>
          </p:cNvSpPr>
          <p:nvPr>
            <p:ph idx="1"/>
          </p:nvPr>
        </p:nvSpPr>
        <p:spPr>
          <a:xfrm>
            <a:off x="380998" y="2374638"/>
            <a:ext cx="11430002" cy="4220095"/>
          </a:xfrm>
        </p:spPr>
        <p:txBody>
          <a:bodyPr>
            <a:normAutofit/>
          </a:bodyPr>
          <a:lstStyle/>
          <a:p>
            <a:pPr>
              <a:buNone/>
            </a:pPr>
            <a:r>
              <a:rPr lang="en-US" sz="1600" b="1" dirty="0"/>
              <a:t>Question of Stay of the Arbitration Proceedings only relevant where:</a:t>
            </a:r>
            <a:endParaRPr lang="en-US" sz="1600" dirty="0"/>
          </a:p>
          <a:p>
            <a:pPr>
              <a:buFont typeface="Symbol" panose="05050102010706020507" pitchFamily="18" charset="2"/>
              <a:buChar char="-"/>
            </a:pPr>
            <a:r>
              <a:rPr lang="en-US" sz="1600" dirty="0"/>
              <a:t>Arbitration proceedings are </a:t>
            </a:r>
            <a:r>
              <a:rPr lang="en-US" sz="1600" u="sng" dirty="0"/>
              <a:t>already pending </a:t>
            </a:r>
            <a:r>
              <a:rPr lang="en-US" sz="1600" dirty="0"/>
              <a:t>at the time of the Opening of Insolvency Proceedings</a:t>
            </a:r>
          </a:p>
          <a:p>
            <a:pPr marL="0" indent="0">
              <a:buNone/>
            </a:pPr>
            <a:r>
              <a:rPr lang="en-US" sz="1600" b="1" dirty="0"/>
              <a:t>Three Scenarios: </a:t>
            </a:r>
            <a:r>
              <a:rPr lang="en-US" sz="1600" dirty="0"/>
              <a:t>Arbitration Proceedings in Austria or abroad; if abroad either in an EU Member State or a third country</a:t>
            </a:r>
          </a:p>
          <a:p>
            <a:pPr>
              <a:buFont typeface="Symbol" panose="05050102010706020507" pitchFamily="18" charset="2"/>
              <a:buChar char="-"/>
            </a:pPr>
            <a:endParaRPr lang="en-US" sz="1600" dirty="0"/>
          </a:p>
          <a:p>
            <a:pPr>
              <a:buNone/>
            </a:pPr>
            <a:endParaRPr lang="en-US" sz="1600" b="1" dirty="0"/>
          </a:p>
          <a:p>
            <a:pPr>
              <a:buNone/>
            </a:pPr>
            <a:r>
              <a:rPr lang="en-US" sz="1600" b="1" dirty="0"/>
              <a:t>Austrian Supreme Court (OGH) , (1</a:t>
            </a:r>
            <a:r>
              <a:rPr lang="en-US" sz="1600" b="1" baseline="30000" dirty="0"/>
              <a:t>st</a:t>
            </a:r>
            <a:r>
              <a:rPr lang="en-US" sz="1600" b="1" dirty="0"/>
              <a:t>) decision of 17 April 2018, 18 </a:t>
            </a:r>
            <a:r>
              <a:rPr lang="en-US" sz="1600" b="1" dirty="0" err="1"/>
              <a:t>ONc</a:t>
            </a:r>
            <a:r>
              <a:rPr lang="en-US" sz="1600" b="1" dirty="0"/>
              <a:t> 2/18s:</a:t>
            </a:r>
          </a:p>
          <a:p>
            <a:pPr>
              <a:buNone/>
            </a:pPr>
            <a:r>
              <a:rPr lang="en-US" sz="1600" b="1" dirty="0"/>
              <a:t>Facts: </a:t>
            </a:r>
            <a:r>
              <a:rPr lang="en-US" sz="1600" dirty="0"/>
              <a:t> Arbitration (in Austria) already pending at the time of Opening of Insolvency Proceedings. </a:t>
            </a:r>
            <a:r>
              <a:rPr lang="en-US" sz="1600" b="1" dirty="0"/>
              <a:t>Findings:</a:t>
            </a:r>
            <a:endParaRPr lang="en-US" sz="1600" dirty="0"/>
          </a:p>
        </p:txBody>
      </p:sp>
      <p:sp>
        <p:nvSpPr>
          <p:cNvPr id="6" name="Freihandform: Form 5">
            <a:extLst>
              <a:ext uri="{FF2B5EF4-FFF2-40B4-BE49-F238E27FC236}">
                <a16:creationId xmlns:a16="http://schemas.microsoft.com/office/drawing/2014/main" id="{8B79405B-E62F-BAB6-C060-C8A1E6966ABA}"/>
              </a:ext>
            </a:extLst>
          </p:cNvPr>
          <p:cNvSpPr/>
          <p:nvPr/>
        </p:nvSpPr>
        <p:spPr>
          <a:xfrm>
            <a:off x="380998" y="3429001"/>
            <a:ext cx="5104562" cy="516466"/>
          </a:xfrm>
          <a:custGeom>
            <a:avLst/>
            <a:gdLst>
              <a:gd name="connsiteX0" fmla="*/ 0 w 5104562"/>
              <a:gd name="connsiteY0" fmla="*/ 77807 h 466830"/>
              <a:gd name="connsiteX1" fmla="*/ 77807 w 5104562"/>
              <a:gd name="connsiteY1" fmla="*/ 0 h 466830"/>
              <a:gd name="connsiteX2" fmla="*/ 5026755 w 5104562"/>
              <a:gd name="connsiteY2" fmla="*/ 0 h 466830"/>
              <a:gd name="connsiteX3" fmla="*/ 5104562 w 5104562"/>
              <a:gd name="connsiteY3" fmla="*/ 77807 h 466830"/>
              <a:gd name="connsiteX4" fmla="*/ 5104562 w 5104562"/>
              <a:gd name="connsiteY4" fmla="*/ 389023 h 466830"/>
              <a:gd name="connsiteX5" fmla="*/ 5026755 w 5104562"/>
              <a:gd name="connsiteY5" fmla="*/ 466830 h 466830"/>
              <a:gd name="connsiteX6" fmla="*/ 77807 w 5104562"/>
              <a:gd name="connsiteY6" fmla="*/ 466830 h 466830"/>
              <a:gd name="connsiteX7" fmla="*/ 0 w 5104562"/>
              <a:gd name="connsiteY7" fmla="*/ 389023 h 466830"/>
              <a:gd name="connsiteX8" fmla="*/ 0 w 5104562"/>
              <a:gd name="connsiteY8" fmla="*/ 77807 h 466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04562" h="466830">
                <a:moveTo>
                  <a:pt x="0" y="77807"/>
                </a:moveTo>
                <a:cubicBezTo>
                  <a:pt x="0" y="34835"/>
                  <a:pt x="34835" y="0"/>
                  <a:pt x="77807" y="0"/>
                </a:cubicBezTo>
                <a:lnTo>
                  <a:pt x="5026755" y="0"/>
                </a:lnTo>
                <a:cubicBezTo>
                  <a:pt x="5069727" y="0"/>
                  <a:pt x="5104562" y="34835"/>
                  <a:pt x="5104562" y="77807"/>
                </a:cubicBezTo>
                <a:lnTo>
                  <a:pt x="5104562" y="389023"/>
                </a:lnTo>
                <a:cubicBezTo>
                  <a:pt x="5104562" y="431995"/>
                  <a:pt x="5069727" y="466830"/>
                  <a:pt x="5026755" y="466830"/>
                </a:cubicBezTo>
                <a:lnTo>
                  <a:pt x="77807" y="466830"/>
                </a:lnTo>
                <a:cubicBezTo>
                  <a:pt x="34835" y="466830"/>
                  <a:pt x="0" y="431995"/>
                  <a:pt x="0" y="389023"/>
                </a:cubicBezTo>
                <a:lnTo>
                  <a:pt x="0" y="77807"/>
                </a:lnTo>
                <a:close/>
              </a:path>
            </a:pathLst>
          </a:custGeom>
          <a:solidFill>
            <a:srgbClr val="802E2C"/>
          </a:solidFill>
          <a:ln w="19050" cap="flat" cmpd="sng" algn="ctr">
            <a:solidFill>
              <a:prstClr val="white">
                <a:hueOff val="0"/>
                <a:satOff val="0"/>
                <a:lumOff val="0"/>
                <a:alphaOff val="0"/>
              </a:prstClr>
            </a:solidFill>
            <a:prstDash val="solid"/>
            <a:miter lim="800000"/>
          </a:ln>
          <a:effectLst/>
        </p:spPr>
        <p:txBody>
          <a:bodyPr spcFirstLastPara="0" vert="horz" wrap="square" lIns="64008" tIns="21336" rIns="21336" bIns="21336" numCol="1" spcCol="1270" anchor="ctr" anchorCtr="0">
            <a:noAutofit/>
          </a:bodyPr>
          <a:lstStyle/>
          <a:p>
            <a:pPr algn="ctr"/>
            <a:r>
              <a:rPr lang="en-US" b="1" dirty="0">
                <a:solidFill>
                  <a:schemeClr val="bg1"/>
                </a:solidFill>
              </a:rPr>
              <a:t>Arbitration Proceedings in Austria</a:t>
            </a:r>
            <a:endParaRPr lang="de-AT" b="1" dirty="0">
              <a:solidFill>
                <a:schemeClr val="bg1"/>
              </a:solidFill>
            </a:endParaRPr>
          </a:p>
        </p:txBody>
      </p:sp>
      <p:sp>
        <p:nvSpPr>
          <p:cNvPr id="7" name="Freihandform: Form 6">
            <a:extLst>
              <a:ext uri="{FF2B5EF4-FFF2-40B4-BE49-F238E27FC236}">
                <a16:creationId xmlns:a16="http://schemas.microsoft.com/office/drawing/2014/main" id="{3FE37F9A-B681-E70C-DFB0-B93C3A3F3350}"/>
              </a:ext>
            </a:extLst>
          </p:cNvPr>
          <p:cNvSpPr/>
          <p:nvPr/>
        </p:nvSpPr>
        <p:spPr>
          <a:xfrm>
            <a:off x="380998" y="4775200"/>
            <a:ext cx="5104562" cy="1819533"/>
          </a:xfrm>
          <a:custGeom>
            <a:avLst/>
            <a:gdLst>
              <a:gd name="connsiteX0" fmla="*/ 0 w 5104562"/>
              <a:gd name="connsiteY0" fmla="*/ 0 h 1691189"/>
              <a:gd name="connsiteX1" fmla="*/ 5104562 w 5104562"/>
              <a:gd name="connsiteY1" fmla="*/ 0 h 1691189"/>
              <a:gd name="connsiteX2" fmla="*/ 5104562 w 5104562"/>
              <a:gd name="connsiteY2" fmla="*/ 1691189 h 1691189"/>
              <a:gd name="connsiteX3" fmla="*/ 0 w 5104562"/>
              <a:gd name="connsiteY3" fmla="*/ 1691189 h 1691189"/>
              <a:gd name="connsiteX4" fmla="*/ 0 w 5104562"/>
              <a:gd name="connsiteY4" fmla="*/ 0 h 1691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4562" h="1691189">
                <a:moveTo>
                  <a:pt x="0" y="0"/>
                </a:moveTo>
                <a:lnTo>
                  <a:pt x="5104562" y="0"/>
                </a:lnTo>
                <a:lnTo>
                  <a:pt x="5104562" y="1691189"/>
                </a:lnTo>
                <a:lnTo>
                  <a:pt x="0" y="16911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62070" tIns="24130" rIns="135128" bIns="24130" numCol="1" spcCol="1270" anchor="t" anchorCtr="0">
            <a:noAutofit/>
          </a:bodyPr>
          <a:lstStyle/>
          <a:p>
            <a:pPr marL="285750" lvl="1" indent="-285750" algn="l" defTabSz="666750">
              <a:lnSpc>
                <a:spcPct val="90000"/>
              </a:lnSpc>
              <a:spcBef>
                <a:spcPct val="0"/>
              </a:spcBef>
              <a:spcAft>
                <a:spcPct val="20000"/>
              </a:spcAft>
              <a:buFont typeface="Wingdings" panose="05000000000000000000" pitchFamily="2" charset="2"/>
              <a:buChar char="Ø"/>
            </a:pPr>
            <a:r>
              <a:rPr lang="en-US" sz="1500" b="1" dirty="0"/>
              <a:t>Section</a:t>
            </a:r>
            <a:r>
              <a:rPr lang="en-US" sz="1500" b="1" kern="1200" dirty="0"/>
              <a:t> 7 </a:t>
            </a:r>
            <a:r>
              <a:rPr lang="en-US" sz="1500" b="1" dirty="0"/>
              <a:t>Austrian Insolvency Code: “</a:t>
            </a:r>
            <a:r>
              <a:rPr lang="en-US" sz="1500" b="1" i="1" dirty="0"/>
              <a:t>All pending lawsuits in which the debtor is either plaintiff or defendant are suspended …”</a:t>
            </a:r>
            <a:endParaRPr lang="en-US" sz="1500" b="1" i="1" dirty="0">
              <a:sym typeface="Wingdings" panose="05000000000000000000" pitchFamily="2" charset="2"/>
            </a:endParaRPr>
          </a:p>
          <a:p>
            <a:pPr marL="285750" lvl="1" indent="-285750" algn="l" defTabSz="666750">
              <a:lnSpc>
                <a:spcPct val="90000"/>
              </a:lnSpc>
              <a:spcBef>
                <a:spcPct val="0"/>
              </a:spcBef>
              <a:spcAft>
                <a:spcPct val="20000"/>
              </a:spcAft>
              <a:buFont typeface="Courier New" panose="02070309020205020404" pitchFamily="49" charset="0"/>
              <a:buChar char="o"/>
            </a:pPr>
            <a:r>
              <a:rPr lang="en-US" sz="1500" dirty="0"/>
              <a:t>A</a:t>
            </a:r>
            <a:r>
              <a:rPr lang="en-US" sz="1500" kern="1200" dirty="0"/>
              <a:t>rbitration proceedings are suspended (stayed)</a:t>
            </a:r>
          </a:p>
          <a:p>
            <a:pPr marL="285750" lvl="1" indent="-285750" algn="l" defTabSz="666750">
              <a:lnSpc>
                <a:spcPct val="90000"/>
              </a:lnSpc>
              <a:spcBef>
                <a:spcPct val="0"/>
              </a:spcBef>
              <a:spcAft>
                <a:spcPct val="20000"/>
              </a:spcAft>
              <a:buFont typeface="Courier New" panose="02070309020205020404" pitchFamily="49" charset="0"/>
              <a:buChar char="o"/>
            </a:pPr>
            <a:r>
              <a:rPr lang="en-US" sz="1500" dirty="0"/>
              <a:t>Claimant will have to file its claim in the Insolvency Proceedings</a:t>
            </a:r>
          </a:p>
          <a:p>
            <a:pPr marL="285750" lvl="1" indent="-285750" algn="l" defTabSz="666750">
              <a:lnSpc>
                <a:spcPct val="90000"/>
              </a:lnSpc>
              <a:spcBef>
                <a:spcPct val="0"/>
              </a:spcBef>
              <a:spcAft>
                <a:spcPct val="20000"/>
              </a:spcAft>
              <a:buFont typeface="Courier New" panose="02070309020205020404" pitchFamily="49" charset="0"/>
              <a:buChar char="o"/>
            </a:pPr>
            <a:r>
              <a:rPr lang="en-US" sz="1500" dirty="0"/>
              <a:t>whether in case of contestation the arbitration proceedings may serve as claims verification proceedings not yet decided</a:t>
            </a:r>
            <a:endParaRPr lang="de-AT" sz="1500" dirty="0"/>
          </a:p>
          <a:p>
            <a:pPr marL="457200" lvl="2" defTabSz="666750">
              <a:lnSpc>
                <a:spcPct val="90000"/>
              </a:lnSpc>
              <a:spcBef>
                <a:spcPct val="0"/>
              </a:spcBef>
              <a:spcAft>
                <a:spcPct val="20000"/>
              </a:spcAft>
            </a:pPr>
            <a:br>
              <a:rPr lang="en-US" sz="1500" kern="1200" dirty="0"/>
            </a:br>
            <a:endParaRPr lang="en-US" sz="1500" kern="1200" dirty="0"/>
          </a:p>
        </p:txBody>
      </p:sp>
      <p:sp>
        <p:nvSpPr>
          <p:cNvPr id="8" name="Freihandform: Form 7">
            <a:extLst>
              <a:ext uri="{FF2B5EF4-FFF2-40B4-BE49-F238E27FC236}">
                <a16:creationId xmlns:a16="http://schemas.microsoft.com/office/drawing/2014/main" id="{8D6409C2-8317-F291-422D-32F099E7BCC4}"/>
              </a:ext>
            </a:extLst>
          </p:cNvPr>
          <p:cNvSpPr/>
          <p:nvPr/>
        </p:nvSpPr>
        <p:spPr>
          <a:xfrm>
            <a:off x="5972993" y="3429001"/>
            <a:ext cx="5677140" cy="516466"/>
          </a:xfrm>
          <a:custGeom>
            <a:avLst/>
            <a:gdLst>
              <a:gd name="connsiteX0" fmla="*/ 0 w 5104562"/>
              <a:gd name="connsiteY0" fmla="*/ 77807 h 466830"/>
              <a:gd name="connsiteX1" fmla="*/ 77807 w 5104562"/>
              <a:gd name="connsiteY1" fmla="*/ 0 h 466830"/>
              <a:gd name="connsiteX2" fmla="*/ 5026755 w 5104562"/>
              <a:gd name="connsiteY2" fmla="*/ 0 h 466830"/>
              <a:gd name="connsiteX3" fmla="*/ 5104562 w 5104562"/>
              <a:gd name="connsiteY3" fmla="*/ 77807 h 466830"/>
              <a:gd name="connsiteX4" fmla="*/ 5104562 w 5104562"/>
              <a:gd name="connsiteY4" fmla="*/ 389023 h 466830"/>
              <a:gd name="connsiteX5" fmla="*/ 5026755 w 5104562"/>
              <a:gd name="connsiteY5" fmla="*/ 466830 h 466830"/>
              <a:gd name="connsiteX6" fmla="*/ 77807 w 5104562"/>
              <a:gd name="connsiteY6" fmla="*/ 466830 h 466830"/>
              <a:gd name="connsiteX7" fmla="*/ 0 w 5104562"/>
              <a:gd name="connsiteY7" fmla="*/ 389023 h 466830"/>
              <a:gd name="connsiteX8" fmla="*/ 0 w 5104562"/>
              <a:gd name="connsiteY8" fmla="*/ 77807 h 466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04562" h="466830">
                <a:moveTo>
                  <a:pt x="0" y="77807"/>
                </a:moveTo>
                <a:cubicBezTo>
                  <a:pt x="0" y="34835"/>
                  <a:pt x="34835" y="0"/>
                  <a:pt x="77807" y="0"/>
                </a:cubicBezTo>
                <a:lnTo>
                  <a:pt x="5026755" y="0"/>
                </a:lnTo>
                <a:cubicBezTo>
                  <a:pt x="5069727" y="0"/>
                  <a:pt x="5104562" y="34835"/>
                  <a:pt x="5104562" y="77807"/>
                </a:cubicBezTo>
                <a:lnTo>
                  <a:pt x="5104562" y="389023"/>
                </a:lnTo>
                <a:cubicBezTo>
                  <a:pt x="5104562" y="431995"/>
                  <a:pt x="5069727" y="466830"/>
                  <a:pt x="5026755" y="466830"/>
                </a:cubicBezTo>
                <a:lnTo>
                  <a:pt x="77807" y="466830"/>
                </a:lnTo>
                <a:cubicBezTo>
                  <a:pt x="34835" y="466830"/>
                  <a:pt x="0" y="431995"/>
                  <a:pt x="0" y="389023"/>
                </a:cubicBezTo>
                <a:lnTo>
                  <a:pt x="0" y="77807"/>
                </a:lnTo>
                <a:close/>
              </a:path>
            </a:pathLst>
          </a:custGeom>
          <a:solidFill>
            <a:srgbClr val="802E2C"/>
          </a:solidFill>
          <a:ln w="19050" cap="flat" cmpd="sng" algn="ctr">
            <a:solidFill>
              <a:prstClr val="white">
                <a:hueOff val="0"/>
                <a:satOff val="0"/>
                <a:lumOff val="0"/>
                <a:alphaOff val="0"/>
              </a:prstClr>
            </a:solidFill>
            <a:prstDash val="solid"/>
            <a:miter lim="800000"/>
          </a:ln>
          <a:effectLst/>
        </p:spPr>
        <p:txBody>
          <a:bodyPr spcFirstLastPara="0" vert="horz" wrap="square" lIns="64008" tIns="21336" rIns="21336" bIns="21336" numCol="1" spcCol="1270" anchor="ctr" anchorCtr="0">
            <a:noAutofit/>
          </a:bodyPr>
          <a:lstStyle/>
          <a:p>
            <a:pPr algn="ctr"/>
            <a:r>
              <a:rPr lang="en-US" b="1" dirty="0">
                <a:solidFill>
                  <a:schemeClr val="bg1"/>
                </a:solidFill>
              </a:rPr>
              <a:t>Arbitration Proceedings abroad – not decided</a:t>
            </a:r>
            <a:endParaRPr lang="de-AT" b="1" dirty="0">
              <a:solidFill>
                <a:schemeClr val="bg1"/>
              </a:solidFill>
            </a:endParaRPr>
          </a:p>
        </p:txBody>
      </p:sp>
      <p:sp>
        <p:nvSpPr>
          <p:cNvPr id="9" name="Freihandform: Form 8">
            <a:extLst>
              <a:ext uri="{FF2B5EF4-FFF2-40B4-BE49-F238E27FC236}">
                <a16:creationId xmlns:a16="http://schemas.microsoft.com/office/drawing/2014/main" id="{F5E66619-96D4-7057-9F6D-D198B445EDDC}"/>
              </a:ext>
            </a:extLst>
          </p:cNvPr>
          <p:cNvSpPr/>
          <p:nvPr/>
        </p:nvSpPr>
        <p:spPr>
          <a:xfrm>
            <a:off x="5954482" y="4775200"/>
            <a:ext cx="5104562" cy="1819532"/>
          </a:xfrm>
          <a:custGeom>
            <a:avLst/>
            <a:gdLst>
              <a:gd name="connsiteX0" fmla="*/ 0 w 5104562"/>
              <a:gd name="connsiteY0" fmla="*/ 0 h 688274"/>
              <a:gd name="connsiteX1" fmla="*/ 5104562 w 5104562"/>
              <a:gd name="connsiteY1" fmla="*/ 0 h 688274"/>
              <a:gd name="connsiteX2" fmla="*/ 5104562 w 5104562"/>
              <a:gd name="connsiteY2" fmla="*/ 688274 h 688274"/>
              <a:gd name="connsiteX3" fmla="*/ 0 w 5104562"/>
              <a:gd name="connsiteY3" fmla="*/ 688274 h 688274"/>
              <a:gd name="connsiteX4" fmla="*/ 0 w 5104562"/>
              <a:gd name="connsiteY4" fmla="*/ 0 h 688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4562" h="688274">
                <a:moveTo>
                  <a:pt x="0" y="0"/>
                </a:moveTo>
                <a:lnTo>
                  <a:pt x="5104562" y="0"/>
                </a:lnTo>
                <a:lnTo>
                  <a:pt x="5104562" y="688274"/>
                </a:lnTo>
                <a:lnTo>
                  <a:pt x="0" y="68827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62070" tIns="24130" rIns="135128" bIns="24130" numCol="1" spcCol="1270" anchor="t" anchorCtr="0">
            <a:noAutofit/>
          </a:bodyPr>
          <a:lstStyle/>
          <a:p>
            <a:pPr marL="285750" lvl="1" indent="-285750" defTabSz="666750">
              <a:lnSpc>
                <a:spcPct val="90000"/>
              </a:lnSpc>
              <a:spcBef>
                <a:spcPct val="0"/>
              </a:spcBef>
              <a:spcAft>
                <a:spcPct val="20000"/>
              </a:spcAft>
              <a:buFont typeface="Wingdings" panose="05000000000000000000" pitchFamily="2" charset="2"/>
              <a:buChar char="Ø"/>
            </a:pPr>
            <a:r>
              <a:rPr lang="en-US" sz="1500" b="1" kern="1200" dirty="0"/>
              <a:t>Article 18 European Insolvency Regulation (EIR)</a:t>
            </a:r>
            <a:endParaRPr lang="en-US" sz="1500" b="1" dirty="0">
              <a:sym typeface="Wingdings" panose="05000000000000000000" pitchFamily="2" charset="2"/>
            </a:endParaRPr>
          </a:p>
          <a:p>
            <a:pPr marL="285750" lvl="1" indent="-285750" defTabSz="666750">
              <a:lnSpc>
                <a:spcPct val="90000"/>
              </a:lnSpc>
              <a:spcBef>
                <a:spcPct val="0"/>
              </a:spcBef>
              <a:spcAft>
                <a:spcPct val="20000"/>
              </a:spcAft>
              <a:buFont typeface="Courier New" panose="02070309020205020404" pitchFamily="49" charset="0"/>
              <a:buChar char="o"/>
            </a:pPr>
            <a:r>
              <a:rPr lang="en-US" sz="1500" kern="1200" dirty="0"/>
              <a:t>Effects of insolvency proceedings on a pending lawsuit or pending arbitration: law of the Member State in which the lawsuit is pending or arbitral tribunal has its seat</a:t>
            </a:r>
          </a:p>
          <a:p>
            <a:pPr marL="285750" lvl="1" indent="-285750" defTabSz="666750">
              <a:lnSpc>
                <a:spcPct val="90000"/>
              </a:lnSpc>
              <a:spcBef>
                <a:spcPct val="0"/>
              </a:spcBef>
              <a:spcAft>
                <a:spcPct val="20000"/>
              </a:spcAft>
              <a:buFont typeface="Wingdings" panose="05000000000000000000" pitchFamily="2" charset="2"/>
              <a:buChar char="Ø"/>
            </a:pPr>
            <a:r>
              <a:rPr lang="en-US" sz="1500" b="1" dirty="0"/>
              <a:t>Section 231 Austrian Insolvency Code</a:t>
            </a:r>
            <a:endParaRPr lang="en-US" sz="1500" b="1" dirty="0">
              <a:sym typeface="Wingdings" panose="05000000000000000000" pitchFamily="2" charset="2"/>
            </a:endParaRPr>
          </a:p>
          <a:p>
            <a:pPr marL="285750" lvl="1" indent="-285750" defTabSz="666750">
              <a:lnSpc>
                <a:spcPct val="90000"/>
              </a:lnSpc>
              <a:spcBef>
                <a:spcPct val="0"/>
              </a:spcBef>
              <a:spcAft>
                <a:spcPct val="20000"/>
              </a:spcAft>
              <a:buFont typeface="Courier New" panose="02070309020205020404" pitchFamily="49" charset="0"/>
              <a:buChar char="o"/>
            </a:pPr>
            <a:r>
              <a:rPr lang="en-US" sz="1500" dirty="0"/>
              <a:t>Effects of insolvency proceedings on a pending lawsuit: law of the State in which lawsuit is pending</a:t>
            </a:r>
            <a:endParaRPr lang="en-US" sz="1500" kern="1200" dirty="0"/>
          </a:p>
        </p:txBody>
      </p:sp>
    </p:spTree>
    <p:extLst>
      <p:ext uri="{BB962C8B-B14F-4D97-AF65-F5344CB8AC3E}">
        <p14:creationId xmlns:p14="http://schemas.microsoft.com/office/powerpoint/2010/main" val="990607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7DB79D-6B36-7371-8A2E-71E84895F07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AC9A1A9-8BAF-80A2-DABE-9C13E49B10BC}"/>
              </a:ext>
            </a:extLst>
          </p:cNvPr>
          <p:cNvSpPr>
            <a:spLocks noGrp="1"/>
          </p:cNvSpPr>
          <p:nvPr>
            <p:ph type="title"/>
          </p:nvPr>
        </p:nvSpPr>
        <p:spPr>
          <a:xfrm>
            <a:off x="380998" y="1431957"/>
            <a:ext cx="11430002" cy="745595"/>
          </a:xfrm>
        </p:spPr>
        <p:txBody>
          <a:bodyPr>
            <a:normAutofit/>
          </a:bodyPr>
          <a:lstStyle/>
          <a:p>
            <a:pPr algn="ctr"/>
            <a:r>
              <a:rPr lang="de-AT" sz="3600" dirty="0"/>
              <a:t>B. Cases of Contestation of an Insolvency Claim </a:t>
            </a:r>
          </a:p>
        </p:txBody>
      </p:sp>
      <p:sp>
        <p:nvSpPr>
          <p:cNvPr id="3" name="Inhaltsplatzhalter 2">
            <a:extLst>
              <a:ext uri="{FF2B5EF4-FFF2-40B4-BE49-F238E27FC236}">
                <a16:creationId xmlns:a16="http://schemas.microsoft.com/office/drawing/2014/main" id="{4C3B22D8-DD51-500A-0480-3F7713330568}"/>
              </a:ext>
            </a:extLst>
          </p:cNvPr>
          <p:cNvSpPr>
            <a:spLocks noGrp="1"/>
          </p:cNvSpPr>
          <p:nvPr>
            <p:ph idx="1"/>
          </p:nvPr>
        </p:nvSpPr>
        <p:spPr>
          <a:xfrm>
            <a:off x="380998" y="2101383"/>
            <a:ext cx="11430002" cy="369332"/>
          </a:xfrm>
        </p:spPr>
        <p:txBody>
          <a:bodyPr>
            <a:normAutofit/>
          </a:bodyPr>
          <a:lstStyle/>
          <a:p>
            <a:pPr>
              <a:buNone/>
            </a:pPr>
            <a:r>
              <a:rPr lang="en-US" sz="1600" dirty="0"/>
              <a:t>A claim that has been filed in an Austrian Insolvency Proceeding may be contested by:</a:t>
            </a:r>
          </a:p>
          <a:p>
            <a:pPr>
              <a:buNone/>
            </a:pPr>
            <a:endParaRPr lang="en-US" sz="1600" dirty="0"/>
          </a:p>
        </p:txBody>
      </p:sp>
      <p:grpSp>
        <p:nvGrpSpPr>
          <p:cNvPr id="9" name="Gruppieren 8">
            <a:extLst>
              <a:ext uri="{FF2B5EF4-FFF2-40B4-BE49-F238E27FC236}">
                <a16:creationId xmlns:a16="http://schemas.microsoft.com/office/drawing/2014/main" id="{AD9BA972-F632-43A1-DF65-D213E96545B2}"/>
              </a:ext>
            </a:extLst>
          </p:cNvPr>
          <p:cNvGrpSpPr/>
          <p:nvPr/>
        </p:nvGrpSpPr>
        <p:grpSpPr>
          <a:xfrm>
            <a:off x="723272" y="3044119"/>
            <a:ext cx="10745453" cy="1575586"/>
            <a:chOff x="380998" y="2528857"/>
            <a:chExt cx="10745453" cy="1575586"/>
          </a:xfrm>
        </p:grpSpPr>
        <p:grpSp>
          <p:nvGrpSpPr>
            <p:cNvPr id="19" name="Gruppieren 18">
              <a:extLst>
                <a:ext uri="{FF2B5EF4-FFF2-40B4-BE49-F238E27FC236}">
                  <a16:creationId xmlns:a16="http://schemas.microsoft.com/office/drawing/2014/main" id="{3AAF36D6-307C-E8FA-7FCF-2B9A2737704C}"/>
                </a:ext>
              </a:extLst>
            </p:cNvPr>
            <p:cNvGrpSpPr/>
            <p:nvPr/>
          </p:nvGrpSpPr>
          <p:grpSpPr>
            <a:xfrm>
              <a:off x="380998" y="2528857"/>
              <a:ext cx="10745453" cy="1575586"/>
              <a:chOff x="113044" y="2607332"/>
              <a:chExt cx="10745453" cy="1575586"/>
            </a:xfrm>
          </p:grpSpPr>
          <p:sp>
            <p:nvSpPr>
              <p:cNvPr id="8" name="Textfeld 7">
                <a:extLst>
                  <a:ext uri="{FF2B5EF4-FFF2-40B4-BE49-F238E27FC236}">
                    <a16:creationId xmlns:a16="http://schemas.microsoft.com/office/drawing/2014/main" id="{E5694E71-2D53-EC84-2DD1-0539C7548D8C}"/>
                  </a:ext>
                </a:extLst>
              </p:cNvPr>
              <p:cNvSpPr txBox="1"/>
              <p:nvPr/>
            </p:nvSpPr>
            <p:spPr>
              <a:xfrm>
                <a:off x="113044" y="3600717"/>
                <a:ext cx="2881364" cy="338554"/>
              </a:xfrm>
              <a:prstGeom prst="rect">
                <a:avLst/>
              </a:prstGeom>
              <a:noFill/>
            </p:spPr>
            <p:txBody>
              <a:bodyPr wrap="square">
                <a:spAutoFit/>
              </a:bodyPr>
              <a:lstStyle/>
              <a:p>
                <a:pPr>
                  <a:buFont typeface="Wingdings" panose="05000000000000000000" pitchFamily="2" charset="2"/>
                  <a:buChar char="ü"/>
                </a:pPr>
                <a:r>
                  <a:rPr lang="en-US" sz="1600" dirty="0"/>
                  <a:t>the insolvency administrator</a:t>
                </a:r>
              </a:p>
            </p:txBody>
          </p:sp>
          <p:sp>
            <p:nvSpPr>
              <p:cNvPr id="10" name="Textfeld 9">
                <a:extLst>
                  <a:ext uri="{FF2B5EF4-FFF2-40B4-BE49-F238E27FC236}">
                    <a16:creationId xmlns:a16="http://schemas.microsoft.com/office/drawing/2014/main" id="{858E2C32-A27B-27B0-0D82-9C634EE09DC0}"/>
                  </a:ext>
                </a:extLst>
              </p:cNvPr>
              <p:cNvSpPr txBox="1"/>
              <p:nvPr/>
            </p:nvSpPr>
            <p:spPr>
              <a:xfrm>
                <a:off x="3909436" y="3598143"/>
                <a:ext cx="3695280" cy="584775"/>
              </a:xfrm>
              <a:prstGeom prst="rect">
                <a:avLst/>
              </a:prstGeom>
              <a:noFill/>
            </p:spPr>
            <p:txBody>
              <a:bodyPr wrap="square">
                <a:spAutoFit/>
              </a:bodyPr>
              <a:lstStyle/>
              <a:p>
                <a:pPr>
                  <a:buFont typeface="Wingdings" panose="05000000000000000000" pitchFamily="2" charset="2"/>
                  <a:buChar char="ü"/>
                </a:pPr>
                <a:r>
                  <a:rPr lang="en-US" sz="1600" dirty="0"/>
                  <a:t>the debtor (either or not in self-administration)</a:t>
                </a:r>
              </a:p>
            </p:txBody>
          </p:sp>
          <p:sp>
            <p:nvSpPr>
              <p:cNvPr id="12" name="Textfeld 11">
                <a:extLst>
                  <a:ext uri="{FF2B5EF4-FFF2-40B4-BE49-F238E27FC236}">
                    <a16:creationId xmlns:a16="http://schemas.microsoft.com/office/drawing/2014/main" id="{BA5F040F-E971-22B2-6123-375B5D1B85C2}"/>
                  </a:ext>
                </a:extLst>
              </p:cNvPr>
              <p:cNvSpPr txBox="1"/>
              <p:nvPr/>
            </p:nvSpPr>
            <p:spPr>
              <a:xfrm>
                <a:off x="8519745" y="3598143"/>
                <a:ext cx="2338752" cy="584775"/>
              </a:xfrm>
              <a:prstGeom prst="rect">
                <a:avLst/>
              </a:prstGeom>
              <a:noFill/>
            </p:spPr>
            <p:txBody>
              <a:bodyPr wrap="square">
                <a:spAutoFit/>
              </a:bodyPr>
              <a:lstStyle/>
              <a:p>
                <a:pPr>
                  <a:buFont typeface="Wingdings" panose="05000000000000000000" pitchFamily="2" charset="2"/>
                  <a:buChar char="ü"/>
                </a:pPr>
                <a:r>
                  <a:rPr lang="en-US" sz="1600" dirty="0"/>
                  <a:t>any of the other insolvency creditors</a:t>
                </a:r>
              </a:p>
            </p:txBody>
          </p:sp>
          <p:pic>
            <p:nvPicPr>
              <p:cNvPr id="14" name="Grafik 13" descr="Aktenkoffer mit einfarbiger Füllung">
                <a:extLst>
                  <a:ext uri="{FF2B5EF4-FFF2-40B4-BE49-F238E27FC236}">
                    <a16:creationId xmlns:a16="http://schemas.microsoft.com/office/drawing/2014/main" id="{D8A59A0F-FB22-1705-3EDB-811EDF03669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0115" y="2607332"/>
                <a:ext cx="1067221" cy="1067221"/>
              </a:xfrm>
              <a:prstGeom prst="rect">
                <a:avLst/>
              </a:prstGeom>
            </p:spPr>
          </p:pic>
        </p:grpSp>
        <p:grpSp>
          <p:nvGrpSpPr>
            <p:cNvPr id="28" name="Gruppieren 27">
              <a:extLst>
                <a:ext uri="{FF2B5EF4-FFF2-40B4-BE49-F238E27FC236}">
                  <a16:creationId xmlns:a16="http://schemas.microsoft.com/office/drawing/2014/main" id="{D976379E-D39E-B840-34BD-B676902C4F80}"/>
                </a:ext>
              </a:extLst>
            </p:cNvPr>
            <p:cNvGrpSpPr/>
            <p:nvPr/>
          </p:nvGrpSpPr>
          <p:grpSpPr>
            <a:xfrm>
              <a:off x="9396044" y="2605267"/>
              <a:ext cx="1122062" cy="914400"/>
              <a:chOff x="9499875" y="2538773"/>
              <a:chExt cx="1122062" cy="914400"/>
            </a:xfrm>
          </p:grpSpPr>
          <p:pic>
            <p:nvPicPr>
              <p:cNvPr id="22" name="Grafik 21" descr="Euro mit einfarbiger Füllung">
                <a:extLst>
                  <a:ext uri="{FF2B5EF4-FFF2-40B4-BE49-F238E27FC236}">
                    <a16:creationId xmlns:a16="http://schemas.microsoft.com/office/drawing/2014/main" id="{2578B214-0806-E598-CAD5-5DEE3043EE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206612" y="2995973"/>
                <a:ext cx="415325" cy="415325"/>
              </a:xfrm>
              <a:prstGeom prst="rect">
                <a:avLst/>
              </a:prstGeom>
            </p:spPr>
          </p:pic>
          <p:pic>
            <p:nvPicPr>
              <p:cNvPr id="26" name="Grafik 25" descr="Gruppe von Frauen mit einfarbiger Füllung">
                <a:extLst>
                  <a:ext uri="{FF2B5EF4-FFF2-40B4-BE49-F238E27FC236}">
                    <a16:creationId xmlns:a16="http://schemas.microsoft.com/office/drawing/2014/main" id="{5C499AB7-012B-874F-ED83-CE6D7F216A1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499875" y="2538773"/>
                <a:ext cx="914400" cy="914400"/>
              </a:xfrm>
              <a:prstGeom prst="rect">
                <a:avLst/>
              </a:prstGeom>
            </p:spPr>
          </p:pic>
        </p:grpSp>
        <p:pic>
          <p:nvPicPr>
            <p:cNvPr id="27" name="Grafik 26" descr="Darlehen mit einfarbiger Füllung">
              <a:extLst>
                <a:ext uri="{FF2B5EF4-FFF2-40B4-BE49-F238E27FC236}">
                  <a16:creationId xmlns:a16="http://schemas.microsoft.com/office/drawing/2014/main" id="{83B155A4-804F-24EB-BA17-0D7171D4DB5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567830" y="2605267"/>
              <a:ext cx="914401" cy="914401"/>
            </a:xfrm>
            <a:prstGeom prst="rect">
              <a:avLst/>
            </a:prstGeom>
          </p:spPr>
        </p:pic>
      </p:grpSp>
      <p:grpSp>
        <p:nvGrpSpPr>
          <p:cNvPr id="7" name="Gruppieren 6">
            <a:extLst>
              <a:ext uri="{FF2B5EF4-FFF2-40B4-BE49-F238E27FC236}">
                <a16:creationId xmlns:a16="http://schemas.microsoft.com/office/drawing/2014/main" id="{09C8FED4-1362-F862-CD60-3FF10BE3EF1D}"/>
              </a:ext>
            </a:extLst>
          </p:cNvPr>
          <p:cNvGrpSpPr/>
          <p:nvPr/>
        </p:nvGrpSpPr>
        <p:grpSpPr>
          <a:xfrm>
            <a:off x="224203" y="4772623"/>
            <a:ext cx="11743592" cy="1077218"/>
            <a:chOff x="67408" y="4680449"/>
            <a:chExt cx="11743592" cy="1077218"/>
          </a:xfrm>
        </p:grpSpPr>
        <p:sp>
          <p:nvSpPr>
            <p:cNvPr id="6" name="Textfeld 5">
              <a:extLst>
                <a:ext uri="{FF2B5EF4-FFF2-40B4-BE49-F238E27FC236}">
                  <a16:creationId xmlns:a16="http://schemas.microsoft.com/office/drawing/2014/main" id="{74E60852-2717-1FDB-A586-8876E350E4B1}"/>
                </a:ext>
              </a:extLst>
            </p:cNvPr>
            <p:cNvSpPr txBox="1"/>
            <p:nvPr/>
          </p:nvSpPr>
          <p:spPr>
            <a:xfrm>
              <a:off x="981808" y="4680449"/>
              <a:ext cx="10829192" cy="1077218"/>
            </a:xfrm>
            <a:prstGeom prst="rect">
              <a:avLst/>
            </a:prstGeom>
            <a:noFill/>
          </p:spPr>
          <p:txBody>
            <a:bodyPr wrap="square">
              <a:spAutoFit/>
            </a:bodyPr>
            <a:lstStyle/>
            <a:p>
              <a:endParaRPr lang="en-US" sz="1600" dirty="0"/>
            </a:p>
            <a:p>
              <a:pPr>
                <a:buNone/>
              </a:pPr>
              <a:r>
                <a:rPr lang="en-US" sz="1600" dirty="0"/>
                <a:t>What does a contestation by the insolvency administrator, the debtor (either or not in self-administration), or a creditor mean for the arbitration proceedings? In particular: Can the Arbitration </a:t>
              </a:r>
              <a:r>
                <a:rPr lang="en-US" sz="1600" dirty="0" err="1"/>
                <a:t>Proceedingserve</a:t>
              </a:r>
              <a:r>
                <a:rPr lang="en-US" sz="1600" dirty="0"/>
                <a:t> as Claims Verification Proceeding?</a:t>
              </a:r>
            </a:p>
          </p:txBody>
        </p:sp>
        <p:pic>
          <p:nvPicPr>
            <p:cNvPr id="5" name="Grafik 4" descr="Ausrufezeichen mit einfarbiger Füllung">
              <a:extLst>
                <a:ext uri="{FF2B5EF4-FFF2-40B4-BE49-F238E27FC236}">
                  <a16:creationId xmlns:a16="http://schemas.microsoft.com/office/drawing/2014/main" id="{B54B733E-85C4-99AD-815C-398DE4C79D0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7408" y="4680449"/>
              <a:ext cx="914400" cy="914400"/>
            </a:xfrm>
            <a:prstGeom prst="rect">
              <a:avLst/>
            </a:prstGeom>
          </p:spPr>
        </p:pic>
      </p:grpSp>
      <p:sp>
        <p:nvSpPr>
          <p:cNvPr id="11" name="Textfeld 10">
            <a:extLst>
              <a:ext uri="{FF2B5EF4-FFF2-40B4-BE49-F238E27FC236}">
                <a16:creationId xmlns:a16="http://schemas.microsoft.com/office/drawing/2014/main" id="{919A1066-5D90-45DC-CB77-988FD8B43420}"/>
              </a:ext>
            </a:extLst>
          </p:cNvPr>
          <p:cNvSpPr txBox="1"/>
          <p:nvPr/>
        </p:nvSpPr>
        <p:spPr>
          <a:xfrm>
            <a:off x="1016000" y="6000185"/>
            <a:ext cx="10973171" cy="338554"/>
          </a:xfrm>
          <a:prstGeom prst="rect">
            <a:avLst/>
          </a:prstGeom>
          <a:noFill/>
        </p:spPr>
        <p:txBody>
          <a:bodyPr wrap="square">
            <a:spAutoFit/>
          </a:bodyPr>
          <a:lstStyle/>
          <a:p>
            <a:pPr marL="285750" indent="-285750">
              <a:buFont typeface="Wingdings" panose="05000000000000000000" pitchFamily="2" charset="2"/>
              <a:buChar char="è"/>
            </a:pPr>
            <a:r>
              <a:rPr lang="en-US" sz="1600" dirty="0">
                <a:sym typeface="Wingdings" panose="05000000000000000000" pitchFamily="2" charset="2"/>
              </a:rPr>
              <a:t>AUSTRIA: Supreme Court (</a:t>
            </a:r>
            <a:r>
              <a:rPr lang="de-AT" sz="1600" dirty="0"/>
              <a:t>OGH), (2nd) </a:t>
            </a:r>
            <a:r>
              <a:rPr lang="de-AT" sz="1600" dirty="0" err="1"/>
              <a:t>decision</a:t>
            </a:r>
            <a:r>
              <a:rPr lang="de-AT" sz="1600" dirty="0"/>
              <a:t> in the same </a:t>
            </a:r>
            <a:r>
              <a:rPr lang="de-AT" sz="1600" dirty="0" err="1"/>
              <a:t>case</a:t>
            </a:r>
            <a:r>
              <a:rPr lang="de-AT" sz="1600" dirty="0"/>
              <a:t>, of  30 November 2018, 18 </a:t>
            </a:r>
            <a:r>
              <a:rPr lang="de-AT" sz="1600" dirty="0" err="1"/>
              <a:t>ONc</a:t>
            </a:r>
            <a:r>
              <a:rPr lang="de-AT" sz="1600" dirty="0"/>
              <a:t> 2/18s</a:t>
            </a:r>
          </a:p>
        </p:txBody>
      </p:sp>
    </p:spTree>
    <p:extLst>
      <p:ext uri="{BB962C8B-B14F-4D97-AF65-F5344CB8AC3E}">
        <p14:creationId xmlns:p14="http://schemas.microsoft.com/office/powerpoint/2010/main" val="3092548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14D6DF-FCFB-C28B-9FD4-1F05C68967E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BF96935-476C-EFA7-2C43-142C70E612A4}"/>
              </a:ext>
            </a:extLst>
          </p:cNvPr>
          <p:cNvSpPr>
            <a:spLocks noGrp="1"/>
          </p:cNvSpPr>
          <p:nvPr>
            <p:ph type="title"/>
          </p:nvPr>
        </p:nvSpPr>
        <p:spPr>
          <a:xfrm>
            <a:off x="380998" y="1557867"/>
            <a:ext cx="11430002" cy="1150720"/>
          </a:xfrm>
        </p:spPr>
        <p:txBody>
          <a:bodyPr>
            <a:normAutofit fontScale="90000"/>
          </a:bodyPr>
          <a:lstStyle/>
          <a:p>
            <a:pPr algn="ctr"/>
            <a:r>
              <a:rPr lang="de-AT" sz="3600" dirty="0"/>
              <a:t>C. Can Arbitration Proceedings </a:t>
            </a:r>
            <a:r>
              <a:rPr lang="de-AT" sz="3600" dirty="0" err="1"/>
              <a:t>Serve</a:t>
            </a:r>
            <a:r>
              <a:rPr lang="de-AT" sz="3600" dirty="0"/>
              <a:t> </a:t>
            </a:r>
            <a:r>
              <a:rPr lang="de-AT" sz="3600" dirty="0" err="1"/>
              <a:t>as</a:t>
            </a:r>
            <a:r>
              <a:rPr lang="de-AT" sz="3600" dirty="0"/>
              <a:t> Claims </a:t>
            </a:r>
            <a:r>
              <a:rPr lang="de-AT" sz="3600" dirty="0" err="1"/>
              <a:t>Verifcation</a:t>
            </a:r>
            <a:r>
              <a:rPr lang="de-AT" sz="3600" dirty="0"/>
              <a:t> </a:t>
            </a:r>
            <a:r>
              <a:rPr lang="de-AT" sz="3600" dirty="0" err="1"/>
              <a:t>Process</a:t>
            </a:r>
            <a:r>
              <a:rPr lang="de-AT" sz="3600" dirty="0"/>
              <a:t>? </a:t>
            </a:r>
            <a:br>
              <a:rPr lang="de-AT" sz="3600" dirty="0"/>
            </a:br>
            <a:r>
              <a:rPr lang="de-AT" sz="2700" dirty="0"/>
              <a:t>AUSTRIA </a:t>
            </a:r>
            <a:r>
              <a:rPr lang="de-AT" sz="2700" dirty="0">
                <a:sym typeface="Wingdings" panose="05000000000000000000" pitchFamily="2" charset="2"/>
              </a:rPr>
              <a:t> (2nd) </a:t>
            </a:r>
            <a:r>
              <a:rPr lang="de-AT" sz="2700" dirty="0" err="1">
                <a:sym typeface="Wingdings" panose="05000000000000000000" pitchFamily="2" charset="2"/>
              </a:rPr>
              <a:t>decision</a:t>
            </a:r>
            <a:r>
              <a:rPr lang="de-AT" sz="2700" dirty="0">
                <a:sym typeface="Wingdings" panose="05000000000000000000" pitchFamily="2" charset="2"/>
              </a:rPr>
              <a:t> of Austrian Supreme Court (</a:t>
            </a:r>
            <a:r>
              <a:rPr lang="de-AT" sz="2700" dirty="0"/>
              <a:t>OGH) in the </a:t>
            </a:r>
            <a:r>
              <a:rPr lang="de-AT" sz="2700" dirty="0" err="1"/>
              <a:t>case</a:t>
            </a:r>
            <a:r>
              <a:rPr lang="de-AT" sz="2700" dirty="0"/>
              <a:t> 18 </a:t>
            </a:r>
            <a:r>
              <a:rPr lang="de-AT" sz="2700" dirty="0" err="1"/>
              <a:t>ONc</a:t>
            </a:r>
            <a:r>
              <a:rPr lang="de-AT" sz="2700" dirty="0"/>
              <a:t> 2/18s, of 30 November 2018</a:t>
            </a:r>
          </a:p>
        </p:txBody>
      </p:sp>
      <p:sp>
        <p:nvSpPr>
          <p:cNvPr id="6" name="Textfeld 5">
            <a:extLst>
              <a:ext uri="{FF2B5EF4-FFF2-40B4-BE49-F238E27FC236}">
                <a16:creationId xmlns:a16="http://schemas.microsoft.com/office/drawing/2014/main" id="{31BD1612-E66B-948E-D3BA-4E064216B6F6}"/>
              </a:ext>
            </a:extLst>
          </p:cNvPr>
          <p:cNvSpPr txBox="1"/>
          <p:nvPr/>
        </p:nvSpPr>
        <p:spPr>
          <a:xfrm>
            <a:off x="297680" y="4046820"/>
            <a:ext cx="11596637" cy="2554545"/>
          </a:xfrm>
          <a:prstGeom prst="rect">
            <a:avLst/>
          </a:prstGeom>
          <a:noFill/>
        </p:spPr>
        <p:txBody>
          <a:bodyPr wrap="square">
            <a:spAutoFit/>
          </a:bodyPr>
          <a:lstStyle/>
          <a:p>
            <a:pPr marL="285750" indent="-285750">
              <a:buFont typeface="Wingdings" panose="05000000000000000000" pitchFamily="2" charset="2"/>
              <a:buChar char="Ø"/>
            </a:pPr>
            <a:r>
              <a:rPr lang="en-US" sz="1600" dirty="0"/>
              <a:t>The arbitration proceedings are to be continued as claims verification proceedings: </a:t>
            </a:r>
            <a:r>
              <a:rPr lang="en-US" sz="1600" i="1" dirty="0"/>
              <a:t>“if the existence of the claim has been contested only by the insolvency administrator.</a:t>
            </a:r>
            <a:r>
              <a:rPr lang="en-US" sz="1600" dirty="0"/>
              <a:t>” The same would apply to a debtor with self-administration (DIP)</a:t>
            </a:r>
          </a:p>
          <a:p>
            <a:pPr marL="285750" indent="-285750">
              <a:buFont typeface="Wingdings" panose="05000000000000000000" pitchFamily="2" charset="2"/>
              <a:buChar char="Ø"/>
            </a:pPr>
            <a:r>
              <a:rPr lang="en-US" sz="1600" dirty="0"/>
              <a:t>Some argue that this also applies to a creditor which has contested the claim of another creditor (contra: lack of standing of the other creditors; not bound by arbitration clause). In practice: rarely a creditor contests the claim of another creditor</a:t>
            </a:r>
          </a:p>
          <a:p>
            <a:pPr marL="285750" indent="-285750">
              <a:buFont typeface="Wingdings" panose="05000000000000000000" pitchFamily="2" charset="2"/>
              <a:buChar char="Ø"/>
            </a:pPr>
            <a:r>
              <a:rPr lang="en-US" sz="1600" dirty="0"/>
              <a:t>As regards the debtor (not in self-administration): contestation by debtor not relevant</a:t>
            </a:r>
          </a:p>
          <a:p>
            <a:pPr>
              <a:buNone/>
            </a:pPr>
            <a:r>
              <a:rPr lang="en-US" sz="1600" b="1" dirty="0"/>
              <a:t>This gives rise to the following questions: </a:t>
            </a:r>
          </a:p>
          <a:p>
            <a:pPr>
              <a:buNone/>
            </a:pPr>
            <a:r>
              <a:rPr lang="en-US" sz="1600" dirty="0"/>
              <a:t>1. Can an arbitration proceeding serve as claims verification proceeding also if the arbitration had </a:t>
            </a:r>
            <a:r>
              <a:rPr lang="en-US" sz="1600" u="sng" dirty="0"/>
              <a:t>not yet  been commenced </a:t>
            </a:r>
            <a:r>
              <a:rPr lang="en-US" sz="1600" dirty="0"/>
              <a:t>upon the opening of insolvency proceedings? </a:t>
            </a:r>
          </a:p>
          <a:p>
            <a:pPr>
              <a:buNone/>
            </a:pPr>
            <a:r>
              <a:rPr lang="en-US" sz="1600" dirty="0"/>
              <a:t>2. Can, absent an arbitration clause, the exclusive jurisdiction of the insolvency court under Section 111 Austrian Insolvency Code be displaced by a </a:t>
            </a:r>
            <a:r>
              <a:rPr lang="en-US" sz="1600" u="sng" dirty="0"/>
              <a:t>choice of forum clause</a:t>
            </a:r>
            <a:r>
              <a:rPr lang="en-US" sz="1600" dirty="0"/>
              <a:t>?</a:t>
            </a:r>
          </a:p>
        </p:txBody>
      </p:sp>
      <p:grpSp>
        <p:nvGrpSpPr>
          <p:cNvPr id="7" name="Gruppieren 6">
            <a:extLst>
              <a:ext uri="{FF2B5EF4-FFF2-40B4-BE49-F238E27FC236}">
                <a16:creationId xmlns:a16="http://schemas.microsoft.com/office/drawing/2014/main" id="{3ED73396-2B49-C902-6112-B8323DCA3131}"/>
              </a:ext>
            </a:extLst>
          </p:cNvPr>
          <p:cNvGrpSpPr/>
          <p:nvPr/>
        </p:nvGrpSpPr>
        <p:grpSpPr>
          <a:xfrm>
            <a:off x="914400" y="2811179"/>
            <a:ext cx="10554324" cy="1194558"/>
            <a:chOff x="380998" y="2528857"/>
            <a:chExt cx="10745453" cy="1382681"/>
          </a:xfrm>
        </p:grpSpPr>
        <p:grpSp>
          <p:nvGrpSpPr>
            <p:cNvPr id="9" name="Gruppieren 8">
              <a:extLst>
                <a:ext uri="{FF2B5EF4-FFF2-40B4-BE49-F238E27FC236}">
                  <a16:creationId xmlns:a16="http://schemas.microsoft.com/office/drawing/2014/main" id="{B5035C69-A657-33F3-CF58-EB74090F8BC7}"/>
                </a:ext>
              </a:extLst>
            </p:cNvPr>
            <p:cNvGrpSpPr/>
            <p:nvPr/>
          </p:nvGrpSpPr>
          <p:grpSpPr>
            <a:xfrm>
              <a:off x="380998" y="2528857"/>
              <a:ext cx="10745453" cy="1382681"/>
              <a:chOff x="113044" y="2607332"/>
              <a:chExt cx="10745453" cy="1382681"/>
            </a:xfrm>
          </p:grpSpPr>
          <p:sp>
            <p:nvSpPr>
              <p:cNvPr id="17" name="Textfeld 16">
                <a:extLst>
                  <a:ext uri="{FF2B5EF4-FFF2-40B4-BE49-F238E27FC236}">
                    <a16:creationId xmlns:a16="http://schemas.microsoft.com/office/drawing/2014/main" id="{956296C6-0421-34C9-C89F-0FA13886FFA6}"/>
                  </a:ext>
                </a:extLst>
              </p:cNvPr>
              <p:cNvSpPr txBox="1"/>
              <p:nvPr/>
            </p:nvSpPr>
            <p:spPr>
              <a:xfrm>
                <a:off x="113044" y="3600717"/>
                <a:ext cx="2881364" cy="338554"/>
              </a:xfrm>
              <a:prstGeom prst="rect">
                <a:avLst/>
              </a:prstGeom>
              <a:noFill/>
            </p:spPr>
            <p:txBody>
              <a:bodyPr wrap="square">
                <a:spAutoFit/>
              </a:bodyPr>
              <a:lstStyle/>
              <a:p>
                <a:pPr>
                  <a:buFont typeface="Wingdings" panose="05000000000000000000" pitchFamily="2" charset="2"/>
                  <a:buChar char="ü"/>
                </a:pPr>
                <a:r>
                  <a:rPr lang="en-US" sz="1600" dirty="0"/>
                  <a:t>the insolvency administrator</a:t>
                </a:r>
              </a:p>
            </p:txBody>
          </p:sp>
          <p:sp>
            <p:nvSpPr>
              <p:cNvPr id="18" name="Textfeld 17">
                <a:extLst>
                  <a:ext uri="{FF2B5EF4-FFF2-40B4-BE49-F238E27FC236}">
                    <a16:creationId xmlns:a16="http://schemas.microsoft.com/office/drawing/2014/main" id="{C26AD865-C61E-9067-86D4-489DBEE5061A}"/>
                  </a:ext>
                </a:extLst>
              </p:cNvPr>
              <p:cNvSpPr txBox="1"/>
              <p:nvPr/>
            </p:nvSpPr>
            <p:spPr>
              <a:xfrm>
                <a:off x="3909436" y="3598143"/>
                <a:ext cx="3695280" cy="338554"/>
              </a:xfrm>
              <a:prstGeom prst="rect">
                <a:avLst/>
              </a:prstGeom>
              <a:noFill/>
            </p:spPr>
            <p:txBody>
              <a:bodyPr wrap="square">
                <a:spAutoFit/>
              </a:bodyPr>
              <a:lstStyle/>
              <a:p>
                <a:pPr>
                  <a:buFont typeface="Wingdings" panose="05000000000000000000" pitchFamily="2" charset="2"/>
                  <a:buChar char="ü"/>
                </a:pPr>
                <a:r>
                  <a:rPr lang="en-US" sz="1600" dirty="0"/>
                  <a:t>the debtor (not in self-administration)</a:t>
                </a:r>
              </a:p>
            </p:txBody>
          </p:sp>
          <p:sp>
            <p:nvSpPr>
              <p:cNvPr id="20" name="Textfeld 19">
                <a:extLst>
                  <a:ext uri="{FF2B5EF4-FFF2-40B4-BE49-F238E27FC236}">
                    <a16:creationId xmlns:a16="http://schemas.microsoft.com/office/drawing/2014/main" id="{AD37F7E2-E0B8-F034-A236-27BEF2E33394}"/>
                  </a:ext>
                </a:extLst>
              </p:cNvPr>
              <p:cNvSpPr txBox="1"/>
              <p:nvPr/>
            </p:nvSpPr>
            <p:spPr>
              <a:xfrm>
                <a:off x="8164115" y="3598142"/>
                <a:ext cx="2694382" cy="391871"/>
              </a:xfrm>
              <a:prstGeom prst="rect">
                <a:avLst/>
              </a:prstGeom>
              <a:noFill/>
            </p:spPr>
            <p:txBody>
              <a:bodyPr wrap="square">
                <a:spAutoFit/>
              </a:bodyPr>
              <a:lstStyle/>
              <a:p>
                <a:pPr>
                  <a:buFont typeface="Wingdings" panose="05000000000000000000" pitchFamily="2" charset="2"/>
                  <a:buChar char="ü"/>
                </a:pPr>
                <a:r>
                  <a:rPr lang="en-US" sz="1600" dirty="0"/>
                  <a:t>an insolvency creditor</a:t>
                </a:r>
              </a:p>
            </p:txBody>
          </p:sp>
          <p:pic>
            <p:nvPicPr>
              <p:cNvPr id="21" name="Grafik 20" descr="Aktenkoffer mit einfarbiger Füllung">
                <a:extLst>
                  <a:ext uri="{FF2B5EF4-FFF2-40B4-BE49-F238E27FC236}">
                    <a16:creationId xmlns:a16="http://schemas.microsoft.com/office/drawing/2014/main" id="{DAE746F4-DC14-03C9-A338-632D7AED307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0115" y="2607332"/>
                <a:ext cx="1067221" cy="1067221"/>
              </a:xfrm>
              <a:prstGeom prst="rect">
                <a:avLst/>
              </a:prstGeom>
            </p:spPr>
          </p:pic>
        </p:grpSp>
        <p:grpSp>
          <p:nvGrpSpPr>
            <p:cNvPr id="11" name="Gruppieren 10">
              <a:extLst>
                <a:ext uri="{FF2B5EF4-FFF2-40B4-BE49-F238E27FC236}">
                  <a16:creationId xmlns:a16="http://schemas.microsoft.com/office/drawing/2014/main" id="{F2FB88AA-A995-597C-C751-1183F56C882C}"/>
                </a:ext>
              </a:extLst>
            </p:cNvPr>
            <p:cNvGrpSpPr/>
            <p:nvPr/>
          </p:nvGrpSpPr>
          <p:grpSpPr>
            <a:xfrm>
              <a:off x="9396044" y="2605267"/>
              <a:ext cx="1122062" cy="914400"/>
              <a:chOff x="9499875" y="2538773"/>
              <a:chExt cx="1122062" cy="914400"/>
            </a:xfrm>
          </p:grpSpPr>
          <p:pic>
            <p:nvPicPr>
              <p:cNvPr id="15" name="Grafik 14" descr="Euro mit einfarbiger Füllung">
                <a:extLst>
                  <a:ext uri="{FF2B5EF4-FFF2-40B4-BE49-F238E27FC236}">
                    <a16:creationId xmlns:a16="http://schemas.microsoft.com/office/drawing/2014/main" id="{D1CF66AC-5141-AF4C-BC85-AB62ED7FBBB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206612" y="2995973"/>
                <a:ext cx="415325" cy="415325"/>
              </a:xfrm>
              <a:prstGeom prst="rect">
                <a:avLst/>
              </a:prstGeom>
            </p:spPr>
          </p:pic>
          <p:pic>
            <p:nvPicPr>
              <p:cNvPr id="16" name="Grafik 15" descr="Gruppe von Frauen mit einfarbiger Füllung">
                <a:extLst>
                  <a:ext uri="{FF2B5EF4-FFF2-40B4-BE49-F238E27FC236}">
                    <a16:creationId xmlns:a16="http://schemas.microsoft.com/office/drawing/2014/main" id="{E732E7F0-EB9C-A1AA-AC9E-B2C9662CAF3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499875" y="2538773"/>
                <a:ext cx="914400" cy="914400"/>
              </a:xfrm>
              <a:prstGeom prst="rect">
                <a:avLst/>
              </a:prstGeom>
            </p:spPr>
          </p:pic>
        </p:grpSp>
        <p:pic>
          <p:nvPicPr>
            <p:cNvPr id="13" name="Grafik 12" descr="Darlehen mit einfarbiger Füllung">
              <a:extLst>
                <a:ext uri="{FF2B5EF4-FFF2-40B4-BE49-F238E27FC236}">
                  <a16:creationId xmlns:a16="http://schemas.microsoft.com/office/drawing/2014/main" id="{272DB410-3CC6-8983-C541-952E39A5F37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567830" y="2605267"/>
              <a:ext cx="914401" cy="914401"/>
            </a:xfrm>
            <a:prstGeom prst="rect">
              <a:avLst/>
            </a:prstGeom>
          </p:spPr>
        </p:pic>
      </p:grpSp>
    </p:spTree>
    <p:extLst>
      <p:ext uri="{BB962C8B-B14F-4D97-AF65-F5344CB8AC3E}">
        <p14:creationId xmlns:p14="http://schemas.microsoft.com/office/powerpoint/2010/main" val="202734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F6C3D-88EE-0550-3740-8EBC089D191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EC1DA94-5093-7838-5C17-5203CC7D05AB}"/>
              </a:ext>
            </a:extLst>
          </p:cNvPr>
          <p:cNvSpPr>
            <a:spLocks noGrp="1"/>
          </p:cNvSpPr>
          <p:nvPr>
            <p:ph type="title"/>
          </p:nvPr>
        </p:nvSpPr>
        <p:spPr/>
        <p:txBody>
          <a:bodyPr>
            <a:normAutofit/>
          </a:bodyPr>
          <a:lstStyle/>
          <a:p>
            <a:r>
              <a:rPr lang="de-AT" sz="3600" dirty="0"/>
              <a:t>D. </a:t>
            </a:r>
            <a:r>
              <a:rPr lang="de-AT" sz="3600" dirty="0" err="1"/>
              <a:t>Applicable</a:t>
            </a:r>
            <a:r>
              <a:rPr lang="de-AT" sz="3200" dirty="0"/>
              <a:t> Law (1):</a:t>
            </a:r>
          </a:p>
        </p:txBody>
      </p:sp>
      <p:sp>
        <p:nvSpPr>
          <p:cNvPr id="3" name="Inhaltsplatzhalter 2">
            <a:extLst>
              <a:ext uri="{FF2B5EF4-FFF2-40B4-BE49-F238E27FC236}">
                <a16:creationId xmlns:a16="http://schemas.microsoft.com/office/drawing/2014/main" id="{EC3D53CA-C843-1370-CD8E-9A05993AC925}"/>
              </a:ext>
            </a:extLst>
          </p:cNvPr>
          <p:cNvSpPr>
            <a:spLocks noGrp="1"/>
          </p:cNvSpPr>
          <p:nvPr>
            <p:ph idx="1"/>
          </p:nvPr>
        </p:nvSpPr>
        <p:spPr>
          <a:xfrm>
            <a:off x="380998" y="5445589"/>
            <a:ext cx="11430002" cy="1412411"/>
          </a:xfrm>
        </p:spPr>
        <p:txBody>
          <a:bodyPr>
            <a:normAutofit/>
          </a:bodyPr>
          <a:lstStyle/>
          <a:p>
            <a:pPr marL="0" indent="0">
              <a:buNone/>
            </a:pPr>
            <a:r>
              <a:rPr lang="en-US" sz="2000" b="1" dirty="0"/>
              <a:t>EIR: 	Pending arbitration at time of insolvency </a:t>
            </a:r>
            <a:r>
              <a:rPr lang="en-US" sz="2000" dirty="0"/>
              <a:t>→ Art. 18 EIR </a:t>
            </a:r>
            <a:r>
              <a:rPr lang="en-US" sz="2000" dirty="0">
                <a:sym typeface="Wingdings" panose="05000000000000000000" pitchFamily="2" charset="2"/>
              </a:rPr>
              <a:t> </a:t>
            </a:r>
            <a:r>
              <a:rPr lang="en-US" sz="2000" dirty="0"/>
              <a:t>law of the seat of arbitration applies</a:t>
            </a:r>
          </a:p>
          <a:p>
            <a:pPr marL="0" indent="0">
              <a:buNone/>
            </a:pPr>
            <a:r>
              <a:rPr lang="en-US" sz="2000" b="1" dirty="0"/>
              <a:t>	No arbitration pending at time of insolvency </a:t>
            </a:r>
            <a:r>
              <a:rPr lang="en-US" sz="2000" dirty="0"/>
              <a:t>→ Art. 7 EIR </a:t>
            </a:r>
            <a:r>
              <a:rPr lang="en-US" sz="2000" dirty="0">
                <a:sym typeface="Wingdings" panose="05000000000000000000" pitchFamily="2" charset="2"/>
              </a:rPr>
              <a:t></a:t>
            </a:r>
            <a:r>
              <a:rPr lang="en-US" sz="2000" dirty="0"/>
              <a:t> law of the State where insolvency 	was opened applies (lex </a:t>
            </a:r>
            <a:r>
              <a:rPr lang="en-US" sz="2000" dirty="0" err="1"/>
              <a:t>fori</a:t>
            </a:r>
            <a:r>
              <a:rPr lang="en-US" sz="2000" dirty="0"/>
              <a:t> concursus)</a:t>
            </a:r>
          </a:p>
        </p:txBody>
      </p:sp>
      <p:grpSp>
        <p:nvGrpSpPr>
          <p:cNvPr id="17" name="Gruppieren 16">
            <a:extLst>
              <a:ext uri="{FF2B5EF4-FFF2-40B4-BE49-F238E27FC236}">
                <a16:creationId xmlns:a16="http://schemas.microsoft.com/office/drawing/2014/main" id="{31B3E57D-1917-2707-1941-7BCF842B83DD}"/>
              </a:ext>
            </a:extLst>
          </p:cNvPr>
          <p:cNvGrpSpPr/>
          <p:nvPr/>
        </p:nvGrpSpPr>
        <p:grpSpPr>
          <a:xfrm>
            <a:off x="380999" y="2363001"/>
            <a:ext cx="2901097" cy="1712393"/>
            <a:chOff x="380999" y="2107304"/>
            <a:chExt cx="2901097" cy="1712393"/>
          </a:xfrm>
        </p:grpSpPr>
        <p:grpSp>
          <p:nvGrpSpPr>
            <p:cNvPr id="11" name="Gruppieren 10">
              <a:extLst>
                <a:ext uri="{FF2B5EF4-FFF2-40B4-BE49-F238E27FC236}">
                  <a16:creationId xmlns:a16="http://schemas.microsoft.com/office/drawing/2014/main" id="{02090B4F-4D2D-480D-D654-9A95FE87012C}"/>
                </a:ext>
              </a:extLst>
            </p:cNvPr>
            <p:cNvGrpSpPr/>
            <p:nvPr/>
          </p:nvGrpSpPr>
          <p:grpSpPr>
            <a:xfrm>
              <a:off x="380999" y="2107304"/>
              <a:ext cx="1779398" cy="1712393"/>
              <a:chOff x="1245342" y="459668"/>
              <a:chExt cx="2897233" cy="2844357"/>
            </a:xfrm>
          </p:grpSpPr>
          <p:sp>
            <p:nvSpPr>
              <p:cNvPr id="12" name="Ellipse 11">
                <a:extLst>
                  <a:ext uri="{FF2B5EF4-FFF2-40B4-BE49-F238E27FC236}">
                    <a16:creationId xmlns:a16="http://schemas.microsoft.com/office/drawing/2014/main" id="{3E4A1E4E-24ED-58F1-2BB3-107698C37857}"/>
                  </a:ext>
                </a:extLst>
              </p:cNvPr>
              <p:cNvSpPr/>
              <p:nvPr/>
            </p:nvSpPr>
            <p:spPr>
              <a:xfrm>
                <a:off x="1245342" y="459668"/>
                <a:ext cx="2897233" cy="2844357"/>
              </a:xfrm>
              <a:prstGeom prst="ellipse">
                <a:avLst/>
              </a:prstGeom>
              <a:solidFill>
                <a:schemeClr val="accent1">
                  <a:hueOff val="0"/>
                  <a:satOff val="0"/>
                  <a:lumOff val="0"/>
                </a:schemeClr>
              </a:solidFill>
            </p:spPr>
            <p:style>
              <a:lnRef idx="2">
                <a:schemeClr val="lt1">
                  <a:hueOff val="0"/>
                  <a:satOff val="0"/>
                  <a:lumOff val="0"/>
                  <a:alphaOff val="0"/>
                </a:schemeClr>
              </a:lnRef>
              <a:fillRef idx="1">
                <a:scrgbClr r="0" g="0" b="0"/>
              </a:fillRef>
              <a:effectRef idx="0">
                <a:schemeClr val="accent1">
                  <a:alpha val="50000"/>
                  <a:hueOff val="0"/>
                  <a:satOff val="0"/>
                  <a:lumOff val="0"/>
                  <a:alphaOff val="0"/>
                </a:schemeClr>
              </a:effectRef>
              <a:fontRef idx="minor">
                <a:schemeClr val="tx1"/>
              </a:fontRef>
            </p:style>
            <p:txBody>
              <a:bodyPr/>
              <a:lstStyle/>
              <a:p>
                <a:endParaRPr lang="de-AT"/>
              </a:p>
            </p:txBody>
          </p:sp>
          <p:sp>
            <p:nvSpPr>
              <p:cNvPr id="13" name="Ellipse 4">
                <a:extLst>
                  <a:ext uri="{FF2B5EF4-FFF2-40B4-BE49-F238E27FC236}">
                    <a16:creationId xmlns:a16="http://schemas.microsoft.com/office/drawing/2014/main" id="{498532C9-7195-9957-AD97-7B2C70431F27}"/>
                  </a:ext>
                </a:extLst>
              </p:cNvPr>
              <p:cNvSpPr txBox="1"/>
              <p:nvPr/>
            </p:nvSpPr>
            <p:spPr>
              <a:xfrm>
                <a:off x="1614034" y="1331630"/>
                <a:ext cx="2159847" cy="1100432"/>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49530" tIns="49530" rIns="49530" bIns="49530" numCol="1" spcCol="1270" anchor="ctr" anchorCtr="0">
                <a:noAutofit/>
              </a:bodyPr>
              <a:lstStyle/>
              <a:p>
                <a:pPr marL="0" lvl="0" indent="0" algn="ctr" defTabSz="1733550">
                  <a:lnSpc>
                    <a:spcPct val="90000"/>
                  </a:lnSpc>
                  <a:spcBef>
                    <a:spcPct val="0"/>
                  </a:spcBef>
                  <a:spcAft>
                    <a:spcPct val="35000"/>
                  </a:spcAft>
                  <a:buNone/>
                </a:pPr>
                <a:r>
                  <a:rPr lang="de-AT" sz="2400" b="1" kern="1200" dirty="0" err="1">
                    <a:solidFill>
                      <a:schemeClr val="bg1"/>
                    </a:solidFill>
                  </a:rPr>
                  <a:t>EuInsVO</a:t>
                </a:r>
                <a:endParaRPr lang="de-AT" sz="2400" b="1" kern="1200" dirty="0">
                  <a:solidFill>
                    <a:schemeClr val="bg1"/>
                  </a:solidFill>
                </a:endParaRPr>
              </a:p>
            </p:txBody>
          </p:sp>
        </p:grpSp>
        <p:grpSp>
          <p:nvGrpSpPr>
            <p:cNvPr id="14" name="Gruppieren 13">
              <a:extLst>
                <a:ext uri="{FF2B5EF4-FFF2-40B4-BE49-F238E27FC236}">
                  <a16:creationId xmlns:a16="http://schemas.microsoft.com/office/drawing/2014/main" id="{49CD1DCF-41E2-98E5-B35B-72051BEF43E5}"/>
                </a:ext>
              </a:extLst>
            </p:cNvPr>
            <p:cNvGrpSpPr/>
            <p:nvPr/>
          </p:nvGrpSpPr>
          <p:grpSpPr>
            <a:xfrm>
              <a:off x="2156506" y="2107304"/>
              <a:ext cx="1125590" cy="1105058"/>
              <a:chOff x="2773403" y="2688874"/>
              <a:chExt cx="1125590" cy="1105058"/>
            </a:xfrm>
          </p:grpSpPr>
          <p:sp>
            <p:nvSpPr>
              <p:cNvPr id="15" name="Ellipse 14">
                <a:extLst>
                  <a:ext uri="{FF2B5EF4-FFF2-40B4-BE49-F238E27FC236}">
                    <a16:creationId xmlns:a16="http://schemas.microsoft.com/office/drawing/2014/main" id="{DFA2DD0E-1AEC-7899-1555-3BBDEF627952}"/>
                  </a:ext>
                </a:extLst>
              </p:cNvPr>
              <p:cNvSpPr/>
              <p:nvPr/>
            </p:nvSpPr>
            <p:spPr>
              <a:xfrm>
                <a:off x="2773403" y="2688874"/>
                <a:ext cx="1125590" cy="1105058"/>
              </a:xfrm>
              <a:prstGeom prst="ellipse">
                <a:avLst/>
              </a:prstGeom>
              <a:solidFill>
                <a:schemeClr val="accent1">
                  <a:hueOff val="0"/>
                  <a:satOff val="0"/>
                  <a:lumOff val="0"/>
                </a:schemeClr>
              </a:solidFill>
            </p:spPr>
            <p:style>
              <a:lnRef idx="2">
                <a:schemeClr val="lt1">
                  <a:hueOff val="0"/>
                  <a:satOff val="0"/>
                  <a:lumOff val="0"/>
                  <a:alphaOff val="0"/>
                </a:schemeClr>
              </a:lnRef>
              <a:fillRef idx="1">
                <a:scrgbClr r="0" g="0" b="0"/>
              </a:fillRef>
              <a:effectRef idx="0">
                <a:schemeClr val="accent1">
                  <a:alpha val="50000"/>
                  <a:hueOff val="0"/>
                  <a:satOff val="0"/>
                  <a:lumOff val="0"/>
                  <a:alphaOff val="0"/>
                </a:schemeClr>
              </a:effectRef>
              <a:fontRef idx="minor">
                <a:schemeClr val="tx1"/>
              </a:fontRef>
            </p:style>
            <p:txBody>
              <a:bodyPr/>
              <a:lstStyle/>
              <a:p>
                <a:endParaRPr lang="de-AT"/>
              </a:p>
            </p:txBody>
          </p:sp>
          <p:sp>
            <p:nvSpPr>
              <p:cNvPr id="16" name="Ellipse 4">
                <a:extLst>
                  <a:ext uri="{FF2B5EF4-FFF2-40B4-BE49-F238E27FC236}">
                    <a16:creationId xmlns:a16="http://schemas.microsoft.com/office/drawing/2014/main" id="{2628A4D9-23D7-A932-5254-83B0104137F4}"/>
                  </a:ext>
                </a:extLst>
              </p:cNvPr>
              <p:cNvSpPr txBox="1"/>
              <p:nvPr/>
            </p:nvSpPr>
            <p:spPr>
              <a:xfrm>
                <a:off x="2938242" y="2850706"/>
                <a:ext cx="795912" cy="78139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de-AT" sz="2400" b="1" kern="1200" dirty="0">
                    <a:solidFill>
                      <a:schemeClr val="bg1"/>
                    </a:solidFill>
                  </a:rPr>
                  <a:t>IO</a:t>
                </a:r>
              </a:p>
            </p:txBody>
          </p:sp>
        </p:grpSp>
      </p:grpSp>
      <p:sp>
        <p:nvSpPr>
          <p:cNvPr id="19" name="Textfeld 18">
            <a:extLst>
              <a:ext uri="{FF2B5EF4-FFF2-40B4-BE49-F238E27FC236}">
                <a16:creationId xmlns:a16="http://schemas.microsoft.com/office/drawing/2014/main" id="{52CA5FDA-C90C-F6B9-2478-E7F88D8565C3}"/>
              </a:ext>
            </a:extLst>
          </p:cNvPr>
          <p:cNvSpPr txBox="1"/>
          <p:nvPr/>
        </p:nvSpPr>
        <p:spPr>
          <a:xfrm>
            <a:off x="3935904" y="2363001"/>
            <a:ext cx="6665108" cy="3376374"/>
          </a:xfrm>
          <a:prstGeom prst="rect">
            <a:avLst/>
          </a:prstGeom>
          <a:noFill/>
        </p:spPr>
        <p:txBody>
          <a:bodyPr wrap="square">
            <a:spAutoFit/>
          </a:bodyPr>
          <a:lstStyle/>
          <a:p>
            <a:pPr marL="285750" indent="-285750">
              <a:lnSpc>
                <a:spcPct val="150000"/>
              </a:lnSpc>
              <a:buFont typeface="Symbol" panose="05050102010706020507" pitchFamily="18" charset="2"/>
              <a:buChar char="-"/>
            </a:pPr>
            <a:r>
              <a:rPr lang="en-US" dirty="0"/>
              <a:t>Applicable law is a key issue when insolvency and arbitration proceedings overlap</a:t>
            </a:r>
          </a:p>
          <a:p>
            <a:pPr marL="285750" indent="-285750">
              <a:lnSpc>
                <a:spcPct val="150000"/>
              </a:lnSpc>
              <a:buFont typeface="Symbol" panose="05050102010706020507" pitchFamily="18" charset="2"/>
              <a:buChar char="-"/>
            </a:pPr>
            <a:r>
              <a:rPr lang="en-US" dirty="0"/>
              <a:t>If insolvency proceedings are opened (before or after arbitration is pending), conflict-of-law issues arise</a:t>
            </a:r>
          </a:p>
          <a:p>
            <a:pPr marL="285750" indent="-285750">
              <a:lnSpc>
                <a:spcPct val="150000"/>
              </a:lnSpc>
              <a:buFont typeface="Symbol" panose="05050102010706020507" pitchFamily="18" charset="2"/>
              <a:buChar char="-"/>
            </a:pPr>
            <a:r>
              <a:rPr lang="en-US" dirty="0"/>
              <a:t>EU Member States </a:t>
            </a:r>
            <a:r>
              <a:rPr lang="en-US" dirty="0">
                <a:sym typeface="Wingdings" panose="05000000000000000000" pitchFamily="2" charset="2"/>
              </a:rPr>
              <a:t> European Insolvency Regulation (EIR) insofar as EIR is applicable; national rules on cross-border insolvency where EIR is no applicable (2 different sets of rules)</a:t>
            </a:r>
          </a:p>
          <a:p>
            <a:pPr marL="285750" indent="-285750">
              <a:lnSpc>
                <a:spcPct val="150000"/>
              </a:lnSpc>
              <a:buFont typeface="Symbol" panose="05050102010706020507" pitchFamily="18" charset="2"/>
              <a:buChar char="-"/>
            </a:pPr>
            <a:endParaRPr lang="en-US" dirty="0"/>
          </a:p>
        </p:txBody>
      </p:sp>
    </p:spTree>
    <p:extLst>
      <p:ext uri="{BB962C8B-B14F-4D97-AF65-F5344CB8AC3E}">
        <p14:creationId xmlns:p14="http://schemas.microsoft.com/office/powerpoint/2010/main" val="1154827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7E395F-D9FF-CAB1-272D-74BF998D88E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3EE48F2-F1F2-D64C-A6A6-C6F2D2E0C760}"/>
              </a:ext>
            </a:extLst>
          </p:cNvPr>
          <p:cNvSpPr>
            <a:spLocks noGrp="1"/>
          </p:cNvSpPr>
          <p:nvPr>
            <p:ph type="title"/>
          </p:nvPr>
        </p:nvSpPr>
        <p:spPr/>
        <p:txBody>
          <a:bodyPr>
            <a:normAutofit/>
          </a:bodyPr>
          <a:lstStyle/>
          <a:p>
            <a:r>
              <a:rPr lang="de-AT" sz="3600" dirty="0"/>
              <a:t>D. </a:t>
            </a:r>
            <a:r>
              <a:rPr lang="de-AT" sz="3600" dirty="0" err="1"/>
              <a:t>Applicable</a:t>
            </a:r>
            <a:r>
              <a:rPr lang="de-AT" sz="3200" dirty="0"/>
              <a:t> Law (2):</a:t>
            </a:r>
          </a:p>
        </p:txBody>
      </p:sp>
      <p:sp>
        <p:nvSpPr>
          <p:cNvPr id="3" name="Inhaltsplatzhalter 2">
            <a:extLst>
              <a:ext uri="{FF2B5EF4-FFF2-40B4-BE49-F238E27FC236}">
                <a16:creationId xmlns:a16="http://schemas.microsoft.com/office/drawing/2014/main" id="{11B35E99-D7DF-8374-0DB7-28B2EA36294A}"/>
              </a:ext>
            </a:extLst>
          </p:cNvPr>
          <p:cNvSpPr>
            <a:spLocks noGrp="1"/>
          </p:cNvSpPr>
          <p:nvPr>
            <p:ph idx="1"/>
          </p:nvPr>
        </p:nvSpPr>
        <p:spPr>
          <a:xfrm>
            <a:off x="380998" y="4532998"/>
            <a:ext cx="11430002" cy="1984933"/>
          </a:xfrm>
        </p:spPr>
        <p:txBody>
          <a:bodyPr>
            <a:normAutofit fontScale="77500" lnSpcReduction="20000"/>
          </a:bodyPr>
          <a:lstStyle/>
          <a:p>
            <a:pPr marL="0" indent="0">
              <a:buNone/>
            </a:pPr>
            <a:r>
              <a:rPr lang="en-US" sz="2000" b="1" dirty="0"/>
              <a:t>Germany:</a:t>
            </a:r>
            <a:r>
              <a:rPr lang="en-US" sz="2000" dirty="0"/>
              <a:t> Section 180 German Insolvency Code → the verification process must be conducted before the arbitral tribunal.</a:t>
            </a:r>
          </a:p>
          <a:p>
            <a:pPr marL="0" indent="0">
              <a:buNone/>
            </a:pPr>
            <a:r>
              <a:rPr lang="en-US" sz="2000" b="1" dirty="0"/>
              <a:t>Switzerland:</a:t>
            </a:r>
            <a:r>
              <a:rPr lang="en-US" sz="2000" dirty="0"/>
              <a:t> Art. 192 Statute on Private International Law → the arbitral tribunal itself decides on its jurisdiction.</a:t>
            </a:r>
          </a:p>
          <a:p>
            <a:pPr marL="0" indent="0">
              <a:buNone/>
            </a:pPr>
            <a:r>
              <a:rPr lang="en-US" sz="2000" b="1" dirty="0"/>
              <a:t>Austria: 	where other EIR MS are concerned: Art 18 EIR</a:t>
            </a:r>
          </a:p>
          <a:p>
            <a:pPr marL="0" indent="0">
              <a:buNone/>
            </a:pPr>
            <a:r>
              <a:rPr lang="en-US" sz="2000" b="1" dirty="0"/>
              <a:t>	vis-à-vis third countries:</a:t>
            </a:r>
            <a:r>
              <a:rPr lang="en-US" sz="2000" dirty="0"/>
              <a:t> national conflict-of-law rules (in Austria: Sections 221 et seq. Austrian Insolvency Code).</a:t>
            </a:r>
          </a:p>
          <a:p>
            <a:pPr marL="0" indent="0">
              <a:buNone/>
            </a:pPr>
            <a:endParaRPr lang="en-US" sz="2000" dirty="0"/>
          </a:p>
          <a:p>
            <a:pPr marL="0" indent="0">
              <a:buNone/>
            </a:pPr>
            <a:r>
              <a:rPr lang="en-US" sz="2000" dirty="0">
                <a:sym typeface="Wingdings" panose="05000000000000000000" pitchFamily="2" charset="2"/>
              </a:rPr>
              <a:t> Need for clear conflict-of-law provisions to prevent annulment of arbitral awards due to violation of </a:t>
            </a:r>
            <a:r>
              <a:rPr lang="en-US" sz="2000" dirty="0" err="1">
                <a:sym typeface="Wingdings" panose="05000000000000000000" pitchFamily="2" charset="2"/>
              </a:rPr>
              <a:t>ordre</a:t>
            </a:r>
            <a:r>
              <a:rPr lang="en-US" sz="2000" dirty="0">
                <a:sym typeface="Wingdings" panose="05000000000000000000" pitchFamily="2" charset="2"/>
              </a:rPr>
              <a:t> public</a:t>
            </a:r>
            <a:endParaRPr lang="en-US" sz="2000" dirty="0"/>
          </a:p>
        </p:txBody>
      </p:sp>
      <p:grpSp>
        <p:nvGrpSpPr>
          <p:cNvPr id="17" name="Gruppieren 16">
            <a:extLst>
              <a:ext uri="{FF2B5EF4-FFF2-40B4-BE49-F238E27FC236}">
                <a16:creationId xmlns:a16="http://schemas.microsoft.com/office/drawing/2014/main" id="{8D721750-EF36-6080-9D4B-BA367FDD7FA0}"/>
              </a:ext>
            </a:extLst>
          </p:cNvPr>
          <p:cNvGrpSpPr/>
          <p:nvPr/>
        </p:nvGrpSpPr>
        <p:grpSpPr>
          <a:xfrm>
            <a:off x="380999" y="2363001"/>
            <a:ext cx="2901097" cy="1712393"/>
            <a:chOff x="380999" y="2107304"/>
            <a:chExt cx="2901097" cy="1712393"/>
          </a:xfrm>
        </p:grpSpPr>
        <p:grpSp>
          <p:nvGrpSpPr>
            <p:cNvPr id="11" name="Gruppieren 10">
              <a:extLst>
                <a:ext uri="{FF2B5EF4-FFF2-40B4-BE49-F238E27FC236}">
                  <a16:creationId xmlns:a16="http://schemas.microsoft.com/office/drawing/2014/main" id="{63EFEE15-ADB9-310C-E98F-C4214160F3B8}"/>
                </a:ext>
              </a:extLst>
            </p:cNvPr>
            <p:cNvGrpSpPr/>
            <p:nvPr/>
          </p:nvGrpSpPr>
          <p:grpSpPr>
            <a:xfrm>
              <a:off x="380999" y="2107304"/>
              <a:ext cx="1779398" cy="1712393"/>
              <a:chOff x="1245342" y="459668"/>
              <a:chExt cx="2897233" cy="2844357"/>
            </a:xfrm>
          </p:grpSpPr>
          <p:sp>
            <p:nvSpPr>
              <p:cNvPr id="12" name="Ellipse 11">
                <a:extLst>
                  <a:ext uri="{FF2B5EF4-FFF2-40B4-BE49-F238E27FC236}">
                    <a16:creationId xmlns:a16="http://schemas.microsoft.com/office/drawing/2014/main" id="{4CCCFCA0-D5A4-111B-5601-F96E6801ED29}"/>
                  </a:ext>
                </a:extLst>
              </p:cNvPr>
              <p:cNvSpPr/>
              <p:nvPr/>
            </p:nvSpPr>
            <p:spPr>
              <a:xfrm>
                <a:off x="1245342" y="459668"/>
                <a:ext cx="2897233" cy="2844357"/>
              </a:xfrm>
              <a:prstGeom prst="ellipse">
                <a:avLst/>
              </a:prstGeom>
              <a:solidFill>
                <a:schemeClr val="accent1">
                  <a:hueOff val="0"/>
                  <a:satOff val="0"/>
                  <a:lumOff val="0"/>
                </a:schemeClr>
              </a:solidFill>
            </p:spPr>
            <p:style>
              <a:lnRef idx="2">
                <a:schemeClr val="lt1">
                  <a:hueOff val="0"/>
                  <a:satOff val="0"/>
                  <a:lumOff val="0"/>
                  <a:alphaOff val="0"/>
                </a:schemeClr>
              </a:lnRef>
              <a:fillRef idx="1">
                <a:scrgbClr r="0" g="0" b="0"/>
              </a:fillRef>
              <a:effectRef idx="0">
                <a:schemeClr val="accent1">
                  <a:alpha val="50000"/>
                  <a:hueOff val="0"/>
                  <a:satOff val="0"/>
                  <a:lumOff val="0"/>
                  <a:alphaOff val="0"/>
                </a:schemeClr>
              </a:effectRef>
              <a:fontRef idx="minor">
                <a:schemeClr val="tx1"/>
              </a:fontRef>
            </p:style>
            <p:txBody>
              <a:bodyPr/>
              <a:lstStyle/>
              <a:p>
                <a:endParaRPr lang="de-AT"/>
              </a:p>
            </p:txBody>
          </p:sp>
          <p:sp>
            <p:nvSpPr>
              <p:cNvPr id="13" name="Ellipse 4">
                <a:extLst>
                  <a:ext uri="{FF2B5EF4-FFF2-40B4-BE49-F238E27FC236}">
                    <a16:creationId xmlns:a16="http://schemas.microsoft.com/office/drawing/2014/main" id="{F88C3C23-EA4D-3BF5-E35D-7089995726D7}"/>
                  </a:ext>
                </a:extLst>
              </p:cNvPr>
              <p:cNvSpPr txBox="1"/>
              <p:nvPr/>
            </p:nvSpPr>
            <p:spPr>
              <a:xfrm>
                <a:off x="1614034" y="1331630"/>
                <a:ext cx="2159847" cy="1100432"/>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49530" tIns="49530" rIns="49530" bIns="49530" numCol="1" spcCol="1270" anchor="ctr" anchorCtr="0">
                <a:noAutofit/>
              </a:bodyPr>
              <a:lstStyle/>
              <a:p>
                <a:pPr marL="0" lvl="0" indent="0" algn="ctr" defTabSz="1733550">
                  <a:lnSpc>
                    <a:spcPct val="90000"/>
                  </a:lnSpc>
                  <a:spcBef>
                    <a:spcPct val="0"/>
                  </a:spcBef>
                  <a:spcAft>
                    <a:spcPct val="35000"/>
                  </a:spcAft>
                  <a:buNone/>
                </a:pPr>
                <a:r>
                  <a:rPr lang="de-AT" sz="2400" b="1" kern="1200" dirty="0">
                    <a:solidFill>
                      <a:schemeClr val="bg1"/>
                    </a:solidFill>
                  </a:rPr>
                  <a:t>Art 7/18 EIR</a:t>
                </a:r>
              </a:p>
            </p:txBody>
          </p:sp>
        </p:grpSp>
        <p:grpSp>
          <p:nvGrpSpPr>
            <p:cNvPr id="14" name="Gruppieren 13">
              <a:extLst>
                <a:ext uri="{FF2B5EF4-FFF2-40B4-BE49-F238E27FC236}">
                  <a16:creationId xmlns:a16="http://schemas.microsoft.com/office/drawing/2014/main" id="{8395BE97-864D-8298-036C-2A901133AEA4}"/>
                </a:ext>
              </a:extLst>
            </p:cNvPr>
            <p:cNvGrpSpPr/>
            <p:nvPr/>
          </p:nvGrpSpPr>
          <p:grpSpPr>
            <a:xfrm>
              <a:off x="2156506" y="2107304"/>
              <a:ext cx="1125590" cy="1105058"/>
              <a:chOff x="2773403" y="2688874"/>
              <a:chExt cx="1125590" cy="1105058"/>
            </a:xfrm>
          </p:grpSpPr>
          <p:sp>
            <p:nvSpPr>
              <p:cNvPr id="15" name="Ellipse 14">
                <a:extLst>
                  <a:ext uri="{FF2B5EF4-FFF2-40B4-BE49-F238E27FC236}">
                    <a16:creationId xmlns:a16="http://schemas.microsoft.com/office/drawing/2014/main" id="{DCC4B974-3DD2-597D-C10E-1B419F6C8676}"/>
                  </a:ext>
                </a:extLst>
              </p:cNvPr>
              <p:cNvSpPr/>
              <p:nvPr/>
            </p:nvSpPr>
            <p:spPr>
              <a:xfrm>
                <a:off x="2773403" y="2688874"/>
                <a:ext cx="1125590" cy="1105058"/>
              </a:xfrm>
              <a:prstGeom prst="ellipse">
                <a:avLst/>
              </a:prstGeom>
              <a:solidFill>
                <a:schemeClr val="accent1">
                  <a:hueOff val="0"/>
                  <a:satOff val="0"/>
                  <a:lumOff val="0"/>
                </a:schemeClr>
              </a:solidFill>
            </p:spPr>
            <p:style>
              <a:lnRef idx="2">
                <a:schemeClr val="lt1">
                  <a:hueOff val="0"/>
                  <a:satOff val="0"/>
                  <a:lumOff val="0"/>
                  <a:alphaOff val="0"/>
                </a:schemeClr>
              </a:lnRef>
              <a:fillRef idx="1">
                <a:scrgbClr r="0" g="0" b="0"/>
              </a:fillRef>
              <a:effectRef idx="0">
                <a:schemeClr val="accent1">
                  <a:alpha val="50000"/>
                  <a:hueOff val="0"/>
                  <a:satOff val="0"/>
                  <a:lumOff val="0"/>
                  <a:alphaOff val="0"/>
                </a:schemeClr>
              </a:effectRef>
              <a:fontRef idx="minor">
                <a:schemeClr val="tx1"/>
              </a:fontRef>
            </p:style>
            <p:txBody>
              <a:bodyPr/>
              <a:lstStyle/>
              <a:p>
                <a:endParaRPr lang="de-AT"/>
              </a:p>
            </p:txBody>
          </p:sp>
          <p:sp>
            <p:nvSpPr>
              <p:cNvPr id="16" name="Ellipse 4">
                <a:extLst>
                  <a:ext uri="{FF2B5EF4-FFF2-40B4-BE49-F238E27FC236}">
                    <a16:creationId xmlns:a16="http://schemas.microsoft.com/office/drawing/2014/main" id="{B35CE775-BA81-3299-EA61-B8E554E4B0B4}"/>
                  </a:ext>
                </a:extLst>
              </p:cNvPr>
              <p:cNvSpPr txBox="1"/>
              <p:nvPr/>
            </p:nvSpPr>
            <p:spPr>
              <a:xfrm>
                <a:off x="2938242" y="2850706"/>
                <a:ext cx="795912" cy="78139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de-AT" sz="2400" b="1" kern="1200" dirty="0">
                    <a:solidFill>
                      <a:schemeClr val="bg1"/>
                    </a:solidFill>
                  </a:rPr>
                  <a:t>§ 221 IO</a:t>
                </a:r>
              </a:p>
            </p:txBody>
          </p:sp>
        </p:grpSp>
      </p:grpSp>
      <p:sp>
        <p:nvSpPr>
          <p:cNvPr id="19" name="Textfeld 18">
            <a:extLst>
              <a:ext uri="{FF2B5EF4-FFF2-40B4-BE49-F238E27FC236}">
                <a16:creationId xmlns:a16="http://schemas.microsoft.com/office/drawing/2014/main" id="{6E22E781-A1B4-000D-3B23-3EB00768F931}"/>
              </a:ext>
            </a:extLst>
          </p:cNvPr>
          <p:cNvSpPr txBox="1"/>
          <p:nvPr/>
        </p:nvSpPr>
        <p:spPr>
          <a:xfrm>
            <a:off x="3935903" y="2241288"/>
            <a:ext cx="5452838" cy="2129878"/>
          </a:xfrm>
          <a:prstGeom prst="rect">
            <a:avLst/>
          </a:prstGeom>
          <a:noFill/>
        </p:spPr>
        <p:txBody>
          <a:bodyPr wrap="square">
            <a:spAutoFit/>
          </a:bodyPr>
          <a:lstStyle/>
          <a:p>
            <a:pPr marL="285750" indent="-285750">
              <a:lnSpc>
                <a:spcPct val="150000"/>
              </a:lnSpc>
              <a:buFont typeface="Symbol" panose="05050102010706020507" pitchFamily="18" charset="2"/>
              <a:buChar char="-"/>
            </a:pPr>
            <a:r>
              <a:rPr lang="en-US" b="1" i="1" dirty="0"/>
              <a:t>Lex </a:t>
            </a:r>
            <a:r>
              <a:rPr lang="en-US" b="1" i="1" dirty="0" err="1"/>
              <a:t>fori</a:t>
            </a:r>
            <a:r>
              <a:rPr lang="en-US" b="1" i="1" dirty="0"/>
              <a:t> concursus</a:t>
            </a:r>
            <a:r>
              <a:rPr lang="en-US" b="1" dirty="0"/>
              <a:t> </a:t>
            </a:r>
            <a:r>
              <a:rPr lang="en-US" dirty="0"/>
              <a:t>→ the applicable law is that of the State in which the proceedings are opened.</a:t>
            </a:r>
          </a:p>
          <a:p>
            <a:pPr marL="285750" indent="-285750">
              <a:lnSpc>
                <a:spcPct val="150000"/>
              </a:lnSpc>
              <a:buFont typeface="Symbol" panose="05050102010706020507" pitchFamily="18" charset="2"/>
              <a:buChar char="-"/>
            </a:pPr>
            <a:r>
              <a:rPr lang="en-US" b="1" dirty="0"/>
              <a:t>COMI (Centre of Main Interest)</a:t>
            </a:r>
            <a:r>
              <a:rPr lang="en-US" dirty="0"/>
              <a:t> → administration of the debtor’s interests – ascertainable by third parties.</a:t>
            </a:r>
          </a:p>
        </p:txBody>
      </p:sp>
    </p:spTree>
    <p:extLst>
      <p:ext uri="{BB962C8B-B14F-4D97-AF65-F5344CB8AC3E}">
        <p14:creationId xmlns:p14="http://schemas.microsoft.com/office/powerpoint/2010/main" val="9148569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AEB9BD-C33C-AB22-B4F0-2C344EEC16F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DD368FF-5286-9186-C443-9F32CD85E818}"/>
              </a:ext>
            </a:extLst>
          </p:cNvPr>
          <p:cNvSpPr>
            <a:spLocks noGrp="1"/>
          </p:cNvSpPr>
          <p:nvPr>
            <p:ph type="title"/>
          </p:nvPr>
        </p:nvSpPr>
        <p:spPr>
          <a:xfrm>
            <a:off x="380997" y="1641016"/>
            <a:ext cx="11430002" cy="745595"/>
          </a:xfrm>
        </p:spPr>
        <p:txBody>
          <a:bodyPr>
            <a:normAutofit fontScale="90000"/>
          </a:bodyPr>
          <a:lstStyle/>
          <a:p>
            <a:pPr algn="ctr"/>
            <a:r>
              <a:rPr lang="en-US" sz="3600" dirty="0"/>
              <a:t>E. Procedural Consequences of the Opening of Insolvency Proceedings upon the Arbitration Proceedings</a:t>
            </a:r>
            <a:endParaRPr lang="de-AT" sz="3600" dirty="0"/>
          </a:p>
        </p:txBody>
      </p:sp>
      <p:grpSp>
        <p:nvGrpSpPr>
          <p:cNvPr id="10" name="Gruppieren 9">
            <a:extLst>
              <a:ext uri="{FF2B5EF4-FFF2-40B4-BE49-F238E27FC236}">
                <a16:creationId xmlns:a16="http://schemas.microsoft.com/office/drawing/2014/main" id="{F2FAA210-3E83-8121-717A-CD24A2B25CE0}"/>
              </a:ext>
            </a:extLst>
          </p:cNvPr>
          <p:cNvGrpSpPr/>
          <p:nvPr/>
        </p:nvGrpSpPr>
        <p:grpSpPr>
          <a:xfrm>
            <a:off x="304798" y="2876341"/>
            <a:ext cx="2651092" cy="927318"/>
            <a:chOff x="485669" y="2514600"/>
            <a:chExt cx="2651092" cy="927318"/>
          </a:xfrm>
        </p:grpSpPr>
        <p:pic>
          <p:nvPicPr>
            <p:cNvPr id="5" name="Grafik 4" descr="Klemmbrett Silhouette">
              <a:extLst>
                <a:ext uri="{FF2B5EF4-FFF2-40B4-BE49-F238E27FC236}">
                  <a16:creationId xmlns:a16="http://schemas.microsoft.com/office/drawing/2014/main" id="{5183E591-20D9-0C38-8769-F3A70160095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5669" y="2514600"/>
              <a:ext cx="914400" cy="914400"/>
            </a:xfrm>
            <a:prstGeom prst="rect">
              <a:avLst/>
            </a:prstGeom>
          </p:spPr>
        </p:pic>
        <p:pic>
          <p:nvPicPr>
            <p:cNvPr id="7" name="Grafik 6" descr="Klemmbrett mit einfarbiger Füllung">
              <a:extLst>
                <a:ext uri="{FF2B5EF4-FFF2-40B4-BE49-F238E27FC236}">
                  <a16:creationId xmlns:a16="http://schemas.microsoft.com/office/drawing/2014/main" id="{0CA77575-1150-051C-C9BD-C6284CB88B5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22361" y="2527518"/>
              <a:ext cx="914400" cy="914400"/>
            </a:xfrm>
            <a:prstGeom prst="rect">
              <a:avLst/>
            </a:prstGeom>
          </p:spPr>
        </p:pic>
        <p:pic>
          <p:nvPicPr>
            <p:cNvPr id="9" name="Grafik 8" descr="Pfeil nach rechts Silhouette">
              <a:extLst>
                <a:ext uri="{FF2B5EF4-FFF2-40B4-BE49-F238E27FC236}">
                  <a16:creationId xmlns:a16="http://schemas.microsoft.com/office/drawing/2014/main" id="{1641339D-9795-CB58-9AFA-F9FB49DF6E8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54015" y="2527518"/>
              <a:ext cx="914400" cy="914400"/>
            </a:xfrm>
            <a:prstGeom prst="rect">
              <a:avLst/>
            </a:prstGeom>
          </p:spPr>
        </p:pic>
      </p:grpSp>
      <p:sp>
        <p:nvSpPr>
          <p:cNvPr id="12" name="Textfeld 11">
            <a:extLst>
              <a:ext uri="{FF2B5EF4-FFF2-40B4-BE49-F238E27FC236}">
                <a16:creationId xmlns:a16="http://schemas.microsoft.com/office/drawing/2014/main" id="{471DC8F2-43AB-F8B3-35B7-2D57E68615B3}"/>
              </a:ext>
            </a:extLst>
          </p:cNvPr>
          <p:cNvSpPr txBox="1"/>
          <p:nvPr/>
        </p:nvSpPr>
        <p:spPr>
          <a:xfrm>
            <a:off x="3238080" y="2697018"/>
            <a:ext cx="8146702" cy="2545377"/>
          </a:xfrm>
          <a:prstGeom prst="rect">
            <a:avLst/>
          </a:prstGeom>
          <a:noFill/>
        </p:spPr>
        <p:txBody>
          <a:bodyPr wrap="square">
            <a:spAutoFit/>
          </a:bodyPr>
          <a:lstStyle/>
          <a:p>
            <a:pPr marL="285750" indent="-285750">
              <a:lnSpc>
                <a:spcPct val="150000"/>
              </a:lnSpc>
              <a:buFont typeface="Wingdings" panose="05000000000000000000" pitchFamily="2" charset="2"/>
              <a:buChar char="ü"/>
            </a:pPr>
            <a:r>
              <a:rPr lang="en-US" dirty="0"/>
              <a:t>As a general rule for litigation in state courts, the </a:t>
            </a:r>
            <a:r>
              <a:rPr lang="en-US" u="sng" dirty="0"/>
              <a:t>statement of claim </a:t>
            </a:r>
            <a:r>
              <a:rPr lang="en-US" dirty="0"/>
              <a:t>must, pursuant to Sections 113 and 110 Austrian Insolvency Code, be amended to a claim for declaratory  relief.</a:t>
            </a:r>
          </a:p>
          <a:p>
            <a:pPr marL="285750" indent="-285750">
              <a:lnSpc>
                <a:spcPct val="150000"/>
              </a:lnSpc>
              <a:buFont typeface="Wingdings" panose="05000000000000000000" pitchFamily="2" charset="2"/>
              <a:buChar char="ü"/>
            </a:pPr>
            <a:r>
              <a:rPr lang="en-US" dirty="0"/>
              <a:t>In terms of </a:t>
            </a:r>
            <a:r>
              <a:rPr lang="en-US" u="sng" dirty="0"/>
              <a:t>denomination of the parties</a:t>
            </a:r>
            <a:r>
              <a:rPr lang="en-US" dirty="0"/>
              <a:t>, a change of the denomination of the parties usually also takes place insofar as the insolvency administrator is named in lieu of the debtor.</a:t>
            </a:r>
          </a:p>
        </p:txBody>
      </p:sp>
      <p:sp>
        <p:nvSpPr>
          <p:cNvPr id="14" name="Textfeld 13">
            <a:extLst>
              <a:ext uri="{FF2B5EF4-FFF2-40B4-BE49-F238E27FC236}">
                <a16:creationId xmlns:a16="http://schemas.microsoft.com/office/drawing/2014/main" id="{F269F6FB-46D7-0D79-045D-852B7EACB981}"/>
              </a:ext>
            </a:extLst>
          </p:cNvPr>
          <p:cNvSpPr txBox="1"/>
          <p:nvPr/>
        </p:nvSpPr>
        <p:spPr>
          <a:xfrm>
            <a:off x="380997" y="4656907"/>
            <a:ext cx="11430002" cy="2308324"/>
          </a:xfrm>
          <a:prstGeom prst="rect">
            <a:avLst/>
          </a:prstGeom>
          <a:noFill/>
        </p:spPr>
        <p:txBody>
          <a:bodyPr wrap="square">
            <a:spAutoFit/>
          </a:bodyPr>
          <a:lstStyle/>
          <a:p>
            <a:pPr>
              <a:buFont typeface="Wingdings" panose="05000000000000000000" pitchFamily="2" charset="2"/>
              <a:buChar char="à"/>
            </a:pPr>
            <a:endParaRPr lang="en-US" sz="2400" dirty="0"/>
          </a:p>
          <a:p>
            <a:pPr>
              <a:buFont typeface="Wingdings" panose="05000000000000000000" pitchFamily="2" charset="2"/>
              <a:buChar char="à"/>
            </a:pPr>
            <a:endParaRPr lang="en-US" sz="2400" dirty="0"/>
          </a:p>
          <a:p>
            <a:pPr lvl="1">
              <a:buFont typeface="Wingdings" panose="05000000000000000000" pitchFamily="2" charset="2"/>
              <a:buChar char="à"/>
            </a:pPr>
            <a:r>
              <a:rPr lang="en-US" sz="2400" dirty="0"/>
              <a:t>The action for performance becomes a claims verification process</a:t>
            </a:r>
          </a:p>
          <a:p>
            <a:pPr lvl="1">
              <a:buFont typeface="Wingdings" panose="05000000000000000000" pitchFamily="2" charset="2"/>
              <a:buChar char="à"/>
            </a:pPr>
            <a:r>
              <a:rPr lang="en-US" sz="2400" dirty="0"/>
              <a:t>Since arbitration proceedings are intended to serve as a claims verification</a:t>
            </a:r>
          </a:p>
          <a:p>
            <a:pPr lvl="1"/>
            <a:r>
              <a:rPr lang="en-US" sz="2400" dirty="0"/>
              <a:t>     process, the statement of claim must likewise be amended accordingly.</a:t>
            </a:r>
          </a:p>
          <a:p>
            <a:pPr>
              <a:buFont typeface="Wingdings" panose="05000000000000000000" pitchFamily="2" charset="2"/>
              <a:buChar char="à"/>
            </a:pPr>
            <a:endParaRPr lang="en-US" sz="2400" dirty="0"/>
          </a:p>
        </p:txBody>
      </p:sp>
    </p:spTree>
    <p:extLst>
      <p:ext uri="{BB962C8B-B14F-4D97-AF65-F5344CB8AC3E}">
        <p14:creationId xmlns:p14="http://schemas.microsoft.com/office/powerpoint/2010/main" val="89022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115D02-C9D0-EA28-2B50-8C824B2F041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D0C3AE1-1657-156E-34AA-04FC623BE0C7}"/>
              </a:ext>
            </a:extLst>
          </p:cNvPr>
          <p:cNvSpPr>
            <a:spLocks noGrp="1"/>
          </p:cNvSpPr>
          <p:nvPr>
            <p:ph type="title"/>
          </p:nvPr>
        </p:nvSpPr>
        <p:spPr/>
        <p:txBody>
          <a:bodyPr>
            <a:normAutofit/>
          </a:bodyPr>
          <a:lstStyle/>
          <a:p>
            <a:pPr algn="ctr"/>
            <a:r>
              <a:rPr lang="en-US" sz="3200" dirty="0"/>
              <a:t>F. Effect of the Arbitral Award in Insolvency Proceedings</a:t>
            </a:r>
            <a:endParaRPr lang="de-AT" sz="3200" dirty="0"/>
          </a:p>
        </p:txBody>
      </p:sp>
      <p:sp>
        <p:nvSpPr>
          <p:cNvPr id="3" name="Inhaltsplatzhalter 2">
            <a:extLst>
              <a:ext uri="{FF2B5EF4-FFF2-40B4-BE49-F238E27FC236}">
                <a16:creationId xmlns:a16="http://schemas.microsoft.com/office/drawing/2014/main" id="{CD0EEC05-F56F-C98B-E738-34618911393B}"/>
              </a:ext>
            </a:extLst>
          </p:cNvPr>
          <p:cNvSpPr>
            <a:spLocks noGrp="1"/>
          </p:cNvSpPr>
          <p:nvPr>
            <p:ph idx="1"/>
          </p:nvPr>
        </p:nvSpPr>
        <p:spPr>
          <a:xfrm>
            <a:off x="736739" y="6076066"/>
            <a:ext cx="10718519" cy="624788"/>
          </a:xfrm>
        </p:spPr>
        <p:txBody>
          <a:bodyPr>
            <a:noAutofit/>
          </a:bodyPr>
          <a:lstStyle/>
          <a:p>
            <a:pPr algn="ctr">
              <a:buNone/>
            </a:pPr>
            <a:r>
              <a:rPr lang="en-US" sz="1600" b="1" dirty="0">
                <a:solidFill>
                  <a:srgbClr val="802E2C"/>
                </a:solidFill>
              </a:rPr>
              <a:t>Unproblematic</a:t>
            </a:r>
          </a:p>
          <a:p>
            <a:pPr marL="0" indent="0" algn="ctr">
              <a:buNone/>
            </a:pPr>
            <a:r>
              <a:rPr lang="en-US" sz="1600" dirty="0"/>
              <a:t>Where the claim is contested only by the insolvency administrator</a:t>
            </a:r>
          </a:p>
        </p:txBody>
      </p:sp>
      <p:graphicFrame>
        <p:nvGraphicFramePr>
          <p:cNvPr id="6" name="Tabelle 5">
            <a:extLst>
              <a:ext uri="{FF2B5EF4-FFF2-40B4-BE49-F238E27FC236}">
                <a16:creationId xmlns:a16="http://schemas.microsoft.com/office/drawing/2014/main" id="{5D461F41-7D5D-6A53-1402-FE66F6CAD64B}"/>
              </a:ext>
            </a:extLst>
          </p:cNvPr>
          <p:cNvGraphicFramePr>
            <a:graphicFrameLocks noGrp="1"/>
          </p:cNvGraphicFramePr>
          <p:nvPr>
            <p:extLst>
              <p:ext uri="{D42A27DB-BD31-4B8C-83A1-F6EECF244321}">
                <p14:modId xmlns:p14="http://schemas.microsoft.com/office/powerpoint/2010/main" val="847591224"/>
              </p:ext>
            </p:extLst>
          </p:nvPr>
        </p:nvGraphicFramePr>
        <p:xfrm>
          <a:off x="584058" y="2684194"/>
          <a:ext cx="11023882" cy="3261360"/>
        </p:xfrm>
        <a:graphic>
          <a:graphicData uri="http://schemas.openxmlformats.org/drawingml/2006/table">
            <a:tbl>
              <a:tblPr firstRow="1" bandRow="1">
                <a:tableStyleId>{BC89EF96-8CEA-46FF-86C4-4CE0E7609802}</a:tableStyleId>
              </a:tblPr>
              <a:tblGrid>
                <a:gridCol w="5511941">
                  <a:extLst>
                    <a:ext uri="{9D8B030D-6E8A-4147-A177-3AD203B41FA5}">
                      <a16:colId xmlns:a16="http://schemas.microsoft.com/office/drawing/2014/main" val="3347312746"/>
                    </a:ext>
                  </a:extLst>
                </a:gridCol>
                <a:gridCol w="5511941">
                  <a:extLst>
                    <a:ext uri="{9D8B030D-6E8A-4147-A177-3AD203B41FA5}">
                      <a16:colId xmlns:a16="http://schemas.microsoft.com/office/drawing/2014/main" val="70297379"/>
                    </a:ext>
                  </a:extLst>
                </a:gridCol>
              </a:tblGrid>
              <a:tr h="5837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rgbClr val="802E2C"/>
                          </a:solidFill>
                        </a:rPr>
                        <a:t>Against binding effect</a:t>
                      </a:r>
                      <a:endParaRPr lang="en-US" sz="1800" dirty="0">
                        <a:solidFill>
                          <a:srgbClr val="802E2C"/>
                        </a:solidFill>
                      </a:endParaRPr>
                    </a:p>
                    <a:p>
                      <a:pPr algn="ctr"/>
                      <a:endParaRPr lang="de-AT" sz="1600" dirty="0">
                        <a:solidFill>
                          <a:srgbClr val="802E2C"/>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rgbClr val="802E2C"/>
                          </a:solidFill>
                        </a:rPr>
                        <a:t>In </a:t>
                      </a:r>
                      <a:r>
                        <a:rPr lang="en-US" sz="1800" b="1" dirty="0" err="1">
                          <a:solidFill>
                            <a:srgbClr val="802E2C"/>
                          </a:solidFill>
                        </a:rPr>
                        <a:t>Favour</a:t>
                      </a:r>
                      <a:r>
                        <a:rPr lang="en-US" sz="1800" b="1" dirty="0">
                          <a:solidFill>
                            <a:srgbClr val="802E2C"/>
                          </a:solidFill>
                        </a:rPr>
                        <a:t> of binding effect</a:t>
                      </a:r>
                      <a:endParaRPr lang="en-US" sz="1800" dirty="0">
                        <a:solidFill>
                          <a:srgbClr val="802E2C"/>
                        </a:solidFill>
                      </a:endParaRPr>
                    </a:p>
                    <a:p>
                      <a:pPr algn="ctr"/>
                      <a:endParaRPr lang="de-AT" sz="1600" dirty="0">
                        <a:solidFill>
                          <a:srgbClr val="802E2C"/>
                        </a:solidFill>
                      </a:endParaRPr>
                    </a:p>
                  </a:txBody>
                  <a:tcPr/>
                </a:tc>
                <a:extLst>
                  <a:ext uri="{0D108BD9-81ED-4DB2-BD59-A6C34878D82A}">
                    <a16:rowId xmlns:a16="http://schemas.microsoft.com/office/drawing/2014/main" val="3157565280"/>
                  </a:ext>
                </a:extLst>
              </a:tr>
              <a:tr h="667103">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400" dirty="0"/>
                        <a:t>Main issue → extension of res judicata</a:t>
                      </a: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400" dirty="0"/>
                        <a:t>Res judicata in judgments applies in the same way to arbitral awards, but only between the parties</a:t>
                      </a:r>
                    </a:p>
                    <a:p>
                      <a:pPr algn="just"/>
                      <a:endParaRPr lang="de-AT" sz="1200" dirty="0"/>
                    </a:p>
                  </a:txBody>
                  <a:tcPr/>
                </a:tc>
                <a:extLst>
                  <a:ext uri="{0D108BD9-81ED-4DB2-BD59-A6C34878D82A}">
                    <a16:rowId xmlns:a16="http://schemas.microsoft.com/office/drawing/2014/main" val="2934780867"/>
                  </a:ext>
                </a:extLst>
              </a:tr>
              <a:tr h="861675">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400" dirty="0"/>
                        <a:t>Pursuant to Section 607 Austrian Code of Civil Procedure (ZPO), an arbitral award in principle only has effect between the parties to the arbitration</a:t>
                      </a: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400" dirty="0"/>
                        <a:t>Issue of interpretation – Ludwig Boltzmann Institute for the Provision of Law and Legal Documentation → proposal to delete the phrase “between the parties”</a:t>
                      </a:r>
                    </a:p>
                    <a:p>
                      <a:pPr algn="just"/>
                      <a:endParaRPr lang="de-AT" sz="1200" dirty="0"/>
                    </a:p>
                  </a:txBody>
                  <a:tcPr/>
                </a:tc>
                <a:extLst>
                  <a:ext uri="{0D108BD9-81ED-4DB2-BD59-A6C34878D82A}">
                    <a16:rowId xmlns:a16="http://schemas.microsoft.com/office/drawing/2014/main" val="1470137517"/>
                  </a:ext>
                </a:extLst>
              </a:tr>
              <a:tr h="472531">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400" dirty="0"/>
                        <a:t>Insolvency creditors are not covered (violation of the right to be heard)</a:t>
                      </a:r>
                    </a:p>
                    <a:p>
                      <a:pPr algn="just"/>
                      <a:endParaRPr lang="de-AT" sz="1400" dirty="0"/>
                    </a:p>
                  </a:txBody>
                  <a:tcPr/>
                </a:tc>
                <a:tc>
                  <a:txBody>
                    <a:bodyPr/>
                    <a:lstStyle/>
                    <a:p>
                      <a:pPr algn="just"/>
                      <a:r>
                        <a:rPr lang="en-US" sz="1400" dirty="0"/>
                        <a:t>Joint third-party interveners</a:t>
                      </a:r>
                      <a:endParaRPr lang="de-AT" sz="1400" dirty="0"/>
                    </a:p>
                  </a:txBody>
                  <a:tcPr/>
                </a:tc>
                <a:extLst>
                  <a:ext uri="{0D108BD9-81ED-4DB2-BD59-A6C34878D82A}">
                    <a16:rowId xmlns:a16="http://schemas.microsoft.com/office/drawing/2014/main" val="1028348533"/>
                  </a:ext>
                </a:extLst>
              </a:tr>
              <a:tr h="472531">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400" dirty="0"/>
                        <a:t>They have no legal, but economic interest (third-party intervention)</a:t>
                      </a:r>
                    </a:p>
                    <a:p>
                      <a:pPr algn="just"/>
                      <a:endParaRPr lang="de-AT" sz="1400" dirty="0"/>
                    </a:p>
                  </a:txBody>
                  <a:tcPr/>
                </a:tc>
                <a:tc>
                  <a:txBody>
                    <a:bodyPr/>
                    <a:lstStyle/>
                    <a:p>
                      <a:pPr algn="just"/>
                      <a:endParaRPr lang="de-AT" sz="1400" dirty="0"/>
                    </a:p>
                  </a:txBody>
                  <a:tcPr/>
                </a:tc>
                <a:extLst>
                  <a:ext uri="{0D108BD9-81ED-4DB2-BD59-A6C34878D82A}">
                    <a16:rowId xmlns:a16="http://schemas.microsoft.com/office/drawing/2014/main" val="1699641606"/>
                  </a:ext>
                </a:extLst>
              </a:tr>
            </a:tbl>
          </a:graphicData>
        </a:graphic>
      </p:graphicFrame>
      <p:sp>
        <p:nvSpPr>
          <p:cNvPr id="8" name="Textfeld 7">
            <a:extLst>
              <a:ext uri="{FF2B5EF4-FFF2-40B4-BE49-F238E27FC236}">
                <a16:creationId xmlns:a16="http://schemas.microsoft.com/office/drawing/2014/main" id="{2DBA2464-EB4E-8E6F-2BAD-6095435B586F}"/>
              </a:ext>
            </a:extLst>
          </p:cNvPr>
          <p:cNvSpPr txBox="1"/>
          <p:nvPr/>
        </p:nvSpPr>
        <p:spPr>
          <a:xfrm>
            <a:off x="584057" y="2204573"/>
            <a:ext cx="4130818" cy="338554"/>
          </a:xfrm>
          <a:prstGeom prst="rect">
            <a:avLst/>
          </a:prstGeom>
          <a:noFill/>
        </p:spPr>
        <p:txBody>
          <a:bodyPr wrap="square">
            <a:spAutoFit/>
          </a:bodyPr>
          <a:lstStyle/>
          <a:p>
            <a:pPr>
              <a:buNone/>
            </a:pPr>
            <a:r>
              <a:rPr lang="en-US" sz="1600" b="1" dirty="0"/>
              <a:t>Effect – binding or not - is being disputed</a:t>
            </a:r>
          </a:p>
        </p:txBody>
      </p:sp>
    </p:spTree>
    <p:extLst>
      <p:ext uri="{BB962C8B-B14F-4D97-AF65-F5344CB8AC3E}">
        <p14:creationId xmlns:p14="http://schemas.microsoft.com/office/powerpoint/2010/main" val="32758073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13668-C687-CA21-1811-739924AE70F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3AA5D81-2A76-B812-9A99-9BF4862891A4}"/>
              </a:ext>
            </a:extLst>
          </p:cNvPr>
          <p:cNvSpPr>
            <a:spLocks noGrp="1"/>
          </p:cNvSpPr>
          <p:nvPr>
            <p:ph type="title"/>
          </p:nvPr>
        </p:nvSpPr>
        <p:spPr/>
        <p:txBody>
          <a:bodyPr>
            <a:normAutofit/>
          </a:bodyPr>
          <a:lstStyle/>
          <a:p>
            <a:r>
              <a:rPr lang="de-AT" sz="3600" dirty="0" err="1"/>
              <a:t>To</a:t>
            </a:r>
            <a:r>
              <a:rPr lang="de-AT" sz="3600" dirty="0"/>
              <a:t> </a:t>
            </a:r>
            <a:r>
              <a:rPr lang="de-AT" sz="3600" dirty="0" err="1"/>
              <a:t>summarize</a:t>
            </a:r>
            <a:r>
              <a:rPr lang="de-AT" sz="3600" dirty="0"/>
              <a:t>:</a:t>
            </a:r>
            <a:endParaRPr lang="de-AT" sz="3200" dirty="0"/>
          </a:p>
        </p:txBody>
      </p:sp>
      <p:sp>
        <p:nvSpPr>
          <p:cNvPr id="3" name="Inhaltsplatzhalter 2">
            <a:extLst>
              <a:ext uri="{FF2B5EF4-FFF2-40B4-BE49-F238E27FC236}">
                <a16:creationId xmlns:a16="http://schemas.microsoft.com/office/drawing/2014/main" id="{C25A3DC9-3F92-C5AF-B95B-E405979FF908}"/>
              </a:ext>
            </a:extLst>
          </p:cNvPr>
          <p:cNvSpPr>
            <a:spLocks noGrp="1"/>
          </p:cNvSpPr>
          <p:nvPr>
            <p:ph idx="1"/>
          </p:nvPr>
        </p:nvSpPr>
        <p:spPr>
          <a:xfrm>
            <a:off x="380998" y="2274188"/>
            <a:ext cx="11430002" cy="4351338"/>
          </a:xfrm>
        </p:spPr>
        <p:txBody>
          <a:bodyPr>
            <a:normAutofit fontScale="25000" lnSpcReduction="20000"/>
          </a:bodyPr>
          <a:lstStyle/>
          <a:p>
            <a:pPr>
              <a:lnSpc>
                <a:spcPts val="1800"/>
              </a:lnSpc>
              <a:buFont typeface="Wingdings" panose="05000000000000000000" pitchFamily="2" charset="2"/>
              <a:buChar char="ü"/>
            </a:pPr>
            <a:r>
              <a:rPr lang="en-US" sz="6400" dirty="0"/>
              <a:t>The insolvency administrator is bound by the arbitration agreement concluded between the debtor and the creditor, also with regard to the verification of a contested claim, at least (1)  if the arbitration proceeding (with arbitration in Austria) has been commenced before the opening of insolvency proceedings and (2) the claim has been contested only by the administrator.</a:t>
            </a:r>
          </a:p>
          <a:p>
            <a:pPr>
              <a:lnSpc>
                <a:spcPts val="1800"/>
              </a:lnSpc>
              <a:buFont typeface="Wingdings" panose="05000000000000000000" pitchFamily="2" charset="2"/>
              <a:buChar char="ü"/>
            </a:pPr>
            <a:r>
              <a:rPr lang="en-US" sz="6400" dirty="0"/>
              <a:t>The opening of insolvency proceedings leads to a stay of the arbitration if it takes place in Austria; where the arbitration is abroad the effect of the opening of insolvency proceedings will depend upon the law of the seat of the arbitral tribunal.</a:t>
            </a:r>
          </a:p>
          <a:p>
            <a:pPr>
              <a:lnSpc>
                <a:spcPts val="1800"/>
              </a:lnSpc>
              <a:buFont typeface="Wingdings" panose="05000000000000000000" pitchFamily="2" charset="2"/>
              <a:buChar char="ü"/>
            </a:pPr>
            <a:r>
              <a:rPr lang="en-US" sz="6400" dirty="0"/>
              <a:t>The suspended arbitration proceedings are to be continued against the insolvency administrator as claims verification proceedings, at least if the claim has been contested only by the administrator.</a:t>
            </a:r>
          </a:p>
          <a:p>
            <a:pPr>
              <a:lnSpc>
                <a:spcPts val="1800"/>
              </a:lnSpc>
              <a:buFont typeface="Wingdings" panose="05000000000000000000" pitchFamily="2" charset="2"/>
              <a:buChar char="ü"/>
            </a:pPr>
            <a:r>
              <a:rPr lang="en-US" sz="6400" dirty="0"/>
              <a:t>In the application for continuation, the statement of claim must be amended from a claim for performance to a claim for a declaration that the claim be </a:t>
            </a:r>
            <a:r>
              <a:rPr lang="en-US" sz="6400" dirty="0" err="1"/>
              <a:t>recognised</a:t>
            </a:r>
            <a:r>
              <a:rPr lang="en-US" sz="6400" dirty="0"/>
              <a:t>, in the insolvency proceedings, as an insolvency claim.</a:t>
            </a:r>
          </a:p>
          <a:p>
            <a:pPr>
              <a:lnSpc>
                <a:spcPts val="1800"/>
              </a:lnSpc>
              <a:buFont typeface="Wingdings" panose="05000000000000000000" pitchFamily="2" charset="2"/>
              <a:buChar char="ü"/>
            </a:pPr>
            <a:r>
              <a:rPr lang="en-US" sz="6400" dirty="0"/>
              <a:t>The arbitral award has res judicata effect pursuant to Section 112 Austrian Insolvency Code.</a:t>
            </a:r>
            <a:endParaRPr lang="de-AT" sz="6400" dirty="0"/>
          </a:p>
          <a:p>
            <a:pPr>
              <a:lnSpc>
                <a:spcPts val="1800"/>
              </a:lnSpc>
              <a:buFont typeface="Noto Sans Myanmar Blk" panose="020B0A02040504020204" pitchFamily="34" charset="0"/>
              <a:buChar char="ꭓ"/>
            </a:pPr>
            <a:r>
              <a:rPr lang="en-US" sz="6400" dirty="0"/>
              <a:t>There is no case law regarding the binding effect of an arbitration agreement (concluded by the debtor) for the purpose of claims verification on an insolvency creditor  that may contest the claim of another creditor (in Austria, this likely fails due to lack of standing).</a:t>
            </a:r>
          </a:p>
          <a:p>
            <a:pPr>
              <a:lnSpc>
                <a:spcPts val="1800"/>
              </a:lnSpc>
              <a:buFont typeface="Noto Sans Myanmar Blk" panose="020B0A02040504020204" pitchFamily="34" charset="0"/>
              <a:buChar char="ꭓ"/>
            </a:pPr>
            <a:r>
              <a:rPr lang="en-US" sz="6400" dirty="0"/>
              <a:t>In such cases, a verification action must be brought before the state court against the contesting insolvency creditor(s) or against both the insolvency creditor(s) and the insolvency administrator.</a:t>
            </a:r>
            <a:endParaRPr lang="de-AT" sz="6400" dirty="0"/>
          </a:p>
          <a:p>
            <a:pPr marL="0" indent="0">
              <a:buNone/>
            </a:pPr>
            <a:endParaRPr lang="de-AT" dirty="0">
              <a:sym typeface="Wingdings" panose="05000000000000000000" pitchFamily="2" charset="2"/>
            </a:endParaRPr>
          </a:p>
        </p:txBody>
      </p:sp>
      <p:grpSp>
        <p:nvGrpSpPr>
          <p:cNvPr id="24" name="Gruppieren 23">
            <a:extLst>
              <a:ext uri="{FF2B5EF4-FFF2-40B4-BE49-F238E27FC236}">
                <a16:creationId xmlns:a16="http://schemas.microsoft.com/office/drawing/2014/main" id="{7D6FDABC-C037-CA6F-AAB4-1A7F6754039C}"/>
              </a:ext>
            </a:extLst>
          </p:cNvPr>
          <p:cNvGrpSpPr/>
          <p:nvPr/>
        </p:nvGrpSpPr>
        <p:grpSpPr>
          <a:xfrm flipV="1">
            <a:off x="878532" y="5161056"/>
            <a:ext cx="10434934" cy="45719"/>
            <a:chOff x="1037284" y="4875307"/>
            <a:chExt cx="10434934" cy="914400"/>
          </a:xfrm>
          <a:solidFill>
            <a:srgbClr val="802E2C"/>
          </a:solidFill>
        </p:grpSpPr>
        <p:grpSp>
          <p:nvGrpSpPr>
            <p:cNvPr id="26" name="Gruppieren 25">
              <a:extLst>
                <a:ext uri="{FF2B5EF4-FFF2-40B4-BE49-F238E27FC236}">
                  <a16:creationId xmlns:a16="http://schemas.microsoft.com/office/drawing/2014/main" id="{DA9CCC23-1632-245E-21A4-B790CF22A35A}"/>
                </a:ext>
              </a:extLst>
            </p:cNvPr>
            <p:cNvGrpSpPr/>
            <p:nvPr/>
          </p:nvGrpSpPr>
          <p:grpSpPr>
            <a:xfrm>
              <a:off x="1037284" y="4875307"/>
              <a:ext cx="5217467" cy="914400"/>
              <a:chOff x="1037284" y="4875307"/>
              <a:chExt cx="5217467" cy="914400"/>
            </a:xfrm>
            <a:grpFill/>
          </p:grpSpPr>
          <p:pic>
            <p:nvPicPr>
              <p:cNvPr id="32" name="Grafik 31" descr="Chevronpfeile Silhouette">
                <a:extLst>
                  <a:ext uri="{FF2B5EF4-FFF2-40B4-BE49-F238E27FC236}">
                    <a16:creationId xmlns:a16="http://schemas.microsoft.com/office/drawing/2014/main" id="{37D950CE-0F9C-15B3-6C0F-CA402D2ED16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7284" y="4875307"/>
                <a:ext cx="1683377" cy="914400"/>
              </a:xfrm>
              <a:prstGeom prst="rect">
                <a:avLst/>
              </a:prstGeom>
            </p:spPr>
          </p:pic>
          <p:pic>
            <p:nvPicPr>
              <p:cNvPr id="33" name="Grafik 32" descr="Chevronpfeile Silhouette">
                <a:extLst>
                  <a:ext uri="{FF2B5EF4-FFF2-40B4-BE49-F238E27FC236}">
                    <a16:creationId xmlns:a16="http://schemas.microsoft.com/office/drawing/2014/main" id="{C93F628E-C3F3-9209-BF3E-B44A5A2AF35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4329" y="4875307"/>
                <a:ext cx="1683377" cy="914400"/>
              </a:xfrm>
              <a:prstGeom prst="rect">
                <a:avLst/>
              </a:prstGeom>
            </p:spPr>
          </p:pic>
          <p:pic>
            <p:nvPicPr>
              <p:cNvPr id="34" name="Grafik 33" descr="Chevronpfeile Silhouette">
                <a:extLst>
                  <a:ext uri="{FF2B5EF4-FFF2-40B4-BE49-F238E27FC236}">
                    <a16:creationId xmlns:a16="http://schemas.microsoft.com/office/drawing/2014/main" id="{7A42CB0B-6705-E52F-1770-54D35D17938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71374" y="4875307"/>
                <a:ext cx="1683377" cy="914400"/>
              </a:xfrm>
              <a:prstGeom prst="rect">
                <a:avLst/>
              </a:prstGeom>
            </p:spPr>
          </p:pic>
        </p:grpSp>
        <p:grpSp>
          <p:nvGrpSpPr>
            <p:cNvPr id="27" name="Gruppieren 26">
              <a:extLst>
                <a:ext uri="{FF2B5EF4-FFF2-40B4-BE49-F238E27FC236}">
                  <a16:creationId xmlns:a16="http://schemas.microsoft.com/office/drawing/2014/main" id="{F81ABD08-34D3-730B-BBE9-6CE71C793C86}"/>
                </a:ext>
              </a:extLst>
            </p:cNvPr>
            <p:cNvGrpSpPr/>
            <p:nvPr/>
          </p:nvGrpSpPr>
          <p:grpSpPr>
            <a:xfrm flipH="1">
              <a:off x="6254751" y="4875307"/>
              <a:ext cx="5217467" cy="914400"/>
              <a:chOff x="1037284" y="4875307"/>
              <a:chExt cx="5217467" cy="914400"/>
            </a:xfrm>
            <a:grpFill/>
          </p:grpSpPr>
          <p:pic>
            <p:nvPicPr>
              <p:cNvPr id="28" name="Grafik 27" descr="Chevronpfeile Silhouette">
                <a:extLst>
                  <a:ext uri="{FF2B5EF4-FFF2-40B4-BE49-F238E27FC236}">
                    <a16:creationId xmlns:a16="http://schemas.microsoft.com/office/drawing/2014/main" id="{F10D4851-8B75-05DF-0670-F04122BE4DC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7284" y="4875307"/>
                <a:ext cx="1683377" cy="914400"/>
              </a:xfrm>
              <a:prstGeom prst="rect">
                <a:avLst/>
              </a:prstGeom>
            </p:spPr>
          </p:pic>
          <p:pic>
            <p:nvPicPr>
              <p:cNvPr id="30" name="Grafik 29" descr="Chevronpfeile Silhouette">
                <a:extLst>
                  <a:ext uri="{FF2B5EF4-FFF2-40B4-BE49-F238E27FC236}">
                    <a16:creationId xmlns:a16="http://schemas.microsoft.com/office/drawing/2014/main" id="{876E9BEA-6374-9B35-AB9A-47AF4E66D4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4329" y="4875307"/>
                <a:ext cx="1683377" cy="914400"/>
              </a:xfrm>
              <a:prstGeom prst="rect">
                <a:avLst/>
              </a:prstGeom>
            </p:spPr>
          </p:pic>
          <p:pic>
            <p:nvPicPr>
              <p:cNvPr id="31" name="Grafik 30" descr="Chevronpfeile Silhouette">
                <a:extLst>
                  <a:ext uri="{FF2B5EF4-FFF2-40B4-BE49-F238E27FC236}">
                    <a16:creationId xmlns:a16="http://schemas.microsoft.com/office/drawing/2014/main" id="{D4461CE1-6CFB-CFEE-41AD-65E96B35C40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71374" y="4875307"/>
                <a:ext cx="1683377" cy="914400"/>
              </a:xfrm>
              <a:prstGeom prst="rect">
                <a:avLst/>
              </a:prstGeom>
            </p:spPr>
          </p:pic>
        </p:grpSp>
      </p:grpSp>
    </p:spTree>
    <p:extLst>
      <p:ext uri="{BB962C8B-B14F-4D97-AF65-F5344CB8AC3E}">
        <p14:creationId xmlns:p14="http://schemas.microsoft.com/office/powerpoint/2010/main" val="15426681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5D7C267-E403-BBCB-2DF5-18AFEEFCE7E0}"/>
              </a:ext>
            </a:extLst>
          </p:cNvPr>
          <p:cNvSpPr>
            <a:spLocks noGrp="1"/>
          </p:cNvSpPr>
          <p:nvPr>
            <p:ph type="ctrTitle"/>
          </p:nvPr>
        </p:nvSpPr>
        <p:spPr>
          <a:xfrm>
            <a:off x="1524000" y="1727199"/>
            <a:ext cx="9144000" cy="4436534"/>
          </a:xfrm>
        </p:spPr>
        <p:txBody>
          <a:bodyPr>
            <a:normAutofit/>
          </a:bodyPr>
          <a:lstStyle/>
          <a:p>
            <a:r>
              <a:rPr lang="en-US" b="1" dirty="0">
                <a:solidFill>
                  <a:srgbClr val="802E2C"/>
                </a:solidFill>
              </a:rPr>
              <a:t>Thank you very much for your attention!</a:t>
            </a:r>
            <a:br>
              <a:rPr lang="en-US" b="1" dirty="0">
                <a:solidFill>
                  <a:srgbClr val="802E2C"/>
                </a:solidFill>
              </a:rPr>
            </a:br>
            <a:br>
              <a:rPr lang="en-US" b="1" dirty="0">
                <a:solidFill>
                  <a:srgbClr val="802E2C"/>
                </a:solidFill>
              </a:rPr>
            </a:br>
            <a:r>
              <a:rPr lang="en-US" sz="3100" i="1" dirty="0" err="1">
                <a:solidFill>
                  <a:srgbClr val="002060"/>
                </a:solidFill>
              </a:rPr>
              <a:t>Rechtsanwalt</a:t>
            </a:r>
            <a:r>
              <a:rPr lang="en-US" sz="3100" i="1" dirty="0">
                <a:solidFill>
                  <a:srgbClr val="002060"/>
                </a:solidFill>
              </a:rPr>
              <a:t> Hon.-Prof. Dr. Alexander Klauser</a:t>
            </a:r>
            <a:br>
              <a:rPr lang="en-US" sz="2800" dirty="0">
                <a:solidFill>
                  <a:srgbClr val="002060"/>
                </a:solidFill>
              </a:rPr>
            </a:br>
            <a:br>
              <a:rPr lang="en-US" sz="2800" dirty="0">
                <a:solidFill>
                  <a:srgbClr val="002060"/>
                </a:solidFill>
              </a:rPr>
            </a:br>
            <a:r>
              <a:rPr lang="en-US" sz="2200" dirty="0">
                <a:solidFill>
                  <a:srgbClr val="002060"/>
                </a:solidFill>
              </a:rPr>
              <a:t>University of Graz / Department of Civil Procedure and Insolvency Law</a:t>
            </a:r>
            <a:br>
              <a:rPr lang="en-US" sz="2200" dirty="0">
                <a:solidFill>
                  <a:srgbClr val="002060"/>
                </a:solidFill>
              </a:rPr>
            </a:br>
            <a:r>
              <a:rPr lang="en-US" sz="2200" dirty="0">
                <a:solidFill>
                  <a:srgbClr val="002060"/>
                </a:solidFill>
              </a:rPr>
              <a:t>Attorney-at-law, Vienna, Austria</a:t>
            </a:r>
            <a:br>
              <a:rPr lang="en-US" sz="2200" dirty="0">
                <a:solidFill>
                  <a:srgbClr val="002060"/>
                </a:solidFill>
              </a:rPr>
            </a:br>
            <a:r>
              <a:rPr lang="en-US" sz="2200" u="sng" dirty="0" err="1">
                <a:solidFill>
                  <a:srgbClr val="002060"/>
                </a:solidFill>
              </a:rPr>
              <a:t>klauser@klauser.law</a:t>
            </a:r>
            <a:endParaRPr lang="de-AT" sz="2200" u="sng" dirty="0">
              <a:solidFill>
                <a:srgbClr val="002060"/>
              </a:solidFill>
            </a:endParaRPr>
          </a:p>
        </p:txBody>
      </p:sp>
    </p:spTree>
    <p:extLst>
      <p:ext uri="{BB962C8B-B14F-4D97-AF65-F5344CB8AC3E}">
        <p14:creationId xmlns:p14="http://schemas.microsoft.com/office/powerpoint/2010/main" val="3397200821"/>
      </p:ext>
    </p:extLst>
  </p:cSld>
  <p:clrMapOvr>
    <a:masterClrMapping/>
  </p:clrMapOvr>
</p:sld>
</file>

<file path=ppt/theme/theme1.xml><?xml version="1.0" encoding="utf-8"?>
<a:theme xmlns:a="http://schemas.openxmlformats.org/drawingml/2006/main" name="Office">
  <a:themeElements>
    <a:clrScheme name="Benutzerdefiniert 2">
      <a:dk1>
        <a:sysClr val="windowText" lastClr="000000"/>
      </a:dk1>
      <a:lt1>
        <a:sysClr val="window" lastClr="FFFFFF"/>
      </a:lt1>
      <a:dk2>
        <a:srgbClr val="0E2841"/>
      </a:dk2>
      <a:lt2>
        <a:srgbClr val="E8E8E8"/>
      </a:lt2>
      <a:accent1>
        <a:srgbClr val="802E2C"/>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1653</Words>
  <Application>Microsoft Macintosh PowerPoint</Application>
  <PresentationFormat>Breitbild</PresentationFormat>
  <Paragraphs>120</Paragraphs>
  <Slides>12</Slides>
  <Notes>11</Notes>
  <HiddenSlides>0</HiddenSlides>
  <MMClips>0</MMClips>
  <ScaleCrop>false</ScaleCrop>
  <HeadingPairs>
    <vt:vector size="6" baseType="variant">
      <vt:variant>
        <vt:lpstr>Verwendete Schriftarten</vt:lpstr>
      </vt:variant>
      <vt:variant>
        <vt:i4>7</vt:i4>
      </vt:variant>
      <vt:variant>
        <vt:lpstr>Design</vt:lpstr>
      </vt:variant>
      <vt:variant>
        <vt:i4>1</vt:i4>
      </vt:variant>
      <vt:variant>
        <vt:lpstr>Folientitel</vt:lpstr>
      </vt:variant>
      <vt:variant>
        <vt:i4>12</vt:i4>
      </vt:variant>
    </vt:vector>
  </HeadingPairs>
  <TitlesOfParts>
    <vt:vector size="20" baseType="lpstr">
      <vt:lpstr>Aptos</vt:lpstr>
      <vt:lpstr>Aptos Display</vt:lpstr>
      <vt:lpstr>Arial</vt:lpstr>
      <vt:lpstr>Courier New</vt:lpstr>
      <vt:lpstr>Noto Sans Myanmar Blk</vt:lpstr>
      <vt:lpstr>Symbol</vt:lpstr>
      <vt:lpstr>Wingdings</vt:lpstr>
      <vt:lpstr>Office</vt:lpstr>
      <vt:lpstr>    The Reciprocal Effects between Austrian Insolvency Proceedings and Domestic and/or Foreign Arbitration Proceedings </vt:lpstr>
      <vt:lpstr>Overview</vt:lpstr>
      <vt:lpstr>PowerPoint-Präsentation</vt:lpstr>
      <vt:lpstr>A. Arbitration Proceedings and the Effect of the Opening of Insolvency Proceedings – Stay or No Stay? (2)</vt:lpstr>
      <vt:lpstr>B. Cases of Contestation of an Insolvency Claim </vt:lpstr>
      <vt:lpstr>C. Can Arbitration Proceedings Serve as Claims Verifcation Process?  AUSTRIA  (2nd) decision of Austrian Supreme Court (OGH) in the case 18 ONc 2/18s, of 30 November 2018</vt:lpstr>
      <vt:lpstr>D. Applicable Law (1):</vt:lpstr>
      <vt:lpstr>D. Applicable Law (2):</vt:lpstr>
      <vt:lpstr>E. Procedural Consequences of the Opening of Insolvency Proceedings upon the Arbitration Proceedings</vt:lpstr>
      <vt:lpstr>F. Effect of the Arbitral Award in Insolvency Proceedings</vt:lpstr>
      <vt:lpstr>To summarize:</vt:lpstr>
      <vt:lpstr>Thank you very much for your attention!  Rechtsanwalt Hon.-Prof. Dr. Alexander Klauser  University of Graz / Department of Civil Procedure and Insolvency Law Attorney-at-law, Vienna, Austria klauser@klauser.law</vt:lpstr>
    </vt:vector>
  </TitlesOfParts>
  <Company>FHWN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Laszlo Supper</dc:creator>
  <cp:lastModifiedBy>Alexander Klauser</cp:lastModifiedBy>
  <cp:revision>25</cp:revision>
  <cp:lastPrinted>2025-09-26T19:07:41Z</cp:lastPrinted>
  <dcterms:created xsi:type="dcterms:W3CDTF">2025-08-19T09:48:10Z</dcterms:created>
  <dcterms:modified xsi:type="dcterms:W3CDTF">2025-09-28T19:23:46Z</dcterms:modified>
</cp:coreProperties>
</file>