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handoutMasterIdLst>
    <p:handoutMasterId r:id="rId25"/>
  </p:handoutMasterIdLst>
  <p:sldIdLst>
    <p:sldId id="274" r:id="rId2"/>
    <p:sldId id="275" r:id="rId3"/>
    <p:sldId id="675" r:id="rId4"/>
    <p:sldId id="676" r:id="rId5"/>
    <p:sldId id="677" r:id="rId6"/>
    <p:sldId id="693" r:id="rId7"/>
    <p:sldId id="679" r:id="rId8"/>
    <p:sldId id="680" r:id="rId9"/>
    <p:sldId id="681" r:id="rId10"/>
    <p:sldId id="688" r:id="rId11"/>
    <p:sldId id="682" r:id="rId12"/>
    <p:sldId id="689" r:id="rId13"/>
    <p:sldId id="698" r:id="rId14"/>
    <p:sldId id="683" r:id="rId15"/>
    <p:sldId id="690" r:id="rId16"/>
    <p:sldId id="684" r:id="rId17"/>
    <p:sldId id="685" r:id="rId18"/>
    <p:sldId id="696" r:id="rId19"/>
    <p:sldId id="697" r:id="rId20"/>
    <p:sldId id="695" r:id="rId21"/>
    <p:sldId id="687" r:id="rId22"/>
    <p:sldId id="691" r:id="rId2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9B8235-7093-BD48-9947-00E94FA0E536}" v="1" dt="2025-05-23T11:13:43.4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p:restoredTop sz="94721"/>
  </p:normalViewPr>
  <p:slideViewPr>
    <p:cSldViewPr snapToGrid="0" snapToObjects="1">
      <p:cViewPr varScale="1">
        <p:scale>
          <a:sx n="78" d="100"/>
          <a:sy n="78" d="100"/>
        </p:scale>
        <p:origin x="931" y="58"/>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9/28/2025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‹nr.›</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9/28/2025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‹nr.›</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554727"/>
            <a:ext cx="5829300" cy="931299"/>
          </a:xfrm>
        </p:spPr>
        <p:txBody>
          <a:bodyPr>
            <a:normAutofit fontScale="90000"/>
          </a:bodyPr>
          <a:lstStyle/>
          <a:p>
            <a:br>
              <a:rPr lang="en-GB" sz="2200" b="1" dirty="0"/>
            </a:br>
            <a:br>
              <a:rPr lang="en-GB" sz="2200" b="1" dirty="0"/>
            </a:br>
            <a:br>
              <a:rPr lang="en-GB" sz="2200" b="1" dirty="0"/>
            </a:br>
            <a:br>
              <a:rPr lang="en-GB" sz="2200" b="1" dirty="0"/>
            </a:br>
            <a:br>
              <a:rPr lang="en-GB" sz="2200" b="1" dirty="0"/>
            </a:br>
            <a:br>
              <a:rPr lang="en-GB" sz="2200" b="1" dirty="0"/>
            </a:br>
            <a:br>
              <a:rPr lang="en-GB" sz="2200" b="1" dirty="0"/>
            </a:br>
            <a:br>
              <a:rPr lang="en-GB" sz="2200" b="1" dirty="0"/>
            </a:br>
            <a:br>
              <a:rPr lang="en-GB" sz="2200" b="1" dirty="0"/>
            </a:br>
            <a:br>
              <a:rPr lang="en-GB" sz="2200" b="1" dirty="0"/>
            </a:br>
            <a:r>
              <a:rPr lang="en-GB" sz="2700" b="1" dirty="0"/>
              <a:t>European Commission Expert Group </a:t>
            </a:r>
            <a:br>
              <a:rPr lang="en-GB" sz="2700" b="1" dirty="0"/>
            </a:br>
            <a:r>
              <a:rPr lang="en-GB" sz="2700" b="1" dirty="0"/>
              <a:t>on Restructuring and Insolvency Law </a:t>
            </a:r>
            <a:br>
              <a:rPr lang="en-GB" sz="2700" b="1" dirty="0"/>
            </a:br>
            <a:br>
              <a:rPr lang="en-GB" sz="2700" b="1" dirty="0"/>
            </a:br>
            <a:r>
              <a:rPr lang="en-GB" sz="2700" b="1" dirty="0"/>
              <a:t>Some personal observations</a:t>
            </a:r>
            <a:br>
              <a:rPr lang="en-GB" dirty="0"/>
            </a:br>
            <a:br>
              <a:rPr lang="en-GB" dirty="0"/>
            </a:br>
            <a:r>
              <a:rPr lang="en-GB" dirty="0"/>
              <a:t> </a:t>
            </a:r>
            <a:br>
              <a:rPr lang="en-GB" dirty="0"/>
            </a:br>
            <a:r>
              <a:rPr lang="en-GB" sz="1600" dirty="0"/>
              <a:t>Bob Wessels</a:t>
            </a:r>
            <a:br>
              <a:rPr lang="en-GB" sz="1600" dirty="0"/>
            </a:br>
            <a:r>
              <a:rPr lang="en-GB" sz="1600" dirty="0"/>
              <a:t>Prof. Em. University of Leiden</a:t>
            </a:r>
            <a:br>
              <a:rPr lang="en-US" b="1" dirty="0"/>
            </a:br>
            <a:br>
              <a:rPr lang="en-US" b="1" dirty="0"/>
            </a:br>
            <a:br>
              <a:rPr lang="en-US" b="1" dirty="0"/>
            </a:br>
            <a:endParaRPr lang="en-US" b="1" dirty="0"/>
          </a:p>
        </p:txBody>
      </p:sp>
      <p:sp>
        <p:nvSpPr>
          <p:cNvPr id="3" name="Subtitle 2"/>
          <p:cNvSpPr>
            <a:spLocks noGrp="1"/>
          </p:cNvSpPr>
          <p:nvPr>
            <p:ph type="subTitle" idx="1"/>
          </p:nvPr>
        </p:nvSpPr>
        <p:spPr>
          <a:xfrm>
            <a:off x="1219200" y="3588773"/>
            <a:ext cx="6598444" cy="324665"/>
          </a:xfrm>
        </p:spPr>
        <p:txBody>
          <a:bodyPr rtlCol="0">
            <a:noAutofit/>
          </a:bodyPr>
          <a:lstStyle/>
          <a:p>
            <a:pPr>
              <a:defRPr/>
            </a:pPr>
            <a:endParaRPr lang="en-US" sz="2700"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386348"/>
            <a:ext cx="7855662" cy="2594336"/>
          </a:xfrm>
        </p:spPr>
        <p:txBody>
          <a:bodyPr>
            <a:noAutofit/>
          </a:bodyPr>
          <a:lstStyle/>
          <a:p>
            <a:pPr>
              <a:spcAft>
                <a:spcPts val="900"/>
              </a:spcAft>
            </a:pPr>
            <a:r>
              <a:rPr lang="en-GB" dirty="0"/>
              <a:t>In 2010 Insolvency Law Group of Experts (ILEG) was established</a:t>
            </a:r>
          </a:p>
          <a:p>
            <a:pPr>
              <a:spcAft>
                <a:spcPts val="900"/>
              </a:spcAft>
            </a:pPr>
            <a:r>
              <a:rPr lang="en-GB" dirty="0"/>
              <a:t>An advisory role to the European Commission on cross-border crisis management in the banking sector</a:t>
            </a:r>
          </a:p>
          <a:p>
            <a:pPr lvl="2"/>
            <a:r>
              <a:rPr lang="en-GB" dirty="0"/>
              <a:t>mixture of independent professionals (7/16), academics (1/16), representatives of regulators (6/16) and two banking sector </a:t>
            </a:r>
            <a:r>
              <a:rPr lang="nl-NL" dirty="0" err="1"/>
              <a:t>representatives</a:t>
            </a:r>
            <a:r>
              <a:rPr lang="nl-NL" dirty="0"/>
              <a:t> (2/16) 	</a:t>
            </a:r>
          </a:p>
          <a:p>
            <a:pPr lvl="2"/>
            <a:r>
              <a:rPr lang="en-GB" dirty="0"/>
              <a:t>Criticism </a:t>
            </a:r>
          </a:p>
          <a:p>
            <a:pPr>
              <a:spcAft>
                <a:spcPts val="900"/>
              </a:spcAft>
            </a:pPr>
            <a:r>
              <a:rPr lang="en-GB" dirty="0"/>
              <a:t>In 2016 ‘Horizontal rules’</a:t>
            </a:r>
          </a:p>
          <a:p>
            <a:pPr>
              <a:spcAft>
                <a:spcPts val="900"/>
              </a:spcAft>
            </a:pPr>
            <a:endParaRPr lang="en-GB" dirty="0"/>
          </a:p>
          <a:p>
            <a:pPr>
              <a:spcAft>
                <a:spcPts val="900"/>
              </a:spcAft>
            </a:pPr>
            <a:endParaRPr lang="en-GB" dirty="0"/>
          </a:p>
        </p:txBody>
      </p:sp>
    </p:spTree>
    <p:extLst>
      <p:ext uri="{BB962C8B-B14F-4D97-AF65-F5344CB8AC3E}">
        <p14:creationId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654B82-D40A-8DF2-929F-881B87E5697F}"/>
              </a:ext>
            </a:extLst>
          </p:cNvPr>
          <p:cNvSpPr>
            <a:spLocks noGrp="1"/>
          </p:cNvSpPr>
          <p:nvPr>
            <p:ph type="title"/>
          </p:nvPr>
        </p:nvSpPr>
        <p:spPr/>
        <p:txBody>
          <a:bodyPr>
            <a:normAutofit fontScale="90000"/>
          </a:bodyPr>
          <a:lstStyle/>
          <a:p>
            <a:br>
              <a:rPr lang="en-GB" dirty="0"/>
            </a:br>
            <a:r>
              <a:rPr lang="en-GB" sz="2700" b="1" dirty="0"/>
              <a:t>Commission Expert Group on restructuring and insolvency law </a:t>
            </a:r>
            <a:br>
              <a:rPr lang="en-GB" dirty="0"/>
            </a:br>
            <a:endParaRPr lang="en-GB" dirty="0"/>
          </a:p>
        </p:txBody>
      </p:sp>
      <p:sp>
        <p:nvSpPr>
          <p:cNvPr id="3" name="Tijdelijke aanduiding voor inhoud 2">
            <a:extLst>
              <a:ext uri="{FF2B5EF4-FFF2-40B4-BE49-F238E27FC236}">
                <a16:creationId xmlns:a16="http://schemas.microsoft.com/office/drawing/2014/main" id="{C2B15D0C-1636-7B01-1F65-F809C5CF3031}"/>
              </a:ext>
            </a:extLst>
          </p:cNvPr>
          <p:cNvSpPr>
            <a:spLocks noGrp="1"/>
          </p:cNvSpPr>
          <p:nvPr>
            <p:ph idx="1"/>
          </p:nvPr>
        </p:nvSpPr>
        <p:spPr>
          <a:xfrm>
            <a:off x="457200" y="2005781"/>
            <a:ext cx="8229600" cy="2628603"/>
          </a:xfrm>
        </p:spPr>
        <p:txBody>
          <a:bodyPr>
            <a:normAutofit fontScale="92500"/>
          </a:bodyPr>
          <a:lstStyle/>
          <a:p>
            <a:r>
              <a:rPr lang="en-GB" sz="2200" dirty="0"/>
              <a:t>2012 – 2015: Revision of the European Insolvency Regulation (EIR 2015)</a:t>
            </a:r>
          </a:p>
          <a:p>
            <a:endParaRPr lang="en-GB" sz="2200" dirty="0"/>
          </a:p>
          <a:p>
            <a:r>
              <a:rPr lang="en-GB" sz="2200" dirty="0"/>
              <a:t>2016 – 2019: Harmonisation Restructuring and Insolvency Law (PRD 2019/1023)</a:t>
            </a:r>
          </a:p>
          <a:p>
            <a:endParaRPr lang="en-GB" sz="2200" dirty="0"/>
          </a:p>
          <a:p>
            <a:r>
              <a:rPr lang="en-GB" sz="2200" dirty="0"/>
              <a:t>2021 – present: Harmonisation Restructuring and Insolvency Law (‘Certain Aspects’, Proposal December 2022; Final Directive 2025?)</a:t>
            </a:r>
          </a:p>
          <a:p>
            <a:endParaRPr lang="en-GB" dirty="0"/>
          </a:p>
        </p:txBody>
      </p:sp>
    </p:spTree>
    <p:extLst>
      <p:ext uri="{BB962C8B-B14F-4D97-AF65-F5344CB8AC3E}">
        <p14:creationId xmlns:p14="http://schemas.microsoft.com/office/powerpoint/2010/main" val="2802589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31B600-2D88-EFF7-5A46-3F044325F54F}"/>
              </a:ext>
            </a:extLst>
          </p:cNvPr>
          <p:cNvSpPr>
            <a:spLocks noGrp="1"/>
          </p:cNvSpPr>
          <p:nvPr>
            <p:ph type="title"/>
          </p:nvPr>
        </p:nvSpPr>
        <p:spPr>
          <a:xfrm>
            <a:off x="457200" y="1276696"/>
            <a:ext cx="8229600" cy="463614"/>
          </a:xfrm>
        </p:spPr>
        <p:txBody>
          <a:bodyPr>
            <a:noAutofit/>
          </a:bodyPr>
          <a:lstStyle/>
          <a:p>
            <a:r>
              <a:rPr lang="nl-NL" sz="2400" b="1" dirty="0" err="1"/>
              <a:t>Horizontal</a:t>
            </a:r>
            <a:r>
              <a:rPr lang="nl-NL" sz="2400" b="1" dirty="0"/>
              <a:t> </a:t>
            </a:r>
            <a:r>
              <a:rPr lang="nl-NL" sz="2400" b="1" dirty="0" err="1"/>
              <a:t>rules</a:t>
            </a:r>
            <a:r>
              <a:rPr lang="nl-NL" sz="2400" b="1" dirty="0"/>
              <a:t> (2016)</a:t>
            </a:r>
            <a:endParaRPr lang="en-GB" sz="2400" b="1" dirty="0"/>
          </a:p>
        </p:txBody>
      </p:sp>
      <p:sp>
        <p:nvSpPr>
          <p:cNvPr id="3" name="Tijdelijke aanduiding voor inhoud 2">
            <a:extLst>
              <a:ext uri="{FF2B5EF4-FFF2-40B4-BE49-F238E27FC236}">
                <a16:creationId xmlns:a16="http://schemas.microsoft.com/office/drawing/2014/main" id="{4871ED4A-8E18-3807-F8E1-71413E5BB5B9}"/>
              </a:ext>
            </a:extLst>
          </p:cNvPr>
          <p:cNvSpPr>
            <a:spLocks noGrp="1"/>
          </p:cNvSpPr>
          <p:nvPr>
            <p:ph idx="1"/>
          </p:nvPr>
        </p:nvSpPr>
        <p:spPr>
          <a:xfrm>
            <a:off x="457200" y="1877961"/>
            <a:ext cx="8229600" cy="3136491"/>
          </a:xfrm>
        </p:spPr>
        <p:txBody>
          <a:bodyPr>
            <a:normAutofit fontScale="92500" lnSpcReduction="10000"/>
          </a:bodyPr>
          <a:lstStyle/>
          <a:p>
            <a:pPr marL="0" indent="0">
              <a:buNone/>
            </a:pPr>
            <a:r>
              <a:rPr lang="en-GB" sz="2200" dirty="0"/>
              <a:t>1 	Purpose and Scope</a:t>
            </a:r>
          </a:p>
          <a:p>
            <a:endParaRPr lang="en-GB" sz="2200" dirty="0"/>
          </a:p>
          <a:p>
            <a:pPr marL="0" indent="0">
              <a:buNone/>
            </a:pPr>
            <a:r>
              <a:rPr lang="en-GB" sz="2200" dirty="0"/>
              <a:t>2 	Role of Experts </a:t>
            </a:r>
          </a:p>
          <a:p>
            <a:endParaRPr lang="en-GB" sz="2200" dirty="0"/>
          </a:p>
          <a:p>
            <a:pPr marL="0" indent="0">
              <a:buNone/>
            </a:pPr>
            <a:r>
              <a:rPr lang="en-GB" sz="2200" dirty="0"/>
              <a:t>3 	Composition of expert groups</a:t>
            </a:r>
          </a:p>
          <a:p>
            <a:endParaRPr lang="en-GB" sz="2200" dirty="0"/>
          </a:p>
          <a:p>
            <a:pPr marL="0" indent="0">
              <a:buNone/>
            </a:pPr>
            <a:r>
              <a:rPr lang="en-GB" sz="2200" dirty="0"/>
              <a:t>4 	Mandate and Operation</a:t>
            </a:r>
          </a:p>
          <a:p>
            <a:endParaRPr lang="en-GB" sz="2200" dirty="0"/>
          </a:p>
          <a:p>
            <a:pPr marL="0" indent="0">
              <a:buNone/>
            </a:pPr>
            <a:r>
              <a:rPr lang="en-GB" sz="2200" dirty="0"/>
              <a:t>5 	Selection and Appointment</a:t>
            </a:r>
          </a:p>
          <a:p>
            <a:endParaRPr lang="en-GB" dirty="0"/>
          </a:p>
        </p:txBody>
      </p:sp>
    </p:spTree>
    <p:extLst>
      <p:ext uri="{BB962C8B-B14F-4D97-AF65-F5344CB8AC3E}">
        <p14:creationId xmlns:p14="http://schemas.microsoft.com/office/powerpoint/2010/main" val="354930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E70780-D2AC-8E3C-B8CE-2B928CA79AB1}"/>
              </a:ext>
            </a:extLst>
          </p:cNvPr>
          <p:cNvSpPr>
            <a:spLocks noGrp="1"/>
          </p:cNvSpPr>
          <p:nvPr>
            <p:ph type="title"/>
          </p:nvPr>
        </p:nvSpPr>
        <p:spPr>
          <a:xfrm>
            <a:off x="457200" y="1101214"/>
            <a:ext cx="8229600" cy="471948"/>
          </a:xfrm>
        </p:spPr>
        <p:txBody>
          <a:bodyPr>
            <a:noAutofit/>
          </a:bodyPr>
          <a:lstStyle/>
          <a:p>
            <a:r>
              <a:rPr lang="nl-NL" sz="2400" b="1" dirty="0" err="1"/>
              <a:t>Horizontal</a:t>
            </a:r>
            <a:r>
              <a:rPr lang="nl-NL" sz="2400" b="1" dirty="0"/>
              <a:t> </a:t>
            </a:r>
            <a:r>
              <a:rPr lang="nl-NL" sz="2400" b="1" dirty="0" err="1"/>
              <a:t>rules</a:t>
            </a:r>
            <a:r>
              <a:rPr lang="nl-NL" sz="2400" b="1" dirty="0"/>
              <a:t> (2016)</a:t>
            </a:r>
            <a:endParaRPr lang="en-GB" sz="2400" b="1" dirty="0"/>
          </a:p>
        </p:txBody>
      </p:sp>
      <p:sp>
        <p:nvSpPr>
          <p:cNvPr id="3" name="Tijdelijke aanduiding voor inhoud 2">
            <a:extLst>
              <a:ext uri="{FF2B5EF4-FFF2-40B4-BE49-F238E27FC236}">
                <a16:creationId xmlns:a16="http://schemas.microsoft.com/office/drawing/2014/main" id="{A9F75747-DBE5-3ACF-82DE-D188AD3D7573}"/>
              </a:ext>
            </a:extLst>
          </p:cNvPr>
          <p:cNvSpPr>
            <a:spLocks noGrp="1"/>
          </p:cNvSpPr>
          <p:nvPr>
            <p:ph idx="1"/>
          </p:nvPr>
        </p:nvSpPr>
        <p:spPr>
          <a:xfrm>
            <a:off x="457200" y="1877961"/>
            <a:ext cx="7723239" cy="2694039"/>
          </a:xfrm>
        </p:spPr>
        <p:txBody>
          <a:bodyPr>
            <a:normAutofit fontScale="77500" lnSpcReduction="20000"/>
          </a:bodyPr>
          <a:lstStyle/>
          <a:p>
            <a:pPr marL="0" indent="0">
              <a:buNone/>
            </a:pPr>
            <a:r>
              <a:rPr lang="en-GB" dirty="0"/>
              <a:t>6 	Conflict of Interest and Integrity</a:t>
            </a:r>
          </a:p>
          <a:p>
            <a:endParaRPr lang="en-GB" dirty="0"/>
          </a:p>
          <a:p>
            <a:pPr marL="0" indent="0">
              <a:buNone/>
            </a:pPr>
            <a:r>
              <a:rPr lang="en-GB" dirty="0"/>
              <a:t>7 	Transparency and Public Access</a:t>
            </a:r>
          </a:p>
          <a:p>
            <a:endParaRPr lang="en-GB" dirty="0"/>
          </a:p>
          <a:p>
            <a:pPr marL="0" indent="0">
              <a:buNone/>
            </a:pPr>
            <a:r>
              <a:rPr lang="en-GB" dirty="0"/>
              <a:t>8 	Operations and Procedures</a:t>
            </a:r>
          </a:p>
          <a:p>
            <a:pPr marL="0" indent="0">
              <a:buNone/>
            </a:pPr>
            <a:endParaRPr lang="en-GB" dirty="0"/>
          </a:p>
          <a:p>
            <a:pPr marL="0" indent="0">
              <a:buNone/>
            </a:pPr>
            <a:r>
              <a:rPr lang="en-GB" dirty="0"/>
              <a:t>9 	Remuneration and Expenses</a:t>
            </a:r>
          </a:p>
          <a:p>
            <a:endParaRPr lang="en-GB" dirty="0"/>
          </a:p>
          <a:p>
            <a:pPr marL="0" indent="0">
              <a:buNone/>
            </a:pPr>
            <a:r>
              <a:rPr lang="en-GB" dirty="0"/>
              <a:t>10 	Accountability and Relationship with Institutions</a:t>
            </a:r>
          </a:p>
          <a:p>
            <a:endParaRPr lang="en-GB" dirty="0"/>
          </a:p>
        </p:txBody>
      </p:sp>
    </p:spTree>
    <p:extLst>
      <p:ext uri="{BB962C8B-B14F-4D97-AF65-F5344CB8AC3E}">
        <p14:creationId xmlns:p14="http://schemas.microsoft.com/office/powerpoint/2010/main" val="319962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6A0B4-A908-1068-7A8D-772DCC66934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A86A01C-B690-FC6C-3DE7-9E2C908063CC}"/>
              </a:ext>
            </a:extLst>
          </p:cNvPr>
          <p:cNvSpPr>
            <a:spLocks noGrp="1"/>
          </p:cNvSpPr>
          <p:nvPr>
            <p:ph type="title"/>
          </p:nvPr>
        </p:nvSpPr>
        <p:spPr>
          <a:xfrm>
            <a:off x="457200" y="1276696"/>
            <a:ext cx="8229600" cy="473446"/>
          </a:xfrm>
        </p:spPr>
        <p:txBody>
          <a:bodyPr>
            <a:noAutofit/>
          </a:bodyPr>
          <a:lstStyle/>
          <a:p>
            <a:r>
              <a:rPr lang="nl-NL" sz="2400" b="1" dirty="0" err="1">
                <a:latin typeface="+mn-lt"/>
              </a:rPr>
              <a:t>Role</a:t>
            </a:r>
            <a:r>
              <a:rPr lang="nl-NL" sz="2400" b="1" dirty="0">
                <a:latin typeface="+mn-lt"/>
              </a:rPr>
              <a:t> of Experts</a:t>
            </a:r>
            <a:endParaRPr lang="en-GB" sz="2400" b="1" dirty="0">
              <a:latin typeface="+mn-lt"/>
            </a:endParaRPr>
          </a:p>
        </p:txBody>
      </p:sp>
      <p:sp>
        <p:nvSpPr>
          <p:cNvPr id="3" name="Tijdelijke aanduiding voor inhoud 2">
            <a:extLst>
              <a:ext uri="{FF2B5EF4-FFF2-40B4-BE49-F238E27FC236}">
                <a16:creationId xmlns:a16="http://schemas.microsoft.com/office/drawing/2014/main" id="{CE360230-34C4-42CF-A236-96C2ECDAB90A}"/>
              </a:ext>
            </a:extLst>
          </p:cNvPr>
          <p:cNvSpPr>
            <a:spLocks noGrp="1"/>
          </p:cNvSpPr>
          <p:nvPr>
            <p:ph idx="1"/>
          </p:nvPr>
        </p:nvSpPr>
        <p:spPr>
          <a:xfrm>
            <a:off x="457200" y="1868129"/>
            <a:ext cx="8229600" cy="2766255"/>
          </a:xfrm>
        </p:spPr>
        <p:txBody>
          <a:bodyPr>
            <a:normAutofit/>
          </a:bodyPr>
          <a:lstStyle/>
          <a:p>
            <a:pPr marL="0" indent="0">
              <a:buNone/>
            </a:pPr>
            <a:r>
              <a:rPr lang="en-GB" sz="2000" dirty="0"/>
              <a:t>Commission expert groups: consultative bodies set up to provide advice and expertise to the Commission in relation to:</a:t>
            </a:r>
          </a:p>
          <a:p>
            <a:pPr marL="0" indent="0">
              <a:buNone/>
            </a:pPr>
            <a:r>
              <a:rPr lang="en-GB" sz="2000" dirty="0"/>
              <a:t>a Preparation of legislative proposals and policy initiatives</a:t>
            </a:r>
          </a:p>
          <a:p>
            <a:pPr marL="0" indent="0">
              <a:buNone/>
            </a:pPr>
            <a:r>
              <a:rPr lang="en-GB" sz="2000" dirty="0"/>
              <a:t>b Preparation of delegated acts</a:t>
            </a:r>
          </a:p>
          <a:p>
            <a:pPr marL="0" indent="0">
              <a:buNone/>
            </a:pPr>
            <a:r>
              <a:rPr lang="en-GB" sz="2000" dirty="0"/>
              <a:t>c Implementation of Union laws, programs, and coordination activities</a:t>
            </a:r>
          </a:p>
          <a:p>
            <a:pPr marL="0" indent="0">
              <a:buNone/>
            </a:pPr>
            <a:r>
              <a:rPr lang="en-GB" sz="2000" dirty="0"/>
              <a:t>d Early preparation of implementing acts</a:t>
            </a:r>
          </a:p>
          <a:p>
            <a:endParaRPr lang="en-GB" dirty="0"/>
          </a:p>
        </p:txBody>
      </p:sp>
    </p:spTree>
    <p:extLst>
      <p:ext uri="{BB962C8B-B14F-4D97-AF65-F5344CB8AC3E}">
        <p14:creationId xmlns:p14="http://schemas.microsoft.com/office/powerpoint/2010/main" val="2162247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C50C35-BC6F-28C3-475B-2879E7A64EDD}"/>
              </a:ext>
            </a:extLst>
          </p:cNvPr>
          <p:cNvSpPr>
            <a:spLocks noGrp="1"/>
          </p:cNvSpPr>
          <p:nvPr>
            <p:ph type="title"/>
          </p:nvPr>
        </p:nvSpPr>
        <p:spPr>
          <a:xfrm>
            <a:off x="457200" y="1276696"/>
            <a:ext cx="8229600" cy="522607"/>
          </a:xfrm>
        </p:spPr>
        <p:txBody>
          <a:bodyPr>
            <a:normAutofit fontScale="90000"/>
          </a:bodyPr>
          <a:lstStyle/>
          <a:p>
            <a:br>
              <a:rPr lang="en-GB" dirty="0"/>
            </a:br>
            <a:r>
              <a:rPr lang="en-GB" sz="2700" b="1" dirty="0"/>
              <a:t>Article 89 (‘Committee Procedure’), par. (1) EIR 2015 </a:t>
            </a:r>
            <a:br>
              <a:rPr lang="en-GB" dirty="0"/>
            </a:br>
            <a:endParaRPr lang="en-GB" dirty="0"/>
          </a:p>
        </p:txBody>
      </p:sp>
      <p:sp>
        <p:nvSpPr>
          <p:cNvPr id="3" name="Tijdelijke aanduiding voor inhoud 2">
            <a:extLst>
              <a:ext uri="{FF2B5EF4-FFF2-40B4-BE49-F238E27FC236}">
                <a16:creationId xmlns:a16="http://schemas.microsoft.com/office/drawing/2014/main" id="{5BC0B145-6D8E-C9D2-9595-3E3003DE51E4}"/>
              </a:ext>
            </a:extLst>
          </p:cNvPr>
          <p:cNvSpPr>
            <a:spLocks noGrp="1"/>
          </p:cNvSpPr>
          <p:nvPr>
            <p:ph idx="1"/>
          </p:nvPr>
        </p:nvSpPr>
        <p:spPr>
          <a:xfrm>
            <a:off x="457200" y="1799303"/>
            <a:ext cx="8229600" cy="2835081"/>
          </a:xfrm>
        </p:spPr>
        <p:txBody>
          <a:bodyPr>
            <a:normAutofit/>
          </a:bodyPr>
          <a:lstStyle/>
          <a:p>
            <a:r>
              <a:rPr lang="en-GB" sz="2000" i="1" dirty="0"/>
              <a:t>The Commission shall be assisted by a committee. That committee shall be a committee within the meaning of Regulation (EU) No 182/2011</a:t>
            </a:r>
            <a:r>
              <a:rPr lang="en-GB" sz="2000" dirty="0"/>
              <a:t>. </a:t>
            </a:r>
          </a:p>
          <a:p>
            <a:endParaRPr lang="en-GB" sz="2000" dirty="0"/>
          </a:p>
          <a:p>
            <a:r>
              <a:rPr lang="en-GB" sz="2000" dirty="0"/>
              <a:t>The idea behind it should follow from recital 82: </a:t>
            </a:r>
          </a:p>
          <a:p>
            <a:r>
              <a:rPr lang="en-GB" sz="2000" dirty="0"/>
              <a:t>‘… </a:t>
            </a:r>
            <a:r>
              <a:rPr lang="en-GB" sz="2000" i="1" dirty="0"/>
              <a:t>[I]n order to ensure uniform conditions for the implementation of the Regulation, implementing powers should be conferred on the Commission….’.</a:t>
            </a:r>
            <a:endParaRPr lang="en-GB" sz="2000" dirty="0"/>
          </a:p>
          <a:p>
            <a:endParaRPr lang="en-GB" dirty="0"/>
          </a:p>
        </p:txBody>
      </p:sp>
    </p:spTree>
    <p:extLst>
      <p:ext uri="{BB962C8B-B14F-4D97-AF65-F5344CB8AC3E}">
        <p14:creationId xmlns:p14="http://schemas.microsoft.com/office/powerpoint/2010/main" val="3977904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80B6D2-6C8E-AA71-179A-19DB0E47558F}"/>
              </a:ext>
            </a:extLst>
          </p:cNvPr>
          <p:cNvSpPr>
            <a:spLocks noGrp="1"/>
          </p:cNvSpPr>
          <p:nvPr>
            <p:ph type="title"/>
          </p:nvPr>
        </p:nvSpPr>
        <p:spPr>
          <a:xfrm>
            <a:off x="457200" y="1276696"/>
            <a:ext cx="8229600" cy="522607"/>
          </a:xfrm>
        </p:spPr>
        <p:txBody>
          <a:bodyPr>
            <a:normAutofit fontScale="90000"/>
          </a:bodyPr>
          <a:lstStyle/>
          <a:p>
            <a:r>
              <a:rPr lang="en-GB" sz="2700" b="1" dirty="0"/>
              <a:t>Composition of expert groups</a:t>
            </a:r>
            <a:br>
              <a:rPr lang="en-GB" dirty="0"/>
            </a:br>
            <a:endParaRPr lang="en-GB" dirty="0"/>
          </a:p>
        </p:txBody>
      </p:sp>
      <p:sp>
        <p:nvSpPr>
          <p:cNvPr id="3" name="Tijdelijke aanduiding voor inhoud 2">
            <a:extLst>
              <a:ext uri="{FF2B5EF4-FFF2-40B4-BE49-F238E27FC236}">
                <a16:creationId xmlns:a16="http://schemas.microsoft.com/office/drawing/2014/main" id="{499CBC33-E4F0-A8C5-A924-2A98E9DD4FB0}"/>
              </a:ext>
            </a:extLst>
          </p:cNvPr>
          <p:cNvSpPr>
            <a:spLocks noGrp="1"/>
          </p:cNvSpPr>
          <p:nvPr>
            <p:ph idx="1"/>
          </p:nvPr>
        </p:nvSpPr>
        <p:spPr>
          <a:xfrm>
            <a:off x="457200" y="1563330"/>
            <a:ext cx="8229600" cy="3580170"/>
          </a:xfrm>
        </p:spPr>
        <p:txBody>
          <a:bodyPr>
            <a:normAutofit fontScale="70000" lnSpcReduction="20000"/>
          </a:bodyPr>
          <a:lstStyle/>
          <a:p>
            <a:pPr marL="0" indent="0">
              <a:buNone/>
            </a:pPr>
            <a:r>
              <a:rPr lang="en-GB" sz="2600" dirty="0"/>
              <a:t>Membership types are distinguished as follows:</a:t>
            </a:r>
          </a:p>
          <a:p>
            <a:pPr marL="0" indent="0">
              <a:buNone/>
            </a:pPr>
            <a:endParaRPr lang="en-GB" sz="2600" dirty="0"/>
          </a:p>
          <a:p>
            <a:pPr marL="0" indent="0">
              <a:buNone/>
            </a:pPr>
            <a:r>
              <a:rPr lang="en-GB" sz="2600" dirty="0"/>
              <a:t>Type A: Individuals in a personal capacity, acting independently </a:t>
            </a:r>
          </a:p>
          <a:p>
            <a:pPr marL="0" indent="0">
              <a:buNone/>
            </a:pPr>
            <a:r>
              <a:rPr lang="en-GB" sz="2600" dirty="0"/>
              <a:t>		 and in the public interest</a:t>
            </a:r>
          </a:p>
          <a:p>
            <a:pPr marL="0" indent="0">
              <a:buNone/>
            </a:pPr>
            <a:endParaRPr lang="en-GB" sz="2600" dirty="0"/>
          </a:p>
          <a:p>
            <a:pPr marL="0" indent="0">
              <a:buNone/>
            </a:pPr>
            <a:r>
              <a:rPr lang="en-GB" sz="2600" dirty="0"/>
              <a:t>Type B: Individuals representing a common interest across stakeholder groups</a:t>
            </a:r>
          </a:p>
          <a:p>
            <a:pPr marL="0" indent="0">
              <a:buNone/>
            </a:pPr>
            <a:endParaRPr lang="en-GB" sz="2600" dirty="0"/>
          </a:p>
          <a:p>
            <a:pPr marL="0" indent="0">
              <a:buNone/>
            </a:pPr>
            <a:r>
              <a:rPr lang="en-GB" sz="2600" dirty="0"/>
              <a:t>Type C: Organisations such as corporations, NGOs, academic bodies, trade unions, etc.</a:t>
            </a:r>
          </a:p>
          <a:p>
            <a:pPr marL="0" indent="0">
              <a:buNone/>
            </a:pPr>
            <a:endParaRPr lang="en-GB" sz="2600" dirty="0"/>
          </a:p>
          <a:p>
            <a:pPr marL="0" indent="0">
              <a:buNone/>
            </a:pPr>
            <a:r>
              <a:rPr lang="en-GB" sz="2600" dirty="0"/>
              <a:t>Type D: Authorities from Member States</a:t>
            </a:r>
          </a:p>
          <a:p>
            <a:pPr marL="0" indent="0">
              <a:buNone/>
            </a:pPr>
            <a:endParaRPr lang="en-GB" sz="2600" dirty="0"/>
          </a:p>
          <a:p>
            <a:pPr marL="0" indent="0">
              <a:buNone/>
            </a:pPr>
            <a:r>
              <a:rPr lang="en-GB" sz="2600" dirty="0"/>
              <a:t>Type E: Public entities such as third countries’ authorities or int’l organizations</a:t>
            </a:r>
          </a:p>
          <a:p>
            <a:endParaRPr lang="en-GB" dirty="0"/>
          </a:p>
        </p:txBody>
      </p:sp>
    </p:spTree>
    <p:extLst>
      <p:ext uri="{BB962C8B-B14F-4D97-AF65-F5344CB8AC3E}">
        <p14:creationId xmlns:p14="http://schemas.microsoft.com/office/powerpoint/2010/main" val="1841646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EB4A90-8B2B-2B73-55E7-5813652ECFB3}"/>
              </a:ext>
            </a:extLst>
          </p:cNvPr>
          <p:cNvSpPr>
            <a:spLocks noGrp="1"/>
          </p:cNvSpPr>
          <p:nvPr>
            <p:ph type="title"/>
          </p:nvPr>
        </p:nvSpPr>
        <p:spPr>
          <a:xfrm>
            <a:off x="457200" y="1445342"/>
            <a:ext cx="8229600" cy="304800"/>
          </a:xfrm>
        </p:spPr>
        <p:txBody>
          <a:bodyPr>
            <a:normAutofit fontScale="90000"/>
          </a:bodyPr>
          <a:lstStyle/>
          <a:p>
            <a:r>
              <a:rPr lang="en-GB" sz="2700" b="1" dirty="0"/>
              <a:t>Selection and Appointment</a:t>
            </a:r>
            <a:br>
              <a:rPr lang="en-GB" dirty="0"/>
            </a:br>
            <a:endParaRPr lang="en-GB" dirty="0"/>
          </a:p>
        </p:txBody>
      </p:sp>
      <p:sp>
        <p:nvSpPr>
          <p:cNvPr id="3" name="Tijdelijke aanduiding voor inhoud 2">
            <a:extLst>
              <a:ext uri="{FF2B5EF4-FFF2-40B4-BE49-F238E27FC236}">
                <a16:creationId xmlns:a16="http://schemas.microsoft.com/office/drawing/2014/main" id="{9D2DD147-38D0-7C77-24B5-35EF2321DEF1}"/>
              </a:ext>
            </a:extLst>
          </p:cNvPr>
          <p:cNvSpPr>
            <a:spLocks noGrp="1"/>
          </p:cNvSpPr>
          <p:nvPr>
            <p:ph idx="1"/>
          </p:nvPr>
        </p:nvSpPr>
        <p:spPr>
          <a:xfrm>
            <a:off x="457200" y="1553497"/>
            <a:ext cx="8229600" cy="3451122"/>
          </a:xfrm>
        </p:spPr>
        <p:txBody>
          <a:bodyPr>
            <a:normAutofit fontScale="25000" lnSpcReduction="20000"/>
          </a:bodyPr>
          <a:lstStyle/>
          <a:p>
            <a:endParaRPr lang="en-GB" dirty="0"/>
          </a:p>
          <a:p>
            <a:pPr marL="0" indent="0">
              <a:buNone/>
            </a:pPr>
            <a:r>
              <a:rPr lang="en-GB" sz="6400" dirty="0"/>
              <a:t>Commission Decision 2016 - strong emphasis on transparent and inclusive member selection:</a:t>
            </a:r>
          </a:p>
          <a:p>
            <a:pPr marL="0" indent="0">
              <a:buNone/>
            </a:pPr>
            <a:endParaRPr lang="en-GB" sz="6400" dirty="0"/>
          </a:p>
          <a:p>
            <a:pPr marL="0" indent="0">
              <a:buNone/>
            </a:pPr>
            <a:r>
              <a:rPr lang="en-GB" sz="6400" dirty="0"/>
              <a:t>Selection: via public calls, published on the Register of expert groups (ensuring transparency in criteria and required expertise)</a:t>
            </a:r>
          </a:p>
          <a:p>
            <a:endParaRPr lang="en-GB" sz="6400" dirty="0"/>
          </a:p>
          <a:p>
            <a:pPr marL="0" indent="0">
              <a:buNone/>
            </a:pPr>
            <a:r>
              <a:rPr lang="en-GB" sz="6400" dirty="0"/>
              <a:t>Selection: strives for a gender balance, aiming for at least 40% representation of each gender in the medium-term</a:t>
            </a:r>
          </a:p>
          <a:p>
            <a:endParaRPr lang="en-GB" sz="6400" dirty="0"/>
          </a:p>
          <a:p>
            <a:pPr marL="0" indent="0">
              <a:buNone/>
            </a:pPr>
            <a:r>
              <a:rPr lang="en-GB" sz="6400" dirty="0"/>
              <a:t>Applicants </a:t>
            </a:r>
          </a:p>
          <a:p>
            <a:pPr marL="300038" lvl="1" indent="0">
              <a:buNone/>
            </a:pPr>
            <a:r>
              <a:rPr lang="en-GB" sz="6100" dirty="0"/>
              <a:t>Must submit documents and certificates to confirm their expertise, professional background, and eligibility; the Commission checks these before final appointment</a:t>
            </a:r>
          </a:p>
          <a:p>
            <a:pPr marL="300038" lvl="1" indent="0">
              <a:buNone/>
            </a:pPr>
            <a:r>
              <a:rPr lang="en-GB" sz="6100" dirty="0"/>
              <a:t>Appointed members’ names are formally published (ensuring transparency and public accountability)</a:t>
            </a:r>
          </a:p>
          <a:p>
            <a:endParaRPr lang="en-GB" sz="6400" dirty="0"/>
          </a:p>
        </p:txBody>
      </p:sp>
    </p:spTree>
    <p:extLst>
      <p:ext uri="{BB962C8B-B14F-4D97-AF65-F5344CB8AC3E}">
        <p14:creationId xmlns:p14="http://schemas.microsoft.com/office/powerpoint/2010/main" val="3690862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387C1A-A6AF-E0B7-EC17-0033FFEC2266}"/>
              </a:ext>
            </a:extLst>
          </p:cNvPr>
          <p:cNvSpPr>
            <a:spLocks noGrp="1"/>
          </p:cNvSpPr>
          <p:nvPr>
            <p:ph type="title"/>
          </p:nvPr>
        </p:nvSpPr>
        <p:spPr>
          <a:xfrm>
            <a:off x="457200" y="993058"/>
            <a:ext cx="8229600" cy="648929"/>
          </a:xfrm>
        </p:spPr>
        <p:txBody>
          <a:bodyPr>
            <a:normAutofit/>
          </a:bodyPr>
          <a:lstStyle/>
          <a:p>
            <a:r>
              <a:rPr lang="nl-NL" sz="2400" b="1" dirty="0" err="1"/>
              <a:t>Selection</a:t>
            </a:r>
            <a:r>
              <a:rPr lang="nl-NL" sz="2400" b="1" dirty="0"/>
              <a:t> </a:t>
            </a:r>
            <a:r>
              <a:rPr lang="nl-NL" sz="2400" b="1" dirty="0" err="1"/>
              <a:t>and</a:t>
            </a:r>
            <a:r>
              <a:rPr lang="nl-NL" sz="2400" b="1" dirty="0"/>
              <a:t> </a:t>
            </a:r>
            <a:r>
              <a:rPr lang="nl-NL" sz="2400" b="1" dirty="0" err="1"/>
              <a:t>Appointment</a:t>
            </a:r>
            <a:r>
              <a:rPr lang="nl-NL" sz="2400" b="1" dirty="0"/>
              <a:t> (</a:t>
            </a:r>
            <a:r>
              <a:rPr lang="nl-NL" sz="2400" b="1" dirty="0" err="1"/>
              <a:t>cont’d</a:t>
            </a:r>
            <a:r>
              <a:rPr lang="nl-NL" sz="2400" b="1" dirty="0"/>
              <a:t>)</a:t>
            </a:r>
            <a:endParaRPr lang="en-GB" sz="2400" b="1" dirty="0"/>
          </a:p>
        </p:txBody>
      </p:sp>
      <p:sp>
        <p:nvSpPr>
          <p:cNvPr id="3" name="Tijdelijke aanduiding voor inhoud 2">
            <a:extLst>
              <a:ext uri="{FF2B5EF4-FFF2-40B4-BE49-F238E27FC236}">
                <a16:creationId xmlns:a16="http://schemas.microsoft.com/office/drawing/2014/main" id="{6945D7D2-ABB7-45E0-39ED-6818C209C6A8}"/>
              </a:ext>
            </a:extLst>
          </p:cNvPr>
          <p:cNvSpPr>
            <a:spLocks noGrp="1"/>
          </p:cNvSpPr>
          <p:nvPr>
            <p:ph idx="1"/>
          </p:nvPr>
        </p:nvSpPr>
        <p:spPr>
          <a:xfrm>
            <a:off x="457200" y="1543665"/>
            <a:ext cx="8229600" cy="3431458"/>
          </a:xfrm>
        </p:spPr>
        <p:txBody>
          <a:bodyPr>
            <a:normAutofit fontScale="70000" lnSpcReduction="20000"/>
          </a:bodyPr>
          <a:lstStyle/>
          <a:p>
            <a:pPr marL="0" indent="0">
              <a:buNone/>
            </a:pPr>
            <a:r>
              <a:rPr lang="en-GB" dirty="0"/>
              <a:t>Required Expertise?</a:t>
            </a:r>
          </a:p>
          <a:p>
            <a:r>
              <a:rPr lang="en-GB" dirty="0"/>
              <a:t>Specialized knowledge in ‘insolvency law, restructuring, finance, or related business fields’</a:t>
            </a:r>
          </a:p>
          <a:p>
            <a:r>
              <a:rPr lang="en-GB" dirty="0"/>
              <a:t>Members can include academics, practitioners (e.g., lawyers, restructuring professionals), judges, and representatives from relevant organizations or regulatory bodies</a:t>
            </a:r>
          </a:p>
          <a:p>
            <a:endParaRPr lang="en-GB" dirty="0"/>
          </a:p>
          <a:p>
            <a:pPr marL="0" indent="0">
              <a:buNone/>
            </a:pPr>
            <a:r>
              <a:rPr lang="en-GB" dirty="0"/>
              <a:t>Appointment Criteria?</a:t>
            </a:r>
          </a:p>
          <a:p>
            <a:r>
              <a:rPr lang="en-GB" dirty="0"/>
              <a:t>Impartiality, independence, and effectiveness are key requirements; candidates must demonstrate no conflicts of interest and a capacity for unbiased judgment</a:t>
            </a:r>
          </a:p>
          <a:p>
            <a:r>
              <a:rPr lang="en-GB" dirty="0"/>
              <a:t>The Commission may prioritize candidates with a proven track record in major restructuring or insolvency matters, or extensive experience advising in these areas</a:t>
            </a:r>
          </a:p>
          <a:p>
            <a:r>
              <a:rPr lang="en-GB" dirty="0"/>
              <a:t>Both individuals (Type A) and representatives of stakeholder organizations (Type B) can be appointed, ensuring expertise is balanced with broad representation.</a:t>
            </a:r>
          </a:p>
          <a:p>
            <a:endParaRPr lang="en-GB" dirty="0"/>
          </a:p>
        </p:txBody>
      </p:sp>
    </p:spTree>
    <p:extLst>
      <p:ext uri="{BB962C8B-B14F-4D97-AF65-F5344CB8AC3E}">
        <p14:creationId xmlns:p14="http://schemas.microsoft.com/office/powerpoint/2010/main" val="2118728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C05106-FB2B-9C37-CFB7-09BF9CA5E0CA}"/>
              </a:ext>
            </a:extLst>
          </p:cNvPr>
          <p:cNvSpPr>
            <a:spLocks noGrp="1"/>
          </p:cNvSpPr>
          <p:nvPr>
            <p:ph type="title"/>
          </p:nvPr>
        </p:nvSpPr>
        <p:spPr>
          <a:xfrm>
            <a:off x="457200" y="1445342"/>
            <a:ext cx="8229600" cy="216310"/>
          </a:xfrm>
        </p:spPr>
        <p:txBody>
          <a:bodyPr>
            <a:normAutofit fontScale="90000"/>
          </a:bodyPr>
          <a:lstStyle/>
          <a:p>
            <a:r>
              <a:rPr lang="en-GB" sz="2700" b="1" dirty="0"/>
              <a:t>Conflict of Interest and Integrity</a:t>
            </a:r>
            <a:br>
              <a:rPr lang="en-GB" dirty="0"/>
            </a:br>
            <a:endParaRPr lang="en-GB" dirty="0"/>
          </a:p>
        </p:txBody>
      </p:sp>
      <p:sp>
        <p:nvSpPr>
          <p:cNvPr id="3" name="Tijdelijke aanduiding voor inhoud 2">
            <a:extLst>
              <a:ext uri="{FF2B5EF4-FFF2-40B4-BE49-F238E27FC236}">
                <a16:creationId xmlns:a16="http://schemas.microsoft.com/office/drawing/2014/main" id="{F3E730F9-18D7-99D9-FA57-A7E9132E6C3F}"/>
              </a:ext>
            </a:extLst>
          </p:cNvPr>
          <p:cNvSpPr>
            <a:spLocks noGrp="1"/>
          </p:cNvSpPr>
          <p:nvPr>
            <p:ph idx="1"/>
          </p:nvPr>
        </p:nvSpPr>
        <p:spPr>
          <a:xfrm>
            <a:off x="457200" y="1445342"/>
            <a:ext cx="8229600" cy="3490452"/>
          </a:xfrm>
        </p:spPr>
        <p:txBody>
          <a:bodyPr>
            <a:normAutofit fontScale="85000" lnSpcReduction="20000"/>
          </a:bodyPr>
          <a:lstStyle/>
          <a:p>
            <a:pPr marL="0" indent="0">
              <a:buNone/>
            </a:pPr>
            <a:r>
              <a:rPr lang="en-GB" sz="2300" dirty="0"/>
              <a:t>All applicants for Type A membership must submit a declaration of interests (DOI) to disclose any possible conflicts </a:t>
            </a:r>
          </a:p>
          <a:p>
            <a:pPr marL="0" indent="0">
              <a:buNone/>
            </a:pPr>
            <a:endParaRPr lang="en-GB" sz="2300" dirty="0"/>
          </a:p>
          <a:p>
            <a:pPr marL="0" indent="0">
              <a:buNone/>
            </a:pPr>
            <a:r>
              <a:rPr lang="en-GB" sz="2300" dirty="0"/>
              <a:t>Commission officials review these to:</a:t>
            </a:r>
          </a:p>
          <a:p>
            <a:pPr marL="300038" lvl="1" indent="0">
              <a:buNone/>
            </a:pPr>
            <a:r>
              <a:rPr lang="en-GB" dirty="0"/>
              <a:t>- Exclude individuals with significant conflicts</a:t>
            </a:r>
          </a:p>
          <a:p>
            <a:pPr marL="300038" lvl="1" indent="0">
              <a:buNone/>
            </a:pPr>
            <a:r>
              <a:rPr lang="en-GB" dirty="0"/>
              <a:t>- Impose restrictions on participation for minor or manageable interests</a:t>
            </a:r>
          </a:p>
          <a:p>
            <a:pPr marL="300038" lvl="1" indent="0">
              <a:buNone/>
            </a:pPr>
            <a:r>
              <a:rPr lang="en-GB" dirty="0"/>
              <a:t>- Convert membership type (to a less conflicted capacity) in certain cases</a:t>
            </a:r>
          </a:p>
          <a:p>
            <a:endParaRPr lang="en-GB" dirty="0"/>
          </a:p>
          <a:p>
            <a:pPr marL="0" indent="0">
              <a:buNone/>
            </a:pPr>
            <a:r>
              <a:rPr lang="en-GB" sz="2300" dirty="0"/>
              <a:t>DOI forms are made public (albeit with due protection of private data and compliance with EU data protection laws) </a:t>
            </a:r>
          </a:p>
          <a:p>
            <a:pPr marL="0" indent="0">
              <a:buNone/>
            </a:pPr>
            <a:r>
              <a:rPr lang="en-GB" sz="2300" dirty="0"/>
              <a:t>For other types of members (B, C, D, E), declaration isn't necessary as they represent declared interests or public authorities</a:t>
            </a:r>
          </a:p>
          <a:p>
            <a:endParaRPr lang="en-GB" dirty="0"/>
          </a:p>
          <a:p>
            <a:endParaRPr lang="en-GB" dirty="0"/>
          </a:p>
        </p:txBody>
      </p:sp>
    </p:spTree>
    <p:extLst>
      <p:ext uri="{BB962C8B-B14F-4D97-AF65-F5344CB8AC3E}">
        <p14:creationId xmlns:p14="http://schemas.microsoft.com/office/powerpoint/2010/main" val="2817506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5902BD-4D1B-B440-BF4B-01BC82CE2F33}"/>
              </a:ext>
            </a:extLst>
          </p:cNvPr>
          <p:cNvSpPr>
            <a:spLocks noGrp="1"/>
          </p:cNvSpPr>
          <p:nvPr>
            <p:ph type="title"/>
          </p:nvPr>
        </p:nvSpPr>
        <p:spPr>
          <a:xfrm>
            <a:off x="457200" y="1276696"/>
            <a:ext cx="8229600" cy="493110"/>
          </a:xfrm>
        </p:spPr>
        <p:txBody>
          <a:bodyPr>
            <a:normAutofit/>
          </a:bodyPr>
          <a:lstStyle/>
          <a:p>
            <a:r>
              <a:rPr lang="en-GB" sz="2400" b="1" dirty="0"/>
              <a:t>Conflict of Interest and Integrity</a:t>
            </a:r>
            <a:endParaRPr lang="en-GB" sz="2400" dirty="0"/>
          </a:p>
        </p:txBody>
      </p:sp>
      <p:sp>
        <p:nvSpPr>
          <p:cNvPr id="3" name="Tijdelijke aanduiding voor inhoud 2">
            <a:extLst>
              <a:ext uri="{FF2B5EF4-FFF2-40B4-BE49-F238E27FC236}">
                <a16:creationId xmlns:a16="http://schemas.microsoft.com/office/drawing/2014/main" id="{5DCFCCF9-F1F4-9F20-0C98-F98F29297C99}"/>
              </a:ext>
            </a:extLst>
          </p:cNvPr>
          <p:cNvSpPr>
            <a:spLocks noGrp="1"/>
          </p:cNvSpPr>
          <p:nvPr>
            <p:ph idx="1"/>
          </p:nvPr>
        </p:nvSpPr>
        <p:spPr>
          <a:xfrm>
            <a:off x="457200" y="1769806"/>
            <a:ext cx="8229600" cy="2864578"/>
          </a:xfrm>
        </p:spPr>
        <p:txBody>
          <a:bodyPr>
            <a:normAutofit fontScale="92500" lnSpcReduction="20000"/>
          </a:bodyPr>
          <a:lstStyle/>
          <a:p>
            <a:pPr marL="0" indent="0">
              <a:buNone/>
            </a:pPr>
            <a:r>
              <a:rPr lang="en-GB" dirty="0"/>
              <a:t>Transparency and Public Access</a:t>
            </a:r>
          </a:p>
          <a:p>
            <a:pPr marL="300038" lvl="1" indent="0">
              <a:buNone/>
            </a:pPr>
            <a:r>
              <a:rPr lang="en-GB" dirty="0"/>
              <a:t>	- All expert groups be logged in the central Register of expert groups </a:t>
            </a:r>
          </a:p>
          <a:p>
            <a:pPr marL="0" indent="0">
              <a:buNone/>
            </a:pPr>
            <a:r>
              <a:rPr lang="en-GB" dirty="0"/>
              <a:t>	- Recording their composition, mandates, and activities 	</a:t>
            </a:r>
          </a:p>
          <a:p>
            <a:pPr marL="0" indent="0">
              <a:buNone/>
            </a:pPr>
            <a:r>
              <a:rPr lang="en-GB" dirty="0"/>
              <a:t>	- Membership data (with limits on personal data for public</a:t>
            </a:r>
          </a:p>
          <a:p>
            <a:pPr marL="0" indent="0">
              <a:buNone/>
            </a:pPr>
            <a:r>
              <a:rPr lang="en-GB" dirty="0"/>
              <a:t>	   authorities) and DOIs are published in the Register</a:t>
            </a:r>
          </a:p>
          <a:p>
            <a:endParaRPr lang="en-GB" dirty="0"/>
          </a:p>
          <a:p>
            <a:pPr marL="0" indent="0">
              <a:buNone/>
            </a:pPr>
            <a:r>
              <a:rPr lang="en-GB" dirty="0"/>
              <a:t>Synergy with the Transparency Register is mandated to cross-link registration and public scrutiny, reflecting prioritization of stakeholder balance and reducing risks of ‘corporate capture’</a:t>
            </a:r>
          </a:p>
          <a:p>
            <a:endParaRPr lang="en-GB" dirty="0"/>
          </a:p>
        </p:txBody>
      </p:sp>
    </p:spTree>
    <p:extLst>
      <p:ext uri="{BB962C8B-B14F-4D97-AF65-F5344CB8AC3E}">
        <p14:creationId xmlns:p14="http://schemas.microsoft.com/office/powerpoint/2010/main" val="1383203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D67EBB-DFCE-DAD6-8B43-D0F980AF627A}"/>
              </a:ext>
            </a:extLst>
          </p:cNvPr>
          <p:cNvSpPr>
            <a:spLocks noGrp="1"/>
          </p:cNvSpPr>
          <p:nvPr>
            <p:ph type="title"/>
          </p:nvPr>
        </p:nvSpPr>
        <p:spPr>
          <a:xfrm>
            <a:off x="457200" y="1052052"/>
            <a:ext cx="8229600" cy="570271"/>
          </a:xfrm>
        </p:spPr>
        <p:txBody>
          <a:bodyPr>
            <a:normAutofit/>
          </a:bodyPr>
          <a:lstStyle/>
          <a:p>
            <a:r>
              <a:rPr lang="nl-NL" sz="2400" b="1" dirty="0" err="1"/>
              <a:t>Other</a:t>
            </a:r>
            <a:r>
              <a:rPr lang="nl-NL" sz="2400" b="1" dirty="0"/>
              <a:t> </a:t>
            </a:r>
            <a:r>
              <a:rPr lang="nl-NL" sz="2400" b="1" dirty="0" err="1"/>
              <a:t>matters</a:t>
            </a:r>
            <a:endParaRPr lang="en-GB" sz="2400" b="1" dirty="0"/>
          </a:p>
        </p:txBody>
      </p:sp>
      <p:sp>
        <p:nvSpPr>
          <p:cNvPr id="3" name="Tijdelijke aanduiding voor inhoud 2">
            <a:extLst>
              <a:ext uri="{FF2B5EF4-FFF2-40B4-BE49-F238E27FC236}">
                <a16:creationId xmlns:a16="http://schemas.microsoft.com/office/drawing/2014/main" id="{0AEB650B-18D3-3DF5-6C95-40435BFD0957}"/>
              </a:ext>
            </a:extLst>
          </p:cNvPr>
          <p:cNvSpPr>
            <a:spLocks noGrp="1"/>
          </p:cNvSpPr>
          <p:nvPr>
            <p:ph idx="1"/>
          </p:nvPr>
        </p:nvSpPr>
        <p:spPr>
          <a:xfrm>
            <a:off x="457200" y="1465007"/>
            <a:ext cx="8229600" cy="3549446"/>
          </a:xfrm>
        </p:spPr>
        <p:txBody>
          <a:bodyPr>
            <a:normAutofit fontScale="70000" lnSpcReduction="20000"/>
          </a:bodyPr>
          <a:lstStyle/>
          <a:p>
            <a:pPr marL="0" indent="0">
              <a:buNone/>
            </a:pPr>
            <a:r>
              <a:rPr lang="en-GB" dirty="0"/>
              <a:t>Operations</a:t>
            </a:r>
          </a:p>
          <a:p>
            <a:r>
              <a:rPr lang="en-GB" dirty="0"/>
              <a:t>Meetings are chaired by Commission representatives (are </a:t>
            </a:r>
            <a:r>
              <a:rPr lang="en-GB" dirty="0" err="1"/>
              <a:t>minuted</a:t>
            </a:r>
            <a:r>
              <a:rPr lang="en-GB" dirty="0"/>
              <a:t> and accessible)</a:t>
            </a:r>
          </a:p>
          <a:p>
            <a:r>
              <a:rPr lang="en-GB" dirty="0"/>
              <a:t>Members operate by consensus, but formal voting is possible, with dissenting opinions documented,</a:t>
            </a:r>
          </a:p>
          <a:p>
            <a:endParaRPr lang="en-GB" dirty="0"/>
          </a:p>
          <a:p>
            <a:pPr marL="0" indent="0">
              <a:buNone/>
            </a:pPr>
            <a:r>
              <a:rPr lang="en-GB" dirty="0"/>
              <a:t>Remuneration and Expenses</a:t>
            </a:r>
          </a:p>
          <a:p>
            <a:r>
              <a:rPr lang="en-GB" dirty="0"/>
              <a:t>Not paid; but travel and subsistence costs may be reimbursed, limited to budget</a:t>
            </a:r>
          </a:p>
          <a:p>
            <a:endParaRPr lang="en-GB" dirty="0"/>
          </a:p>
          <a:p>
            <a:pPr marL="0" indent="0">
              <a:buNone/>
            </a:pPr>
            <a:r>
              <a:rPr lang="en-GB" dirty="0"/>
              <a:t>Overall</a:t>
            </a:r>
          </a:p>
          <a:p>
            <a:r>
              <a:rPr lang="en-GB" dirty="0"/>
              <a:t>In 2018 around 770 Expert groups are active in almost all areas of EU policy, such as agriculture, climate, finance, digital policy, education, and more, supporting tasks like legislative preparation and policy development, and “law” </a:t>
            </a:r>
          </a:p>
          <a:p>
            <a:r>
              <a:rPr lang="en-GB" dirty="0"/>
              <a:t>Established under the horizontal rules by the European Commission, with these groups encompassing approximately 23,491 individual experts </a:t>
            </a:r>
          </a:p>
          <a:p>
            <a:endParaRPr lang="en-GB" dirty="0"/>
          </a:p>
        </p:txBody>
      </p:sp>
    </p:spTree>
    <p:extLst>
      <p:ext uri="{BB962C8B-B14F-4D97-AF65-F5344CB8AC3E}">
        <p14:creationId xmlns:p14="http://schemas.microsoft.com/office/powerpoint/2010/main" val="1647942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4CEF6F-FCBF-C8D2-54B9-A7A65B07F7C6}"/>
              </a:ext>
            </a:extLst>
          </p:cNvPr>
          <p:cNvSpPr>
            <a:spLocks noGrp="1"/>
          </p:cNvSpPr>
          <p:nvPr>
            <p:ph type="title"/>
          </p:nvPr>
        </p:nvSpPr>
        <p:spPr>
          <a:xfrm>
            <a:off x="457200" y="1276696"/>
            <a:ext cx="8229600" cy="394788"/>
          </a:xfrm>
        </p:spPr>
        <p:txBody>
          <a:bodyPr>
            <a:noAutofit/>
          </a:bodyPr>
          <a:lstStyle/>
          <a:p>
            <a:r>
              <a:rPr lang="nl-NL" sz="2400" b="1" dirty="0"/>
              <a:t>EC </a:t>
            </a:r>
            <a:r>
              <a:rPr lang="nl-NL" sz="2400" b="1" dirty="0" err="1"/>
              <a:t>and</a:t>
            </a:r>
            <a:r>
              <a:rPr lang="nl-NL" sz="2400" b="1" dirty="0"/>
              <a:t> </a:t>
            </a:r>
            <a:r>
              <a:rPr lang="nl-NL" sz="2400" b="1" dirty="0" err="1"/>
              <a:t>bodies</a:t>
            </a:r>
            <a:r>
              <a:rPr lang="nl-NL" sz="2400" b="1" dirty="0"/>
              <a:t> </a:t>
            </a:r>
            <a:r>
              <a:rPr lang="nl-NL" sz="2400" b="1" dirty="0" err="1"/>
              <a:t>consulted</a:t>
            </a:r>
            <a:endParaRPr lang="en-GB" sz="2400" b="1" dirty="0"/>
          </a:p>
        </p:txBody>
      </p:sp>
      <p:sp>
        <p:nvSpPr>
          <p:cNvPr id="3" name="Tijdelijke aanduiding voor inhoud 2">
            <a:extLst>
              <a:ext uri="{FF2B5EF4-FFF2-40B4-BE49-F238E27FC236}">
                <a16:creationId xmlns:a16="http://schemas.microsoft.com/office/drawing/2014/main" id="{B0D57803-6913-6539-47C7-D33D1F296CB8}"/>
              </a:ext>
            </a:extLst>
          </p:cNvPr>
          <p:cNvSpPr>
            <a:spLocks noGrp="1"/>
          </p:cNvSpPr>
          <p:nvPr>
            <p:ph idx="1"/>
          </p:nvPr>
        </p:nvSpPr>
        <p:spPr>
          <a:xfrm>
            <a:off x="457200" y="1809134"/>
            <a:ext cx="8229600" cy="3136491"/>
          </a:xfrm>
        </p:spPr>
        <p:txBody>
          <a:bodyPr>
            <a:normAutofit/>
          </a:bodyPr>
          <a:lstStyle/>
          <a:p>
            <a:pPr marL="0" indent="0">
              <a:buNone/>
            </a:pPr>
            <a:r>
              <a:rPr lang="en-GB" sz="2000" dirty="0"/>
              <a:t>Other institutional bodies (EP and Council)</a:t>
            </a:r>
          </a:p>
          <a:p>
            <a:pPr marL="0" indent="0">
              <a:buNone/>
            </a:pPr>
            <a:endParaRPr lang="en-GB" sz="2000" dirty="0"/>
          </a:p>
          <a:p>
            <a:pPr marL="0" indent="0">
              <a:buNone/>
            </a:pPr>
            <a:r>
              <a:rPr lang="en-GB" sz="2000" dirty="0"/>
              <a:t>Council – ‘Working Party on Civil Law Matters (Insolvency)’</a:t>
            </a:r>
          </a:p>
          <a:p>
            <a:endParaRPr lang="en-GB" sz="2000" dirty="0"/>
          </a:p>
          <a:p>
            <a:pPr marL="0" indent="0">
              <a:buNone/>
            </a:pPr>
            <a:r>
              <a:rPr lang="en-GB" sz="2000" dirty="0"/>
              <a:t>E.g. example February 2018  </a:t>
            </a:r>
          </a:p>
          <a:p>
            <a:pPr marL="0" indent="0">
              <a:buNone/>
            </a:pPr>
            <a:r>
              <a:rPr lang="en-GB" sz="2000" dirty="0"/>
              <a:t>‘Non-paper on the relationship between the proposal for a Directive on preventive restructuring and second chance (COM (2016) 723 final) and the revised Insolvency Regulation (Regulation (EU) No 848/2015)’  </a:t>
            </a:r>
          </a:p>
          <a:p>
            <a:endParaRPr lang="en-GB" dirty="0"/>
          </a:p>
          <a:p>
            <a:endParaRPr lang="en-GB" dirty="0"/>
          </a:p>
        </p:txBody>
      </p:sp>
    </p:spTree>
    <p:extLst>
      <p:ext uri="{BB962C8B-B14F-4D97-AF65-F5344CB8AC3E}">
        <p14:creationId xmlns:p14="http://schemas.microsoft.com/office/powerpoint/2010/main" val="102300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46EE92-D3C0-B82B-0A19-582A9E336B20}"/>
              </a:ext>
            </a:extLst>
          </p:cNvPr>
          <p:cNvSpPr>
            <a:spLocks noGrp="1"/>
          </p:cNvSpPr>
          <p:nvPr>
            <p:ph type="title"/>
          </p:nvPr>
        </p:nvSpPr>
        <p:spPr>
          <a:xfrm>
            <a:off x="457200" y="1032388"/>
            <a:ext cx="8229600" cy="550605"/>
          </a:xfrm>
        </p:spPr>
        <p:txBody>
          <a:bodyPr>
            <a:normAutofit/>
          </a:bodyPr>
          <a:lstStyle/>
          <a:p>
            <a:r>
              <a:rPr lang="nl-NL" sz="2400" b="1" dirty="0"/>
              <a:t>EC </a:t>
            </a:r>
            <a:r>
              <a:rPr lang="nl-NL" sz="2400" b="1" dirty="0" err="1"/>
              <a:t>and</a:t>
            </a:r>
            <a:r>
              <a:rPr lang="nl-NL" sz="2400" b="1" dirty="0"/>
              <a:t> </a:t>
            </a:r>
            <a:r>
              <a:rPr lang="nl-NL" sz="2400" b="1" dirty="0" err="1"/>
              <a:t>bodies</a:t>
            </a:r>
            <a:r>
              <a:rPr lang="nl-NL" sz="2400" b="1" dirty="0"/>
              <a:t> </a:t>
            </a:r>
            <a:r>
              <a:rPr lang="nl-NL" sz="2400" b="1" dirty="0" err="1"/>
              <a:t>consulted</a:t>
            </a:r>
            <a:r>
              <a:rPr lang="nl-NL" sz="2400" b="1" dirty="0"/>
              <a:t> (</a:t>
            </a:r>
            <a:r>
              <a:rPr lang="nl-NL" sz="2400" b="1" dirty="0" err="1"/>
              <a:t>cont’d</a:t>
            </a:r>
            <a:r>
              <a:rPr lang="nl-NL" sz="2400" b="1" dirty="0"/>
              <a:t>)</a:t>
            </a:r>
            <a:endParaRPr lang="en-GB" sz="2400" dirty="0"/>
          </a:p>
        </p:txBody>
      </p:sp>
      <p:sp>
        <p:nvSpPr>
          <p:cNvPr id="3" name="Tijdelijke aanduiding voor inhoud 2">
            <a:extLst>
              <a:ext uri="{FF2B5EF4-FFF2-40B4-BE49-F238E27FC236}">
                <a16:creationId xmlns:a16="http://schemas.microsoft.com/office/drawing/2014/main" id="{D942ACEB-9170-E014-D113-1055E7F7EF42}"/>
              </a:ext>
            </a:extLst>
          </p:cNvPr>
          <p:cNvSpPr>
            <a:spLocks noGrp="1"/>
          </p:cNvSpPr>
          <p:nvPr>
            <p:ph idx="1"/>
          </p:nvPr>
        </p:nvSpPr>
        <p:spPr>
          <a:xfrm>
            <a:off x="457200" y="1494503"/>
            <a:ext cx="8229600" cy="3785419"/>
          </a:xfrm>
        </p:spPr>
        <p:txBody>
          <a:bodyPr>
            <a:normAutofit fontScale="55000" lnSpcReduction="20000"/>
          </a:bodyPr>
          <a:lstStyle/>
          <a:p>
            <a:pPr marL="0" indent="0">
              <a:buNone/>
            </a:pPr>
            <a:r>
              <a:rPr lang="en-GB" sz="2900" dirty="0"/>
              <a:t>Other  ‘stakeholder’ bodies:</a:t>
            </a:r>
          </a:p>
          <a:p>
            <a:pPr marL="0" indent="0">
              <a:buNone/>
            </a:pPr>
            <a:endParaRPr lang="en-GB" sz="2900" dirty="0"/>
          </a:p>
          <a:p>
            <a:pPr marL="0" indent="0">
              <a:buNone/>
            </a:pPr>
            <a:r>
              <a:rPr lang="en-GB" sz="2900" dirty="0"/>
              <a:t>	- European Judicial Network in Civil and Commercial Matters (judicial training)</a:t>
            </a:r>
          </a:p>
          <a:p>
            <a:pPr marL="342900" lvl="1" indent="0">
              <a:buNone/>
            </a:pPr>
            <a:endParaRPr lang="en-GB" sz="2900" dirty="0"/>
          </a:p>
          <a:p>
            <a:pPr marL="342900" lvl="1" indent="0">
              <a:buNone/>
            </a:pPr>
            <a:r>
              <a:rPr lang="en-GB" sz="2900" dirty="0"/>
              <a:t>- INSOL Europe (regarded as a leading association of practitioners providing input on  technical issues, e.g. papers re harmonisation to the EP in 2011)</a:t>
            </a:r>
          </a:p>
          <a:p>
            <a:endParaRPr lang="en-GB" dirty="0"/>
          </a:p>
          <a:p>
            <a:pPr marL="0" indent="0">
              <a:buNone/>
            </a:pPr>
            <a:r>
              <a:rPr lang="en-GB" sz="2900" dirty="0"/>
              <a:t>	- CERIL as independent think tank (www.ceril.com) </a:t>
            </a:r>
          </a:p>
          <a:p>
            <a:pPr marL="0" indent="0">
              <a:buNone/>
            </a:pPr>
            <a:r>
              <a:rPr lang="en-GB" sz="2900" dirty="0"/>
              <a:t>	In 2023 four concrete suggestions for future harmonisation post-December 2022 Proposal:</a:t>
            </a:r>
          </a:p>
          <a:p>
            <a:pPr marL="342900" lvl="1" indent="0">
              <a:buNone/>
            </a:pPr>
            <a:r>
              <a:rPr lang="en-GB" sz="2900" dirty="0"/>
              <a:t>1 Definition of ‘insolvency’ and ‘insolvency proceedings’ </a:t>
            </a:r>
          </a:p>
          <a:p>
            <a:pPr marL="342900" lvl="1" indent="0">
              <a:buNone/>
            </a:pPr>
            <a:r>
              <a:rPr lang="en-GB" sz="2900" dirty="0"/>
              <a:t>Harmonisation of definitions across Member States would help reduce uncertainty and increase coherence</a:t>
            </a:r>
          </a:p>
          <a:p>
            <a:pPr marL="342900" lvl="1" indent="0">
              <a:buNone/>
            </a:pPr>
            <a:r>
              <a:rPr lang="en-GB" sz="2900" dirty="0"/>
              <a:t>2 Ranking of creditors’ claims (order of priority)</a:t>
            </a:r>
          </a:p>
          <a:p>
            <a:pPr marL="342900" lvl="1" indent="0">
              <a:buNone/>
            </a:pPr>
            <a:r>
              <a:rPr lang="en-GB" sz="2900" dirty="0"/>
              <a:t>3 Debts of the estate </a:t>
            </a:r>
          </a:p>
          <a:p>
            <a:pPr marL="342900" lvl="1" indent="0">
              <a:buNone/>
            </a:pPr>
            <a:r>
              <a:rPr lang="en-GB" sz="2900" dirty="0"/>
              <a:t>4 Rules for professional conduct and behaviour for practitioners in insolvency proceedings</a:t>
            </a:r>
          </a:p>
          <a:p>
            <a:endParaRPr lang="en-GB" dirty="0"/>
          </a:p>
        </p:txBody>
      </p:sp>
    </p:spTree>
    <p:extLst>
      <p:ext uri="{BB962C8B-B14F-4D97-AF65-F5344CB8AC3E}">
        <p14:creationId xmlns:p14="http://schemas.microsoft.com/office/powerpoint/2010/main" val="2610437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AD8BAD25-DD52-F932-D51C-CCF750233302}"/>
              </a:ext>
            </a:extLst>
          </p:cNvPr>
          <p:cNvSpPr>
            <a:spLocks noGrp="1"/>
          </p:cNvSpPr>
          <p:nvPr>
            <p:ph idx="1"/>
          </p:nvPr>
        </p:nvSpPr>
        <p:spPr>
          <a:xfrm>
            <a:off x="457200" y="1523999"/>
            <a:ext cx="8229600" cy="3539613"/>
          </a:xfrm>
        </p:spPr>
        <p:txBody>
          <a:bodyPr>
            <a:normAutofit fontScale="70000" lnSpcReduction="20000"/>
          </a:bodyPr>
          <a:lstStyle/>
          <a:p>
            <a:endParaRPr lang="en-GB" dirty="0"/>
          </a:p>
          <a:p>
            <a:pPr marL="0" indent="0">
              <a:buNone/>
            </a:pPr>
            <a:r>
              <a:rPr lang="en-GB" sz="2600" dirty="0"/>
              <a:t>Where the text in the final Commission proposal is definitive (or clear in the minds of the staff), there is room for emphasis or detail, especially in recitals:</a:t>
            </a:r>
          </a:p>
          <a:p>
            <a:endParaRPr lang="en-GB" sz="2600" dirty="0"/>
          </a:p>
          <a:p>
            <a:pPr marL="0" indent="0">
              <a:buNone/>
            </a:pPr>
            <a:r>
              <a:rPr lang="en-GB" sz="2600" b="1" dirty="0"/>
              <a:t>Recital 48 </a:t>
            </a:r>
            <a:r>
              <a:rPr lang="en-GB" sz="2600" dirty="0"/>
              <a:t>(relation to Articles 41-44 EIR 2015 – a mechanism for cross-border cooperation between IPs, courts and IPs and courts). Renewed recital 20 of the EIR 2000, now recital 48 EIR 2015, introduces soft law guidance to these duties: </a:t>
            </a:r>
          </a:p>
          <a:p>
            <a:endParaRPr lang="en-GB" sz="2600" dirty="0"/>
          </a:p>
          <a:p>
            <a:pPr marL="0" indent="0">
              <a:buNone/>
            </a:pPr>
            <a:r>
              <a:rPr lang="en-GB" sz="2600" dirty="0"/>
              <a:t>‘… </a:t>
            </a:r>
            <a:r>
              <a:rPr lang="en-GB" sz="2600" i="1" dirty="0"/>
              <a:t>[i]n their cooperation, insolvency practitioners and courts should take into account best practices for cooperation in cross-border insolvency cases as set out in principles and guidelines on communication and cooperation adopted by European and international associations active in the area of insolvency law, and in particular relevant guidelines prepared by the United Nations Commission on International Trade Law (UNCITRAL).</a:t>
            </a:r>
            <a:r>
              <a:rPr lang="en-GB" sz="2600" dirty="0"/>
              <a:t>’</a:t>
            </a:r>
          </a:p>
          <a:p>
            <a:endParaRPr lang="en-GB" dirty="0"/>
          </a:p>
        </p:txBody>
      </p:sp>
      <p:sp>
        <p:nvSpPr>
          <p:cNvPr id="5" name="Titel 4">
            <a:extLst>
              <a:ext uri="{FF2B5EF4-FFF2-40B4-BE49-F238E27FC236}">
                <a16:creationId xmlns:a16="http://schemas.microsoft.com/office/drawing/2014/main" id="{36ACCC0B-57F8-193A-A543-482DAA3B0A71}"/>
              </a:ext>
            </a:extLst>
          </p:cNvPr>
          <p:cNvSpPr>
            <a:spLocks noGrp="1"/>
          </p:cNvSpPr>
          <p:nvPr>
            <p:ph type="title"/>
          </p:nvPr>
        </p:nvSpPr>
        <p:spPr>
          <a:xfrm>
            <a:off x="457200" y="1276696"/>
            <a:ext cx="8229600" cy="453781"/>
          </a:xfrm>
        </p:spPr>
        <p:txBody>
          <a:bodyPr>
            <a:normAutofit fontScale="90000"/>
          </a:bodyPr>
          <a:lstStyle/>
          <a:p>
            <a:r>
              <a:rPr lang="en-GB" sz="2700" b="1" dirty="0"/>
              <a:t>Group of Experts work re EIR 2015 </a:t>
            </a:r>
            <a:br>
              <a:rPr lang="en-GB" dirty="0"/>
            </a:br>
            <a:endParaRPr lang="en-GB" dirty="0"/>
          </a:p>
        </p:txBody>
      </p:sp>
    </p:spTree>
    <p:extLst>
      <p:ext uri="{BB962C8B-B14F-4D97-AF65-F5344CB8AC3E}">
        <p14:creationId xmlns:p14="http://schemas.microsoft.com/office/powerpoint/2010/main" val="2107461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D4E569-424F-07BA-1BF8-4D99103B6A2E}"/>
              </a:ext>
            </a:extLst>
          </p:cNvPr>
          <p:cNvSpPr>
            <a:spLocks noGrp="1"/>
          </p:cNvSpPr>
          <p:nvPr>
            <p:ph type="title"/>
          </p:nvPr>
        </p:nvSpPr>
        <p:spPr>
          <a:xfrm>
            <a:off x="457200" y="1276696"/>
            <a:ext cx="8229600" cy="384956"/>
          </a:xfrm>
        </p:spPr>
        <p:txBody>
          <a:bodyPr>
            <a:noAutofit/>
          </a:bodyPr>
          <a:lstStyle/>
          <a:p>
            <a:r>
              <a:rPr lang="en-GB" sz="2400" b="1" dirty="0"/>
              <a:t>Group of Experts work re EIR 2015</a:t>
            </a:r>
            <a:endParaRPr lang="en-GB" sz="2400" dirty="0"/>
          </a:p>
        </p:txBody>
      </p:sp>
      <p:sp>
        <p:nvSpPr>
          <p:cNvPr id="3" name="Tijdelijke aanduiding voor inhoud 2">
            <a:extLst>
              <a:ext uri="{FF2B5EF4-FFF2-40B4-BE49-F238E27FC236}">
                <a16:creationId xmlns:a16="http://schemas.microsoft.com/office/drawing/2014/main" id="{409B8203-3548-6F7A-19F8-29592BA3A993}"/>
              </a:ext>
            </a:extLst>
          </p:cNvPr>
          <p:cNvSpPr>
            <a:spLocks noGrp="1"/>
          </p:cNvSpPr>
          <p:nvPr>
            <p:ph idx="1"/>
          </p:nvPr>
        </p:nvSpPr>
        <p:spPr>
          <a:xfrm>
            <a:off x="457200" y="1661652"/>
            <a:ext cx="8229600" cy="3382296"/>
          </a:xfrm>
        </p:spPr>
        <p:txBody>
          <a:bodyPr>
            <a:normAutofit fontScale="70000" lnSpcReduction="20000"/>
          </a:bodyPr>
          <a:lstStyle/>
          <a:p>
            <a:pPr marL="0" indent="0">
              <a:buNone/>
            </a:pPr>
            <a:r>
              <a:rPr lang="en-GB" b="1" dirty="0"/>
              <a:t>COMI of groups</a:t>
            </a:r>
          </a:p>
          <a:p>
            <a:endParaRPr lang="en-GB" dirty="0"/>
          </a:p>
          <a:p>
            <a:pPr marL="0" indent="0">
              <a:buNone/>
            </a:pPr>
            <a:r>
              <a:rPr lang="en-GB" dirty="0"/>
              <a:t>Article 2 EIR 2015 provides definitions for ‘groups of companies’ and ‘parent undertaking’ (Article 2(1)(12) and (13) EIR 2015). Articles 60-77 on Group coordination proceedings.  </a:t>
            </a:r>
          </a:p>
          <a:p>
            <a:endParaRPr lang="en-GB" dirty="0"/>
          </a:p>
          <a:p>
            <a:pPr marL="0" indent="0">
              <a:buNone/>
            </a:pPr>
            <a:r>
              <a:rPr lang="en-GB" dirty="0"/>
              <a:t>In so many words the existing case law approach (COMI for ‘holding’ and European subs in one MS) is acknowledged in Recital 53: </a:t>
            </a:r>
          </a:p>
          <a:p>
            <a:endParaRPr lang="en-GB" dirty="0"/>
          </a:p>
          <a:p>
            <a:pPr marL="0" indent="0">
              <a:buNone/>
            </a:pPr>
            <a:r>
              <a:rPr lang="en-GB" sz="2900" dirty="0"/>
              <a:t>‘</a:t>
            </a:r>
            <a:r>
              <a:rPr lang="en-GB" sz="2900" i="1" dirty="0"/>
              <a:t>The introduction of rules on the insolvency proceedings of groups of companies should not limit the possibility for a court to open insolvency proceedings for several companies belonging to the same group in a single jurisdiction if the court finds that the centre of main interests of those companies is located in a single Member State</a:t>
            </a:r>
            <a:r>
              <a:rPr lang="en-GB" sz="2900" dirty="0"/>
              <a:t>’.</a:t>
            </a:r>
          </a:p>
          <a:p>
            <a:endParaRPr lang="en-GB" sz="2900" dirty="0"/>
          </a:p>
          <a:p>
            <a:endParaRPr lang="en-GB" dirty="0"/>
          </a:p>
        </p:txBody>
      </p:sp>
    </p:spTree>
    <p:extLst>
      <p:ext uri="{BB962C8B-B14F-4D97-AF65-F5344CB8AC3E}">
        <p14:creationId xmlns:p14="http://schemas.microsoft.com/office/powerpoint/2010/main" val="2533523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468486B-3A58-0C35-3353-0950F4F9C31B}"/>
              </a:ext>
            </a:extLst>
          </p:cNvPr>
          <p:cNvSpPr>
            <a:spLocks noGrp="1"/>
          </p:cNvSpPr>
          <p:nvPr>
            <p:ph type="title"/>
          </p:nvPr>
        </p:nvSpPr>
        <p:spPr>
          <a:xfrm>
            <a:off x="457200" y="1052052"/>
            <a:ext cx="8229600" cy="511277"/>
          </a:xfrm>
        </p:spPr>
        <p:txBody>
          <a:bodyPr>
            <a:normAutofit/>
          </a:bodyPr>
          <a:lstStyle/>
          <a:p>
            <a:r>
              <a:rPr lang="nl-NL" sz="2400" b="1" dirty="0" err="1"/>
              <a:t>Undertaking</a:t>
            </a:r>
            <a:r>
              <a:rPr lang="nl-NL" sz="2400" b="1" dirty="0"/>
              <a:t> </a:t>
            </a:r>
            <a:endParaRPr lang="en-GB" sz="2400" b="1" dirty="0"/>
          </a:p>
        </p:txBody>
      </p:sp>
      <p:sp>
        <p:nvSpPr>
          <p:cNvPr id="3" name="Tijdelijke aanduiding voor inhoud 2">
            <a:extLst>
              <a:ext uri="{FF2B5EF4-FFF2-40B4-BE49-F238E27FC236}">
                <a16:creationId xmlns:a16="http://schemas.microsoft.com/office/drawing/2014/main" id="{7D122B83-9C14-C8F1-4A80-4E69D166673E}"/>
              </a:ext>
            </a:extLst>
          </p:cNvPr>
          <p:cNvSpPr>
            <a:spLocks noGrp="1"/>
          </p:cNvSpPr>
          <p:nvPr>
            <p:ph idx="1"/>
          </p:nvPr>
        </p:nvSpPr>
        <p:spPr>
          <a:xfrm>
            <a:off x="294968" y="1691147"/>
            <a:ext cx="8603226" cy="3303639"/>
          </a:xfrm>
        </p:spPr>
        <p:txBody>
          <a:bodyPr>
            <a:normAutofit fontScale="77500" lnSpcReduction="20000"/>
          </a:bodyPr>
          <a:lstStyle/>
          <a:p>
            <a:pPr marL="0" indent="0">
              <a:lnSpc>
                <a:spcPct val="80000"/>
              </a:lnSpc>
              <a:buNone/>
              <a:defRPr/>
            </a:pPr>
            <a:r>
              <a:rPr lang="en-GB" altLang="nl-NL" sz="2300" dirty="0"/>
              <a:t>Article 36 EIR 2015, with 11 paragraphs (originally 2)</a:t>
            </a:r>
          </a:p>
          <a:p>
            <a:pPr>
              <a:lnSpc>
                <a:spcPct val="80000"/>
              </a:lnSpc>
              <a:buFontTx/>
              <a:buNone/>
              <a:defRPr/>
            </a:pPr>
            <a:endParaRPr lang="en-GB" altLang="nl-NL" sz="2300" dirty="0"/>
          </a:p>
          <a:p>
            <a:pPr>
              <a:lnSpc>
                <a:spcPct val="80000"/>
              </a:lnSpc>
              <a:buFontTx/>
              <a:buNone/>
              <a:defRPr/>
            </a:pPr>
            <a:r>
              <a:rPr lang="en-GB" altLang="nl-NL" sz="2300" dirty="0"/>
              <a:t>Article 36(1): </a:t>
            </a:r>
          </a:p>
          <a:p>
            <a:pPr>
              <a:lnSpc>
                <a:spcPct val="80000"/>
              </a:lnSpc>
              <a:buFontTx/>
              <a:buNone/>
              <a:defRPr/>
            </a:pPr>
            <a:r>
              <a:rPr lang="en-GB" altLang="nl-NL" sz="2300" i="1" dirty="0"/>
              <a:t>‘In order to avoid the opening of secondary proceedings, the insolvency</a:t>
            </a:r>
          </a:p>
          <a:p>
            <a:pPr>
              <a:lnSpc>
                <a:spcPct val="80000"/>
              </a:lnSpc>
              <a:buFontTx/>
              <a:buNone/>
              <a:defRPr/>
            </a:pPr>
            <a:r>
              <a:rPr lang="en-GB" altLang="nl-NL" sz="2300" i="1" dirty="0"/>
              <a:t>practitioner in the main proceedings may give a unilateral undertaking (‘the undertaking’)</a:t>
            </a:r>
          </a:p>
          <a:p>
            <a:pPr>
              <a:lnSpc>
                <a:spcPct val="80000"/>
              </a:lnSpc>
              <a:buFontTx/>
              <a:buNone/>
              <a:defRPr/>
            </a:pPr>
            <a:r>
              <a:rPr lang="en-GB" altLang="nl-NL" sz="2300" i="1" dirty="0"/>
              <a:t>in respect of the assets located in the Member State in which secondary proceedings</a:t>
            </a:r>
          </a:p>
          <a:p>
            <a:pPr>
              <a:lnSpc>
                <a:spcPct val="80000"/>
              </a:lnSpc>
              <a:buFontTx/>
              <a:buNone/>
              <a:defRPr/>
            </a:pPr>
            <a:r>
              <a:rPr lang="en-GB" altLang="nl-NL" sz="2300" i="1" dirty="0"/>
              <a:t>Could be opened, that  when distributing those assets or the proceeds received as a result</a:t>
            </a:r>
          </a:p>
          <a:p>
            <a:pPr>
              <a:lnSpc>
                <a:spcPct val="80000"/>
              </a:lnSpc>
              <a:buFontTx/>
              <a:buNone/>
              <a:defRPr/>
            </a:pPr>
            <a:r>
              <a:rPr lang="en-GB" altLang="nl-NL" sz="2300" i="1" dirty="0"/>
              <a:t>of their realisation, it will comply with the distribution and priority rights under national</a:t>
            </a:r>
          </a:p>
          <a:p>
            <a:pPr>
              <a:lnSpc>
                <a:spcPct val="80000"/>
              </a:lnSpc>
              <a:buFontTx/>
              <a:buNone/>
              <a:defRPr/>
            </a:pPr>
            <a:r>
              <a:rPr lang="en-GB" altLang="nl-NL" sz="2300" i="1" dirty="0"/>
              <a:t>law that creditors would have if secondary proceedings were opened in that Member</a:t>
            </a:r>
          </a:p>
          <a:p>
            <a:pPr>
              <a:lnSpc>
                <a:spcPct val="80000"/>
              </a:lnSpc>
              <a:buFontTx/>
              <a:buNone/>
              <a:defRPr/>
            </a:pPr>
            <a:r>
              <a:rPr lang="en-GB" altLang="nl-NL" sz="2300" i="1" dirty="0"/>
              <a:t>State’ </a:t>
            </a:r>
          </a:p>
          <a:p>
            <a:pPr marL="0" indent="0">
              <a:buNone/>
            </a:pPr>
            <a:endParaRPr lang="en-GB" altLang="nl-NL" sz="2100" i="1" dirty="0"/>
          </a:p>
          <a:p>
            <a:pPr marL="0" indent="0">
              <a:buNone/>
            </a:pPr>
            <a:r>
              <a:rPr lang="en-GB" altLang="nl-NL" sz="2100" dirty="0"/>
              <a:t>Jargon: Synthetic secondary / virtual territoriality / as if – proceedings</a:t>
            </a:r>
          </a:p>
          <a:p>
            <a:endParaRPr lang="en-GB" dirty="0"/>
          </a:p>
        </p:txBody>
      </p:sp>
    </p:spTree>
    <p:extLst>
      <p:ext uri="{BB962C8B-B14F-4D97-AF65-F5344CB8AC3E}">
        <p14:creationId xmlns:p14="http://schemas.microsoft.com/office/powerpoint/2010/main" val="2628999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837109-68E0-809B-EE9B-BC40A05CAE57}"/>
              </a:ext>
            </a:extLst>
          </p:cNvPr>
          <p:cNvSpPr>
            <a:spLocks noGrp="1"/>
          </p:cNvSpPr>
          <p:nvPr>
            <p:ph type="title"/>
          </p:nvPr>
        </p:nvSpPr>
        <p:spPr>
          <a:xfrm>
            <a:off x="457200" y="1130710"/>
            <a:ext cx="8229600" cy="442451"/>
          </a:xfrm>
        </p:spPr>
        <p:txBody>
          <a:bodyPr>
            <a:normAutofit fontScale="90000"/>
          </a:bodyPr>
          <a:lstStyle/>
          <a:p>
            <a:r>
              <a:rPr lang="nl-NL" sz="2400" b="1" dirty="0" err="1"/>
              <a:t>Undertaking</a:t>
            </a:r>
            <a:r>
              <a:rPr lang="nl-NL" sz="2400" b="1" dirty="0"/>
              <a:t> (</a:t>
            </a:r>
            <a:r>
              <a:rPr lang="nl-NL" sz="2400" b="1" dirty="0" err="1"/>
              <a:t>cont’d</a:t>
            </a:r>
            <a:r>
              <a:rPr lang="nl-NL" sz="2400" b="1" dirty="0"/>
              <a:t>)</a:t>
            </a:r>
            <a:endParaRPr lang="en-GB" sz="2400" b="1" dirty="0"/>
          </a:p>
        </p:txBody>
      </p:sp>
      <p:sp>
        <p:nvSpPr>
          <p:cNvPr id="3" name="Tijdelijke aanduiding voor inhoud 2">
            <a:extLst>
              <a:ext uri="{FF2B5EF4-FFF2-40B4-BE49-F238E27FC236}">
                <a16:creationId xmlns:a16="http://schemas.microsoft.com/office/drawing/2014/main" id="{B156815E-523D-A250-2417-5B84570D73B1}"/>
              </a:ext>
            </a:extLst>
          </p:cNvPr>
          <p:cNvSpPr>
            <a:spLocks noGrp="1"/>
          </p:cNvSpPr>
          <p:nvPr>
            <p:ph idx="1"/>
          </p:nvPr>
        </p:nvSpPr>
        <p:spPr>
          <a:xfrm>
            <a:off x="457200" y="1573161"/>
            <a:ext cx="8229600" cy="3421626"/>
          </a:xfrm>
        </p:spPr>
        <p:txBody>
          <a:bodyPr>
            <a:normAutofit/>
          </a:bodyPr>
          <a:lstStyle/>
          <a:p>
            <a:pPr>
              <a:lnSpc>
                <a:spcPct val="90000"/>
              </a:lnSpc>
              <a:buFontTx/>
              <a:buNone/>
              <a:defRPr/>
            </a:pPr>
            <a:r>
              <a:rPr lang="en-GB" altLang="nl-NL" sz="1800" dirty="0"/>
              <a:t>- 	</a:t>
            </a:r>
            <a:r>
              <a:rPr lang="en-GB" altLang="nl-NL" sz="1400" dirty="0"/>
              <a:t>Undertaking</a:t>
            </a:r>
          </a:p>
          <a:p>
            <a:pPr marL="942958" lvl="2" indent="-233309">
              <a:lnSpc>
                <a:spcPct val="90000"/>
              </a:lnSpc>
              <a:buFontTx/>
              <a:buAutoNum type="arabicParenBoth"/>
              <a:defRPr/>
            </a:pPr>
            <a:r>
              <a:rPr lang="en-GB" altLang="nl-NL" sz="1400" dirty="0"/>
              <a:t>Definition</a:t>
            </a:r>
          </a:p>
          <a:p>
            <a:pPr marL="942958" lvl="2" indent="-233309">
              <a:lnSpc>
                <a:spcPct val="90000"/>
              </a:lnSpc>
              <a:buFontTx/>
              <a:buAutoNum type="arabicParenBoth"/>
              <a:defRPr/>
            </a:pPr>
            <a:r>
              <a:rPr lang="en-GB" altLang="nl-NL" sz="1400" dirty="0"/>
              <a:t>Law applicable</a:t>
            </a:r>
          </a:p>
          <a:p>
            <a:pPr marL="942958" lvl="2" indent="-233309">
              <a:lnSpc>
                <a:spcPct val="90000"/>
              </a:lnSpc>
              <a:buFontTx/>
              <a:buAutoNum type="arabicParenBoth"/>
              <a:defRPr/>
            </a:pPr>
            <a:r>
              <a:rPr lang="en-GB" altLang="nl-NL" sz="1400" dirty="0"/>
              <a:t>Language</a:t>
            </a:r>
          </a:p>
          <a:p>
            <a:pPr marL="942958" lvl="2" indent="-233309">
              <a:lnSpc>
                <a:spcPct val="90000"/>
              </a:lnSpc>
              <a:buFontTx/>
              <a:buAutoNum type="arabicParenBoth"/>
              <a:defRPr/>
            </a:pPr>
            <a:r>
              <a:rPr lang="en-GB" altLang="nl-NL" sz="1400" dirty="0"/>
              <a:t>In writing</a:t>
            </a:r>
          </a:p>
          <a:p>
            <a:pPr>
              <a:lnSpc>
                <a:spcPct val="90000"/>
              </a:lnSpc>
              <a:buFontTx/>
              <a:buNone/>
              <a:defRPr/>
            </a:pPr>
            <a:r>
              <a:rPr lang="en-GB" altLang="nl-NL" sz="1400" dirty="0"/>
              <a:t>-	Approval</a:t>
            </a:r>
          </a:p>
          <a:p>
            <a:pPr lvl="2">
              <a:lnSpc>
                <a:spcPct val="90000"/>
              </a:lnSpc>
              <a:buFontTx/>
              <a:buNone/>
              <a:defRPr/>
            </a:pPr>
            <a:r>
              <a:rPr lang="en-GB" altLang="nl-NL" sz="1400" dirty="0"/>
              <a:t>(5) To be approved by qualified majority of known local creditors</a:t>
            </a:r>
          </a:p>
          <a:p>
            <a:pPr lvl="2">
              <a:lnSpc>
                <a:spcPct val="90000"/>
              </a:lnSpc>
              <a:buFontTx/>
              <a:buNone/>
              <a:defRPr/>
            </a:pPr>
            <a:r>
              <a:rPr lang="en-GB" altLang="nl-NL" sz="1400" dirty="0"/>
              <a:t>(6) Binding on the estate</a:t>
            </a:r>
          </a:p>
          <a:p>
            <a:pPr>
              <a:lnSpc>
                <a:spcPct val="90000"/>
              </a:lnSpc>
              <a:buFontTx/>
              <a:buNone/>
              <a:defRPr/>
            </a:pPr>
            <a:r>
              <a:rPr lang="en-GB" altLang="nl-NL" sz="1400" dirty="0"/>
              <a:t>- 	Enforcement </a:t>
            </a:r>
          </a:p>
          <a:p>
            <a:pPr lvl="2">
              <a:lnSpc>
                <a:spcPct val="90000"/>
              </a:lnSpc>
              <a:buFontTx/>
              <a:buNone/>
              <a:defRPr/>
            </a:pPr>
            <a:r>
              <a:rPr lang="en-GB" altLang="nl-NL" sz="1400" dirty="0"/>
              <a:t>(7) Duty to inform re local distribution; cred’s may challenge non-compliance with undertaking</a:t>
            </a:r>
          </a:p>
          <a:p>
            <a:pPr lvl="2">
              <a:lnSpc>
                <a:spcPct val="90000"/>
              </a:lnSpc>
              <a:buFontTx/>
              <a:buNone/>
              <a:defRPr/>
            </a:pPr>
            <a:r>
              <a:rPr lang="en-GB" altLang="nl-NL" sz="1400" dirty="0"/>
              <a:t>(8) Local cred’s have remedy with COMI court</a:t>
            </a:r>
          </a:p>
          <a:p>
            <a:pPr lvl="2">
              <a:lnSpc>
                <a:spcPct val="90000"/>
              </a:lnSpc>
              <a:buFontTx/>
              <a:buNone/>
              <a:defRPr/>
            </a:pPr>
            <a:r>
              <a:rPr lang="en-GB" altLang="nl-NL" sz="1400" dirty="0"/>
              <a:t>(9) Local cred’s have remedy with ‘as if’ court</a:t>
            </a:r>
          </a:p>
          <a:p>
            <a:pPr lvl="2">
              <a:lnSpc>
                <a:spcPct val="90000"/>
              </a:lnSpc>
              <a:buFontTx/>
              <a:buNone/>
              <a:defRPr/>
            </a:pPr>
            <a:r>
              <a:rPr lang="en-GB" altLang="nl-NL" sz="1400" dirty="0"/>
              <a:t>(10) Liability of IP in main proceedings	</a:t>
            </a:r>
          </a:p>
          <a:p>
            <a:pPr>
              <a:lnSpc>
                <a:spcPct val="90000"/>
              </a:lnSpc>
              <a:buFontTx/>
              <a:buNone/>
              <a:defRPr/>
            </a:pPr>
            <a:r>
              <a:rPr lang="en-GB" altLang="nl-NL" sz="1500" dirty="0"/>
              <a:t>			</a:t>
            </a:r>
            <a:r>
              <a:rPr lang="en-GB" altLang="nl-NL" sz="1400" dirty="0"/>
              <a:t>(11) (‘synthetic’) authority to guarantee payments to employees</a:t>
            </a:r>
          </a:p>
          <a:p>
            <a:endParaRPr lang="en-GB" dirty="0"/>
          </a:p>
        </p:txBody>
      </p:sp>
    </p:spTree>
    <p:extLst>
      <p:ext uri="{BB962C8B-B14F-4D97-AF65-F5344CB8AC3E}">
        <p14:creationId xmlns:p14="http://schemas.microsoft.com/office/powerpoint/2010/main" val="1550749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E41F1-48A2-A747-5356-DFA4D6FDF4C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48A39A3-86D2-B1BD-A291-A01004F81434}"/>
              </a:ext>
            </a:extLst>
          </p:cNvPr>
          <p:cNvSpPr>
            <a:spLocks noGrp="1"/>
          </p:cNvSpPr>
          <p:nvPr>
            <p:ph type="title"/>
          </p:nvPr>
        </p:nvSpPr>
        <p:spPr>
          <a:xfrm>
            <a:off x="457200" y="1130710"/>
            <a:ext cx="8229600" cy="353961"/>
          </a:xfrm>
        </p:spPr>
        <p:txBody>
          <a:bodyPr>
            <a:normAutofit fontScale="90000"/>
          </a:bodyPr>
          <a:lstStyle/>
          <a:p>
            <a:r>
              <a:rPr lang="en-GB" sz="2400" b="1" dirty="0"/>
              <a:t>Group of Experts work re PRD 2019/1023</a:t>
            </a:r>
          </a:p>
        </p:txBody>
      </p:sp>
      <p:sp>
        <p:nvSpPr>
          <p:cNvPr id="3" name="Tijdelijke aanduiding voor inhoud 2">
            <a:extLst>
              <a:ext uri="{FF2B5EF4-FFF2-40B4-BE49-F238E27FC236}">
                <a16:creationId xmlns:a16="http://schemas.microsoft.com/office/drawing/2014/main" id="{5E02CD66-10DB-EC24-01D8-E77E91B9BDE8}"/>
              </a:ext>
            </a:extLst>
          </p:cNvPr>
          <p:cNvSpPr>
            <a:spLocks noGrp="1"/>
          </p:cNvSpPr>
          <p:nvPr>
            <p:ph idx="1"/>
          </p:nvPr>
        </p:nvSpPr>
        <p:spPr>
          <a:xfrm>
            <a:off x="457200" y="1484671"/>
            <a:ext cx="8229600" cy="3952568"/>
          </a:xfrm>
        </p:spPr>
        <p:txBody>
          <a:bodyPr>
            <a:normAutofit fontScale="55000" lnSpcReduction="20000"/>
          </a:bodyPr>
          <a:lstStyle/>
          <a:p>
            <a:pPr marL="0" indent="0">
              <a:buNone/>
            </a:pPr>
            <a:r>
              <a:rPr lang="en-GB" sz="2500" dirty="0"/>
              <a:t>Harmonisation process, starting in 2010, came from questions the EP raised</a:t>
            </a:r>
          </a:p>
          <a:p>
            <a:pPr marL="0" indent="0">
              <a:buNone/>
            </a:pPr>
            <a:r>
              <a:rPr lang="en-GB" sz="2500" dirty="0"/>
              <a:t>A time when the “H”-word was not used! </a:t>
            </a:r>
          </a:p>
          <a:p>
            <a:pPr marL="0" indent="0">
              <a:buNone/>
            </a:pPr>
            <a:r>
              <a:rPr lang="en-GB" sz="2500" dirty="0"/>
              <a:t> </a:t>
            </a:r>
          </a:p>
          <a:p>
            <a:pPr marL="0" indent="0">
              <a:buNone/>
            </a:pPr>
            <a:r>
              <a:rPr lang="en-GB" sz="2500" dirty="0"/>
              <a:t>In 2016 the staff took the Horizontal rules for setting up an Expert Group serious </a:t>
            </a:r>
          </a:p>
          <a:p>
            <a:pPr marL="0" indent="0">
              <a:buNone/>
            </a:pPr>
            <a:r>
              <a:rPr lang="en-GB" sz="2500" dirty="0"/>
              <a:t> </a:t>
            </a:r>
          </a:p>
          <a:p>
            <a:pPr marL="0" indent="0">
              <a:buNone/>
            </a:pPr>
            <a:r>
              <a:rPr lang="en-GB" sz="2500" dirty="0"/>
              <a:t>Early 2016, the beginning of the harmonisation work, a 29 slides presentation was given to explain </a:t>
            </a:r>
          </a:p>
          <a:p>
            <a:pPr marL="457200" indent="-457200">
              <a:buAutoNum type="arabicParenBoth"/>
            </a:pPr>
            <a:r>
              <a:rPr lang="en-GB" sz="2500" dirty="0"/>
              <a:t>history of Expert Group </a:t>
            </a:r>
          </a:p>
          <a:p>
            <a:pPr marL="457200" indent="-457200">
              <a:buAutoNum type="arabicParenBoth"/>
            </a:pPr>
            <a:r>
              <a:rPr lang="en-GB" sz="2500" dirty="0"/>
              <a:t>EU policy background (CMU, EP recommendation (2011)</a:t>
            </a:r>
          </a:p>
          <a:p>
            <a:pPr marL="457200" indent="-457200">
              <a:buAutoNum type="arabicParenBoth" startAt="3"/>
            </a:pPr>
            <a:r>
              <a:rPr lang="en-GB" sz="2500" dirty="0"/>
              <a:t>Assessment report (in progress) and </a:t>
            </a:r>
          </a:p>
          <a:p>
            <a:pPr marL="457200" indent="-457200">
              <a:buAutoNum type="arabicParenBoth" startAt="3"/>
            </a:pPr>
            <a:r>
              <a:rPr lang="en-GB" sz="2500" dirty="0"/>
              <a:t>Graphs to underpin economic rationale   </a:t>
            </a:r>
          </a:p>
          <a:p>
            <a:endParaRPr lang="en-GB" sz="2500" dirty="0"/>
          </a:p>
          <a:p>
            <a:pPr marL="0" indent="0">
              <a:buNone/>
            </a:pPr>
            <a:r>
              <a:rPr lang="en-GB" sz="2500" dirty="0"/>
              <a:t>In the overall Assessment, key elements are</a:t>
            </a:r>
          </a:p>
          <a:p>
            <a:pPr marL="0" indent="0">
              <a:buNone/>
            </a:pPr>
            <a:r>
              <a:rPr lang="en-GB" sz="2500" dirty="0"/>
              <a:t>- Legal studies and Impact assessment</a:t>
            </a:r>
          </a:p>
          <a:p>
            <a:pPr marL="0" lvl="0" indent="0">
              <a:buNone/>
            </a:pPr>
            <a:r>
              <a:rPr lang="en-GB" sz="2500" dirty="0"/>
              <a:t>- Expert Group (8-10 meetings, 2016) / Composition (it started with 22) </a:t>
            </a:r>
          </a:p>
          <a:p>
            <a:pPr marL="0" lvl="0" indent="0">
              <a:buNone/>
            </a:pPr>
            <a:r>
              <a:rPr lang="en-GB" sz="2500" dirty="0"/>
              <a:t>- Public open online consultations + stakeholder consultations</a:t>
            </a:r>
          </a:p>
          <a:p>
            <a:pPr marL="0" lvl="0" indent="0">
              <a:buNone/>
            </a:pPr>
            <a:r>
              <a:rPr lang="en-GB" sz="2500" dirty="0"/>
              <a:t>- Interaction with MSs via Economic Policy Council, Justice Council and Eurogroup meeting</a:t>
            </a:r>
          </a:p>
          <a:p>
            <a:pPr marL="0" indent="0">
              <a:buNone/>
            </a:pPr>
            <a:r>
              <a:rPr lang="en-GB" sz="2500" dirty="0"/>
              <a:t> </a:t>
            </a:r>
          </a:p>
          <a:p>
            <a:endParaRPr lang="en-GB" dirty="0"/>
          </a:p>
        </p:txBody>
      </p:sp>
    </p:spTree>
    <p:extLst>
      <p:ext uri="{BB962C8B-B14F-4D97-AF65-F5344CB8AC3E}">
        <p14:creationId xmlns:p14="http://schemas.microsoft.com/office/powerpoint/2010/main" val="4241292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672FA0-7931-6FC9-2A0B-49E1CCED9AEA}"/>
              </a:ext>
            </a:extLst>
          </p:cNvPr>
          <p:cNvSpPr>
            <a:spLocks noGrp="1"/>
          </p:cNvSpPr>
          <p:nvPr>
            <p:ph type="title"/>
          </p:nvPr>
        </p:nvSpPr>
        <p:spPr>
          <a:xfrm>
            <a:off x="457200" y="1101213"/>
            <a:ext cx="8229600" cy="422787"/>
          </a:xfrm>
        </p:spPr>
        <p:txBody>
          <a:bodyPr>
            <a:normAutofit fontScale="90000"/>
          </a:bodyPr>
          <a:lstStyle/>
          <a:p>
            <a:r>
              <a:rPr lang="en-GB" sz="2400" b="1" dirty="0"/>
              <a:t>Group of Experts work re ‘Certain aspects’</a:t>
            </a:r>
            <a:endParaRPr lang="en-GB" sz="2400" dirty="0"/>
          </a:p>
        </p:txBody>
      </p:sp>
      <p:sp>
        <p:nvSpPr>
          <p:cNvPr id="3" name="Tijdelijke aanduiding voor inhoud 2">
            <a:extLst>
              <a:ext uri="{FF2B5EF4-FFF2-40B4-BE49-F238E27FC236}">
                <a16:creationId xmlns:a16="http://schemas.microsoft.com/office/drawing/2014/main" id="{511F8E55-245F-7C49-B3D0-E4F2820DEB5A}"/>
              </a:ext>
            </a:extLst>
          </p:cNvPr>
          <p:cNvSpPr>
            <a:spLocks noGrp="1"/>
          </p:cNvSpPr>
          <p:nvPr>
            <p:ph idx="1"/>
          </p:nvPr>
        </p:nvSpPr>
        <p:spPr>
          <a:xfrm>
            <a:off x="457200" y="1524000"/>
            <a:ext cx="8229600" cy="3706761"/>
          </a:xfrm>
        </p:spPr>
        <p:txBody>
          <a:bodyPr>
            <a:normAutofit fontScale="92500" lnSpcReduction="10000"/>
          </a:bodyPr>
          <a:lstStyle/>
          <a:p>
            <a:pPr marL="0" indent="0">
              <a:buNone/>
            </a:pPr>
            <a:r>
              <a:rPr lang="en-GB" sz="2100" dirty="0"/>
              <a:t>Timing (for 2021): planning for 7 meetings overall (on a monthly basis, except for August)</a:t>
            </a:r>
          </a:p>
          <a:p>
            <a:pPr marL="0" indent="0">
              <a:buNone/>
            </a:pPr>
            <a:r>
              <a:rPr lang="en-GB" sz="2100" dirty="0"/>
              <a:t>Operation: 5 will deal with the different topics under consideration with 2 final meetings for drawing conclusions.</a:t>
            </a:r>
          </a:p>
          <a:p>
            <a:pPr marL="0" indent="0">
              <a:buNone/>
            </a:pPr>
            <a:r>
              <a:rPr lang="en-GB" sz="2100" dirty="0"/>
              <a:t> </a:t>
            </a:r>
          </a:p>
          <a:p>
            <a:pPr marL="0" indent="0">
              <a:buNone/>
            </a:pPr>
            <a:r>
              <a:rPr lang="en-GB" sz="2100" dirty="0"/>
              <a:t>The work of the Expert Group was divided into sub-groups, the coordinators for which are (follow names): </a:t>
            </a:r>
          </a:p>
          <a:p>
            <a:pPr marL="457200" indent="-457200">
              <a:buAutoNum type="arabicParenR"/>
            </a:pPr>
            <a:r>
              <a:rPr lang="en-GB" sz="2100" dirty="0"/>
              <a:t>procedural issues, 2 ranking of claims), 3 Asset-tracing), 4 Avoidance actions, 5 Directors’ liability and professional qualifications/judicial training) </a:t>
            </a:r>
          </a:p>
          <a:p>
            <a:pPr marL="457200" indent="-457200">
              <a:buAutoNum type="arabicParenR"/>
            </a:pPr>
            <a:r>
              <a:rPr lang="en-GB" sz="2100" dirty="0"/>
              <a:t>During the year it was decided to have a few other subgroups, including one MSCMEs, one on pre-packs and one on Creditors commissions </a:t>
            </a:r>
          </a:p>
          <a:p>
            <a:pPr marL="0" indent="0">
              <a:buNone/>
            </a:pPr>
            <a:r>
              <a:rPr lang="en-GB" sz="2100" dirty="0"/>
              <a:t>Group of Experts’ work done end 2021  </a:t>
            </a:r>
          </a:p>
          <a:p>
            <a:endParaRPr lang="en-GB" dirty="0"/>
          </a:p>
        </p:txBody>
      </p:sp>
    </p:spTree>
    <p:extLst>
      <p:ext uri="{BB962C8B-B14F-4D97-AF65-F5344CB8AC3E}">
        <p14:creationId xmlns:p14="http://schemas.microsoft.com/office/powerpoint/2010/main" val="1171868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4810DB5-A5CF-2BB9-0430-8199ED9BF6C8}"/>
              </a:ext>
            </a:extLst>
          </p:cNvPr>
          <p:cNvSpPr>
            <a:spLocks noGrp="1"/>
          </p:cNvSpPr>
          <p:nvPr>
            <p:ph type="title"/>
          </p:nvPr>
        </p:nvSpPr>
        <p:spPr>
          <a:xfrm>
            <a:off x="457200" y="1276696"/>
            <a:ext cx="8229600" cy="650427"/>
          </a:xfrm>
        </p:spPr>
        <p:txBody>
          <a:bodyPr>
            <a:normAutofit/>
          </a:bodyPr>
          <a:lstStyle/>
          <a:p>
            <a:r>
              <a:rPr lang="nl-NL" sz="2800" b="1" dirty="0" err="1"/>
              <a:t>Conclusion</a:t>
            </a:r>
            <a:endParaRPr lang="en-GB" sz="2800" b="1" dirty="0"/>
          </a:p>
        </p:txBody>
      </p:sp>
      <p:sp>
        <p:nvSpPr>
          <p:cNvPr id="3" name="Tijdelijke aanduiding voor inhoud 2">
            <a:extLst>
              <a:ext uri="{FF2B5EF4-FFF2-40B4-BE49-F238E27FC236}">
                <a16:creationId xmlns:a16="http://schemas.microsoft.com/office/drawing/2014/main" id="{A22DF479-90E0-BFF5-59C9-8188056B210E}"/>
              </a:ext>
            </a:extLst>
          </p:cNvPr>
          <p:cNvSpPr>
            <a:spLocks noGrp="1"/>
          </p:cNvSpPr>
          <p:nvPr>
            <p:ph idx="1"/>
          </p:nvPr>
        </p:nvSpPr>
        <p:spPr>
          <a:xfrm>
            <a:off x="457200" y="1927123"/>
            <a:ext cx="8229600" cy="2707261"/>
          </a:xfrm>
        </p:spPr>
        <p:txBody>
          <a:bodyPr/>
          <a:lstStyle/>
          <a:p>
            <a:endParaRPr lang="en-GB"/>
          </a:p>
        </p:txBody>
      </p:sp>
    </p:spTree>
    <p:extLst>
      <p:ext uri="{BB962C8B-B14F-4D97-AF65-F5344CB8AC3E}">
        <p14:creationId xmlns:p14="http://schemas.microsoft.com/office/powerpoint/2010/main" val="7614766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4243</TotalTime>
  <Words>1954</Words>
  <Application>Microsoft Office PowerPoint</Application>
  <PresentationFormat>Diavoorstelling (16:9)</PresentationFormat>
  <Paragraphs>196</Paragraphs>
  <Slides>22</Slides>
  <Notes>1</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22</vt:i4>
      </vt:variant>
    </vt:vector>
  </HeadingPairs>
  <TitlesOfParts>
    <vt:vector size="25" baseType="lpstr">
      <vt:lpstr>Arial</vt:lpstr>
      <vt:lpstr>Calibri</vt:lpstr>
      <vt:lpstr>Office Theme</vt:lpstr>
      <vt:lpstr>          European Commission Expert Group  on Restructuring and Insolvency Law   Some personal observations    Bob Wessels Prof. Em. University of Leiden   </vt:lpstr>
      <vt:lpstr>PowerPoint-presentatie</vt:lpstr>
      <vt:lpstr> Commission Expert Group on restructuring and insolvency law  </vt:lpstr>
      <vt:lpstr>Horizontal rules (2016)</vt:lpstr>
      <vt:lpstr>Horizontal rules (2016)</vt:lpstr>
      <vt:lpstr>Role of Experts</vt:lpstr>
      <vt:lpstr> Article 89 (‘Committee Procedure’), par. (1) EIR 2015  </vt:lpstr>
      <vt:lpstr>Composition of expert groups </vt:lpstr>
      <vt:lpstr>Selection and Appointment </vt:lpstr>
      <vt:lpstr>Selection and Appointment (cont’d)</vt:lpstr>
      <vt:lpstr>Conflict of Interest and Integrity </vt:lpstr>
      <vt:lpstr>Conflict of Interest and Integrity</vt:lpstr>
      <vt:lpstr>Other matters</vt:lpstr>
      <vt:lpstr>EC and bodies consulted</vt:lpstr>
      <vt:lpstr>EC and bodies consulted (cont’d)</vt:lpstr>
      <vt:lpstr>Group of Experts work re EIR 2015  </vt:lpstr>
      <vt:lpstr>Group of Experts work re EIR 2015</vt:lpstr>
      <vt:lpstr>Undertaking </vt:lpstr>
      <vt:lpstr>Undertaking (cont’d)</vt:lpstr>
      <vt:lpstr>Group of Experts work re PRD 2019/1023</vt:lpstr>
      <vt:lpstr>Group of Experts work re ‘Certain aspects’</vt:lpstr>
      <vt:lpstr>Conclusion</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Bob Wessels</cp:lastModifiedBy>
  <cp:revision>34</cp:revision>
  <cp:lastPrinted>2012-12-11T14:08:32Z</cp:lastPrinted>
  <dcterms:created xsi:type="dcterms:W3CDTF">2012-03-12T16:08:15Z</dcterms:created>
  <dcterms:modified xsi:type="dcterms:W3CDTF">2025-10-01T08:04:04Z</dcterms:modified>
</cp:coreProperties>
</file>