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74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5" r:id="rId11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69B8235-7093-BD48-9947-00E94FA0E536}" v="1" dt="2025-05-23T11:13:43.4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/>
    <p:restoredTop sz="94721"/>
  </p:normalViewPr>
  <p:slideViewPr>
    <p:cSldViewPr snapToGrid="0" snapToObjects="1">
      <p:cViewPr varScale="1">
        <p:scale>
          <a:sx n="138" d="100"/>
          <a:sy n="138" d="100"/>
        </p:scale>
        <p:origin x="816" y="12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587072-E5C7-4283-A7CA-F250B23C49DB}" type="doc">
      <dgm:prSet loTypeId="urn:microsoft.com/office/officeart/2005/8/layout/vProcess5" loCatId="process" qsTypeId="urn:microsoft.com/office/officeart/2005/8/quickstyle/simple2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993BB4B1-21E7-45E7-B601-19EA34E3EAE0}">
      <dgm:prSet/>
      <dgm:spPr/>
      <dgm:t>
        <a:bodyPr/>
        <a:lstStyle/>
        <a:p>
          <a:r>
            <a:rPr lang="en-US"/>
            <a:t>Existing frameworks: CIGA (UK), PRD (EU), Chapter 11 (US)</a:t>
          </a:r>
        </a:p>
      </dgm:t>
    </dgm:pt>
    <dgm:pt modelId="{229AAB7C-AFD6-46C6-8DDC-F54EF44F14F5}" type="parTrans" cxnId="{C8E894EE-1903-4EE8-9C69-F588BDB438A5}">
      <dgm:prSet/>
      <dgm:spPr/>
      <dgm:t>
        <a:bodyPr/>
        <a:lstStyle/>
        <a:p>
          <a:endParaRPr lang="en-US"/>
        </a:p>
      </dgm:t>
    </dgm:pt>
    <dgm:pt modelId="{2F81D809-8810-4C3C-B3F2-564037210C0C}" type="sibTrans" cxnId="{C8E894EE-1903-4EE8-9C69-F588BDB438A5}">
      <dgm:prSet/>
      <dgm:spPr/>
      <dgm:t>
        <a:bodyPr/>
        <a:lstStyle/>
        <a:p>
          <a:endParaRPr lang="en-US"/>
        </a:p>
      </dgm:t>
    </dgm:pt>
    <dgm:pt modelId="{BDAC993E-92E6-4A70-A124-22043F3D67A4}">
      <dgm:prSet/>
      <dgm:spPr/>
      <dgm:t>
        <a:bodyPr/>
        <a:lstStyle/>
        <a:p>
          <a:r>
            <a:rPr lang="en-US"/>
            <a:t>Often too complex, costly, or inaccessible for MSMEs</a:t>
          </a:r>
        </a:p>
      </dgm:t>
    </dgm:pt>
    <dgm:pt modelId="{4855D4C0-CBDD-4ECF-81DE-C69203BE20A2}" type="parTrans" cxnId="{BECD0826-2438-40BF-97F0-11F1D28F08F8}">
      <dgm:prSet/>
      <dgm:spPr/>
      <dgm:t>
        <a:bodyPr/>
        <a:lstStyle/>
        <a:p>
          <a:endParaRPr lang="en-US"/>
        </a:p>
      </dgm:t>
    </dgm:pt>
    <dgm:pt modelId="{D346977F-02A7-4EB8-9505-7F28BACBA6A1}" type="sibTrans" cxnId="{BECD0826-2438-40BF-97F0-11F1D28F08F8}">
      <dgm:prSet/>
      <dgm:spPr/>
      <dgm:t>
        <a:bodyPr/>
        <a:lstStyle/>
        <a:p>
          <a:endParaRPr lang="en-US"/>
        </a:p>
      </dgm:t>
    </dgm:pt>
    <dgm:pt modelId="{E2DCA6BF-8CE8-4FE5-B7EA-8CAEA9281E21}">
      <dgm:prSet/>
      <dgm:spPr/>
      <dgm:t>
        <a:bodyPr/>
        <a:lstStyle/>
        <a:p>
          <a:r>
            <a:rPr lang="en-US"/>
            <a:t>Stigma around debt delays restructuring</a:t>
          </a:r>
        </a:p>
      </dgm:t>
    </dgm:pt>
    <dgm:pt modelId="{D4CCC4EF-8F7D-447A-89EB-1B27EE85248F}" type="parTrans" cxnId="{671B60BA-9F1C-467C-BF24-E33365BF5B13}">
      <dgm:prSet/>
      <dgm:spPr/>
      <dgm:t>
        <a:bodyPr/>
        <a:lstStyle/>
        <a:p>
          <a:endParaRPr lang="en-US"/>
        </a:p>
      </dgm:t>
    </dgm:pt>
    <dgm:pt modelId="{5624F4CB-DEF7-4363-9CE5-36D9C6FCB032}" type="sibTrans" cxnId="{671B60BA-9F1C-467C-BF24-E33365BF5B13}">
      <dgm:prSet/>
      <dgm:spPr/>
      <dgm:t>
        <a:bodyPr/>
        <a:lstStyle/>
        <a:p>
          <a:endParaRPr lang="en-US"/>
        </a:p>
      </dgm:t>
    </dgm:pt>
    <dgm:pt modelId="{07597C5B-C99C-48D1-8D9F-CE9B6352E44E}">
      <dgm:prSet/>
      <dgm:spPr/>
      <dgm:t>
        <a:bodyPr/>
        <a:lstStyle/>
        <a:p>
          <a:r>
            <a:rPr lang="en-US"/>
            <a:t>Knowledge gaps among directors &amp; judges</a:t>
          </a:r>
        </a:p>
      </dgm:t>
    </dgm:pt>
    <dgm:pt modelId="{68313718-7208-48E5-9DED-397B00A2F6E1}" type="parTrans" cxnId="{57BFD1AC-CA5E-4493-ADA4-C259CCD1F3D6}">
      <dgm:prSet/>
      <dgm:spPr/>
      <dgm:t>
        <a:bodyPr/>
        <a:lstStyle/>
        <a:p>
          <a:endParaRPr lang="en-US"/>
        </a:p>
      </dgm:t>
    </dgm:pt>
    <dgm:pt modelId="{B750E285-8060-446B-8041-1F689E5E6DD6}" type="sibTrans" cxnId="{57BFD1AC-CA5E-4493-ADA4-C259CCD1F3D6}">
      <dgm:prSet/>
      <dgm:spPr/>
      <dgm:t>
        <a:bodyPr/>
        <a:lstStyle/>
        <a:p>
          <a:endParaRPr lang="en-US"/>
        </a:p>
      </dgm:t>
    </dgm:pt>
    <dgm:pt modelId="{4F1CFEC3-685C-482A-B1F1-151DAFA90C46}">
      <dgm:prSet/>
      <dgm:spPr/>
      <dgm:t>
        <a:bodyPr/>
        <a:lstStyle/>
        <a:p>
          <a:r>
            <a:rPr lang="en-US"/>
            <a:t>Many MSMEs fail without attempting restructuring</a:t>
          </a:r>
        </a:p>
      </dgm:t>
    </dgm:pt>
    <dgm:pt modelId="{55298FF3-14CD-43FE-8411-B20DC1365789}" type="parTrans" cxnId="{74057F6C-A991-4CEF-83AC-62E78B16D534}">
      <dgm:prSet/>
      <dgm:spPr/>
      <dgm:t>
        <a:bodyPr/>
        <a:lstStyle/>
        <a:p>
          <a:endParaRPr lang="en-US"/>
        </a:p>
      </dgm:t>
    </dgm:pt>
    <dgm:pt modelId="{45193965-4B0B-4976-9E43-740A07855B5E}" type="sibTrans" cxnId="{74057F6C-A991-4CEF-83AC-62E78B16D534}">
      <dgm:prSet/>
      <dgm:spPr/>
      <dgm:t>
        <a:bodyPr/>
        <a:lstStyle/>
        <a:p>
          <a:endParaRPr lang="en-US"/>
        </a:p>
      </dgm:t>
    </dgm:pt>
    <dgm:pt modelId="{5F9DD29A-3B99-404C-938D-3BD9D597C172}" type="pres">
      <dgm:prSet presAssocID="{AB587072-E5C7-4283-A7CA-F250B23C49DB}" presName="outerComposite" presStyleCnt="0">
        <dgm:presLayoutVars>
          <dgm:chMax val="5"/>
          <dgm:dir/>
          <dgm:resizeHandles val="exact"/>
        </dgm:presLayoutVars>
      </dgm:prSet>
      <dgm:spPr/>
    </dgm:pt>
    <dgm:pt modelId="{31853109-0DCF-4077-B97B-DF766563C4DF}" type="pres">
      <dgm:prSet presAssocID="{AB587072-E5C7-4283-A7CA-F250B23C49DB}" presName="dummyMaxCanvas" presStyleCnt="0">
        <dgm:presLayoutVars/>
      </dgm:prSet>
      <dgm:spPr/>
    </dgm:pt>
    <dgm:pt modelId="{6E19A912-60EE-4DD5-9AA4-4EC276CCC269}" type="pres">
      <dgm:prSet presAssocID="{AB587072-E5C7-4283-A7CA-F250B23C49DB}" presName="FiveNodes_1" presStyleLbl="node1" presStyleIdx="0" presStyleCnt="5">
        <dgm:presLayoutVars>
          <dgm:bulletEnabled val="1"/>
        </dgm:presLayoutVars>
      </dgm:prSet>
      <dgm:spPr/>
    </dgm:pt>
    <dgm:pt modelId="{E66DD8AE-6C81-4487-91D2-5A933F306955}" type="pres">
      <dgm:prSet presAssocID="{AB587072-E5C7-4283-A7CA-F250B23C49DB}" presName="FiveNodes_2" presStyleLbl="node1" presStyleIdx="1" presStyleCnt="5">
        <dgm:presLayoutVars>
          <dgm:bulletEnabled val="1"/>
        </dgm:presLayoutVars>
      </dgm:prSet>
      <dgm:spPr/>
    </dgm:pt>
    <dgm:pt modelId="{5A13D66C-FC32-46E7-9FF3-087B4650D6D4}" type="pres">
      <dgm:prSet presAssocID="{AB587072-E5C7-4283-A7CA-F250B23C49DB}" presName="FiveNodes_3" presStyleLbl="node1" presStyleIdx="2" presStyleCnt="5">
        <dgm:presLayoutVars>
          <dgm:bulletEnabled val="1"/>
        </dgm:presLayoutVars>
      </dgm:prSet>
      <dgm:spPr/>
    </dgm:pt>
    <dgm:pt modelId="{FC39B95D-5CFF-4BC8-B285-4A8E60C75BB8}" type="pres">
      <dgm:prSet presAssocID="{AB587072-E5C7-4283-A7CA-F250B23C49DB}" presName="FiveNodes_4" presStyleLbl="node1" presStyleIdx="3" presStyleCnt="5">
        <dgm:presLayoutVars>
          <dgm:bulletEnabled val="1"/>
        </dgm:presLayoutVars>
      </dgm:prSet>
      <dgm:spPr/>
    </dgm:pt>
    <dgm:pt modelId="{8E68B242-AF72-4344-BF76-9B9C0890E29F}" type="pres">
      <dgm:prSet presAssocID="{AB587072-E5C7-4283-A7CA-F250B23C49DB}" presName="FiveNodes_5" presStyleLbl="node1" presStyleIdx="4" presStyleCnt="5">
        <dgm:presLayoutVars>
          <dgm:bulletEnabled val="1"/>
        </dgm:presLayoutVars>
      </dgm:prSet>
      <dgm:spPr/>
    </dgm:pt>
    <dgm:pt modelId="{3AA26D75-F1CF-4A6A-BA2C-EE37DDEF2755}" type="pres">
      <dgm:prSet presAssocID="{AB587072-E5C7-4283-A7CA-F250B23C49DB}" presName="FiveConn_1-2" presStyleLbl="fgAccFollowNode1" presStyleIdx="0" presStyleCnt="4">
        <dgm:presLayoutVars>
          <dgm:bulletEnabled val="1"/>
        </dgm:presLayoutVars>
      </dgm:prSet>
      <dgm:spPr/>
    </dgm:pt>
    <dgm:pt modelId="{B0E5AA30-106D-4C5B-BC12-4A2ED04FA1C3}" type="pres">
      <dgm:prSet presAssocID="{AB587072-E5C7-4283-A7CA-F250B23C49DB}" presName="FiveConn_2-3" presStyleLbl="fgAccFollowNode1" presStyleIdx="1" presStyleCnt="4">
        <dgm:presLayoutVars>
          <dgm:bulletEnabled val="1"/>
        </dgm:presLayoutVars>
      </dgm:prSet>
      <dgm:spPr/>
    </dgm:pt>
    <dgm:pt modelId="{25D90D3F-2CBE-4237-95F5-120B39124370}" type="pres">
      <dgm:prSet presAssocID="{AB587072-E5C7-4283-A7CA-F250B23C49DB}" presName="FiveConn_3-4" presStyleLbl="fgAccFollowNode1" presStyleIdx="2" presStyleCnt="4">
        <dgm:presLayoutVars>
          <dgm:bulletEnabled val="1"/>
        </dgm:presLayoutVars>
      </dgm:prSet>
      <dgm:spPr/>
    </dgm:pt>
    <dgm:pt modelId="{98ADE4CC-08BB-4257-ACD2-8327586EE16F}" type="pres">
      <dgm:prSet presAssocID="{AB587072-E5C7-4283-A7CA-F250B23C49DB}" presName="FiveConn_4-5" presStyleLbl="fgAccFollowNode1" presStyleIdx="3" presStyleCnt="4">
        <dgm:presLayoutVars>
          <dgm:bulletEnabled val="1"/>
        </dgm:presLayoutVars>
      </dgm:prSet>
      <dgm:spPr/>
    </dgm:pt>
    <dgm:pt modelId="{12DAAC12-543D-42D6-AB72-DB0B1D940701}" type="pres">
      <dgm:prSet presAssocID="{AB587072-E5C7-4283-A7CA-F250B23C49DB}" presName="FiveNodes_1_text" presStyleLbl="node1" presStyleIdx="4" presStyleCnt="5">
        <dgm:presLayoutVars>
          <dgm:bulletEnabled val="1"/>
        </dgm:presLayoutVars>
      </dgm:prSet>
      <dgm:spPr/>
    </dgm:pt>
    <dgm:pt modelId="{F029B3A3-AC96-40FD-B331-2025D781B30C}" type="pres">
      <dgm:prSet presAssocID="{AB587072-E5C7-4283-A7CA-F250B23C49DB}" presName="FiveNodes_2_text" presStyleLbl="node1" presStyleIdx="4" presStyleCnt="5">
        <dgm:presLayoutVars>
          <dgm:bulletEnabled val="1"/>
        </dgm:presLayoutVars>
      </dgm:prSet>
      <dgm:spPr/>
    </dgm:pt>
    <dgm:pt modelId="{0BA0A753-394B-478D-A937-DD1549F6E388}" type="pres">
      <dgm:prSet presAssocID="{AB587072-E5C7-4283-A7CA-F250B23C49DB}" presName="FiveNodes_3_text" presStyleLbl="node1" presStyleIdx="4" presStyleCnt="5">
        <dgm:presLayoutVars>
          <dgm:bulletEnabled val="1"/>
        </dgm:presLayoutVars>
      </dgm:prSet>
      <dgm:spPr/>
    </dgm:pt>
    <dgm:pt modelId="{A2F48B7F-5F22-434B-A936-BEA5C7A7EEE4}" type="pres">
      <dgm:prSet presAssocID="{AB587072-E5C7-4283-A7CA-F250B23C49DB}" presName="FiveNodes_4_text" presStyleLbl="node1" presStyleIdx="4" presStyleCnt="5">
        <dgm:presLayoutVars>
          <dgm:bulletEnabled val="1"/>
        </dgm:presLayoutVars>
      </dgm:prSet>
      <dgm:spPr/>
    </dgm:pt>
    <dgm:pt modelId="{37F91B99-4D52-47C5-A83F-ADC6FEEF1625}" type="pres">
      <dgm:prSet presAssocID="{AB587072-E5C7-4283-A7CA-F250B23C49DB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26646703-F3D8-48A6-9F49-6DE299AEAA15}" type="presOf" srcId="{D346977F-02A7-4EB8-9505-7F28BACBA6A1}" destId="{B0E5AA30-106D-4C5B-BC12-4A2ED04FA1C3}" srcOrd="0" destOrd="0" presId="urn:microsoft.com/office/officeart/2005/8/layout/vProcess5"/>
    <dgm:cxn modelId="{5E151C16-2FAF-4A44-B830-FDA0D87F2251}" type="presOf" srcId="{4F1CFEC3-685C-482A-B1F1-151DAFA90C46}" destId="{8E68B242-AF72-4344-BF76-9B9C0890E29F}" srcOrd="0" destOrd="0" presId="urn:microsoft.com/office/officeart/2005/8/layout/vProcess5"/>
    <dgm:cxn modelId="{BECD0826-2438-40BF-97F0-11F1D28F08F8}" srcId="{AB587072-E5C7-4283-A7CA-F250B23C49DB}" destId="{BDAC993E-92E6-4A70-A124-22043F3D67A4}" srcOrd="1" destOrd="0" parTransId="{4855D4C0-CBDD-4ECF-81DE-C69203BE20A2}" sibTransId="{D346977F-02A7-4EB8-9505-7F28BACBA6A1}"/>
    <dgm:cxn modelId="{A595C52D-4C53-45B1-842E-BD203942ED79}" type="presOf" srcId="{993BB4B1-21E7-45E7-B601-19EA34E3EAE0}" destId="{12DAAC12-543D-42D6-AB72-DB0B1D940701}" srcOrd="1" destOrd="0" presId="urn:microsoft.com/office/officeart/2005/8/layout/vProcess5"/>
    <dgm:cxn modelId="{17068B39-B38C-47FB-905D-F6996BB13241}" type="presOf" srcId="{AB587072-E5C7-4283-A7CA-F250B23C49DB}" destId="{5F9DD29A-3B99-404C-938D-3BD9D597C172}" srcOrd="0" destOrd="0" presId="urn:microsoft.com/office/officeart/2005/8/layout/vProcess5"/>
    <dgm:cxn modelId="{ED1F0664-9BEC-4714-BC17-4C0459908B9F}" type="presOf" srcId="{4F1CFEC3-685C-482A-B1F1-151DAFA90C46}" destId="{37F91B99-4D52-47C5-A83F-ADC6FEEF1625}" srcOrd="1" destOrd="0" presId="urn:microsoft.com/office/officeart/2005/8/layout/vProcess5"/>
    <dgm:cxn modelId="{2AA7286A-1D58-45D1-89EF-BB87DEE459AB}" type="presOf" srcId="{E2DCA6BF-8CE8-4FE5-B7EA-8CAEA9281E21}" destId="{0BA0A753-394B-478D-A937-DD1549F6E388}" srcOrd="1" destOrd="0" presId="urn:microsoft.com/office/officeart/2005/8/layout/vProcess5"/>
    <dgm:cxn modelId="{6CD9D06B-5CE8-4AF4-A9F2-4ED4C5107960}" type="presOf" srcId="{BDAC993E-92E6-4A70-A124-22043F3D67A4}" destId="{E66DD8AE-6C81-4487-91D2-5A933F306955}" srcOrd="0" destOrd="0" presId="urn:microsoft.com/office/officeart/2005/8/layout/vProcess5"/>
    <dgm:cxn modelId="{74057F6C-A991-4CEF-83AC-62E78B16D534}" srcId="{AB587072-E5C7-4283-A7CA-F250B23C49DB}" destId="{4F1CFEC3-685C-482A-B1F1-151DAFA90C46}" srcOrd="4" destOrd="0" parTransId="{55298FF3-14CD-43FE-8411-B20DC1365789}" sibTransId="{45193965-4B0B-4976-9E43-740A07855B5E}"/>
    <dgm:cxn modelId="{70C1527C-8C19-4E3E-9579-4F5EE9295A7D}" type="presOf" srcId="{B750E285-8060-446B-8041-1F689E5E6DD6}" destId="{98ADE4CC-08BB-4257-ACD2-8327586EE16F}" srcOrd="0" destOrd="0" presId="urn:microsoft.com/office/officeart/2005/8/layout/vProcess5"/>
    <dgm:cxn modelId="{CC1FEA9C-0D54-44A2-9AB9-7BD099F8EF80}" type="presOf" srcId="{07597C5B-C99C-48D1-8D9F-CE9B6352E44E}" destId="{FC39B95D-5CFF-4BC8-B285-4A8E60C75BB8}" srcOrd="0" destOrd="0" presId="urn:microsoft.com/office/officeart/2005/8/layout/vProcess5"/>
    <dgm:cxn modelId="{57BFD1AC-CA5E-4493-ADA4-C259CCD1F3D6}" srcId="{AB587072-E5C7-4283-A7CA-F250B23C49DB}" destId="{07597C5B-C99C-48D1-8D9F-CE9B6352E44E}" srcOrd="3" destOrd="0" parTransId="{68313718-7208-48E5-9DED-397B00A2F6E1}" sibTransId="{B750E285-8060-446B-8041-1F689E5E6DD6}"/>
    <dgm:cxn modelId="{F2DFC8B6-482F-424D-B367-BA892CD29D82}" type="presOf" srcId="{E2DCA6BF-8CE8-4FE5-B7EA-8CAEA9281E21}" destId="{5A13D66C-FC32-46E7-9FF3-087B4650D6D4}" srcOrd="0" destOrd="0" presId="urn:microsoft.com/office/officeart/2005/8/layout/vProcess5"/>
    <dgm:cxn modelId="{671B60BA-9F1C-467C-BF24-E33365BF5B13}" srcId="{AB587072-E5C7-4283-A7CA-F250B23C49DB}" destId="{E2DCA6BF-8CE8-4FE5-B7EA-8CAEA9281E21}" srcOrd="2" destOrd="0" parTransId="{D4CCC4EF-8F7D-447A-89EB-1B27EE85248F}" sibTransId="{5624F4CB-DEF7-4363-9CE5-36D9C6FCB032}"/>
    <dgm:cxn modelId="{FF787FC4-2A6B-413A-B1DA-8F34C959C359}" type="presOf" srcId="{5624F4CB-DEF7-4363-9CE5-36D9C6FCB032}" destId="{25D90D3F-2CBE-4237-95F5-120B39124370}" srcOrd="0" destOrd="0" presId="urn:microsoft.com/office/officeart/2005/8/layout/vProcess5"/>
    <dgm:cxn modelId="{FF9E8AC4-1DED-46A4-AF91-CDF08576C817}" type="presOf" srcId="{07597C5B-C99C-48D1-8D9F-CE9B6352E44E}" destId="{A2F48B7F-5F22-434B-A936-BEA5C7A7EEE4}" srcOrd="1" destOrd="0" presId="urn:microsoft.com/office/officeart/2005/8/layout/vProcess5"/>
    <dgm:cxn modelId="{14C787D8-6623-4E72-AB9A-18EC355CDA61}" type="presOf" srcId="{2F81D809-8810-4C3C-B3F2-564037210C0C}" destId="{3AA26D75-F1CF-4A6A-BA2C-EE37DDEF2755}" srcOrd="0" destOrd="0" presId="urn:microsoft.com/office/officeart/2005/8/layout/vProcess5"/>
    <dgm:cxn modelId="{43976CEE-BECF-4370-96F2-CEC72A167E82}" type="presOf" srcId="{BDAC993E-92E6-4A70-A124-22043F3D67A4}" destId="{F029B3A3-AC96-40FD-B331-2025D781B30C}" srcOrd="1" destOrd="0" presId="urn:microsoft.com/office/officeart/2005/8/layout/vProcess5"/>
    <dgm:cxn modelId="{C8E894EE-1903-4EE8-9C69-F588BDB438A5}" srcId="{AB587072-E5C7-4283-A7CA-F250B23C49DB}" destId="{993BB4B1-21E7-45E7-B601-19EA34E3EAE0}" srcOrd="0" destOrd="0" parTransId="{229AAB7C-AFD6-46C6-8DDC-F54EF44F14F5}" sibTransId="{2F81D809-8810-4C3C-B3F2-564037210C0C}"/>
    <dgm:cxn modelId="{C1977EF2-4D37-49F2-A2A9-852302760868}" type="presOf" srcId="{993BB4B1-21E7-45E7-B601-19EA34E3EAE0}" destId="{6E19A912-60EE-4DD5-9AA4-4EC276CCC269}" srcOrd="0" destOrd="0" presId="urn:microsoft.com/office/officeart/2005/8/layout/vProcess5"/>
    <dgm:cxn modelId="{871F5DB1-0C51-42FC-9A65-CD606619813B}" type="presParOf" srcId="{5F9DD29A-3B99-404C-938D-3BD9D597C172}" destId="{31853109-0DCF-4077-B97B-DF766563C4DF}" srcOrd="0" destOrd="0" presId="urn:microsoft.com/office/officeart/2005/8/layout/vProcess5"/>
    <dgm:cxn modelId="{F064C7EE-316D-4C41-958B-0175D92494A9}" type="presParOf" srcId="{5F9DD29A-3B99-404C-938D-3BD9D597C172}" destId="{6E19A912-60EE-4DD5-9AA4-4EC276CCC269}" srcOrd="1" destOrd="0" presId="urn:microsoft.com/office/officeart/2005/8/layout/vProcess5"/>
    <dgm:cxn modelId="{F7FDBAC7-5F8F-47A0-B634-DE7F72631CB5}" type="presParOf" srcId="{5F9DD29A-3B99-404C-938D-3BD9D597C172}" destId="{E66DD8AE-6C81-4487-91D2-5A933F306955}" srcOrd="2" destOrd="0" presId="urn:microsoft.com/office/officeart/2005/8/layout/vProcess5"/>
    <dgm:cxn modelId="{D32EB7C9-ED92-4971-B08E-B151507CC01A}" type="presParOf" srcId="{5F9DD29A-3B99-404C-938D-3BD9D597C172}" destId="{5A13D66C-FC32-46E7-9FF3-087B4650D6D4}" srcOrd="3" destOrd="0" presId="urn:microsoft.com/office/officeart/2005/8/layout/vProcess5"/>
    <dgm:cxn modelId="{D6F29DB4-0BD5-44DF-9894-4CC52D8D7559}" type="presParOf" srcId="{5F9DD29A-3B99-404C-938D-3BD9D597C172}" destId="{FC39B95D-5CFF-4BC8-B285-4A8E60C75BB8}" srcOrd="4" destOrd="0" presId="urn:microsoft.com/office/officeart/2005/8/layout/vProcess5"/>
    <dgm:cxn modelId="{FB091EE0-61F4-4CAF-92CE-5B94AC05E9E3}" type="presParOf" srcId="{5F9DD29A-3B99-404C-938D-3BD9D597C172}" destId="{8E68B242-AF72-4344-BF76-9B9C0890E29F}" srcOrd="5" destOrd="0" presId="urn:microsoft.com/office/officeart/2005/8/layout/vProcess5"/>
    <dgm:cxn modelId="{B53690AB-4791-44AC-B0AF-58F04B557088}" type="presParOf" srcId="{5F9DD29A-3B99-404C-938D-3BD9D597C172}" destId="{3AA26D75-F1CF-4A6A-BA2C-EE37DDEF2755}" srcOrd="6" destOrd="0" presId="urn:microsoft.com/office/officeart/2005/8/layout/vProcess5"/>
    <dgm:cxn modelId="{4B86175E-D1A8-4B18-99AB-6E10E346777B}" type="presParOf" srcId="{5F9DD29A-3B99-404C-938D-3BD9D597C172}" destId="{B0E5AA30-106D-4C5B-BC12-4A2ED04FA1C3}" srcOrd="7" destOrd="0" presId="urn:microsoft.com/office/officeart/2005/8/layout/vProcess5"/>
    <dgm:cxn modelId="{9ED7A2F5-AEED-4E60-B9F3-CD392A7323AC}" type="presParOf" srcId="{5F9DD29A-3B99-404C-938D-3BD9D597C172}" destId="{25D90D3F-2CBE-4237-95F5-120B39124370}" srcOrd="8" destOrd="0" presId="urn:microsoft.com/office/officeart/2005/8/layout/vProcess5"/>
    <dgm:cxn modelId="{B32A359B-C3AC-4E28-B170-16A40466F83A}" type="presParOf" srcId="{5F9DD29A-3B99-404C-938D-3BD9D597C172}" destId="{98ADE4CC-08BB-4257-ACD2-8327586EE16F}" srcOrd="9" destOrd="0" presId="urn:microsoft.com/office/officeart/2005/8/layout/vProcess5"/>
    <dgm:cxn modelId="{59C553D5-98B8-405E-A07B-4B0CE6257941}" type="presParOf" srcId="{5F9DD29A-3B99-404C-938D-3BD9D597C172}" destId="{12DAAC12-543D-42D6-AB72-DB0B1D940701}" srcOrd="10" destOrd="0" presId="urn:microsoft.com/office/officeart/2005/8/layout/vProcess5"/>
    <dgm:cxn modelId="{B19C4634-0AEE-4534-B0DC-B820136D5942}" type="presParOf" srcId="{5F9DD29A-3B99-404C-938D-3BD9D597C172}" destId="{F029B3A3-AC96-40FD-B331-2025D781B30C}" srcOrd="11" destOrd="0" presId="urn:microsoft.com/office/officeart/2005/8/layout/vProcess5"/>
    <dgm:cxn modelId="{0C2B6927-4C79-466E-B211-006E30A67379}" type="presParOf" srcId="{5F9DD29A-3B99-404C-938D-3BD9D597C172}" destId="{0BA0A753-394B-478D-A937-DD1549F6E388}" srcOrd="12" destOrd="0" presId="urn:microsoft.com/office/officeart/2005/8/layout/vProcess5"/>
    <dgm:cxn modelId="{BB5F84B9-5EC8-4B33-9936-621D3381A978}" type="presParOf" srcId="{5F9DD29A-3B99-404C-938D-3BD9D597C172}" destId="{A2F48B7F-5F22-434B-A936-BEA5C7A7EEE4}" srcOrd="13" destOrd="0" presId="urn:microsoft.com/office/officeart/2005/8/layout/vProcess5"/>
    <dgm:cxn modelId="{3C730C3E-F209-4AD1-BC21-D5ECEFE8EE1D}" type="presParOf" srcId="{5F9DD29A-3B99-404C-938D-3BD9D597C172}" destId="{37F91B99-4D52-47C5-A83F-ADC6FEEF1625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3C11C91-68B5-4377-9824-4A446846681D}" type="doc">
      <dgm:prSet loTypeId="urn:microsoft.com/office/officeart/2016/7/layout/BasicLinearProcessNumbered" loCatId="process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88C8568-4E63-4A8C-BE91-CB93B7EF8DB6}">
      <dgm:prSet/>
      <dgm:spPr/>
      <dgm:t>
        <a:bodyPr/>
        <a:lstStyle/>
        <a:p>
          <a:r>
            <a:rPr lang="en-US"/>
            <a:t>Evaluate restructuring frameworks (UK/EU/US comparison)</a:t>
          </a:r>
        </a:p>
      </dgm:t>
    </dgm:pt>
    <dgm:pt modelId="{42209959-C3AF-4E24-9072-495D9D58E3B4}" type="parTrans" cxnId="{B681A456-E758-4384-8CCC-99C8907A9375}">
      <dgm:prSet/>
      <dgm:spPr/>
      <dgm:t>
        <a:bodyPr/>
        <a:lstStyle/>
        <a:p>
          <a:endParaRPr lang="en-US"/>
        </a:p>
      </dgm:t>
    </dgm:pt>
    <dgm:pt modelId="{D53A1791-228A-459D-A272-6EED0AD5FEDD}" type="sibTrans" cxnId="{B681A456-E758-4384-8CCC-99C8907A9375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D84AD0A8-ED5D-4E12-9B79-351FC0FD6E64}">
      <dgm:prSet/>
      <dgm:spPr/>
      <dgm:t>
        <a:bodyPr/>
        <a:lstStyle/>
        <a:p>
          <a:r>
            <a:rPr lang="en-US"/>
            <a:t>Analyse reasons MSMEs fail to access restructuring</a:t>
          </a:r>
        </a:p>
      </dgm:t>
    </dgm:pt>
    <dgm:pt modelId="{00742514-CEAD-45F4-B536-7299D9991C81}" type="parTrans" cxnId="{8963A696-9A8B-47DD-8084-767E249E386B}">
      <dgm:prSet/>
      <dgm:spPr/>
      <dgm:t>
        <a:bodyPr/>
        <a:lstStyle/>
        <a:p>
          <a:endParaRPr lang="en-US"/>
        </a:p>
      </dgm:t>
    </dgm:pt>
    <dgm:pt modelId="{7E07C834-B30E-4C8E-ADEA-DDE219BA7B4F}" type="sibTrans" cxnId="{8963A696-9A8B-47DD-8084-767E249E386B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FDD4E4BF-109E-493F-8DD6-0832B2B3040E}">
      <dgm:prSet/>
      <dgm:spPr/>
      <dgm:t>
        <a:bodyPr/>
        <a:lstStyle/>
        <a:p>
          <a:r>
            <a:rPr lang="en-US"/>
            <a:t>Examine director and judicial knowledge gaps</a:t>
          </a:r>
        </a:p>
      </dgm:t>
    </dgm:pt>
    <dgm:pt modelId="{39F0BF57-034D-4111-9FDB-61C4434C50B1}" type="parTrans" cxnId="{BCD35CEA-9280-45C5-993B-B02078D00097}">
      <dgm:prSet/>
      <dgm:spPr/>
      <dgm:t>
        <a:bodyPr/>
        <a:lstStyle/>
        <a:p>
          <a:endParaRPr lang="en-US"/>
        </a:p>
      </dgm:t>
    </dgm:pt>
    <dgm:pt modelId="{D19AA2A7-EFAD-4F9D-AF8B-EFDF5B93FADF}" type="sibTrans" cxnId="{BCD35CEA-9280-45C5-993B-B02078D00097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3B7A736C-E59E-4ED4-AC9A-B0BA9441464F}">
      <dgm:prSet/>
      <dgm:spPr/>
      <dgm:t>
        <a:bodyPr/>
        <a:lstStyle/>
        <a:p>
          <a:r>
            <a:rPr lang="en-US"/>
            <a:t>Recommend reforms and training</a:t>
          </a:r>
        </a:p>
      </dgm:t>
    </dgm:pt>
    <dgm:pt modelId="{1C5BA705-3ED9-43CC-B15B-C10589E6C895}" type="parTrans" cxnId="{283A045A-1B75-463B-9F84-06EF7D977BD7}">
      <dgm:prSet/>
      <dgm:spPr/>
      <dgm:t>
        <a:bodyPr/>
        <a:lstStyle/>
        <a:p>
          <a:endParaRPr lang="en-US"/>
        </a:p>
      </dgm:t>
    </dgm:pt>
    <dgm:pt modelId="{97C978EB-E6D8-4700-A1DA-AE67339B52EF}" type="sibTrans" cxnId="{283A045A-1B75-463B-9F84-06EF7D977BD7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1AA57618-33BF-4C66-8F20-8BAE9C0A00A5}">
      <dgm:prSet/>
      <dgm:spPr/>
      <dgm:t>
        <a:bodyPr/>
        <a:lstStyle/>
        <a:p>
          <a:r>
            <a:rPr lang="en-US"/>
            <a:t>Develop accessible tools and guidance</a:t>
          </a:r>
        </a:p>
      </dgm:t>
    </dgm:pt>
    <dgm:pt modelId="{7A65B06E-EA4B-46B5-838C-9BDA7CCE125A}" type="parTrans" cxnId="{69BB558A-FC39-4EED-9B7D-75C91EE53937}">
      <dgm:prSet/>
      <dgm:spPr/>
      <dgm:t>
        <a:bodyPr/>
        <a:lstStyle/>
        <a:p>
          <a:endParaRPr lang="en-US"/>
        </a:p>
      </dgm:t>
    </dgm:pt>
    <dgm:pt modelId="{7147FF10-CA10-40C0-8FBE-F0C23FBB2F92}" type="sibTrans" cxnId="{69BB558A-FC39-4EED-9B7D-75C91EE53937}">
      <dgm:prSet phldrT="5" phldr="0"/>
      <dgm:spPr/>
      <dgm:t>
        <a:bodyPr/>
        <a:lstStyle/>
        <a:p>
          <a:r>
            <a:rPr lang="en-US"/>
            <a:t>5</a:t>
          </a:r>
        </a:p>
      </dgm:t>
    </dgm:pt>
    <dgm:pt modelId="{11540A60-B44C-4C5B-B855-6CD3850E2E7C}" type="pres">
      <dgm:prSet presAssocID="{73C11C91-68B5-4377-9824-4A446846681D}" presName="Name0" presStyleCnt="0">
        <dgm:presLayoutVars>
          <dgm:animLvl val="lvl"/>
          <dgm:resizeHandles val="exact"/>
        </dgm:presLayoutVars>
      </dgm:prSet>
      <dgm:spPr/>
    </dgm:pt>
    <dgm:pt modelId="{5F0E877C-FEAF-4CA9-A3BA-65B9B76B519D}" type="pres">
      <dgm:prSet presAssocID="{288C8568-4E63-4A8C-BE91-CB93B7EF8DB6}" presName="compositeNode" presStyleCnt="0">
        <dgm:presLayoutVars>
          <dgm:bulletEnabled val="1"/>
        </dgm:presLayoutVars>
      </dgm:prSet>
      <dgm:spPr/>
    </dgm:pt>
    <dgm:pt modelId="{696271D1-3B96-4F06-8B7A-20D3EA195452}" type="pres">
      <dgm:prSet presAssocID="{288C8568-4E63-4A8C-BE91-CB93B7EF8DB6}" presName="bgRect" presStyleLbl="bgAccFollowNode1" presStyleIdx="0" presStyleCnt="5"/>
      <dgm:spPr/>
    </dgm:pt>
    <dgm:pt modelId="{73E41BF4-1878-4BFC-83F9-3A09078274CF}" type="pres">
      <dgm:prSet presAssocID="{D53A1791-228A-459D-A272-6EED0AD5FEDD}" presName="sibTransNodeCircle" presStyleLbl="alignNode1" presStyleIdx="0" presStyleCnt="10">
        <dgm:presLayoutVars>
          <dgm:chMax val="0"/>
          <dgm:bulletEnabled/>
        </dgm:presLayoutVars>
      </dgm:prSet>
      <dgm:spPr/>
    </dgm:pt>
    <dgm:pt modelId="{836A5714-9927-459F-95A2-08F77E17C2E2}" type="pres">
      <dgm:prSet presAssocID="{288C8568-4E63-4A8C-BE91-CB93B7EF8DB6}" presName="bottomLine" presStyleLbl="alignNode1" presStyleIdx="1" presStyleCnt="10">
        <dgm:presLayoutVars/>
      </dgm:prSet>
      <dgm:spPr/>
    </dgm:pt>
    <dgm:pt modelId="{45C1CA39-1C6A-42F6-A485-9DD26CB1E9F7}" type="pres">
      <dgm:prSet presAssocID="{288C8568-4E63-4A8C-BE91-CB93B7EF8DB6}" presName="nodeText" presStyleLbl="bgAccFollowNode1" presStyleIdx="0" presStyleCnt="5">
        <dgm:presLayoutVars>
          <dgm:bulletEnabled val="1"/>
        </dgm:presLayoutVars>
      </dgm:prSet>
      <dgm:spPr/>
    </dgm:pt>
    <dgm:pt modelId="{98F7AF76-7A02-4944-AF3A-B5695E122FB0}" type="pres">
      <dgm:prSet presAssocID="{D53A1791-228A-459D-A272-6EED0AD5FEDD}" presName="sibTrans" presStyleCnt="0"/>
      <dgm:spPr/>
    </dgm:pt>
    <dgm:pt modelId="{C66F0841-6F38-4EBE-819E-D8314ABD2C13}" type="pres">
      <dgm:prSet presAssocID="{D84AD0A8-ED5D-4E12-9B79-351FC0FD6E64}" presName="compositeNode" presStyleCnt="0">
        <dgm:presLayoutVars>
          <dgm:bulletEnabled val="1"/>
        </dgm:presLayoutVars>
      </dgm:prSet>
      <dgm:spPr/>
    </dgm:pt>
    <dgm:pt modelId="{5335AC55-1DD6-45F6-95BA-ACFCFB7AD013}" type="pres">
      <dgm:prSet presAssocID="{D84AD0A8-ED5D-4E12-9B79-351FC0FD6E64}" presName="bgRect" presStyleLbl="bgAccFollowNode1" presStyleIdx="1" presStyleCnt="5"/>
      <dgm:spPr/>
    </dgm:pt>
    <dgm:pt modelId="{48B4E5FA-0552-42A9-A9EF-60230B8AC59C}" type="pres">
      <dgm:prSet presAssocID="{7E07C834-B30E-4C8E-ADEA-DDE219BA7B4F}" presName="sibTransNodeCircle" presStyleLbl="alignNode1" presStyleIdx="2" presStyleCnt="10">
        <dgm:presLayoutVars>
          <dgm:chMax val="0"/>
          <dgm:bulletEnabled/>
        </dgm:presLayoutVars>
      </dgm:prSet>
      <dgm:spPr/>
    </dgm:pt>
    <dgm:pt modelId="{1B1F3E2F-E9F9-4240-ADDF-C722763C865A}" type="pres">
      <dgm:prSet presAssocID="{D84AD0A8-ED5D-4E12-9B79-351FC0FD6E64}" presName="bottomLine" presStyleLbl="alignNode1" presStyleIdx="3" presStyleCnt="10">
        <dgm:presLayoutVars/>
      </dgm:prSet>
      <dgm:spPr/>
    </dgm:pt>
    <dgm:pt modelId="{414B8A6E-173E-4768-85C0-7AB4C6384D1A}" type="pres">
      <dgm:prSet presAssocID="{D84AD0A8-ED5D-4E12-9B79-351FC0FD6E64}" presName="nodeText" presStyleLbl="bgAccFollowNode1" presStyleIdx="1" presStyleCnt="5">
        <dgm:presLayoutVars>
          <dgm:bulletEnabled val="1"/>
        </dgm:presLayoutVars>
      </dgm:prSet>
      <dgm:spPr/>
    </dgm:pt>
    <dgm:pt modelId="{2F9BC4D8-EA61-4091-B0CD-C8B604660AA2}" type="pres">
      <dgm:prSet presAssocID="{7E07C834-B30E-4C8E-ADEA-DDE219BA7B4F}" presName="sibTrans" presStyleCnt="0"/>
      <dgm:spPr/>
    </dgm:pt>
    <dgm:pt modelId="{74BFBAEF-CFA2-4DCD-8B3D-E8FB30ADEE2B}" type="pres">
      <dgm:prSet presAssocID="{FDD4E4BF-109E-493F-8DD6-0832B2B3040E}" presName="compositeNode" presStyleCnt="0">
        <dgm:presLayoutVars>
          <dgm:bulletEnabled val="1"/>
        </dgm:presLayoutVars>
      </dgm:prSet>
      <dgm:spPr/>
    </dgm:pt>
    <dgm:pt modelId="{B0E90D32-A7C7-42D1-8F0A-E81D7B89CAED}" type="pres">
      <dgm:prSet presAssocID="{FDD4E4BF-109E-493F-8DD6-0832B2B3040E}" presName="bgRect" presStyleLbl="bgAccFollowNode1" presStyleIdx="2" presStyleCnt="5"/>
      <dgm:spPr/>
    </dgm:pt>
    <dgm:pt modelId="{BFD6D3E2-AD92-4B78-887F-1B1147FE33D4}" type="pres">
      <dgm:prSet presAssocID="{D19AA2A7-EFAD-4F9D-AF8B-EFDF5B93FADF}" presName="sibTransNodeCircle" presStyleLbl="alignNode1" presStyleIdx="4" presStyleCnt="10">
        <dgm:presLayoutVars>
          <dgm:chMax val="0"/>
          <dgm:bulletEnabled/>
        </dgm:presLayoutVars>
      </dgm:prSet>
      <dgm:spPr/>
    </dgm:pt>
    <dgm:pt modelId="{E0BCEBF9-6361-4F3C-BB30-684CEBB3290B}" type="pres">
      <dgm:prSet presAssocID="{FDD4E4BF-109E-493F-8DD6-0832B2B3040E}" presName="bottomLine" presStyleLbl="alignNode1" presStyleIdx="5" presStyleCnt="10">
        <dgm:presLayoutVars/>
      </dgm:prSet>
      <dgm:spPr/>
    </dgm:pt>
    <dgm:pt modelId="{5E336DF6-A193-4F9C-85DA-FA2FC53BD3FC}" type="pres">
      <dgm:prSet presAssocID="{FDD4E4BF-109E-493F-8DD6-0832B2B3040E}" presName="nodeText" presStyleLbl="bgAccFollowNode1" presStyleIdx="2" presStyleCnt="5">
        <dgm:presLayoutVars>
          <dgm:bulletEnabled val="1"/>
        </dgm:presLayoutVars>
      </dgm:prSet>
      <dgm:spPr/>
    </dgm:pt>
    <dgm:pt modelId="{C9B988EF-722A-4E2F-B684-7B426C4E8B41}" type="pres">
      <dgm:prSet presAssocID="{D19AA2A7-EFAD-4F9D-AF8B-EFDF5B93FADF}" presName="sibTrans" presStyleCnt="0"/>
      <dgm:spPr/>
    </dgm:pt>
    <dgm:pt modelId="{049FB82E-8B4F-4376-BB98-25312B615B75}" type="pres">
      <dgm:prSet presAssocID="{3B7A736C-E59E-4ED4-AC9A-B0BA9441464F}" presName="compositeNode" presStyleCnt="0">
        <dgm:presLayoutVars>
          <dgm:bulletEnabled val="1"/>
        </dgm:presLayoutVars>
      </dgm:prSet>
      <dgm:spPr/>
    </dgm:pt>
    <dgm:pt modelId="{D195C493-06F8-4671-A048-7752DC879D41}" type="pres">
      <dgm:prSet presAssocID="{3B7A736C-E59E-4ED4-AC9A-B0BA9441464F}" presName="bgRect" presStyleLbl="bgAccFollowNode1" presStyleIdx="3" presStyleCnt="5"/>
      <dgm:spPr/>
    </dgm:pt>
    <dgm:pt modelId="{A24DA266-EA31-4AEB-9A19-F6CC1194CDD1}" type="pres">
      <dgm:prSet presAssocID="{97C978EB-E6D8-4700-A1DA-AE67339B52EF}" presName="sibTransNodeCircle" presStyleLbl="alignNode1" presStyleIdx="6" presStyleCnt="10">
        <dgm:presLayoutVars>
          <dgm:chMax val="0"/>
          <dgm:bulletEnabled/>
        </dgm:presLayoutVars>
      </dgm:prSet>
      <dgm:spPr/>
    </dgm:pt>
    <dgm:pt modelId="{0DD86E77-D062-4086-9BCA-636B0755C796}" type="pres">
      <dgm:prSet presAssocID="{3B7A736C-E59E-4ED4-AC9A-B0BA9441464F}" presName="bottomLine" presStyleLbl="alignNode1" presStyleIdx="7" presStyleCnt="10">
        <dgm:presLayoutVars/>
      </dgm:prSet>
      <dgm:spPr/>
    </dgm:pt>
    <dgm:pt modelId="{78247780-739B-4C5E-878D-578D7AAD8E85}" type="pres">
      <dgm:prSet presAssocID="{3B7A736C-E59E-4ED4-AC9A-B0BA9441464F}" presName="nodeText" presStyleLbl="bgAccFollowNode1" presStyleIdx="3" presStyleCnt="5">
        <dgm:presLayoutVars>
          <dgm:bulletEnabled val="1"/>
        </dgm:presLayoutVars>
      </dgm:prSet>
      <dgm:spPr/>
    </dgm:pt>
    <dgm:pt modelId="{E835DE3E-33D4-4A50-A164-DADE65A4A27A}" type="pres">
      <dgm:prSet presAssocID="{97C978EB-E6D8-4700-A1DA-AE67339B52EF}" presName="sibTrans" presStyleCnt="0"/>
      <dgm:spPr/>
    </dgm:pt>
    <dgm:pt modelId="{1D1F7043-6EC3-499C-AC72-D223991672A2}" type="pres">
      <dgm:prSet presAssocID="{1AA57618-33BF-4C66-8F20-8BAE9C0A00A5}" presName="compositeNode" presStyleCnt="0">
        <dgm:presLayoutVars>
          <dgm:bulletEnabled val="1"/>
        </dgm:presLayoutVars>
      </dgm:prSet>
      <dgm:spPr/>
    </dgm:pt>
    <dgm:pt modelId="{59A4FE03-CA56-4B1F-A712-282D525D825E}" type="pres">
      <dgm:prSet presAssocID="{1AA57618-33BF-4C66-8F20-8BAE9C0A00A5}" presName="bgRect" presStyleLbl="bgAccFollowNode1" presStyleIdx="4" presStyleCnt="5"/>
      <dgm:spPr/>
    </dgm:pt>
    <dgm:pt modelId="{447B8BE7-60DD-4855-A623-2D24546755EC}" type="pres">
      <dgm:prSet presAssocID="{7147FF10-CA10-40C0-8FBE-F0C23FBB2F92}" presName="sibTransNodeCircle" presStyleLbl="alignNode1" presStyleIdx="8" presStyleCnt="10">
        <dgm:presLayoutVars>
          <dgm:chMax val="0"/>
          <dgm:bulletEnabled/>
        </dgm:presLayoutVars>
      </dgm:prSet>
      <dgm:spPr/>
    </dgm:pt>
    <dgm:pt modelId="{041EE6C0-F8D8-46F9-B04A-EC899011FD67}" type="pres">
      <dgm:prSet presAssocID="{1AA57618-33BF-4C66-8F20-8BAE9C0A00A5}" presName="bottomLine" presStyleLbl="alignNode1" presStyleIdx="9" presStyleCnt="10">
        <dgm:presLayoutVars/>
      </dgm:prSet>
      <dgm:spPr/>
    </dgm:pt>
    <dgm:pt modelId="{7560561F-7C8E-4445-88A6-F604B83E5022}" type="pres">
      <dgm:prSet presAssocID="{1AA57618-33BF-4C66-8F20-8BAE9C0A00A5}" presName="nodeText" presStyleLbl="bgAccFollowNode1" presStyleIdx="4" presStyleCnt="5">
        <dgm:presLayoutVars>
          <dgm:bulletEnabled val="1"/>
        </dgm:presLayoutVars>
      </dgm:prSet>
      <dgm:spPr/>
    </dgm:pt>
  </dgm:ptLst>
  <dgm:cxnLst>
    <dgm:cxn modelId="{C6BFE400-D8FE-4401-8396-9DB5FA46F95F}" type="presOf" srcId="{288C8568-4E63-4A8C-BE91-CB93B7EF8DB6}" destId="{45C1CA39-1C6A-42F6-A485-9DD26CB1E9F7}" srcOrd="1" destOrd="0" presId="urn:microsoft.com/office/officeart/2016/7/layout/BasicLinearProcessNumbered"/>
    <dgm:cxn modelId="{D977D72C-49E2-4A16-88F2-21F0D2D1D0E9}" type="presOf" srcId="{3B7A736C-E59E-4ED4-AC9A-B0BA9441464F}" destId="{78247780-739B-4C5E-878D-578D7AAD8E85}" srcOrd="1" destOrd="0" presId="urn:microsoft.com/office/officeart/2016/7/layout/BasicLinearProcessNumbered"/>
    <dgm:cxn modelId="{C210A735-D782-45E2-86E8-4E9B5EC5C8EB}" type="presOf" srcId="{1AA57618-33BF-4C66-8F20-8BAE9C0A00A5}" destId="{59A4FE03-CA56-4B1F-A712-282D525D825E}" srcOrd="0" destOrd="0" presId="urn:microsoft.com/office/officeart/2016/7/layout/BasicLinearProcessNumbered"/>
    <dgm:cxn modelId="{BA5EAC3E-3367-4EE9-BC20-0183C4D343F7}" type="presOf" srcId="{97C978EB-E6D8-4700-A1DA-AE67339B52EF}" destId="{A24DA266-EA31-4AEB-9A19-F6CC1194CDD1}" srcOrd="0" destOrd="0" presId="urn:microsoft.com/office/officeart/2016/7/layout/BasicLinearProcessNumbered"/>
    <dgm:cxn modelId="{0BF5E63E-7D01-4801-B2E1-AE1444309AD1}" type="presOf" srcId="{3B7A736C-E59E-4ED4-AC9A-B0BA9441464F}" destId="{D195C493-06F8-4671-A048-7752DC879D41}" srcOrd="0" destOrd="0" presId="urn:microsoft.com/office/officeart/2016/7/layout/BasicLinearProcessNumbered"/>
    <dgm:cxn modelId="{1DB82360-E502-4648-B884-CBC36FCE963B}" type="presOf" srcId="{D53A1791-228A-459D-A272-6EED0AD5FEDD}" destId="{73E41BF4-1878-4BFC-83F9-3A09078274CF}" srcOrd="0" destOrd="0" presId="urn:microsoft.com/office/officeart/2016/7/layout/BasicLinearProcessNumbered"/>
    <dgm:cxn modelId="{9FB72B63-AB86-4386-AA2D-B49D6EF0AFD7}" type="presOf" srcId="{1AA57618-33BF-4C66-8F20-8BAE9C0A00A5}" destId="{7560561F-7C8E-4445-88A6-F604B83E5022}" srcOrd="1" destOrd="0" presId="urn:microsoft.com/office/officeart/2016/7/layout/BasicLinearProcessNumbered"/>
    <dgm:cxn modelId="{F330FF6B-1BF6-42D4-978B-901E593231EA}" type="presOf" srcId="{73C11C91-68B5-4377-9824-4A446846681D}" destId="{11540A60-B44C-4C5B-B855-6CD3850E2E7C}" srcOrd="0" destOrd="0" presId="urn:microsoft.com/office/officeart/2016/7/layout/BasicLinearProcessNumbered"/>
    <dgm:cxn modelId="{B681A456-E758-4384-8CCC-99C8907A9375}" srcId="{73C11C91-68B5-4377-9824-4A446846681D}" destId="{288C8568-4E63-4A8C-BE91-CB93B7EF8DB6}" srcOrd="0" destOrd="0" parTransId="{42209959-C3AF-4E24-9072-495D9D58E3B4}" sibTransId="{D53A1791-228A-459D-A272-6EED0AD5FEDD}"/>
    <dgm:cxn modelId="{283A045A-1B75-463B-9F84-06EF7D977BD7}" srcId="{73C11C91-68B5-4377-9824-4A446846681D}" destId="{3B7A736C-E59E-4ED4-AC9A-B0BA9441464F}" srcOrd="3" destOrd="0" parTransId="{1C5BA705-3ED9-43CC-B15B-C10589E6C895}" sibTransId="{97C978EB-E6D8-4700-A1DA-AE67339B52EF}"/>
    <dgm:cxn modelId="{A0F7737C-6202-4008-B15C-32783F71D8D7}" type="presOf" srcId="{FDD4E4BF-109E-493F-8DD6-0832B2B3040E}" destId="{5E336DF6-A193-4F9C-85DA-FA2FC53BD3FC}" srcOrd="1" destOrd="0" presId="urn:microsoft.com/office/officeart/2016/7/layout/BasicLinearProcessNumbered"/>
    <dgm:cxn modelId="{69BB558A-FC39-4EED-9B7D-75C91EE53937}" srcId="{73C11C91-68B5-4377-9824-4A446846681D}" destId="{1AA57618-33BF-4C66-8F20-8BAE9C0A00A5}" srcOrd="4" destOrd="0" parTransId="{7A65B06E-EA4B-46B5-838C-9BDA7CCE125A}" sibTransId="{7147FF10-CA10-40C0-8FBE-F0C23FBB2F92}"/>
    <dgm:cxn modelId="{83D9A38E-374F-4412-B8AF-F1CE25C7B65A}" type="presOf" srcId="{FDD4E4BF-109E-493F-8DD6-0832B2B3040E}" destId="{B0E90D32-A7C7-42D1-8F0A-E81D7B89CAED}" srcOrd="0" destOrd="0" presId="urn:microsoft.com/office/officeart/2016/7/layout/BasicLinearProcessNumbered"/>
    <dgm:cxn modelId="{8963A696-9A8B-47DD-8084-767E249E386B}" srcId="{73C11C91-68B5-4377-9824-4A446846681D}" destId="{D84AD0A8-ED5D-4E12-9B79-351FC0FD6E64}" srcOrd="1" destOrd="0" parTransId="{00742514-CEAD-45F4-B536-7299D9991C81}" sibTransId="{7E07C834-B30E-4C8E-ADEA-DDE219BA7B4F}"/>
    <dgm:cxn modelId="{0BF6D597-B136-496B-9C76-8F07C0DD8327}" type="presOf" srcId="{D84AD0A8-ED5D-4E12-9B79-351FC0FD6E64}" destId="{5335AC55-1DD6-45F6-95BA-ACFCFB7AD013}" srcOrd="0" destOrd="0" presId="urn:microsoft.com/office/officeart/2016/7/layout/BasicLinearProcessNumbered"/>
    <dgm:cxn modelId="{7320DC9C-AEBB-4827-8F8E-A29E11E6CC3B}" type="presOf" srcId="{D19AA2A7-EFAD-4F9D-AF8B-EFDF5B93FADF}" destId="{BFD6D3E2-AD92-4B78-887F-1B1147FE33D4}" srcOrd="0" destOrd="0" presId="urn:microsoft.com/office/officeart/2016/7/layout/BasicLinearProcessNumbered"/>
    <dgm:cxn modelId="{104C56A2-6379-47A1-8C8A-A7A5CFE7A0A6}" type="presOf" srcId="{7147FF10-CA10-40C0-8FBE-F0C23FBB2F92}" destId="{447B8BE7-60DD-4855-A623-2D24546755EC}" srcOrd="0" destOrd="0" presId="urn:microsoft.com/office/officeart/2016/7/layout/BasicLinearProcessNumbered"/>
    <dgm:cxn modelId="{F0AEB4AD-60F6-4990-A427-80A7A0D801AF}" type="presOf" srcId="{7E07C834-B30E-4C8E-ADEA-DDE219BA7B4F}" destId="{48B4E5FA-0552-42A9-A9EF-60230B8AC59C}" srcOrd="0" destOrd="0" presId="urn:microsoft.com/office/officeart/2016/7/layout/BasicLinearProcessNumbered"/>
    <dgm:cxn modelId="{BCD35CEA-9280-45C5-993B-B02078D00097}" srcId="{73C11C91-68B5-4377-9824-4A446846681D}" destId="{FDD4E4BF-109E-493F-8DD6-0832B2B3040E}" srcOrd="2" destOrd="0" parTransId="{39F0BF57-034D-4111-9FDB-61C4434C50B1}" sibTransId="{D19AA2A7-EFAD-4F9D-AF8B-EFDF5B93FADF}"/>
    <dgm:cxn modelId="{627703F0-6B49-4014-8EB0-974195BFC596}" type="presOf" srcId="{288C8568-4E63-4A8C-BE91-CB93B7EF8DB6}" destId="{696271D1-3B96-4F06-8B7A-20D3EA195452}" srcOrd="0" destOrd="0" presId="urn:microsoft.com/office/officeart/2016/7/layout/BasicLinearProcessNumbered"/>
    <dgm:cxn modelId="{588A54FB-3E7F-400E-A613-8BAFE2033A70}" type="presOf" srcId="{D84AD0A8-ED5D-4E12-9B79-351FC0FD6E64}" destId="{414B8A6E-173E-4768-85C0-7AB4C6384D1A}" srcOrd="1" destOrd="0" presId="urn:microsoft.com/office/officeart/2016/7/layout/BasicLinearProcessNumbered"/>
    <dgm:cxn modelId="{122E8623-45E1-4560-ACDA-1D5CF9D96C7D}" type="presParOf" srcId="{11540A60-B44C-4C5B-B855-6CD3850E2E7C}" destId="{5F0E877C-FEAF-4CA9-A3BA-65B9B76B519D}" srcOrd="0" destOrd="0" presId="urn:microsoft.com/office/officeart/2016/7/layout/BasicLinearProcessNumbered"/>
    <dgm:cxn modelId="{558183C2-9750-465C-B87B-0EA0A9DC93FD}" type="presParOf" srcId="{5F0E877C-FEAF-4CA9-A3BA-65B9B76B519D}" destId="{696271D1-3B96-4F06-8B7A-20D3EA195452}" srcOrd="0" destOrd="0" presId="urn:microsoft.com/office/officeart/2016/7/layout/BasicLinearProcessNumbered"/>
    <dgm:cxn modelId="{18D1742C-DDB4-4B66-87A9-9B678E0D6C23}" type="presParOf" srcId="{5F0E877C-FEAF-4CA9-A3BA-65B9B76B519D}" destId="{73E41BF4-1878-4BFC-83F9-3A09078274CF}" srcOrd="1" destOrd="0" presId="urn:microsoft.com/office/officeart/2016/7/layout/BasicLinearProcessNumbered"/>
    <dgm:cxn modelId="{FA4C5C08-184E-44AF-AC5E-A9BD03D12CA9}" type="presParOf" srcId="{5F0E877C-FEAF-4CA9-A3BA-65B9B76B519D}" destId="{836A5714-9927-459F-95A2-08F77E17C2E2}" srcOrd="2" destOrd="0" presId="urn:microsoft.com/office/officeart/2016/7/layout/BasicLinearProcessNumbered"/>
    <dgm:cxn modelId="{C7FA1D13-E5C6-4288-967B-20F1BFD21EF8}" type="presParOf" srcId="{5F0E877C-FEAF-4CA9-A3BA-65B9B76B519D}" destId="{45C1CA39-1C6A-42F6-A485-9DD26CB1E9F7}" srcOrd="3" destOrd="0" presId="urn:microsoft.com/office/officeart/2016/7/layout/BasicLinearProcessNumbered"/>
    <dgm:cxn modelId="{E16700CA-607E-4C03-87E1-E4BCCDA1250C}" type="presParOf" srcId="{11540A60-B44C-4C5B-B855-6CD3850E2E7C}" destId="{98F7AF76-7A02-4944-AF3A-B5695E122FB0}" srcOrd="1" destOrd="0" presId="urn:microsoft.com/office/officeart/2016/7/layout/BasicLinearProcessNumbered"/>
    <dgm:cxn modelId="{F3DB45E9-CC82-4DA3-94B8-1BC4C7266470}" type="presParOf" srcId="{11540A60-B44C-4C5B-B855-6CD3850E2E7C}" destId="{C66F0841-6F38-4EBE-819E-D8314ABD2C13}" srcOrd="2" destOrd="0" presId="urn:microsoft.com/office/officeart/2016/7/layout/BasicLinearProcessNumbered"/>
    <dgm:cxn modelId="{6CC0155F-D9DB-445E-A542-D37BC3ABDA4A}" type="presParOf" srcId="{C66F0841-6F38-4EBE-819E-D8314ABD2C13}" destId="{5335AC55-1DD6-45F6-95BA-ACFCFB7AD013}" srcOrd="0" destOrd="0" presId="urn:microsoft.com/office/officeart/2016/7/layout/BasicLinearProcessNumbered"/>
    <dgm:cxn modelId="{BF44D5C6-9235-4EBA-9C84-10D7C822D948}" type="presParOf" srcId="{C66F0841-6F38-4EBE-819E-D8314ABD2C13}" destId="{48B4E5FA-0552-42A9-A9EF-60230B8AC59C}" srcOrd="1" destOrd="0" presId="urn:microsoft.com/office/officeart/2016/7/layout/BasicLinearProcessNumbered"/>
    <dgm:cxn modelId="{34D57BA0-307E-4B57-8159-2C65A94ED237}" type="presParOf" srcId="{C66F0841-6F38-4EBE-819E-D8314ABD2C13}" destId="{1B1F3E2F-E9F9-4240-ADDF-C722763C865A}" srcOrd="2" destOrd="0" presId="urn:microsoft.com/office/officeart/2016/7/layout/BasicLinearProcessNumbered"/>
    <dgm:cxn modelId="{B923E27A-394E-495F-A7C1-62BA9F82B082}" type="presParOf" srcId="{C66F0841-6F38-4EBE-819E-D8314ABD2C13}" destId="{414B8A6E-173E-4768-85C0-7AB4C6384D1A}" srcOrd="3" destOrd="0" presId="urn:microsoft.com/office/officeart/2016/7/layout/BasicLinearProcessNumbered"/>
    <dgm:cxn modelId="{85B5EB9A-E3D9-40BF-98AD-8405FC138CAD}" type="presParOf" srcId="{11540A60-B44C-4C5B-B855-6CD3850E2E7C}" destId="{2F9BC4D8-EA61-4091-B0CD-C8B604660AA2}" srcOrd="3" destOrd="0" presId="urn:microsoft.com/office/officeart/2016/7/layout/BasicLinearProcessNumbered"/>
    <dgm:cxn modelId="{3D8C6161-1D60-4DB7-BCA1-B9D3265388AB}" type="presParOf" srcId="{11540A60-B44C-4C5B-B855-6CD3850E2E7C}" destId="{74BFBAEF-CFA2-4DCD-8B3D-E8FB30ADEE2B}" srcOrd="4" destOrd="0" presId="urn:microsoft.com/office/officeart/2016/7/layout/BasicLinearProcessNumbered"/>
    <dgm:cxn modelId="{CD658762-62FB-42F9-BEA8-32784C442780}" type="presParOf" srcId="{74BFBAEF-CFA2-4DCD-8B3D-E8FB30ADEE2B}" destId="{B0E90D32-A7C7-42D1-8F0A-E81D7B89CAED}" srcOrd="0" destOrd="0" presId="urn:microsoft.com/office/officeart/2016/7/layout/BasicLinearProcessNumbered"/>
    <dgm:cxn modelId="{663C9948-DBF9-4F54-8B63-A6B594869CA9}" type="presParOf" srcId="{74BFBAEF-CFA2-4DCD-8B3D-E8FB30ADEE2B}" destId="{BFD6D3E2-AD92-4B78-887F-1B1147FE33D4}" srcOrd="1" destOrd="0" presId="urn:microsoft.com/office/officeart/2016/7/layout/BasicLinearProcessNumbered"/>
    <dgm:cxn modelId="{76BA9DFD-D994-492E-B3A4-7E936D3107E4}" type="presParOf" srcId="{74BFBAEF-CFA2-4DCD-8B3D-E8FB30ADEE2B}" destId="{E0BCEBF9-6361-4F3C-BB30-684CEBB3290B}" srcOrd="2" destOrd="0" presId="urn:microsoft.com/office/officeart/2016/7/layout/BasicLinearProcessNumbered"/>
    <dgm:cxn modelId="{BBD0EA91-693C-4271-9DA5-7691765FF5CB}" type="presParOf" srcId="{74BFBAEF-CFA2-4DCD-8B3D-E8FB30ADEE2B}" destId="{5E336DF6-A193-4F9C-85DA-FA2FC53BD3FC}" srcOrd="3" destOrd="0" presId="urn:microsoft.com/office/officeart/2016/7/layout/BasicLinearProcessNumbered"/>
    <dgm:cxn modelId="{76D4039F-5E85-4046-95A4-3EFBB58D56D2}" type="presParOf" srcId="{11540A60-B44C-4C5B-B855-6CD3850E2E7C}" destId="{C9B988EF-722A-4E2F-B684-7B426C4E8B41}" srcOrd="5" destOrd="0" presId="urn:microsoft.com/office/officeart/2016/7/layout/BasicLinearProcessNumbered"/>
    <dgm:cxn modelId="{EE122233-7523-45A4-B2A6-B53767FE9927}" type="presParOf" srcId="{11540A60-B44C-4C5B-B855-6CD3850E2E7C}" destId="{049FB82E-8B4F-4376-BB98-25312B615B75}" srcOrd="6" destOrd="0" presId="urn:microsoft.com/office/officeart/2016/7/layout/BasicLinearProcessNumbered"/>
    <dgm:cxn modelId="{B0637D5F-6D01-4C3C-A21A-4CC89999B3E1}" type="presParOf" srcId="{049FB82E-8B4F-4376-BB98-25312B615B75}" destId="{D195C493-06F8-4671-A048-7752DC879D41}" srcOrd="0" destOrd="0" presId="urn:microsoft.com/office/officeart/2016/7/layout/BasicLinearProcessNumbered"/>
    <dgm:cxn modelId="{47E0C8C9-F9D5-4478-BC6A-0ADADA7ECDDC}" type="presParOf" srcId="{049FB82E-8B4F-4376-BB98-25312B615B75}" destId="{A24DA266-EA31-4AEB-9A19-F6CC1194CDD1}" srcOrd="1" destOrd="0" presId="urn:microsoft.com/office/officeart/2016/7/layout/BasicLinearProcessNumbered"/>
    <dgm:cxn modelId="{D33069AD-5EB5-4EB8-BEB9-070BDFEFD5C7}" type="presParOf" srcId="{049FB82E-8B4F-4376-BB98-25312B615B75}" destId="{0DD86E77-D062-4086-9BCA-636B0755C796}" srcOrd="2" destOrd="0" presId="urn:microsoft.com/office/officeart/2016/7/layout/BasicLinearProcessNumbered"/>
    <dgm:cxn modelId="{C1A83765-A527-4C98-AF7E-218F9A8A4456}" type="presParOf" srcId="{049FB82E-8B4F-4376-BB98-25312B615B75}" destId="{78247780-739B-4C5E-878D-578D7AAD8E85}" srcOrd="3" destOrd="0" presId="urn:microsoft.com/office/officeart/2016/7/layout/BasicLinearProcessNumbered"/>
    <dgm:cxn modelId="{851543A2-0CFB-4AB2-8EDD-EAAF1E2A6D11}" type="presParOf" srcId="{11540A60-B44C-4C5B-B855-6CD3850E2E7C}" destId="{E835DE3E-33D4-4A50-A164-DADE65A4A27A}" srcOrd="7" destOrd="0" presId="urn:microsoft.com/office/officeart/2016/7/layout/BasicLinearProcessNumbered"/>
    <dgm:cxn modelId="{295DC9E3-F4A1-42B0-88A3-868B2BFE9147}" type="presParOf" srcId="{11540A60-B44C-4C5B-B855-6CD3850E2E7C}" destId="{1D1F7043-6EC3-499C-AC72-D223991672A2}" srcOrd="8" destOrd="0" presId="urn:microsoft.com/office/officeart/2016/7/layout/BasicLinearProcessNumbered"/>
    <dgm:cxn modelId="{E5E3F792-AFC3-43A9-808C-0EA7C76F1866}" type="presParOf" srcId="{1D1F7043-6EC3-499C-AC72-D223991672A2}" destId="{59A4FE03-CA56-4B1F-A712-282D525D825E}" srcOrd="0" destOrd="0" presId="urn:microsoft.com/office/officeart/2016/7/layout/BasicLinearProcessNumbered"/>
    <dgm:cxn modelId="{78E2FDAA-0580-47C6-BC25-16C6CDAF082D}" type="presParOf" srcId="{1D1F7043-6EC3-499C-AC72-D223991672A2}" destId="{447B8BE7-60DD-4855-A623-2D24546755EC}" srcOrd="1" destOrd="0" presId="urn:microsoft.com/office/officeart/2016/7/layout/BasicLinearProcessNumbered"/>
    <dgm:cxn modelId="{B5FFCA80-2B05-470A-BFA6-7F85940C87BB}" type="presParOf" srcId="{1D1F7043-6EC3-499C-AC72-D223991672A2}" destId="{041EE6C0-F8D8-46F9-B04A-EC899011FD67}" srcOrd="2" destOrd="0" presId="urn:microsoft.com/office/officeart/2016/7/layout/BasicLinearProcessNumbered"/>
    <dgm:cxn modelId="{1B2E549F-C0D4-49B8-8F6A-5B15445CBCAE}" type="presParOf" srcId="{1D1F7043-6EC3-499C-AC72-D223991672A2}" destId="{7560561F-7C8E-4445-88A6-F604B83E5022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19A912-60EE-4DD5-9AA4-4EC276CCC269}">
      <dsp:nvSpPr>
        <dsp:cNvPr id="0" name=""/>
        <dsp:cNvSpPr/>
      </dsp:nvSpPr>
      <dsp:spPr>
        <a:xfrm>
          <a:off x="0" y="0"/>
          <a:ext cx="6336792" cy="42543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Existing frameworks: CIGA (UK), PRD (EU), Chapter 11 (US)</a:t>
          </a:r>
        </a:p>
      </dsp:txBody>
      <dsp:txXfrm>
        <a:off x="12460" y="12460"/>
        <a:ext cx="5827942" cy="400512"/>
      </dsp:txXfrm>
    </dsp:sp>
    <dsp:sp modelId="{E66DD8AE-6C81-4487-91D2-5A933F306955}">
      <dsp:nvSpPr>
        <dsp:cNvPr id="0" name=""/>
        <dsp:cNvSpPr/>
      </dsp:nvSpPr>
      <dsp:spPr>
        <a:xfrm>
          <a:off x="473202" y="484520"/>
          <a:ext cx="6336792" cy="42543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Often too complex, costly, or inaccessible for MSMEs</a:t>
          </a:r>
        </a:p>
      </dsp:txBody>
      <dsp:txXfrm>
        <a:off x="485662" y="496980"/>
        <a:ext cx="5562138" cy="400512"/>
      </dsp:txXfrm>
    </dsp:sp>
    <dsp:sp modelId="{5A13D66C-FC32-46E7-9FF3-087B4650D6D4}">
      <dsp:nvSpPr>
        <dsp:cNvPr id="0" name=""/>
        <dsp:cNvSpPr/>
      </dsp:nvSpPr>
      <dsp:spPr>
        <a:xfrm>
          <a:off x="946404" y="969041"/>
          <a:ext cx="6336792" cy="42543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Stigma around debt delays restructuring</a:t>
          </a:r>
        </a:p>
      </dsp:txBody>
      <dsp:txXfrm>
        <a:off x="958864" y="981501"/>
        <a:ext cx="5562138" cy="400512"/>
      </dsp:txXfrm>
    </dsp:sp>
    <dsp:sp modelId="{FC39B95D-5CFF-4BC8-B285-4A8E60C75BB8}">
      <dsp:nvSpPr>
        <dsp:cNvPr id="0" name=""/>
        <dsp:cNvSpPr/>
      </dsp:nvSpPr>
      <dsp:spPr>
        <a:xfrm>
          <a:off x="1419605" y="1453562"/>
          <a:ext cx="6336792" cy="42543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Knowledge gaps among directors &amp; judges</a:t>
          </a:r>
        </a:p>
      </dsp:txBody>
      <dsp:txXfrm>
        <a:off x="1432065" y="1466022"/>
        <a:ext cx="5562138" cy="400512"/>
      </dsp:txXfrm>
    </dsp:sp>
    <dsp:sp modelId="{8E68B242-AF72-4344-BF76-9B9C0890E29F}">
      <dsp:nvSpPr>
        <dsp:cNvPr id="0" name=""/>
        <dsp:cNvSpPr/>
      </dsp:nvSpPr>
      <dsp:spPr>
        <a:xfrm>
          <a:off x="1892808" y="1938083"/>
          <a:ext cx="6336792" cy="42543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Many MSMEs fail without attempting restructuring</a:t>
          </a:r>
        </a:p>
      </dsp:txBody>
      <dsp:txXfrm>
        <a:off x="1905268" y="1950543"/>
        <a:ext cx="5562138" cy="400512"/>
      </dsp:txXfrm>
    </dsp:sp>
    <dsp:sp modelId="{3AA26D75-F1CF-4A6A-BA2C-EE37DDEF2755}">
      <dsp:nvSpPr>
        <dsp:cNvPr id="0" name=""/>
        <dsp:cNvSpPr/>
      </dsp:nvSpPr>
      <dsp:spPr>
        <a:xfrm>
          <a:off x="6060260" y="310802"/>
          <a:ext cx="276531" cy="27653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6122479" y="310802"/>
        <a:ext cx="152093" cy="208090"/>
      </dsp:txXfrm>
    </dsp:sp>
    <dsp:sp modelId="{B0E5AA30-106D-4C5B-BC12-4A2ED04FA1C3}">
      <dsp:nvSpPr>
        <dsp:cNvPr id="0" name=""/>
        <dsp:cNvSpPr/>
      </dsp:nvSpPr>
      <dsp:spPr>
        <a:xfrm>
          <a:off x="6533462" y="795323"/>
          <a:ext cx="276531" cy="27653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6595681" y="795323"/>
        <a:ext cx="152093" cy="208090"/>
      </dsp:txXfrm>
    </dsp:sp>
    <dsp:sp modelId="{25D90D3F-2CBE-4237-95F5-120B39124370}">
      <dsp:nvSpPr>
        <dsp:cNvPr id="0" name=""/>
        <dsp:cNvSpPr/>
      </dsp:nvSpPr>
      <dsp:spPr>
        <a:xfrm>
          <a:off x="7006664" y="1272753"/>
          <a:ext cx="276531" cy="27653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7068883" y="1272753"/>
        <a:ext cx="152093" cy="208090"/>
      </dsp:txXfrm>
    </dsp:sp>
    <dsp:sp modelId="{98ADE4CC-08BB-4257-ACD2-8327586EE16F}">
      <dsp:nvSpPr>
        <dsp:cNvPr id="0" name=""/>
        <dsp:cNvSpPr/>
      </dsp:nvSpPr>
      <dsp:spPr>
        <a:xfrm>
          <a:off x="7479866" y="1762001"/>
          <a:ext cx="276531" cy="27653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7542085" y="1762001"/>
        <a:ext cx="152093" cy="20809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6271D1-3B96-4F06-8B7A-20D3EA195452}">
      <dsp:nvSpPr>
        <dsp:cNvPr id="0" name=""/>
        <dsp:cNvSpPr/>
      </dsp:nvSpPr>
      <dsp:spPr>
        <a:xfrm>
          <a:off x="2812" y="115687"/>
          <a:ext cx="1522958" cy="213214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736" tIns="330200" rIns="118736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Evaluate restructuring frameworks (UK/EU/US comparison)</a:t>
          </a:r>
        </a:p>
      </dsp:txBody>
      <dsp:txXfrm>
        <a:off x="2812" y="925901"/>
        <a:ext cx="1522958" cy="1279284"/>
      </dsp:txXfrm>
    </dsp:sp>
    <dsp:sp modelId="{73E41BF4-1878-4BFC-83F9-3A09078274CF}">
      <dsp:nvSpPr>
        <dsp:cNvPr id="0" name=""/>
        <dsp:cNvSpPr/>
      </dsp:nvSpPr>
      <dsp:spPr>
        <a:xfrm>
          <a:off x="444470" y="328901"/>
          <a:ext cx="639642" cy="63964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869" tIns="12700" rIns="49869" bIns="127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1</a:t>
          </a:r>
        </a:p>
      </dsp:txBody>
      <dsp:txXfrm>
        <a:off x="538143" y="422574"/>
        <a:ext cx="452296" cy="452296"/>
      </dsp:txXfrm>
    </dsp:sp>
    <dsp:sp modelId="{836A5714-9927-459F-95A2-08F77E17C2E2}">
      <dsp:nvSpPr>
        <dsp:cNvPr id="0" name=""/>
        <dsp:cNvSpPr/>
      </dsp:nvSpPr>
      <dsp:spPr>
        <a:xfrm>
          <a:off x="2812" y="2247756"/>
          <a:ext cx="1522958" cy="7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335AC55-1DD6-45F6-95BA-ACFCFB7AD013}">
      <dsp:nvSpPr>
        <dsp:cNvPr id="0" name=""/>
        <dsp:cNvSpPr/>
      </dsp:nvSpPr>
      <dsp:spPr>
        <a:xfrm>
          <a:off x="1678066" y="115687"/>
          <a:ext cx="1522958" cy="213214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736" tIns="330200" rIns="118736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Analyse reasons MSMEs fail to access restructuring</a:t>
          </a:r>
        </a:p>
      </dsp:txBody>
      <dsp:txXfrm>
        <a:off x="1678066" y="925901"/>
        <a:ext cx="1522958" cy="1279284"/>
      </dsp:txXfrm>
    </dsp:sp>
    <dsp:sp modelId="{48B4E5FA-0552-42A9-A9EF-60230B8AC59C}">
      <dsp:nvSpPr>
        <dsp:cNvPr id="0" name=""/>
        <dsp:cNvSpPr/>
      </dsp:nvSpPr>
      <dsp:spPr>
        <a:xfrm>
          <a:off x="2119724" y="328901"/>
          <a:ext cx="639642" cy="63964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869" tIns="12700" rIns="49869" bIns="127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2</a:t>
          </a:r>
        </a:p>
      </dsp:txBody>
      <dsp:txXfrm>
        <a:off x="2213397" y="422574"/>
        <a:ext cx="452296" cy="452296"/>
      </dsp:txXfrm>
    </dsp:sp>
    <dsp:sp modelId="{1B1F3E2F-E9F9-4240-ADDF-C722763C865A}">
      <dsp:nvSpPr>
        <dsp:cNvPr id="0" name=""/>
        <dsp:cNvSpPr/>
      </dsp:nvSpPr>
      <dsp:spPr>
        <a:xfrm>
          <a:off x="1678066" y="2247756"/>
          <a:ext cx="1522958" cy="7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0E90D32-A7C7-42D1-8F0A-E81D7B89CAED}">
      <dsp:nvSpPr>
        <dsp:cNvPr id="0" name=""/>
        <dsp:cNvSpPr/>
      </dsp:nvSpPr>
      <dsp:spPr>
        <a:xfrm>
          <a:off x="3353320" y="115687"/>
          <a:ext cx="1522958" cy="213214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736" tIns="330200" rIns="118736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Examine director and judicial knowledge gaps</a:t>
          </a:r>
        </a:p>
      </dsp:txBody>
      <dsp:txXfrm>
        <a:off x="3353320" y="925901"/>
        <a:ext cx="1522958" cy="1279284"/>
      </dsp:txXfrm>
    </dsp:sp>
    <dsp:sp modelId="{BFD6D3E2-AD92-4B78-887F-1B1147FE33D4}">
      <dsp:nvSpPr>
        <dsp:cNvPr id="0" name=""/>
        <dsp:cNvSpPr/>
      </dsp:nvSpPr>
      <dsp:spPr>
        <a:xfrm>
          <a:off x="3794978" y="328901"/>
          <a:ext cx="639642" cy="63964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869" tIns="12700" rIns="49869" bIns="127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3</a:t>
          </a:r>
        </a:p>
      </dsp:txBody>
      <dsp:txXfrm>
        <a:off x="3888651" y="422574"/>
        <a:ext cx="452296" cy="452296"/>
      </dsp:txXfrm>
    </dsp:sp>
    <dsp:sp modelId="{E0BCEBF9-6361-4F3C-BB30-684CEBB3290B}">
      <dsp:nvSpPr>
        <dsp:cNvPr id="0" name=""/>
        <dsp:cNvSpPr/>
      </dsp:nvSpPr>
      <dsp:spPr>
        <a:xfrm>
          <a:off x="3353320" y="2247756"/>
          <a:ext cx="1522958" cy="7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95C493-06F8-4671-A048-7752DC879D41}">
      <dsp:nvSpPr>
        <dsp:cNvPr id="0" name=""/>
        <dsp:cNvSpPr/>
      </dsp:nvSpPr>
      <dsp:spPr>
        <a:xfrm>
          <a:off x="5028574" y="115687"/>
          <a:ext cx="1522958" cy="213214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736" tIns="330200" rIns="118736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Recommend reforms and training</a:t>
          </a:r>
        </a:p>
      </dsp:txBody>
      <dsp:txXfrm>
        <a:off x="5028574" y="925901"/>
        <a:ext cx="1522958" cy="1279284"/>
      </dsp:txXfrm>
    </dsp:sp>
    <dsp:sp modelId="{A24DA266-EA31-4AEB-9A19-F6CC1194CDD1}">
      <dsp:nvSpPr>
        <dsp:cNvPr id="0" name=""/>
        <dsp:cNvSpPr/>
      </dsp:nvSpPr>
      <dsp:spPr>
        <a:xfrm>
          <a:off x="5470232" y="328901"/>
          <a:ext cx="639642" cy="63964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869" tIns="12700" rIns="49869" bIns="127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4</a:t>
          </a:r>
        </a:p>
      </dsp:txBody>
      <dsp:txXfrm>
        <a:off x="5563905" y="422574"/>
        <a:ext cx="452296" cy="452296"/>
      </dsp:txXfrm>
    </dsp:sp>
    <dsp:sp modelId="{0DD86E77-D062-4086-9BCA-636B0755C796}">
      <dsp:nvSpPr>
        <dsp:cNvPr id="0" name=""/>
        <dsp:cNvSpPr/>
      </dsp:nvSpPr>
      <dsp:spPr>
        <a:xfrm>
          <a:off x="5028574" y="2247756"/>
          <a:ext cx="1522958" cy="7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9A4FE03-CA56-4B1F-A712-282D525D825E}">
      <dsp:nvSpPr>
        <dsp:cNvPr id="0" name=""/>
        <dsp:cNvSpPr/>
      </dsp:nvSpPr>
      <dsp:spPr>
        <a:xfrm>
          <a:off x="6703828" y="115687"/>
          <a:ext cx="1522958" cy="213214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736" tIns="330200" rIns="118736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Develop accessible tools and guidance</a:t>
          </a:r>
        </a:p>
      </dsp:txBody>
      <dsp:txXfrm>
        <a:off x="6703828" y="925901"/>
        <a:ext cx="1522958" cy="1279284"/>
      </dsp:txXfrm>
    </dsp:sp>
    <dsp:sp modelId="{447B8BE7-60DD-4855-A623-2D24546755EC}">
      <dsp:nvSpPr>
        <dsp:cNvPr id="0" name=""/>
        <dsp:cNvSpPr/>
      </dsp:nvSpPr>
      <dsp:spPr>
        <a:xfrm>
          <a:off x="7145486" y="328901"/>
          <a:ext cx="639642" cy="63964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869" tIns="12700" rIns="49869" bIns="127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5</a:t>
          </a:r>
        </a:p>
      </dsp:txBody>
      <dsp:txXfrm>
        <a:off x="7239159" y="422574"/>
        <a:ext cx="452296" cy="452296"/>
      </dsp:txXfrm>
    </dsp:sp>
    <dsp:sp modelId="{041EE6C0-F8D8-46F9-B04A-EC899011FD67}">
      <dsp:nvSpPr>
        <dsp:cNvPr id="0" name=""/>
        <dsp:cNvSpPr/>
      </dsp:nvSpPr>
      <dsp:spPr>
        <a:xfrm>
          <a:off x="6703828" y="2247756"/>
          <a:ext cx="1522958" cy="7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F18BD36-7EE8-8A00-8B93-C1C7E83DC9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F14E0F-667D-0CE8-14A6-71244714DC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B248-2CEB-AD48-80DA-822B1162A6AD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7B3AC0-7A04-73D1-D8C2-FB389DA33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D16E-D246-83D4-9DCD-D60164DA02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72A51-9A26-6A48-A661-EFFD0C459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262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097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567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FD6910-F320-BB58-ABCE-893CD1194C1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" y="0"/>
            <a:ext cx="9178763" cy="108360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jenniferl.l.gant@gmail.c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mailto:oleksiy.kononov@uni.l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57350" y="1383507"/>
            <a:ext cx="5829300" cy="1102519"/>
          </a:xfrm>
        </p:spPr>
        <p:txBody>
          <a:bodyPr>
            <a:normAutofit fontScale="90000"/>
          </a:bodyPr>
          <a:lstStyle/>
          <a:p>
            <a:r>
              <a:rPr lang="en-GB" dirty="0"/>
              <a:t>MSMEs in Financial Distress:</a:t>
            </a:r>
            <a:br>
              <a:rPr lang="en-GB" dirty="0"/>
            </a:br>
            <a:r>
              <a:rPr lang="en-GB" dirty="0"/>
              <a:t>Are Current Restructuring Processes Adequate?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2598989"/>
            <a:ext cx="6485334" cy="1314450"/>
          </a:xfrm>
        </p:spPr>
        <p:txBody>
          <a:bodyPr rtlCol="0">
            <a:noAutofit/>
          </a:bodyPr>
          <a:lstStyle/>
          <a:p>
            <a:pPr>
              <a:defRPr/>
            </a:pPr>
            <a:endParaRPr lang="en-US" sz="2700" b="1" dirty="0"/>
          </a:p>
          <a:p>
            <a:pPr>
              <a:defRPr/>
            </a:pPr>
            <a:r>
              <a:rPr lang="en-US" sz="2700" b="1" dirty="0"/>
              <a:t>Dr Jennifer L </a:t>
            </a:r>
            <a:r>
              <a:rPr lang="en-US" sz="2700" b="1" dirty="0" err="1"/>
              <a:t>L</a:t>
            </a:r>
            <a:r>
              <a:rPr lang="en-US" sz="2700" b="1" dirty="0"/>
              <a:t> Gant</a:t>
            </a:r>
          </a:p>
          <a:p>
            <a:pPr>
              <a:defRPr/>
            </a:pPr>
            <a:r>
              <a:rPr lang="en-US" sz="2700" b="1" dirty="0"/>
              <a:t>Dr Oleksiy Kononov (research partner)</a:t>
            </a:r>
            <a:endParaRPr lang="en-US" sz="2700" dirty="0"/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</p:spPr>
        <p:txBody>
          <a:bodyPr anchor="ctr">
            <a:normAutofit/>
          </a:bodyPr>
          <a:lstStyle/>
          <a:p>
            <a: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0868"/>
            <a:ext cx="5627370" cy="236351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GB" sz="1900"/>
          </a:p>
          <a:p>
            <a:pPr>
              <a:lnSpc>
                <a:spcPct val="90000"/>
              </a:lnSpc>
            </a:pPr>
            <a:r>
              <a:rPr lang="en-GB" sz="1900"/>
              <a:t>MSMEs = over 90% of businesses worldwide</a:t>
            </a:r>
          </a:p>
          <a:p>
            <a:pPr>
              <a:lnSpc>
                <a:spcPct val="90000"/>
              </a:lnSpc>
            </a:pPr>
            <a:r>
              <a:rPr lang="en-GB" sz="1900"/>
              <a:t>Employ 60–70% of global workforce</a:t>
            </a:r>
          </a:p>
          <a:p>
            <a:pPr>
              <a:lnSpc>
                <a:spcPct val="90000"/>
              </a:lnSpc>
            </a:pPr>
            <a:r>
              <a:rPr lang="en-GB" sz="1900"/>
              <a:t>Human impact when businesses fail</a:t>
            </a:r>
          </a:p>
          <a:p>
            <a:pPr>
              <a:lnSpc>
                <a:spcPct val="90000"/>
              </a:lnSpc>
            </a:pPr>
            <a:r>
              <a:rPr lang="en-GB" sz="1900"/>
              <a:t>Recent crises (COVID-19, war, inflation) increase risks</a:t>
            </a:r>
          </a:p>
          <a:p>
            <a:pPr>
              <a:lnSpc>
                <a:spcPct val="90000"/>
              </a:lnSpc>
            </a:pPr>
            <a:r>
              <a:rPr lang="en-GB" sz="1900"/>
              <a:t>Research aims: examine adequacy of restructuring frameworks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D3F87B-ECC7-602E-52D9-1BE659A7AE3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304" r="18126" b="1"/>
          <a:stretch>
            <a:fillRect/>
          </a:stretch>
        </p:blipFill>
        <p:spPr>
          <a:xfrm>
            <a:off x="6275070" y="2270868"/>
            <a:ext cx="2411729" cy="23635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</p:spPr>
        <p:txBody>
          <a:bodyPr anchor="ctr">
            <a:normAutofit/>
          </a:bodyPr>
          <a:lstStyle/>
          <a:p>
            <a:r>
              <a:t>Why MSMEs Matter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7250" y="2270868"/>
            <a:ext cx="4321892" cy="236351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GB" sz="1500" dirty="0"/>
          </a:p>
          <a:p>
            <a:pPr>
              <a:lnSpc>
                <a:spcPct val="90000"/>
              </a:lnSpc>
            </a:pPr>
            <a:r>
              <a:rPr lang="en-GB" sz="1500" dirty="0"/>
              <a:t>Backbone of global economy (~400 million businesses)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Critical for jobs, communities, and economic resilience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Collective failures → systemic risk (e.g., COVID-19)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Yet legal focus usually on large corporations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26922D-48AF-8A74-C476-F679CB4498A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" b="11641"/>
          <a:stretch>
            <a:fillRect/>
          </a:stretch>
        </p:blipFill>
        <p:spPr>
          <a:xfrm>
            <a:off x="457200" y="2270868"/>
            <a:ext cx="4019550" cy="23635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</p:spPr>
        <p:txBody>
          <a:bodyPr anchor="ctr">
            <a:normAutofit/>
          </a:bodyPr>
          <a:lstStyle/>
          <a:p>
            <a:r>
              <a:t>Current Challenges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A581C4E-0D7D-41AE-84F8-BFECDA89037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6633125"/>
              </p:ext>
            </p:extLst>
          </p:nvPr>
        </p:nvGraphicFramePr>
        <p:xfrm>
          <a:off x="457200" y="2270868"/>
          <a:ext cx="8229600" cy="23635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</p:spPr>
        <p:txBody>
          <a:bodyPr anchor="ctr">
            <a:normAutofit/>
          </a:bodyPr>
          <a:lstStyle/>
          <a:p>
            <a:r>
              <a:t>Why This Research is Needed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0868"/>
            <a:ext cx="5627370" cy="236351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GB" sz="2000"/>
          </a:p>
          <a:p>
            <a:pPr>
              <a:lnSpc>
                <a:spcPct val="90000"/>
              </a:lnSpc>
            </a:pPr>
            <a:r>
              <a:rPr lang="en-GB" sz="2000"/>
              <a:t>No definitive simplified exit strategy for MSMEs</a:t>
            </a:r>
          </a:p>
          <a:p>
            <a:pPr>
              <a:lnSpc>
                <a:spcPct val="90000"/>
              </a:lnSpc>
            </a:pPr>
            <a:r>
              <a:rPr lang="en-GB" sz="2000"/>
              <a:t>Need to assess fitness of current frameworks</a:t>
            </a:r>
          </a:p>
          <a:p>
            <a:pPr>
              <a:lnSpc>
                <a:spcPct val="90000"/>
              </a:lnSpc>
            </a:pPr>
            <a:r>
              <a:rPr lang="en-GB" sz="2000"/>
              <a:t>Identify barriers: institutional, cultural, educational</a:t>
            </a:r>
          </a:p>
          <a:p>
            <a:pPr>
              <a:lnSpc>
                <a:spcPct val="90000"/>
              </a:lnSpc>
            </a:pPr>
            <a:r>
              <a:rPr lang="en-GB" sz="2000"/>
              <a:t>Provide practical policy recommendations</a:t>
            </a:r>
          </a:p>
          <a:p>
            <a:pPr>
              <a:lnSpc>
                <a:spcPct val="90000"/>
              </a:lnSpc>
            </a:pPr>
            <a:r>
              <a:rPr lang="en-GB" sz="2000"/>
              <a:t>Timely given global insolvency surge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3EC79E-5942-27FA-BEC2-4C22AD647B6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704" r="23155" b="3"/>
          <a:stretch>
            <a:fillRect/>
          </a:stretch>
        </p:blipFill>
        <p:spPr>
          <a:xfrm>
            <a:off x="6275070" y="2270868"/>
            <a:ext cx="2411729" cy="23635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</p:spPr>
        <p:txBody>
          <a:bodyPr anchor="ctr">
            <a:normAutofit/>
          </a:bodyPr>
          <a:lstStyle/>
          <a:p>
            <a:r>
              <a:t>Research Objectives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EB08B5E-6F3C-606D-B6F6-EA85AD8BD4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2000018"/>
              </p:ext>
            </p:extLst>
          </p:nvPr>
        </p:nvGraphicFramePr>
        <p:xfrm>
          <a:off x="457200" y="2270868"/>
          <a:ext cx="8229600" cy="23635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</p:spPr>
        <p:txBody>
          <a:bodyPr anchor="ctr">
            <a:normAutofit/>
          </a:bodyPr>
          <a:lstStyle/>
          <a:p>
            <a:r>
              <a:t>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0868"/>
            <a:ext cx="5627370" cy="236351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GB" sz="2000"/>
          </a:p>
          <a:p>
            <a:pPr>
              <a:lnSpc>
                <a:spcPct val="90000"/>
              </a:lnSpc>
            </a:pPr>
            <a:r>
              <a:rPr lang="en-GB" sz="2000"/>
              <a:t>Comparative analysis across UK &amp; EU</a:t>
            </a:r>
          </a:p>
          <a:p>
            <a:pPr>
              <a:lnSpc>
                <a:spcPct val="90000"/>
              </a:lnSpc>
            </a:pPr>
            <a:r>
              <a:rPr lang="en-GB" sz="2000"/>
              <a:t>Case studies (e.g., Luxembourg)</a:t>
            </a:r>
          </a:p>
          <a:p>
            <a:pPr>
              <a:lnSpc>
                <a:spcPct val="90000"/>
              </a:lnSpc>
            </a:pPr>
            <a:r>
              <a:rPr lang="en-GB" sz="2000"/>
              <a:t>Surveys &amp; interviews with MSMEs, judges, practitioners</a:t>
            </a:r>
          </a:p>
          <a:p>
            <a:pPr>
              <a:lnSpc>
                <a:spcPct val="90000"/>
              </a:lnSpc>
            </a:pPr>
            <a:r>
              <a:rPr lang="en-GB" sz="2000"/>
              <a:t>Work with policymakers &amp; international bodies</a:t>
            </a:r>
          </a:p>
          <a:p>
            <a:pPr>
              <a:lnSpc>
                <a:spcPct val="90000"/>
              </a:lnSpc>
            </a:pPr>
            <a:r>
              <a:rPr lang="en-GB" sz="2000"/>
              <a:t>Outputs: reports, policy briefs, training materials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3BEEF9-E8D4-0DF0-94DA-6986749EC41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309" r="18515" b="-5"/>
          <a:stretch>
            <a:fillRect/>
          </a:stretch>
        </p:blipFill>
        <p:spPr>
          <a:xfrm>
            <a:off x="6275070" y="2270868"/>
            <a:ext cx="2411729" cy="23635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</p:spPr>
        <p:txBody>
          <a:bodyPr anchor="ctr">
            <a:normAutofit/>
          </a:bodyPr>
          <a:lstStyle/>
          <a:p>
            <a:r>
              <a:t>Potential Impact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6386" y="2433100"/>
            <a:ext cx="5627370" cy="236351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GB" sz="2000" dirty="0"/>
          </a:p>
          <a:p>
            <a:pPr>
              <a:lnSpc>
                <a:spcPct val="90000"/>
              </a:lnSpc>
            </a:pPr>
            <a:r>
              <a:rPr lang="en-GB" sz="2000" dirty="0"/>
              <a:t>Stronger restructuring frameworks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Preserve jobs &amp; company value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Support creditors with higher recovery rates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Reduce stigma &amp; encourage earlier intervention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Global influence: UNCITRAL, EU, UK policymakers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E4E44E-9550-374B-7DCA-F2542C9FB9A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254" r="22351" b="5"/>
          <a:stretch>
            <a:fillRect/>
          </a:stretch>
        </p:blipFill>
        <p:spPr>
          <a:xfrm>
            <a:off x="545322" y="2433100"/>
            <a:ext cx="2411729" cy="23635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</p:spPr>
        <p:txBody>
          <a:bodyPr anchor="ctr">
            <a:normAutofit/>
          </a:bodyPr>
          <a:lstStyle/>
          <a:p>
            <a: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484" y="2270868"/>
            <a:ext cx="4822722" cy="236351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GB" sz="1500" dirty="0"/>
          </a:p>
          <a:p>
            <a:pPr>
              <a:lnSpc>
                <a:spcPct val="90000"/>
              </a:lnSpc>
            </a:pPr>
            <a:r>
              <a:rPr lang="en-GB" sz="1500" dirty="0"/>
              <a:t>MSMEs vital to economic &amp; social stability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Current systems inadequate for their needs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This research will provide evidence-based reforms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Goal: make restructuring accessible, fair, and effective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802C62-E790-5EED-2D1F-18DA45E9F1E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228" r="1" b="1"/>
          <a:stretch>
            <a:fillRect/>
          </a:stretch>
        </p:blipFill>
        <p:spPr>
          <a:xfrm>
            <a:off x="4903224" y="2270868"/>
            <a:ext cx="4019550" cy="23635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02EB1-372D-3BF5-DE8F-EBB490372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37F55B-E6D1-5F1B-0C22-5BEC0C53A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155771"/>
            <a:ext cx="8229600" cy="1298465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Dr Jennifer L </a:t>
            </a:r>
            <a:r>
              <a:rPr lang="en-GB" dirty="0" err="1"/>
              <a:t>L</a:t>
            </a:r>
            <a:r>
              <a:rPr lang="en-GB" dirty="0"/>
              <a:t> Gant – </a:t>
            </a:r>
            <a:r>
              <a:rPr lang="en-GB" dirty="0">
                <a:hlinkClick r:id="rId3"/>
              </a:rPr>
              <a:t>jenniferl.l.gant@gmail.com</a:t>
            </a:r>
            <a:endParaRPr lang="en-GB" dirty="0"/>
          </a:p>
          <a:p>
            <a:pPr marL="0" indent="0" algn="ctr">
              <a:buNone/>
            </a:pPr>
            <a:r>
              <a:rPr lang="en-GB" dirty="0"/>
              <a:t>Dr Oleksiy Kononov - </a:t>
            </a:r>
            <a:r>
              <a:rPr lang="en-GB" dirty="0">
                <a:hlinkClick r:id="rId4"/>
              </a:rPr>
              <a:t>oleksiy.kononov@uni.lu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BA4E88-8CBB-13DF-1052-DA45F622D5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4794" y="1574007"/>
            <a:ext cx="3954411" cy="1581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1867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1182</TotalTime>
  <Words>354</Words>
  <Application>Microsoft Office PowerPoint</Application>
  <PresentationFormat>On-screen Show (16:9)</PresentationFormat>
  <Paragraphs>65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MSMEs in Financial Distress: Are Current Restructuring Processes Adequate?</vt:lpstr>
      <vt:lpstr>Introduction</vt:lpstr>
      <vt:lpstr>Why MSMEs Matter</vt:lpstr>
      <vt:lpstr>Current Challenges</vt:lpstr>
      <vt:lpstr>Why This Research is Needed</vt:lpstr>
      <vt:lpstr>Research Objectives</vt:lpstr>
      <vt:lpstr>Approach</vt:lpstr>
      <vt:lpstr>Potential Impact</vt:lpstr>
      <vt:lpstr>Conclusion</vt:lpstr>
      <vt:lpstr>Thank you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Jennifer Gant</cp:lastModifiedBy>
  <cp:revision>35</cp:revision>
  <cp:lastPrinted>2012-12-11T14:08:32Z</cp:lastPrinted>
  <dcterms:created xsi:type="dcterms:W3CDTF">2012-03-12T16:08:15Z</dcterms:created>
  <dcterms:modified xsi:type="dcterms:W3CDTF">2025-10-01T09:18:41Z</dcterms:modified>
</cp:coreProperties>
</file>