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handoutMasterIdLst>
    <p:handoutMasterId r:id="rId17"/>
  </p:handoutMasterIdLst>
  <p:sldIdLst>
    <p:sldId id="274" r:id="rId2"/>
    <p:sldId id="300" r:id="rId3"/>
    <p:sldId id="313" r:id="rId4"/>
    <p:sldId id="314" r:id="rId5"/>
    <p:sldId id="320" r:id="rId6"/>
    <p:sldId id="321" r:id="rId7"/>
    <p:sldId id="322" r:id="rId8"/>
    <p:sldId id="316" r:id="rId9"/>
    <p:sldId id="323" r:id="rId10"/>
    <p:sldId id="324" r:id="rId11"/>
    <p:sldId id="325" r:id="rId12"/>
    <p:sldId id="319" r:id="rId13"/>
    <p:sldId id="315" r:id="rId14"/>
    <p:sldId id="312" r:id="rId15"/>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093" autoAdjust="0"/>
    <p:restoredTop sz="89150" autoAdjust="0"/>
  </p:normalViewPr>
  <p:slideViewPr>
    <p:cSldViewPr snapToGrid="0" snapToObjects="1">
      <p:cViewPr varScale="1">
        <p:scale>
          <a:sx n="97" d="100"/>
          <a:sy n="97" d="100"/>
        </p:scale>
        <p:origin x="701" y="1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nda Cohen" userId="e1a5c80275e2f9fd" providerId="LiveId" clId="{05C7DD44-8590-4523-AEB4-D58330D9168E}"/>
    <pc:docChg chg="modSld">
      <pc:chgData name="Amanda Cohen" userId="e1a5c80275e2f9fd" providerId="LiveId" clId="{05C7DD44-8590-4523-AEB4-D58330D9168E}" dt="2025-10-05T12:14:18.045" v="115" actId="122"/>
      <pc:docMkLst>
        <pc:docMk/>
      </pc:docMkLst>
      <pc:sldChg chg="modSp mod">
        <pc:chgData name="Amanda Cohen" userId="e1a5c80275e2f9fd" providerId="LiveId" clId="{05C7DD44-8590-4523-AEB4-D58330D9168E}" dt="2025-10-05T12:14:18.045" v="115" actId="122"/>
        <pc:sldMkLst>
          <pc:docMk/>
          <pc:sldMk cId="3213472967" sldId="315"/>
        </pc:sldMkLst>
        <pc:spChg chg="mod">
          <ac:chgData name="Amanda Cohen" userId="e1a5c80275e2f9fd" providerId="LiveId" clId="{05C7DD44-8590-4523-AEB4-D58330D9168E}" dt="2025-10-05T12:14:18.045" v="115" actId="122"/>
          <ac:spMkLst>
            <pc:docMk/>
            <pc:sldMk cId="3213472967" sldId="315"/>
            <ac:spMk id="4" creationId="{A3D2B6AA-0069-FC79-4FA8-9E19964EA1CE}"/>
          </ac:spMkLst>
        </pc:spChg>
      </pc:sldChg>
      <pc:sldChg chg="modSp mod">
        <pc:chgData name="Amanda Cohen" userId="e1a5c80275e2f9fd" providerId="LiveId" clId="{05C7DD44-8590-4523-AEB4-D58330D9168E}" dt="2025-10-05T12:08:54.061" v="32" actId="14100"/>
        <pc:sldMkLst>
          <pc:docMk/>
          <pc:sldMk cId="1876587302" sldId="316"/>
        </pc:sldMkLst>
        <pc:spChg chg="mod">
          <ac:chgData name="Amanda Cohen" userId="e1a5c80275e2f9fd" providerId="LiveId" clId="{05C7DD44-8590-4523-AEB4-D58330D9168E}" dt="2025-10-05T12:08:54.061" v="32" actId="14100"/>
          <ac:spMkLst>
            <pc:docMk/>
            <pc:sldMk cId="1876587302" sldId="316"/>
            <ac:spMk id="4" creationId="{764A25D8-AA47-698A-24F7-088A7A7D50C3}"/>
          </ac:spMkLst>
        </pc:spChg>
      </pc:sldChg>
      <pc:sldChg chg="modSp mod">
        <pc:chgData name="Amanda Cohen" userId="e1a5c80275e2f9fd" providerId="LiveId" clId="{05C7DD44-8590-4523-AEB4-D58330D9168E}" dt="2025-10-05T12:13:42.580" v="112" actId="114"/>
        <pc:sldMkLst>
          <pc:docMk/>
          <pc:sldMk cId="1592666312" sldId="319"/>
        </pc:sldMkLst>
        <pc:spChg chg="mod">
          <ac:chgData name="Amanda Cohen" userId="e1a5c80275e2f9fd" providerId="LiveId" clId="{05C7DD44-8590-4523-AEB4-D58330D9168E}" dt="2025-10-05T12:13:42.580" v="112" actId="114"/>
          <ac:spMkLst>
            <pc:docMk/>
            <pc:sldMk cId="1592666312" sldId="319"/>
            <ac:spMk id="4" creationId="{632268CD-82C3-8355-27F2-0D2A5EA75874}"/>
          </ac:spMkLst>
        </pc:spChg>
      </pc:sldChg>
      <pc:sldChg chg="modSp mod">
        <pc:chgData name="Amanda Cohen" userId="e1a5c80275e2f9fd" providerId="LiveId" clId="{05C7DD44-8590-4523-AEB4-D58330D9168E}" dt="2025-10-05T12:09:34.005" v="48" actId="20577"/>
        <pc:sldMkLst>
          <pc:docMk/>
          <pc:sldMk cId="445777912" sldId="324"/>
        </pc:sldMkLst>
        <pc:spChg chg="mod">
          <ac:chgData name="Amanda Cohen" userId="e1a5c80275e2f9fd" providerId="LiveId" clId="{05C7DD44-8590-4523-AEB4-D58330D9168E}" dt="2025-10-05T12:09:34.005" v="48" actId="20577"/>
          <ac:spMkLst>
            <pc:docMk/>
            <pc:sldMk cId="445777912" sldId="324"/>
            <ac:spMk id="4" creationId="{D761EB30-6569-84A3-0C05-A39FFA61C3BD}"/>
          </ac:spMkLst>
        </pc:spChg>
      </pc:sldChg>
      <pc:sldChg chg="modSp mod">
        <pc:chgData name="Amanda Cohen" userId="e1a5c80275e2f9fd" providerId="LiveId" clId="{05C7DD44-8590-4523-AEB4-D58330D9168E}" dt="2025-10-05T12:12:32.421" v="95" actId="20577"/>
        <pc:sldMkLst>
          <pc:docMk/>
          <pc:sldMk cId="2382654212" sldId="325"/>
        </pc:sldMkLst>
        <pc:spChg chg="mod">
          <ac:chgData name="Amanda Cohen" userId="e1a5c80275e2f9fd" providerId="LiveId" clId="{05C7DD44-8590-4523-AEB4-D58330D9168E}" dt="2025-10-05T12:12:32.421" v="95" actId="20577"/>
          <ac:spMkLst>
            <pc:docMk/>
            <pc:sldMk cId="2382654212" sldId="325"/>
            <ac:spMk id="4" creationId="{994C846A-338C-AED4-E9C4-98E53F9A1E7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t>10/5/2025</a:t>
            </a:fld>
            <a:endParaRPr lang="en-US"/>
          </a:p>
        </p:txBody>
      </p:sp>
      <p:sp>
        <p:nvSpPr>
          <p:cNvPr id="4" name="Footer Placeholder 3">
            <a:extLst>
              <a:ext uri="{FF2B5EF4-FFF2-40B4-BE49-F238E27FC236}">
                <a16:creationId xmlns:a16="http://schemas.microsoft.com/office/drawing/2014/main"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t>‹Nº›</a:t>
            </a:fld>
            <a:endParaRPr lang="en-US"/>
          </a:p>
        </p:txBody>
      </p:sp>
    </p:spTree>
    <p:extLst>
      <p:ext uri="{BB962C8B-B14F-4D97-AF65-F5344CB8AC3E}">
        <p14:creationId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10/5/2025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‹Nº›</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585673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a:extLst>
              <a:ext uri="{FF2B5EF4-FFF2-40B4-BE49-F238E27FC236}">
                <a16:creationId xmlns:a16="http://schemas.microsoft.com/office/drawing/2014/main" id="{42FD6910-F320-BB58-ABCE-893CD1194C11}"/>
              </a:ext>
            </a:extLst>
          </p:cNvPr>
          <p:cNvPicPr>
            <a:picLocks noChangeAspect="1"/>
          </p:cNvPicPr>
          <p:nvPr userDrawn="1"/>
        </p:nvPicPr>
        <p:blipFill>
          <a:blip r:embed="rId5"/>
          <a:stretch>
            <a:fillRect/>
          </a:stretch>
        </p:blipFill>
        <p:spPr>
          <a:xfrm>
            <a:off x="-1" y="0"/>
            <a:ext cx="9178763" cy="1083604"/>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www.appgbanking.org.uk/wp-content/uploads/2021/10/Resolving-Insolvency-141021-1.pdf" TargetMode="Externa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hyperlink" Target="mailto:a.cohen@poderjudicial.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657350" y="1383507"/>
            <a:ext cx="5962650" cy="1812774"/>
          </a:xfrm>
        </p:spPr>
        <p:txBody>
          <a:bodyPr>
            <a:normAutofit fontScale="90000"/>
          </a:bodyPr>
          <a:lstStyle/>
          <a:p>
            <a:pPr eaLnBrk="1" hangingPunct="1"/>
            <a:r>
              <a:rPr lang="en-US" b="1" dirty="0">
                <a:solidFill>
                  <a:schemeClr val="accent1">
                    <a:lumMod val="50000"/>
                  </a:schemeClr>
                </a:solidFill>
              </a:rPr>
              <a:t>New harmonization´s winds: special reference to pre-pack and the acquisition of the business unit by persons closely related to the debtor</a:t>
            </a:r>
            <a:endParaRPr lang="en-US" sz="2700" b="1" dirty="0">
              <a:solidFill>
                <a:schemeClr val="accent1">
                  <a:lumMod val="50000"/>
                </a:schemeClr>
              </a:solidFill>
            </a:endParaRPr>
          </a:p>
        </p:txBody>
      </p:sp>
      <p:sp>
        <p:nvSpPr>
          <p:cNvPr id="3" name="Subtitle 2"/>
          <p:cNvSpPr>
            <a:spLocks noGrp="1"/>
          </p:cNvSpPr>
          <p:nvPr>
            <p:ph type="subTitle" idx="1"/>
          </p:nvPr>
        </p:nvSpPr>
        <p:spPr>
          <a:xfrm>
            <a:off x="1396008" y="3196281"/>
            <a:ext cx="6485334" cy="816622"/>
          </a:xfrm>
        </p:spPr>
        <p:txBody>
          <a:bodyPr rtlCol="0">
            <a:noAutofit/>
          </a:bodyPr>
          <a:lstStyle/>
          <a:p>
            <a:pPr>
              <a:defRPr/>
            </a:pPr>
            <a:endParaRPr lang="en-US" sz="2700" b="1" dirty="0"/>
          </a:p>
          <a:p>
            <a:pPr>
              <a:defRPr/>
            </a:pPr>
            <a:r>
              <a:rPr lang="pl-PL" sz="2700" b="1" dirty="0"/>
              <a:t>A</a:t>
            </a:r>
            <a:r>
              <a:rPr lang="es-ES" sz="2700" b="1" dirty="0"/>
              <a:t>manda Cohen Benchetrit</a:t>
            </a:r>
            <a:endParaRPr lang="pl-PL" sz="2700" b="1" dirty="0"/>
          </a:p>
          <a:p>
            <a:pPr>
              <a:defRPr/>
            </a:pPr>
            <a:r>
              <a:rPr lang="es-ES" sz="1600" b="1" dirty="0"/>
              <a:t>Senior judge. </a:t>
            </a:r>
            <a:r>
              <a:rPr lang="en-US" sz="1600" b="1" dirty="0"/>
              <a:t>Technical Office of the Supreme Court</a:t>
            </a:r>
          </a:p>
          <a:p>
            <a:pPr>
              <a:defRPr/>
            </a:pPr>
            <a:r>
              <a:rPr lang="en-US" sz="1600" b="1" dirty="0"/>
              <a:t>Associate Professor of Commercial Law</a:t>
            </a:r>
          </a:p>
          <a:p>
            <a:pPr>
              <a:defRPr/>
            </a:pPr>
            <a:endParaRPr lang="en-US" sz="2700" dirty="0"/>
          </a:p>
          <a:p>
            <a:pPr>
              <a:defRPr/>
            </a:pPr>
            <a:endParaRPr lang="en-US" sz="2700" dirty="0"/>
          </a:p>
        </p:txBody>
      </p:sp>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F98CF-2070-C428-DA74-DF8F9BFAC8B3}"/>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1AF3A77E-2DA8-AADF-2959-1DB0898BC1A5}"/>
              </a:ext>
            </a:extLst>
          </p:cNvPr>
          <p:cNvSpPr>
            <a:spLocks noGrp="1"/>
          </p:cNvSpPr>
          <p:nvPr>
            <p:ph type="ctrTitle"/>
          </p:nvPr>
        </p:nvSpPr>
        <p:spPr>
          <a:xfrm>
            <a:off x="399010" y="1315844"/>
            <a:ext cx="4529828" cy="3494049"/>
          </a:xfrm>
        </p:spPr>
        <p:txBody>
          <a:bodyPr>
            <a:normAutofit/>
          </a:bodyPr>
          <a:lstStyle/>
          <a:p>
            <a:pPr eaLnBrk="1" hangingPunct="1"/>
            <a:br>
              <a:rPr lang="pl-PL" b="1" dirty="0"/>
            </a:br>
            <a:endParaRPr lang="en-US" sz="2200" b="1" dirty="0"/>
          </a:p>
        </p:txBody>
      </p:sp>
      <p:sp>
        <p:nvSpPr>
          <p:cNvPr id="3" name="Subtitle 2">
            <a:extLst>
              <a:ext uri="{FF2B5EF4-FFF2-40B4-BE49-F238E27FC236}">
                <a16:creationId xmlns:a16="http://schemas.microsoft.com/office/drawing/2014/main" id="{63A2E0A4-DA40-76FD-E67D-31CC99A7F54B}"/>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
        <p:nvSpPr>
          <p:cNvPr id="4" name="CuadroTexto 3">
            <a:extLst>
              <a:ext uri="{FF2B5EF4-FFF2-40B4-BE49-F238E27FC236}">
                <a16:creationId xmlns:a16="http://schemas.microsoft.com/office/drawing/2014/main" id="{04E7CE0E-02CF-697E-D060-BEA3B21121B9}"/>
              </a:ext>
            </a:extLst>
          </p:cNvPr>
          <p:cNvSpPr txBox="1"/>
          <p:nvPr/>
        </p:nvSpPr>
        <p:spPr>
          <a:xfrm>
            <a:off x="133815" y="1672683"/>
            <a:ext cx="4795023" cy="3416320"/>
          </a:xfrm>
          <a:prstGeom prst="rect">
            <a:avLst/>
          </a:prstGeom>
          <a:noFill/>
        </p:spPr>
        <p:txBody>
          <a:bodyPr wrap="square">
            <a:spAutoFit/>
          </a:bodyPr>
          <a:lstStyle/>
          <a:p>
            <a:pPr marL="285750" indent="-285750" algn="just">
              <a:buFont typeface="Arial" panose="020B0604020202020204" pitchFamily="34" charset="0"/>
              <a:buChar char="•"/>
            </a:pPr>
            <a:r>
              <a:rPr lang="en-US" dirty="0"/>
              <a:t>On 7 December 2022, the European Commission published its proposal for a Directive of the European Parliament and of the Council on the harmonisation of certain aspects of insolvency law, as it considered it necessary to further reduce the differences in this field between the laws of the Member States to promote cross-border investment and advance the full development of the internal market. </a:t>
            </a:r>
          </a:p>
          <a:p>
            <a:endParaRPr lang="en-US" dirty="0"/>
          </a:p>
          <a:p>
            <a:endParaRPr lang="en-US" dirty="0"/>
          </a:p>
        </p:txBody>
      </p:sp>
      <p:pic>
        <p:nvPicPr>
          <p:cNvPr id="5" name="Imagen 4">
            <a:extLst>
              <a:ext uri="{FF2B5EF4-FFF2-40B4-BE49-F238E27FC236}">
                <a16:creationId xmlns:a16="http://schemas.microsoft.com/office/drawing/2014/main" id="{66742243-7505-793E-8DDF-FE15CE025B1F}"/>
              </a:ext>
            </a:extLst>
          </p:cNvPr>
          <p:cNvPicPr>
            <a:picLocks noChangeAspect="1"/>
          </p:cNvPicPr>
          <p:nvPr/>
        </p:nvPicPr>
        <p:blipFill>
          <a:blip r:embed="rId2"/>
          <a:stretch>
            <a:fillRect/>
          </a:stretch>
        </p:blipFill>
        <p:spPr>
          <a:xfrm>
            <a:off x="5238639" y="1859122"/>
            <a:ext cx="3303879" cy="2048796"/>
          </a:xfrm>
          <a:prstGeom prst="rect">
            <a:avLst/>
          </a:prstGeom>
        </p:spPr>
      </p:pic>
    </p:spTree>
    <p:extLst>
      <p:ext uri="{BB962C8B-B14F-4D97-AF65-F5344CB8AC3E}">
        <p14:creationId xmlns:p14="http://schemas.microsoft.com/office/powerpoint/2010/main" val="1073140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46FC1E-A1F9-ED4B-A334-EB74DE683F7E}"/>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29AAA603-0707-A79D-00F8-768D28BF39DA}"/>
              </a:ext>
            </a:extLst>
          </p:cNvPr>
          <p:cNvSpPr>
            <a:spLocks noGrp="1"/>
          </p:cNvSpPr>
          <p:nvPr>
            <p:ph type="ctrTitle"/>
          </p:nvPr>
        </p:nvSpPr>
        <p:spPr>
          <a:xfrm>
            <a:off x="399010" y="1234068"/>
            <a:ext cx="4440619" cy="3575825"/>
          </a:xfrm>
        </p:spPr>
        <p:txBody>
          <a:bodyPr>
            <a:normAutofit/>
          </a:bodyPr>
          <a:lstStyle/>
          <a:p>
            <a:pPr eaLnBrk="1" hangingPunct="1"/>
            <a:br>
              <a:rPr lang="pl-PL" b="1" dirty="0"/>
            </a:br>
            <a:endParaRPr lang="en-US" sz="2200" b="1" dirty="0"/>
          </a:p>
        </p:txBody>
      </p:sp>
      <p:sp>
        <p:nvSpPr>
          <p:cNvPr id="3" name="Subtitle 2">
            <a:extLst>
              <a:ext uri="{FF2B5EF4-FFF2-40B4-BE49-F238E27FC236}">
                <a16:creationId xmlns:a16="http://schemas.microsoft.com/office/drawing/2014/main" id="{757E74A0-E5D7-6D37-E6C0-061ECB0A8D73}"/>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
        <p:nvSpPr>
          <p:cNvPr id="4" name="CuadroTexto 3">
            <a:extLst>
              <a:ext uri="{FF2B5EF4-FFF2-40B4-BE49-F238E27FC236}">
                <a16:creationId xmlns:a16="http://schemas.microsoft.com/office/drawing/2014/main" id="{AFEFBE5A-83D8-542F-1C2D-22169EF6CF18}"/>
              </a:ext>
            </a:extLst>
          </p:cNvPr>
          <p:cNvSpPr txBox="1"/>
          <p:nvPr/>
        </p:nvSpPr>
        <p:spPr>
          <a:xfrm>
            <a:off x="-1" y="1234068"/>
            <a:ext cx="8579005" cy="1477328"/>
          </a:xfrm>
          <a:prstGeom prst="rect">
            <a:avLst/>
          </a:prstGeom>
          <a:noFill/>
        </p:spPr>
        <p:txBody>
          <a:bodyPr wrap="square">
            <a:spAutoFit/>
          </a:bodyPr>
          <a:lstStyle/>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In the Commission's view, following the conclusions reached in the Final Report of the High Level Forum on the Capital Markets Union, harmonising or increasing convergence in certain specific areas of national insolvency rules could be beneficial for cross-border investors, as it would help to make insolvency proceedings more predictable and, consequently, increase legal certainty. </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 name="Imagen 1">
            <a:extLst>
              <a:ext uri="{FF2B5EF4-FFF2-40B4-BE49-F238E27FC236}">
                <a16:creationId xmlns:a16="http://schemas.microsoft.com/office/drawing/2014/main" id="{216D1B4A-473B-A265-D387-CA858CCF38D8}"/>
              </a:ext>
            </a:extLst>
          </p:cNvPr>
          <p:cNvPicPr>
            <a:picLocks noChangeAspect="1"/>
          </p:cNvPicPr>
          <p:nvPr/>
        </p:nvPicPr>
        <p:blipFill>
          <a:blip r:embed="rId2"/>
          <a:stretch>
            <a:fillRect/>
          </a:stretch>
        </p:blipFill>
        <p:spPr>
          <a:xfrm>
            <a:off x="2333892" y="3021980"/>
            <a:ext cx="4773582" cy="1828959"/>
          </a:xfrm>
          <a:prstGeom prst="rect">
            <a:avLst/>
          </a:prstGeom>
        </p:spPr>
      </p:pic>
    </p:spTree>
    <p:extLst>
      <p:ext uri="{BB962C8B-B14F-4D97-AF65-F5344CB8AC3E}">
        <p14:creationId xmlns:p14="http://schemas.microsoft.com/office/powerpoint/2010/main" val="582542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26B167-3CB0-EA6F-89B1-3AAC6F44FF10}"/>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E0969567-DBEB-8E91-B901-D81313A4E0F7}"/>
              </a:ext>
            </a:extLst>
          </p:cNvPr>
          <p:cNvSpPr>
            <a:spLocks noGrp="1"/>
          </p:cNvSpPr>
          <p:nvPr>
            <p:ph type="ctrTitle"/>
          </p:nvPr>
        </p:nvSpPr>
        <p:spPr>
          <a:xfrm>
            <a:off x="399010" y="1234068"/>
            <a:ext cx="4440619" cy="3575825"/>
          </a:xfrm>
        </p:spPr>
        <p:txBody>
          <a:bodyPr>
            <a:normAutofit/>
          </a:bodyPr>
          <a:lstStyle/>
          <a:p>
            <a:pPr eaLnBrk="1" hangingPunct="1"/>
            <a:br>
              <a:rPr lang="pl-PL" b="1" dirty="0"/>
            </a:br>
            <a:endParaRPr lang="en-US" sz="2200" b="1" dirty="0"/>
          </a:p>
        </p:txBody>
      </p:sp>
      <p:sp>
        <p:nvSpPr>
          <p:cNvPr id="3" name="Subtitle 2">
            <a:extLst>
              <a:ext uri="{FF2B5EF4-FFF2-40B4-BE49-F238E27FC236}">
                <a16:creationId xmlns:a16="http://schemas.microsoft.com/office/drawing/2014/main" id="{DD8F4180-DFFE-012E-2EBA-1446BCC8A5BB}"/>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
        <p:nvSpPr>
          <p:cNvPr id="4" name="CuadroTexto 3">
            <a:extLst>
              <a:ext uri="{FF2B5EF4-FFF2-40B4-BE49-F238E27FC236}">
                <a16:creationId xmlns:a16="http://schemas.microsoft.com/office/drawing/2014/main" id="{7F740F88-32E7-354C-33F4-54577DBB2386}"/>
              </a:ext>
            </a:extLst>
          </p:cNvPr>
          <p:cNvSpPr txBox="1"/>
          <p:nvPr/>
        </p:nvSpPr>
        <p:spPr>
          <a:xfrm>
            <a:off x="-1" y="1234068"/>
            <a:ext cx="4572001" cy="3416320"/>
          </a:xfrm>
          <a:prstGeom prst="rect">
            <a:avLst/>
          </a:prstGeom>
          <a:noFill/>
        </p:spPr>
        <p:txBody>
          <a:bodyPr wrap="square">
            <a:spAutoFit/>
          </a:bodyPr>
          <a:lstStyle/>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The proposed Directive is ambitious and aims to establish common rules on: (a) </a:t>
            </a:r>
            <a:r>
              <a:rPr lang="en-US" dirty="0">
                <a:solidFill>
                  <a:prstClr val="black"/>
                </a:solidFill>
                <a:latin typeface="Calibri"/>
              </a:rPr>
              <a:t>avoidance actions</a:t>
            </a:r>
            <a:r>
              <a:rPr kumimoji="0" lang="en-US" sz="1800" b="0" i="0" u="none" strike="noStrike" kern="1200" cap="none" spc="0" normalizeH="0" baseline="0" noProof="0" dirty="0">
                <a:ln>
                  <a:noFill/>
                </a:ln>
                <a:solidFill>
                  <a:prstClr val="black"/>
                </a:solidFill>
                <a:effectLst/>
                <a:uLnTx/>
                <a:uFillTx/>
                <a:latin typeface="Calibri"/>
                <a:ea typeface="+mn-ea"/>
                <a:cs typeface="+mn-cs"/>
              </a:rPr>
              <a:t>, (b) the tracing of assets belonging to the insolvency estate; (c) pre-pack procedures; (d) the duty of directors to file for insolvency proceedings; (e) simplified liquidation procedures for micro-enterprises; (f) creditors' committees; (g) the preparation by Member States of a key information sheet on certain elements of their national legislation on insolvency proceedings.</a:t>
            </a:r>
          </a:p>
        </p:txBody>
      </p:sp>
      <p:pic>
        <p:nvPicPr>
          <p:cNvPr id="5" name="Imagen 4">
            <a:extLst>
              <a:ext uri="{FF2B5EF4-FFF2-40B4-BE49-F238E27FC236}">
                <a16:creationId xmlns:a16="http://schemas.microsoft.com/office/drawing/2014/main" id="{F48533D7-3CE9-28A8-E701-C8ECDF7B9B3F}"/>
              </a:ext>
            </a:extLst>
          </p:cNvPr>
          <p:cNvPicPr>
            <a:picLocks noChangeAspect="1"/>
          </p:cNvPicPr>
          <p:nvPr/>
        </p:nvPicPr>
        <p:blipFill>
          <a:blip r:embed="rId2"/>
          <a:stretch>
            <a:fillRect/>
          </a:stretch>
        </p:blipFill>
        <p:spPr>
          <a:xfrm>
            <a:off x="5915729" y="1829077"/>
            <a:ext cx="2094878" cy="2031326"/>
          </a:xfrm>
          <a:prstGeom prst="rect">
            <a:avLst/>
          </a:prstGeom>
        </p:spPr>
      </p:pic>
    </p:spTree>
    <p:extLst>
      <p:ext uri="{BB962C8B-B14F-4D97-AF65-F5344CB8AC3E}">
        <p14:creationId xmlns:p14="http://schemas.microsoft.com/office/powerpoint/2010/main" val="430197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1434DF-2B8C-5269-5F43-CDF80A749446}"/>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0E31ED95-697C-9BB4-310F-8B289B525A7F}"/>
              </a:ext>
            </a:extLst>
          </p:cNvPr>
          <p:cNvSpPr>
            <a:spLocks noGrp="1"/>
          </p:cNvSpPr>
          <p:nvPr>
            <p:ph type="ctrTitle"/>
          </p:nvPr>
        </p:nvSpPr>
        <p:spPr>
          <a:xfrm>
            <a:off x="399010" y="1234068"/>
            <a:ext cx="4440619" cy="3575825"/>
          </a:xfrm>
        </p:spPr>
        <p:txBody>
          <a:bodyPr>
            <a:normAutofit/>
          </a:bodyPr>
          <a:lstStyle/>
          <a:p>
            <a:pPr eaLnBrk="1" hangingPunct="1"/>
            <a:br>
              <a:rPr lang="pl-PL" b="1" dirty="0"/>
            </a:br>
            <a:endParaRPr lang="en-US" sz="2200" b="1" dirty="0"/>
          </a:p>
        </p:txBody>
      </p:sp>
      <p:sp>
        <p:nvSpPr>
          <p:cNvPr id="3" name="Subtitle 2">
            <a:extLst>
              <a:ext uri="{FF2B5EF4-FFF2-40B4-BE49-F238E27FC236}">
                <a16:creationId xmlns:a16="http://schemas.microsoft.com/office/drawing/2014/main" id="{98062916-A8F0-A28A-C4E0-3C961754A328}"/>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
        <p:nvSpPr>
          <p:cNvPr id="4" name="CuadroTexto 3">
            <a:extLst>
              <a:ext uri="{FF2B5EF4-FFF2-40B4-BE49-F238E27FC236}">
                <a16:creationId xmlns:a16="http://schemas.microsoft.com/office/drawing/2014/main" id="{B181AFE8-6F30-FA1D-3E3F-1F3ADB7EAE83}"/>
              </a:ext>
            </a:extLst>
          </p:cNvPr>
          <p:cNvSpPr txBox="1"/>
          <p:nvPr/>
        </p:nvSpPr>
        <p:spPr>
          <a:xfrm>
            <a:off x="-1" y="1234068"/>
            <a:ext cx="4572001" cy="3693319"/>
          </a:xfrm>
          <a:prstGeom prst="rect">
            <a:avLst/>
          </a:prstGeom>
          <a:noFill/>
        </p:spPr>
        <p:txBody>
          <a:bodyPr wrap="square">
            <a:spAutoFit/>
          </a:bodyPr>
          <a:lstStyle/>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Negotiations on the proposed directive have been arduous since they began before the Council of the European Union on 18 January 2023.</a:t>
            </a:r>
          </a:p>
          <a:p>
            <a:pPr marR="0" lvl="0" algn="just" defTabSz="4572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On 29 November 2024, the EU Council reached partial general approach on these aspects of the Proposal: avoidance actions, tracing and recovery of assets in insolvency proceedings, duty of directors to request the opening of insolvency proceedings and transparency measures.</a:t>
            </a:r>
          </a:p>
          <a:p>
            <a:pPr marR="0" lvl="0" algn="just" defTabSz="4572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 name="Imagen 1">
            <a:extLst>
              <a:ext uri="{FF2B5EF4-FFF2-40B4-BE49-F238E27FC236}">
                <a16:creationId xmlns:a16="http://schemas.microsoft.com/office/drawing/2014/main" id="{012FB4AB-CD41-2F49-EA22-1583B0148373}"/>
              </a:ext>
            </a:extLst>
          </p:cNvPr>
          <p:cNvPicPr>
            <a:picLocks noChangeAspect="1"/>
          </p:cNvPicPr>
          <p:nvPr/>
        </p:nvPicPr>
        <p:blipFill>
          <a:blip r:embed="rId2"/>
          <a:stretch>
            <a:fillRect/>
          </a:stretch>
        </p:blipFill>
        <p:spPr>
          <a:xfrm>
            <a:off x="5344590" y="1375946"/>
            <a:ext cx="2969670" cy="3132563"/>
          </a:xfrm>
          <a:prstGeom prst="rect">
            <a:avLst/>
          </a:prstGeom>
        </p:spPr>
      </p:pic>
    </p:spTree>
    <p:extLst>
      <p:ext uri="{BB962C8B-B14F-4D97-AF65-F5344CB8AC3E}">
        <p14:creationId xmlns:p14="http://schemas.microsoft.com/office/powerpoint/2010/main" val="1891555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C17A4-1879-BAB9-9541-C0E0462E8DDB}"/>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B7E52F5A-5751-643A-DC31-3F73CCF3C9EB}"/>
              </a:ext>
            </a:extLst>
          </p:cNvPr>
          <p:cNvSpPr>
            <a:spLocks noGrp="1"/>
          </p:cNvSpPr>
          <p:nvPr>
            <p:ph type="ctrTitle"/>
          </p:nvPr>
        </p:nvSpPr>
        <p:spPr>
          <a:xfrm>
            <a:off x="399010" y="1234068"/>
            <a:ext cx="4440619" cy="3575825"/>
          </a:xfrm>
        </p:spPr>
        <p:txBody>
          <a:bodyPr>
            <a:normAutofit/>
          </a:bodyPr>
          <a:lstStyle/>
          <a:p>
            <a:pPr eaLnBrk="1" hangingPunct="1"/>
            <a:br>
              <a:rPr lang="pl-PL" b="1" dirty="0"/>
            </a:br>
            <a:endParaRPr lang="en-US" sz="2200" b="1" dirty="0"/>
          </a:p>
        </p:txBody>
      </p:sp>
      <p:sp>
        <p:nvSpPr>
          <p:cNvPr id="3" name="Subtitle 2">
            <a:extLst>
              <a:ext uri="{FF2B5EF4-FFF2-40B4-BE49-F238E27FC236}">
                <a16:creationId xmlns:a16="http://schemas.microsoft.com/office/drawing/2014/main" id="{129D0E03-2822-DFFC-580B-AA30440CBDDC}"/>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
        <p:nvSpPr>
          <p:cNvPr id="4" name="CuadroTexto 3">
            <a:extLst>
              <a:ext uri="{FF2B5EF4-FFF2-40B4-BE49-F238E27FC236}">
                <a16:creationId xmlns:a16="http://schemas.microsoft.com/office/drawing/2014/main" id="{E94D074F-D684-2E64-B171-78C1EF5E63AF}"/>
              </a:ext>
            </a:extLst>
          </p:cNvPr>
          <p:cNvSpPr txBox="1"/>
          <p:nvPr/>
        </p:nvSpPr>
        <p:spPr>
          <a:xfrm>
            <a:off x="-1" y="1234068"/>
            <a:ext cx="4572001" cy="3693319"/>
          </a:xfrm>
          <a:prstGeom prst="rect">
            <a:avLst/>
          </a:prstGeom>
          <a:noFill/>
        </p:spPr>
        <p:txBody>
          <a:bodyPr wrap="square">
            <a:spAutoFit/>
          </a:bodyPr>
          <a:lstStyle/>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The fact that the part of the proposed Directive relating to pre-packs was not included in that agreement was interpreted by some to mean that the planned regulation on this matter would not go ahead, a matter which, in my opinion, constitutes the key element of the future Directive and completes the insolvency management system together with restructuring plans.</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On 20 March 2025, the draft report of the European Parliament's Committee on Legal Affairs was made public.</a:t>
            </a:r>
          </a:p>
        </p:txBody>
      </p:sp>
      <p:pic>
        <p:nvPicPr>
          <p:cNvPr id="5" name="Imagen 4">
            <a:extLst>
              <a:ext uri="{FF2B5EF4-FFF2-40B4-BE49-F238E27FC236}">
                <a16:creationId xmlns:a16="http://schemas.microsoft.com/office/drawing/2014/main" id="{A2501F44-072D-2037-1BB6-D1EC34AFC000}"/>
              </a:ext>
            </a:extLst>
          </p:cNvPr>
          <p:cNvPicPr>
            <a:picLocks noChangeAspect="1"/>
          </p:cNvPicPr>
          <p:nvPr/>
        </p:nvPicPr>
        <p:blipFill>
          <a:blip r:embed="rId2"/>
          <a:stretch>
            <a:fillRect/>
          </a:stretch>
        </p:blipFill>
        <p:spPr>
          <a:xfrm>
            <a:off x="5772929" y="1539798"/>
            <a:ext cx="2531208" cy="3270095"/>
          </a:xfrm>
          <a:prstGeom prst="rect">
            <a:avLst/>
          </a:prstGeom>
        </p:spPr>
      </p:pic>
    </p:spTree>
    <p:extLst>
      <p:ext uri="{BB962C8B-B14F-4D97-AF65-F5344CB8AC3E}">
        <p14:creationId xmlns:p14="http://schemas.microsoft.com/office/powerpoint/2010/main" val="6747328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B8B513-C92B-670E-036F-35EC6CE36F03}"/>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F45D7E61-10ED-6EBD-07A2-2998262BE3D8}"/>
              </a:ext>
            </a:extLst>
          </p:cNvPr>
          <p:cNvSpPr>
            <a:spLocks noGrp="1"/>
          </p:cNvSpPr>
          <p:nvPr>
            <p:ph type="ctrTitle"/>
          </p:nvPr>
        </p:nvSpPr>
        <p:spPr>
          <a:xfrm>
            <a:off x="399010" y="1234068"/>
            <a:ext cx="4440619" cy="3575825"/>
          </a:xfrm>
        </p:spPr>
        <p:txBody>
          <a:bodyPr>
            <a:normAutofit/>
          </a:bodyPr>
          <a:lstStyle/>
          <a:p>
            <a:pPr eaLnBrk="1" hangingPunct="1"/>
            <a:br>
              <a:rPr lang="pl-PL" b="1" dirty="0"/>
            </a:br>
            <a:endParaRPr lang="en-US" sz="2200" b="1" dirty="0"/>
          </a:p>
        </p:txBody>
      </p:sp>
      <p:sp>
        <p:nvSpPr>
          <p:cNvPr id="3" name="Subtitle 2">
            <a:extLst>
              <a:ext uri="{FF2B5EF4-FFF2-40B4-BE49-F238E27FC236}">
                <a16:creationId xmlns:a16="http://schemas.microsoft.com/office/drawing/2014/main" id="{16565E48-C526-AA2F-77EC-E1B50A5E9557}"/>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
        <p:nvSpPr>
          <p:cNvPr id="4" name="CuadroTexto 3">
            <a:extLst>
              <a:ext uri="{FF2B5EF4-FFF2-40B4-BE49-F238E27FC236}">
                <a16:creationId xmlns:a16="http://schemas.microsoft.com/office/drawing/2014/main" id="{AB144889-509E-50E7-170F-D16B5A5729F4}"/>
              </a:ext>
            </a:extLst>
          </p:cNvPr>
          <p:cNvSpPr txBox="1"/>
          <p:nvPr/>
        </p:nvSpPr>
        <p:spPr>
          <a:xfrm>
            <a:off x="131381" y="2260145"/>
            <a:ext cx="4440619" cy="1200329"/>
          </a:xfrm>
          <a:prstGeom prst="rect">
            <a:avLst/>
          </a:prstGeom>
          <a:noFill/>
        </p:spPr>
        <p:txBody>
          <a:bodyPr wrap="square">
            <a:spAutoFit/>
          </a:bodyPr>
          <a:lstStyle/>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On 23 May 2025, the text on which the Council of the European Union reached its general approach, including the pre-pack, was made public.</a:t>
            </a:r>
          </a:p>
        </p:txBody>
      </p:sp>
      <p:pic>
        <p:nvPicPr>
          <p:cNvPr id="2" name="Imagen 1">
            <a:extLst>
              <a:ext uri="{FF2B5EF4-FFF2-40B4-BE49-F238E27FC236}">
                <a16:creationId xmlns:a16="http://schemas.microsoft.com/office/drawing/2014/main" id="{E9F62144-8AD9-2524-A255-83230B5840AB}"/>
              </a:ext>
            </a:extLst>
          </p:cNvPr>
          <p:cNvPicPr>
            <a:picLocks noChangeAspect="1"/>
          </p:cNvPicPr>
          <p:nvPr/>
        </p:nvPicPr>
        <p:blipFill>
          <a:blip r:embed="rId2"/>
          <a:stretch>
            <a:fillRect/>
          </a:stretch>
        </p:blipFill>
        <p:spPr>
          <a:xfrm>
            <a:off x="5434360" y="945694"/>
            <a:ext cx="2779459" cy="4289289"/>
          </a:xfrm>
          <a:prstGeom prst="rect">
            <a:avLst/>
          </a:prstGeom>
        </p:spPr>
      </p:pic>
    </p:spTree>
    <p:extLst>
      <p:ext uri="{BB962C8B-B14F-4D97-AF65-F5344CB8AC3E}">
        <p14:creationId xmlns:p14="http://schemas.microsoft.com/office/powerpoint/2010/main" val="33049952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B0F94-33D8-C4BF-E7EB-62E4DBBE6BBF}"/>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F9C7F32F-9D93-3195-02BA-E424232E423C}"/>
              </a:ext>
            </a:extLst>
          </p:cNvPr>
          <p:cNvSpPr>
            <a:spLocks noGrp="1"/>
          </p:cNvSpPr>
          <p:nvPr>
            <p:ph type="ctrTitle"/>
          </p:nvPr>
        </p:nvSpPr>
        <p:spPr>
          <a:xfrm>
            <a:off x="399010" y="1234068"/>
            <a:ext cx="4440619" cy="3575825"/>
          </a:xfrm>
        </p:spPr>
        <p:txBody>
          <a:bodyPr>
            <a:normAutofit/>
          </a:bodyPr>
          <a:lstStyle/>
          <a:p>
            <a:pPr eaLnBrk="1" hangingPunct="1"/>
            <a:br>
              <a:rPr lang="pl-PL" b="1" dirty="0"/>
            </a:br>
            <a:endParaRPr lang="en-US" sz="2200" b="1" dirty="0"/>
          </a:p>
        </p:txBody>
      </p:sp>
      <p:sp>
        <p:nvSpPr>
          <p:cNvPr id="3" name="Subtitle 2">
            <a:extLst>
              <a:ext uri="{FF2B5EF4-FFF2-40B4-BE49-F238E27FC236}">
                <a16:creationId xmlns:a16="http://schemas.microsoft.com/office/drawing/2014/main" id="{580310A0-A0F8-E612-9F6A-5D57F7CC2C45}"/>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
        <p:nvSpPr>
          <p:cNvPr id="4" name="CuadroTexto 3">
            <a:extLst>
              <a:ext uri="{FF2B5EF4-FFF2-40B4-BE49-F238E27FC236}">
                <a16:creationId xmlns:a16="http://schemas.microsoft.com/office/drawing/2014/main" id="{764A25D8-AA47-698A-24F7-088A7A7D50C3}"/>
              </a:ext>
            </a:extLst>
          </p:cNvPr>
          <p:cNvSpPr txBox="1"/>
          <p:nvPr/>
        </p:nvSpPr>
        <p:spPr>
          <a:xfrm>
            <a:off x="0" y="1234068"/>
            <a:ext cx="7945822" cy="2985433"/>
          </a:xfrm>
          <a:prstGeom prst="rect">
            <a:avLst/>
          </a:prstGeom>
          <a:noFill/>
        </p:spPr>
        <p:txBody>
          <a:bodyPr wrap="square">
            <a:spAutoFit/>
          </a:bodyPr>
          <a:lstStyle/>
          <a:p>
            <a:pPr marR="0" lvl="0" algn="ctr" defTabSz="4572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1">
                    <a:lumMod val="75000"/>
                  </a:schemeClr>
                </a:solidFill>
                <a:effectLst/>
                <a:uLnTx/>
                <a:uFillTx/>
                <a:latin typeface="Calibri"/>
                <a:ea typeface="+mn-ea"/>
                <a:cs typeface="+mn-cs"/>
              </a:rPr>
              <a:t>And, by way of introduction, what does pre-pack consist of and what is the purpose of this tool?</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dirty="0">
              <a:solidFill>
                <a:schemeClr val="accent1">
                  <a:lumMod val="75000"/>
                </a:schemeClr>
              </a:solidFill>
              <a:latin typeface="Calibri"/>
            </a:endParaRP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accent1">
                    <a:lumMod val="75000"/>
                  </a:schemeClr>
                </a:solidFill>
                <a:effectLst/>
                <a:uLnTx/>
                <a:uFillTx/>
                <a:latin typeface="Calibri"/>
                <a:ea typeface="+mn-ea"/>
                <a:cs typeface="+mn-cs"/>
              </a:rPr>
              <a:t>The proposed Directive provides rules on pre-pack in Articles 19 to 35.</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accent1">
                    <a:lumMod val="75000"/>
                  </a:schemeClr>
                </a:solidFill>
                <a:effectLst/>
                <a:uLnTx/>
                <a:uFillTx/>
                <a:latin typeface="Calibri"/>
                <a:ea typeface="+mn-ea"/>
                <a:cs typeface="+mn-cs"/>
              </a:rPr>
              <a:t>The aim is to achieve a more efficient liquidation of the going concern business in the event of the debtor's insolvency</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accent1">
                    <a:lumMod val="75000"/>
                  </a:schemeClr>
                </a:solidFill>
                <a:effectLst/>
                <a:uLnTx/>
                <a:uFillTx/>
                <a:latin typeface="Calibri"/>
                <a:ea typeface="+mn-ea"/>
                <a:cs typeface="+mn-cs"/>
              </a:rPr>
              <a:t>It consists of two phases: an initial phase of preparation for sale and a subsequent phase of execution</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accent1">
                    <a:lumMod val="75000"/>
                  </a:schemeClr>
                </a:solidFill>
                <a:effectLst/>
                <a:uLnTx/>
                <a:uFillTx/>
                <a:latin typeface="Calibri"/>
                <a:ea typeface="+mn-ea"/>
                <a:cs typeface="+mn-cs"/>
              </a:rPr>
              <a:t>The liquidation phase is considered an insolvency proceeding for the purposes of Regulation 2015/848 of 20 May</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accent1">
                    <a:lumMod val="75000"/>
                  </a:schemeClr>
                </a:solidFill>
                <a:effectLst/>
                <a:uLnTx/>
                <a:uFillTx/>
                <a:latin typeface="Calibri"/>
                <a:ea typeface="+mn-ea"/>
                <a:cs typeface="+mn-cs"/>
              </a:rPr>
              <a:t>The purpose of the pre-pack is to achieve greater efficiency of the sale procedure; increased transparency, competition and publicity; ensuring the sale under market conditions. </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accent1">
                    <a:lumMod val="75000"/>
                  </a:schemeClr>
                </a:solidFill>
                <a:effectLst/>
                <a:uLnTx/>
                <a:uFillTx/>
                <a:latin typeface="Calibri"/>
                <a:ea typeface="+mn-ea"/>
                <a:cs typeface="+mn-cs"/>
              </a:rPr>
              <a:t>General rule: acquisition of the company or part thereof free of charges and debts</a:t>
            </a:r>
          </a:p>
        </p:txBody>
      </p:sp>
      <p:pic>
        <p:nvPicPr>
          <p:cNvPr id="2" name="Imagen 1">
            <a:extLst>
              <a:ext uri="{FF2B5EF4-FFF2-40B4-BE49-F238E27FC236}">
                <a16:creationId xmlns:a16="http://schemas.microsoft.com/office/drawing/2014/main" id="{0A5DBE21-77B9-8FB5-DF7F-350429C3ED0D}"/>
              </a:ext>
            </a:extLst>
          </p:cNvPr>
          <p:cNvPicPr>
            <a:picLocks noChangeAspect="1"/>
          </p:cNvPicPr>
          <p:nvPr/>
        </p:nvPicPr>
        <p:blipFill>
          <a:blip r:embed="rId2"/>
          <a:stretch>
            <a:fillRect/>
          </a:stretch>
        </p:blipFill>
        <p:spPr>
          <a:xfrm>
            <a:off x="8375915" y="1234068"/>
            <a:ext cx="738150" cy="1241503"/>
          </a:xfrm>
          <a:prstGeom prst="rect">
            <a:avLst/>
          </a:prstGeom>
        </p:spPr>
      </p:pic>
    </p:spTree>
    <p:extLst>
      <p:ext uri="{BB962C8B-B14F-4D97-AF65-F5344CB8AC3E}">
        <p14:creationId xmlns:p14="http://schemas.microsoft.com/office/powerpoint/2010/main" val="1876587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F549D-972E-A430-7BE0-0B6DB147B38E}"/>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C6C2E249-CB6B-BB88-AB2E-C316B0E7A5E7}"/>
              </a:ext>
            </a:extLst>
          </p:cNvPr>
          <p:cNvSpPr>
            <a:spLocks noGrp="1"/>
          </p:cNvSpPr>
          <p:nvPr>
            <p:ph type="ctrTitle"/>
          </p:nvPr>
        </p:nvSpPr>
        <p:spPr>
          <a:xfrm>
            <a:off x="399010" y="1234068"/>
            <a:ext cx="4440619" cy="3575825"/>
          </a:xfrm>
        </p:spPr>
        <p:txBody>
          <a:bodyPr>
            <a:normAutofit/>
          </a:bodyPr>
          <a:lstStyle/>
          <a:p>
            <a:pPr eaLnBrk="1" hangingPunct="1"/>
            <a:br>
              <a:rPr lang="pl-PL" b="1" dirty="0"/>
            </a:br>
            <a:endParaRPr lang="en-US" sz="2200" b="1" dirty="0"/>
          </a:p>
        </p:txBody>
      </p:sp>
      <p:sp>
        <p:nvSpPr>
          <p:cNvPr id="3" name="Subtitle 2">
            <a:extLst>
              <a:ext uri="{FF2B5EF4-FFF2-40B4-BE49-F238E27FC236}">
                <a16:creationId xmlns:a16="http://schemas.microsoft.com/office/drawing/2014/main" id="{DC3F411D-11D0-D459-1343-694C7FEA90C2}"/>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
        <p:nvSpPr>
          <p:cNvPr id="4" name="CuadroTexto 3">
            <a:extLst>
              <a:ext uri="{FF2B5EF4-FFF2-40B4-BE49-F238E27FC236}">
                <a16:creationId xmlns:a16="http://schemas.microsoft.com/office/drawing/2014/main" id="{3231E6EB-A0AF-42EF-B21E-960DD9DFB4D5}"/>
              </a:ext>
            </a:extLst>
          </p:cNvPr>
          <p:cNvSpPr txBox="1"/>
          <p:nvPr/>
        </p:nvSpPr>
        <p:spPr>
          <a:xfrm>
            <a:off x="0" y="1308410"/>
            <a:ext cx="6668430" cy="2308324"/>
          </a:xfrm>
          <a:prstGeom prst="rect">
            <a:avLst/>
          </a:prstGeom>
          <a:noFill/>
        </p:spPr>
        <p:txBody>
          <a:bodyPr wrap="square">
            <a:spAutoFit/>
          </a:bodyPr>
          <a:lstStyle/>
          <a:p>
            <a:pPr marR="0" lvl="0" algn="ctr" defTabSz="4572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1">
                    <a:lumMod val="75000"/>
                  </a:schemeClr>
                </a:solidFill>
                <a:effectLst/>
                <a:uLnTx/>
                <a:uFillTx/>
                <a:latin typeface="Calibri"/>
                <a:ea typeface="+mn-ea"/>
                <a:cs typeface="+mn-cs"/>
              </a:rPr>
              <a:t>May closely </a:t>
            </a:r>
          </a:p>
          <a:p>
            <a:pPr marR="0" lvl="0" algn="ctr" defTabSz="4572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1">
                    <a:lumMod val="75000"/>
                  </a:schemeClr>
                </a:solidFill>
                <a:effectLst/>
                <a:uLnTx/>
                <a:uFillTx/>
                <a:latin typeface="Calibri"/>
                <a:ea typeface="+mn-ea"/>
                <a:cs typeface="+mn-cs"/>
              </a:rPr>
              <a:t>related party to a debtor participate in the pre-</a:t>
            </a:r>
          </a:p>
          <a:p>
            <a:pPr marR="0" lvl="0" algn="ctr" defTabSz="4572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1">
                    <a:lumMod val="75000"/>
                  </a:schemeClr>
                </a:solidFill>
                <a:effectLst/>
                <a:uLnTx/>
                <a:uFillTx/>
                <a:latin typeface="Calibri"/>
                <a:ea typeface="+mn-ea"/>
                <a:cs typeface="+mn-cs"/>
              </a:rPr>
              <a:t>pack proceedings and benefit from the “free and clear” acquisition of the business?</a:t>
            </a:r>
          </a:p>
          <a:p>
            <a:pPr marR="0" lvl="0" algn="ctr" defTabSz="4572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schemeClr val="accent1">
                  <a:lumMod val="75000"/>
                </a:schemeClr>
              </a:solidFill>
              <a:effectLst/>
              <a:uLnTx/>
              <a:uFillTx/>
              <a:latin typeface="Calibri"/>
              <a:ea typeface="+mn-ea"/>
              <a:cs typeface="+mn-cs"/>
            </a:endParaRPr>
          </a:p>
          <a:p>
            <a:pPr marR="0" lvl="0" algn="ctr" defTabSz="4572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1">
                    <a:lumMod val="75000"/>
                  </a:schemeClr>
                </a:solidFill>
                <a:effectLst/>
                <a:uLnTx/>
                <a:uFillTx/>
                <a:latin typeface="Calibri"/>
                <a:ea typeface="+mn-ea"/>
                <a:cs typeface="+mn-cs"/>
              </a:rPr>
              <a:t>Would there be a risk of conflict of interest?</a:t>
            </a:r>
          </a:p>
        </p:txBody>
      </p:sp>
      <p:pic>
        <p:nvPicPr>
          <p:cNvPr id="5" name="Imagen 4">
            <a:extLst>
              <a:ext uri="{FF2B5EF4-FFF2-40B4-BE49-F238E27FC236}">
                <a16:creationId xmlns:a16="http://schemas.microsoft.com/office/drawing/2014/main" id="{B2A1476C-4636-9AB9-579A-12BCF8F72E24}"/>
              </a:ext>
            </a:extLst>
          </p:cNvPr>
          <p:cNvPicPr>
            <a:picLocks noChangeAspect="1"/>
          </p:cNvPicPr>
          <p:nvPr/>
        </p:nvPicPr>
        <p:blipFill>
          <a:blip r:embed="rId2"/>
          <a:stretch>
            <a:fillRect/>
          </a:stretch>
        </p:blipFill>
        <p:spPr>
          <a:xfrm>
            <a:off x="6279529" y="2515151"/>
            <a:ext cx="2644401" cy="2516547"/>
          </a:xfrm>
          <a:prstGeom prst="rect">
            <a:avLst/>
          </a:prstGeom>
        </p:spPr>
      </p:pic>
    </p:spTree>
    <p:extLst>
      <p:ext uri="{BB962C8B-B14F-4D97-AF65-F5344CB8AC3E}">
        <p14:creationId xmlns:p14="http://schemas.microsoft.com/office/powerpoint/2010/main" val="23811524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800C9-088A-9ECF-E9F3-073027DA5DF1}"/>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212EABC6-A9B8-C58F-57CB-D38A48CCA7CF}"/>
              </a:ext>
            </a:extLst>
          </p:cNvPr>
          <p:cNvSpPr>
            <a:spLocks noGrp="1"/>
          </p:cNvSpPr>
          <p:nvPr>
            <p:ph type="ctrTitle"/>
          </p:nvPr>
        </p:nvSpPr>
        <p:spPr>
          <a:xfrm>
            <a:off x="399010" y="1234068"/>
            <a:ext cx="4440619" cy="3575825"/>
          </a:xfrm>
        </p:spPr>
        <p:txBody>
          <a:bodyPr>
            <a:normAutofit/>
          </a:bodyPr>
          <a:lstStyle/>
          <a:p>
            <a:pPr eaLnBrk="1" hangingPunct="1"/>
            <a:br>
              <a:rPr lang="pl-PL" b="1" dirty="0"/>
            </a:br>
            <a:endParaRPr lang="en-US" sz="2200" b="1" dirty="0"/>
          </a:p>
        </p:txBody>
      </p:sp>
      <p:sp>
        <p:nvSpPr>
          <p:cNvPr id="3" name="Subtitle 2">
            <a:extLst>
              <a:ext uri="{FF2B5EF4-FFF2-40B4-BE49-F238E27FC236}">
                <a16:creationId xmlns:a16="http://schemas.microsoft.com/office/drawing/2014/main" id="{086D2686-FC9D-FFCC-5442-60463ED45704}"/>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
        <p:nvSpPr>
          <p:cNvPr id="4" name="CuadroTexto 3">
            <a:extLst>
              <a:ext uri="{FF2B5EF4-FFF2-40B4-BE49-F238E27FC236}">
                <a16:creationId xmlns:a16="http://schemas.microsoft.com/office/drawing/2014/main" id="{D761EB30-6569-84A3-0C05-A39FFA61C3BD}"/>
              </a:ext>
            </a:extLst>
          </p:cNvPr>
          <p:cNvSpPr txBox="1"/>
          <p:nvPr/>
        </p:nvSpPr>
        <p:spPr>
          <a:xfrm>
            <a:off x="59473" y="1234068"/>
            <a:ext cx="9002751" cy="2308324"/>
          </a:xfrm>
          <a:prstGeom prst="rect">
            <a:avLst/>
          </a:prstGeom>
          <a:noFill/>
        </p:spPr>
        <p:txBody>
          <a:bodyPr wrap="square">
            <a:spAutoFit/>
          </a:bodyPr>
          <a:lstStyle/>
          <a:p>
            <a:pPr marR="0" lvl="0" algn="ctr" defTabSz="4572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1">
                    <a:lumMod val="75000"/>
                  </a:schemeClr>
                </a:solidFill>
                <a:effectLst/>
                <a:uLnTx/>
                <a:uFillTx/>
                <a:latin typeface="Calibri"/>
                <a:ea typeface="+mn-ea"/>
                <a:cs typeface="+mn-cs"/>
              </a:rPr>
              <a:t>The answer is yes. The debt-free acquisition rule also applies to persons </a:t>
            </a:r>
            <a:r>
              <a:rPr lang="en-US" sz="2400" b="1" dirty="0">
                <a:solidFill>
                  <a:schemeClr val="accent1">
                    <a:lumMod val="75000"/>
                  </a:schemeClr>
                </a:solidFill>
                <a:latin typeface="Calibri"/>
              </a:rPr>
              <a:t>closely</a:t>
            </a:r>
            <a:r>
              <a:rPr kumimoji="0" lang="en-US" sz="2400" b="1" i="0" u="none" strike="noStrike" kern="1200" cap="none" spc="0" normalizeH="0" baseline="0" noProof="0" dirty="0">
                <a:ln>
                  <a:noFill/>
                </a:ln>
                <a:solidFill>
                  <a:schemeClr val="accent1">
                    <a:lumMod val="75000"/>
                  </a:schemeClr>
                </a:solidFill>
                <a:effectLst/>
                <a:uLnTx/>
                <a:uFillTx/>
                <a:latin typeface="Calibri"/>
                <a:ea typeface="+mn-ea"/>
                <a:cs typeface="+mn-cs"/>
              </a:rPr>
              <a:t> related to the debtor, but additional precautions must be taken.</a:t>
            </a:r>
          </a:p>
          <a:p>
            <a:pPr marR="0" lvl="0" algn="ctr" defTabSz="4572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schemeClr val="accent1">
                  <a:lumMod val="75000"/>
                </a:schemeClr>
              </a:solidFill>
              <a:effectLst/>
              <a:uLnTx/>
              <a:uFillTx/>
              <a:latin typeface="Calibri"/>
              <a:ea typeface="+mn-ea"/>
              <a:cs typeface="+mn-cs"/>
            </a:endParaRPr>
          </a:p>
          <a:p>
            <a:pPr marR="0" lvl="0" algn="ctr" defTabSz="4572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1">
                    <a:lumMod val="75000"/>
                  </a:schemeClr>
                </a:solidFill>
                <a:effectLst/>
                <a:uLnTx/>
                <a:uFillTx/>
                <a:latin typeface="Calibri"/>
                <a:ea typeface="+mn-ea"/>
                <a:cs typeface="+mn-cs"/>
              </a:rPr>
              <a:t>What kind of safeguards?</a:t>
            </a:r>
          </a:p>
          <a:p>
            <a:pPr marR="0" lvl="0" algn="ctr" defTabSz="4572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schemeClr val="accent1">
                  <a:lumMod val="75000"/>
                </a:schemeClr>
              </a:solidFill>
              <a:effectLst/>
              <a:uLnTx/>
              <a:uFillTx/>
              <a:latin typeface="Calibri"/>
              <a:ea typeface="+mn-ea"/>
              <a:cs typeface="+mn-cs"/>
            </a:endParaRPr>
          </a:p>
        </p:txBody>
      </p:sp>
      <p:pic>
        <p:nvPicPr>
          <p:cNvPr id="2" name="Imagen 1">
            <a:extLst>
              <a:ext uri="{FF2B5EF4-FFF2-40B4-BE49-F238E27FC236}">
                <a16:creationId xmlns:a16="http://schemas.microsoft.com/office/drawing/2014/main" id="{289D99FB-8559-52A5-5E81-3C10EEC24F2B}"/>
              </a:ext>
            </a:extLst>
          </p:cNvPr>
          <p:cNvPicPr>
            <a:picLocks noChangeAspect="1"/>
          </p:cNvPicPr>
          <p:nvPr/>
        </p:nvPicPr>
        <p:blipFill>
          <a:blip r:embed="rId2"/>
          <a:stretch>
            <a:fillRect/>
          </a:stretch>
        </p:blipFill>
        <p:spPr>
          <a:xfrm>
            <a:off x="3683266" y="3148771"/>
            <a:ext cx="1755163" cy="1863674"/>
          </a:xfrm>
          <a:prstGeom prst="rect">
            <a:avLst/>
          </a:prstGeom>
        </p:spPr>
      </p:pic>
    </p:spTree>
    <p:extLst>
      <p:ext uri="{BB962C8B-B14F-4D97-AF65-F5344CB8AC3E}">
        <p14:creationId xmlns:p14="http://schemas.microsoft.com/office/powerpoint/2010/main" val="4457779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7A672-DD63-EEBD-9DA8-C4FABA73101B}"/>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FC46E281-B87E-E81C-9C34-4F0ABBB74303}"/>
              </a:ext>
            </a:extLst>
          </p:cNvPr>
          <p:cNvSpPr>
            <a:spLocks noGrp="1"/>
          </p:cNvSpPr>
          <p:nvPr>
            <p:ph type="ctrTitle"/>
          </p:nvPr>
        </p:nvSpPr>
        <p:spPr>
          <a:xfrm>
            <a:off x="399010" y="1234068"/>
            <a:ext cx="4440619" cy="3575825"/>
          </a:xfrm>
        </p:spPr>
        <p:txBody>
          <a:bodyPr>
            <a:normAutofit/>
          </a:bodyPr>
          <a:lstStyle/>
          <a:p>
            <a:pPr eaLnBrk="1" hangingPunct="1"/>
            <a:br>
              <a:rPr lang="pl-PL" b="1" dirty="0"/>
            </a:br>
            <a:endParaRPr lang="en-US" sz="2200" b="1" dirty="0"/>
          </a:p>
        </p:txBody>
      </p:sp>
      <p:sp>
        <p:nvSpPr>
          <p:cNvPr id="3" name="Subtitle 2">
            <a:extLst>
              <a:ext uri="{FF2B5EF4-FFF2-40B4-BE49-F238E27FC236}">
                <a16:creationId xmlns:a16="http://schemas.microsoft.com/office/drawing/2014/main" id="{184287F8-7677-E5BC-A3DE-E417F8B21A4B}"/>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
        <p:nvSpPr>
          <p:cNvPr id="4" name="CuadroTexto 3">
            <a:extLst>
              <a:ext uri="{FF2B5EF4-FFF2-40B4-BE49-F238E27FC236}">
                <a16:creationId xmlns:a16="http://schemas.microsoft.com/office/drawing/2014/main" id="{994C846A-338C-AED4-E9C4-98E53F9A1E72}"/>
              </a:ext>
            </a:extLst>
          </p:cNvPr>
          <p:cNvSpPr txBox="1"/>
          <p:nvPr/>
        </p:nvSpPr>
        <p:spPr>
          <a:xfrm>
            <a:off x="-1" y="1234068"/>
            <a:ext cx="8579005" cy="3447098"/>
          </a:xfrm>
          <a:prstGeom prst="rect">
            <a:avLst/>
          </a:prstGeom>
          <a:noFill/>
        </p:spPr>
        <p:txBody>
          <a:bodyPr wrap="square">
            <a:spAutoFit/>
          </a:bodyPr>
          <a:lstStyle/>
          <a:p>
            <a:pPr marR="0" lvl="0" algn="ctr" defTabSz="457200" rtl="0" eaLnBrk="1" fontAlgn="auto" latinLnBrk="0" hangingPunct="1">
              <a:lnSpc>
                <a:spcPct val="100000"/>
              </a:lnSpc>
              <a:spcBef>
                <a:spcPts val="0"/>
              </a:spcBef>
              <a:spcAft>
                <a:spcPts val="0"/>
              </a:spcAft>
              <a:buClrTx/>
              <a:buSzTx/>
              <a:tabLst/>
              <a:defRPr/>
            </a:pPr>
            <a:r>
              <a:rPr lang="en-US" sz="2800" b="1" dirty="0">
                <a:solidFill>
                  <a:schemeClr val="accent1">
                    <a:lumMod val="50000"/>
                  </a:schemeClr>
                </a:solidFill>
                <a:latin typeface="Calibri"/>
              </a:rPr>
              <a:t>What conditions must be fulfilled?</a:t>
            </a:r>
          </a:p>
          <a:p>
            <a:pPr marR="0" lvl="0" algn="ctr" defTabSz="457200" rtl="0" eaLnBrk="1" fontAlgn="auto" latinLnBrk="0" hangingPunct="1">
              <a:lnSpc>
                <a:spcPct val="100000"/>
              </a:lnSpc>
              <a:spcBef>
                <a:spcPts val="0"/>
              </a:spcBef>
              <a:spcAft>
                <a:spcPts val="0"/>
              </a:spcAft>
              <a:buClrTx/>
              <a:buSzTx/>
              <a:tabLst/>
              <a:defRPr/>
            </a:pPr>
            <a:endParaRPr lang="en-US" sz="2800" dirty="0">
              <a:solidFill>
                <a:schemeClr val="accent1">
                  <a:lumMod val="50000"/>
                </a:schemeClr>
              </a:solidFill>
              <a:latin typeface="Calibri"/>
            </a:endParaRP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1">
                    <a:lumMod val="50000"/>
                  </a:schemeClr>
                </a:solidFill>
                <a:latin typeface="Calibri"/>
              </a:rPr>
              <a:t>The relationship between the person closely related to the debtor </a:t>
            </a:r>
            <a:r>
              <a:rPr kumimoji="0" lang="en-US" sz="1800" b="0" i="0" u="none" strike="noStrike" kern="1200" cap="none" spc="0" normalizeH="0" baseline="0" noProof="0" dirty="0">
                <a:ln>
                  <a:noFill/>
                </a:ln>
                <a:solidFill>
                  <a:srgbClr val="4F81BD">
                    <a:lumMod val="50000"/>
                  </a:srgbClr>
                </a:solidFill>
                <a:effectLst/>
                <a:uLnTx/>
                <a:uFillTx/>
                <a:latin typeface="Calibri"/>
                <a:ea typeface="+mn-ea"/>
                <a:cs typeface="+mn-cs"/>
              </a:rPr>
              <a:t>must be disclosed</a:t>
            </a:r>
            <a:r>
              <a:rPr lang="en-US" dirty="0">
                <a:solidFill>
                  <a:schemeClr val="accent1">
                    <a:lumMod val="50000"/>
                  </a:schemeClr>
                </a:solidFill>
                <a:latin typeface="Calibri"/>
              </a:rPr>
              <a:t>.</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1">
                    <a:lumMod val="50000"/>
                  </a:schemeClr>
                </a:solidFill>
                <a:latin typeface="Calibri"/>
              </a:rPr>
              <a:t>Sufficient time must be given to other potential bidders to submit their bids.</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1">
                    <a:lumMod val="50000"/>
                  </a:schemeClr>
                </a:solidFill>
                <a:latin typeface="Calibri"/>
              </a:rPr>
              <a:t>If the person closely related to the debtor is the only bidder, additional measures or precautions may be taken.</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1">
                    <a:lumMod val="50000"/>
                  </a:schemeClr>
                </a:solidFill>
                <a:latin typeface="Calibri"/>
              </a:rPr>
              <a:t>In any case, it is necessary to guarantee the best interests of the creditors, which in this case means that the sale of the business unit through the pre-pack is more advantageous than a fragmentary liquidation.</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1">
                    <a:lumMod val="50000"/>
                  </a:schemeClr>
                </a:solidFill>
                <a:latin typeface="Calibri"/>
              </a:rPr>
              <a:t>If the above conditions are not met, the court or competent authority may revoke the benefit of acquiring the unit free of debt.</a:t>
            </a:r>
            <a:endPar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endParaRPr>
          </a:p>
        </p:txBody>
      </p:sp>
    </p:spTree>
    <p:extLst>
      <p:ext uri="{BB962C8B-B14F-4D97-AF65-F5344CB8AC3E}">
        <p14:creationId xmlns:p14="http://schemas.microsoft.com/office/powerpoint/2010/main" val="2382654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0A72C-14BD-53E8-5305-2126619652EE}"/>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B9574080-0CA4-9944-E73D-790C4CA59957}"/>
              </a:ext>
            </a:extLst>
          </p:cNvPr>
          <p:cNvSpPr>
            <a:spLocks noGrp="1"/>
          </p:cNvSpPr>
          <p:nvPr>
            <p:ph type="ctrTitle"/>
          </p:nvPr>
        </p:nvSpPr>
        <p:spPr>
          <a:xfrm>
            <a:off x="399010" y="1234068"/>
            <a:ext cx="4440619" cy="3575825"/>
          </a:xfrm>
        </p:spPr>
        <p:txBody>
          <a:bodyPr>
            <a:normAutofit/>
          </a:bodyPr>
          <a:lstStyle/>
          <a:p>
            <a:pPr eaLnBrk="1" hangingPunct="1"/>
            <a:br>
              <a:rPr lang="pl-PL" b="1" dirty="0"/>
            </a:br>
            <a:endParaRPr lang="en-US" sz="2200" b="1" dirty="0"/>
          </a:p>
        </p:txBody>
      </p:sp>
      <p:sp>
        <p:nvSpPr>
          <p:cNvPr id="3" name="Subtitle 2">
            <a:extLst>
              <a:ext uri="{FF2B5EF4-FFF2-40B4-BE49-F238E27FC236}">
                <a16:creationId xmlns:a16="http://schemas.microsoft.com/office/drawing/2014/main" id="{836CD246-991F-0FAE-D8F7-3DFCFA5103AB}"/>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
        <p:nvSpPr>
          <p:cNvPr id="4" name="CuadroTexto 3">
            <a:extLst>
              <a:ext uri="{FF2B5EF4-FFF2-40B4-BE49-F238E27FC236}">
                <a16:creationId xmlns:a16="http://schemas.microsoft.com/office/drawing/2014/main" id="{632268CD-82C3-8355-27F2-0D2A5EA75874}"/>
              </a:ext>
            </a:extLst>
          </p:cNvPr>
          <p:cNvSpPr txBox="1"/>
          <p:nvPr/>
        </p:nvSpPr>
        <p:spPr>
          <a:xfrm>
            <a:off x="-1" y="1234068"/>
            <a:ext cx="8579005" cy="4524315"/>
          </a:xfrm>
          <a:prstGeom prst="rect">
            <a:avLst/>
          </a:prstGeom>
          <a:noFill/>
        </p:spPr>
        <p:txBody>
          <a:bodyPr wrap="square">
            <a:spAutoFit/>
          </a:bodyPr>
          <a:lstStyle/>
          <a:p>
            <a:pPr marR="0" lvl="0" algn="ctr" defTabSz="457200" rtl="0" eaLnBrk="1" fontAlgn="auto" latinLnBrk="0" hangingPunct="1">
              <a:lnSpc>
                <a:spcPct val="100000"/>
              </a:lnSpc>
              <a:spcBef>
                <a:spcPts val="0"/>
              </a:spcBef>
              <a:spcAft>
                <a:spcPts val="0"/>
              </a:spcAft>
              <a:buClrTx/>
              <a:buSzTx/>
              <a:tabLst/>
              <a:defRPr/>
            </a:pPr>
            <a:r>
              <a:rPr kumimoji="0" lang="en-US" sz="1800" b="1" i="0" u="none" strike="noStrike" kern="1200" cap="none" spc="0" normalizeH="0" baseline="0" noProof="0" dirty="0">
                <a:ln>
                  <a:noFill/>
                </a:ln>
                <a:solidFill>
                  <a:schemeClr val="accent1">
                    <a:lumMod val="50000"/>
                  </a:schemeClr>
                </a:solidFill>
                <a:effectLst/>
                <a:uLnTx/>
                <a:uFillTx/>
                <a:latin typeface="Calibri"/>
                <a:ea typeface="+mn-ea"/>
                <a:cs typeface="+mn-cs"/>
              </a:rPr>
              <a:t>PROS AND CONS OF THE PROPOSED REGIME?</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rPr>
              <a:t>Allowing, as the proposed Directive does, the acquisition of the business unit, by means of a pre-pack, by persons specially related to the debtor may have advantages - better knowledge of the business, greater interest in continuing the activity - although the main risk is that there may be a conflict of interest and that the interests of third parties may be left unprotected if adequate transparency measures are not adopted. The proposal therefore pays particular attention to this circumstance.</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rPr>
              <a:t>In fact, the proposed regulation seems to be inspired in some respects by the pre-pack administration in the United Kingdom, as it allows acquisition by persons </a:t>
            </a:r>
            <a:r>
              <a:rPr lang="en-US" dirty="0">
                <a:solidFill>
                  <a:schemeClr val="accent1">
                    <a:lumMod val="50000"/>
                  </a:schemeClr>
                </a:solidFill>
                <a:latin typeface="Calibri"/>
              </a:rPr>
              <a:t>closely</a:t>
            </a:r>
            <a:r>
              <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rPr>
              <a:t> related to the debtor. In this regard, it should be remembered that the main criticisms levelled at the English system have been related to sales to specially related persons (company directors), which can lead to abuse or conflicts of interest (</a:t>
            </a:r>
            <a:r>
              <a:rPr kumimoji="0" lang="en-US" sz="1800" b="0" i="1" u="none" strike="noStrike" kern="1200" cap="none" spc="0" normalizeH="0" baseline="0" noProof="0" dirty="0">
                <a:ln>
                  <a:noFill/>
                </a:ln>
                <a:solidFill>
                  <a:schemeClr val="accent1">
                    <a:lumMod val="50000"/>
                  </a:schemeClr>
                </a:solidFill>
                <a:effectLst/>
                <a:uLnTx/>
                <a:uFillTx/>
                <a:latin typeface="Calibri"/>
                <a:ea typeface="+mn-ea"/>
                <a:cs typeface="+mn-cs"/>
              </a:rPr>
              <a:t>vid</a:t>
            </a:r>
            <a:r>
              <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rPr>
              <a:t>. </a:t>
            </a:r>
            <a:r>
              <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hlinkClick r:id="rId2"/>
              </a:rPr>
              <a:t>https://www.appgbanking.org.uk/wp-content/uploads/2021/10/Resolving-Insolvency-141021-1.pdf</a:t>
            </a:r>
            <a:endPar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endParaRP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endParaRP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endParaRPr>
          </a:p>
        </p:txBody>
      </p:sp>
    </p:spTree>
    <p:extLst>
      <p:ext uri="{BB962C8B-B14F-4D97-AF65-F5344CB8AC3E}">
        <p14:creationId xmlns:p14="http://schemas.microsoft.com/office/powerpoint/2010/main" val="15926663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6D490-6819-314C-1A7A-0AFBE6684BC6}"/>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C6D6AB83-BF12-654A-6DD1-9F209184DD59}"/>
              </a:ext>
            </a:extLst>
          </p:cNvPr>
          <p:cNvSpPr>
            <a:spLocks noGrp="1"/>
          </p:cNvSpPr>
          <p:nvPr>
            <p:ph type="ctrTitle"/>
          </p:nvPr>
        </p:nvSpPr>
        <p:spPr>
          <a:xfrm>
            <a:off x="399010" y="1234068"/>
            <a:ext cx="4440619" cy="3575825"/>
          </a:xfrm>
        </p:spPr>
        <p:txBody>
          <a:bodyPr>
            <a:normAutofit/>
          </a:bodyPr>
          <a:lstStyle/>
          <a:p>
            <a:pPr eaLnBrk="1" hangingPunct="1"/>
            <a:br>
              <a:rPr lang="pl-PL" b="1" dirty="0"/>
            </a:br>
            <a:endParaRPr lang="en-US" sz="2200" b="1" dirty="0"/>
          </a:p>
        </p:txBody>
      </p:sp>
      <p:sp>
        <p:nvSpPr>
          <p:cNvPr id="3" name="Subtitle 2">
            <a:extLst>
              <a:ext uri="{FF2B5EF4-FFF2-40B4-BE49-F238E27FC236}">
                <a16:creationId xmlns:a16="http://schemas.microsoft.com/office/drawing/2014/main" id="{64A1CD16-450B-7596-0633-E666E0BB87BE}"/>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
        <p:nvSpPr>
          <p:cNvPr id="4" name="CuadroTexto 3">
            <a:extLst>
              <a:ext uri="{FF2B5EF4-FFF2-40B4-BE49-F238E27FC236}">
                <a16:creationId xmlns:a16="http://schemas.microsoft.com/office/drawing/2014/main" id="{A3D2B6AA-0069-FC79-4FA8-9E19964EA1CE}"/>
              </a:ext>
            </a:extLst>
          </p:cNvPr>
          <p:cNvSpPr txBox="1"/>
          <p:nvPr/>
        </p:nvSpPr>
        <p:spPr>
          <a:xfrm>
            <a:off x="78828" y="1234068"/>
            <a:ext cx="6671378" cy="4031873"/>
          </a:xfrm>
          <a:prstGeom prst="rect">
            <a:avLst/>
          </a:prstGeom>
          <a:noFill/>
        </p:spPr>
        <p:txBody>
          <a:bodyPr wrap="square">
            <a:spAutoFit/>
          </a:bodyPr>
          <a:lstStyle/>
          <a:p>
            <a:pPr marR="0" lvl="0" algn="ctr" defTabSz="457200" rtl="0" eaLnBrk="1" fontAlgn="auto" latinLnBrk="0" hangingPunct="1">
              <a:lnSpc>
                <a:spcPct val="100000"/>
              </a:lnSpc>
              <a:spcBef>
                <a:spcPts val="0"/>
              </a:spcBef>
              <a:spcAft>
                <a:spcPts val="0"/>
              </a:spcAft>
              <a:buClrTx/>
              <a:buSzTx/>
              <a:tabLst/>
              <a:defRPr/>
            </a:pPr>
            <a:r>
              <a:rPr lang="en-US" sz="2000" b="1" dirty="0">
                <a:solidFill>
                  <a:schemeClr val="accent1">
                    <a:lumMod val="50000"/>
                  </a:schemeClr>
                </a:solidFill>
                <a:latin typeface="Calibri"/>
              </a:rPr>
              <a:t>And, as a curious remark, what is the situation in Spain regarding this issue?</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1">
                    <a:lumMod val="50000"/>
                  </a:schemeClr>
                </a:solidFill>
                <a:latin typeface="Calibri"/>
              </a:rPr>
              <a:t>I</a:t>
            </a:r>
            <a:r>
              <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rPr>
              <a:t>n Spain, closely related persons to the debtor cannot benefit from the exemption from the obligation to pay credits not satisfied by the insolvent party prior to the transfer (Article 224.1 TRLC), which has been criticised by some legal scholars and practitioners.</a:t>
            </a:r>
          </a:p>
          <a:p>
            <a:pPr marR="0" lvl="0" algn="just" defTabSz="4572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endParaRP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rPr>
              <a:t>However, some Spanish courts, aware of the difficulty that the sale of the business unit can sometimes entail, are already applying the principles set out in the proposed Directive on acquisition by persons closely related to the debtor (see agreements on the unification of criteria of the Commercial Courts of Barcelona of December 2023).</a:t>
            </a:r>
            <a:endParaRPr kumimoji="0" lang="es-ES" sz="1800" b="0" i="0" u="none" strike="noStrike" kern="1200" cap="none" spc="0" normalizeH="0" baseline="0" noProof="0" dirty="0">
              <a:ln>
                <a:noFill/>
              </a:ln>
              <a:solidFill>
                <a:schemeClr val="accent1">
                  <a:lumMod val="50000"/>
                </a:schemeClr>
              </a:solidFill>
              <a:effectLst/>
              <a:uLnTx/>
              <a:uFillTx/>
              <a:latin typeface="Calibri"/>
              <a:ea typeface="+mn-ea"/>
              <a:cs typeface="+mn-cs"/>
            </a:endParaRPr>
          </a:p>
          <a:p>
            <a:pPr marR="0" lvl="0" algn="just" defTabSz="4572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schemeClr val="accent1">
                  <a:lumMod val="50000"/>
                </a:schemeClr>
              </a:solidFill>
              <a:effectLst/>
              <a:uLnTx/>
              <a:uFillTx/>
              <a:latin typeface="Calibri"/>
              <a:ea typeface="+mn-ea"/>
              <a:cs typeface="+mn-cs"/>
            </a:endParaRPr>
          </a:p>
        </p:txBody>
      </p:sp>
      <p:pic>
        <p:nvPicPr>
          <p:cNvPr id="2" name="Imagen 1">
            <a:extLst>
              <a:ext uri="{FF2B5EF4-FFF2-40B4-BE49-F238E27FC236}">
                <a16:creationId xmlns:a16="http://schemas.microsoft.com/office/drawing/2014/main" id="{24843485-E2A0-1976-5B16-13268FA51226}"/>
              </a:ext>
            </a:extLst>
          </p:cNvPr>
          <p:cNvPicPr>
            <a:picLocks noChangeAspect="1"/>
          </p:cNvPicPr>
          <p:nvPr/>
        </p:nvPicPr>
        <p:blipFill>
          <a:blip r:embed="rId2"/>
          <a:stretch>
            <a:fillRect/>
          </a:stretch>
        </p:blipFill>
        <p:spPr>
          <a:xfrm>
            <a:off x="6901056" y="2167946"/>
            <a:ext cx="2164116" cy="2164116"/>
          </a:xfrm>
          <a:prstGeom prst="rect">
            <a:avLst/>
          </a:prstGeom>
        </p:spPr>
      </p:pic>
    </p:spTree>
    <p:extLst>
      <p:ext uri="{BB962C8B-B14F-4D97-AF65-F5344CB8AC3E}">
        <p14:creationId xmlns:p14="http://schemas.microsoft.com/office/powerpoint/2010/main" val="32134729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Title 1">
            <a:extLst>
              <a:ext uri="{FF2B5EF4-FFF2-40B4-BE49-F238E27FC236}">
                <a16:creationId xmlns:a16="http://schemas.microsoft.com/office/drawing/2014/main" id="{E194DAE7-43A8-01B6-AECD-553413F34E1B}"/>
              </a:ext>
            </a:extLst>
          </p:cNvPr>
          <p:cNvSpPr>
            <a:spLocks noGrp="1"/>
          </p:cNvSpPr>
          <p:nvPr>
            <p:ph type="title"/>
          </p:nvPr>
        </p:nvSpPr>
        <p:spPr>
          <a:xfrm>
            <a:off x="58723" y="3888059"/>
            <a:ext cx="9257251" cy="449049"/>
          </a:xfrm>
        </p:spPr>
        <p:txBody>
          <a:bodyPr>
            <a:normAutofit fontScale="90000"/>
          </a:bodyPr>
          <a:lstStyle/>
          <a:p>
            <a:r>
              <a:rPr lang="en-US" sz="2200" dirty="0">
                <a:solidFill>
                  <a:schemeClr val="accent1">
                    <a:lumMod val="75000"/>
                  </a:schemeClr>
                </a:solidFill>
              </a:rPr>
              <a:t>Thank you very much for your attention</a:t>
            </a:r>
            <a:r>
              <a:rPr lang="es-ES" sz="2200" dirty="0">
                <a:solidFill>
                  <a:schemeClr val="accent1">
                    <a:lumMod val="75000"/>
                  </a:schemeClr>
                </a:solidFill>
              </a:rPr>
              <a:t>! </a:t>
            </a:r>
            <a:br>
              <a:rPr lang="es-ES" sz="2200" dirty="0">
                <a:solidFill>
                  <a:schemeClr val="accent1">
                    <a:lumMod val="75000"/>
                  </a:schemeClr>
                </a:solidFill>
              </a:rPr>
            </a:br>
            <a:r>
              <a:rPr lang="es-ES" sz="1600" dirty="0">
                <a:hlinkClick r:id="rId2"/>
              </a:rPr>
              <a:t>a.cohen@poderjudicial.es</a:t>
            </a:r>
            <a:br>
              <a:rPr lang="es-ES" sz="1600" dirty="0"/>
            </a:br>
            <a:br>
              <a:rPr lang="es-ES" sz="1600" dirty="0"/>
            </a:br>
            <a:endParaRPr lang="en-US" sz="1600" dirty="0"/>
          </a:p>
        </p:txBody>
      </p:sp>
      <p:pic>
        <p:nvPicPr>
          <p:cNvPr id="1026" name="Picture 2" descr="TODA Mafalda.: Tiras de Manolito.">
            <a:extLst>
              <a:ext uri="{FF2B5EF4-FFF2-40B4-BE49-F238E27FC236}">
                <a16:creationId xmlns:a16="http://schemas.microsoft.com/office/drawing/2014/main" id="{141F1E8F-CF76-2A35-5351-1E9BE2A87F3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1931" y="1188688"/>
            <a:ext cx="7480138" cy="2363516"/>
          </a:xfrm>
          <a:prstGeom prst="rect">
            <a:avLst/>
          </a:prstGeom>
          <a:solidFill>
            <a:srgbClr val="FFFFFF"/>
          </a:solidFill>
        </p:spPr>
      </p:pic>
    </p:spTree>
    <p:extLst>
      <p:ext uri="{BB962C8B-B14F-4D97-AF65-F5344CB8AC3E}">
        <p14:creationId xmlns:p14="http://schemas.microsoft.com/office/powerpoint/2010/main" val="19101471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10481</TotalTime>
  <Words>1103</Words>
  <Application>Microsoft Office PowerPoint</Application>
  <PresentationFormat>Presentación en pantalla (16:9)</PresentationFormat>
  <Paragraphs>57</Paragraphs>
  <Slides>14</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14</vt:i4>
      </vt:variant>
    </vt:vector>
  </HeadingPairs>
  <TitlesOfParts>
    <vt:vector size="17" baseType="lpstr">
      <vt:lpstr>Arial</vt:lpstr>
      <vt:lpstr>Calibri</vt:lpstr>
      <vt:lpstr>Office Theme</vt:lpstr>
      <vt:lpstr>New harmonization´s winds: special reference to pre-pack and the acquisition of the business unit by persons closely related to the debtor</vt:lpstr>
      <vt:lpstr> </vt:lpstr>
      <vt:lpstr> </vt:lpstr>
      <vt:lpstr> </vt:lpstr>
      <vt:lpstr> </vt:lpstr>
      <vt:lpstr> </vt:lpstr>
      <vt:lpstr> </vt:lpstr>
      <vt:lpstr> </vt:lpstr>
      <vt:lpstr> </vt:lpstr>
      <vt:lpstr> </vt:lpstr>
      <vt:lpstr> </vt:lpstr>
      <vt:lpstr> </vt:lpstr>
      <vt:lpstr> </vt:lpstr>
      <vt:lpstr>Thank you very much for your attention!  a.cohen@poderjudicial.es  </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Amanda Cohen</cp:lastModifiedBy>
  <cp:revision>52</cp:revision>
  <cp:lastPrinted>2012-12-11T14:08:32Z</cp:lastPrinted>
  <dcterms:created xsi:type="dcterms:W3CDTF">2012-03-12T16:08:15Z</dcterms:created>
  <dcterms:modified xsi:type="dcterms:W3CDTF">2025-10-05T12:14:19Z</dcterms:modified>
</cp:coreProperties>
</file>