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docProps/core.xml" Id="rId3" /><Relationship Type="http://schemas.openxmlformats.org/officeDocument/2006/relationships/officeDocument" Target="ppt/presentation.xml" Id="rId1" /><Relationship Type="http://schemas.openxmlformats.org/officeDocument/2006/relationships/extended-properties" Target="docProps/app.xml" Id="rId4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2"/>
  </p:sldMasterIdLst>
  <p:notesMasterIdLst>
    <p:notesMasterId r:id="rId11"/>
  </p:notesMasterIdLst>
  <p:handoutMasterIdLst>
    <p:handoutMasterId r:id="rId12"/>
  </p:handoutMasterIdLst>
  <p:sldIdLst>
    <p:sldId id="274" r:id="rId3"/>
    <p:sldId id="275" r:id="rId4"/>
    <p:sldId id="277" r:id="rId5"/>
    <p:sldId id="278" r:id="rId6"/>
    <p:sldId id="279" r:id="rId7"/>
    <p:sldId id="281" r:id="rId8"/>
    <p:sldId id="282" r:id="rId9"/>
    <p:sldId id="283" r:id="rId10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32"/>
    <p:restoredTop sz="94726"/>
  </p:normalViewPr>
  <p:slideViewPr>
    <p:cSldViewPr snapToGrid="0" snapToObjects="1">
      <p:cViewPr varScale="1">
        <p:scale>
          <a:sx n="110" d="100"/>
          <a:sy n="110" d="100"/>
        </p:scale>
        <p:origin x="600" y="3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6.xml" Id="rId8" /><Relationship Type="http://schemas.openxmlformats.org/officeDocument/2006/relationships/presProps" Target="presProps.xml" Id="rId13" /><Relationship Type="http://schemas.openxmlformats.org/officeDocument/2006/relationships/slide" Target="slides/slide1.xml" Id="rId3" /><Relationship Type="http://schemas.openxmlformats.org/officeDocument/2006/relationships/slide" Target="slides/slide5.xml" Id="rId7" /><Relationship Type="http://schemas.openxmlformats.org/officeDocument/2006/relationships/handoutMaster" Target="handoutMasters/handoutMaster1.xml" Id="rId12" /><Relationship Type="http://schemas.microsoft.com/office/2016/11/relationships/changesInfo" Target="changesInfos/changesInfo1.xml" Id="rId17" /><Relationship Type="http://schemas.openxmlformats.org/officeDocument/2006/relationships/slideMaster" Target="slideMasters/slideMaster1.xml" Id="rId2" /><Relationship Type="http://schemas.openxmlformats.org/officeDocument/2006/relationships/tableStyles" Target="tableStyles.xml" Id="rId16" /><Relationship Type="http://schemas.openxmlformats.org/officeDocument/2006/relationships/slide" Target="slides/slide4.xml" Id="rId6" /><Relationship Type="http://schemas.openxmlformats.org/officeDocument/2006/relationships/notesMaster" Target="notesMasters/notesMaster1.xml" Id="rId11" /><Relationship Type="http://schemas.openxmlformats.org/officeDocument/2006/relationships/slide" Target="slides/slide3.xml" Id="rId5" /><Relationship Type="http://schemas.openxmlformats.org/officeDocument/2006/relationships/theme" Target="theme/theme1.xml" Id="rId15" /><Relationship Type="http://schemas.openxmlformats.org/officeDocument/2006/relationships/slide" Target="slides/slide8.xml" Id="rId10" /><Relationship Type="http://schemas.openxmlformats.org/officeDocument/2006/relationships/slide" Target="slides/slide2.xml" Id="rId4" /><Relationship Type="http://schemas.openxmlformats.org/officeDocument/2006/relationships/slide" Target="slides/slide7.xml" Id="rId9" /><Relationship Type="http://schemas.openxmlformats.org/officeDocument/2006/relationships/viewProps" Target="viewProps.xml" Id="rId14" 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hil Beetz" userId="e75893fb-de6b-435a-b949-3a61c7792f6e" providerId="ADAL" clId="{CABDF4C8-EE4C-4C61-96A9-82817F663332}"/>
    <pc:docChg chg="undo custSel modSld">
      <pc:chgData name="Phil Beetz" userId="e75893fb-de6b-435a-b949-3a61c7792f6e" providerId="ADAL" clId="{CABDF4C8-EE4C-4C61-96A9-82817F663332}" dt="2025-10-08T13:48:06.795" v="168" actId="20577"/>
      <pc:docMkLst>
        <pc:docMk/>
      </pc:docMkLst>
      <pc:sldChg chg="modSp mod">
        <pc:chgData name="Phil Beetz" userId="e75893fb-de6b-435a-b949-3a61c7792f6e" providerId="ADAL" clId="{CABDF4C8-EE4C-4C61-96A9-82817F663332}" dt="2025-10-08T13:44:04.403" v="26" actId="6549"/>
        <pc:sldMkLst>
          <pc:docMk/>
          <pc:sldMk cId="619818341" sldId="275"/>
        </pc:sldMkLst>
        <pc:spChg chg="mod">
          <ac:chgData name="Phil Beetz" userId="e75893fb-de6b-435a-b949-3a61c7792f6e" providerId="ADAL" clId="{CABDF4C8-EE4C-4C61-96A9-82817F663332}" dt="2025-10-08T13:44:04.403" v="26" actId="6549"/>
          <ac:spMkLst>
            <pc:docMk/>
            <pc:sldMk cId="619818341" sldId="275"/>
            <ac:spMk id="3" creationId="{00000000-0000-0000-0000-000000000000}"/>
          </ac:spMkLst>
        </pc:spChg>
      </pc:sldChg>
      <pc:sldChg chg="modSp mod">
        <pc:chgData name="Phil Beetz" userId="e75893fb-de6b-435a-b949-3a61c7792f6e" providerId="ADAL" clId="{CABDF4C8-EE4C-4C61-96A9-82817F663332}" dt="2025-10-08T13:44:47.257" v="48" actId="6549"/>
        <pc:sldMkLst>
          <pc:docMk/>
          <pc:sldMk cId="2034395000" sldId="277"/>
        </pc:sldMkLst>
        <pc:spChg chg="mod">
          <ac:chgData name="Phil Beetz" userId="e75893fb-de6b-435a-b949-3a61c7792f6e" providerId="ADAL" clId="{CABDF4C8-EE4C-4C61-96A9-82817F663332}" dt="2025-10-08T13:44:47.257" v="48" actId="6549"/>
          <ac:spMkLst>
            <pc:docMk/>
            <pc:sldMk cId="2034395000" sldId="277"/>
            <ac:spMk id="3" creationId="{35BF9B1C-BC4E-3B4F-5864-209021DAE82C}"/>
          </ac:spMkLst>
        </pc:spChg>
      </pc:sldChg>
      <pc:sldChg chg="modSp mod">
        <pc:chgData name="Phil Beetz" userId="e75893fb-de6b-435a-b949-3a61c7792f6e" providerId="ADAL" clId="{CABDF4C8-EE4C-4C61-96A9-82817F663332}" dt="2025-10-08T13:45:59.556" v="59" actId="20577"/>
        <pc:sldMkLst>
          <pc:docMk/>
          <pc:sldMk cId="1718228400" sldId="278"/>
        </pc:sldMkLst>
        <pc:spChg chg="mod">
          <ac:chgData name="Phil Beetz" userId="e75893fb-de6b-435a-b949-3a61c7792f6e" providerId="ADAL" clId="{CABDF4C8-EE4C-4C61-96A9-82817F663332}" dt="2025-10-08T13:45:59.556" v="59" actId="20577"/>
          <ac:spMkLst>
            <pc:docMk/>
            <pc:sldMk cId="1718228400" sldId="278"/>
            <ac:spMk id="3" creationId="{2C938853-1B8A-B573-F245-2EDD27D8A2EA}"/>
          </ac:spMkLst>
        </pc:spChg>
      </pc:sldChg>
      <pc:sldChg chg="modSp mod">
        <pc:chgData name="Phil Beetz" userId="e75893fb-de6b-435a-b949-3a61c7792f6e" providerId="ADAL" clId="{CABDF4C8-EE4C-4C61-96A9-82817F663332}" dt="2025-10-08T13:48:06.795" v="168" actId="20577"/>
        <pc:sldMkLst>
          <pc:docMk/>
          <pc:sldMk cId="1106685814" sldId="279"/>
        </pc:sldMkLst>
        <pc:spChg chg="mod">
          <ac:chgData name="Phil Beetz" userId="e75893fb-de6b-435a-b949-3a61c7792f6e" providerId="ADAL" clId="{CABDF4C8-EE4C-4C61-96A9-82817F663332}" dt="2025-10-08T13:48:06.795" v="168" actId="20577"/>
          <ac:spMkLst>
            <pc:docMk/>
            <pc:sldMk cId="1106685814" sldId="279"/>
            <ac:spMk id="3" creationId="{E6FB9A0C-063B-090D-1614-B32F1DD3D38C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10/8/2025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10/8/2025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notesSlides/notesSlide2.xml><?xml version="1.0" encoding="utf-8"?>
<p:notes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C70593-26C1-7399-C066-B0345DA7AB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93F1B2DA-E137-F3EA-9431-2EA96407FA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53D4961D-EEC3-7D00-2A7B-E6666A27D0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07F570A-45CE-528A-7281-1E088CE821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9448136"/>
      </p:ext>
    </p:extLst>
  </p:cSld>
  <p:clrMapOvr>
    <a:masterClrMapping/>
  </p:clrMapOvr>
</p:notes>
</file>

<file path=ppt/notesSlides/notesSlide3.xml><?xml version="1.0" encoding="utf-8"?>
<p:notes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B15700-E170-C87A-23A4-CC49B78FC2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D15B6961-CEE8-4DF6-ACBE-A6B9AE0F43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1D66B992-67A6-F919-D31D-58E972DEA0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2DC85DA-9429-E380-3000-6A4D78F0F9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8428598"/>
      </p:ext>
    </p:extLst>
  </p:cSld>
  <p:clrMapOvr>
    <a:masterClrMapping/>
  </p:clrMapOvr>
</p:notes>
</file>

<file path=ppt/notesSlides/notesSlide4.xml><?xml version="1.0" encoding="utf-8"?>
<p:notes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D821D7-C871-D008-77EE-4E998334E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401E3A1B-8137-AC4D-242A-28BAD6F62B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DBA7FBED-280F-ED27-2A41-2A7C884EC5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0FA2679-EE89-080E-71CB-50F5FD06543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4426637"/>
      </p:ext>
    </p:extLst>
  </p:cSld>
  <p:clrMapOvr>
    <a:masterClrMapping/>
  </p:clrMapOvr>
</p:notes>
</file>

<file path=ppt/notesSlides/notesSlide5.xml><?xml version="1.0" encoding="utf-8"?>
<p:notes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5716661"/>
      </p:ext>
    </p:extLst>
  </p:cSld>
  <p:clrMapOvr>
    <a:masterClrMapping/>
  </p:clrMapOvr>
</p:notes>
</file>

<file path=ppt/notesSlides/notesSlide6.xml><?xml version="1.0" encoding="utf-8"?>
<p:notes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592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67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slideMaster1.xml><?xml version="1.0" encoding="utf-8"?>
<p:sldMaster xmlns:a16="http://schemas.microsoft.com/office/drawing/2014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FD6910-F320-BB58-ABCE-893CD1194C1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" y="0"/>
            <a:ext cx="9178763" cy="108360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1365" y="1383507"/>
            <a:ext cx="8982635" cy="1102519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b="1" dirty="0"/>
              <a:t>Insolvency for All: </a:t>
            </a:r>
            <a:br>
              <a:rPr lang="en-US" b="1" dirty="0"/>
            </a:br>
            <a:r>
              <a:rPr lang="en-US" sz="2700" b="1" dirty="0"/>
              <a:t>Whose interests shall the procedure serve – </a:t>
            </a:r>
            <a:br>
              <a:rPr lang="en-US" sz="2700" b="1" dirty="0"/>
            </a:br>
            <a:r>
              <a:rPr lang="en-US" sz="2700" b="1" dirty="0"/>
              <a:t>and how to strike the right balance?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423729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endParaRPr lang="en-US" sz="2700" b="1" dirty="0"/>
          </a:p>
          <a:p>
            <a:pPr>
              <a:defRPr/>
            </a:pPr>
            <a:r>
              <a:rPr lang="en-US" b="1" dirty="0"/>
              <a:t>Phil Beetz </a:t>
            </a:r>
          </a:p>
          <a:p>
            <a:pPr>
              <a:defRPr/>
            </a:pPr>
            <a:r>
              <a:rPr lang="en-US" dirty="0"/>
              <a:t>Managing Associate, Investment Funds, </a:t>
            </a:r>
          </a:p>
          <a:p>
            <a:pPr>
              <a:defRPr/>
            </a:pPr>
            <a:r>
              <a:rPr lang="en-US" dirty="0"/>
              <a:t>Simmons &amp; Simmons (London)</a:t>
            </a:r>
          </a:p>
          <a:p>
            <a:pPr>
              <a:defRPr/>
            </a:pPr>
            <a:r>
              <a:rPr lang="en-US" b="1" dirty="0"/>
              <a:t>Dr Dr David Ehmke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6" y="1204614"/>
            <a:ext cx="8070743" cy="3618846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1400" b="1" dirty="0"/>
              <a:t>Introduction and key terms</a:t>
            </a:r>
          </a:p>
          <a:p>
            <a:pPr>
              <a:spcBef>
                <a:spcPts val="0"/>
              </a:spcBef>
            </a:pPr>
            <a:r>
              <a:rPr lang="en-GB" sz="1200" b="1" dirty="0"/>
              <a:t>Sustainability 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200" dirty="0"/>
              <a:t>Rooted in corporate purpose debate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200" dirty="0"/>
              <a:t>Friedman (1970): shareholder primacy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200" dirty="0"/>
              <a:t>Freeman / Teubner / Hopt (1980s): stakeholder &amp; social institution theory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200" dirty="0"/>
              <a:t>Brundtland Report (1987): “meeting the needs of the present without compromising the ability of future generations to meet their own”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200" dirty="0"/>
              <a:t>Sustainability has three pillars: Environmental – Social – Economic (equal footing)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200" dirty="0"/>
              <a:t>Dynamic transformation process</a:t>
            </a:r>
          </a:p>
          <a:p>
            <a:pPr>
              <a:spcBef>
                <a:spcPts val="600"/>
              </a:spcBef>
            </a:pPr>
            <a:r>
              <a:rPr lang="en-GB" sz="1200" b="1" dirty="0"/>
              <a:t>ESG</a:t>
            </a:r>
            <a:r>
              <a:rPr lang="en-GB" sz="1200" dirty="0"/>
              <a:t> 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200" dirty="0"/>
              <a:t>ESG ≠ Sustainability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200" dirty="0"/>
              <a:t>ESG: political and regulatory operationalisation of sustainability, with policymakers setting priorities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200" dirty="0"/>
              <a:t>Legal toolbox: disclosure, integration of environmental risks into decision-making processes, reporting</a:t>
            </a:r>
          </a:p>
        </p:txBody>
      </p:sp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slides/slide3.xml><?xml version="1.0" encoding="utf-8"?>
<p:sld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A3C0CE-80C1-5AA4-4DD6-7D515EFD43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F9B1C-BC4E-3B4F-5864-209021DAE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756" y="1181754"/>
            <a:ext cx="7796423" cy="4357986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1400" b="1" dirty="0"/>
              <a:t>EU Sustainable Finance Framework </a:t>
            </a:r>
          </a:p>
          <a:p>
            <a:pPr>
              <a:spcBef>
                <a:spcPts val="0"/>
              </a:spcBef>
            </a:pPr>
            <a:r>
              <a:rPr lang="en-GB" sz="1100" b="1" dirty="0"/>
              <a:t>Five core legal frameworks:  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100" dirty="0"/>
              <a:t>Taxonomy Regulation – defines environmentally sustainable activities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100" dirty="0"/>
              <a:t>SFDR – disclosure of sustainability risks &amp; impacts by financial market participants (Art. 6/8/9 products)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100" dirty="0"/>
              <a:t>CSRD – corporate sustainability reporting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100" dirty="0"/>
              <a:t>CSDDD – due diligence in supply chains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100" dirty="0"/>
              <a:t>MiFID II delegated rules – integrate client sustainability preferences</a:t>
            </a:r>
          </a:p>
          <a:p>
            <a:pPr>
              <a:spcBef>
                <a:spcPts val="600"/>
              </a:spcBef>
            </a:pPr>
            <a:r>
              <a:rPr lang="en-GB" sz="1100" b="1" dirty="0"/>
              <a:t>In a nutshell:</a:t>
            </a:r>
            <a:r>
              <a:rPr lang="en-GB" sz="1100" dirty="0"/>
              <a:t> 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100" dirty="0"/>
              <a:t>Requires financial and large corporate actors to consider financially material ESG risks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100" dirty="0"/>
              <a:t>Requires transparent disclosure of how due diligence policies address principal adverse impacts on sustainability factors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100" dirty="0"/>
              <a:t>“Green” or “sustainable” products → must substantiate claims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100" dirty="0"/>
              <a:t>ESG preferences must be considered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100" dirty="0"/>
              <a:t>No obligation to invest “green” or pursue a social purpose</a:t>
            </a:r>
          </a:p>
          <a:p>
            <a:pPr marL="257175" lvl="1" indent="-257175">
              <a:spcBef>
                <a:spcPts val="600"/>
              </a:spcBef>
              <a:buFont typeface="Arial"/>
              <a:buChar char="•"/>
            </a:pPr>
            <a:r>
              <a:rPr lang="en-GB" sz="1100" b="1" dirty="0"/>
              <a:t>Information model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100" dirty="0"/>
              <a:t>EU framework is built on the information model (Brandeis)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100" dirty="0"/>
              <a:t>EU assumption: once ESG data is available, markets will self-correct and reallocate capital toward sustainable activities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100" dirty="0"/>
              <a:t>Freedom of investment remains largely untouched</a:t>
            </a:r>
          </a:p>
          <a:p>
            <a:pPr lvl="1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034395000"/>
      </p:ext>
    </p:extLst>
  </p:cSld>
  <p:clrMapOvr>
    <a:masterClrMapping/>
  </p:clrMapOvr>
</p:sld>
</file>

<file path=ppt/slides/slide4.xml><?xml version="1.0" encoding="utf-8"?>
<p:sld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63DC0-D20F-142A-9C77-8431D6E743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938853-1B8A-B573-F245-2EDD27D8A2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756" y="1204614"/>
            <a:ext cx="8070743" cy="3618846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1400" b="1" dirty="0"/>
              <a:t>Other People’s Money and Agents</a:t>
            </a:r>
          </a:p>
          <a:p>
            <a:pPr>
              <a:spcBef>
                <a:spcPts val="300"/>
              </a:spcBef>
            </a:pPr>
            <a:r>
              <a:rPr lang="en-GB" sz="1400" dirty="0"/>
              <a:t>Directors, fund managers, insolvency administrators all manage other people’s money</a:t>
            </a:r>
          </a:p>
          <a:p>
            <a:pPr>
              <a:spcBef>
                <a:spcPts val="300"/>
              </a:spcBef>
            </a:pPr>
            <a:r>
              <a:rPr lang="en-GB" sz="1400" dirty="0"/>
              <a:t>Agents often lack “skin in the game”</a:t>
            </a:r>
          </a:p>
          <a:p>
            <a:pPr>
              <a:spcBef>
                <a:spcPts val="300"/>
              </a:spcBef>
            </a:pPr>
            <a:r>
              <a:rPr lang="en-GB" sz="1400" dirty="0"/>
              <a:t>Adam Smith: negligence and profusion</a:t>
            </a:r>
          </a:p>
          <a:p>
            <a:pPr>
              <a:spcBef>
                <a:spcPts val="300"/>
              </a:spcBef>
            </a:pPr>
            <a:r>
              <a:rPr lang="en-GB" sz="1400" dirty="0"/>
              <a:t>Jensen &amp; Meckling: principal–agent theory</a:t>
            </a:r>
          </a:p>
          <a:p>
            <a:pPr>
              <a:spcBef>
                <a:spcPts val="300"/>
              </a:spcBef>
            </a:pPr>
            <a:r>
              <a:rPr lang="en-GB" sz="1400" dirty="0"/>
              <a:t>Law as control mechanism: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Corporate law → directors owe fiduciary duties to company/shareholders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Insolvency law → administrators act for creditors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Financial regulation → managers act in investors’/clients’ interests and must align compensation accordingly</a:t>
            </a:r>
          </a:p>
          <a:p>
            <a:pPr>
              <a:spcBef>
                <a:spcPts val="300"/>
              </a:spcBef>
            </a:pPr>
            <a:r>
              <a:rPr lang="en-GB" sz="1400" dirty="0"/>
              <a:t>Historically focused on pecuniary interests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In the funds world: GP commitment and carried interest align economic incentives, but exclude ESG incentives</a:t>
            </a:r>
          </a:p>
        </p:txBody>
      </p:sp>
    </p:spTree>
    <p:extLst>
      <p:ext uri="{BB962C8B-B14F-4D97-AF65-F5344CB8AC3E}">
        <p14:creationId xmlns:p14="http://schemas.microsoft.com/office/powerpoint/2010/main" val="1718228400"/>
      </p:ext>
    </p:extLst>
  </p:cSld>
  <p:clrMapOvr>
    <a:masterClrMapping/>
  </p:clrMapOvr>
</p:sld>
</file>

<file path=ppt/slides/slide5.xml><?xml version="1.0" encoding="utf-8"?>
<p:sld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8106C5-89D6-8B66-8906-F220FB77AD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B9A0C-063B-090D-1614-B32F1DD3D3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756" y="1204614"/>
            <a:ext cx="8070743" cy="3618846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1400" b="1" dirty="0"/>
              <a:t>Shift Towards ESG Integration</a:t>
            </a:r>
          </a:p>
          <a:p>
            <a:pPr>
              <a:spcBef>
                <a:spcPts val="300"/>
              </a:spcBef>
            </a:pPr>
            <a:r>
              <a:rPr lang="en-GB" sz="1400" dirty="0"/>
              <a:t>EU rules now require integration of ESG risks and preferences for financial market participants and large corporates</a:t>
            </a:r>
          </a:p>
          <a:p>
            <a:pPr>
              <a:spcBef>
                <a:spcPts val="300"/>
              </a:spcBef>
            </a:pPr>
            <a:r>
              <a:rPr lang="en-GB" sz="1400" dirty="0"/>
              <a:t>Creates indirect societal impact (capital allocation, social standards) → long-termism</a:t>
            </a:r>
          </a:p>
          <a:p>
            <a:pPr>
              <a:spcBef>
                <a:spcPts val="300"/>
              </a:spcBef>
            </a:pPr>
            <a:r>
              <a:rPr lang="en-GB" sz="1400" dirty="0"/>
              <a:t>Voluntary ESG labelling triggers binding accountability for achieving stated ESG goals</a:t>
            </a:r>
          </a:p>
          <a:p>
            <a:pPr>
              <a:spcBef>
                <a:spcPts val="300"/>
              </a:spcBef>
            </a:pPr>
            <a:r>
              <a:rPr lang="en-GB" sz="1400" dirty="0"/>
              <a:t>Classic answer evolving? I.e., 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agents managing other people’s money are not only to maximise profits, </a:t>
            </a:r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but considering and justifying how ESG factors/risks are considered?</a:t>
            </a:r>
          </a:p>
          <a:p>
            <a:pPr>
              <a:spcBef>
                <a:spcPts val="300"/>
              </a:spcBef>
            </a:pPr>
            <a:r>
              <a:rPr lang="en-GB" sz="1400" dirty="0"/>
              <a:t>Complex and evolving regulation – no definitive answers yet (knock-on effect to agents</a:t>
            </a:r>
            <a:r>
              <a:rPr lang="en-GB" sz="1400"/>
              <a:t>’ liability) </a:t>
            </a:r>
            <a:endParaRPr lang="en-GB" sz="1400" dirty="0"/>
          </a:p>
          <a:p>
            <a:pPr lvl="1">
              <a:spcBef>
                <a:spcPts val="300"/>
              </a:spcBef>
              <a:buFont typeface="Arial" panose="020B0604020202020204" pitchFamily="34" charset="0"/>
              <a:buChar char="•"/>
            </a:pP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106685814"/>
      </p:ext>
    </p:extLst>
  </p:cSld>
  <p:clrMapOvr>
    <a:masterClrMapping/>
  </p:clrMapOvr>
</p:sld>
</file>

<file path=ppt/slides/slide6.xml><?xml version="1.0" encoding="utf-8"?>
<p:sld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4361EF-2F6B-6496-E658-454B27C58A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62635"/>
            <a:ext cx="8229600" cy="327174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600" b="1" dirty="0"/>
              <a:t>Insolvency Theory: Two Perspectives</a:t>
            </a:r>
          </a:p>
          <a:p>
            <a:r>
              <a:rPr lang="en-GB" sz="1600" dirty="0"/>
              <a:t>Creditors’ Bargain Theory (Jackson, Baird, Scott): maximise value, respect pre-insolvency entitlements</a:t>
            </a:r>
          </a:p>
          <a:p>
            <a:r>
              <a:rPr lang="en-GB" sz="1600" dirty="0"/>
              <a:t>Substantive Fairness (Warren): broader societal lens, e.g. relative ability to bear loss</a:t>
            </a:r>
          </a:p>
          <a:p>
            <a:pPr marL="0" indent="0">
              <a:buNone/>
            </a:pPr>
            <a:endParaRPr lang="en-GB" sz="1600" b="1" dirty="0"/>
          </a:p>
          <a:p>
            <a:pPr marL="0" indent="0">
              <a:buNone/>
            </a:pPr>
            <a:r>
              <a:rPr lang="en-GB" sz="1600" b="1" dirty="0"/>
              <a:t>ESG in Insolvency Practice</a:t>
            </a:r>
          </a:p>
          <a:p>
            <a:r>
              <a:rPr lang="en-GB" sz="1600" dirty="0"/>
              <a:t>Governance (G): need for business reorganisation, transformation</a:t>
            </a:r>
          </a:p>
          <a:p>
            <a:r>
              <a:rPr lang="en-GB" sz="1600" dirty="0"/>
              <a:t>Social (S): job preservation, fair treatment of weaker parties </a:t>
            </a:r>
          </a:p>
          <a:p>
            <a:r>
              <a:rPr lang="en-GB" sz="1600" dirty="0"/>
              <a:t>Environmental (E): pollution, cleanup costs, ex post distribution question vs. ex ante incentives</a:t>
            </a:r>
          </a:p>
          <a:p>
            <a:r>
              <a:rPr lang="en-GB" sz="1600" dirty="0"/>
              <a:t>Insolvency can serve as lever for transformation &amp; accountability &amp; social purpose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DE" sz="1600" b="1" dirty="0"/>
              <a:t>Debtor-friendly insolvency regimes</a:t>
            </a:r>
            <a:r>
              <a:rPr lang="en-DE" sz="1600" dirty="0"/>
              <a:t>: </a:t>
            </a:r>
          </a:p>
          <a:p>
            <a:r>
              <a:rPr lang="en-DE" sz="1600" dirty="0"/>
              <a:t>(social) promise of second chance, prospect of business continuation</a:t>
            </a:r>
          </a:p>
          <a:p>
            <a:r>
              <a:rPr lang="en-DE" sz="1600" dirty="0"/>
              <a:t>procedural minimalism &amp; limited independent oversight can invite strategic use and value-transfers</a:t>
            </a:r>
          </a:p>
        </p:txBody>
      </p:sp>
    </p:spTree>
    <p:extLst>
      <p:ext uri="{BB962C8B-B14F-4D97-AF65-F5344CB8AC3E}">
        <p14:creationId xmlns:p14="http://schemas.microsoft.com/office/powerpoint/2010/main" val="2948379512"/>
      </p:ext>
    </p:extLst>
  </p:cSld>
  <p:clrMapOvr>
    <a:masterClrMapping/>
  </p:clrMapOvr>
</p:sld>
</file>

<file path=ppt/slides/slide7.xml><?xml version="1.0" encoding="utf-8"?>
<p:sld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471CC9-7C3D-9331-4ABF-95A9BE1569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940" y="1389991"/>
            <a:ext cx="8624047" cy="35226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400" dirty="0"/>
              <a:t>ESG as luxury in insolvency (scarcity of resources)?</a:t>
            </a:r>
          </a:p>
          <a:p>
            <a:pPr marL="0" indent="0">
              <a:buNone/>
            </a:pPr>
            <a:r>
              <a:rPr lang="en-GB" sz="1400" dirty="0"/>
              <a:t>Insolvency = </a:t>
            </a:r>
            <a:r>
              <a:rPr lang="en-GB" sz="1400" u="sng" dirty="0"/>
              <a:t>state-provided</a:t>
            </a:r>
            <a:r>
              <a:rPr lang="en-GB" sz="1400" dirty="0"/>
              <a:t> distribution mechanism &amp; transformation tool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b="1" dirty="0"/>
              <a:t>Insolvency-specific implementation routes</a:t>
            </a:r>
            <a:r>
              <a:rPr lang="en-GB" sz="1400" dirty="0"/>
              <a:t>: </a:t>
            </a:r>
          </a:p>
          <a:p>
            <a:r>
              <a:rPr lang="en-GB" sz="1400" dirty="0"/>
              <a:t>Independent actors: court &amp; administrator to enforce insolvency goals (ESG discretion)</a:t>
            </a:r>
          </a:p>
          <a:p>
            <a:r>
              <a:rPr lang="en-GB" sz="1400" dirty="0"/>
              <a:t>Investigation / avoidance to ensure fair play</a:t>
            </a:r>
          </a:p>
          <a:p>
            <a:r>
              <a:rPr lang="en-GB" sz="1400" dirty="0"/>
              <a:t>Plan confirmation standards (fairness, feasibility)</a:t>
            </a:r>
          </a:p>
          <a:p>
            <a:r>
              <a:rPr lang="en-GB" sz="1400" dirty="0"/>
              <a:t>Liability (exceptions) / incentive schemes: multipliers for ESG-positive outcomes</a:t>
            </a:r>
          </a:p>
          <a:p>
            <a:r>
              <a:rPr lang="en-GB" sz="1400" dirty="0"/>
              <a:t>Judicial oversight ensuring transparency &amp; process integrity</a:t>
            </a:r>
          </a:p>
          <a:p>
            <a:pPr marL="0" indent="0">
              <a:buNone/>
            </a:pP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4271715825"/>
      </p:ext>
    </p:extLst>
  </p:cSld>
  <p:clrMapOvr>
    <a:masterClrMapping/>
  </p:clrMapOvr>
</p:sld>
</file>

<file path=ppt/slides/slide8.xml><?xml version="1.0" encoding="utf-8"?>
<p:sld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024817-2DC3-E6E5-0189-BFA8711391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10640"/>
            <a:ext cx="8229600" cy="33237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b="1" dirty="0"/>
              <a:t>Takeaway</a:t>
            </a:r>
          </a:p>
          <a:p>
            <a:r>
              <a:rPr lang="en-GB" sz="1800" dirty="0"/>
              <a:t>ESG in good times → disclosure &amp; choice</a:t>
            </a:r>
          </a:p>
          <a:p>
            <a:r>
              <a:rPr lang="en-GB" sz="1800" dirty="0"/>
              <a:t>ESG in insolvency → enforcement &amp; distribution</a:t>
            </a:r>
          </a:p>
          <a:p>
            <a:r>
              <a:rPr lang="en-GB" sz="1800" dirty="0"/>
              <a:t>Insolvency as state-provided forum / transformation process</a:t>
            </a:r>
          </a:p>
        </p:txBody>
      </p:sp>
    </p:spTree>
    <p:extLst>
      <p:ext uri="{BB962C8B-B14F-4D97-AF65-F5344CB8AC3E}">
        <p14:creationId xmlns:p14="http://schemas.microsoft.com/office/powerpoint/2010/main" val="397582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/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lastPrinted>1899-12-31T23:00:00.0000000Z</lastPrinted>
  <dcterms:created xsi:type="dcterms:W3CDTF">2025-10-08T13:49:28.0000000Z</dcterms:created>
  <dcterms:modified xsi:type="dcterms:W3CDTF">2025-10-08T13:49:28.0000000Z</dcterms:modified>
</coreProperties>
</file>