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4" r:id="rId1"/>
  </p:sldMasterIdLst>
  <p:notesMasterIdLst>
    <p:notesMasterId r:id="rId17"/>
  </p:notesMasterIdLst>
  <p:sldIdLst>
    <p:sldId id="256" r:id="rId2"/>
    <p:sldId id="262" r:id="rId3"/>
    <p:sldId id="257" r:id="rId4"/>
    <p:sldId id="258" r:id="rId5"/>
    <p:sldId id="263" r:id="rId6"/>
    <p:sldId id="264" r:id="rId7"/>
    <p:sldId id="266" r:id="rId8"/>
    <p:sldId id="259" r:id="rId9"/>
    <p:sldId id="267" r:id="rId10"/>
    <p:sldId id="268" r:id="rId11"/>
    <p:sldId id="261" r:id="rId12"/>
    <p:sldId id="269" r:id="rId13"/>
    <p:sldId id="271" r:id="rId14"/>
    <p:sldId id="270" r:id="rId15"/>
    <p:sldId id="272" r:id="rId16"/>
  </p:sldIdLst>
  <p:sldSz cx="12192000" cy="685800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ijl, gemiddeld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ABFCF23-3B69-468F-B69F-88F6DE6A72F2}" styleName="Stijl, gemiddeld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7975" autoAdjust="0"/>
  </p:normalViewPr>
  <p:slideViewPr>
    <p:cSldViewPr snapToGrid="0">
      <p:cViewPr varScale="1">
        <p:scale>
          <a:sx n="95" d="100"/>
          <a:sy n="95" d="100"/>
        </p:scale>
        <p:origin x="2310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or Mendonck" userId="8aa950df-ab43-4dc4-8e88-c75f74da49b3" providerId="ADAL" clId="{569BD5C7-A589-40C5-9CB4-F7100B51D7DE}"/>
    <pc:docChg chg="custSel modSld">
      <pc:chgData name="Noor Mendonck" userId="8aa950df-ab43-4dc4-8e88-c75f74da49b3" providerId="ADAL" clId="{569BD5C7-A589-40C5-9CB4-F7100B51D7DE}" dt="2025-10-01T14:23:47.304" v="23" actId="113"/>
      <pc:docMkLst>
        <pc:docMk/>
      </pc:docMkLst>
      <pc:sldChg chg="modSp mod">
        <pc:chgData name="Noor Mendonck" userId="8aa950df-ab43-4dc4-8e88-c75f74da49b3" providerId="ADAL" clId="{569BD5C7-A589-40C5-9CB4-F7100B51D7DE}" dt="2025-10-01T12:38:44.653" v="21" actId="790"/>
        <pc:sldMkLst>
          <pc:docMk/>
          <pc:sldMk cId="2927073486" sldId="257"/>
        </pc:sldMkLst>
        <pc:spChg chg="mod">
          <ac:chgData name="Noor Mendonck" userId="8aa950df-ab43-4dc4-8e88-c75f74da49b3" providerId="ADAL" clId="{569BD5C7-A589-40C5-9CB4-F7100B51D7DE}" dt="2025-10-01T12:38:44.653" v="21" actId="790"/>
          <ac:spMkLst>
            <pc:docMk/>
            <pc:sldMk cId="2927073486" sldId="257"/>
            <ac:spMk id="2" creationId="{6FACF96F-A080-A9A4-5888-F1B7BF10FE77}"/>
          </ac:spMkLst>
        </pc:spChg>
        <pc:spChg chg="mod">
          <ac:chgData name="Noor Mendonck" userId="8aa950df-ab43-4dc4-8e88-c75f74da49b3" providerId="ADAL" clId="{569BD5C7-A589-40C5-9CB4-F7100B51D7DE}" dt="2025-10-01T12:38:44.653" v="21" actId="790"/>
          <ac:spMkLst>
            <pc:docMk/>
            <pc:sldMk cId="2927073486" sldId="257"/>
            <ac:spMk id="3" creationId="{921B80CB-3368-94D4-FD06-449CBCACDE39}"/>
          </ac:spMkLst>
        </pc:spChg>
        <pc:spChg chg="mod">
          <ac:chgData name="Noor Mendonck" userId="8aa950df-ab43-4dc4-8e88-c75f74da49b3" providerId="ADAL" clId="{569BD5C7-A589-40C5-9CB4-F7100B51D7DE}" dt="2025-10-01T12:38:44.653" v="21" actId="790"/>
          <ac:spMkLst>
            <pc:docMk/>
            <pc:sldMk cId="2927073486" sldId="257"/>
            <ac:spMk id="6" creationId="{666FEB86-9CA0-E749-A80D-0DBA4103F3AC}"/>
          </ac:spMkLst>
        </pc:spChg>
        <pc:spChg chg="mod">
          <ac:chgData name="Noor Mendonck" userId="8aa950df-ab43-4dc4-8e88-c75f74da49b3" providerId="ADAL" clId="{569BD5C7-A589-40C5-9CB4-F7100B51D7DE}" dt="2025-10-01T12:38:44.653" v="21" actId="790"/>
          <ac:spMkLst>
            <pc:docMk/>
            <pc:sldMk cId="2927073486" sldId="257"/>
            <ac:spMk id="10" creationId="{89865270-A4BC-2C1C-A204-8BE25BB6A2D1}"/>
          </ac:spMkLst>
        </pc:spChg>
      </pc:sldChg>
      <pc:sldChg chg="modSp mod">
        <pc:chgData name="Noor Mendonck" userId="8aa950df-ab43-4dc4-8e88-c75f74da49b3" providerId="ADAL" clId="{569BD5C7-A589-40C5-9CB4-F7100B51D7DE}" dt="2025-10-01T12:38:38.547" v="20" actId="790"/>
        <pc:sldMkLst>
          <pc:docMk/>
          <pc:sldMk cId="1058264418" sldId="258"/>
        </pc:sldMkLst>
        <pc:spChg chg="mod">
          <ac:chgData name="Noor Mendonck" userId="8aa950df-ab43-4dc4-8e88-c75f74da49b3" providerId="ADAL" clId="{569BD5C7-A589-40C5-9CB4-F7100B51D7DE}" dt="2025-10-01T12:38:38.547" v="20" actId="790"/>
          <ac:spMkLst>
            <pc:docMk/>
            <pc:sldMk cId="1058264418" sldId="258"/>
            <ac:spMk id="2" creationId="{02C80987-6A79-8544-902F-196BCA79A973}"/>
          </ac:spMkLst>
        </pc:spChg>
        <pc:spChg chg="mod">
          <ac:chgData name="Noor Mendonck" userId="8aa950df-ab43-4dc4-8e88-c75f74da49b3" providerId="ADAL" clId="{569BD5C7-A589-40C5-9CB4-F7100B51D7DE}" dt="2025-10-01T12:38:38.547" v="20" actId="790"/>
          <ac:spMkLst>
            <pc:docMk/>
            <pc:sldMk cId="1058264418" sldId="258"/>
            <ac:spMk id="3" creationId="{8DD5F560-A14E-0183-5660-DB180CE7F396}"/>
          </ac:spMkLst>
        </pc:spChg>
        <pc:spChg chg="mod">
          <ac:chgData name="Noor Mendonck" userId="8aa950df-ab43-4dc4-8e88-c75f74da49b3" providerId="ADAL" clId="{569BD5C7-A589-40C5-9CB4-F7100B51D7DE}" dt="2025-10-01T12:38:38.547" v="20" actId="790"/>
          <ac:spMkLst>
            <pc:docMk/>
            <pc:sldMk cId="1058264418" sldId="258"/>
            <ac:spMk id="6" creationId="{96246E1E-9203-FADF-97E4-52E9E1E452D9}"/>
          </ac:spMkLst>
        </pc:spChg>
        <pc:spChg chg="mod">
          <ac:chgData name="Noor Mendonck" userId="8aa950df-ab43-4dc4-8e88-c75f74da49b3" providerId="ADAL" clId="{569BD5C7-A589-40C5-9CB4-F7100B51D7DE}" dt="2025-10-01T12:38:38.547" v="20" actId="790"/>
          <ac:spMkLst>
            <pc:docMk/>
            <pc:sldMk cId="1058264418" sldId="258"/>
            <ac:spMk id="7" creationId="{A9B8B02C-0488-19A0-323E-C0FED63703BC}"/>
          </ac:spMkLst>
        </pc:spChg>
        <pc:spChg chg="mod">
          <ac:chgData name="Noor Mendonck" userId="8aa950df-ab43-4dc4-8e88-c75f74da49b3" providerId="ADAL" clId="{569BD5C7-A589-40C5-9CB4-F7100B51D7DE}" dt="2025-10-01T12:38:38.547" v="20" actId="790"/>
          <ac:spMkLst>
            <pc:docMk/>
            <pc:sldMk cId="1058264418" sldId="258"/>
            <ac:spMk id="9" creationId="{A660384D-873F-3823-F1A0-9570C6005E97}"/>
          </ac:spMkLst>
        </pc:spChg>
      </pc:sldChg>
      <pc:sldChg chg="modSp mod">
        <pc:chgData name="Noor Mendonck" userId="8aa950df-ab43-4dc4-8e88-c75f74da49b3" providerId="ADAL" clId="{569BD5C7-A589-40C5-9CB4-F7100B51D7DE}" dt="2025-10-01T12:38:11.580" v="16" actId="790"/>
        <pc:sldMkLst>
          <pc:docMk/>
          <pc:sldMk cId="1998095016" sldId="259"/>
        </pc:sldMkLst>
        <pc:spChg chg="mod">
          <ac:chgData name="Noor Mendonck" userId="8aa950df-ab43-4dc4-8e88-c75f74da49b3" providerId="ADAL" clId="{569BD5C7-A589-40C5-9CB4-F7100B51D7DE}" dt="2025-10-01T12:38:11.580" v="16" actId="790"/>
          <ac:spMkLst>
            <pc:docMk/>
            <pc:sldMk cId="1998095016" sldId="259"/>
            <ac:spMk id="2" creationId="{7546B49D-5D32-8BD6-A57F-16EA57DA2334}"/>
          </ac:spMkLst>
        </pc:spChg>
        <pc:spChg chg="mod">
          <ac:chgData name="Noor Mendonck" userId="8aa950df-ab43-4dc4-8e88-c75f74da49b3" providerId="ADAL" clId="{569BD5C7-A589-40C5-9CB4-F7100B51D7DE}" dt="2025-10-01T12:38:11.580" v="16" actId="790"/>
          <ac:spMkLst>
            <pc:docMk/>
            <pc:sldMk cId="1998095016" sldId="259"/>
            <ac:spMk id="3" creationId="{CEF0D317-429D-7D4B-DAF2-C5309AE2DD34}"/>
          </ac:spMkLst>
        </pc:spChg>
        <pc:spChg chg="mod">
          <ac:chgData name="Noor Mendonck" userId="8aa950df-ab43-4dc4-8e88-c75f74da49b3" providerId="ADAL" clId="{569BD5C7-A589-40C5-9CB4-F7100B51D7DE}" dt="2025-10-01T12:38:11.580" v="16" actId="790"/>
          <ac:spMkLst>
            <pc:docMk/>
            <pc:sldMk cId="1998095016" sldId="259"/>
            <ac:spMk id="6" creationId="{4D9F0274-C6B0-8532-FEDA-57B88B7DF801}"/>
          </ac:spMkLst>
        </pc:spChg>
        <pc:spChg chg="mod">
          <ac:chgData name="Noor Mendonck" userId="8aa950df-ab43-4dc4-8e88-c75f74da49b3" providerId="ADAL" clId="{569BD5C7-A589-40C5-9CB4-F7100B51D7DE}" dt="2025-10-01T12:38:11.580" v="16" actId="790"/>
          <ac:spMkLst>
            <pc:docMk/>
            <pc:sldMk cId="1998095016" sldId="259"/>
            <ac:spMk id="7" creationId="{B26B596D-F4ED-8E6D-0C29-504800B1076C}"/>
          </ac:spMkLst>
        </pc:spChg>
        <pc:spChg chg="mod">
          <ac:chgData name="Noor Mendonck" userId="8aa950df-ab43-4dc4-8e88-c75f74da49b3" providerId="ADAL" clId="{569BD5C7-A589-40C5-9CB4-F7100B51D7DE}" dt="2025-10-01T12:38:11.580" v="16" actId="790"/>
          <ac:spMkLst>
            <pc:docMk/>
            <pc:sldMk cId="1998095016" sldId="259"/>
            <ac:spMk id="8" creationId="{29B2DF71-0FE4-2331-4A91-46749DBBA1F3}"/>
          </ac:spMkLst>
        </pc:spChg>
      </pc:sldChg>
      <pc:sldChg chg="modSp mod">
        <pc:chgData name="Noor Mendonck" userId="8aa950df-ab43-4dc4-8e88-c75f74da49b3" providerId="ADAL" clId="{569BD5C7-A589-40C5-9CB4-F7100B51D7DE}" dt="2025-10-01T12:37:32.623" v="12" actId="20577"/>
        <pc:sldMkLst>
          <pc:docMk/>
          <pc:sldMk cId="1660982192" sldId="261"/>
        </pc:sldMkLst>
        <pc:spChg chg="mod">
          <ac:chgData name="Noor Mendonck" userId="8aa950df-ab43-4dc4-8e88-c75f74da49b3" providerId="ADAL" clId="{569BD5C7-A589-40C5-9CB4-F7100B51D7DE}" dt="2025-10-01T12:37:13.909" v="10" actId="790"/>
          <ac:spMkLst>
            <pc:docMk/>
            <pc:sldMk cId="1660982192" sldId="261"/>
            <ac:spMk id="2" creationId="{D2A500DC-0924-4D42-3840-237232AE6833}"/>
          </ac:spMkLst>
        </pc:spChg>
        <pc:spChg chg="mod">
          <ac:chgData name="Noor Mendonck" userId="8aa950df-ab43-4dc4-8e88-c75f74da49b3" providerId="ADAL" clId="{569BD5C7-A589-40C5-9CB4-F7100B51D7DE}" dt="2025-10-01T12:37:13.909" v="10" actId="790"/>
          <ac:spMkLst>
            <pc:docMk/>
            <pc:sldMk cId="1660982192" sldId="261"/>
            <ac:spMk id="3" creationId="{ADE5A38B-511C-A60E-D4F8-2928275CBC01}"/>
          </ac:spMkLst>
        </pc:spChg>
        <pc:spChg chg="mod">
          <ac:chgData name="Noor Mendonck" userId="8aa950df-ab43-4dc4-8e88-c75f74da49b3" providerId="ADAL" clId="{569BD5C7-A589-40C5-9CB4-F7100B51D7DE}" dt="2025-10-01T12:37:13.909" v="10" actId="790"/>
          <ac:spMkLst>
            <pc:docMk/>
            <pc:sldMk cId="1660982192" sldId="261"/>
            <ac:spMk id="6" creationId="{CF769BB4-B520-9EBA-8EF0-8ACE53794F60}"/>
          </ac:spMkLst>
        </pc:spChg>
        <pc:graphicFrameChg chg="modGraphic">
          <ac:chgData name="Noor Mendonck" userId="8aa950df-ab43-4dc4-8e88-c75f74da49b3" providerId="ADAL" clId="{569BD5C7-A589-40C5-9CB4-F7100B51D7DE}" dt="2025-10-01T12:37:32.623" v="12" actId="20577"/>
          <ac:graphicFrameMkLst>
            <pc:docMk/>
            <pc:sldMk cId="1660982192" sldId="261"/>
            <ac:graphicFrameMk id="7" creationId="{1B9F61A8-1BF9-B72A-F160-B6B3ACAB2927}"/>
          </ac:graphicFrameMkLst>
        </pc:graphicFrameChg>
      </pc:sldChg>
      <pc:sldChg chg="modSp mod">
        <pc:chgData name="Noor Mendonck" userId="8aa950df-ab43-4dc4-8e88-c75f74da49b3" providerId="ADAL" clId="{569BD5C7-A589-40C5-9CB4-F7100B51D7DE}" dt="2025-10-01T11:54:17.987" v="5" actId="20577"/>
        <pc:sldMkLst>
          <pc:docMk/>
          <pc:sldMk cId="297267629" sldId="262"/>
        </pc:sldMkLst>
        <pc:spChg chg="mod">
          <ac:chgData name="Noor Mendonck" userId="8aa950df-ab43-4dc4-8e88-c75f74da49b3" providerId="ADAL" clId="{569BD5C7-A589-40C5-9CB4-F7100B51D7DE}" dt="2025-10-01T11:54:17.987" v="5" actId="20577"/>
          <ac:spMkLst>
            <pc:docMk/>
            <pc:sldMk cId="297267629" sldId="262"/>
            <ac:spMk id="7" creationId="{076B4C98-26AF-3F98-E533-1F411DC18EB8}"/>
          </ac:spMkLst>
        </pc:spChg>
      </pc:sldChg>
      <pc:sldChg chg="modSp mod">
        <pc:chgData name="Noor Mendonck" userId="8aa950df-ab43-4dc4-8e88-c75f74da49b3" providerId="ADAL" clId="{569BD5C7-A589-40C5-9CB4-F7100B51D7DE}" dt="2025-10-01T12:38:32.579" v="19" actId="790"/>
        <pc:sldMkLst>
          <pc:docMk/>
          <pc:sldMk cId="2020427008" sldId="263"/>
        </pc:sldMkLst>
        <pc:spChg chg="mod">
          <ac:chgData name="Noor Mendonck" userId="8aa950df-ab43-4dc4-8e88-c75f74da49b3" providerId="ADAL" clId="{569BD5C7-A589-40C5-9CB4-F7100B51D7DE}" dt="2025-10-01T12:38:32.579" v="19" actId="790"/>
          <ac:spMkLst>
            <pc:docMk/>
            <pc:sldMk cId="2020427008" sldId="263"/>
            <ac:spMk id="2" creationId="{4177B636-2DBF-05FB-6EA3-3464ED0CA48A}"/>
          </ac:spMkLst>
        </pc:spChg>
        <pc:spChg chg="mod">
          <ac:chgData name="Noor Mendonck" userId="8aa950df-ab43-4dc4-8e88-c75f74da49b3" providerId="ADAL" clId="{569BD5C7-A589-40C5-9CB4-F7100B51D7DE}" dt="2025-10-01T12:38:32.579" v="19" actId="790"/>
          <ac:spMkLst>
            <pc:docMk/>
            <pc:sldMk cId="2020427008" sldId="263"/>
            <ac:spMk id="3" creationId="{9C138555-EB0E-F62E-8632-A86E0F9E05F5}"/>
          </ac:spMkLst>
        </pc:spChg>
        <pc:spChg chg="mod">
          <ac:chgData name="Noor Mendonck" userId="8aa950df-ab43-4dc4-8e88-c75f74da49b3" providerId="ADAL" clId="{569BD5C7-A589-40C5-9CB4-F7100B51D7DE}" dt="2025-10-01T12:38:32.579" v="19" actId="790"/>
          <ac:spMkLst>
            <pc:docMk/>
            <pc:sldMk cId="2020427008" sldId="263"/>
            <ac:spMk id="6" creationId="{5A1DB1E1-655D-A4C9-6468-B1205B3A1B90}"/>
          </ac:spMkLst>
        </pc:spChg>
        <pc:spChg chg="mod">
          <ac:chgData name="Noor Mendonck" userId="8aa950df-ab43-4dc4-8e88-c75f74da49b3" providerId="ADAL" clId="{569BD5C7-A589-40C5-9CB4-F7100B51D7DE}" dt="2025-10-01T12:38:32.579" v="19" actId="790"/>
          <ac:spMkLst>
            <pc:docMk/>
            <pc:sldMk cId="2020427008" sldId="263"/>
            <ac:spMk id="7" creationId="{2C83804F-4920-61F2-93CB-6B060A2DABBB}"/>
          </ac:spMkLst>
        </pc:spChg>
        <pc:spChg chg="mod">
          <ac:chgData name="Noor Mendonck" userId="8aa950df-ab43-4dc4-8e88-c75f74da49b3" providerId="ADAL" clId="{569BD5C7-A589-40C5-9CB4-F7100B51D7DE}" dt="2025-10-01T12:38:32.579" v="19" actId="790"/>
          <ac:spMkLst>
            <pc:docMk/>
            <pc:sldMk cId="2020427008" sldId="263"/>
            <ac:spMk id="9" creationId="{0958B21F-F0EE-246F-A9AF-000CBA1F1513}"/>
          </ac:spMkLst>
        </pc:spChg>
      </pc:sldChg>
      <pc:sldChg chg="modSp mod">
        <pc:chgData name="Noor Mendonck" userId="8aa950df-ab43-4dc4-8e88-c75f74da49b3" providerId="ADAL" clId="{569BD5C7-A589-40C5-9CB4-F7100B51D7DE}" dt="2025-10-01T12:38:27.051" v="18" actId="790"/>
        <pc:sldMkLst>
          <pc:docMk/>
          <pc:sldMk cId="1315429784" sldId="264"/>
        </pc:sldMkLst>
        <pc:spChg chg="mod">
          <ac:chgData name="Noor Mendonck" userId="8aa950df-ab43-4dc4-8e88-c75f74da49b3" providerId="ADAL" clId="{569BD5C7-A589-40C5-9CB4-F7100B51D7DE}" dt="2025-10-01T12:38:27.051" v="18" actId="790"/>
          <ac:spMkLst>
            <pc:docMk/>
            <pc:sldMk cId="1315429784" sldId="264"/>
            <ac:spMk id="2" creationId="{2A514BE0-1619-08A7-495E-056BC9A55B97}"/>
          </ac:spMkLst>
        </pc:spChg>
        <pc:spChg chg="mod">
          <ac:chgData name="Noor Mendonck" userId="8aa950df-ab43-4dc4-8e88-c75f74da49b3" providerId="ADAL" clId="{569BD5C7-A589-40C5-9CB4-F7100B51D7DE}" dt="2025-10-01T12:38:27.051" v="18" actId="790"/>
          <ac:spMkLst>
            <pc:docMk/>
            <pc:sldMk cId="1315429784" sldId="264"/>
            <ac:spMk id="3" creationId="{ABF68790-96C8-8EEB-5882-22C67DE6C02F}"/>
          </ac:spMkLst>
        </pc:spChg>
        <pc:spChg chg="mod">
          <ac:chgData name="Noor Mendonck" userId="8aa950df-ab43-4dc4-8e88-c75f74da49b3" providerId="ADAL" clId="{569BD5C7-A589-40C5-9CB4-F7100B51D7DE}" dt="2025-10-01T12:38:27.051" v="18" actId="790"/>
          <ac:spMkLst>
            <pc:docMk/>
            <pc:sldMk cId="1315429784" sldId="264"/>
            <ac:spMk id="6" creationId="{02EC85A2-7D4E-2658-B619-97FDAF311ADE}"/>
          </ac:spMkLst>
        </pc:spChg>
        <pc:spChg chg="mod">
          <ac:chgData name="Noor Mendonck" userId="8aa950df-ab43-4dc4-8e88-c75f74da49b3" providerId="ADAL" clId="{569BD5C7-A589-40C5-9CB4-F7100B51D7DE}" dt="2025-10-01T12:38:27.051" v="18" actId="790"/>
          <ac:spMkLst>
            <pc:docMk/>
            <pc:sldMk cId="1315429784" sldId="264"/>
            <ac:spMk id="7" creationId="{1B84A990-E8E5-5318-A298-ACD8C7C5A254}"/>
          </ac:spMkLst>
        </pc:spChg>
        <pc:spChg chg="mod">
          <ac:chgData name="Noor Mendonck" userId="8aa950df-ab43-4dc4-8e88-c75f74da49b3" providerId="ADAL" clId="{569BD5C7-A589-40C5-9CB4-F7100B51D7DE}" dt="2025-10-01T12:38:27.051" v="18" actId="790"/>
          <ac:spMkLst>
            <pc:docMk/>
            <pc:sldMk cId="1315429784" sldId="264"/>
            <ac:spMk id="9" creationId="{69459C05-FC5C-676B-05FB-127984BD6174}"/>
          </ac:spMkLst>
        </pc:spChg>
      </pc:sldChg>
      <pc:sldChg chg="modSp mod">
        <pc:chgData name="Noor Mendonck" userId="8aa950df-ab43-4dc4-8e88-c75f74da49b3" providerId="ADAL" clId="{569BD5C7-A589-40C5-9CB4-F7100B51D7DE}" dt="2025-10-01T12:38:17.406" v="17" actId="790"/>
        <pc:sldMkLst>
          <pc:docMk/>
          <pc:sldMk cId="1754141426" sldId="266"/>
        </pc:sldMkLst>
        <pc:spChg chg="mod">
          <ac:chgData name="Noor Mendonck" userId="8aa950df-ab43-4dc4-8e88-c75f74da49b3" providerId="ADAL" clId="{569BD5C7-A589-40C5-9CB4-F7100B51D7DE}" dt="2025-10-01T12:38:17.406" v="17" actId="790"/>
          <ac:spMkLst>
            <pc:docMk/>
            <pc:sldMk cId="1754141426" sldId="266"/>
            <ac:spMk id="2" creationId="{4C78D56E-BBDA-7942-8F3F-32D5CF913768}"/>
          </ac:spMkLst>
        </pc:spChg>
        <pc:spChg chg="mod">
          <ac:chgData name="Noor Mendonck" userId="8aa950df-ab43-4dc4-8e88-c75f74da49b3" providerId="ADAL" clId="{569BD5C7-A589-40C5-9CB4-F7100B51D7DE}" dt="2025-10-01T12:38:17.406" v="17" actId="790"/>
          <ac:spMkLst>
            <pc:docMk/>
            <pc:sldMk cId="1754141426" sldId="266"/>
            <ac:spMk id="3" creationId="{B7F1B052-CC2B-CA4D-6D3E-E60A21B3D748}"/>
          </ac:spMkLst>
        </pc:spChg>
        <pc:spChg chg="mod">
          <ac:chgData name="Noor Mendonck" userId="8aa950df-ab43-4dc4-8e88-c75f74da49b3" providerId="ADAL" clId="{569BD5C7-A589-40C5-9CB4-F7100B51D7DE}" dt="2025-10-01T12:38:17.406" v="17" actId="790"/>
          <ac:spMkLst>
            <pc:docMk/>
            <pc:sldMk cId="1754141426" sldId="266"/>
            <ac:spMk id="6" creationId="{23F3BD4A-4B50-0719-203B-F958EB8B8E0D}"/>
          </ac:spMkLst>
        </pc:spChg>
        <pc:spChg chg="mod">
          <ac:chgData name="Noor Mendonck" userId="8aa950df-ab43-4dc4-8e88-c75f74da49b3" providerId="ADAL" clId="{569BD5C7-A589-40C5-9CB4-F7100B51D7DE}" dt="2025-10-01T12:38:17.406" v="17" actId="790"/>
          <ac:spMkLst>
            <pc:docMk/>
            <pc:sldMk cId="1754141426" sldId="266"/>
            <ac:spMk id="9" creationId="{27F3C5F6-05FE-9A29-1621-F5A979B9910E}"/>
          </ac:spMkLst>
        </pc:spChg>
      </pc:sldChg>
      <pc:sldChg chg="modSp mod">
        <pc:chgData name="Noor Mendonck" userId="8aa950df-ab43-4dc4-8e88-c75f74da49b3" providerId="ADAL" clId="{569BD5C7-A589-40C5-9CB4-F7100B51D7DE}" dt="2025-10-01T12:37:54.781" v="15" actId="313"/>
        <pc:sldMkLst>
          <pc:docMk/>
          <pc:sldMk cId="1455246532" sldId="267"/>
        </pc:sldMkLst>
        <pc:spChg chg="mod">
          <ac:chgData name="Noor Mendonck" userId="8aa950df-ab43-4dc4-8e88-c75f74da49b3" providerId="ADAL" clId="{569BD5C7-A589-40C5-9CB4-F7100B51D7DE}" dt="2025-10-01T12:37:48.133" v="14" actId="790"/>
          <ac:spMkLst>
            <pc:docMk/>
            <pc:sldMk cId="1455246532" sldId="267"/>
            <ac:spMk id="2" creationId="{83229B03-2C7F-9D13-83E3-6A0CCE84D8D9}"/>
          </ac:spMkLst>
        </pc:spChg>
        <pc:spChg chg="mod">
          <ac:chgData name="Noor Mendonck" userId="8aa950df-ab43-4dc4-8e88-c75f74da49b3" providerId="ADAL" clId="{569BD5C7-A589-40C5-9CB4-F7100B51D7DE}" dt="2025-10-01T12:37:48.133" v="14" actId="790"/>
          <ac:spMkLst>
            <pc:docMk/>
            <pc:sldMk cId="1455246532" sldId="267"/>
            <ac:spMk id="3" creationId="{D067AC54-FD06-4700-2D6E-E57165B4D2E8}"/>
          </ac:spMkLst>
        </pc:spChg>
        <pc:spChg chg="mod">
          <ac:chgData name="Noor Mendonck" userId="8aa950df-ab43-4dc4-8e88-c75f74da49b3" providerId="ADAL" clId="{569BD5C7-A589-40C5-9CB4-F7100B51D7DE}" dt="2025-10-01T12:37:48.133" v="14" actId="790"/>
          <ac:spMkLst>
            <pc:docMk/>
            <pc:sldMk cId="1455246532" sldId="267"/>
            <ac:spMk id="6" creationId="{9B33B52A-4763-64B0-279E-39711955DC13}"/>
          </ac:spMkLst>
        </pc:spChg>
        <pc:spChg chg="mod">
          <ac:chgData name="Noor Mendonck" userId="8aa950df-ab43-4dc4-8e88-c75f74da49b3" providerId="ADAL" clId="{569BD5C7-A589-40C5-9CB4-F7100B51D7DE}" dt="2025-10-01T12:37:48.133" v="14" actId="790"/>
          <ac:spMkLst>
            <pc:docMk/>
            <pc:sldMk cId="1455246532" sldId="267"/>
            <ac:spMk id="7" creationId="{A1B3ABC0-A9ED-0C66-A3A2-6FA1BD0A4916}"/>
          </ac:spMkLst>
        </pc:spChg>
        <pc:spChg chg="mod">
          <ac:chgData name="Noor Mendonck" userId="8aa950df-ab43-4dc4-8e88-c75f74da49b3" providerId="ADAL" clId="{569BD5C7-A589-40C5-9CB4-F7100B51D7DE}" dt="2025-10-01T12:37:54.781" v="15" actId="313"/>
          <ac:spMkLst>
            <pc:docMk/>
            <pc:sldMk cId="1455246532" sldId="267"/>
            <ac:spMk id="8" creationId="{F6802CE8-8A3D-847F-24CF-743F3A6F566F}"/>
          </ac:spMkLst>
        </pc:spChg>
      </pc:sldChg>
      <pc:sldChg chg="modSp mod">
        <pc:chgData name="Noor Mendonck" userId="8aa950df-ab43-4dc4-8e88-c75f74da49b3" providerId="ADAL" clId="{569BD5C7-A589-40C5-9CB4-F7100B51D7DE}" dt="2025-10-01T12:43:52.772" v="22" actId="113"/>
        <pc:sldMkLst>
          <pc:docMk/>
          <pc:sldMk cId="1553746454" sldId="268"/>
        </pc:sldMkLst>
        <pc:spChg chg="mod">
          <ac:chgData name="Noor Mendonck" userId="8aa950df-ab43-4dc4-8e88-c75f74da49b3" providerId="ADAL" clId="{569BD5C7-A589-40C5-9CB4-F7100B51D7DE}" dt="2025-10-01T12:37:41.259" v="13" actId="790"/>
          <ac:spMkLst>
            <pc:docMk/>
            <pc:sldMk cId="1553746454" sldId="268"/>
            <ac:spMk id="2" creationId="{DFFCF423-6AE4-CA65-EC1B-E875D4DE4309}"/>
          </ac:spMkLst>
        </pc:spChg>
        <pc:spChg chg="mod">
          <ac:chgData name="Noor Mendonck" userId="8aa950df-ab43-4dc4-8e88-c75f74da49b3" providerId="ADAL" clId="{569BD5C7-A589-40C5-9CB4-F7100B51D7DE}" dt="2025-10-01T12:37:41.259" v="13" actId="790"/>
          <ac:spMkLst>
            <pc:docMk/>
            <pc:sldMk cId="1553746454" sldId="268"/>
            <ac:spMk id="3" creationId="{1AA8A9FA-61BB-033C-9852-AD8B54E62F3B}"/>
          </ac:spMkLst>
        </pc:spChg>
        <pc:spChg chg="mod">
          <ac:chgData name="Noor Mendonck" userId="8aa950df-ab43-4dc4-8e88-c75f74da49b3" providerId="ADAL" clId="{569BD5C7-A589-40C5-9CB4-F7100B51D7DE}" dt="2025-10-01T12:37:41.259" v="13" actId="790"/>
          <ac:spMkLst>
            <pc:docMk/>
            <pc:sldMk cId="1553746454" sldId="268"/>
            <ac:spMk id="7" creationId="{B90AFA63-C961-357F-5BC9-CEADD05BFB50}"/>
          </ac:spMkLst>
        </pc:spChg>
        <pc:spChg chg="mod">
          <ac:chgData name="Noor Mendonck" userId="8aa950df-ab43-4dc4-8e88-c75f74da49b3" providerId="ADAL" clId="{569BD5C7-A589-40C5-9CB4-F7100B51D7DE}" dt="2025-10-01T12:43:52.772" v="22" actId="113"/>
          <ac:spMkLst>
            <pc:docMk/>
            <pc:sldMk cId="1553746454" sldId="268"/>
            <ac:spMk id="9" creationId="{86A2A95F-E435-7C63-6808-EF324427A2A5}"/>
          </ac:spMkLst>
        </pc:spChg>
      </pc:sldChg>
      <pc:sldChg chg="modSp mod">
        <pc:chgData name="Noor Mendonck" userId="8aa950df-ab43-4dc4-8e88-c75f74da49b3" providerId="ADAL" clId="{569BD5C7-A589-40C5-9CB4-F7100B51D7DE}" dt="2025-10-01T12:36:55.926" v="8" actId="790"/>
        <pc:sldMkLst>
          <pc:docMk/>
          <pc:sldMk cId="2983123218" sldId="270"/>
        </pc:sldMkLst>
        <pc:spChg chg="mod">
          <ac:chgData name="Noor Mendonck" userId="8aa950df-ab43-4dc4-8e88-c75f74da49b3" providerId="ADAL" clId="{569BD5C7-A589-40C5-9CB4-F7100B51D7DE}" dt="2025-10-01T12:36:55.926" v="8" actId="790"/>
          <ac:spMkLst>
            <pc:docMk/>
            <pc:sldMk cId="2983123218" sldId="270"/>
            <ac:spMk id="2" creationId="{27961D20-5E17-55A6-6864-2D79FBAC232C}"/>
          </ac:spMkLst>
        </pc:spChg>
        <pc:spChg chg="mod">
          <ac:chgData name="Noor Mendonck" userId="8aa950df-ab43-4dc4-8e88-c75f74da49b3" providerId="ADAL" clId="{569BD5C7-A589-40C5-9CB4-F7100B51D7DE}" dt="2025-10-01T12:36:55.926" v="8" actId="790"/>
          <ac:spMkLst>
            <pc:docMk/>
            <pc:sldMk cId="2983123218" sldId="270"/>
            <ac:spMk id="3" creationId="{FCF87735-8257-1B4B-2CEC-272291FFBC02}"/>
          </ac:spMkLst>
        </pc:spChg>
        <pc:spChg chg="mod">
          <ac:chgData name="Noor Mendonck" userId="8aa950df-ab43-4dc4-8e88-c75f74da49b3" providerId="ADAL" clId="{569BD5C7-A589-40C5-9CB4-F7100B51D7DE}" dt="2025-10-01T12:36:55.926" v="8" actId="790"/>
          <ac:spMkLst>
            <pc:docMk/>
            <pc:sldMk cId="2983123218" sldId="270"/>
            <ac:spMk id="6" creationId="{4820C2F5-5A75-D8EA-03A8-8FB1470FD0F2}"/>
          </ac:spMkLst>
        </pc:spChg>
        <pc:spChg chg="mod">
          <ac:chgData name="Noor Mendonck" userId="8aa950df-ab43-4dc4-8e88-c75f74da49b3" providerId="ADAL" clId="{569BD5C7-A589-40C5-9CB4-F7100B51D7DE}" dt="2025-10-01T12:36:55.926" v="8" actId="790"/>
          <ac:spMkLst>
            <pc:docMk/>
            <pc:sldMk cId="2983123218" sldId="270"/>
            <ac:spMk id="10" creationId="{6DFB9219-E584-7D2B-768A-1B63ED2422D2}"/>
          </ac:spMkLst>
        </pc:spChg>
      </pc:sldChg>
      <pc:sldChg chg="modSp mod">
        <pc:chgData name="Noor Mendonck" userId="8aa950df-ab43-4dc4-8e88-c75f74da49b3" providerId="ADAL" clId="{569BD5C7-A589-40C5-9CB4-F7100B51D7DE}" dt="2025-10-01T14:23:47.304" v="23" actId="113"/>
        <pc:sldMkLst>
          <pc:docMk/>
          <pc:sldMk cId="4208401408" sldId="271"/>
        </pc:sldMkLst>
        <pc:spChg chg="mod">
          <ac:chgData name="Noor Mendonck" userId="8aa950df-ab43-4dc4-8e88-c75f74da49b3" providerId="ADAL" clId="{569BD5C7-A589-40C5-9CB4-F7100B51D7DE}" dt="2025-10-01T12:37:03.881" v="9" actId="790"/>
          <ac:spMkLst>
            <pc:docMk/>
            <pc:sldMk cId="4208401408" sldId="271"/>
            <ac:spMk id="2" creationId="{E2F808AD-237E-F225-8523-70CF8A2E3CCA}"/>
          </ac:spMkLst>
        </pc:spChg>
        <pc:spChg chg="mod">
          <ac:chgData name="Noor Mendonck" userId="8aa950df-ab43-4dc4-8e88-c75f74da49b3" providerId="ADAL" clId="{569BD5C7-A589-40C5-9CB4-F7100B51D7DE}" dt="2025-10-01T12:37:03.881" v="9" actId="790"/>
          <ac:spMkLst>
            <pc:docMk/>
            <pc:sldMk cId="4208401408" sldId="271"/>
            <ac:spMk id="3" creationId="{0C93B09D-7A04-BD9A-42E3-33DB6C0F19DB}"/>
          </ac:spMkLst>
        </pc:spChg>
        <pc:spChg chg="mod">
          <ac:chgData name="Noor Mendonck" userId="8aa950df-ab43-4dc4-8e88-c75f74da49b3" providerId="ADAL" clId="{569BD5C7-A589-40C5-9CB4-F7100B51D7DE}" dt="2025-10-01T12:37:03.881" v="9" actId="790"/>
          <ac:spMkLst>
            <pc:docMk/>
            <pc:sldMk cId="4208401408" sldId="271"/>
            <ac:spMk id="6" creationId="{A39934B6-654B-647B-25FE-4C0098B06EEA}"/>
          </ac:spMkLst>
        </pc:spChg>
        <pc:spChg chg="mod">
          <ac:chgData name="Noor Mendonck" userId="8aa950df-ab43-4dc4-8e88-c75f74da49b3" providerId="ADAL" clId="{569BD5C7-A589-40C5-9CB4-F7100B51D7DE}" dt="2025-10-01T12:37:03.881" v="9" actId="790"/>
          <ac:spMkLst>
            <pc:docMk/>
            <pc:sldMk cId="4208401408" sldId="271"/>
            <ac:spMk id="10" creationId="{449CBF86-1151-BAAA-248F-FB7220795A9F}"/>
          </ac:spMkLst>
        </pc:spChg>
        <pc:spChg chg="mod">
          <ac:chgData name="Noor Mendonck" userId="8aa950df-ab43-4dc4-8e88-c75f74da49b3" providerId="ADAL" clId="{569BD5C7-A589-40C5-9CB4-F7100B51D7DE}" dt="2025-10-01T14:23:47.304" v="23" actId="113"/>
          <ac:spMkLst>
            <pc:docMk/>
            <pc:sldMk cId="4208401408" sldId="271"/>
            <ac:spMk id="17" creationId="{10994F9B-2032-5417-DF80-7F7ED9550D1A}"/>
          </ac:spMkLst>
        </pc:spChg>
      </pc:sldChg>
      <pc:sldChg chg="modSp mod">
        <pc:chgData name="Noor Mendonck" userId="8aa950df-ab43-4dc4-8e88-c75f74da49b3" providerId="ADAL" clId="{569BD5C7-A589-40C5-9CB4-F7100B51D7DE}" dt="2025-10-01T12:36:43.785" v="7" actId="20577"/>
        <pc:sldMkLst>
          <pc:docMk/>
          <pc:sldMk cId="2966581523" sldId="272"/>
        </pc:sldMkLst>
        <pc:spChg chg="mod">
          <ac:chgData name="Noor Mendonck" userId="8aa950df-ab43-4dc4-8e88-c75f74da49b3" providerId="ADAL" clId="{569BD5C7-A589-40C5-9CB4-F7100B51D7DE}" dt="2025-10-01T12:36:43.785" v="7" actId="20577"/>
          <ac:spMkLst>
            <pc:docMk/>
            <pc:sldMk cId="2966581523" sldId="272"/>
            <ac:spMk id="2" creationId="{6CE726D0-84E2-D9CD-CDFE-2E55DD082E62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0A9E3B-5973-4AD3-9C4D-72C7B55C305D}" type="datetimeFigureOut">
              <a:rPr lang="nl-BE" smtClean="0"/>
              <a:t>01-10-25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88807-E50A-4D10-A806-A5EF6BDFF488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672283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BCACF-CA76-0F3F-2A69-DDEF7F749B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870078CF-FC14-C7B3-C42E-3AD8634FCAB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528A0AA4-7FE0-A43D-C7E9-065C2EF2EB2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216735D5-E120-2F98-C4EB-11B9D9D0825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A88807-E50A-4D10-A806-A5EF6BDFF488}" type="slidenum">
              <a:rPr lang="nl-BE" smtClean="0"/>
              <a:t>7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93754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31AECD-BA28-6806-8A95-BFFF3CD53E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>
            <a:extLst>
              <a:ext uri="{FF2B5EF4-FFF2-40B4-BE49-F238E27FC236}">
                <a16:creationId xmlns:a16="http://schemas.microsoft.com/office/drawing/2014/main" id="{9EFE8712-0A3E-78E6-176D-E28F37DFC8F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>
            <a:extLst>
              <a:ext uri="{FF2B5EF4-FFF2-40B4-BE49-F238E27FC236}">
                <a16:creationId xmlns:a16="http://schemas.microsoft.com/office/drawing/2014/main" id="{21796CFB-E4B5-FB7A-FB96-90ED265A24B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A0CFAC8-1FDB-B421-EC2B-E423A42E1A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A88807-E50A-4D10-A806-A5EF6BDFF488}" type="slidenum">
              <a:rPr lang="nl-BE" smtClean="0"/>
              <a:t>10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047918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 err="1"/>
              <a:t>Desirability</a:t>
            </a:r>
            <a:r>
              <a:rPr lang="nl-BE" dirty="0"/>
              <a:t>: minder eigen waardeoordeel, meer op basis van concrete aspecten zoals: is het </a:t>
            </a:r>
            <a:r>
              <a:rPr lang="nl-BE" dirty="0" err="1"/>
              <a:t>economically</a:t>
            </a:r>
            <a:r>
              <a:rPr lang="nl-BE" dirty="0"/>
              <a:t> </a:t>
            </a:r>
            <a:r>
              <a:rPr lang="nl-BE" dirty="0" err="1"/>
              <a:t>efficient</a:t>
            </a:r>
            <a:r>
              <a:rPr lang="nl-BE" dirty="0"/>
              <a:t> of is het voordelig in public interest? 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A88807-E50A-4D10-A806-A5EF6BDFF488}" type="slidenum">
              <a:rPr lang="nl-BE" smtClean="0"/>
              <a:t>11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98055075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Die afkortingen bovenaan duidelijk maken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A88807-E50A-4D10-A806-A5EF6BDFF488}" type="slidenum">
              <a:rPr lang="nl-BE" smtClean="0"/>
              <a:t>12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30822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BE" dirty="0"/>
              <a:t>Algemeen belang: belang van collectiviteit – niet voor één specifiek dossier, maar in welke gevallen regelgeving moet toegepast worden </a:t>
            </a:r>
            <a:r>
              <a:rPr lang="nl-BE" dirty="0">
                <a:sym typeface="Wingdings" panose="05000000000000000000" pitchFamily="2" charset="2"/>
              </a:rPr>
              <a:t> retroactief, zie </a:t>
            </a:r>
            <a:r>
              <a:rPr lang="nl-BE" dirty="0" err="1">
                <a:sym typeface="Wingdings" panose="05000000000000000000" pitchFamily="2" charset="2"/>
              </a:rPr>
              <a:t>parmalat</a:t>
            </a:r>
            <a:r>
              <a:rPr lang="nl-BE" dirty="0">
                <a:sym typeface="Wingdings" panose="05000000000000000000" pitchFamily="2" charset="2"/>
              </a:rPr>
              <a:t>: enkel in particuliere belangen, het moet minstens in ‘een’ algemeen belang zijn. </a:t>
            </a:r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A88807-E50A-4D10-A806-A5EF6BDFF488}" type="slidenum">
              <a:rPr lang="nl-BE" smtClean="0"/>
              <a:t>14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04745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033821-597E-4B4F-8572-5DA1CB1835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8640" y="950976"/>
            <a:ext cx="6509385" cy="3556730"/>
          </a:xfrm>
        </p:spPr>
        <p:txBody>
          <a:bodyPr anchor="t">
            <a:normAutofit/>
          </a:bodyPr>
          <a:lstStyle>
            <a:lvl1pPr algn="l">
              <a:defRPr sz="4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C38D70-8FF5-47D7-A0DD-087A227BC9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572000"/>
            <a:ext cx="6481953" cy="1485900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B5B485-516D-48B7-AF1D-69AEEA35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614DDB-2831-4FF8-9DA7-0449659D7A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178F6-65BA-4964-80E2-DB6EA3355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DA45AC-24E0-45A1-90C3-7BF96C3FC7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2018E1-7CA3-4B5E-9683-554FDFC63E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95D32D-7150-4DF2-B992-A2B4F5605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D03F0C-FCA3-464C-B6ED-864DB51E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C41006-DAE1-4326-B1AE-FD527A653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5046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73B84-BE32-464A-A765-975C21B5C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923" y="952500"/>
            <a:ext cx="6678695" cy="3962398"/>
          </a:xfrm>
        </p:spPr>
        <p:txBody>
          <a:bodyPr anchor="t">
            <a:normAutofit/>
          </a:bodyPr>
          <a:lstStyle>
            <a:lvl1pPr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0145C2-97CF-4887-904A-8ADC80525A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043860" y="952501"/>
            <a:ext cx="3500440" cy="396239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24559-DA32-4398-A8EE-EED2469D6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967BE1-F1AC-4732-B52E-1C7D63DEF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13C03-DDF0-48C6-B1BF-D28875F82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190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46F411-42B3-4A17-BE7E-861BE7E7D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8E0603-F4C0-40AC-A53E-40449D53D7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8640" y="2029968"/>
            <a:ext cx="5281506" cy="41481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6BC5634-2887-4182-A9BE-B382357D4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7928" y="2029968"/>
            <a:ext cx="5281506" cy="41481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6B6E74-28E1-4684-B515-4265ED7B1E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375EA-A8F8-485D-A82F-CD85D4C9E1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D9E4B0-F5E3-407F-A548-B616E7749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98643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82161A-7627-4D64-AF08-10D702AFE2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2659" y="950976"/>
            <a:ext cx="10802729" cy="881796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3B6884-07D8-4CC4-BE99-516F1433B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2918" y="1832772"/>
            <a:ext cx="5281507" cy="742638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13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82C638-B5A8-4F8C-85AE-33BEAF54C0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48640" y="2600531"/>
            <a:ext cx="528150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0D1933-A703-4BDC-A697-728E899EED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57927" y="1832772"/>
            <a:ext cx="5283202" cy="742638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13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5925DBD-4D51-4A2D-B1E4-6D094CD1E8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57927" y="2600531"/>
            <a:ext cx="528320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2636E2-E26E-42F7-9E05-3F756C7D17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6F7281B-0E5C-421E-AFFE-775F57C5D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E483462-E410-4DC7-AE53-27AABECFE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03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CFA68-31B5-48C5-929A-842FDF0FD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5A2600-419E-46E9-946F-FBDEDBA1D4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85F9A9-98FF-4653-A570-9F351A1AB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BD44457-95F1-4B15-A647-B14F91F7A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3290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519EABA-1008-4E49-9184-3A946ECD71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05C3BD0-269D-4127-B5F7-84B0D8A74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623447-C740-4495-93EC-7252B1B929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726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155-71E7-4F0A-BB62-933743CF6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0" y="952500"/>
            <a:ext cx="4124084" cy="2362200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B6D44-5A1E-4176-8766-4B81E045D5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00700" y="952500"/>
            <a:ext cx="5934074" cy="49085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810EC6-11DD-4B5D-A2D2-4DCF73E58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1" y="3429000"/>
            <a:ext cx="4124084" cy="24399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5DFCDF-666E-4DB4-A1C0-79D40A0070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A69AC-15E6-4B19-A59D-DBDBE923DB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D79F0EE-74DE-4FEC-81E9-E40D53397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2605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A3CA4F-6508-4AD6-8367-A0288D88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41" y="952500"/>
            <a:ext cx="4124084" cy="239791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906BFCD-2F93-4D99-89EA-F0359FB782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522119" y="987425"/>
            <a:ext cx="602218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F4C1F7-1272-41C8-8C29-676316D02D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48641" y="3429000"/>
            <a:ext cx="4124084" cy="24399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CDD491-0FE6-4B42-AAA6-B698E46F1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8F83F-4E9F-4607-A69B-DFC932560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D324484-C6E4-4D8A-BDAB-09B1FBB436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8323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07F1B-6F93-4E6E-8C8C-D01A9DEB6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97D2968-FE85-492F-A77B-1771F4EAA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48641" y="2028826"/>
            <a:ext cx="11094348" cy="4029074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592DA2-B1FB-45C6-B10C-141AC2BFB3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CA6D78-CE47-4CA7-B3B6-AFAE5175F6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EDC5C0-8780-4819-A8FC-32A0141D2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5655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B8F9A8-05F2-4F79-B689-1FA2F31965D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472612" y="952499"/>
            <a:ext cx="2207417" cy="5105401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D615BC-61CD-4D59-8E85-B59072E2B2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57924" y="952499"/>
            <a:ext cx="8914688" cy="5105401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81C46-8CC0-4B79-AF2E-84C86C6A8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E23C7-78A4-413A-A84B-93D4CC0A9EB1}" type="datetimeFigureOut">
              <a:rPr lang="en-US" smtClean="0"/>
              <a:t>10/1/2025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A76817-4D29-4888-B68C-A35F5A069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0B21A-30A9-4173-9E3F-D985B86A3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39E08-E0E5-4B1A-8F7D-08FE7678A3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788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90E843-90BA-4A7D-8F9F-FFE49387A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639" y="950976"/>
            <a:ext cx="10995659" cy="10778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F7CA62-9B55-49B4-94B6-EAAF7D5AE0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8641" y="2028826"/>
            <a:ext cx="10995660" cy="40290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3CEA03-AAFA-4A69-A3DA-1DD0EF273F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88729" y="6449535"/>
            <a:ext cx="2983095" cy="30845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4CDE23C7-78A4-413A-A84B-93D4CC0A9EB1}" type="datetimeFigureOut">
              <a:rPr lang="en-US" smtClean="0"/>
              <a:pPr/>
              <a:t>10/1/2025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E97F43-1ECB-4FC2-863E-26CEE24A00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57924" y="173776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C7F9D8-4B2E-4871-B2AE-EFC06BE231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710710" y="6449535"/>
            <a:ext cx="932279" cy="308453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B39E08-E0E5-4B1A-8F7D-08FE7678A3B6}" type="slidenum">
              <a:rPr lang="en-US" smtClean="0"/>
              <a:pPr/>
              <a:t>‹nr.›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462919E4-C488-4107-9EF1-66152F848008}"/>
              </a:ext>
            </a:extLst>
          </p:cNvPr>
          <p:cNvCxnSpPr>
            <a:cxnSpLocks/>
          </p:cNvCxnSpPr>
          <p:nvPr/>
        </p:nvCxnSpPr>
        <p:spPr>
          <a:xfrm>
            <a:off x="643467" y="678719"/>
            <a:ext cx="10905066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BF79732-4088-424C-A653-4534E4389443}"/>
              </a:ext>
            </a:extLst>
          </p:cNvPr>
          <p:cNvCxnSpPr>
            <a:cxnSpLocks/>
          </p:cNvCxnSpPr>
          <p:nvPr/>
        </p:nvCxnSpPr>
        <p:spPr>
          <a:xfrm>
            <a:off x="643467" y="6309695"/>
            <a:ext cx="10905066" cy="0"/>
          </a:xfrm>
          <a:prstGeom prst="lin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9303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17" r:id="rId6"/>
    <p:sldLayoutId id="2147483813" r:id="rId7"/>
    <p:sldLayoutId id="2147483814" r:id="rId8"/>
    <p:sldLayoutId id="2147483815" r:id="rId9"/>
    <p:sldLayoutId id="2147483816" r:id="rId10"/>
    <p:sldLayoutId id="2147483818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3444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C3297213-B630-4CFA-8FE1-099659C5DB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9F1F48B7-6BC0-C50F-3EF9-1E22A92925C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1" y="12867"/>
            <a:ext cx="12191999" cy="6857990"/>
          </a:xfrm>
          <a:prstGeom prst="rect">
            <a:avLst/>
          </a:prstGeom>
        </p:spPr>
      </p:pic>
      <p:sp>
        <p:nvSpPr>
          <p:cNvPr id="28" name="Rectangle 20">
            <a:extLst>
              <a:ext uri="{FF2B5EF4-FFF2-40B4-BE49-F238E27FC236}">
                <a16:creationId xmlns:a16="http://schemas.microsoft.com/office/drawing/2014/main" id="{13F26D5C-77E9-4A8D-95F0-1635BAD126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7781" y="-257784"/>
            <a:ext cx="6857999" cy="7373570"/>
          </a:xfrm>
          <a:prstGeom prst="rect">
            <a:avLst/>
          </a:prstGeom>
          <a:gradFill flip="none" rotWithShape="1">
            <a:gsLst>
              <a:gs pos="3000">
                <a:srgbClr val="000000">
                  <a:alpha val="0"/>
                </a:srgbClr>
              </a:gs>
              <a:gs pos="73000">
                <a:srgbClr val="000000">
                  <a:alpha val="48000"/>
                </a:srgbClr>
              </a:gs>
              <a:gs pos="100000">
                <a:srgbClr val="000000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95DF68F-206C-2B93-6FF6-D0061C4823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3243360"/>
            <a:ext cx="5127674" cy="2129129"/>
          </a:xfrm>
        </p:spPr>
        <p:txBody>
          <a:bodyPr anchor="b"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SECTORAL INSOLVENCY FRAMEWORKS:</a:t>
            </a:r>
            <a:br>
              <a:rPr lang="nl-BE" sz="3300" dirty="0">
                <a:solidFill>
                  <a:schemeClr val="bg1"/>
                </a:solidFill>
              </a:rPr>
            </a:br>
            <a:r>
              <a:rPr lang="en-GB" sz="2700" b="1" dirty="0">
                <a:solidFill>
                  <a:schemeClr val="bg1"/>
                </a:solidFill>
              </a:rPr>
              <a:t>WHY CERTAIN SECTORS REQUIRE TAILORED APPROACHES</a:t>
            </a:r>
            <a:br>
              <a:rPr lang="nl-BE" dirty="0"/>
            </a:br>
            <a:endParaRPr lang="nl-BE" sz="5400" dirty="0">
              <a:solidFill>
                <a:srgbClr val="FFFFFF"/>
              </a:solidFill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FA19A42-6F2C-594C-EDB1-4921AC258B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857074"/>
            <a:ext cx="5127674" cy="1338358"/>
          </a:xfrm>
        </p:spPr>
        <p:txBody>
          <a:bodyPr anchor="t">
            <a:normAutofit/>
          </a:bodyPr>
          <a:lstStyle/>
          <a:p>
            <a:r>
              <a:rPr lang="nl-BE" dirty="0">
                <a:solidFill>
                  <a:srgbClr val="FFFFFF"/>
                </a:solidFill>
              </a:rPr>
              <a:t>Noor Mendonck</a:t>
            </a:r>
          </a:p>
        </p:txBody>
      </p:sp>
      <p:cxnSp>
        <p:nvCxnSpPr>
          <p:cNvPr id="29" name="Straight Connector 22">
            <a:extLst>
              <a:ext uri="{FF2B5EF4-FFF2-40B4-BE49-F238E27FC236}">
                <a16:creationId xmlns:a16="http://schemas.microsoft.com/office/drawing/2014/main" id="{0632DC5A-0728-490F-8655-6B43778270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3467" y="678719"/>
            <a:ext cx="10905066" cy="0"/>
          </a:xfrm>
          <a:prstGeom prst="line">
            <a:avLst/>
          </a:prstGeom>
          <a:ln w="381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4">
            <a:extLst>
              <a:ext uri="{FF2B5EF4-FFF2-40B4-BE49-F238E27FC236}">
                <a16:creationId xmlns:a16="http://schemas.microsoft.com/office/drawing/2014/main" id="{28BB1F6D-CF9C-422D-9324-C46415BB9D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3467" y="6309695"/>
            <a:ext cx="10905066" cy="0"/>
          </a:xfrm>
          <a:prstGeom prst="line">
            <a:avLst/>
          </a:prstGeom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Afbeelding 17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B01EF0F1-181E-506F-6DAF-4FEFBABCB9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3129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DE631-E286-8C69-82F3-290E058DE7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8EDADDF9-6CE4-7205-651E-52279348EBAF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656EB79F-20EA-3003-1EC4-B76AA8125119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C03D0BF9-3ACD-FF40-94ED-9A90B5892E0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5412555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E8744E68-FBBD-96E1-6B06-69F65AB516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BD385940-C926-1A6B-EE70-95BA533BEE7F}"/>
              </a:ext>
            </a:extLst>
          </p:cNvPr>
          <p:cNvSpPr txBox="1"/>
          <p:nvPr/>
        </p:nvSpPr>
        <p:spPr>
          <a:xfrm>
            <a:off x="765714" y="1685331"/>
            <a:ext cx="28940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3200" dirty="0">
                <a:solidFill>
                  <a:schemeClr val="bg1"/>
                </a:solidFill>
                <a:latin typeface="+mj-lt"/>
              </a:rPr>
              <a:t>RATIONALE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076B4C98-26AF-3F98-E533-1F411DC18EB8}"/>
              </a:ext>
            </a:extLst>
          </p:cNvPr>
          <p:cNvSpPr txBox="1"/>
          <p:nvPr/>
        </p:nvSpPr>
        <p:spPr>
          <a:xfrm>
            <a:off x="5212170" y="3858514"/>
            <a:ext cx="64995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How can existing special insolvency frameworks be mapped and analysed to identify the factors that necessitate the creation of those frameworks, and how can these factors be efficiently organized into a tool that indicates which specific rules are useful in which situations?</a:t>
            </a:r>
            <a:endParaRPr lang="nl-BE" b="1" dirty="0"/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7768E9EC-1BF9-125C-1627-40C76B4E3DA0}"/>
              </a:ext>
            </a:extLst>
          </p:cNvPr>
          <p:cNvSpPr txBox="1"/>
          <p:nvPr/>
        </p:nvSpPr>
        <p:spPr>
          <a:xfrm>
            <a:off x="5219455" y="3347460"/>
            <a:ext cx="35711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400" dirty="0">
                <a:latin typeface="+mj-lt"/>
              </a:rPr>
              <a:t>RESEARCH QUESTION</a:t>
            </a:r>
          </a:p>
        </p:txBody>
      </p:sp>
    </p:spTree>
    <p:extLst>
      <p:ext uri="{BB962C8B-B14F-4D97-AF65-F5344CB8AC3E}">
        <p14:creationId xmlns:p14="http://schemas.microsoft.com/office/powerpoint/2010/main" val="297267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6FACF96F-A080-A9A4-5888-F1B7BF10FE77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921B80CB-3368-94D4-FD06-449CBCACDE39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A7818E34-F416-5664-CE07-24E5353B6FF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7689510" y="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0C2FD84B-27F5-67B2-63F4-0D07676701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666FEB86-9CA0-E749-A80D-0DBA4103F3AC}"/>
              </a:ext>
            </a:extLst>
          </p:cNvPr>
          <p:cNvSpPr txBox="1"/>
          <p:nvPr/>
        </p:nvSpPr>
        <p:spPr>
          <a:xfrm>
            <a:off x="3718144" y="2488675"/>
            <a:ext cx="65402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Mapping of special insolvency frameworks </a:t>
            </a: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Assessment framework based on determinants</a:t>
            </a: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Identify useful legal principles</a:t>
            </a:r>
          </a:p>
        </p:txBody>
      </p:sp>
      <p:cxnSp>
        <p:nvCxnSpPr>
          <p:cNvPr id="8" name="Rechte verbindingslijn met pijl 7">
            <a:extLst>
              <a:ext uri="{FF2B5EF4-FFF2-40B4-BE49-F238E27FC236}">
                <a16:creationId xmlns:a16="http://schemas.microsoft.com/office/drawing/2014/main" id="{AF6F3721-0DDF-6DB6-43F1-D8692F27072E}"/>
              </a:ext>
            </a:extLst>
          </p:cNvPr>
          <p:cNvCxnSpPr/>
          <p:nvPr/>
        </p:nvCxnSpPr>
        <p:spPr>
          <a:xfrm>
            <a:off x="6847002" y="3016577"/>
            <a:ext cx="0" cy="5184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met pijl 8">
            <a:extLst>
              <a:ext uri="{FF2B5EF4-FFF2-40B4-BE49-F238E27FC236}">
                <a16:creationId xmlns:a16="http://schemas.microsoft.com/office/drawing/2014/main" id="{3BDE6DD2-84F4-6F69-88C5-B7034989BE8F}"/>
              </a:ext>
            </a:extLst>
          </p:cNvPr>
          <p:cNvCxnSpPr/>
          <p:nvPr/>
        </p:nvCxnSpPr>
        <p:spPr>
          <a:xfrm>
            <a:off x="6847002" y="4525699"/>
            <a:ext cx="0" cy="5184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>
            <a:extLst>
              <a:ext uri="{FF2B5EF4-FFF2-40B4-BE49-F238E27FC236}">
                <a16:creationId xmlns:a16="http://schemas.microsoft.com/office/drawing/2014/main" id="{89865270-A4BC-2C1C-A204-8BE25BB6A2D1}"/>
              </a:ext>
            </a:extLst>
          </p:cNvPr>
          <p:cNvSpPr txBox="1"/>
          <p:nvPr/>
        </p:nvSpPr>
        <p:spPr>
          <a:xfrm>
            <a:off x="5253872" y="1025194"/>
            <a:ext cx="2941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noProof="0" dirty="0">
                <a:latin typeface="+mj-lt"/>
              </a:rPr>
              <a:t>WORK PLAN </a:t>
            </a:r>
          </a:p>
        </p:txBody>
      </p:sp>
    </p:spTree>
    <p:extLst>
      <p:ext uri="{BB962C8B-B14F-4D97-AF65-F5344CB8AC3E}">
        <p14:creationId xmlns:p14="http://schemas.microsoft.com/office/powerpoint/2010/main" val="29270734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E7E34-D621-1153-D9AE-D317F548B1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02C80987-6A79-8544-902F-196BCA79A973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DD5F560-A14E-0183-5660-DB180CE7F396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5105CB68-1BD6-9AE7-288B-DD33DA74A8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0682B3E0-EF5B-A989-1B0E-5A707EAFE2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96246E1E-9203-FADF-97E4-52E9E1E452D9}"/>
              </a:ext>
            </a:extLst>
          </p:cNvPr>
          <p:cNvSpPr txBox="1"/>
          <p:nvPr/>
        </p:nvSpPr>
        <p:spPr>
          <a:xfrm>
            <a:off x="5267726" y="595746"/>
            <a:ext cx="4427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1: railway insolvencies in the US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A9B8B02C-0488-19A0-323E-C0FED63703BC}"/>
              </a:ext>
            </a:extLst>
          </p:cNvPr>
          <p:cNvSpPr txBox="1"/>
          <p:nvPr/>
        </p:nvSpPr>
        <p:spPr>
          <a:xfrm>
            <a:off x="5267726" y="1705352"/>
            <a:ext cx="610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Title 11– Chapter 11– Subchapter IV U.S.C.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A660384D-873F-3823-F1A0-9570C6005E97}"/>
              </a:ext>
            </a:extLst>
          </p:cNvPr>
          <p:cNvSpPr txBox="1"/>
          <p:nvPr/>
        </p:nvSpPr>
        <p:spPr>
          <a:xfrm>
            <a:off x="3138053" y="2107072"/>
            <a:ext cx="8686801" cy="378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Short history 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Overview of the ‘special’ insolvency rules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Debtor-not-in-possession</a:t>
            </a:r>
            <a:r>
              <a:rPr lang="en-GB" noProof="0" dirty="0"/>
              <a:t>: </a:t>
            </a:r>
            <a:r>
              <a:rPr lang="en-GB" i="1" noProof="0" dirty="0"/>
              <a:t>“the Secretary of Transportation shall submit a list of five disinterested persons that are qualified and willing to serve as trustees in the case. The court </a:t>
            </a:r>
            <a:r>
              <a:rPr lang="en-GB" b="1" i="1" noProof="0" dirty="0"/>
              <a:t>shall appoint </a:t>
            </a:r>
            <a:r>
              <a:rPr lang="en-GB" i="1" noProof="0" dirty="0"/>
              <a:t>one of such persons to serve as </a:t>
            </a:r>
            <a:r>
              <a:rPr lang="en-GB" b="1" i="1" noProof="0" dirty="0"/>
              <a:t>trustee </a:t>
            </a:r>
            <a:r>
              <a:rPr lang="en-GB" i="1" noProof="0" dirty="0"/>
              <a:t>in the case</a:t>
            </a:r>
            <a:r>
              <a:rPr lang="en-GB" noProof="0" dirty="0"/>
              <a:t>.”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Right to be heard</a:t>
            </a:r>
            <a:r>
              <a:rPr lang="en-GB" noProof="0" dirty="0"/>
              <a:t>: </a:t>
            </a:r>
            <a:r>
              <a:rPr lang="en-GB" i="1" noProof="0" dirty="0"/>
              <a:t>“… any State or local commission having regulatory jurisdiction over the debtor may raise and </a:t>
            </a:r>
            <a:r>
              <a:rPr lang="en-GB" b="1" i="1" noProof="0" dirty="0"/>
              <a:t>may appear and be heard on any issue</a:t>
            </a:r>
            <a:r>
              <a:rPr lang="en-GB" i="1" noProof="0" dirty="0"/>
              <a:t> in a case under this chapter”</a:t>
            </a:r>
          </a:p>
        </p:txBody>
      </p:sp>
    </p:spTree>
    <p:extLst>
      <p:ext uri="{BB962C8B-B14F-4D97-AF65-F5344CB8AC3E}">
        <p14:creationId xmlns:p14="http://schemas.microsoft.com/office/powerpoint/2010/main" val="10582644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5D1D2C-774C-CEC8-587E-3C40DE5FE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4177B636-2DBF-05FB-6EA3-3464ED0CA48A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9C138555-EB0E-F62E-8632-A86E0F9E05F5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EE34698E-ABD1-B7EA-1FB4-480CFC9130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603E95FD-3846-572A-2CB8-A0B88A5923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5A1DB1E1-655D-A4C9-6468-B1205B3A1B90}"/>
              </a:ext>
            </a:extLst>
          </p:cNvPr>
          <p:cNvSpPr txBox="1"/>
          <p:nvPr/>
        </p:nvSpPr>
        <p:spPr>
          <a:xfrm>
            <a:off x="5267726" y="595746"/>
            <a:ext cx="4427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1: railway insolvencies in the US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2C83804F-4920-61F2-93CB-6B060A2DABBB}"/>
              </a:ext>
            </a:extLst>
          </p:cNvPr>
          <p:cNvSpPr txBox="1"/>
          <p:nvPr/>
        </p:nvSpPr>
        <p:spPr>
          <a:xfrm>
            <a:off x="5267726" y="1705352"/>
            <a:ext cx="610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Title 11– Chapter 11– Subchapter IV U.S.C.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0958B21F-F0EE-246F-A9AF-000CBA1F1513}"/>
              </a:ext>
            </a:extLst>
          </p:cNvPr>
          <p:cNvSpPr txBox="1"/>
          <p:nvPr/>
        </p:nvSpPr>
        <p:spPr>
          <a:xfrm>
            <a:off x="3138053" y="2160319"/>
            <a:ext cx="8686801" cy="37838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Overview of the ‘special’ insolvency rules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Public interest protection</a:t>
            </a:r>
            <a:r>
              <a:rPr lang="en-GB" noProof="0" dirty="0"/>
              <a:t>: </a:t>
            </a:r>
            <a:r>
              <a:rPr lang="en-GB" i="1" noProof="0" dirty="0"/>
              <a:t>“the court and the trustee shall consider the </a:t>
            </a:r>
            <a:r>
              <a:rPr lang="en-GB" b="1" i="1" noProof="0" dirty="0"/>
              <a:t>public interest in addition to </a:t>
            </a:r>
            <a:r>
              <a:rPr lang="en-GB" i="1" noProof="0" dirty="0"/>
              <a:t>the interests of the debtor, creditors, and equity security holders.”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Operation of railroad lines</a:t>
            </a:r>
            <a:r>
              <a:rPr lang="en-GB" noProof="0" dirty="0"/>
              <a:t>: </a:t>
            </a:r>
            <a:r>
              <a:rPr lang="en-GB" i="1" noProof="0" dirty="0"/>
              <a:t>“if a lease of a railroad line is rejected and if the trustee elects not to operate the line, the </a:t>
            </a:r>
            <a:r>
              <a:rPr lang="en-GB" b="1" i="1" noProof="0" dirty="0"/>
              <a:t>lessor shall operate the line</a:t>
            </a:r>
            <a:r>
              <a:rPr lang="en-GB" i="1" noProof="0" dirty="0"/>
              <a:t>.” </a:t>
            </a:r>
            <a:r>
              <a:rPr lang="en-GB" noProof="0" dirty="0"/>
              <a:t>+</a:t>
            </a:r>
            <a:r>
              <a:rPr lang="en-GB" i="1" noProof="0" dirty="0"/>
              <a:t> “The court may authorize the </a:t>
            </a:r>
            <a:r>
              <a:rPr lang="en-GB" b="1" i="1" noProof="0" dirty="0"/>
              <a:t>abandonment</a:t>
            </a:r>
            <a:r>
              <a:rPr lang="en-GB" i="1" noProof="0" dirty="0"/>
              <a:t> if : a) in the best interest of the estate or b) essential to the formulation of the plan and c) </a:t>
            </a:r>
            <a:r>
              <a:rPr lang="en-GB" b="1" i="1" noProof="0" dirty="0"/>
              <a:t>consistent with the public interest</a:t>
            </a:r>
            <a:r>
              <a:rPr lang="en-GB" i="1" noProof="0" dirty="0"/>
              <a:t>.”</a:t>
            </a:r>
          </a:p>
        </p:txBody>
      </p:sp>
    </p:spTree>
    <p:extLst>
      <p:ext uri="{BB962C8B-B14F-4D97-AF65-F5344CB8AC3E}">
        <p14:creationId xmlns:p14="http://schemas.microsoft.com/office/powerpoint/2010/main" val="20204270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482EA0-57F4-B3D9-56DD-CBFEAAEBC6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2A514BE0-1619-08A7-495E-056BC9A55B97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BF68790-96C8-8EEB-5882-22C67DE6C02F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BAA30B06-1E2D-3A7C-9EA7-FE15C6057B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5B31C392-D9A5-4618-A29B-817702FF06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02EC85A2-7D4E-2658-B619-97FDAF311ADE}"/>
              </a:ext>
            </a:extLst>
          </p:cNvPr>
          <p:cNvSpPr txBox="1"/>
          <p:nvPr/>
        </p:nvSpPr>
        <p:spPr>
          <a:xfrm>
            <a:off x="5267726" y="595746"/>
            <a:ext cx="4427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1: railway insolvencies in the US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1B84A990-E8E5-5318-A298-ACD8C7C5A254}"/>
              </a:ext>
            </a:extLst>
          </p:cNvPr>
          <p:cNvSpPr txBox="1"/>
          <p:nvPr/>
        </p:nvSpPr>
        <p:spPr>
          <a:xfrm>
            <a:off x="5267726" y="1705352"/>
            <a:ext cx="610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Title 11– Chapter 11– Subchapter IV U.S.C.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69459C05-FC5C-676B-05FB-127984BD6174}"/>
              </a:ext>
            </a:extLst>
          </p:cNvPr>
          <p:cNvSpPr txBox="1"/>
          <p:nvPr/>
        </p:nvSpPr>
        <p:spPr>
          <a:xfrm>
            <a:off x="3138053" y="2160319"/>
            <a:ext cx="8749147" cy="46148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Overview of the ‘special’ insolvency rules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Reorganization plan</a:t>
            </a:r>
            <a:r>
              <a:rPr lang="en-GB" noProof="0" dirty="0"/>
              <a:t>: </a:t>
            </a:r>
            <a:r>
              <a:rPr lang="en-GB" i="1" noProof="0" dirty="0"/>
              <a:t>“a plan shall specify whether the debtor’s </a:t>
            </a:r>
            <a:r>
              <a:rPr lang="en-GB" b="1" i="1" noProof="0" dirty="0"/>
              <a:t>rail service </a:t>
            </a:r>
            <a:r>
              <a:rPr lang="en-GB" i="1" noProof="0" dirty="0"/>
              <a:t>is proposed to be </a:t>
            </a:r>
            <a:r>
              <a:rPr lang="en-GB" b="1" i="1" noProof="0" dirty="0"/>
              <a:t>continued [or] terminated</a:t>
            </a:r>
            <a:r>
              <a:rPr lang="en-GB" i="1" noProof="0" dirty="0"/>
              <a:t>; and may include a </a:t>
            </a:r>
            <a:r>
              <a:rPr lang="en-GB" b="1" i="1" noProof="0" dirty="0"/>
              <a:t>transfer</a:t>
            </a:r>
            <a:r>
              <a:rPr lang="en-GB" i="1" noProof="0" dirty="0"/>
              <a:t> of the operating railroad lines of the debtor to another railroad operator.” </a:t>
            </a:r>
            <a:r>
              <a:rPr lang="en-GB" noProof="0" dirty="0"/>
              <a:t>+</a:t>
            </a:r>
            <a:r>
              <a:rPr lang="en-GB" i="1" noProof="0" dirty="0"/>
              <a:t> </a:t>
            </a:r>
            <a:br>
              <a:rPr lang="en-GB" i="1" noProof="0" dirty="0"/>
            </a:br>
            <a:r>
              <a:rPr lang="en-GB" i="1" noProof="0" dirty="0"/>
              <a:t>“The court shall </a:t>
            </a:r>
            <a:r>
              <a:rPr lang="en-GB" b="1" i="1" noProof="0" dirty="0"/>
              <a:t>confirm</a:t>
            </a:r>
            <a:r>
              <a:rPr lang="en-GB" i="1" noProof="0" dirty="0"/>
              <a:t> a plan if: b) each creditor or equity security holder will receive or retain property of a value that is </a:t>
            </a:r>
            <a:r>
              <a:rPr lang="en-GB" b="1" i="1" noProof="0" dirty="0"/>
              <a:t>not less than </a:t>
            </a:r>
            <a:r>
              <a:rPr lang="en-GB" i="1" noProof="0" dirty="0"/>
              <a:t>what they would have received in a </a:t>
            </a:r>
            <a:r>
              <a:rPr lang="en-GB" b="1" i="1" noProof="0" dirty="0"/>
              <a:t>liquidation </a:t>
            </a:r>
            <a:r>
              <a:rPr lang="en-GB" i="1" noProof="0" dirty="0"/>
              <a:t>scenario, and d) the plan is </a:t>
            </a:r>
            <a:r>
              <a:rPr lang="en-GB" b="1" i="1" noProof="0" dirty="0"/>
              <a:t>consistent with the public interest.</a:t>
            </a:r>
            <a:r>
              <a:rPr lang="en-GB" i="1" noProof="0" dirty="0"/>
              <a:t>”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Termination</a:t>
            </a:r>
            <a:r>
              <a:rPr lang="en-GB" noProof="0" dirty="0"/>
              <a:t>: </a:t>
            </a:r>
            <a:r>
              <a:rPr lang="en-GB" i="1" noProof="0" dirty="0"/>
              <a:t>“cease the debtor’s operation and to collect and </a:t>
            </a:r>
            <a:br>
              <a:rPr lang="en-GB" i="1" noProof="0" dirty="0"/>
            </a:br>
            <a:r>
              <a:rPr lang="en-GB" i="1" noProof="0" dirty="0"/>
              <a:t>reduce to money all of the property of the estate in the </a:t>
            </a:r>
            <a:r>
              <a:rPr lang="en-GB" b="1" i="1" noProof="0" dirty="0"/>
              <a:t>same </a:t>
            </a:r>
            <a:br>
              <a:rPr lang="en-GB" b="1" i="1" noProof="0" dirty="0"/>
            </a:br>
            <a:r>
              <a:rPr lang="en-GB" b="1" i="1" noProof="0" dirty="0"/>
              <a:t>manner as under chapter 7</a:t>
            </a:r>
            <a:r>
              <a:rPr lang="en-GB" i="1" noProof="0" dirty="0"/>
              <a:t> of this title.”</a:t>
            </a:r>
          </a:p>
        </p:txBody>
      </p:sp>
    </p:spTree>
    <p:extLst>
      <p:ext uri="{BB962C8B-B14F-4D97-AF65-F5344CB8AC3E}">
        <p14:creationId xmlns:p14="http://schemas.microsoft.com/office/powerpoint/2010/main" val="13154297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A1BC036-9D82-CDA1-FB22-7A5D8B69C3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4C78D56E-BBDA-7942-8F3F-32D5CF913768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B7F1B052-CC2B-CA4D-6D3E-E60A21B3D748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08FD9D89-90CA-4E3B-0DFF-3F655729511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53ACC3BF-7800-8340-7247-3D6265EB1DD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23F3BD4A-4B50-0719-203B-F958EB8B8E0D}"/>
              </a:ext>
            </a:extLst>
          </p:cNvPr>
          <p:cNvSpPr txBox="1"/>
          <p:nvPr/>
        </p:nvSpPr>
        <p:spPr>
          <a:xfrm>
            <a:off x="5267726" y="595746"/>
            <a:ext cx="4427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1: railway insolvencies in the US</a:t>
            </a:r>
          </a:p>
        </p:txBody>
      </p:sp>
      <p:sp>
        <p:nvSpPr>
          <p:cNvPr id="9" name="Tekstvak 8">
            <a:extLst>
              <a:ext uri="{FF2B5EF4-FFF2-40B4-BE49-F238E27FC236}">
                <a16:creationId xmlns:a16="http://schemas.microsoft.com/office/drawing/2014/main" id="{27F3C5F6-05FE-9A29-1621-F5A979B9910E}"/>
              </a:ext>
            </a:extLst>
          </p:cNvPr>
          <p:cNvSpPr txBox="1"/>
          <p:nvPr/>
        </p:nvSpPr>
        <p:spPr>
          <a:xfrm>
            <a:off x="2998497" y="2049015"/>
            <a:ext cx="8965913" cy="35068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noProof="0" dirty="0"/>
              <a:t>Why a sector-specific insolvency regime?</a:t>
            </a:r>
            <a:endParaRPr lang="en-GB" sz="2400" b="1" i="1" noProof="0" dirty="0"/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b="1" noProof="0" dirty="0"/>
              <a:t>Objective: maintaining rail service for those dependent on it</a:t>
            </a:r>
            <a:br>
              <a:rPr lang="en-GB" noProof="0" dirty="0"/>
            </a:br>
            <a:r>
              <a:rPr lang="en-GB" noProof="0" dirty="0"/>
              <a:t>1940s: </a:t>
            </a:r>
            <a:r>
              <a:rPr lang="en-GB" i="1" noProof="0" dirty="0"/>
              <a:t>“section 77 demands that the operation of railroads be continued for the benefit of the public, </a:t>
            </a:r>
            <a:r>
              <a:rPr lang="en-GB" b="1" i="1" noProof="0" dirty="0"/>
              <a:t>regardless</a:t>
            </a:r>
            <a:r>
              <a:rPr lang="en-GB" i="1" noProof="0" dirty="0"/>
              <a:t> of the interests of their creditors and stockholders”</a:t>
            </a:r>
            <a:br>
              <a:rPr lang="en-GB" noProof="0" dirty="0"/>
            </a:br>
            <a:r>
              <a:rPr lang="en-GB" noProof="0" dirty="0"/>
              <a:t>1970s: </a:t>
            </a:r>
            <a:r>
              <a:rPr lang="en-GB" i="1" noProof="0" dirty="0"/>
              <a:t>“two oft-conflicting principles: the conservation of the debtor's assets for the benefit of creditors </a:t>
            </a:r>
            <a:r>
              <a:rPr lang="en-GB" b="1" i="1" noProof="0" dirty="0"/>
              <a:t>and </a:t>
            </a:r>
            <a:r>
              <a:rPr lang="en-GB" i="1" noProof="0" dirty="0"/>
              <a:t>the preservation of an ongoing railroad </a:t>
            </a:r>
            <a:br>
              <a:rPr lang="en-GB" i="1" noProof="0" dirty="0"/>
            </a:br>
            <a:r>
              <a:rPr lang="en-GB" i="1" noProof="0" dirty="0"/>
              <a:t>in the public interest”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b="1" noProof="0" dirty="0"/>
              <a:t>Determinant: performing a function essential to the public </a:t>
            </a:r>
          </a:p>
        </p:txBody>
      </p:sp>
    </p:spTree>
    <p:extLst>
      <p:ext uri="{BB962C8B-B14F-4D97-AF65-F5344CB8AC3E}">
        <p14:creationId xmlns:p14="http://schemas.microsoft.com/office/powerpoint/2010/main" val="1754141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09658F-711A-C2AB-A85D-DC18A7F910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7546B49D-5D32-8BD6-A57F-16EA57DA2334}"/>
              </a:ext>
            </a:extLst>
          </p:cNvPr>
          <p:cNvSpPr/>
          <p:nvPr/>
        </p:nvSpPr>
        <p:spPr>
          <a:xfrm>
            <a:off x="531091" y="568037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CEF0D317-429D-7D4B-DAF2-C5309AE2DD34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68ACB34F-4DDA-B6D2-CE1A-E4425892FEF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2886E705-82AC-6A67-4DE7-7CAB7754AE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4D9F0274-C6B0-8532-FEDA-57B88B7DF801}"/>
              </a:ext>
            </a:extLst>
          </p:cNvPr>
          <p:cNvSpPr txBox="1"/>
          <p:nvPr/>
        </p:nvSpPr>
        <p:spPr>
          <a:xfrm>
            <a:off x="5267726" y="601769"/>
            <a:ext cx="52664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2: extraordinary administration in Italy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26B596D-F4ED-8E6D-0C29-504800B1076C}"/>
              </a:ext>
            </a:extLst>
          </p:cNvPr>
          <p:cNvSpPr txBox="1"/>
          <p:nvPr/>
        </p:nvSpPr>
        <p:spPr>
          <a:xfrm>
            <a:off x="5267726" y="1705352"/>
            <a:ext cx="610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Legislative Decree No. 270 of 8 July 1999 (Prodi-</a:t>
            </a:r>
            <a:r>
              <a:rPr lang="en-GB" i="1" noProof="0" dirty="0"/>
              <a:t>bis</a:t>
            </a:r>
            <a:r>
              <a:rPr lang="en-GB" noProof="0" dirty="0"/>
              <a:t> Law)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29B2DF71-0FE4-2331-4A91-46749DBBA1F3}"/>
              </a:ext>
            </a:extLst>
          </p:cNvPr>
          <p:cNvSpPr txBox="1"/>
          <p:nvPr/>
        </p:nvSpPr>
        <p:spPr>
          <a:xfrm>
            <a:off x="3116983" y="2101049"/>
            <a:ext cx="8686801" cy="2952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Short history 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Overview of the ‘special’ insolvency rules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Access criteria</a:t>
            </a:r>
            <a:r>
              <a:rPr lang="en-GB" noProof="0" dirty="0"/>
              <a:t>: employ 200 people + debt 2/3 of total assets and revenues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Observation phase</a:t>
            </a:r>
            <a:r>
              <a:rPr lang="en-GB" noProof="0" dirty="0"/>
              <a:t>: report on insolvency causes and prospects for economic recovery + opinion of Minister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Operational phase</a:t>
            </a:r>
            <a:r>
              <a:rPr lang="en-GB" noProof="0" dirty="0"/>
              <a:t>: sale of business through transfer plan or restructuring through recovery plan</a:t>
            </a:r>
            <a:endParaRPr lang="en-GB" i="1" noProof="0" dirty="0"/>
          </a:p>
        </p:txBody>
      </p:sp>
    </p:spTree>
    <p:extLst>
      <p:ext uri="{BB962C8B-B14F-4D97-AF65-F5344CB8AC3E}">
        <p14:creationId xmlns:p14="http://schemas.microsoft.com/office/powerpoint/2010/main" val="19980950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08E473-5A49-4445-C8DC-D0194684CA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83229B03-2C7F-9D13-83E3-6A0CCE84D8D9}"/>
              </a:ext>
            </a:extLst>
          </p:cNvPr>
          <p:cNvSpPr/>
          <p:nvPr/>
        </p:nvSpPr>
        <p:spPr>
          <a:xfrm>
            <a:off x="531091" y="568037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067AC54-FD06-4700-2D6E-E57165B4D2E8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6A06B039-5E0A-8F0F-F92B-46C15CAE25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5FA94175-2A65-98BB-DEAB-9C53207410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9B33B52A-4763-64B0-279E-39711955DC13}"/>
              </a:ext>
            </a:extLst>
          </p:cNvPr>
          <p:cNvSpPr txBox="1"/>
          <p:nvPr/>
        </p:nvSpPr>
        <p:spPr>
          <a:xfrm>
            <a:off x="5267726" y="601769"/>
            <a:ext cx="52664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2: extraordinary administration in Italy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A1B3ABC0-A9ED-0C66-A3A2-6FA1BD0A4916}"/>
              </a:ext>
            </a:extLst>
          </p:cNvPr>
          <p:cNvSpPr txBox="1"/>
          <p:nvPr/>
        </p:nvSpPr>
        <p:spPr>
          <a:xfrm>
            <a:off x="5267726" y="1705352"/>
            <a:ext cx="6106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noProof="0" dirty="0"/>
              <a:t>Legislative Decree No. 270 of 8 July 1999 (Prodi-</a:t>
            </a:r>
            <a:r>
              <a:rPr lang="en-GB" i="1" noProof="0" dirty="0"/>
              <a:t>bis</a:t>
            </a:r>
            <a:r>
              <a:rPr lang="en-GB" noProof="0" dirty="0"/>
              <a:t> Law)</a:t>
            </a:r>
          </a:p>
        </p:txBody>
      </p:sp>
      <p:sp>
        <p:nvSpPr>
          <p:cNvPr id="8" name="Tekstvak 7">
            <a:extLst>
              <a:ext uri="{FF2B5EF4-FFF2-40B4-BE49-F238E27FC236}">
                <a16:creationId xmlns:a16="http://schemas.microsoft.com/office/drawing/2014/main" id="{F6802CE8-8A3D-847F-24CF-743F3A6F566F}"/>
              </a:ext>
            </a:extLst>
          </p:cNvPr>
          <p:cNvSpPr txBox="1"/>
          <p:nvPr/>
        </p:nvSpPr>
        <p:spPr>
          <a:xfrm>
            <a:off x="3116983" y="2101049"/>
            <a:ext cx="8903567" cy="41993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noProof="0" dirty="0"/>
              <a:t>Overview of the ‘special’ insolvency rules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Extraordinary commissioner</a:t>
            </a:r>
            <a:r>
              <a:rPr lang="en-GB" noProof="0" dirty="0"/>
              <a:t>: carries out the EA procedure under supervision of the Ministry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Strict rules</a:t>
            </a:r>
            <a:r>
              <a:rPr lang="en-GB" noProof="0" dirty="0"/>
              <a:t>: complete moratorium, employment contracts cannot be terminated, prioritization of claims arising from continued business operations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Program</a:t>
            </a:r>
            <a:r>
              <a:rPr lang="en-GB" noProof="0" dirty="0"/>
              <a:t>: authorized by Minister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Transfer</a:t>
            </a:r>
            <a:r>
              <a:rPr lang="en-GB" noProof="0" dirty="0"/>
              <a:t>: continuing business operations and maintaining employment levels for at least two years must be guaranteed by purchaser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noProof="0" dirty="0"/>
              <a:t>Restructuring</a:t>
            </a:r>
            <a:r>
              <a:rPr lang="en-GB" noProof="0" dirty="0"/>
              <a:t>: through a </a:t>
            </a:r>
            <a:r>
              <a:rPr lang="en-GB" i="1" noProof="0" dirty="0" err="1"/>
              <a:t>concordato</a:t>
            </a:r>
            <a:r>
              <a:rPr lang="en-GB" noProof="0" dirty="0"/>
              <a:t> agreement </a:t>
            </a:r>
            <a:br>
              <a:rPr lang="en-GB" noProof="0" dirty="0"/>
            </a:br>
            <a:r>
              <a:rPr lang="en-GB" noProof="0" dirty="0"/>
              <a:t>(only place where creditors have influence)</a:t>
            </a:r>
          </a:p>
        </p:txBody>
      </p:sp>
    </p:spTree>
    <p:extLst>
      <p:ext uri="{BB962C8B-B14F-4D97-AF65-F5344CB8AC3E}">
        <p14:creationId xmlns:p14="http://schemas.microsoft.com/office/powerpoint/2010/main" val="1455246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B6F56C-7D89-2DF1-6792-27ACCD13E0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DFFCF423-6AE4-CA65-EC1B-E875D4DE4309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1AA8A9FA-61BB-033C-9852-AD8B54E62F3B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543D679E-A68F-A5DE-FA87-EBB9E54197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-8575630" y="1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B1E48E48-A764-5020-8BEA-6E438BC6874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86A2A95F-E435-7C63-6808-EF324427A2A5}"/>
              </a:ext>
            </a:extLst>
          </p:cNvPr>
          <p:cNvSpPr txBox="1"/>
          <p:nvPr/>
        </p:nvSpPr>
        <p:spPr>
          <a:xfrm>
            <a:off x="2998497" y="2049015"/>
            <a:ext cx="8965913" cy="3091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400" i="1" noProof="0" dirty="0"/>
              <a:t>Why a sector-specific insolvency regime?</a:t>
            </a:r>
            <a:endParaRPr lang="en-GB" sz="2400" b="1" i="1" noProof="0" dirty="0"/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b="1" noProof="0" dirty="0"/>
              <a:t>Objectives: 1) Preserving the productive estate 2) Safeguarding employment levels</a:t>
            </a:r>
            <a:br>
              <a:rPr lang="en-GB" noProof="0" dirty="0"/>
            </a:br>
            <a:r>
              <a:rPr lang="en-GB" i="1" noProof="0" dirty="0"/>
              <a:t>“Extraordinary administration is the insolvency procedure applicable to large commercial enterprises, </a:t>
            </a:r>
            <a:r>
              <a:rPr lang="en-GB" b="1" i="1" noProof="0" dirty="0"/>
              <a:t>aimed at preserving the productive estate </a:t>
            </a:r>
            <a:r>
              <a:rPr lang="en-GB" i="1" noProof="0" dirty="0"/>
              <a:t>through the continuation, reactivation, or reconversion of business activities.” </a:t>
            </a:r>
          </a:p>
          <a:p>
            <a:pPr marL="285750" indent="-28575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GB" b="1" noProof="0" dirty="0"/>
              <a:t>Determinants: 1) Large and highly leveraged companies 2) Important to labour market</a:t>
            </a:r>
          </a:p>
        </p:txBody>
      </p:sp>
      <p:sp>
        <p:nvSpPr>
          <p:cNvPr id="7" name="Tekstvak 6">
            <a:extLst>
              <a:ext uri="{FF2B5EF4-FFF2-40B4-BE49-F238E27FC236}">
                <a16:creationId xmlns:a16="http://schemas.microsoft.com/office/drawing/2014/main" id="{B90AFA63-C961-357F-5BC9-CEADD05BFB50}"/>
              </a:ext>
            </a:extLst>
          </p:cNvPr>
          <p:cNvSpPr txBox="1"/>
          <p:nvPr/>
        </p:nvSpPr>
        <p:spPr>
          <a:xfrm>
            <a:off x="5267726" y="601769"/>
            <a:ext cx="52664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noProof="0" dirty="0">
                <a:latin typeface="+mj-lt"/>
              </a:rPr>
              <a:t>EXAMPLE 2: extraordinary administration in Italy</a:t>
            </a:r>
          </a:p>
        </p:txBody>
      </p:sp>
    </p:spTree>
    <p:extLst>
      <p:ext uri="{BB962C8B-B14F-4D97-AF65-F5344CB8AC3E}">
        <p14:creationId xmlns:p14="http://schemas.microsoft.com/office/powerpoint/2010/main" val="15537464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EA5E54-C9ED-3285-01E4-0711B6AED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D2A500DC-0924-4D42-3840-237232AE6833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ADE5A38B-511C-A60E-D4F8-2928275CBC01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DE72170A-E628-0C79-4E32-FEE79DE73FD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-9095524" y="0"/>
            <a:ext cx="12191999" cy="685799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CF769BB4-B520-9EBA-8EF0-8ACE53794F60}"/>
              </a:ext>
            </a:extLst>
          </p:cNvPr>
          <p:cNvSpPr txBox="1"/>
          <p:nvPr/>
        </p:nvSpPr>
        <p:spPr>
          <a:xfrm>
            <a:off x="4906475" y="405808"/>
            <a:ext cx="29411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noProof="0" dirty="0">
                <a:latin typeface="+mj-lt"/>
              </a:rPr>
              <a:t>Assessment Framework</a:t>
            </a:r>
          </a:p>
        </p:txBody>
      </p:sp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1B9F61A8-1BF9-B72A-F160-B6B3ACAB29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1556997"/>
              </p:ext>
            </p:extLst>
          </p:nvPr>
        </p:nvGraphicFramePr>
        <p:xfrm>
          <a:off x="905017" y="1659109"/>
          <a:ext cx="10944081" cy="47930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95383">
                  <a:extLst>
                    <a:ext uri="{9D8B030D-6E8A-4147-A177-3AD203B41FA5}">
                      <a16:colId xmlns:a16="http://schemas.microsoft.com/office/drawing/2014/main" val="3875287478"/>
                    </a:ext>
                  </a:extLst>
                </a:gridCol>
                <a:gridCol w="2614613">
                  <a:extLst>
                    <a:ext uri="{9D8B030D-6E8A-4147-A177-3AD203B41FA5}">
                      <a16:colId xmlns:a16="http://schemas.microsoft.com/office/drawing/2014/main" val="3905409159"/>
                    </a:ext>
                  </a:extLst>
                </a:gridCol>
                <a:gridCol w="2300287">
                  <a:extLst>
                    <a:ext uri="{9D8B030D-6E8A-4147-A177-3AD203B41FA5}">
                      <a16:colId xmlns:a16="http://schemas.microsoft.com/office/drawing/2014/main" val="227907470"/>
                    </a:ext>
                  </a:extLst>
                </a:gridCol>
                <a:gridCol w="3733798">
                  <a:extLst>
                    <a:ext uri="{9D8B030D-6E8A-4147-A177-3AD203B41FA5}">
                      <a16:colId xmlns:a16="http://schemas.microsoft.com/office/drawing/2014/main" val="991896254"/>
                    </a:ext>
                  </a:extLst>
                </a:gridCol>
              </a:tblGrid>
              <a:tr h="941216">
                <a:tc>
                  <a:txBody>
                    <a:bodyPr/>
                    <a:lstStyle/>
                    <a:p>
                      <a:r>
                        <a:rPr lang="en-GB" noProof="0" dirty="0"/>
                        <a:t>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DETERMINANT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DESIRABILITY (?)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LEGAL PRINCIPLES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352429"/>
                  </a:ext>
                </a:extLst>
              </a:tr>
              <a:tr h="1314450">
                <a:tc>
                  <a:txBody>
                    <a:bodyPr/>
                    <a:lstStyle/>
                    <a:p>
                      <a:r>
                        <a:rPr lang="en-GB" noProof="0" dirty="0"/>
                        <a:t>Continued provision of goods/services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Performing a function essential to the public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</a:t>
                      </a:r>
                    </a:p>
                    <a:p>
                      <a:r>
                        <a:rPr lang="en-GB" noProof="0" dirty="0"/>
                        <a:t>- Society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Always a trustee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Right to be heard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Plan must specify: continuation/ termination/transfer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250056"/>
                  </a:ext>
                </a:extLst>
              </a:tr>
              <a:tr h="1133621">
                <a:tc>
                  <a:txBody>
                    <a:bodyPr/>
                    <a:lstStyle/>
                    <a:p>
                      <a:r>
                        <a:rPr lang="en-GB" noProof="0" dirty="0"/>
                        <a:t>Preserving the productive estate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Large and highly leveraged company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 </a:t>
                      </a:r>
                    </a:p>
                    <a:p>
                      <a:r>
                        <a:rPr lang="en-GB" noProof="0" dirty="0"/>
                        <a:t>- Shareholders</a:t>
                      </a:r>
                    </a:p>
                    <a:p>
                      <a:r>
                        <a:rPr lang="en-GB" noProof="0" dirty="0"/>
                        <a:t>- Government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Ministerial influence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Extraordinary commissioner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Minimal creditor involvement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1259941"/>
                  </a:ext>
                </a:extLst>
              </a:tr>
              <a:tr h="1403796">
                <a:tc>
                  <a:txBody>
                    <a:bodyPr/>
                    <a:lstStyle/>
                    <a:p>
                      <a:r>
                        <a:rPr lang="en-GB" noProof="0" dirty="0"/>
                        <a:t>Safeguarding employment levels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Important to labour market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 </a:t>
                      </a:r>
                    </a:p>
                    <a:p>
                      <a:r>
                        <a:rPr lang="en-GB" noProof="0" dirty="0"/>
                        <a:t>- Employees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Employment contracts cannot be renegotiated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Employment levels must be maintained after transfer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765376"/>
                  </a:ext>
                </a:extLst>
              </a:tr>
            </a:tbl>
          </a:graphicData>
        </a:graphic>
      </p:graphicFrame>
      <p:cxnSp>
        <p:nvCxnSpPr>
          <p:cNvPr id="5" name="Rechte verbindingslijn 4">
            <a:extLst>
              <a:ext uri="{FF2B5EF4-FFF2-40B4-BE49-F238E27FC236}">
                <a16:creationId xmlns:a16="http://schemas.microsoft.com/office/drawing/2014/main" id="{DD6B9CF2-6D29-D1D2-9543-B10594C18549}"/>
              </a:ext>
            </a:extLst>
          </p:cNvPr>
          <p:cNvCxnSpPr/>
          <p:nvPr/>
        </p:nvCxnSpPr>
        <p:spPr>
          <a:xfrm>
            <a:off x="905017" y="3912995"/>
            <a:ext cx="10944081" cy="0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09821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14766C-B3DD-F132-D4A5-FA6781B2DA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2160E0C3-8BD3-EAFE-8F55-11A333722759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31450126-290A-3F94-B596-A011CA893880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4FF64205-F0E2-3AF2-AB2E-AC7C9BA6700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-9095524" y="0"/>
            <a:ext cx="12191999" cy="6857990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D4F32A21-781C-797F-7CF9-E63C4E1BD815}"/>
              </a:ext>
            </a:extLst>
          </p:cNvPr>
          <p:cNvSpPr txBox="1"/>
          <p:nvPr/>
        </p:nvSpPr>
        <p:spPr>
          <a:xfrm>
            <a:off x="3348993" y="191400"/>
            <a:ext cx="702919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noProof="0" dirty="0">
                <a:latin typeface="+mj-lt"/>
              </a:rPr>
              <a:t>Assessment Framework</a:t>
            </a:r>
          </a:p>
          <a:p>
            <a:pPr algn="ctr"/>
            <a:r>
              <a:rPr lang="en-GB" sz="2400" noProof="0" dirty="0">
                <a:latin typeface="+mj-lt"/>
              </a:rPr>
              <a:t>Other examples </a:t>
            </a:r>
            <a:r>
              <a:rPr lang="en-GB" sz="2000" noProof="0" dirty="0">
                <a:latin typeface="+mj-lt"/>
              </a:rPr>
              <a:t>(CCP Recovery and Resolution &amp; energy supply Special Administration Regime)</a:t>
            </a:r>
            <a:endParaRPr lang="en-GB" sz="2400" noProof="0" dirty="0">
              <a:latin typeface="+mj-lt"/>
            </a:endParaRPr>
          </a:p>
        </p:txBody>
      </p:sp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2252958C-7B58-C2CE-3982-1EBEA33D0A5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933016"/>
              </p:ext>
            </p:extLst>
          </p:nvPr>
        </p:nvGraphicFramePr>
        <p:xfrm>
          <a:off x="905017" y="1659108"/>
          <a:ext cx="10944081" cy="479308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95383">
                  <a:extLst>
                    <a:ext uri="{9D8B030D-6E8A-4147-A177-3AD203B41FA5}">
                      <a16:colId xmlns:a16="http://schemas.microsoft.com/office/drawing/2014/main" val="3875287478"/>
                    </a:ext>
                  </a:extLst>
                </a:gridCol>
                <a:gridCol w="2614613">
                  <a:extLst>
                    <a:ext uri="{9D8B030D-6E8A-4147-A177-3AD203B41FA5}">
                      <a16:colId xmlns:a16="http://schemas.microsoft.com/office/drawing/2014/main" val="3905409159"/>
                    </a:ext>
                  </a:extLst>
                </a:gridCol>
                <a:gridCol w="2300287">
                  <a:extLst>
                    <a:ext uri="{9D8B030D-6E8A-4147-A177-3AD203B41FA5}">
                      <a16:colId xmlns:a16="http://schemas.microsoft.com/office/drawing/2014/main" val="227907470"/>
                    </a:ext>
                  </a:extLst>
                </a:gridCol>
                <a:gridCol w="3733798">
                  <a:extLst>
                    <a:ext uri="{9D8B030D-6E8A-4147-A177-3AD203B41FA5}">
                      <a16:colId xmlns:a16="http://schemas.microsoft.com/office/drawing/2014/main" val="991896254"/>
                    </a:ext>
                  </a:extLst>
                </a:gridCol>
              </a:tblGrid>
              <a:tr h="798358">
                <a:tc>
                  <a:txBody>
                    <a:bodyPr/>
                    <a:lstStyle/>
                    <a:p>
                      <a:r>
                        <a:rPr lang="en-GB" noProof="0" dirty="0"/>
                        <a:t>OBJECTIVE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DETERMINANT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DESIRABILITY (?)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LEGAL PRINCIPLES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7352429"/>
                  </a:ext>
                </a:extLst>
              </a:tr>
              <a:tr h="1491250">
                <a:tc>
                  <a:txBody>
                    <a:bodyPr/>
                    <a:lstStyle/>
                    <a:p>
                      <a:r>
                        <a:rPr lang="en-GB" noProof="0" dirty="0"/>
                        <a:t>Avoiding contagion to other market participants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Very interconnected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</a:t>
                      </a:r>
                    </a:p>
                    <a:p>
                      <a:r>
                        <a:rPr lang="en-GB" noProof="0" dirty="0"/>
                        <a:t>- Specific market or wider financial markets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Power to prohibit use of certain  recovery measures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Exhausting all contractual arrangements before taking resolution action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7250056"/>
                  </a:ext>
                </a:extLst>
              </a:tr>
              <a:tr h="961560">
                <a:tc>
                  <a:txBody>
                    <a:bodyPr/>
                    <a:lstStyle/>
                    <a:p>
                      <a:r>
                        <a:rPr lang="en-GB" noProof="0" dirty="0"/>
                        <a:t>Protecting public funds – avoiding moral hazard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TBTF / TITF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 </a:t>
                      </a:r>
                    </a:p>
                    <a:p>
                      <a:r>
                        <a:rPr lang="en-GB" noProof="0" dirty="0"/>
                        <a:t>- Taxpayers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“Skin in the game”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Loss allocation tools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Write-down and/or conversion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1259941"/>
                  </a:ext>
                </a:extLst>
              </a:tr>
              <a:tr h="1541915">
                <a:tc>
                  <a:txBody>
                    <a:bodyPr/>
                    <a:lstStyle/>
                    <a:p>
                      <a:r>
                        <a:rPr lang="en-GB" noProof="0" dirty="0"/>
                        <a:t>Continued supply at lowest possible cost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Supplying a vital public service at reasonable price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noProof="0" dirty="0"/>
                        <a:t>In the interest of: </a:t>
                      </a:r>
                    </a:p>
                    <a:p>
                      <a:r>
                        <a:rPr lang="en-GB" noProof="0" dirty="0"/>
                        <a:t>- Society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Only authorities can apply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Waiting period before commencement of ‘normal’ insolvency procedures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noProof="0" dirty="0"/>
                        <a:t>When </a:t>
                      </a:r>
                      <a:r>
                        <a:rPr lang="en-GB" noProof="0" dirty="0" err="1"/>
                        <a:t>SoLR</a:t>
                      </a:r>
                      <a:r>
                        <a:rPr lang="en-GB" noProof="0" dirty="0"/>
                        <a:t> is insufficient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25765376"/>
                  </a:ext>
                </a:extLst>
              </a:tr>
            </a:tbl>
          </a:graphicData>
        </a:graphic>
      </p:graphicFrame>
      <p:cxnSp>
        <p:nvCxnSpPr>
          <p:cNvPr id="8" name="Rechte verbindingslijn 7">
            <a:extLst>
              <a:ext uri="{FF2B5EF4-FFF2-40B4-BE49-F238E27FC236}">
                <a16:creationId xmlns:a16="http://schemas.microsoft.com/office/drawing/2014/main" id="{786C2114-F291-60B2-125C-904DA86A857B}"/>
              </a:ext>
            </a:extLst>
          </p:cNvPr>
          <p:cNvCxnSpPr/>
          <p:nvPr/>
        </p:nvCxnSpPr>
        <p:spPr>
          <a:xfrm>
            <a:off x="905017" y="4903595"/>
            <a:ext cx="10944081" cy="0"/>
          </a:xfrm>
          <a:prstGeom prst="line">
            <a:avLst/>
          </a:prstGeom>
          <a:ln w="28575"/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3138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3148E-B57D-06FB-8B91-012B98D9B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E2F808AD-237E-F225-8523-70CF8A2E3CCA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0C93B09D-7A04-BD9A-42E3-33DB6C0F19DB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D0D46FB3-4288-BE02-428C-D71134965A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-7618073" y="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D065ECD4-04BA-B1FE-8273-2100499013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A39934B6-654B-647B-25FE-4C0098B06EEA}"/>
              </a:ext>
            </a:extLst>
          </p:cNvPr>
          <p:cNvSpPr txBox="1"/>
          <p:nvPr/>
        </p:nvSpPr>
        <p:spPr>
          <a:xfrm>
            <a:off x="4599206" y="2045554"/>
            <a:ext cx="65402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Mapping of special insolvency frameworks </a:t>
            </a: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Assessment framework based on determinants</a:t>
            </a: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r>
              <a:rPr lang="en-GB" sz="2400" noProof="0" dirty="0">
                <a:latin typeface="+mj-lt"/>
                <a:ea typeface="Meiryo UI" panose="020B0400000000000000" pitchFamily="34" charset="-128"/>
              </a:rPr>
              <a:t>Identify useful legal principles</a:t>
            </a:r>
          </a:p>
        </p:txBody>
      </p:sp>
      <p:cxnSp>
        <p:nvCxnSpPr>
          <p:cNvPr id="8" name="Rechte verbindingslijn met pijl 7">
            <a:extLst>
              <a:ext uri="{FF2B5EF4-FFF2-40B4-BE49-F238E27FC236}">
                <a16:creationId xmlns:a16="http://schemas.microsoft.com/office/drawing/2014/main" id="{D509B1D8-B203-AB88-4BA4-3BD19932B9A8}"/>
              </a:ext>
            </a:extLst>
          </p:cNvPr>
          <p:cNvCxnSpPr/>
          <p:nvPr/>
        </p:nvCxnSpPr>
        <p:spPr>
          <a:xfrm>
            <a:off x="7788063" y="2612255"/>
            <a:ext cx="0" cy="5184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Rechte verbindingslijn met pijl 8">
            <a:extLst>
              <a:ext uri="{FF2B5EF4-FFF2-40B4-BE49-F238E27FC236}">
                <a16:creationId xmlns:a16="http://schemas.microsoft.com/office/drawing/2014/main" id="{482065EE-FFA0-C1EB-C75F-0B6C49BE9841}"/>
              </a:ext>
            </a:extLst>
          </p:cNvPr>
          <p:cNvCxnSpPr/>
          <p:nvPr/>
        </p:nvCxnSpPr>
        <p:spPr>
          <a:xfrm>
            <a:off x="7808440" y="4036243"/>
            <a:ext cx="0" cy="518474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kstvak 9">
            <a:extLst>
              <a:ext uri="{FF2B5EF4-FFF2-40B4-BE49-F238E27FC236}">
                <a16:creationId xmlns:a16="http://schemas.microsoft.com/office/drawing/2014/main" id="{449CBF86-1151-BAAA-248F-FB7220795A9F}"/>
              </a:ext>
            </a:extLst>
          </p:cNvPr>
          <p:cNvSpPr txBox="1"/>
          <p:nvPr/>
        </p:nvSpPr>
        <p:spPr>
          <a:xfrm>
            <a:off x="6317481" y="958846"/>
            <a:ext cx="29411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noProof="0" dirty="0">
                <a:latin typeface="+mj-lt"/>
              </a:rPr>
              <a:t>WORK PLAN </a:t>
            </a:r>
          </a:p>
        </p:txBody>
      </p:sp>
      <p:sp>
        <p:nvSpPr>
          <p:cNvPr id="17" name="Tekstvak 16">
            <a:extLst>
              <a:ext uri="{FF2B5EF4-FFF2-40B4-BE49-F238E27FC236}">
                <a16:creationId xmlns:a16="http://schemas.microsoft.com/office/drawing/2014/main" id="{10994F9B-2032-5417-DF80-7F7ED9550D1A}"/>
              </a:ext>
            </a:extLst>
          </p:cNvPr>
          <p:cNvSpPr txBox="1"/>
          <p:nvPr/>
        </p:nvSpPr>
        <p:spPr>
          <a:xfrm>
            <a:off x="1703586" y="4391146"/>
            <a:ext cx="362931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noProof="0" dirty="0"/>
              <a:t>Examples of </a:t>
            </a:r>
            <a:r>
              <a:rPr lang="en-GB" sz="1600" b="1" noProof="0" dirty="0"/>
              <a:t>CIPI failures without special regulation </a:t>
            </a:r>
            <a:r>
              <a:rPr lang="en-GB" sz="1600" noProof="0" dirty="0"/>
              <a:t>(British Steel, Carillion, PG&amp;E, Air Berlin, …) show where normal insolvency frameworks worked, and where specific legal principles from the assessment framework could be needed.</a:t>
            </a:r>
            <a:endParaRPr lang="en-GB" sz="1700" noProof="0" dirty="0"/>
          </a:p>
        </p:txBody>
      </p:sp>
      <p:cxnSp>
        <p:nvCxnSpPr>
          <p:cNvPr id="22" name="Verbindingslijn: gebogen 21">
            <a:extLst>
              <a:ext uri="{FF2B5EF4-FFF2-40B4-BE49-F238E27FC236}">
                <a16:creationId xmlns:a16="http://schemas.microsoft.com/office/drawing/2014/main" id="{9EAB1CC6-32A6-E67D-F734-0FE8C1D31DF1}"/>
              </a:ext>
            </a:extLst>
          </p:cNvPr>
          <p:cNvCxnSpPr/>
          <p:nvPr/>
        </p:nvCxnSpPr>
        <p:spPr>
          <a:xfrm rot="10800000" flipV="1">
            <a:off x="4964690" y="4241439"/>
            <a:ext cx="961534" cy="575035"/>
          </a:xfrm>
          <a:prstGeom prst="bentConnector3">
            <a:avLst/>
          </a:prstGeom>
          <a:ln w="28575"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84014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73A78F-1689-32E8-5166-1CF2D8E432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>
            <a:extLst>
              <a:ext uri="{FF2B5EF4-FFF2-40B4-BE49-F238E27FC236}">
                <a16:creationId xmlns:a16="http://schemas.microsoft.com/office/drawing/2014/main" id="{27961D20-5E17-55A6-6864-2D79FBAC232C}"/>
              </a:ext>
            </a:extLst>
          </p:cNvPr>
          <p:cNvSpPr/>
          <p:nvPr/>
        </p:nvSpPr>
        <p:spPr>
          <a:xfrm>
            <a:off x="581891" y="581891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FCF87735-8257-1B4B-2CEC-272291FFBC02}"/>
              </a:ext>
            </a:extLst>
          </p:cNvPr>
          <p:cNvSpPr/>
          <p:nvPr/>
        </p:nvSpPr>
        <p:spPr>
          <a:xfrm>
            <a:off x="457201" y="6229928"/>
            <a:ext cx="11129818" cy="1939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noProof="0" dirty="0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AE28CA57-A7A2-16CB-27AA-C09167D7DDD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4644" b="1086"/>
          <a:stretch>
            <a:fillRect/>
          </a:stretch>
        </p:blipFill>
        <p:spPr>
          <a:xfrm>
            <a:off x="-7623927" y="0"/>
            <a:ext cx="12191999" cy="6857990"/>
          </a:xfrm>
          <a:prstGeom prst="rect">
            <a:avLst/>
          </a:prstGeom>
        </p:spPr>
      </p:pic>
      <p:pic>
        <p:nvPicPr>
          <p:cNvPr id="5" name="Afbeelding 4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62C7320A-02CB-BAE1-FB50-BDE9DE6CD8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  <p:sp>
        <p:nvSpPr>
          <p:cNvPr id="6" name="Tekstvak 5">
            <a:extLst>
              <a:ext uri="{FF2B5EF4-FFF2-40B4-BE49-F238E27FC236}">
                <a16:creationId xmlns:a16="http://schemas.microsoft.com/office/drawing/2014/main" id="{4820C2F5-5A75-D8EA-03A8-8FB1470FD0F2}"/>
              </a:ext>
            </a:extLst>
          </p:cNvPr>
          <p:cNvSpPr txBox="1"/>
          <p:nvPr/>
        </p:nvSpPr>
        <p:spPr>
          <a:xfrm>
            <a:off x="3447313" y="2709397"/>
            <a:ext cx="75889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400" noProof="0" dirty="0">
                <a:ea typeface="Meiryo UI" panose="020B0400000000000000" pitchFamily="34" charset="-128"/>
              </a:rPr>
              <a:t>How to assess desirability? </a:t>
            </a:r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>
              <a:lnSpc>
                <a:spcPct val="150000"/>
              </a:lnSpc>
            </a:pPr>
            <a:r>
              <a:rPr lang="en-GB" sz="2400" noProof="0" dirty="0">
                <a:ea typeface="Meiryo UI" panose="020B0400000000000000" pitchFamily="34" charset="-128"/>
              </a:rPr>
              <a:t>To what amount should ‘public interest’ be defined? </a:t>
            </a:r>
          </a:p>
          <a:p>
            <a:pPr algn="ctr">
              <a:lnSpc>
                <a:spcPct val="150000"/>
              </a:lnSpc>
            </a:pPr>
            <a:r>
              <a:rPr lang="en-GB" sz="2400" noProof="0" dirty="0">
                <a:ea typeface="Meiryo UI" panose="020B0400000000000000" pitchFamily="34" charset="-128"/>
              </a:rPr>
              <a:t>Where do I draw the line…? </a:t>
            </a:r>
          </a:p>
          <a:p>
            <a:pPr algn="ctr">
              <a:lnSpc>
                <a:spcPct val="150000"/>
              </a:lnSpc>
            </a:pPr>
            <a:endParaRPr lang="en-GB" sz="2400" noProof="0" dirty="0">
              <a:latin typeface="+mj-lt"/>
              <a:ea typeface="Meiryo UI" panose="020B0400000000000000" pitchFamily="34" charset="-128"/>
            </a:endParaRPr>
          </a:p>
          <a:p>
            <a:pPr algn="ctr"/>
            <a:endParaRPr lang="en-GB" sz="2400" noProof="0" dirty="0">
              <a:ea typeface="Meiryo UI" panose="020B0400000000000000" pitchFamily="34" charset="-128"/>
            </a:endParaRPr>
          </a:p>
        </p:txBody>
      </p:sp>
      <p:sp>
        <p:nvSpPr>
          <p:cNvPr id="10" name="Tekstvak 9">
            <a:extLst>
              <a:ext uri="{FF2B5EF4-FFF2-40B4-BE49-F238E27FC236}">
                <a16:creationId xmlns:a16="http://schemas.microsoft.com/office/drawing/2014/main" id="{6DFB9219-E584-7D2B-768A-1B63ED2422D2}"/>
              </a:ext>
            </a:extLst>
          </p:cNvPr>
          <p:cNvSpPr txBox="1"/>
          <p:nvPr/>
        </p:nvSpPr>
        <p:spPr>
          <a:xfrm>
            <a:off x="4339472" y="1281747"/>
            <a:ext cx="55760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noProof="0" dirty="0">
                <a:latin typeface="+mj-lt"/>
              </a:rPr>
              <a:t>Some interim questions… </a:t>
            </a:r>
          </a:p>
        </p:txBody>
      </p:sp>
    </p:spTree>
    <p:extLst>
      <p:ext uri="{BB962C8B-B14F-4D97-AF65-F5344CB8AC3E}">
        <p14:creationId xmlns:p14="http://schemas.microsoft.com/office/powerpoint/2010/main" val="29831232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24D39-00C5-233F-842B-EAF14CE1A4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Rectangle 18">
            <a:extLst>
              <a:ext uri="{FF2B5EF4-FFF2-40B4-BE49-F238E27FC236}">
                <a16:creationId xmlns:a16="http://schemas.microsoft.com/office/drawing/2014/main" id="{64BB33AD-2A6F-A971-6EF1-FAE177377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EE656BA0-26AA-6FD6-39B8-AD681AD432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4644" b="1086"/>
          <a:stretch>
            <a:fillRect/>
          </a:stretch>
        </p:blipFill>
        <p:spPr>
          <a:xfrm>
            <a:off x="1" y="10"/>
            <a:ext cx="12191999" cy="6857990"/>
          </a:xfrm>
          <a:prstGeom prst="rect">
            <a:avLst/>
          </a:prstGeom>
        </p:spPr>
      </p:pic>
      <p:sp>
        <p:nvSpPr>
          <p:cNvPr id="28" name="Rectangle 20">
            <a:extLst>
              <a:ext uri="{FF2B5EF4-FFF2-40B4-BE49-F238E27FC236}">
                <a16:creationId xmlns:a16="http://schemas.microsoft.com/office/drawing/2014/main" id="{0654AA60-7423-3EAC-288D-F20E21EA4C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7781" y="-257784"/>
            <a:ext cx="6857999" cy="7373570"/>
          </a:xfrm>
          <a:prstGeom prst="rect">
            <a:avLst/>
          </a:prstGeom>
          <a:gradFill flip="none" rotWithShape="1">
            <a:gsLst>
              <a:gs pos="3000">
                <a:srgbClr val="000000">
                  <a:alpha val="0"/>
                </a:srgbClr>
              </a:gs>
              <a:gs pos="73000">
                <a:srgbClr val="000000">
                  <a:alpha val="48000"/>
                </a:srgbClr>
              </a:gs>
              <a:gs pos="100000">
                <a:srgbClr val="000000">
                  <a:alpha val="58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CE726D0-84E2-D9CD-CDFE-2E55DD082E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7" y="2373786"/>
            <a:ext cx="5127674" cy="2129129"/>
          </a:xfrm>
        </p:spPr>
        <p:txBody>
          <a:bodyPr anchor="b">
            <a:normAutofit fontScale="90000"/>
          </a:bodyPr>
          <a:lstStyle/>
          <a:p>
            <a:r>
              <a:rPr lang="nl-BE" sz="4900" b="1" dirty="0" err="1">
                <a:solidFill>
                  <a:schemeClr val="bg1"/>
                </a:solidFill>
              </a:rPr>
              <a:t>Thank</a:t>
            </a:r>
            <a:r>
              <a:rPr lang="nl-BE" sz="4900" b="1" dirty="0">
                <a:solidFill>
                  <a:schemeClr val="bg1"/>
                </a:solidFill>
              </a:rPr>
              <a:t> </a:t>
            </a:r>
            <a:r>
              <a:rPr lang="nl-BE" sz="4900" b="1" dirty="0" err="1">
                <a:solidFill>
                  <a:schemeClr val="bg1"/>
                </a:solidFill>
              </a:rPr>
              <a:t>you</a:t>
            </a:r>
            <a:r>
              <a:rPr lang="nl-BE" sz="4900" b="1" dirty="0">
                <a:solidFill>
                  <a:schemeClr val="bg1"/>
                </a:solidFill>
              </a:rPr>
              <a:t> </a:t>
            </a:r>
            <a:br>
              <a:rPr lang="nl-BE" b="1" dirty="0">
                <a:solidFill>
                  <a:schemeClr val="bg1"/>
                </a:solidFill>
              </a:rPr>
            </a:br>
            <a:r>
              <a:rPr lang="nl-BE" sz="3200" b="1" dirty="0">
                <a:solidFill>
                  <a:schemeClr val="bg1"/>
                </a:solidFill>
              </a:rPr>
              <a:t>Open </a:t>
            </a:r>
            <a:r>
              <a:rPr lang="nl-BE" sz="3200" b="1" dirty="0" err="1">
                <a:solidFill>
                  <a:schemeClr val="bg1"/>
                </a:solidFill>
              </a:rPr>
              <a:t>for</a:t>
            </a:r>
            <a:r>
              <a:rPr lang="nl-BE" sz="3200" b="1" dirty="0">
                <a:solidFill>
                  <a:schemeClr val="bg1"/>
                </a:solidFill>
              </a:rPr>
              <a:t> </a:t>
            </a:r>
            <a:r>
              <a:rPr lang="nl-BE" sz="3200" b="1" dirty="0" err="1">
                <a:solidFill>
                  <a:schemeClr val="bg1"/>
                </a:solidFill>
              </a:rPr>
              <a:t>questions</a:t>
            </a:r>
            <a:r>
              <a:rPr lang="nl-BE" sz="3200" b="1" dirty="0">
                <a:solidFill>
                  <a:schemeClr val="bg1"/>
                </a:solidFill>
              </a:rPr>
              <a:t> </a:t>
            </a:r>
            <a:r>
              <a:rPr lang="nl-BE" sz="3200" b="1" dirty="0" err="1">
                <a:solidFill>
                  <a:schemeClr val="bg1"/>
                </a:solidFill>
              </a:rPr>
              <a:t>and</a:t>
            </a:r>
            <a:r>
              <a:rPr lang="nl-BE" sz="3200" b="1" dirty="0">
                <a:solidFill>
                  <a:schemeClr val="bg1"/>
                </a:solidFill>
              </a:rPr>
              <a:t> </a:t>
            </a:r>
            <a:r>
              <a:rPr lang="nl-BE" sz="3200" b="1" dirty="0" err="1">
                <a:solidFill>
                  <a:schemeClr val="bg1"/>
                </a:solidFill>
              </a:rPr>
              <a:t>discussion</a:t>
            </a:r>
            <a:br>
              <a:rPr lang="nl-BE" dirty="0"/>
            </a:br>
            <a:endParaRPr lang="nl-BE" sz="5400" dirty="0">
              <a:solidFill>
                <a:srgbClr val="FFFFFF"/>
              </a:solidFill>
            </a:endParaRP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94F0BB4B-D7F8-E360-0B2A-BB60B0CD6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857074"/>
            <a:ext cx="5127674" cy="1338358"/>
          </a:xfrm>
        </p:spPr>
        <p:txBody>
          <a:bodyPr anchor="t">
            <a:normAutofit/>
          </a:bodyPr>
          <a:lstStyle/>
          <a:p>
            <a:r>
              <a:rPr lang="nl-BE" dirty="0">
                <a:solidFill>
                  <a:srgbClr val="FFFFFF"/>
                </a:solidFill>
              </a:rPr>
              <a:t>Noor Mendonck</a:t>
            </a:r>
          </a:p>
        </p:txBody>
      </p:sp>
      <p:cxnSp>
        <p:nvCxnSpPr>
          <p:cNvPr id="29" name="Straight Connector 22">
            <a:extLst>
              <a:ext uri="{FF2B5EF4-FFF2-40B4-BE49-F238E27FC236}">
                <a16:creationId xmlns:a16="http://schemas.microsoft.com/office/drawing/2014/main" id="{8E2B2C2C-ED11-237F-CC49-9EFF876B2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3467" y="678719"/>
            <a:ext cx="10905066" cy="0"/>
          </a:xfrm>
          <a:prstGeom prst="line">
            <a:avLst/>
          </a:prstGeom>
          <a:ln w="381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4">
            <a:extLst>
              <a:ext uri="{FF2B5EF4-FFF2-40B4-BE49-F238E27FC236}">
                <a16:creationId xmlns:a16="http://schemas.microsoft.com/office/drawing/2014/main" id="{B66504AE-6B4E-FCA4-24A3-44194FA2A2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43467" y="6309695"/>
            <a:ext cx="10905066" cy="0"/>
          </a:xfrm>
          <a:prstGeom prst="line">
            <a:avLst/>
          </a:prstGeom>
          <a:ln w="63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Afbeelding 17" descr="Afbeelding met Lettertype, wit, logo, ontwerp&#10;&#10;Door AI gegenereerde inhoud is mogelijk onjuist.">
            <a:extLst>
              <a:ext uri="{FF2B5EF4-FFF2-40B4-BE49-F238E27FC236}">
                <a16:creationId xmlns:a16="http://schemas.microsoft.com/office/drawing/2014/main" id="{294F66BE-5563-C7FF-CE4D-69EF2E1B5E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58426" y="5462162"/>
            <a:ext cx="1762124" cy="1340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581523"/>
      </p:ext>
    </p:extLst>
  </p:cSld>
  <p:clrMapOvr>
    <a:masterClrMapping/>
  </p:clrMapOvr>
</p:sld>
</file>

<file path=ppt/theme/theme1.xml><?xml version="1.0" encoding="utf-8"?>
<a:theme xmlns:a="http://schemas.openxmlformats.org/drawingml/2006/main" name="TribuneVTI">
  <a:themeElements>
    <a:clrScheme name="amasis">
      <a:dk1>
        <a:sysClr val="windowText" lastClr="000000"/>
      </a:dk1>
      <a:lt1>
        <a:sysClr val="window" lastClr="FFFFFF"/>
      </a:lt1>
      <a:dk2>
        <a:srgbClr val="470401"/>
      </a:dk2>
      <a:lt2>
        <a:srgbClr val="EBE2E2"/>
      </a:lt2>
      <a:accent1>
        <a:srgbClr val="BD1209"/>
      </a:accent1>
      <a:accent2>
        <a:srgbClr val="F40600"/>
      </a:accent2>
      <a:accent3>
        <a:srgbClr val="F26216"/>
      </a:accent3>
      <a:accent4>
        <a:srgbClr val="F0800D"/>
      </a:accent4>
      <a:accent5>
        <a:srgbClr val="3EA8B6"/>
      </a:accent5>
      <a:accent6>
        <a:srgbClr val="005B6B"/>
      </a:accent6>
      <a:hlink>
        <a:srgbClr val="F40600"/>
      </a:hlink>
      <a:folHlink>
        <a:srgbClr val="1C7E8E"/>
      </a:folHlink>
    </a:clrScheme>
    <a:fontScheme name="Amasis-Univers">
      <a:majorFont>
        <a:latin typeface="Amasis MT Pro Medium"/>
        <a:ea typeface=""/>
        <a:cs typeface=""/>
      </a:majorFont>
      <a:minorFont>
        <a:latin typeface="Univer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ribuneVTI" id="{4D84C650-59FC-4F6B-ADA6-B11C508FF6CE}" vid="{0E07EAE6-ACBC-4250-8522-FC108A45043A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1684</TotalTime>
  <Words>1220</Words>
  <Application>Microsoft Office PowerPoint</Application>
  <PresentationFormat>Breedbeeld</PresentationFormat>
  <Paragraphs>127</Paragraphs>
  <Slides>15</Slides>
  <Notes>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15</vt:i4>
      </vt:variant>
    </vt:vector>
  </HeadingPairs>
  <TitlesOfParts>
    <vt:vector size="23" baseType="lpstr">
      <vt:lpstr>Meiryo UI</vt:lpstr>
      <vt:lpstr>Amasis MT Pro Medium</vt:lpstr>
      <vt:lpstr>Aptos</vt:lpstr>
      <vt:lpstr>Arial</vt:lpstr>
      <vt:lpstr>Courier New</vt:lpstr>
      <vt:lpstr>Univers Light</vt:lpstr>
      <vt:lpstr>Wingdings</vt:lpstr>
      <vt:lpstr>TribuneVTI</vt:lpstr>
      <vt:lpstr>SECTORAL INSOLVENCY FRAMEWORKS: WHY CERTAIN SECTORS REQUIRE TAILORED APPROACHES 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Thank you  Open for questions and discussion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Noor Mendonck</dc:creator>
  <cp:lastModifiedBy>Noor Mendonck</cp:lastModifiedBy>
  <cp:revision>2</cp:revision>
  <dcterms:created xsi:type="dcterms:W3CDTF">2025-09-22T08:27:01Z</dcterms:created>
  <dcterms:modified xsi:type="dcterms:W3CDTF">2025-10-01T14:23:56Z</dcterms:modified>
</cp:coreProperties>
</file>