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 id="2147483672" r:id="rId5"/>
    <p:sldMasterId id="2147483684" r:id="rId6"/>
  </p:sldMasterIdLst>
  <p:notesMasterIdLst>
    <p:notesMasterId r:id="rId30"/>
  </p:notesMasterIdLst>
  <p:sldIdLst>
    <p:sldId id="262" r:id="rId7"/>
    <p:sldId id="300" r:id="rId8"/>
    <p:sldId id="293" r:id="rId9"/>
    <p:sldId id="302" r:id="rId10"/>
    <p:sldId id="268" r:id="rId11"/>
    <p:sldId id="297" r:id="rId12"/>
    <p:sldId id="270" r:id="rId13"/>
    <p:sldId id="272" r:id="rId14"/>
    <p:sldId id="275" r:id="rId15"/>
    <p:sldId id="277" r:id="rId16"/>
    <p:sldId id="281" r:id="rId17"/>
    <p:sldId id="290" r:id="rId18"/>
    <p:sldId id="279" r:id="rId19"/>
    <p:sldId id="296" r:id="rId20"/>
    <p:sldId id="283" r:id="rId21"/>
    <p:sldId id="303" r:id="rId22"/>
    <p:sldId id="284" r:id="rId23"/>
    <p:sldId id="299" r:id="rId24"/>
    <p:sldId id="298" r:id="rId25"/>
    <p:sldId id="291" r:id="rId26"/>
    <p:sldId id="301" r:id="rId27"/>
    <p:sldId id="289" r:id="rId28"/>
    <p:sldId id="292" r:id="rId29"/>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0263B"/>
    <a:srgbClr val="11273C"/>
    <a:srgbClr val="81ADDB"/>
    <a:srgbClr val="24527F"/>
    <a:srgbClr val="11273D"/>
    <a:srgbClr val="00FD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3918"/>
    <p:restoredTop sz="95626"/>
  </p:normalViewPr>
  <p:slideViewPr>
    <p:cSldViewPr snapToGrid="0" snapToObjects="1">
      <p:cViewPr varScale="1">
        <p:scale>
          <a:sx n="144" d="100"/>
          <a:sy n="144" d="100"/>
        </p:scale>
        <p:origin x="208" y="2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customXml" Target="../customXml/item3.xml"/><Relationship Id="rId21" Type="http://schemas.openxmlformats.org/officeDocument/2006/relationships/slide" Target="slides/slide15.xml"/><Relationship Id="rId34" Type="http://schemas.openxmlformats.org/officeDocument/2006/relationships/tableStyles" Target="tableStyle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notesMaster" Target="notesMasters/notesMaster1.xml"/><Relationship Id="rId8" Type="http://schemas.openxmlformats.org/officeDocument/2006/relationships/slide" Target="slides/slide2.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Arbeitsblat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Arbeitsblat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Arbeitsblatt2.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192"/>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Tabelle1!$B$1</c:f>
              <c:strCache>
                <c:ptCount val="1"/>
                <c:pt idx="0">
                  <c:v>Portion of VAT</c:v>
                </c:pt>
              </c:strCache>
            </c:strRef>
          </c:tx>
          <c:dPt>
            <c:idx val="0"/>
            <c:bubble3D val="0"/>
            <c:spPr>
              <a:solidFill>
                <a:srgbClr val="11273C"/>
              </a:solidFill>
              <a:ln>
                <a:noFill/>
              </a:ln>
              <a:effectLst>
                <a:outerShdw blurRad="57150" dist="19050" dir="5400000" algn="ctr" rotWithShape="0">
                  <a:srgbClr val="000000">
                    <a:alpha val="63000"/>
                  </a:srgbClr>
                </a:outerShdw>
              </a:effectLst>
              <a:sp3d/>
            </c:spPr>
            <c:extLst>
              <c:ext xmlns:c16="http://schemas.microsoft.com/office/drawing/2014/chart" uri="{C3380CC4-5D6E-409C-BE32-E72D297353CC}">
                <c16:uniqueId val="{00000004-4674-BC4D-9D9C-288EB81F8186}"/>
              </c:ext>
            </c:extLst>
          </c:dPt>
          <c:dPt>
            <c:idx val="1"/>
            <c:bubble3D val="0"/>
            <c:spPr>
              <a:solidFill>
                <a:srgbClr val="24527F"/>
              </a:solidFill>
              <a:ln>
                <a:noFill/>
              </a:ln>
              <a:effectLst>
                <a:outerShdw blurRad="57150" dist="19050" dir="5400000" algn="ctr" rotWithShape="0">
                  <a:srgbClr val="000000">
                    <a:alpha val="63000"/>
                  </a:srgbClr>
                </a:outerShdw>
              </a:effectLst>
              <a:sp3d/>
            </c:spPr>
            <c:extLst>
              <c:ext xmlns:c16="http://schemas.microsoft.com/office/drawing/2014/chart" uri="{C3380CC4-5D6E-409C-BE32-E72D297353CC}">
                <c16:uniqueId val="{00000002-4674-BC4D-9D9C-288EB81F8186}"/>
              </c:ext>
            </c:extLst>
          </c:dPt>
          <c:dPt>
            <c:idx val="2"/>
            <c:bubble3D val="0"/>
            <c:spPr>
              <a:solidFill>
                <a:schemeClr val="accent1">
                  <a:lumMod val="75000"/>
                </a:schemeClr>
              </a:solidFill>
              <a:ln>
                <a:noFill/>
              </a:ln>
              <a:effectLst>
                <a:outerShdw blurRad="57150" dist="19050" dir="5400000" algn="ctr" rotWithShape="0">
                  <a:srgbClr val="000000">
                    <a:alpha val="63000"/>
                  </a:srgbClr>
                </a:outerShdw>
              </a:effectLst>
              <a:sp3d/>
            </c:spPr>
            <c:extLst>
              <c:ext xmlns:c16="http://schemas.microsoft.com/office/drawing/2014/chart" uri="{C3380CC4-5D6E-409C-BE32-E72D297353CC}">
                <c16:uniqueId val="{00000001-4674-BC4D-9D9C-288EB81F8186}"/>
              </c:ext>
            </c:extLst>
          </c:dPt>
          <c:dPt>
            <c:idx val="3"/>
            <c:bubble3D val="0"/>
            <c:spPr>
              <a:solidFill>
                <a:srgbClr val="81ADDB"/>
              </a:solidFill>
              <a:ln>
                <a:noFill/>
              </a:ln>
              <a:effectLst>
                <a:outerShdw blurRad="57150" dist="19050" dir="5400000" algn="ctr" rotWithShape="0">
                  <a:srgbClr val="000000">
                    <a:alpha val="63000"/>
                  </a:srgbClr>
                </a:outerShdw>
              </a:effectLst>
              <a:sp3d/>
            </c:spPr>
            <c:extLst>
              <c:ext xmlns:c16="http://schemas.microsoft.com/office/drawing/2014/chart" uri="{C3380CC4-5D6E-409C-BE32-E72D297353CC}">
                <c16:uniqueId val="{00000003-4674-BC4D-9D9C-288EB81F8186}"/>
              </c:ext>
            </c:extLst>
          </c:dPt>
          <c:dLbls>
            <c:dLbl>
              <c:idx val="0"/>
              <c:layout>
                <c:manualLayout>
                  <c:x val="0.14597376808747578"/>
                  <c:y val="-0.19346561308947696"/>
                </c:manualLayout>
              </c:layout>
              <c:dLblPos val="bestFit"/>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4-4674-BC4D-9D9C-288EB81F8186}"/>
                </c:ext>
              </c:extLst>
            </c:dLbl>
            <c:dLbl>
              <c:idx val="1"/>
              <c:layout>
                <c:manualLayout>
                  <c:x val="7.9363731722815634E-2"/>
                  <c:y val="-4.9626208893827559E-2"/>
                </c:manualLayout>
              </c:layout>
              <c:dLblPos val="bestFit"/>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2-4674-BC4D-9D9C-288EB81F8186}"/>
                </c:ext>
              </c:extLst>
            </c:dLbl>
            <c:dLbl>
              <c:idx val="2"/>
              <c:layout>
                <c:manualLayout>
                  <c:x val="3.5213541475354271E-2"/>
                  <c:y val="4.1510580296906831E-2"/>
                </c:manualLayout>
              </c:layout>
              <c:dLblPos val="bestFit"/>
              <c:showLegendKey val="0"/>
              <c:showVal val="0"/>
              <c:showCatName val="1"/>
              <c:showSerName val="0"/>
              <c:showPercent val="0"/>
              <c:showBubbleSize val="0"/>
              <c:extLst>
                <c:ext xmlns:c15="http://schemas.microsoft.com/office/drawing/2012/chart" uri="{CE6537A1-D6FC-4f65-9D91-7224C49458BB}">
                  <c15:layout>
                    <c:manualLayout>
                      <c:w val="0.21575594488046745"/>
                      <c:h val="0.15859809837519792"/>
                    </c:manualLayout>
                  </c15:layout>
                </c:ext>
                <c:ext xmlns:c16="http://schemas.microsoft.com/office/drawing/2014/chart" uri="{C3380CC4-5D6E-409C-BE32-E72D297353CC}">
                  <c16:uniqueId val="{00000001-4674-BC4D-9D9C-288EB81F8186}"/>
                </c:ext>
              </c:extLst>
            </c:dLbl>
            <c:dLbl>
              <c:idx val="3"/>
              <c:layout>
                <c:manualLayout>
                  <c:x val="2.3308090911430348E-2"/>
                  <c:y val="1.0112684770495805E-2"/>
                </c:manualLayout>
              </c:layout>
              <c:spPr>
                <a:noFill/>
                <a:ln>
                  <a:noFill/>
                </a:ln>
                <a:effectLst/>
              </c:spPr>
              <c:txPr>
                <a:bodyPr rot="0" spcFirstLastPara="1" vertOverflow="ellipsis" vert="horz" wrap="square" lIns="38100" tIns="19050" rIns="38100" bIns="19050" anchor="ctr" anchorCtr="0">
                  <a:noAutofit/>
                </a:bodyPr>
                <a:lstStyle/>
                <a:p>
                  <a:pPr algn="l">
                    <a:lnSpc>
                      <a:spcPts val="936"/>
                    </a:lnSpc>
                    <a:defRPr sz="1197" b="0" i="0" u="none" strike="noStrike" kern="1200" baseline="0">
                      <a:solidFill>
                        <a:schemeClr val="tx1">
                          <a:lumMod val="75000"/>
                          <a:lumOff val="25000"/>
                        </a:schemeClr>
                      </a:solidFill>
                      <a:latin typeface="+mn-lt"/>
                      <a:ea typeface="+mn-ea"/>
                      <a:cs typeface="+mn-cs"/>
                    </a:defRPr>
                  </a:pPr>
                  <a:endParaRPr lang="en-DE"/>
                </a:p>
              </c:txPr>
              <c:dLblPos val="bestFit"/>
              <c:showLegendKey val="0"/>
              <c:showVal val="0"/>
              <c:showCatName val="1"/>
              <c:showSerName val="0"/>
              <c:showPercent val="0"/>
              <c:showBubbleSize val="0"/>
              <c:extLst>
                <c:ext xmlns:c15="http://schemas.microsoft.com/office/drawing/2012/chart" uri="{CE6537A1-D6FC-4f65-9D91-7224C49458BB}">
                  <c15:layout>
                    <c:manualLayout>
                      <c:w val="0.14774240192396393"/>
                      <c:h val="0.13758307630259542"/>
                    </c:manualLayout>
                  </c15:layout>
                </c:ext>
                <c:ext xmlns:c16="http://schemas.microsoft.com/office/drawing/2014/chart" uri="{C3380CC4-5D6E-409C-BE32-E72D297353CC}">
                  <c16:uniqueId val="{00000003-4674-BC4D-9D9C-288EB81F8186}"/>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DE"/>
              </a:p>
            </c:txPr>
            <c:dLblPos val="outEnd"/>
            <c:showLegendKey val="0"/>
            <c:showVal val="0"/>
            <c:showCatName val="1"/>
            <c:showSerName val="0"/>
            <c:showPercent val="0"/>
            <c:showBubbleSize val="0"/>
            <c:showLeaderLines val="0"/>
            <c:extLst>
              <c:ext xmlns:c15="http://schemas.microsoft.com/office/drawing/2012/chart" uri="{CE6537A1-D6FC-4f65-9D91-7224C49458BB}"/>
            </c:extLst>
          </c:dLbls>
          <c:cat>
            <c:strRef>
              <c:f>Tabelle1!$A$2:$A$5</c:f>
              <c:strCache>
                <c:ptCount val="4"/>
                <c:pt idx="0">
                  <c:v>Federation</c:v>
                </c:pt>
                <c:pt idx="1">
                  <c:v>States</c:v>
                </c:pt>
                <c:pt idx="2">
                  <c:v>Municipalities</c:v>
                </c:pt>
                <c:pt idx="3">
                  <c:v>European Union</c:v>
                </c:pt>
              </c:strCache>
            </c:strRef>
          </c:cat>
          <c:val>
            <c:numRef>
              <c:f>Tabelle1!$B$2:$B$5</c:f>
              <c:numCache>
                <c:formatCode>General</c:formatCode>
                <c:ptCount val="4"/>
                <c:pt idx="0">
                  <c:v>0.46600000000000003</c:v>
                </c:pt>
                <c:pt idx="1">
                  <c:v>0.38250000000000001</c:v>
                </c:pt>
                <c:pt idx="2">
                  <c:v>0.15</c:v>
                </c:pt>
                <c:pt idx="3">
                  <c:v>1.5E-3</c:v>
                </c:pt>
              </c:numCache>
            </c:numRef>
          </c:val>
          <c:extLst>
            <c:ext xmlns:c16="http://schemas.microsoft.com/office/drawing/2014/chart" uri="{C3380CC4-5D6E-409C-BE32-E72D297353CC}">
              <c16:uniqueId val="{00000000-4674-BC4D-9D9C-288EB81F8186}"/>
            </c:ext>
          </c:extLst>
        </c:ser>
        <c:dLbls>
          <c:dLblPos val="outEnd"/>
          <c:showLegendKey val="0"/>
          <c:showVal val="0"/>
          <c:showCatName val="1"/>
          <c:showSerName val="0"/>
          <c:showPercent val="0"/>
          <c:showBubbleSize val="0"/>
          <c:showLeaderLines val="0"/>
        </c:dLbls>
      </c:pie3D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DE"/>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percentStacked"/>
        <c:varyColors val="0"/>
        <c:ser>
          <c:idx val="0"/>
          <c:order val="0"/>
          <c:tx>
            <c:strRef>
              <c:f>Tabelle1!$B$1</c:f>
              <c:strCache>
                <c:ptCount val="1"/>
                <c:pt idx="0">
                  <c:v>gross present value of all assets</c:v>
                </c:pt>
              </c:strCache>
            </c:strRef>
          </c:tx>
          <c:spPr>
            <a:solidFill>
              <a:srgbClr val="11273C"/>
            </a:solidFill>
            <a:ln>
              <a:noFill/>
            </a:ln>
            <a:effectLst/>
            <a:sp3d/>
          </c:spPr>
          <c:invertIfNegative val="0"/>
          <c:cat>
            <c:strRef>
              <c:f>Tabelle1!$A$2</c:f>
              <c:strCache>
                <c:ptCount val="1"/>
                <c:pt idx="0">
                  <c:v>Value available to creditors</c:v>
                </c:pt>
              </c:strCache>
            </c:strRef>
          </c:cat>
          <c:val>
            <c:numRef>
              <c:f>Tabelle1!$B$2</c:f>
              <c:numCache>
                <c:formatCode>General</c:formatCode>
                <c:ptCount val="1"/>
                <c:pt idx="0">
                  <c:v>2</c:v>
                </c:pt>
              </c:numCache>
            </c:numRef>
          </c:val>
          <c:extLst>
            <c:ext xmlns:c16="http://schemas.microsoft.com/office/drawing/2014/chart" uri="{C3380CC4-5D6E-409C-BE32-E72D297353CC}">
              <c16:uniqueId val="{00000000-ABEF-324B-82F1-F580AE43EAE7}"/>
            </c:ext>
          </c:extLst>
        </c:ser>
        <c:ser>
          <c:idx val="1"/>
          <c:order val="1"/>
          <c:tx>
            <c:strRef>
              <c:f>Tabelle1!$C$1</c:f>
              <c:strCache>
                <c:ptCount val="1"/>
                <c:pt idx="0">
                  <c:v>bankruptcy law surplus</c:v>
                </c:pt>
              </c:strCache>
            </c:strRef>
          </c:tx>
          <c:spPr>
            <a:noFill/>
            <a:ln>
              <a:noFill/>
            </a:ln>
            <a:effectLst/>
            <a:sp3d/>
          </c:spPr>
          <c:invertIfNegative val="0"/>
          <c:cat>
            <c:strRef>
              <c:f>Tabelle1!$A$2</c:f>
              <c:strCache>
                <c:ptCount val="1"/>
                <c:pt idx="0">
                  <c:v>Value available to creditors</c:v>
                </c:pt>
              </c:strCache>
            </c:strRef>
          </c:cat>
          <c:val>
            <c:numRef>
              <c:f>Tabelle1!$C$2</c:f>
              <c:numCache>
                <c:formatCode>General</c:formatCode>
                <c:ptCount val="1"/>
                <c:pt idx="0">
                  <c:v>2</c:v>
                </c:pt>
              </c:numCache>
            </c:numRef>
          </c:val>
          <c:extLst>
            <c:ext xmlns:c16="http://schemas.microsoft.com/office/drawing/2014/chart" uri="{C3380CC4-5D6E-409C-BE32-E72D297353CC}">
              <c16:uniqueId val="{00000001-ABEF-324B-82F1-F580AE43EAE7}"/>
            </c:ext>
          </c:extLst>
        </c:ser>
        <c:dLbls>
          <c:showLegendKey val="0"/>
          <c:showVal val="0"/>
          <c:showCatName val="0"/>
          <c:showSerName val="0"/>
          <c:showPercent val="0"/>
          <c:showBubbleSize val="0"/>
        </c:dLbls>
        <c:gapWidth val="79"/>
        <c:gapDepth val="0"/>
        <c:shape val="box"/>
        <c:axId val="918745951"/>
        <c:axId val="918982223"/>
        <c:axId val="0"/>
      </c:bar3DChart>
      <c:catAx>
        <c:axId val="918745951"/>
        <c:scaling>
          <c:orientation val="minMax"/>
        </c:scaling>
        <c:delete val="1"/>
        <c:axPos val="b"/>
        <c:numFmt formatCode="General" sourceLinked="1"/>
        <c:majorTickMark val="out"/>
        <c:minorTickMark val="none"/>
        <c:tickLblPos val="nextTo"/>
        <c:crossAx val="918982223"/>
        <c:crosses val="autoZero"/>
        <c:auto val="1"/>
        <c:lblAlgn val="ctr"/>
        <c:lblOffset val="100"/>
        <c:noMultiLvlLbl val="0"/>
      </c:catAx>
      <c:valAx>
        <c:axId val="918982223"/>
        <c:scaling>
          <c:orientation val="minMax"/>
        </c:scaling>
        <c:delete val="1"/>
        <c:axPos val="l"/>
        <c:majorGridlines>
          <c:spPr>
            <a:ln w="9525" cap="flat" cmpd="sng" algn="ctr">
              <a:noFill/>
              <a:round/>
            </a:ln>
            <a:effectLst/>
          </c:spPr>
        </c:majorGridlines>
        <c:numFmt formatCode="0%" sourceLinked="1"/>
        <c:majorTickMark val="out"/>
        <c:minorTickMark val="none"/>
        <c:tickLblPos val="nextTo"/>
        <c:crossAx val="918745951"/>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percentStacked"/>
        <c:varyColors val="0"/>
        <c:ser>
          <c:idx val="0"/>
          <c:order val="0"/>
          <c:tx>
            <c:strRef>
              <c:f>Tabelle1!$B$1</c:f>
              <c:strCache>
                <c:ptCount val="1"/>
                <c:pt idx="0">
                  <c:v>gross present value of all assets</c:v>
                </c:pt>
              </c:strCache>
            </c:strRef>
          </c:tx>
          <c:spPr>
            <a:solidFill>
              <a:srgbClr val="11273C"/>
            </a:solidFill>
            <a:ln>
              <a:noFill/>
            </a:ln>
            <a:effectLst/>
            <a:sp3d/>
          </c:spPr>
          <c:invertIfNegative val="0"/>
          <c:cat>
            <c:strRef>
              <c:f>Tabelle1!$A$2</c:f>
              <c:strCache>
                <c:ptCount val="1"/>
                <c:pt idx="0">
                  <c:v>Value available to creditors</c:v>
                </c:pt>
              </c:strCache>
            </c:strRef>
          </c:cat>
          <c:val>
            <c:numRef>
              <c:f>Tabelle1!$B$2</c:f>
              <c:numCache>
                <c:formatCode>General</c:formatCode>
                <c:ptCount val="1"/>
                <c:pt idx="0">
                  <c:v>2</c:v>
                </c:pt>
              </c:numCache>
            </c:numRef>
          </c:val>
          <c:extLst>
            <c:ext xmlns:c16="http://schemas.microsoft.com/office/drawing/2014/chart" uri="{C3380CC4-5D6E-409C-BE32-E72D297353CC}">
              <c16:uniqueId val="{00000000-ABEF-324B-82F1-F580AE43EAE7}"/>
            </c:ext>
          </c:extLst>
        </c:ser>
        <c:ser>
          <c:idx val="1"/>
          <c:order val="1"/>
          <c:tx>
            <c:strRef>
              <c:f>Tabelle1!$C$1</c:f>
              <c:strCache>
                <c:ptCount val="1"/>
                <c:pt idx="0">
                  <c:v>bankruptcy law surplus</c:v>
                </c:pt>
              </c:strCache>
            </c:strRef>
          </c:tx>
          <c:spPr>
            <a:solidFill>
              <a:srgbClr val="24527F"/>
            </a:solidFill>
            <a:ln>
              <a:noFill/>
            </a:ln>
            <a:effectLst/>
            <a:sp3d/>
          </c:spPr>
          <c:invertIfNegative val="0"/>
          <c:cat>
            <c:strRef>
              <c:f>Tabelle1!$A$2</c:f>
              <c:strCache>
                <c:ptCount val="1"/>
                <c:pt idx="0">
                  <c:v>Value available to creditors</c:v>
                </c:pt>
              </c:strCache>
            </c:strRef>
          </c:cat>
          <c:val>
            <c:numRef>
              <c:f>Tabelle1!$C$2</c:f>
              <c:numCache>
                <c:formatCode>General</c:formatCode>
                <c:ptCount val="1"/>
                <c:pt idx="0">
                  <c:v>2</c:v>
                </c:pt>
              </c:numCache>
            </c:numRef>
          </c:val>
          <c:extLst>
            <c:ext xmlns:c16="http://schemas.microsoft.com/office/drawing/2014/chart" uri="{C3380CC4-5D6E-409C-BE32-E72D297353CC}">
              <c16:uniqueId val="{00000001-ABEF-324B-82F1-F580AE43EAE7}"/>
            </c:ext>
          </c:extLst>
        </c:ser>
        <c:dLbls>
          <c:showLegendKey val="0"/>
          <c:showVal val="0"/>
          <c:showCatName val="0"/>
          <c:showSerName val="0"/>
          <c:showPercent val="0"/>
          <c:showBubbleSize val="0"/>
        </c:dLbls>
        <c:gapWidth val="79"/>
        <c:gapDepth val="0"/>
        <c:shape val="box"/>
        <c:axId val="918745951"/>
        <c:axId val="918982223"/>
        <c:axId val="0"/>
      </c:bar3DChart>
      <c:catAx>
        <c:axId val="918745951"/>
        <c:scaling>
          <c:orientation val="minMax"/>
        </c:scaling>
        <c:delete val="1"/>
        <c:axPos val="b"/>
        <c:numFmt formatCode="General" sourceLinked="1"/>
        <c:majorTickMark val="out"/>
        <c:minorTickMark val="none"/>
        <c:tickLblPos val="nextTo"/>
        <c:crossAx val="918982223"/>
        <c:crosses val="autoZero"/>
        <c:auto val="1"/>
        <c:lblAlgn val="ctr"/>
        <c:lblOffset val="100"/>
        <c:noMultiLvlLbl val="0"/>
      </c:catAx>
      <c:valAx>
        <c:axId val="918982223"/>
        <c:scaling>
          <c:orientation val="minMax"/>
        </c:scaling>
        <c:delete val="1"/>
        <c:axPos val="l"/>
        <c:majorGridlines>
          <c:spPr>
            <a:ln w="9525" cap="flat" cmpd="sng" algn="ctr">
              <a:noFill/>
              <a:round/>
            </a:ln>
            <a:effectLst/>
          </c:spPr>
        </c:majorGridlines>
        <c:numFmt formatCode="0%" sourceLinked="1"/>
        <c:majorTickMark val="out"/>
        <c:minorTickMark val="none"/>
        <c:tickLblPos val="nextTo"/>
        <c:crossAx val="918745951"/>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45">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lt1"/>
    </cs:fontRef>
  </cs:wall>
</cs:chartStyle>
</file>

<file path=ppt/charts/style2.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9632C1-8E28-7A47-9688-07B25C7711E1}" type="datetimeFigureOut">
              <a:rPr lang="en-US" smtClean="0"/>
              <a:t>10/8/25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F120EF5-87ED-134F-A779-60C09085F866}" type="slidenum">
              <a:rPr lang="en-US" smtClean="0"/>
              <a:t>‹Nr.›</a:t>
            </a:fld>
            <a:endParaRPr lang="en-US"/>
          </a:p>
        </p:txBody>
      </p:sp>
    </p:spTree>
    <p:extLst>
      <p:ext uri="{BB962C8B-B14F-4D97-AF65-F5344CB8AC3E}">
        <p14:creationId xmlns:p14="http://schemas.microsoft.com/office/powerpoint/2010/main" val="15562377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Large Title sponsors">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407101" y="799813"/>
            <a:ext cx="5466161" cy="1790700"/>
          </a:xfrm>
        </p:spPr>
        <p:txBody>
          <a:bodyPr anchor="b"/>
          <a:lstStyle>
            <a:lvl1pPr algn="l">
              <a:defRPr sz="4500" b="1" i="0">
                <a:solidFill>
                  <a:schemeClr val="bg1"/>
                </a:solidFill>
                <a:latin typeface="Avenir Next" panose="020B0503020202020204" pitchFamily="34" charset="0"/>
              </a:defRPr>
            </a:lvl1pPr>
          </a:lstStyle>
          <a:p>
            <a:r>
              <a:rPr lang="en-GB" dirty="0"/>
              <a:t>INSOL SEMINAR</a:t>
            </a:r>
            <a:br>
              <a:rPr lang="en-GB" dirty="0"/>
            </a:br>
            <a:r>
              <a:rPr lang="en-GB" dirty="0"/>
              <a:t>TITLE TO GO HERE</a:t>
            </a:r>
            <a:endParaRPr lang="en-US" dirty="0"/>
          </a:p>
        </p:txBody>
      </p:sp>
      <p:sp>
        <p:nvSpPr>
          <p:cNvPr id="3" name="Subtitle 2"/>
          <p:cNvSpPr>
            <a:spLocks noGrp="1"/>
          </p:cNvSpPr>
          <p:nvPr>
            <p:ph type="subTitle" idx="1" hasCustomPrompt="1"/>
          </p:nvPr>
        </p:nvSpPr>
        <p:spPr>
          <a:xfrm>
            <a:off x="407101" y="2856948"/>
            <a:ext cx="6858000" cy="533378"/>
          </a:xfrm>
        </p:spPr>
        <p:txBody>
          <a:bodyPr/>
          <a:lstStyle>
            <a:lvl1pPr marL="0" indent="0" algn="l">
              <a:buNone/>
              <a:defRPr sz="1800" b="1" i="0">
                <a:solidFill>
                  <a:schemeClr val="bg1"/>
                </a:solidFill>
                <a:latin typeface="Avenir Next Demi Bold" panose="020B0503020202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dirty="0"/>
              <a:t>Date / Subhead</a:t>
            </a:r>
            <a:endParaRPr lang="en-US" dirty="0"/>
          </a:p>
        </p:txBody>
      </p:sp>
    </p:spTree>
    <p:extLst>
      <p:ext uri="{BB962C8B-B14F-4D97-AF65-F5344CB8AC3E}">
        <p14:creationId xmlns:p14="http://schemas.microsoft.com/office/powerpoint/2010/main" val="240096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sponsors">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3627B8A6-224A-089C-2EF7-EC2CA31DD8C4}"/>
              </a:ext>
            </a:extLst>
          </p:cNvPr>
          <p:cNvPicPr>
            <a:picLocks noChangeAspect="1"/>
          </p:cNvPicPr>
          <p:nvPr userDrawn="1"/>
        </p:nvPicPr>
        <p:blipFill rotWithShape="1">
          <a:blip r:embed="rId2"/>
          <a:srcRect b="15727"/>
          <a:stretch/>
        </p:blipFill>
        <p:spPr>
          <a:xfrm>
            <a:off x="0" y="0"/>
            <a:ext cx="9144000" cy="4334608"/>
          </a:xfrm>
          <a:prstGeom prst="rect">
            <a:avLst/>
          </a:prstGeom>
        </p:spPr>
      </p:pic>
      <p:sp>
        <p:nvSpPr>
          <p:cNvPr id="2" name="Title 1"/>
          <p:cNvSpPr>
            <a:spLocks noGrp="1"/>
          </p:cNvSpPr>
          <p:nvPr>
            <p:ph type="title" hasCustomPrompt="1"/>
          </p:nvPr>
        </p:nvSpPr>
        <p:spPr>
          <a:xfrm>
            <a:off x="547778" y="1213338"/>
            <a:ext cx="5729930" cy="1855498"/>
          </a:xfrm>
        </p:spPr>
        <p:txBody>
          <a:bodyPr/>
          <a:lstStyle>
            <a:lvl1pPr>
              <a:defRPr b="1" i="0">
                <a:solidFill>
                  <a:schemeClr val="bg1"/>
                </a:solidFill>
                <a:latin typeface="Avenir Next Demi Bold" panose="020B0503020202020204" pitchFamily="34" charset="0"/>
                <a:cs typeface="Arial" panose="020B0604020202020204" pitchFamily="34" charset="0"/>
              </a:defRPr>
            </a:lvl1pPr>
          </a:lstStyle>
          <a:p>
            <a:r>
              <a:rPr lang="en-GB" dirty="0"/>
              <a:t>TITLE SLIDE</a:t>
            </a:r>
            <a:endParaRPr lang="en-US" dirty="0"/>
          </a:p>
        </p:txBody>
      </p:sp>
      <p:sp>
        <p:nvSpPr>
          <p:cNvPr id="13" name="Subtitle 2">
            <a:extLst>
              <a:ext uri="{FF2B5EF4-FFF2-40B4-BE49-F238E27FC236}">
                <a16:creationId xmlns:a16="http://schemas.microsoft.com/office/drawing/2014/main" id="{DBA6D4EA-04F8-B385-2211-A794964601AF}"/>
              </a:ext>
            </a:extLst>
          </p:cNvPr>
          <p:cNvSpPr>
            <a:spLocks noGrp="1"/>
          </p:cNvSpPr>
          <p:nvPr>
            <p:ph type="subTitle" idx="13" hasCustomPrompt="1"/>
          </p:nvPr>
        </p:nvSpPr>
        <p:spPr>
          <a:xfrm>
            <a:off x="547778" y="3338317"/>
            <a:ext cx="6858000" cy="533378"/>
          </a:xfrm>
        </p:spPr>
        <p:txBody>
          <a:bodyPr/>
          <a:lstStyle>
            <a:lvl1pPr marL="0" indent="0" algn="l">
              <a:buNone/>
              <a:defRPr sz="1800" b="1" i="0">
                <a:solidFill>
                  <a:schemeClr val="bg1"/>
                </a:solidFill>
                <a:latin typeface="Avenir Next Demi Bold" panose="020B0503020202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dirty="0"/>
              <a:t>Date / Subhead</a:t>
            </a:r>
            <a:endParaRPr lang="en-US" dirty="0"/>
          </a:p>
        </p:txBody>
      </p:sp>
    </p:spTree>
    <p:extLst>
      <p:ext uri="{BB962C8B-B14F-4D97-AF65-F5344CB8AC3E}">
        <p14:creationId xmlns:p14="http://schemas.microsoft.com/office/powerpoint/2010/main" val="33930231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259373" y="4758471"/>
            <a:ext cx="2057400" cy="273844"/>
          </a:xfrm>
          <a:prstGeom prst="rect">
            <a:avLst/>
          </a:prstGeom>
        </p:spPr>
        <p:txBody>
          <a:bodyPr/>
          <a:lstStyle/>
          <a:p>
            <a:fld id="{AD664DE0-380F-A243-AE51-7DEE98AA0AC1}" type="datetimeFigureOut">
              <a:rPr lang="en-US" smtClean="0"/>
              <a:t>10/8/25</a:t>
            </a:fld>
            <a:endParaRPr lang="en-US"/>
          </a:p>
        </p:txBody>
      </p:sp>
      <p:sp>
        <p:nvSpPr>
          <p:cNvPr id="5" name="Footer Placeholder 4"/>
          <p:cNvSpPr>
            <a:spLocks noGrp="1"/>
          </p:cNvSpPr>
          <p:nvPr>
            <p:ph type="ftr" sz="quarter" idx="11"/>
          </p:nvPr>
        </p:nvSpPr>
        <p:spPr>
          <a:xfrm>
            <a:off x="2659673" y="4758471"/>
            <a:ext cx="3086100"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6088673" y="4758471"/>
            <a:ext cx="2057400" cy="273844"/>
          </a:xfrm>
          <a:prstGeom prst="rect">
            <a:avLst/>
          </a:prstGeom>
        </p:spPr>
        <p:txBody>
          <a:bodyPr/>
          <a:lstStyle/>
          <a:p>
            <a:fld id="{C091911A-7DD3-0443-B46A-2F75B334BAAE}" type="slidenum">
              <a:rPr lang="en-US" smtClean="0"/>
              <a:t>‹Nr.›</a:t>
            </a:fld>
            <a:endParaRPr lang="en-US"/>
          </a:p>
        </p:txBody>
      </p:sp>
      <p:sp>
        <p:nvSpPr>
          <p:cNvPr id="7" name="Title Placeholder 1">
            <a:extLst>
              <a:ext uri="{FF2B5EF4-FFF2-40B4-BE49-F238E27FC236}">
                <a16:creationId xmlns:a16="http://schemas.microsoft.com/office/drawing/2014/main" id="{BF9F7474-1A63-DA9F-AB31-33D7D764011F}"/>
              </a:ext>
            </a:extLst>
          </p:cNvPr>
          <p:cNvSpPr>
            <a:spLocks noGrp="1"/>
          </p:cNvSpPr>
          <p:nvPr>
            <p:ph type="title"/>
          </p:nvPr>
        </p:nvSpPr>
        <p:spPr>
          <a:xfrm>
            <a:off x="259373" y="265052"/>
            <a:ext cx="4901712" cy="994172"/>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12" name="Content Placeholder 11">
            <a:extLst>
              <a:ext uri="{FF2B5EF4-FFF2-40B4-BE49-F238E27FC236}">
                <a16:creationId xmlns:a16="http://schemas.microsoft.com/office/drawing/2014/main" id="{041BAC67-7D90-84B5-154F-97D4E26BA4F8}"/>
              </a:ext>
            </a:extLst>
          </p:cNvPr>
          <p:cNvSpPr>
            <a:spLocks noGrp="1"/>
          </p:cNvSpPr>
          <p:nvPr>
            <p:ph sz="quarter" idx="13" hasCustomPrompt="1"/>
          </p:nvPr>
        </p:nvSpPr>
        <p:spPr>
          <a:xfrm>
            <a:off x="259373" y="1437816"/>
            <a:ext cx="6159012" cy="317814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Text here</a:t>
            </a:r>
          </a:p>
          <a:p>
            <a:pPr lvl="1"/>
            <a:r>
              <a:rPr lang="en-GB" dirty="0"/>
              <a:t>Text here</a:t>
            </a:r>
          </a:p>
          <a:p>
            <a:pPr lvl="2"/>
            <a:r>
              <a:rPr lang="en-GB" dirty="0"/>
              <a:t>Text here</a:t>
            </a:r>
          </a:p>
          <a:p>
            <a:pPr lvl="3"/>
            <a:r>
              <a:rPr lang="en-GB" dirty="0"/>
              <a:t>Fourth level</a:t>
            </a:r>
          </a:p>
          <a:p>
            <a:pPr lvl="4"/>
            <a:r>
              <a:rPr lang="en-GB" dirty="0"/>
              <a:t>Fifth level</a:t>
            </a:r>
            <a:endParaRPr lang="en-US" dirty="0"/>
          </a:p>
        </p:txBody>
      </p:sp>
      <p:pic>
        <p:nvPicPr>
          <p:cNvPr id="2" name="Picture 2" descr="page1image57217504">
            <a:extLst>
              <a:ext uri="{FF2B5EF4-FFF2-40B4-BE49-F238E27FC236}">
                <a16:creationId xmlns:a16="http://schemas.microsoft.com/office/drawing/2014/main" id="{7B3B25F9-3729-A534-6F84-A21866902978}"/>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2487" y="4696542"/>
            <a:ext cx="1106196" cy="3993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62554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AD664DE0-380F-A243-AE51-7DEE98AA0AC1}" type="datetimeFigureOut">
              <a:rPr lang="en-US" smtClean="0"/>
              <a:t>10/8/25</a:t>
            </a:fld>
            <a:endParaRPr 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C091911A-7DD3-0443-B46A-2F75B334BAAE}" type="slidenum">
              <a:rPr lang="en-US" smtClean="0"/>
              <a:t>‹Nr.›</a:t>
            </a:fld>
            <a:endParaRPr lang="en-US"/>
          </a:p>
        </p:txBody>
      </p:sp>
    </p:spTree>
    <p:extLst>
      <p:ext uri="{BB962C8B-B14F-4D97-AF65-F5344CB8AC3E}">
        <p14:creationId xmlns:p14="http://schemas.microsoft.com/office/powerpoint/2010/main" val="36827216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GB"/>
              <a:t>Click to edit Master title style</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a:xfrm>
            <a:off x="628650" y="4767263"/>
            <a:ext cx="2057400" cy="273844"/>
          </a:xfrm>
          <a:prstGeom prst="rect">
            <a:avLst/>
          </a:prstGeom>
        </p:spPr>
        <p:txBody>
          <a:bodyPr/>
          <a:lstStyle/>
          <a:p>
            <a:fld id="{AD664DE0-380F-A243-AE51-7DEE98AA0AC1}" type="datetimeFigureOut">
              <a:rPr lang="en-US" smtClean="0"/>
              <a:t>10/8/25</a:t>
            </a:fld>
            <a:endParaRPr lang="en-US"/>
          </a:p>
        </p:txBody>
      </p:sp>
      <p:sp>
        <p:nvSpPr>
          <p:cNvPr id="8" name="Footer Placeholder 7"/>
          <p:cNvSpPr>
            <a:spLocks noGrp="1"/>
          </p:cNvSpPr>
          <p:nvPr>
            <p:ph type="ftr" sz="quarter" idx="11"/>
          </p:nvPr>
        </p:nvSpPr>
        <p:spPr>
          <a:xfrm>
            <a:off x="3028950" y="4767263"/>
            <a:ext cx="3086100" cy="273844"/>
          </a:xfrm>
          <a:prstGeom prst="rect">
            <a:avLst/>
          </a:prstGeom>
        </p:spPr>
        <p:txBody>
          <a:bodyPr/>
          <a:lstStyle/>
          <a:p>
            <a:endParaRPr lang="en-US"/>
          </a:p>
        </p:txBody>
      </p:sp>
      <p:sp>
        <p:nvSpPr>
          <p:cNvPr id="9" name="Slide Number Placeholder 8"/>
          <p:cNvSpPr>
            <a:spLocks noGrp="1"/>
          </p:cNvSpPr>
          <p:nvPr>
            <p:ph type="sldNum" sz="quarter" idx="12"/>
          </p:nvPr>
        </p:nvSpPr>
        <p:spPr>
          <a:xfrm>
            <a:off x="6457950" y="4767263"/>
            <a:ext cx="2057400" cy="273844"/>
          </a:xfrm>
          <a:prstGeom prst="rect">
            <a:avLst/>
          </a:prstGeom>
        </p:spPr>
        <p:txBody>
          <a:bodyPr/>
          <a:lstStyle/>
          <a:p>
            <a:fld id="{C091911A-7DD3-0443-B46A-2F75B334BAAE}" type="slidenum">
              <a:rPr lang="en-US" smtClean="0"/>
              <a:t>‹Nr.›</a:t>
            </a:fld>
            <a:endParaRPr lang="en-US"/>
          </a:p>
        </p:txBody>
      </p:sp>
    </p:spTree>
    <p:extLst>
      <p:ext uri="{BB962C8B-B14F-4D97-AF65-F5344CB8AC3E}">
        <p14:creationId xmlns:p14="http://schemas.microsoft.com/office/powerpoint/2010/main" val="2363376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628650" y="4767263"/>
            <a:ext cx="2057400" cy="273844"/>
          </a:xfrm>
          <a:prstGeom prst="rect">
            <a:avLst/>
          </a:prstGeom>
        </p:spPr>
        <p:txBody>
          <a:bodyPr/>
          <a:lstStyle/>
          <a:p>
            <a:fld id="{AD664DE0-380F-A243-AE51-7DEE98AA0AC1}" type="datetimeFigureOut">
              <a:rPr lang="en-US" smtClean="0"/>
              <a:t>10/8/25</a:t>
            </a:fld>
            <a:endParaRPr lang="en-US"/>
          </a:p>
        </p:txBody>
      </p:sp>
      <p:sp>
        <p:nvSpPr>
          <p:cNvPr id="4" name="Footer Placeholder 3"/>
          <p:cNvSpPr>
            <a:spLocks noGrp="1"/>
          </p:cNvSpPr>
          <p:nvPr>
            <p:ph type="ftr" sz="quarter" idx="11"/>
          </p:nvPr>
        </p:nvSpPr>
        <p:spPr>
          <a:xfrm>
            <a:off x="3028950" y="4767263"/>
            <a:ext cx="3086100" cy="273844"/>
          </a:xfrm>
          <a:prstGeom prst="rect">
            <a:avLst/>
          </a:prstGeom>
        </p:spPr>
        <p:txBody>
          <a:bodyPr/>
          <a:lstStyle/>
          <a:p>
            <a:endParaRPr lang="en-US"/>
          </a:p>
        </p:txBody>
      </p:sp>
      <p:sp>
        <p:nvSpPr>
          <p:cNvPr id="5" name="Slide Number Placeholder 4"/>
          <p:cNvSpPr>
            <a:spLocks noGrp="1"/>
          </p:cNvSpPr>
          <p:nvPr>
            <p:ph type="sldNum" sz="quarter" idx="12"/>
          </p:nvPr>
        </p:nvSpPr>
        <p:spPr>
          <a:xfrm>
            <a:off x="6457950" y="4767263"/>
            <a:ext cx="2057400" cy="273844"/>
          </a:xfrm>
          <a:prstGeom prst="rect">
            <a:avLst/>
          </a:prstGeom>
        </p:spPr>
        <p:txBody>
          <a:bodyPr/>
          <a:lstStyle/>
          <a:p>
            <a:fld id="{C091911A-7DD3-0443-B46A-2F75B334BAAE}" type="slidenum">
              <a:rPr lang="en-US" smtClean="0"/>
              <a:t>‹Nr.›</a:t>
            </a:fld>
            <a:endParaRPr lang="en-US"/>
          </a:p>
        </p:txBody>
      </p:sp>
    </p:spTree>
    <p:extLst>
      <p:ext uri="{BB962C8B-B14F-4D97-AF65-F5344CB8AC3E}">
        <p14:creationId xmlns:p14="http://schemas.microsoft.com/office/powerpoint/2010/main" val="3938307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4767263"/>
            <a:ext cx="2057400" cy="273844"/>
          </a:xfrm>
          <a:prstGeom prst="rect">
            <a:avLst/>
          </a:prstGeom>
        </p:spPr>
        <p:txBody>
          <a:bodyPr/>
          <a:lstStyle/>
          <a:p>
            <a:fld id="{AD664DE0-380F-A243-AE51-7DEE98AA0AC1}" type="datetimeFigureOut">
              <a:rPr lang="en-US" smtClean="0"/>
              <a:t>10/8/25</a:t>
            </a:fld>
            <a:endParaRPr lang="en-US"/>
          </a:p>
        </p:txBody>
      </p:sp>
      <p:sp>
        <p:nvSpPr>
          <p:cNvPr id="3" name="Footer Placeholder 2"/>
          <p:cNvSpPr>
            <a:spLocks noGrp="1"/>
          </p:cNvSpPr>
          <p:nvPr>
            <p:ph type="ftr" sz="quarter" idx="11"/>
          </p:nvPr>
        </p:nvSpPr>
        <p:spPr>
          <a:xfrm>
            <a:off x="3028950" y="4767263"/>
            <a:ext cx="3086100" cy="273844"/>
          </a:xfrm>
          <a:prstGeom prst="rect">
            <a:avLst/>
          </a:prstGeom>
        </p:spPr>
        <p:txBody>
          <a:bodyPr/>
          <a:lstStyle/>
          <a:p>
            <a:endParaRPr lang="en-US"/>
          </a:p>
        </p:txBody>
      </p:sp>
      <p:sp>
        <p:nvSpPr>
          <p:cNvPr id="4" name="Slide Number Placeholder 3"/>
          <p:cNvSpPr>
            <a:spLocks noGrp="1"/>
          </p:cNvSpPr>
          <p:nvPr>
            <p:ph type="sldNum" sz="quarter" idx="12"/>
          </p:nvPr>
        </p:nvSpPr>
        <p:spPr>
          <a:xfrm>
            <a:off x="6457950" y="4767263"/>
            <a:ext cx="2057400" cy="273844"/>
          </a:xfrm>
          <a:prstGeom prst="rect">
            <a:avLst/>
          </a:prstGeom>
        </p:spPr>
        <p:txBody>
          <a:bodyPr/>
          <a:lstStyle/>
          <a:p>
            <a:fld id="{C091911A-7DD3-0443-B46A-2F75B334BAAE}" type="slidenum">
              <a:rPr lang="en-US" smtClean="0"/>
              <a:t>‹Nr.›</a:t>
            </a:fld>
            <a:endParaRPr lang="en-US"/>
          </a:p>
        </p:txBody>
      </p:sp>
    </p:spTree>
    <p:extLst>
      <p:ext uri="{BB962C8B-B14F-4D97-AF65-F5344CB8AC3E}">
        <p14:creationId xmlns:p14="http://schemas.microsoft.com/office/powerpoint/2010/main" val="1386705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GB"/>
              <a:t>Click to edit Master title style</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AD664DE0-380F-A243-AE51-7DEE98AA0AC1}" type="datetimeFigureOut">
              <a:rPr lang="en-US" smtClean="0"/>
              <a:t>10/8/25</a:t>
            </a:fld>
            <a:endParaRPr 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C091911A-7DD3-0443-B46A-2F75B334BAAE}" type="slidenum">
              <a:rPr lang="en-US" smtClean="0"/>
              <a:t>‹Nr.›</a:t>
            </a:fld>
            <a:endParaRPr lang="en-US"/>
          </a:p>
        </p:txBody>
      </p:sp>
    </p:spTree>
    <p:extLst>
      <p:ext uri="{BB962C8B-B14F-4D97-AF65-F5344CB8AC3E}">
        <p14:creationId xmlns:p14="http://schemas.microsoft.com/office/powerpoint/2010/main" val="9420763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AD664DE0-380F-A243-AE51-7DEE98AA0AC1}" type="datetimeFigureOut">
              <a:rPr lang="en-US" smtClean="0"/>
              <a:t>10/8/25</a:t>
            </a:fld>
            <a:endParaRPr 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C091911A-7DD3-0443-B46A-2F75B334BAAE}" type="slidenum">
              <a:rPr lang="en-US" smtClean="0"/>
              <a:t>‹Nr.›</a:t>
            </a:fld>
            <a:endParaRPr lang="en-US"/>
          </a:p>
        </p:txBody>
      </p:sp>
    </p:spTree>
    <p:extLst>
      <p:ext uri="{BB962C8B-B14F-4D97-AF65-F5344CB8AC3E}">
        <p14:creationId xmlns:p14="http://schemas.microsoft.com/office/powerpoint/2010/main" val="34078115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AD664DE0-380F-A243-AE51-7DEE98AA0AC1}" type="datetimeFigureOut">
              <a:rPr lang="en-US" smtClean="0"/>
              <a:t>10/8/25</a:t>
            </a:fld>
            <a:endParaRPr 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C091911A-7DD3-0443-B46A-2F75B334BAAE}" type="slidenum">
              <a:rPr lang="en-US" smtClean="0"/>
              <a:t>‹Nr.›</a:t>
            </a:fld>
            <a:endParaRPr lang="en-US"/>
          </a:p>
        </p:txBody>
      </p:sp>
    </p:spTree>
    <p:extLst>
      <p:ext uri="{BB962C8B-B14F-4D97-AF65-F5344CB8AC3E}">
        <p14:creationId xmlns:p14="http://schemas.microsoft.com/office/powerpoint/2010/main" val="15325780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AD664DE0-380F-A243-AE51-7DEE98AA0AC1}" type="datetimeFigureOut">
              <a:rPr lang="en-US" smtClean="0"/>
              <a:t>10/8/25</a:t>
            </a:fld>
            <a:endParaRPr 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C091911A-7DD3-0443-B46A-2F75B334BAAE}" type="slidenum">
              <a:rPr lang="en-US" smtClean="0"/>
              <a:t>‹Nr.›</a:t>
            </a:fld>
            <a:endParaRPr lang="en-US"/>
          </a:p>
        </p:txBody>
      </p:sp>
    </p:spTree>
    <p:extLst>
      <p:ext uri="{BB962C8B-B14F-4D97-AF65-F5344CB8AC3E}">
        <p14:creationId xmlns:p14="http://schemas.microsoft.com/office/powerpoint/2010/main" val="5512345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268F82-40D4-4DAF-80A3-29F1A29F57D4}"/>
              </a:ext>
            </a:extLst>
          </p:cNvPr>
          <p:cNvSpPr>
            <a:spLocks noGrp="1"/>
          </p:cNvSpPr>
          <p:nvPr>
            <p:ph type="ctrTitle"/>
          </p:nvPr>
        </p:nvSpPr>
        <p:spPr>
          <a:xfrm>
            <a:off x="1143000" y="841375"/>
            <a:ext cx="6858000" cy="17907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314B0E1-7DB1-1BA8-5EE7-40BF6195DE5D}"/>
              </a:ext>
            </a:extLst>
          </p:cNvPr>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EE84B7A-A98E-8C81-8CF6-C9D655EDC145}"/>
              </a:ext>
            </a:extLst>
          </p:cNvPr>
          <p:cNvSpPr>
            <a:spLocks noGrp="1"/>
          </p:cNvSpPr>
          <p:nvPr>
            <p:ph type="dt" sz="half" idx="10"/>
          </p:nvPr>
        </p:nvSpPr>
        <p:spPr>
          <a:xfrm>
            <a:off x="628650" y="4767263"/>
            <a:ext cx="2057400" cy="274637"/>
          </a:xfrm>
          <a:prstGeom prst="rect">
            <a:avLst/>
          </a:prstGeom>
        </p:spPr>
        <p:txBody>
          <a:bodyPr/>
          <a:lstStyle/>
          <a:p>
            <a:fld id="{3630E537-A338-44EA-84E2-5178590A8393}" type="datetimeFigureOut">
              <a:rPr lang="en-GB" smtClean="0"/>
              <a:t>08/10/2025</a:t>
            </a:fld>
            <a:endParaRPr lang="en-GB"/>
          </a:p>
        </p:txBody>
      </p:sp>
      <p:sp>
        <p:nvSpPr>
          <p:cNvPr id="5" name="Footer Placeholder 4">
            <a:extLst>
              <a:ext uri="{FF2B5EF4-FFF2-40B4-BE49-F238E27FC236}">
                <a16:creationId xmlns:a16="http://schemas.microsoft.com/office/drawing/2014/main" id="{C6E71BD2-2DEE-B10A-3BC9-686013690C00}"/>
              </a:ext>
            </a:extLst>
          </p:cNvPr>
          <p:cNvSpPr>
            <a:spLocks noGrp="1"/>
          </p:cNvSpPr>
          <p:nvPr>
            <p:ph type="ftr" sz="quarter" idx="11"/>
          </p:nvPr>
        </p:nvSpPr>
        <p:spPr>
          <a:xfrm>
            <a:off x="3028950" y="4767263"/>
            <a:ext cx="3086100" cy="274637"/>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B2D55F50-DFA9-ABCA-EB2D-3A5997421BAB}"/>
              </a:ext>
            </a:extLst>
          </p:cNvPr>
          <p:cNvSpPr>
            <a:spLocks noGrp="1"/>
          </p:cNvSpPr>
          <p:nvPr>
            <p:ph type="sldNum" sz="quarter" idx="12"/>
          </p:nvPr>
        </p:nvSpPr>
        <p:spPr>
          <a:xfrm>
            <a:off x="6457950" y="4767263"/>
            <a:ext cx="2057400" cy="274637"/>
          </a:xfrm>
          <a:prstGeom prst="rect">
            <a:avLst/>
          </a:prstGeom>
        </p:spPr>
        <p:txBody>
          <a:bodyPr/>
          <a:lstStyle/>
          <a:p>
            <a:fld id="{524AC50A-C194-4522-9ECF-F06AD1022454}" type="slidenum">
              <a:rPr lang="en-GB" smtClean="0"/>
              <a:t>‹Nr.›</a:t>
            </a:fld>
            <a:endParaRPr lang="en-GB"/>
          </a:p>
        </p:txBody>
      </p:sp>
    </p:spTree>
    <p:extLst>
      <p:ext uri="{BB962C8B-B14F-4D97-AF65-F5344CB8AC3E}">
        <p14:creationId xmlns:p14="http://schemas.microsoft.com/office/powerpoint/2010/main" val="42272515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2EC908-0BB4-C5EF-4CD5-BE759E8AA27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E5E1972-8800-2770-8F41-EC5DDADB639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0E7D49C-772C-4507-B5C5-8BE73A494BEB}"/>
              </a:ext>
            </a:extLst>
          </p:cNvPr>
          <p:cNvSpPr>
            <a:spLocks noGrp="1"/>
          </p:cNvSpPr>
          <p:nvPr>
            <p:ph type="dt" sz="half" idx="10"/>
          </p:nvPr>
        </p:nvSpPr>
        <p:spPr>
          <a:xfrm>
            <a:off x="628650" y="4767263"/>
            <a:ext cx="2057400" cy="274637"/>
          </a:xfrm>
          <a:prstGeom prst="rect">
            <a:avLst/>
          </a:prstGeom>
        </p:spPr>
        <p:txBody>
          <a:bodyPr/>
          <a:lstStyle/>
          <a:p>
            <a:fld id="{3630E537-A338-44EA-84E2-5178590A8393}" type="datetimeFigureOut">
              <a:rPr lang="en-GB" smtClean="0"/>
              <a:t>08/10/2025</a:t>
            </a:fld>
            <a:endParaRPr lang="en-GB"/>
          </a:p>
        </p:txBody>
      </p:sp>
      <p:sp>
        <p:nvSpPr>
          <p:cNvPr id="5" name="Footer Placeholder 4">
            <a:extLst>
              <a:ext uri="{FF2B5EF4-FFF2-40B4-BE49-F238E27FC236}">
                <a16:creationId xmlns:a16="http://schemas.microsoft.com/office/drawing/2014/main" id="{08D68095-D11C-0D14-71FB-EA0F9BE86CF5}"/>
              </a:ext>
            </a:extLst>
          </p:cNvPr>
          <p:cNvSpPr>
            <a:spLocks noGrp="1"/>
          </p:cNvSpPr>
          <p:nvPr>
            <p:ph type="ftr" sz="quarter" idx="11"/>
          </p:nvPr>
        </p:nvSpPr>
        <p:spPr>
          <a:xfrm>
            <a:off x="3028950" y="4767263"/>
            <a:ext cx="3086100" cy="274637"/>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C368184E-9998-5C60-A142-E10E733AE488}"/>
              </a:ext>
            </a:extLst>
          </p:cNvPr>
          <p:cNvSpPr>
            <a:spLocks noGrp="1"/>
          </p:cNvSpPr>
          <p:nvPr>
            <p:ph type="sldNum" sz="quarter" idx="12"/>
          </p:nvPr>
        </p:nvSpPr>
        <p:spPr>
          <a:xfrm>
            <a:off x="6457950" y="4767263"/>
            <a:ext cx="2057400" cy="274637"/>
          </a:xfrm>
          <a:prstGeom prst="rect">
            <a:avLst/>
          </a:prstGeom>
        </p:spPr>
        <p:txBody>
          <a:bodyPr/>
          <a:lstStyle/>
          <a:p>
            <a:fld id="{524AC50A-C194-4522-9ECF-F06AD1022454}" type="slidenum">
              <a:rPr lang="en-GB" smtClean="0"/>
              <a:t>‹Nr.›</a:t>
            </a:fld>
            <a:endParaRPr lang="en-GB"/>
          </a:p>
        </p:txBody>
      </p:sp>
    </p:spTree>
    <p:extLst>
      <p:ext uri="{BB962C8B-B14F-4D97-AF65-F5344CB8AC3E}">
        <p14:creationId xmlns:p14="http://schemas.microsoft.com/office/powerpoint/2010/main" val="42126785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C4C2A8-1FE2-15A2-7A5C-7B2F184216C2}"/>
              </a:ext>
            </a:extLst>
          </p:cNvPr>
          <p:cNvSpPr>
            <a:spLocks noGrp="1"/>
          </p:cNvSpPr>
          <p:nvPr>
            <p:ph type="title"/>
          </p:nvPr>
        </p:nvSpPr>
        <p:spPr>
          <a:xfrm>
            <a:off x="623888" y="1282700"/>
            <a:ext cx="7886700" cy="2139950"/>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FAFF3C4-EBCF-3AC6-7889-E6541DE67850}"/>
              </a:ext>
            </a:extLst>
          </p:cNvPr>
          <p:cNvSpPr>
            <a:spLocks noGrp="1"/>
          </p:cNvSpPr>
          <p:nvPr>
            <p:ph type="body" idx="1"/>
          </p:nvPr>
        </p:nvSpPr>
        <p:spPr>
          <a:xfrm>
            <a:off x="623888" y="3441700"/>
            <a:ext cx="7886700" cy="1125538"/>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6FFE19B-7B3F-DC28-89A9-63A41773BCE8}"/>
              </a:ext>
            </a:extLst>
          </p:cNvPr>
          <p:cNvSpPr>
            <a:spLocks noGrp="1"/>
          </p:cNvSpPr>
          <p:nvPr>
            <p:ph type="dt" sz="half" idx="10"/>
          </p:nvPr>
        </p:nvSpPr>
        <p:spPr>
          <a:xfrm>
            <a:off x="628650" y="4767263"/>
            <a:ext cx="2057400" cy="274637"/>
          </a:xfrm>
          <a:prstGeom prst="rect">
            <a:avLst/>
          </a:prstGeom>
        </p:spPr>
        <p:txBody>
          <a:bodyPr/>
          <a:lstStyle/>
          <a:p>
            <a:fld id="{3630E537-A338-44EA-84E2-5178590A8393}" type="datetimeFigureOut">
              <a:rPr lang="en-GB" smtClean="0"/>
              <a:t>08/10/2025</a:t>
            </a:fld>
            <a:endParaRPr lang="en-GB"/>
          </a:p>
        </p:txBody>
      </p:sp>
      <p:sp>
        <p:nvSpPr>
          <p:cNvPr id="5" name="Footer Placeholder 4">
            <a:extLst>
              <a:ext uri="{FF2B5EF4-FFF2-40B4-BE49-F238E27FC236}">
                <a16:creationId xmlns:a16="http://schemas.microsoft.com/office/drawing/2014/main" id="{BC7AA782-4A73-DCB8-84DB-1732C6937A77}"/>
              </a:ext>
            </a:extLst>
          </p:cNvPr>
          <p:cNvSpPr>
            <a:spLocks noGrp="1"/>
          </p:cNvSpPr>
          <p:nvPr>
            <p:ph type="ftr" sz="quarter" idx="11"/>
          </p:nvPr>
        </p:nvSpPr>
        <p:spPr>
          <a:xfrm>
            <a:off x="3028950" y="4767263"/>
            <a:ext cx="3086100" cy="274637"/>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749A9008-A971-B8DC-7517-64D8FAA65013}"/>
              </a:ext>
            </a:extLst>
          </p:cNvPr>
          <p:cNvSpPr>
            <a:spLocks noGrp="1"/>
          </p:cNvSpPr>
          <p:nvPr>
            <p:ph type="sldNum" sz="quarter" idx="12"/>
          </p:nvPr>
        </p:nvSpPr>
        <p:spPr>
          <a:xfrm>
            <a:off x="6457950" y="4767263"/>
            <a:ext cx="2057400" cy="274637"/>
          </a:xfrm>
          <a:prstGeom prst="rect">
            <a:avLst/>
          </a:prstGeom>
        </p:spPr>
        <p:txBody>
          <a:bodyPr/>
          <a:lstStyle/>
          <a:p>
            <a:fld id="{524AC50A-C194-4522-9ECF-F06AD1022454}" type="slidenum">
              <a:rPr lang="en-GB" smtClean="0"/>
              <a:t>‹Nr.›</a:t>
            </a:fld>
            <a:endParaRPr lang="en-GB"/>
          </a:p>
        </p:txBody>
      </p:sp>
    </p:spTree>
    <p:extLst>
      <p:ext uri="{BB962C8B-B14F-4D97-AF65-F5344CB8AC3E}">
        <p14:creationId xmlns:p14="http://schemas.microsoft.com/office/powerpoint/2010/main" val="25260173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76295-BDC0-0970-6876-A7F089CC5CD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88117E8-5C92-DC60-B6F0-882B78852EA3}"/>
              </a:ext>
            </a:extLst>
          </p:cNvPr>
          <p:cNvSpPr>
            <a:spLocks noGrp="1"/>
          </p:cNvSpPr>
          <p:nvPr>
            <p:ph sz="half" idx="1"/>
          </p:nvPr>
        </p:nvSpPr>
        <p:spPr>
          <a:xfrm>
            <a:off x="628650" y="1370013"/>
            <a:ext cx="3867150" cy="32623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2C397D5-0797-190C-DDCC-201D7BEAF284}"/>
              </a:ext>
            </a:extLst>
          </p:cNvPr>
          <p:cNvSpPr>
            <a:spLocks noGrp="1"/>
          </p:cNvSpPr>
          <p:nvPr>
            <p:ph sz="half" idx="2"/>
          </p:nvPr>
        </p:nvSpPr>
        <p:spPr>
          <a:xfrm>
            <a:off x="4648200" y="1370013"/>
            <a:ext cx="3867150" cy="32623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44F5230-3645-E1E2-35A9-40497A4ED59B}"/>
              </a:ext>
            </a:extLst>
          </p:cNvPr>
          <p:cNvSpPr>
            <a:spLocks noGrp="1"/>
          </p:cNvSpPr>
          <p:nvPr>
            <p:ph type="dt" sz="half" idx="10"/>
          </p:nvPr>
        </p:nvSpPr>
        <p:spPr>
          <a:xfrm>
            <a:off x="628650" y="4767263"/>
            <a:ext cx="2057400" cy="274637"/>
          </a:xfrm>
          <a:prstGeom prst="rect">
            <a:avLst/>
          </a:prstGeom>
        </p:spPr>
        <p:txBody>
          <a:bodyPr/>
          <a:lstStyle/>
          <a:p>
            <a:fld id="{3630E537-A338-44EA-84E2-5178590A8393}" type="datetimeFigureOut">
              <a:rPr lang="en-GB" smtClean="0"/>
              <a:t>08/10/2025</a:t>
            </a:fld>
            <a:endParaRPr lang="en-GB"/>
          </a:p>
        </p:txBody>
      </p:sp>
      <p:sp>
        <p:nvSpPr>
          <p:cNvPr id="6" name="Footer Placeholder 5">
            <a:extLst>
              <a:ext uri="{FF2B5EF4-FFF2-40B4-BE49-F238E27FC236}">
                <a16:creationId xmlns:a16="http://schemas.microsoft.com/office/drawing/2014/main" id="{C109BFAE-3686-0338-A124-E9D9BE4F9F42}"/>
              </a:ext>
            </a:extLst>
          </p:cNvPr>
          <p:cNvSpPr>
            <a:spLocks noGrp="1"/>
          </p:cNvSpPr>
          <p:nvPr>
            <p:ph type="ftr" sz="quarter" idx="11"/>
          </p:nvPr>
        </p:nvSpPr>
        <p:spPr>
          <a:xfrm>
            <a:off x="3028950" y="4767263"/>
            <a:ext cx="3086100" cy="274637"/>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8A545DC1-CA98-AB20-4645-8609378FC8D1}"/>
              </a:ext>
            </a:extLst>
          </p:cNvPr>
          <p:cNvSpPr>
            <a:spLocks noGrp="1"/>
          </p:cNvSpPr>
          <p:nvPr>
            <p:ph type="sldNum" sz="quarter" idx="12"/>
          </p:nvPr>
        </p:nvSpPr>
        <p:spPr>
          <a:xfrm>
            <a:off x="6457950" y="4767263"/>
            <a:ext cx="2057400" cy="274637"/>
          </a:xfrm>
          <a:prstGeom prst="rect">
            <a:avLst/>
          </a:prstGeom>
        </p:spPr>
        <p:txBody>
          <a:bodyPr/>
          <a:lstStyle/>
          <a:p>
            <a:fld id="{524AC50A-C194-4522-9ECF-F06AD1022454}" type="slidenum">
              <a:rPr lang="en-GB" smtClean="0"/>
              <a:t>‹Nr.›</a:t>
            </a:fld>
            <a:endParaRPr lang="en-GB"/>
          </a:p>
        </p:txBody>
      </p:sp>
    </p:spTree>
    <p:extLst>
      <p:ext uri="{BB962C8B-B14F-4D97-AF65-F5344CB8AC3E}">
        <p14:creationId xmlns:p14="http://schemas.microsoft.com/office/powerpoint/2010/main" val="1031120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D45E03-CBEA-D1B5-190C-158A54F975B4}"/>
              </a:ext>
            </a:extLst>
          </p:cNvPr>
          <p:cNvSpPr>
            <a:spLocks noGrp="1"/>
          </p:cNvSpPr>
          <p:nvPr>
            <p:ph type="title"/>
          </p:nvPr>
        </p:nvSpPr>
        <p:spPr>
          <a:xfrm>
            <a:off x="630238" y="274638"/>
            <a:ext cx="7886700" cy="993775"/>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CA80554-27C1-FEB7-F488-72A473FA6D6C}"/>
              </a:ext>
            </a:extLst>
          </p:cNvPr>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F041FB1-DAAA-30CA-1484-7329F1A8F59B}"/>
              </a:ext>
            </a:extLst>
          </p:cNvPr>
          <p:cNvSpPr>
            <a:spLocks noGrp="1"/>
          </p:cNvSpPr>
          <p:nvPr>
            <p:ph sz="half" idx="2"/>
          </p:nvPr>
        </p:nvSpPr>
        <p:spPr>
          <a:xfrm>
            <a:off x="630238" y="1879600"/>
            <a:ext cx="3868737" cy="27622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2A492F3-781B-3B64-0A20-B20F912B114F}"/>
              </a:ext>
            </a:extLst>
          </p:cNvPr>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8E617C2-A3FD-D12A-E8DB-2A2CD1439A87}"/>
              </a:ext>
            </a:extLst>
          </p:cNvPr>
          <p:cNvSpPr>
            <a:spLocks noGrp="1"/>
          </p:cNvSpPr>
          <p:nvPr>
            <p:ph sz="quarter" idx="4"/>
          </p:nvPr>
        </p:nvSpPr>
        <p:spPr>
          <a:xfrm>
            <a:off x="4629150" y="1879600"/>
            <a:ext cx="3887788" cy="27622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616324B-2067-76CB-685A-E7CE3F734D8D}"/>
              </a:ext>
            </a:extLst>
          </p:cNvPr>
          <p:cNvSpPr>
            <a:spLocks noGrp="1"/>
          </p:cNvSpPr>
          <p:nvPr>
            <p:ph type="dt" sz="half" idx="10"/>
          </p:nvPr>
        </p:nvSpPr>
        <p:spPr>
          <a:xfrm>
            <a:off x="628650" y="4767263"/>
            <a:ext cx="2057400" cy="274637"/>
          </a:xfrm>
          <a:prstGeom prst="rect">
            <a:avLst/>
          </a:prstGeom>
        </p:spPr>
        <p:txBody>
          <a:bodyPr/>
          <a:lstStyle/>
          <a:p>
            <a:fld id="{3630E537-A338-44EA-84E2-5178590A8393}" type="datetimeFigureOut">
              <a:rPr lang="en-GB" smtClean="0"/>
              <a:t>08/10/2025</a:t>
            </a:fld>
            <a:endParaRPr lang="en-GB"/>
          </a:p>
        </p:txBody>
      </p:sp>
      <p:sp>
        <p:nvSpPr>
          <p:cNvPr id="8" name="Footer Placeholder 7">
            <a:extLst>
              <a:ext uri="{FF2B5EF4-FFF2-40B4-BE49-F238E27FC236}">
                <a16:creationId xmlns:a16="http://schemas.microsoft.com/office/drawing/2014/main" id="{439CF6FA-DEF7-7359-E50A-61ADA5153B9F}"/>
              </a:ext>
            </a:extLst>
          </p:cNvPr>
          <p:cNvSpPr>
            <a:spLocks noGrp="1"/>
          </p:cNvSpPr>
          <p:nvPr>
            <p:ph type="ftr" sz="quarter" idx="11"/>
          </p:nvPr>
        </p:nvSpPr>
        <p:spPr>
          <a:xfrm>
            <a:off x="3028950" y="4767263"/>
            <a:ext cx="3086100" cy="274637"/>
          </a:xfrm>
          <a:prstGeom prst="rect">
            <a:avLst/>
          </a:prstGeom>
        </p:spPr>
        <p:txBody>
          <a:bodyPr/>
          <a:lstStyle/>
          <a:p>
            <a:endParaRPr lang="en-GB"/>
          </a:p>
        </p:txBody>
      </p:sp>
      <p:sp>
        <p:nvSpPr>
          <p:cNvPr id="9" name="Slide Number Placeholder 8">
            <a:extLst>
              <a:ext uri="{FF2B5EF4-FFF2-40B4-BE49-F238E27FC236}">
                <a16:creationId xmlns:a16="http://schemas.microsoft.com/office/drawing/2014/main" id="{C8C915C1-84FB-85CD-865C-73F045CA15D7}"/>
              </a:ext>
            </a:extLst>
          </p:cNvPr>
          <p:cNvSpPr>
            <a:spLocks noGrp="1"/>
          </p:cNvSpPr>
          <p:nvPr>
            <p:ph type="sldNum" sz="quarter" idx="12"/>
          </p:nvPr>
        </p:nvSpPr>
        <p:spPr>
          <a:xfrm>
            <a:off x="6457950" y="4767263"/>
            <a:ext cx="2057400" cy="274637"/>
          </a:xfrm>
          <a:prstGeom prst="rect">
            <a:avLst/>
          </a:prstGeom>
        </p:spPr>
        <p:txBody>
          <a:bodyPr/>
          <a:lstStyle/>
          <a:p>
            <a:fld id="{524AC50A-C194-4522-9ECF-F06AD1022454}" type="slidenum">
              <a:rPr lang="en-GB" smtClean="0"/>
              <a:t>‹Nr.›</a:t>
            </a:fld>
            <a:endParaRPr lang="en-GB"/>
          </a:p>
        </p:txBody>
      </p:sp>
    </p:spTree>
    <p:extLst>
      <p:ext uri="{BB962C8B-B14F-4D97-AF65-F5344CB8AC3E}">
        <p14:creationId xmlns:p14="http://schemas.microsoft.com/office/powerpoint/2010/main" val="21547865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0D20C-DBCE-633D-A982-03026C63233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E8D25FA-3EDD-5D89-0F90-C2E999FF0B40}"/>
              </a:ext>
            </a:extLst>
          </p:cNvPr>
          <p:cNvSpPr>
            <a:spLocks noGrp="1"/>
          </p:cNvSpPr>
          <p:nvPr>
            <p:ph type="dt" sz="half" idx="10"/>
          </p:nvPr>
        </p:nvSpPr>
        <p:spPr>
          <a:xfrm>
            <a:off x="628650" y="4767263"/>
            <a:ext cx="2057400" cy="274637"/>
          </a:xfrm>
          <a:prstGeom prst="rect">
            <a:avLst/>
          </a:prstGeom>
        </p:spPr>
        <p:txBody>
          <a:bodyPr/>
          <a:lstStyle/>
          <a:p>
            <a:fld id="{3630E537-A338-44EA-84E2-5178590A8393}" type="datetimeFigureOut">
              <a:rPr lang="en-GB" smtClean="0"/>
              <a:t>08/10/2025</a:t>
            </a:fld>
            <a:endParaRPr lang="en-GB"/>
          </a:p>
        </p:txBody>
      </p:sp>
      <p:sp>
        <p:nvSpPr>
          <p:cNvPr id="4" name="Footer Placeholder 3">
            <a:extLst>
              <a:ext uri="{FF2B5EF4-FFF2-40B4-BE49-F238E27FC236}">
                <a16:creationId xmlns:a16="http://schemas.microsoft.com/office/drawing/2014/main" id="{52CB2009-CFFF-FC69-A5D6-70D2A138ACCF}"/>
              </a:ext>
            </a:extLst>
          </p:cNvPr>
          <p:cNvSpPr>
            <a:spLocks noGrp="1"/>
          </p:cNvSpPr>
          <p:nvPr>
            <p:ph type="ftr" sz="quarter" idx="11"/>
          </p:nvPr>
        </p:nvSpPr>
        <p:spPr>
          <a:xfrm>
            <a:off x="3028950" y="4767263"/>
            <a:ext cx="3086100" cy="274637"/>
          </a:xfrm>
          <a:prstGeom prst="rect">
            <a:avLst/>
          </a:prstGeom>
        </p:spPr>
        <p:txBody>
          <a:bodyPr/>
          <a:lstStyle/>
          <a:p>
            <a:endParaRPr lang="en-GB"/>
          </a:p>
        </p:txBody>
      </p:sp>
      <p:sp>
        <p:nvSpPr>
          <p:cNvPr id="5" name="Slide Number Placeholder 4">
            <a:extLst>
              <a:ext uri="{FF2B5EF4-FFF2-40B4-BE49-F238E27FC236}">
                <a16:creationId xmlns:a16="http://schemas.microsoft.com/office/drawing/2014/main" id="{178ED095-5406-076F-D0D9-A8AD248505AE}"/>
              </a:ext>
            </a:extLst>
          </p:cNvPr>
          <p:cNvSpPr>
            <a:spLocks noGrp="1"/>
          </p:cNvSpPr>
          <p:nvPr>
            <p:ph type="sldNum" sz="quarter" idx="12"/>
          </p:nvPr>
        </p:nvSpPr>
        <p:spPr>
          <a:xfrm>
            <a:off x="6457950" y="4767263"/>
            <a:ext cx="2057400" cy="274637"/>
          </a:xfrm>
          <a:prstGeom prst="rect">
            <a:avLst/>
          </a:prstGeom>
        </p:spPr>
        <p:txBody>
          <a:bodyPr/>
          <a:lstStyle/>
          <a:p>
            <a:fld id="{524AC50A-C194-4522-9ECF-F06AD1022454}" type="slidenum">
              <a:rPr lang="en-GB" smtClean="0"/>
              <a:t>‹Nr.›</a:t>
            </a:fld>
            <a:endParaRPr lang="en-GB"/>
          </a:p>
        </p:txBody>
      </p:sp>
    </p:spTree>
    <p:extLst>
      <p:ext uri="{BB962C8B-B14F-4D97-AF65-F5344CB8AC3E}">
        <p14:creationId xmlns:p14="http://schemas.microsoft.com/office/powerpoint/2010/main" val="170569492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6EA24A4-5742-E567-5FC1-FDCBCBE3F734}"/>
              </a:ext>
            </a:extLst>
          </p:cNvPr>
          <p:cNvSpPr>
            <a:spLocks noGrp="1"/>
          </p:cNvSpPr>
          <p:nvPr>
            <p:ph type="dt" sz="half" idx="10"/>
          </p:nvPr>
        </p:nvSpPr>
        <p:spPr>
          <a:xfrm>
            <a:off x="628650" y="4767263"/>
            <a:ext cx="2057400" cy="274637"/>
          </a:xfrm>
          <a:prstGeom prst="rect">
            <a:avLst/>
          </a:prstGeom>
        </p:spPr>
        <p:txBody>
          <a:bodyPr/>
          <a:lstStyle/>
          <a:p>
            <a:fld id="{3630E537-A338-44EA-84E2-5178590A8393}" type="datetimeFigureOut">
              <a:rPr lang="en-GB" smtClean="0"/>
              <a:t>08/10/2025</a:t>
            </a:fld>
            <a:endParaRPr lang="en-GB"/>
          </a:p>
        </p:txBody>
      </p:sp>
      <p:sp>
        <p:nvSpPr>
          <p:cNvPr id="3" name="Footer Placeholder 2">
            <a:extLst>
              <a:ext uri="{FF2B5EF4-FFF2-40B4-BE49-F238E27FC236}">
                <a16:creationId xmlns:a16="http://schemas.microsoft.com/office/drawing/2014/main" id="{C03ED77A-E6A7-25A7-8984-CA15F08D2FAB}"/>
              </a:ext>
            </a:extLst>
          </p:cNvPr>
          <p:cNvSpPr>
            <a:spLocks noGrp="1"/>
          </p:cNvSpPr>
          <p:nvPr>
            <p:ph type="ftr" sz="quarter" idx="11"/>
          </p:nvPr>
        </p:nvSpPr>
        <p:spPr>
          <a:xfrm>
            <a:off x="3028950" y="4767263"/>
            <a:ext cx="3086100" cy="274637"/>
          </a:xfrm>
          <a:prstGeom prst="rect">
            <a:avLst/>
          </a:prstGeom>
        </p:spPr>
        <p:txBody>
          <a:bodyPr/>
          <a:lstStyle/>
          <a:p>
            <a:endParaRPr lang="en-GB"/>
          </a:p>
        </p:txBody>
      </p:sp>
      <p:sp>
        <p:nvSpPr>
          <p:cNvPr id="4" name="Slide Number Placeholder 3">
            <a:extLst>
              <a:ext uri="{FF2B5EF4-FFF2-40B4-BE49-F238E27FC236}">
                <a16:creationId xmlns:a16="http://schemas.microsoft.com/office/drawing/2014/main" id="{27E7BCCA-2E19-EC4C-1634-6C8FE1D02256}"/>
              </a:ext>
            </a:extLst>
          </p:cNvPr>
          <p:cNvSpPr>
            <a:spLocks noGrp="1"/>
          </p:cNvSpPr>
          <p:nvPr>
            <p:ph type="sldNum" sz="quarter" idx="12"/>
          </p:nvPr>
        </p:nvSpPr>
        <p:spPr>
          <a:xfrm>
            <a:off x="6457950" y="4767263"/>
            <a:ext cx="2057400" cy="274637"/>
          </a:xfrm>
          <a:prstGeom prst="rect">
            <a:avLst/>
          </a:prstGeom>
        </p:spPr>
        <p:txBody>
          <a:bodyPr/>
          <a:lstStyle/>
          <a:p>
            <a:fld id="{524AC50A-C194-4522-9ECF-F06AD1022454}" type="slidenum">
              <a:rPr lang="en-GB" smtClean="0"/>
              <a:t>‹Nr.›</a:t>
            </a:fld>
            <a:endParaRPr lang="en-GB"/>
          </a:p>
        </p:txBody>
      </p:sp>
    </p:spTree>
    <p:extLst>
      <p:ext uri="{BB962C8B-B14F-4D97-AF65-F5344CB8AC3E}">
        <p14:creationId xmlns:p14="http://schemas.microsoft.com/office/powerpoint/2010/main" val="22009552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22B843-FC98-4DC5-5EC6-2A32BEFC6503}"/>
              </a:ext>
            </a:extLst>
          </p:cNvPr>
          <p:cNvSpPr>
            <a:spLocks noGrp="1"/>
          </p:cNvSpPr>
          <p:nvPr>
            <p:ph type="title"/>
          </p:nvPr>
        </p:nvSpPr>
        <p:spPr>
          <a:xfrm>
            <a:off x="630238" y="342900"/>
            <a:ext cx="2949575" cy="120015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B58410A-7E93-38A2-F011-83161D998ABF}"/>
              </a:ext>
            </a:extLst>
          </p:cNvPr>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9A40363-191E-C72D-C456-04531B19D5AD}"/>
              </a:ext>
            </a:extLst>
          </p:cNvPr>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83D7CB9-3BD8-D017-4CCD-F46A917FF8EB}"/>
              </a:ext>
            </a:extLst>
          </p:cNvPr>
          <p:cNvSpPr>
            <a:spLocks noGrp="1"/>
          </p:cNvSpPr>
          <p:nvPr>
            <p:ph type="dt" sz="half" idx="10"/>
          </p:nvPr>
        </p:nvSpPr>
        <p:spPr>
          <a:xfrm>
            <a:off x="628650" y="4767263"/>
            <a:ext cx="2057400" cy="274637"/>
          </a:xfrm>
          <a:prstGeom prst="rect">
            <a:avLst/>
          </a:prstGeom>
        </p:spPr>
        <p:txBody>
          <a:bodyPr/>
          <a:lstStyle/>
          <a:p>
            <a:fld id="{3630E537-A338-44EA-84E2-5178590A8393}" type="datetimeFigureOut">
              <a:rPr lang="en-GB" smtClean="0"/>
              <a:t>08/10/2025</a:t>
            </a:fld>
            <a:endParaRPr lang="en-GB"/>
          </a:p>
        </p:txBody>
      </p:sp>
      <p:sp>
        <p:nvSpPr>
          <p:cNvPr id="6" name="Footer Placeholder 5">
            <a:extLst>
              <a:ext uri="{FF2B5EF4-FFF2-40B4-BE49-F238E27FC236}">
                <a16:creationId xmlns:a16="http://schemas.microsoft.com/office/drawing/2014/main" id="{38C048D8-DC3C-F101-9530-2348E87E24F4}"/>
              </a:ext>
            </a:extLst>
          </p:cNvPr>
          <p:cNvSpPr>
            <a:spLocks noGrp="1"/>
          </p:cNvSpPr>
          <p:nvPr>
            <p:ph type="ftr" sz="quarter" idx="11"/>
          </p:nvPr>
        </p:nvSpPr>
        <p:spPr>
          <a:xfrm>
            <a:off x="3028950" y="4767263"/>
            <a:ext cx="3086100" cy="274637"/>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B9A50119-E079-EA79-24E0-9F2357ADDCFC}"/>
              </a:ext>
            </a:extLst>
          </p:cNvPr>
          <p:cNvSpPr>
            <a:spLocks noGrp="1"/>
          </p:cNvSpPr>
          <p:nvPr>
            <p:ph type="sldNum" sz="quarter" idx="12"/>
          </p:nvPr>
        </p:nvSpPr>
        <p:spPr>
          <a:xfrm>
            <a:off x="6457950" y="4767263"/>
            <a:ext cx="2057400" cy="274637"/>
          </a:xfrm>
          <a:prstGeom prst="rect">
            <a:avLst/>
          </a:prstGeom>
        </p:spPr>
        <p:txBody>
          <a:bodyPr/>
          <a:lstStyle/>
          <a:p>
            <a:fld id="{524AC50A-C194-4522-9ECF-F06AD1022454}" type="slidenum">
              <a:rPr lang="en-GB" smtClean="0"/>
              <a:t>‹Nr.›</a:t>
            </a:fld>
            <a:endParaRPr lang="en-GB"/>
          </a:p>
        </p:txBody>
      </p:sp>
    </p:spTree>
    <p:extLst>
      <p:ext uri="{BB962C8B-B14F-4D97-AF65-F5344CB8AC3E}">
        <p14:creationId xmlns:p14="http://schemas.microsoft.com/office/powerpoint/2010/main" val="377940776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F37D05-120F-2D44-FEAB-2CB6C7566D67}"/>
              </a:ext>
            </a:extLst>
          </p:cNvPr>
          <p:cNvSpPr>
            <a:spLocks noGrp="1"/>
          </p:cNvSpPr>
          <p:nvPr>
            <p:ph type="title"/>
          </p:nvPr>
        </p:nvSpPr>
        <p:spPr>
          <a:xfrm>
            <a:off x="630238" y="342900"/>
            <a:ext cx="2949575" cy="120015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2BD775F-98EF-517C-3D6F-D2D5F467AEBA}"/>
              </a:ext>
            </a:extLst>
          </p:cNvPr>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B4801AB-5DCF-24A1-9CF5-FD4A0FA018F9}"/>
              </a:ext>
            </a:extLst>
          </p:cNvPr>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7E87971-6F56-6E4B-E5A0-3328E459B06D}"/>
              </a:ext>
            </a:extLst>
          </p:cNvPr>
          <p:cNvSpPr>
            <a:spLocks noGrp="1"/>
          </p:cNvSpPr>
          <p:nvPr>
            <p:ph type="dt" sz="half" idx="10"/>
          </p:nvPr>
        </p:nvSpPr>
        <p:spPr>
          <a:xfrm>
            <a:off x="628650" y="4767263"/>
            <a:ext cx="2057400" cy="274637"/>
          </a:xfrm>
          <a:prstGeom prst="rect">
            <a:avLst/>
          </a:prstGeom>
        </p:spPr>
        <p:txBody>
          <a:bodyPr/>
          <a:lstStyle/>
          <a:p>
            <a:fld id="{3630E537-A338-44EA-84E2-5178590A8393}" type="datetimeFigureOut">
              <a:rPr lang="en-GB" smtClean="0"/>
              <a:t>08/10/2025</a:t>
            </a:fld>
            <a:endParaRPr lang="en-GB"/>
          </a:p>
        </p:txBody>
      </p:sp>
      <p:sp>
        <p:nvSpPr>
          <p:cNvPr id="6" name="Footer Placeholder 5">
            <a:extLst>
              <a:ext uri="{FF2B5EF4-FFF2-40B4-BE49-F238E27FC236}">
                <a16:creationId xmlns:a16="http://schemas.microsoft.com/office/drawing/2014/main" id="{F96753E5-22AF-D142-316A-149E17D80169}"/>
              </a:ext>
            </a:extLst>
          </p:cNvPr>
          <p:cNvSpPr>
            <a:spLocks noGrp="1"/>
          </p:cNvSpPr>
          <p:nvPr>
            <p:ph type="ftr" sz="quarter" idx="11"/>
          </p:nvPr>
        </p:nvSpPr>
        <p:spPr>
          <a:xfrm>
            <a:off x="3028950" y="4767263"/>
            <a:ext cx="3086100" cy="274637"/>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F373469C-934E-2E95-38CD-9B560C847CD5}"/>
              </a:ext>
            </a:extLst>
          </p:cNvPr>
          <p:cNvSpPr>
            <a:spLocks noGrp="1"/>
          </p:cNvSpPr>
          <p:nvPr>
            <p:ph type="sldNum" sz="quarter" idx="12"/>
          </p:nvPr>
        </p:nvSpPr>
        <p:spPr>
          <a:xfrm>
            <a:off x="6457950" y="4767263"/>
            <a:ext cx="2057400" cy="274637"/>
          </a:xfrm>
          <a:prstGeom prst="rect">
            <a:avLst/>
          </a:prstGeom>
        </p:spPr>
        <p:txBody>
          <a:bodyPr/>
          <a:lstStyle/>
          <a:p>
            <a:fld id="{524AC50A-C194-4522-9ECF-F06AD1022454}" type="slidenum">
              <a:rPr lang="en-GB" smtClean="0"/>
              <a:t>‹Nr.›</a:t>
            </a:fld>
            <a:endParaRPr lang="en-GB"/>
          </a:p>
        </p:txBody>
      </p:sp>
    </p:spTree>
    <p:extLst>
      <p:ext uri="{BB962C8B-B14F-4D97-AF65-F5344CB8AC3E}">
        <p14:creationId xmlns:p14="http://schemas.microsoft.com/office/powerpoint/2010/main" val="407269452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F7D610-A9E0-D8D4-1FF4-3D08C2D1650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097EDFA-1123-AD3D-0AB0-29AE0A4EF59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9F3DBF4-B297-2B06-5A40-F3AF7A8998E4}"/>
              </a:ext>
            </a:extLst>
          </p:cNvPr>
          <p:cNvSpPr>
            <a:spLocks noGrp="1"/>
          </p:cNvSpPr>
          <p:nvPr>
            <p:ph type="dt" sz="half" idx="10"/>
          </p:nvPr>
        </p:nvSpPr>
        <p:spPr>
          <a:xfrm>
            <a:off x="628650" y="4767263"/>
            <a:ext cx="2057400" cy="274637"/>
          </a:xfrm>
          <a:prstGeom prst="rect">
            <a:avLst/>
          </a:prstGeom>
        </p:spPr>
        <p:txBody>
          <a:bodyPr/>
          <a:lstStyle/>
          <a:p>
            <a:fld id="{3630E537-A338-44EA-84E2-5178590A8393}" type="datetimeFigureOut">
              <a:rPr lang="en-GB" smtClean="0"/>
              <a:t>08/10/2025</a:t>
            </a:fld>
            <a:endParaRPr lang="en-GB"/>
          </a:p>
        </p:txBody>
      </p:sp>
      <p:sp>
        <p:nvSpPr>
          <p:cNvPr id="5" name="Footer Placeholder 4">
            <a:extLst>
              <a:ext uri="{FF2B5EF4-FFF2-40B4-BE49-F238E27FC236}">
                <a16:creationId xmlns:a16="http://schemas.microsoft.com/office/drawing/2014/main" id="{8BA9527D-4F58-BFC9-5080-263B053A0EEB}"/>
              </a:ext>
            </a:extLst>
          </p:cNvPr>
          <p:cNvSpPr>
            <a:spLocks noGrp="1"/>
          </p:cNvSpPr>
          <p:nvPr>
            <p:ph type="ftr" sz="quarter" idx="11"/>
          </p:nvPr>
        </p:nvSpPr>
        <p:spPr>
          <a:xfrm>
            <a:off x="3028950" y="4767263"/>
            <a:ext cx="3086100" cy="274637"/>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454EC4E5-81A3-5C3D-0918-52F00F9889BB}"/>
              </a:ext>
            </a:extLst>
          </p:cNvPr>
          <p:cNvSpPr>
            <a:spLocks noGrp="1"/>
          </p:cNvSpPr>
          <p:nvPr>
            <p:ph type="sldNum" sz="quarter" idx="12"/>
          </p:nvPr>
        </p:nvSpPr>
        <p:spPr>
          <a:xfrm>
            <a:off x="6457950" y="4767263"/>
            <a:ext cx="2057400" cy="274637"/>
          </a:xfrm>
          <a:prstGeom prst="rect">
            <a:avLst/>
          </a:prstGeom>
        </p:spPr>
        <p:txBody>
          <a:bodyPr/>
          <a:lstStyle/>
          <a:p>
            <a:fld id="{524AC50A-C194-4522-9ECF-F06AD1022454}" type="slidenum">
              <a:rPr lang="en-GB" smtClean="0"/>
              <a:t>‹Nr.›</a:t>
            </a:fld>
            <a:endParaRPr lang="en-GB"/>
          </a:p>
        </p:txBody>
      </p:sp>
    </p:spTree>
    <p:extLst>
      <p:ext uri="{BB962C8B-B14F-4D97-AF65-F5344CB8AC3E}">
        <p14:creationId xmlns:p14="http://schemas.microsoft.com/office/powerpoint/2010/main" val="136604638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13E0088-ADFF-1C78-D681-50D3DDACDC0E}"/>
              </a:ext>
            </a:extLst>
          </p:cNvPr>
          <p:cNvSpPr>
            <a:spLocks noGrp="1"/>
          </p:cNvSpPr>
          <p:nvPr>
            <p:ph type="title" orient="vert"/>
          </p:nvPr>
        </p:nvSpPr>
        <p:spPr>
          <a:xfrm>
            <a:off x="6543675" y="274638"/>
            <a:ext cx="1971675" cy="4357687"/>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7E394ED-D81A-15D4-2108-93599EBE2D91}"/>
              </a:ext>
            </a:extLst>
          </p:cNvPr>
          <p:cNvSpPr>
            <a:spLocks noGrp="1"/>
          </p:cNvSpPr>
          <p:nvPr>
            <p:ph type="body" orient="vert" idx="1"/>
          </p:nvPr>
        </p:nvSpPr>
        <p:spPr>
          <a:xfrm>
            <a:off x="628650" y="274638"/>
            <a:ext cx="5762625" cy="435768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C7076D9-D514-AA0D-475C-30E5FEEBDE06}"/>
              </a:ext>
            </a:extLst>
          </p:cNvPr>
          <p:cNvSpPr>
            <a:spLocks noGrp="1"/>
          </p:cNvSpPr>
          <p:nvPr>
            <p:ph type="dt" sz="half" idx="10"/>
          </p:nvPr>
        </p:nvSpPr>
        <p:spPr>
          <a:xfrm>
            <a:off x="628650" y="4767263"/>
            <a:ext cx="2057400" cy="274637"/>
          </a:xfrm>
          <a:prstGeom prst="rect">
            <a:avLst/>
          </a:prstGeom>
        </p:spPr>
        <p:txBody>
          <a:bodyPr/>
          <a:lstStyle/>
          <a:p>
            <a:fld id="{3630E537-A338-44EA-84E2-5178590A8393}" type="datetimeFigureOut">
              <a:rPr lang="en-GB" smtClean="0"/>
              <a:t>08/10/2025</a:t>
            </a:fld>
            <a:endParaRPr lang="en-GB"/>
          </a:p>
        </p:txBody>
      </p:sp>
      <p:sp>
        <p:nvSpPr>
          <p:cNvPr id="5" name="Footer Placeholder 4">
            <a:extLst>
              <a:ext uri="{FF2B5EF4-FFF2-40B4-BE49-F238E27FC236}">
                <a16:creationId xmlns:a16="http://schemas.microsoft.com/office/drawing/2014/main" id="{91ED7B7C-05D9-143C-A15A-831E446731A2}"/>
              </a:ext>
            </a:extLst>
          </p:cNvPr>
          <p:cNvSpPr>
            <a:spLocks noGrp="1"/>
          </p:cNvSpPr>
          <p:nvPr>
            <p:ph type="ftr" sz="quarter" idx="11"/>
          </p:nvPr>
        </p:nvSpPr>
        <p:spPr>
          <a:xfrm>
            <a:off x="3028950" y="4767263"/>
            <a:ext cx="3086100" cy="274637"/>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BF0A8E1E-1810-83F5-AA91-44060DA639A2}"/>
              </a:ext>
            </a:extLst>
          </p:cNvPr>
          <p:cNvSpPr>
            <a:spLocks noGrp="1"/>
          </p:cNvSpPr>
          <p:nvPr>
            <p:ph type="sldNum" sz="quarter" idx="12"/>
          </p:nvPr>
        </p:nvSpPr>
        <p:spPr>
          <a:xfrm>
            <a:off x="6457950" y="4767263"/>
            <a:ext cx="2057400" cy="274637"/>
          </a:xfrm>
          <a:prstGeom prst="rect">
            <a:avLst/>
          </a:prstGeom>
        </p:spPr>
        <p:txBody>
          <a:bodyPr/>
          <a:lstStyle/>
          <a:p>
            <a:fld id="{524AC50A-C194-4522-9ECF-F06AD1022454}" type="slidenum">
              <a:rPr lang="en-GB" smtClean="0"/>
              <a:t>‹Nr.›</a:t>
            </a:fld>
            <a:endParaRPr lang="en-GB"/>
          </a:p>
        </p:txBody>
      </p:sp>
    </p:spTree>
    <p:extLst>
      <p:ext uri="{BB962C8B-B14F-4D97-AF65-F5344CB8AC3E}">
        <p14:creationId xmlns:p14="http://schemas.microsoft.com/office/powerpoint/2010/main" val="116490427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0D194D-01AF-D76C-BEAD-D6E0EEAF0EB6}"/>
              </a:ext>
            </a:extLst>
          </p:cNvPr>
          <p:cNvSpPr>
            <a:spLocks noGrp="1"/>
          </p:cNvSpPr>
          <p:nvPr>
            <p:ph type="ctrTitle"/>
          </p:nvPr>
        </p:nvSpPr>
        <p:spPr>
          <a:xfrm>
            <a:off x="1143000" y="841375"/>
            <a:ext cx="6858000" cy="1790700"/>
          </a:xfrm>
          <a:prstGeom prst="rect">
            <a:avLst/>
          </a:prstGeom>
        </p:spPr>
        <p:txBody>
          <a:bodyPr anchor="b"/>
          <a:lstStyle>
            <a:lvl1pPr algn="ctr">
              <a:defRPr sz="6000"/>
            </a:lvl1pPr>
          </a:lstStyle>
          <a:p>
            <a:r>
              <a:rPr lang="en-US"/>
              <a:t>Click to edit Master title style</a:t>
            </a:r>
            <a:endParaRPr lang="en-DE"/>
          </a:p>
        </p:txBody>
      </p:sp>
      <p:sp>
        <p:nvSpPr>
          <p:cNvPr id="3" name="Subtitle 2">
            <a:extLst>
              <a:ext uri="{FF2B5EF4-FFF2-40B4-BE49-F238E27FC236}">
                <a16:creationId xmlns:a16="http://schemas.microsoft.com/office/drawing/2014/main" id="{8160966B-4B76-4691-4510-0637D13D8193}"/>
              </a:ext>
            </a:extLst>
          </p:cNvPr>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DE"/>
          </a:p>
        </p:txBody>
      </p:sp>
      <p:sp>
        <p:nvSpPr>
          <p:cNvPr id="4" name="Date Placeholder 3">
            <a:extLst>
              <a:ext uri="{FF2B5EF4-FFF2-40B4-BE49-F238E27FC236}">
                <a16:creationId xmlns:a16="http://schemas.microsoft.com/office/drawing/2014/main" id="{CDA53BAC-AAF8-E276-16E9-78FC1CEFDBDB}"/>
              </a:ext>
            </a:extLst>
          </p:cNvPr>
          <p:cNvSpPr>
            <a:spLocks noGrp="1"/>
          </p:cNvSpPr>
          <p:nvPr>
            <p:ph type="dt" sz="half" idx="10"/>
          </p:nvPr>
        </p:nvSpPr>
        <p:spPr/>
        <p:txBody>
          <a:bodyPr/>
          <a:lstStyle/>
          <a:p>
            <a:fld id="{185A437D-A4F0-844E-A3B4-9A211C364B72}" type="datetimeFigureOut">
              <a:rPr lang="en-DE" smtClean="0"/>
              <a:t>10/8/25</a:t>
            </a:fld>
            <a:endParaRPr lang="en-DE"/>
          </a:p>
        </p:txBody>
      </p:sp>
      <p:sp>
        <p:nvSpPr>
          <p:cNvPr id="5" name="Footer Placeholder 4">
            <a:extLst>
              <a:ext uri="{FF2B5EF4-FFF2-40B4-BE49-F238E27FC236}">
                <a16:creationId xmlns:a16="http://schemas.microsoft.com/office/drawing/2014/main" id="{745F2390-9B09-B449-7657-DFDE500010FC}"/>
              </a:ext>
            </a:extLst>
          </p:cNvPr>
          <p:cNvSpPr>
            <a:spLocks noGrp="1"/>
          </p:cNvSpPr>
          <p:nvPr>
            <p:ph type="ftr" sz="quarter" idx="11"/>
          </p:nvPr>
        </p:nvSpPr>
        <p:spPr/>
        <p:txBody>
          <a:bodyPr/>
          <a:lstStyle/>
          <a:p>
            <a:endParaRPr lang="en-DE"/>
          </a:p>
        </p:txBody>
      </p:sp>
      <p:sp>
        <p:nvSpPr>
          <p:cNvPr id="6" name="Slide Number Placeholder 5">
            <a:extLst>
              <a:ext uri="{FF2B5EF4-FFF2-40B4-BE49-F238E27FC236}">
                <a16:creationId xmlns:a16="http://schemas.microsoft.com/office/drawing/2014/main" id="{813C1F9C-81F6-FA8B-EA1D-969FC2BF783F}"/>
              </a:ext>
            </a:extLst>
          </p:cNvPr>
          <p:cNvSpPr>
            <a:spLocks noGrp="1"/>
          </p:cNvSpPr>
          <p:nvPr>
            <p:ph type="sldNum" sz="quarter" idx="12"/>
          </p:nvPr>
        </p:nvSpPr>
        <p:spPr/>
        <p:txBody>
          <a:bodyPr/>
          <a:lstStyle/>
          <a:p>
            <a:fld id="{3D91B892-5F28-F040-8D6E-C1E3BE1AA124}" type="slidenum">
              <a:rPr lang="en-DE" smtClean="0"/>
              <a:t>‹Nr.›</a:t>
            </a:fld>
            <a:endParaRPr lang="en-DE"/>
          </a:p>
        </p:txBody>
      </p:sp>
    </p:spTree>
    <p:extLst>
      <p:ext uri="{BB962C8B-B14F-4D97-AF65-F5344CB8AC3E}">
        <p14:creationId xmlns:p14="http://schemas.microsoft.com/office/powerpoint/2010/main" val="15678177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20E33-8891-03AB-2A82-20891F8936E7}"/>
              </a:ext>
            </a:extLst>
          </p:cNvPr>
          <p:cNvSpPr>
            <a:spLocks noGrp="1"/>
          </p:cNvSpPr>
          <p:nvPr>
            <p:ph type="title"/>
          </p:nvPr>
        </p:nvSpPr>
        <p:spPr>
          <a:xfrm>
            <a:off x="628650" y="637646"/>
            <a:ext cx="7886700" cy="630767"/>
          </a:xfrm>
          <a:prstGeom prst="rect">
            <a:avLst/>
          </a:prstGeom>
        </p:spPr>
        <p:txBody>
          <a:bodyPr/>
          <a:lstStyle/>
          <a:p>
            <a:r>
              <a:rPr lang="en-US"/>
              <a:t>Click to edit Master title style</a:t>
            </a:r>
            <a:endParaRPr lang="en-DE"/>
          </a:p>
        </p:txBody>
      </p:sp>
      <p:sp>
        <p:nvSpPr>
          <p:cNvPr id="3" name="Content Placeholder 2">
            <a:extLst>
              <a:ext uri="{FF2B5EF4-FFF2-40B4-BE49-F238E27FC236}">
                <a16:creationId xmlns:a16="http://schemas.microsoft.com/office/drawing/2014/main" id="{CA3BD515-F431-601A-5B1A-C2018C0F158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DE"/>
          </a:p>
        </p:txBody>
      </p:sp>
      <p:sp>
        <p:nvSpPr>
          <p:cNvPr id="4" name="Date Placeholder 3">
            <a:extLst>
              <a:ext uri="{FF2B5EF4-FFF2-40B4-BE49-F238E27FC236}">
                <a16:creationId xmlns:a16="http://schemas.microsoft.com/office/drawing/2014/main" id="{2A988CF3-8DED-9352-0D6B-BDE547C7677D}"/>
              </a:ext>
            </a:extLst>
          </p:cNvPr>
          <p:cNvSpPr>
            <a:spLocks noGrp="1"/>
          </p:cNvSpPr>
          <p:nvPr>
            <p:ph type="dt" sz="half" idx="10"/>
          </p:nvPr>
        </p:nvSpPr>
        <p:spPr/>
        <p:txBody>
          <a:bodyPr/>
          <a:lstStyle/>
          <a:p>
            <a:fld id="{185A437D-A4F0-844E-A3B4-9A211C364B72}" type="datetimeFigureOut">
              <a:rPr lang="en-DE" smtClean="0"/>
              <a:t>10/8/25</a:t>
            </a:fld>
            <a:endParaRPr lang="en-DE"/>
          </a:p>
        </p:txBody>
      </p:sp>
      <p:sp>
        <p:nvSpPr>
          <p:cNvPr id="5" name="Footer Placeholder 4">
            <a:extLst>
              <a:ext uri="{FF2B5EF4-FFF2-40B4-BE49-F238E27FC236}">
                <a16:creationId xmlns:a16="http://schemas.microsoft.com/office/drawing/2014/main" id="{B1D5F363-8016-83DF-F6F9-D565B5DE40D9}"/>
              </a:ext>
            </a:extLst>
          </p:cNvPr>
          <p:cNvSpPr>
            <a:spLocks noGrp="1"/>
          </p:cNvSpPr>
          <p:nvPr>
            <p:ph type="ftr" sz="quarter" idx="11"/>
          </p:nvPr>
        </p:nvSpPr>
        <p:spPr/>
        <p:txBody>
          <a:bodyPr/>
          <a:lstStyle/>
          <a:p>
            <a:endParaRPr lang="en-DE"/>
          </a:p>
        </p:txBody>
      </p:sp>
      <p:sp>
        <p:nvSpPr>
          <p:cNvPr id="6" name="Slide Number Placeholder 5">
            <a:extLst>
              <a:ext uri="{FF2B5EF4-FFF2-40B4-BE49-F238E27FC236}">
                <a16:creationId xmlns:a16="http://schemas.microsoft.com/office/drawing/2014/main" id="{A701A01E-E8F4-978D-1780-417833E7BDFB}"/>
              </a:ext>
            </a:extLst>
          </p:cNvPr>
          <p:cNvSpPr>
            <a:spLocks noGrp="1"/>
          </p:cNvSpPr>
          <p:nvPr>
            <p:ph type="sldNum" sz="quarter" idx="12"/>
          </p:nvPr>
        </p:nvSpPr>
        <p:spPr/>
        <p:txBody>
          <a:bodyPr/>
          <a:lstStyle/>
          <a:p>
            <a:fld id="{3D91B892-5F28-F040-8D6E-C1E3BE1AA124}" type="slidenum">
              <a:rPr lang="en-DE" smtClean="0"/>
              <a:t>‹Nr.›</a:t>
            </a:fld>
            <a:endParaRPr lang="en-DE"/>
          </a:p>
        </p:txBody>
      </p:sp>
    </p:spTree>
    <p:extLst>
      <p:ext uri="{BB962C8B-B14F-4D97-AF65-F5344CB8AC3E}">
        <p14:creationId xmlns:p14="http://schemas.microsoft.com/office/powerpoint/2010/main" val="326280136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15FB4-C773-D511-07D5-038F5441DF48}"/>
              </a:ext>
            </a:extLst>
          </p:cNvPr>
          <p:cNvSpPr>
            <a:spLocks noGrp="1"/>
          </p:cNvSpPr>
          <p:nvPr>
            <p:ph type="title"/>
          </p:nvPr>
        </p:nvSpPr>
        <p:spPr>
          <a:xfrm>
            <a:off x="623888" y="1282700"/>
            <a:ext cx="7886700" cy="2139950"/>
          </a:xfrm>
          <a:prstGeom prst="rect">
            <a:avLst/>
          </a:prstGeom>
        </p:spPr>
        <p:txBody>
          <a:bodyPr anchor="b"/>
          <a:lstStyle>
            <a:lvl1pPr>
              <a:defRPr sz="6000"/>
            </a:lvl1pPr>
          </a:lstStyle>
          <a:p>
            <a:r>
              <a:rPr lang="en-US"/>
              <a:t>Click to edit Master title style</a:t>
            </a:r>
            <a:endParaRPr lang="en-DE"/>
          </a:p>
        </p:txBody>
      </p:sp>
      <p:sp>
        <p:nvSpPr>
          <p:cNvPr id="3" name="Text Placeholder 2">
            <a:extLst>
              <a:ext uri="{FF2B5EF4-FFF2-40B4-BE49-F238E27FC236}">
                <a16:creationId xmlns:a16="http://schemas.microsoft.com/office/drawing/2014/main" id="{46E824CC-0D57-DF98-EDBA-7D700E9BF1A9}"/>
              </a:ext>
            </a:extLst>
          </p:cNvPr>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E519D09-9FF9-2779-6C05-3024113EE55C}"/>
              </a:ext>
            </a:extLst>
          </p:cNvPr>
          <p:cNvSpPr>
            <a:spLocks noGrp="1"/>
          </p:cNvSpPr>
          <p:nvPr>
            <p:ph type="dt" sz="half" idx="10"/>
          </p:nvPr>
        </p:nvSpPr>
        <p:spPr/>
        <p:txBody>
          <a:bodyPr/>
          <a:lstStyle/>
          <a:p>
            <a:fld id="{185A437D-A4F0-844E-A3B4-9A211C364B72}" type="datetimeFigureOut">
              <a:rPr lang="en-DE" smtClean="0"/>
              <a:t>10/8/25</a:t>
            </a:fld>
            <a:endParaRPr lang="en-DE"/>
          </a:p>
        </p:txBody>
      </p:sp>
      <p:sp>
        <p:nvSpPr>
          <p:cNvPr id="5" name="Footer Placeholder 4">
            <a:extLst>
              <a:ext uri="{FF2B5EF4-FFF2-40B4-BE49-F238E27FC236}">
                <a16:creationId xmlns:a16="http://schemas.microsoft.com/office/drawing/2014/main" id="{CCC3D59E-097D-BB56-92CF-914FF757730D}"/>
              </a:ext>
            </a:extLst>
          </p:cNvPr>
          <p:cNvSpPr>
            <a:spLocks noGrp="1"/>
          </p:cNvSpPr>
          <p:nvPr>
            <p:ph type="ftr" sz="quarter" idx="11"/>
          </p:nvPr>
        </p:nvSpPr>
        <p:spPr/>
        <p:txBody>
          <a:bodyPr/>
          <a:lstStyle/>
          <a:p>
            <a:endParaRPr lang="en-DE"/>
          </a:p>
        </p:txBody>
      </p:sp>
      <p:sp>
        <p:nvSpPr>
          <p:cNvPr id="6" name="Slide Number Placeholder 5">
            <a:extLst>
              <a:ext uri="{FF2B5EF4-FFF2-40B4-BE49-F238E27FC236}">
                <a16:creationId xmlns:a16="http://schemas.microsoft.com/office/drawing/2014/main" id="{B0CFE7F3-07DA-51B0-366D-B1F53ADF87BB}"/>
              </a:ext>
            </a:extLst>
          </p:cNvPr>
          <p:cNvSpPr>
            <a:spLocks noGrp="1"/>
          </p:cNvSpPr>
          <p:nvPr>
            <p:ph type="sldNum" sz="quarter" idx="12"/>
          </p:nvPr>
        </p:nvSpPr>
        <p:spPr/>
        <p:txBody>
          <a:bodyPr/>
          <a:lstStyle/>
          <a:p>
            <a:fld id="{3D91B892-5F28-F040-8D6E-C1E3BE1AA124}" type="slidenum">
              <a:rPr lang="en-DE" smtClean="0"/>
              <a:t>‹Nr.›</a:t>
            </a:fld>
            <a:endParaRPr lang="en-DE"/>
          </a:p>
        </p:txBody>
      </p:sp>
    </p:spTree>
    <p:extLst>
      <p:ext uri="{BB962C8B-B14F-4D97-AF65-F5344CB8AC3E}">
        <p14:creationId xmlns:p14="http://schemas.microsoft.com/office/powerpoint/2010/main" val="225701194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DF1AC7-88B9-4755-73E9-F1F646D26F69}"/>
              </a:ext>
            </a:extLst>
          </p:cNvPr>
          <p:cNvSpPr>
            <a:spLocks noGrp="1"/>
          </p:cNvSpPr>
          <p:nvPr>
            <p:ph type="title"/>
          </p:nvPr>
        </p:nvSpPr>
        <p:spPr>
          <a:xfrm>
            <a:off x="628650" y="637646"/>
            <a:ext cx="7886700" cy="630767"/>
          </a:xfrm>
          <a:prstGeom prst="rect">
            <a:avLst/>
          </a:prstGeom>
        </p:spPr>
        <p:txBody>
          <a:bodyPr/>
          <a:lstStyle/>
          <a:p>
            <a:r>
              <a:rPr lang="en-US"/>
              <a:t>Click to edit Master title style</a:t>
            </a:r>
            <a:endParaRPr lang="en-DE"/>
          </a:p>
        </p:txBody>
      </p:sp>
      <p:sp>
        <p:nvSpPr>
          <p:cNvPr id="3" name="Content Placeholder 2">
            <a:extLst>
              <a:ext uri="{FF2B5EF4-FFF2-40B4-BE49-F238E27FC236}">
                <a16:creationId xmlns:a16="http://schemas.microsoft.com/office/drawing/2014/main" id="{48425BF3-10DD-22FB-E8DA-7B9F585CDB01}"/>
              </a:ext>
            </a:extLst>
          </p:cNvPr>
          <p:cNvSpPr>
            <a:spLocks noGrp="1"/>
          </p:cNvSpPr>
          <p:nvPr>
            <p:ph sz="half" idx="1"/>
          </p:nvPr>
        </p:nvSpPr>
        <p:spPr>
          <a:xfrm>
            <a:off x="628650" y="1370013"/>
            <a:ext cx="3867150" cy="32623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DE"/>
          </a:p>
        </p:txBody>
      </p:sp>
      <p:sp>
        <p:nvSpPr>
          <p:cNvPr id="4" name="Content Placeholder 3">
            <a:extLst>
              <a:ext uri="{FF2B5EF4-FFF2-40B4-BE49-F238E27FC236}">
                <a16:creationId xmlns:a16="http://schemas.microsoft.com/office/drawing/2014/main" id="{B818A1D1-D4C8-5965-71D6-B4777EFA89BD}"/>
              </a:ext>
            </a:extLst>
          </p:cNvPr>
          <p:cNvSpPr>
            <a:spLocks noGrp="1"/>
          </p:cNvSpPr>
          <p:nvPr>
            <p:ph sz="half" idx="2"/>
          </p:nvPr>
        </p:nvSpPr>
        <p:spPr>
          <a:xfrm>
            <a:off x="4648200" y="1370013"/>
            <a:ext cx="3867150" cy="32623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DE"/>
          </a:p>
        </p:txBody>
      </p:sp>
      <p:sp>
        <p:nvSpPr>
          <p:cNvPr id="5" name="Date Placeholder 4">
            <a:extLst>
              <a:ext uri="{FF2B5EF4-FFF2-40B4-BE49-F238E27FC236}">
                <a16:creationId xmlns:a16="http://schemas.microsoft.com/office/drawing/2014/main" id="{0B0A189B-5C0C-14C4-2D71-48DA58678E44}"/>
              </a:ext>
            </a:extLst>
          </p:cNvPr>
          <p:cNvSpPr>
            <a:spLocks noGrp="1"/>
          </p:cNvSpPr>
          <p:nvPr>
            <p:ph type="dt" sz="half" idx="10"/>
          </p:nvPr>
        </p:nvSpPr>
        <p:spPr/>
        <p:txBody>
          <a:bodyPr/>
          <a:lstStyle/>
          <a:p>
            <a:fld id="{185A437D-A4F0-844E-A3B4-9A211C364B72}" type="datetimeFigureOut">
              <a:rPr lang="en-DE" smtClean="0"/>
              <a:t>10/8/25</a:t>
            </a:fld>
            <a:endParaRPr lang="en-DE"/>
          </a:p>
        </p:txBody>
      </p:sp>
      <p:sp>
        <p:nvSpPr>
          <p:cNvPr id="6" name="Footer Placeholder 5">
            <a:extLst>
              <a:ext uri="{FF2B5EF4-FFF2-40B4-BE49-F238E27FC236}">
                <a16:creationId xmlns:a16="http://schemas.microsoft.com/office/drawing/2014/main" id="{70D8EA09-2E95-ED9E-4F69-AC822E8010CB}"/>
              </a:ext>
            </a:extLst>
          </p:cNvPr>
          <p:cNvSpPr>
            <a:spLocks noGrp="1"/>
          </p:cNvSpPr>
          <p:nvPr>
            <p:ph type="ftr" sz="quarter" idx="11"/>
          </p:nvPr>
        </p:nvSpPr>
        <p:spPr/>
        <p:txBody>
          <a:bodyPr/>
          <a:lstStyle/>
          <a:p>
            <a:endParaRPr lang="en-DE"/>
          </a:p>
        </p:txBody>
      </p:sp>
      <p:sp>
        <p:nvSpPr>
          <p:cNvPr id="7" name="Slide Number Placeholder 6">
            <a:extLst>
              <a:ext uri="{FF2B5EF4-FFF2-40B4-BE49-F238E27FC236}">
                <a16:creationId xmlns:a16="http://schemas.microsoft.com/office/drawing/2014/main" id="{28B323DD-5B79-614C-5912-BB8255249A4E}"/>
              </a:ext>
            </a:extLst>
          </p:cNvPr>
          <p:cNvSpPr>
            <a:spLocks noGrp="1"/>
          </p:cNvSpPr>
          <p:nvPr>
            <p:ph type="sldNum" sz="quarter" idx="12"/>
          </p:nvPr>
        </p:nvSpPr>
        <p:spPr/>
        <p:txBody>
          <a:bodyPr/>
          <a:lstStyle/>
          <a:p>
            <a:fld id="{3D91B892-5F28-F040-8D6E-C1E3BE1AA124}" type="slidenum">
              <a:rPr lang="en-DE" smtClean="0"/>
              <a:t>‹Nr.›</a:t>
            </a:fld>
            <a:endParaRPr lang="en-DE"/>
          </a:p>
        </p:txBody>
      </p:sp>
    </p:spTree>
    <p:extLst>
      <p:ext uri="{BB962C8B-B14F-4D97-AF65-F5344CB8AC3E}">
        <p14:creationId xmlns:p14="http://schemas.microsoft.com/office/powerpoint/2010/main" val="81529294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9C59CC-49DB-5184-03D9-53F752C66F34}"/>
              </a:ext>
            </a:extLst>
          </p:cNvPr>
          <p:cNvSpPr>
            <a:spLocks noGrp="1"/>
          </p:cNvSpPr>
          <p:nvPr>
            <p:ph type="title"/>
          </p:nvPr>
        </p:nvSpPr>
        <p:spPr>
          <a:xfrm>
            <a:off x="630238" y="274638"/>
            <a:ext cx="7886700" cy="993775"/>
          </a:xfrm>
          <a:prstGeom prst="rect">
            <a:avLst/>
          </a:prstGeom>
        </p:spPr>
        <p:txBody>
          <a:bodyPr/>
          <a:lstStyle/>
          <a:p>
            <a:r>
              <a:rPr lang="en-US"/>
              <a:t>Click to edit Master title style</a:t>
            </a:r>
            <a:endParaRPr lang="en-DE"/>
          </a:p>
        </p:txBody>
      </p:sp>
      <p:sp>
        <p:nvSpPr>
          <p:cNvPr id="3" name="Text Placeholder 2">
            <a:extLst>
              <a:ext uri="{FF2B5EF4-FFF2-40B4-BE49-F238E27FC236}">
                <a16:creationId xmlns:a16="http://schemas.microsoft.com/office/drawing/2014/main" id="{E67700FA-66C7-A7EB-71D2-B46FA3387BD5}"/>
              </a:ext>
            </a:extLst>
          </p:cNvPr>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180F104-F816-4E53-E464-00238F845223}"/>
              </a:ext>
            </a:extLst>
          </p:cNvPr>
          <p:cNvSpPr>
            <a:spLocks noGrp="1"/>
          </p:cNvSpPr>
          <p:nvPr>
            <p:ph sz="half" idx="2"/>
          </p:nvPr>
        </p:nvSpPr>
        <p:spPr>
          <a:xfrm>
            <a:off x="630238" y="1879600"/>
            <a:ext cx="3868737" cy="27622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DE"/>
          </a:p>
        </p:txBody>
      </p:sp>
      <p:sp>
        <p:nvSpPr>
          <p:cNvPr id="5" name="Text Placeholder 4">
            <a:extLst>
              <a:ext uri="{FF2B5EF4-FFF2-40B4-BE49-F238E27FC236}">
                <a16:creationId xmlns:a16="http://schemas.microsoft.com/office/drawing/2014/main" id="{F4EB0445-1657-8FAA-1449-E9CBC7CC1FF7}"/>
              </a:ext>
            </a:extLst>
          </p:cNvPr>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73CC079-3CBD-6438-42DA-04662C5F447D}"/>
              </a:ext>
            </a:extLst>
          </p:cNvPr>
          <p:cNvSpPr>
            <a:spLocks noGrp="1"/>
          </p:cNvSpPr>
          <p:nvPr>
            <p:ph sz="quarter" idx="4"/>
          </p:nvPr>
        </p:nvSpPr>
        <p:spPr>
          <a:xfrm>
            <a:off x="4629150" y="1879600"/>
            <a:ext cx="3887788" cy="27622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DE"/>
          </a:p>
        </p:txBody>
      </p:sp>
      <p:sp>
        <p:nvSpPr>
          <p:cNvPr id="7" name="Date Placeholder 6">
            <a:extLst>
              <a:ext uri="{FF2B5EF4-FFF2-40B4-BE49-F238E27FC236}">
                <a16:creationId xmlns:a16="http://schemas.microsoft.com/office/drawing/2014/main" id="{1C19BFE2-E3D3-5035-F21F-7E65D192A9E9}"/>
              </a:ext>
            </a:extLst>
          </p:cNvPr>
          <p:cNvSpPr>
            <a:spLocks noGrp="1"/>
          </p:cNvSpPr>
          <p:nvPr>
            <p:ph type="dt" sz="half" idx="10"/>
          </p:nvPr>
        </p:nvSpPr>
        <p:spPr/>
        <p:txBody>
          <a:bodyPr/>
          <a:lstStyle/>
          <a:p>
            <a:fld id="{185A437D-A4F0-844E-A3B4-9A211C364B72}" type="datetimeFigureOut">
              <a:rPr lang="en-DE" smtClean="0"/>
              <a:t>10/8/25</a:t>
            </a:fld>
            <a:endParaRPr lang="en-DE"/>
          </a:p>
        </p:txBody>
      </p:sp>
      <p:sp>
        <p:nvSpPr>
          <p:cNvPr id="8" name="Footer Placeholder 7">
            <a:extLst>
              <a:ext uri="{FF2B5EF4-FFF2-40B4-BE49-F238E27FC236}">
                <a16:creationId xmlns:a16="http://schemas.microsoft.com/office/drawing/2014/main" id="{4F6EDA33-AF9D-FF15-F071-2889C087C6C2}"/>
              </a:ext>
            </a:extLst>
          </p:cNvPr>
          <p:cNvSpPr>
            <a:spLocks noGrp="1"/>
          </p:cNvSpPr>
          <p:nvPr>
            <p:ph type="ftr" sz="quarter" idx="11"/>
          </p:nvPr>
        </p:nvSpPr>
        <p:spPr/>
        <p:txBody>
          <a:bodyPr/>
          <a:lstStyle/>
          <a:p>
            <a:endParaRPr lang="en-DE"/>
          </a:p>
        </p:txBody>
      </p:sp>
      <p:sp>
        <p:nvSpPr>
          <p:cNvPr id="9" name="Slide Number Placeholder 8">
            <a:extLst>
              <a:ext uri="{FF2B5EF4-FFF2-40B4-BE49-F238E27FC236}">
                <a16:creationId xmlns:a16="http://schemas.microsoft.com/office/drawing/2014/main" id="{64885BAF-5AFF-0A1B-AF95-CCDEC3C97853}"/>
              </a:ext>
            </a:extLst>
          </p:cNvPr>
          <p:cNvSpPr>
            <a:spLocks noGrp="1"/>
          </p:cNvSpPr>
          <p:nvPr>
            <p:ph type="sldNum" sz="quarter" idx="12"/>
          </p:nvPr>
        </p:nvSpPr>
        <p:spPr/>
        <p:txBody>
          <a:bodyPr/>
          <a:lstStyle/>
          <a:p>
            <a:fld id="{3D91B892-5F28-F040-8D6E-C1E3BE1AA124}" type="slidenum">
              <a:rPr lang="en-DE" smtClean="0"/>
              <a:t>‹Nr.›</a:t>
            </a:fld>
            <a:endParaRPr lang="en-DE"/>
          </a:p>
        </p:txBody>
      </p:sp>
    </p:spTree>
    <p:extLst>
      <p:ext uri="{BB962C8B-B14F-4D97-AF65-F5344CB8AC3E}">
        <p14:creationId xmlns:p14="http://schemas.microsoft.com/office/powerpoint/2010/main" val="78888338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6FDAE1-6E80-0972-13CF-E0FFFF947E94}"/>
              </a:ext>
            </a:extLst>
          </p:cNvPr>
          <p:cNvSpPr>
            <a:spLocks noGrp="1"/>
          </p:cNvSpPr>
          <p:nvPr>
            <p:ph type="title"/>
          </p:nvPr>
        </p:nvSpPr>
        <p:spPr>
          <a:xfrm>
            <a:off x="628650" y="637646"/>
            <a:ext cx="7886700" cy="630767"/>
          </a:xfrm>
          <a:prstGeom prst="rect">
            <a:avLst/>
          </a:prstGeom>
        </p:spPr>
        <p:txBody>
          <a:bodyPr/>
          <a:lstStyle/>
          <a:p>
            <a:r>
              <a:rPr lang="en-US"/>
              <a:t>Click to edit Master title style</a:t>
            </a:r>
            <a:endParaRPr lang="en-DE"/>
          </a:p>
        </p:txBody>
      </p:sp>
      <p:sp>
        <p:nvSpPr>
          <p:cNvPr id="3" name="Date Placeholder 2">
            <a:extLst>
              <a:ext uri="{FF2B5EF4-FFF2-40B4-BE49-F238E27FC236}">
                <a16:creationId xmlns:a16="http://schemas.microsoft.com/office/drawing/2014/main" id="{634A8467-8A37-B630-21D0-82A46C4A41E6}"/>
              </a:ext>
            </a:extLst>
          </p:cNvPr>
          <p:cNvSpPr>
            <a:spLocks noGrp="1"/>
          </p:cNvSpPr>
          <p:nvPr>
            <p:ph type="dt" sz="half" idx="10"/>
          </p:nvPr>
        </p:nvSpPr>
        <p:spPr/>
        <p:txBody>
          <a:bodyPr/>
          <a:lstStyle/>
          <a:p>
            <a:fld id="{185A437D-A4F0-844E-A3B4-9A211C364B72}" type="datetimeFigureOut">
              <a:rPr lang="en-DE" smtClean="0"/>
              <a:t>10/8/25</a:t>
            </a:fld>
            <a:endParaRPr lang="en-DE"/>
          </a:p>
        </p:txBody>
      </p:sp>
      <p:sp>
        <p:nvSpPr>
          <p:cNvPr id="4" name="Footer Placeholder 3">
            <a:extLst>
              <a:ext uri="{FF2B5EF4-FFF2-40B4-BE49-F238E27FC236}">
                <a16:creationId xmlns:a16="http://schemas.microsoft.com/office/drawing/2014/main" id="{C3FF2293-5750-D747-DB51-56519C5EE763}"/>
              </a:ext>
            </a:extLst>
          </p:cNvPr>
          <p:cNvSpPr>
            <a:spLocks noGrp="1"/>
          </p:cNvSpPr>
          <p:nvPr>
            <p:ph type="ftr" sz="quarter" idx="11"/>
          </p:nvPr>
        </p:nvSpPr>
        <p:spPr/>
        <p:txBody>
          <a:bodyPr/>
          <a:lstStyle/>
          <a:p>
            <a:endParaRPr lang="en-DE"/>
          </a:p>
        </p:txBody>
      </p:sp>
      <p:sp>
        <p:nvSpPr>
          <p:cNvPr id="5" name="Slide Number Placeholder 4">
            <a:extLst>
              <a:ext uri="{FF2B5EF4-FFF2-40B4-BE49-F238E27FC236}">
                <a16:creationId xmlns:a16="http://schemas.microsoft.com/office/drawing/2014/main" id="{9BCB011E-DC57-6869-E34B-AF3F7A183CCA}"/>
              </a:ext>
            </a:extLst>
          </p:cNvPr>
          <p:cNvSpPr>
            <a:spLocks noGrp="1"/>
          </p:cNvSpPr>
          <p:nvPr>
            <p:ph type="sldNum" sz="quarter" idx="12"/>
          </p:nvPr>
        </p:nvSpPr>
        <p:spPr/>
        <p:txBody>
          <a:bodyPr/>
          <a:lstStyle/>
          <a:p>
            <a:fld id="{3D91B892-5F28-F040-8D6E-C1E3BE1AA124}" type="slidenum">
              <a:rPr lang="en-DE" smtClean="0"/>
              <a:t>‹Nr.›</a:t>
            </a:fld>
            <a:endParaRPr lang="en-DE"/>
          </a:p>
        </p:txBody>
      </p:sp>
    </p:spTree>
    <p:extLst>
      <p:ext uri="{BB962C8B-B14F-4D97-AF65-F5344CB8AC3E}">
        <p14:creationId xmlns:p14="http://schemas.microsoft.com/office/powerpoint/2010/main" val="429271988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55B607C-4465-8CB5-6D02-82F402CB5503}"/>
              </a:ext>
            </a:extLst>
          </p:cNvPr>
          <p:cNvSpPr>
            <a:spLocks noGrp="1"/>
          </p:cNvSpPr>
          <p:nvPr>
            <p:ph type="dt" sz="half" idx="10"/>
          </p:nvPr>
        </p:nvSpPr>
        <p:spPr/>
        <p:txBody>
          <a:bodyPr/>
          <a:lstStyle/>
          <a:p>
            <a:fld id="{185A437D-A4F0-844E-A3B4-9A211C364B72}" type="datetimeFigureOut">
              <a:rPr lang="en-DE" smtClean="0"/>
              <a:t>10/8/25</a:t>
            </a:fld>
            <a:endParaRPr lang="en-DE"/>
          </a:p>
        </p:txBody>
      </p:sp>
      <p:sp>
        <p:nvSpPr>
          <p:cNvPr id="3" name="Footer Placeholder 2">
            <a:extLst>
              <a:ext uri="{FF2B5EF4-FFF2-40B4-BE49-F238E27FC236}">
                <a16:creationId xmlns:a16="http://schemas.microsoft.com/office/drawing/2014/main" id="{D743AB4B-740E-E4BA-ECBD-9EA4F3EF8CD2}"/>
              </a:ext>
            </a:extLst>
          </p:cNvPr>
          <p:cNvSpPr>
            <a:spLocks noGrp="1"/>
          </p:cNvSpPr>
          <p:nvPr>
            <p:ph type="ftr" sz="quarter" idx="11"/>
          </p:nvPr>
        </p:nvSpPr>
        <p:spPr/>
        <p:txBody>
          <a:bodyPr/>
          <a:lstStyle/>
          <a:p>
            <a:endParaRPr lang="en-DE"/>
          </a:p>
        </p:txBody>
      </p:sp>
      <p:sp>
        <p:nvSpPr>
          <p:cNvPr id="4" name="Slide Number Placeholder 3">
            <a:extLst>
              <a:ext uri="{FF2B5EF4-FFF2-40B4-BE49-F238E27FC236}">
                <a16:creationId xmlns:a16="http://schemas.microsoft.com/office/drawing/2014/main" id="{0324C099-9295-48F2-48B0-40B22EFF424B}"/>
              </a:ext>
            </a:extLst>
          </p:cNvPr>
          <p:cNvSpPr>
            <a:spLocks noGrp="1"/>
          </p:cNvSpPr>
          <p:nvPr>
            <p:ph type="sldNum" sz="quarter" idx="12"/>
          </p:nvPr>
        </p:nvSpPr>
        <p:spPr/>
        <p:txBody>
          <a:bodyPr/>
          <a:lstStyle/>
          <a:p>
            <a:fld id="{3D91B892-5F28-F040-8D6E-C1E3BE1AA124}" type="slidenum">
              <a:rPr lang="en-DE" smtClean="0"/>
              <a:t>‹Nr.›</a:t>
            </a:fld>
            <a:endParaRPr lang="en-DE"/>
          </a:p>
        </p:txBody>
      </p:sp>
    </p:spTree>
    <p:extLst>
      <p:ext uri="{BB962C8B-B14F-4D97-AF65-F5344CB8AC3E}">
        <p14:creationId xmlns:p14="http://schemas.microsoft.com/office/powerpoint/2010/main" val="168204443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4A6F9F-58E3-2FB0-4812-A4CCEFA95BB7}"/>
              </a:ext>
            </a:extLst>
          </p:cNvPr>
          <p:cNvSpPr>
            <a:spLocks noGrp="1"/>
          </p:cNvSpPr>
          <p:nvPr>
            <p:ph type="title"/>
          </p:nvPr>
        </p:nvSpPr>
        <p:spPr>
          <a:xfrm>
            <a:off x="630238" y="342900"/>
            <a:ext cx="2949575" cy="1200150"/>
          </a:xfrm>
          <a:prstGeom prst="rect">
            <a:avLst/>
          </a:prstGeom>
        </p:spPr>
        <p:txBody>
          <a:bodyPr anchor="b"/>
          <a:lstStyle>
            <a:lvl1pPr>
              <a:defRPr sz="3200"/>
            </a:lvl1pPr>
          </a:lstStyle>
          <a:p>
            <a:r>
              <a:rPr lang="en-US"/>
              <a:t>Click to edit Master title style</a:t>
            </a:r>
            <a:endParaRPr lang="en-DE"/>
          </a:p>
        </p:txBody>
      </p:sp>
      <p:sp>
        <p:nvSpPr>
          <p:cNvPr id="3" name="Content Placeholder 2">
            <a:extLst>
              <a:ext uri="{FF2B5EF4-FFF2-40B4-BE49-F238E27FC236}">
                <a16:creationId xmlns:a16="http://schemas.microsoft.com/office/drawing/2014/main" id="{011794C3-AFCA-7DD8-EC12-1ED6FF4D3CEE}"/>
              </a:ext>
            </a:extLst>
          </p:cNvPr>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DE"/>
          </a:p>
        </p:txBody>
      </p:sp>
      <p:sp>
        <p:nvSpPr>
          <p:cNvPr id="4" name="Text Placeholder 3">
            <a:extLst>
              <a:ext uri="{FF2B5EF4-FFF2-40B4-BE49-F238E27FC236}">
                <a16:creationId xmlns:a16="http://schemas.microsoft.com/office/drawing/2014/main" id="{9F15ACE3-4B12-40DC-0AE2-92DD548E9A5B}"/>
              </a:ext>
            </a:extLst>
          </p:cNvPr>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515EB9-CDF9-4C6B-2BEC-B4D5A2EC659B}"/>
              </a:ext>
            </a:extLst>
          </p:cNvPr>
          <p:cNvSpPr>
            <a:spLocks noGrp="1"/>
          </p:cNvSpPr>
          <p:nvPr>
            <p:ph type="dt" sz="half" idx="10"/>
          </p:nvPr>
        </p:nvSpPr>
        <p:spPr/>
        <p:txBody>
          <a:bodyPr/>
          <a:lstStyle/>
          <a:p>
            <a:fld id="{185A437D-A4F0-844E-A3B4-9A211C364B72}" type="datetimeFigureOut">
              <a:rPr lang="en-DE" smtClean="0"/>
              <a:t>10/8/25</a:t>
            </a:fld>
            <a:endParaRPr lang="en-DE"/>
          </a:p>
        </p:txBody>
      </p:sp>
      <p:sp>
        <p:nvSpPr>
          <p:cNvPr id="6" name="Footer Placeholder 5">
            <a:extLst>
              <a:ext uri="{FF2B5EF4-FFF2-40B4-BE49-F238E27FC236}">
                <a16:creationId xmlns:a16="http://schemas.microsoft.com/office/drawing/2014/main" id="{3B476CBB-0501-3434-251A-9F6826F93DD3}"/>
              </a:ext>
            </a:extLst>
          </p:cNvPr>
          <p:cNvSpPr>
            <a:spLocks noGrp="1"/>
          </p:cNvSpPr>
          <p:nvPr>
            <p:ph type="ftr" sz="quarter" idx="11"/>
          </p:nvPr>
        </p:nvSpPr>
        <p:spPr/>
        <p:txBody>
          <a:bodyPr/>
          <a:lstStyle/>
          <a:p>
            <a:endParaRPr lang="en-DE"/>
          </a:p>
        </p:txBody>
      </p:sp>
      <p:sp>
        <p:nvSpPr>
          <p:cNvPr id="7" name="Slide Number Placeholder 6">
            <a:extLst>
              <a:ext uri="{FF2B5EF4-FFF2-40B4-BE49-F238E27FC236}">
                <a16:creationId xmlns:a16="http://schemas.microsoft.com/office/drawing/2014/main" id="{EB180963-4F6D-06E0-CB72-B91B8449EA0E}"/>
              </a:ext>
            </a:extLst>
          </p:cNvPr>
          <p:cNvSpPr>
            <a:spLocks noGrp="1"/>
          </p:cNvSpPr>
          <p:nvPr>
            <p:ph type="sldNum" sz="quarter" idx="12"/>
          </p:nvPr>
        </p:nvSpPr>
        <p:spPr/>
        <p:txBody>
          <a:bodyPr/>
          <a:lstStyle/>
          <a:p>
            <a:fld id="{3D91B892-5F28-F040-8D6E-C1E3BE1AA124}" type="slidenum">
              <a:rPr lang="en-DE" smtClean="0"/>
              <a:t>‹Nr.›</a:t>
            </a:fld>
            <a:endParaRPr lang="en-DE"/>
          </a:p>
        </p:txBody>
      </p:sp>
    </p:spTree>
    <p:extLst>
      <p:ext uri="{BB962C8B-B14F-4D97-AF65-F5344CB8AC3E}">
        <p14:creationId xmlns:p14="http://schemas.microsoft.com/office/powerpoint/2010/main" val="62011735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8E94B7-044D-EB90-92F7-F616C6DC9918}"/>
              </a:ext>
            </a:extLst>
          </p:cNvPr>
          <p:cNvSpPr>
            <a:spLocks noGrp="1"/>
          </p:cNvSpPr>
          <p:nvPr>
            <p:ph type="title"/>
          </p:nvPr>
        </p:nvSpPr>
        <p:spPr>
          <a:xfrm>
            <a:off x="630238" y="342900"/>
            <a:ext cx="2949575" cy="1200150"/>
          </a:xfrm>
          <a:prstGeom prst="rect">
            <a:avLst/>
          </a:prstGeom>
        </p:spPr>
        <p:txBody>
          <a:bodyPr anchor="b"/>
          <a:lstStyle>
            <a:lvl1pPr>
              <a:defRPr sz="3200"/>
            </a:lvl1pPr>
          </a:lstStyle>
          <a:p>
            <a:r>
              <a:rPr lang="en-US"/>
              <a:t>Click to edit Master title style</a:t>
            </a:r>
            <a:endParaRPr lang="en-DE"/>
          </a:p>
        </p:txBody>
      </p:sp>
      <p:sp>
        <p:nvSpPr>
          <p:cNvPr id="3" name="Picture Placeholder 2">
            <a:extLst>
              <a:ext uri="{FF2B5EF4-FFF2-40B4-BE49-F238E27FC236}">
                <a16:creationId xmlns:a16="http://schemas.microsoft.com/office/drawing/2014/main" id="{56E5D3D4-03AA-E5CB-0D28-0A7FD34D2507}"/>
              </a:ext>
            </a:extLst>
          </p:cNvPr>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DE"/>
          </a:p>
        </p:txBody>
      </p:sp>
      <p:sp>
        <p:nvSpPr>
          <p:cNvPr id="4" name="Text Placeholder 3">
            <a:extLst>
              <a:ext uri="{FF2B5EF4-FFF2-40B4-BE49-F238E27FC236}">
                <a16:creationId xmlns:a16="http://schemas.microsoft.com/office/drawing/2014/main" id="{0CC9A114-2DFF-0481-A366-27FE89AC5FC1}"/>
              </a:ext>
            </a:extLst>
          </p:cNvPr>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7B048F0-1626-12F1-A229-D542D58BD026}"/>
              </a:ext>
            </a:extLst>
          </p:cNvPr>
          <p:cNvSpPr>
            <a:spLocks noGrp="1"/>
          </p:cNvSpPr>
          <p:nvPr>
            <p:ph type="dt" sz="half" idx="10"/>
          </p:nvPr>
        </p:nvSpPr>
        <p:spPr/>
        <p:txBody>
          <a:bodyPr/>
          <a:lstStyle/>
          <a:p>
            <a:fld id="{185A437D-A4F0-844E-A3B4-9A211C364B72}" type="datetimeFigureOut">
              <a:rPr lang="en-DE" smtClean="0"/>
              <a:t>10/8/25</a:t>
            </a:fld>
            <a:endParaRPr lang="en-DE"/>
          </a:p>
        </p:txBody>
      </p:sp>
      <p:sp>
        <p:nvSpPr>
          <p:cNvPr id="6" name="Footer Placeholder 5">
            <a:extLst>
              <a:ext uri="{FF2B5EF4-FFF2-40B4-BE49-F238E27FC236}">
                <a16:creationId xmlns:a16="http://schemas.microsoft.com/office/drawing/2014/main" id="{5171C27C-993B-EC9D-1ED0-513FC2F1CC87}"/>
              </a:ext>
            </a:extLst>
          </p:cNvPr>
          <p:cNvSpPr>
            <a:spLocks noGrp="1"/>
          </p:cNvSpPr>
          <p:nvPr>
            <p:ph type="ftr" sz="quarter" idx="11"/>
          </p:nvPr>
        </p:nvSpPr>
        <p:spPr/>
        <p:txBody>
          <a:bodyPr/>
          <a:lstStyle/>
          <a:p>
            <a:endParaRPr lang="en-DE"/>
          </a:p>
        </p:txBody>
      </p:sp>
      <p:sp>
        <p:nvSpPr>
          <p:cNvPr id="7" name="Slide Number Placeholder 6">
            <a:extLst>
              <a:ext uri="{FF2B5EF4-FFF2-40B4-BE49-F238E27FC236}">
                <a16:creationId xmlns:a16="http://schemas.microsoft.com/office/drawing/2014/main" id="{F87FAD1B-8BF1-09EB-23FD-55C40C167492}"/>
              </a:ext>
            </a:extLst>
          </p:cNvPr>
          <p:cNvSpPr>
            <a:spLocks noGrp="1"/>
          </p:cNvSpPr>
          <p:nvPr>
            <p:ph type="sldNum" sz="quarter" idx="12"/>
          </p:nvPr>
        </p:nvSpPr>
        <p:spPr/>
        <p:txBody>
          <a:bodyPr/>
          <a:lstStyle/>
          <a:p>
            <a:fld id="{3D91B892-5F28-F040-8D6E-C1E3BE1AA124}" type="slidenum">
              <a:rPr lang="en-DE" smtClean="0"/>
              <a:t>‹Nr.›</a:t>
            </a:fld>
            <a:endParaRPr lang="en-DE"/>
          </a:p>
        </p:txBody>
      </p:sp>
    </p:spTree>
    <p:extLst>
      <p:ext uri="{BB962C8B-B14F-4D97-AF65-F5344CB8AC3E}">
        <p14:creationId xmlns:p14="http://schemas.microsoft.com/office/powerpoint/2010/main" val="321791893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BF7236-1288-EDA9-A693-ADC236AA017C}"/>
              </a:ext>
            </a:extLst>
          </p:cNvPr>
          <p:cNvSpPr>
            <a:spLocks noGrp="1"/>
          </p:cNvSpPr>
          <p:nvPr>
            <p:ph type="title"/>
          </p:nvPr>
        </p:nvSpPr>
        <p:spPr>
          <a:xfrm>
            <a:off x="628650" y="637646"/>
            <a:ext cx="7886700" cy="630767"/>
          </a:xfrm>
          <a:prstGeom prst="rect">
            <a:avLst/>
          </a:prstGeom>
        </p:spPr>
        <p:txBody>
          <a:bodyPr/>
          <a:lstStyle/>
          <a:p>
            <a:r>
              <a:rPr lang="en-US"/>
              <a:t>Click to edit Master title style</a:t>
            </a:r>
            <a:endParaRPr lang="en-DE"/>
          </a:p>
        </p:txBody>
      </p:sp>
      <p:sp>
        <p:nvSpPr>
          <p:cNvPr id="3" name="Vertical Text Placeholder 2">
            <a:extLst>
              <a:ext uri="{FF2B5EF4-FFF2-40B4-BE49-F238E27FC236}">
                <a16:creationId xmlns:a16="http://schemas.microsoft.com/office/drawing/2014/main" id="{184908F0-7721-0881-D22A-A1D1256B71A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DE"/>
          </a:p>
        </p:txBody>
      </p:sp>
      <p:sp>
        <p:nvSpPr>
          <p:cNvPr id="4" name="Date Placeholder 3">
            <a:extLst>
              <a:ext uri="{FF2B5EF4-FFF2-40B4-BE49-F238E27FC236}">
                <a16:creationId xmlns:a16="http://schemas.microsoft.com/office/drawing/2014/main" id="{399A5C81-A97D-72D9-67D1-4D81475F5984}"/>
              </a:ext>
            </a:extLst>
          </p:cNvPr>
          <p:cNvSpPr>
            <a:spLocks noGrp="1"/>
          </p:cNvSpPr>
          <p:nvPr>
            <p:ph type="dt" sz="half" idx="10"/>
          </p:nvPr>
        </p:nvSpPr>
        <p:spPr/>
        <p:txBody>
          <a:bodyPr/>
          <a:lstStyle/>
          <a:p>
            <a:fld id="{185A437D-A4F0-844E-A3B4-9A211C364B72}" type="datetimeFigureOut">
              <a:rPr lang="en-DE" smtClean="0"/>
              <a:t>10/8/25</a:t>
            </a:fld>
            <a:endParaRPr lang="en-DE"/>
          </a:p>
        </p:txBody>
      </p:sp>
      <p:sp>
        <p:nvSpPr>
          <p:cNvPr id="5" name="Footer Placeholder 4">
            <a:extLst>
              <a:ext uri="{FF2B5EF4-FFF2-40B4-BE49-F238E27FC236}">
                <a16:creationId xmlns:a16="http://schemas.microsoft.com/office/drawing/2014/main" id="{34589819-3619-71E6-C984-970860773A4E}"/>
              </a:ext>
            </a:extLst>
          </p:cNvPr>
          <p:cNvSpPr>
            <a:spLocks noGrp="1"/>
          </p:cNvSpPr>
          <p:nvPr>
            <p:ph type="ftr" sz="quarter" idx="11"/>
          </p:nvPr>
        </p:nvSpPr>
        <p:spPr/>
        <p:txBody>
          <a:bodyPr/>
          <a:lstStyle/>
          <a:p>
            <a:endParaRPr lang="en-DE"/>
          </a:p>
        </p:txBody>
      </p:sp>
      <p:sp>
        <p:nvSpPr>
          <p:cNvPr id="6" name="Slide Number Placeholder 5">
            <a:extLst>
              <a:ext uri="{FF2B5EF4-FFF2-40B4-BE49-F238E27FC236}">
                <a16:creationId xmlns:a16="http://schemas.microsoft.com/office/drawing/2014/main" id="{2C5EC69A-1932-8D92-7F79-2058D58259B1}"/>
              </a:ext>
            </a:extLst>
          </p:cNvPr>
          <p:cNvSpPr>
            <a:spLocks noGrp="1"/>
          </p:cNvSpPr>
          <p:nvPr>
            <p:ph type="sldNum" sz="quarter" idx="12"/>
          </p:nvPr>
        </p:nvSpPr>
        <p:spPr/>
        <p:txBody>
          <a:bodyPr/>
          <a:lstStyle/>
          <a:p>
            <a:fld id="{3D91B892-5F28-F040-8D6E-C1E3BE1AA124}" type="slidenum">
              <a:rPr lang="en-DE" smtClean="0"/>
              <a:t>‹Nr.›</a:t>
            </a:fld>
            <a:endParaRPr lang="en-DE"/>
          </a:p>
        </p:txBody>
      </p:sp>
    </p:spTree>
    <p:extLst>
      <p:ext uri="{BB962C8B-B14F-4D97-AF65-F5344CB8AC3E}">
        <p14:creationId xmlns:p14="http://schemas.microsoft.com/office/powerpoint/2010/main" val="81708328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2E69E7E-2B0F-1F7D-E5EF-DC2F51C65D64}"/>
              </a:ext>
            </a:extLst>
          </p:cNvPr>
          <p:cNvSpPr>
            <a:spLocks noGrp="1"/>
          </p:cNvSpPr>
          <p:nvPr>
            <p:ph type="title" orient="vert"/>
          </p:nvPr>
        </p:nvSpPr>
        <p:spPr>
          <a:xfrm>
            <a:off x="6543675" y="274638"/>
            <a:ext cx="1971675" cy="4357687"/>
          </a:xfrm>
          <a:prstGeom prst="rect">
            <a:avLst/>
          </a:prstGeom>
        </p:spPr>
        <p:txBody>
          <a:bodyPr vert="eaVert"/>
          <a:lstStyle/>
          <a:p>
            <a:r>
              <a:rPr lang="en-US"/>
              <a:t>Click to edit Master title style</a:t>
            </a:r>
            <a:endParaRPr lang="en-DE"/>
          </a:p>
        </p:txBody>
      </p:sp>
      <p:sp>
        <p:nvSpPr>
          <p:cNvPr id="3" name="Vertical Text Placeholder 2">
            <a:extLst>
              <a:ext uri="{FF2B5EF4-FFF2-40B4-BE49-F238E27FC236}">
                <a16:creationId xmlns:a16="http://schemas.microsoft.com/office/drawing/2014/main" id="{9072B609-DE91-DC31-A945-37F4380F5D77}"/>
              </a:ext>
            </a:extLst>
          </p:cNvPr>
          <p:cNvSpPr>
            <a:spLocks noGrp="1"/>
          </p:cNvSpPr>
          <p:nvPr>
            <p:ph type="body" orient="vert" idx="1"/>
          </p:nvPr>
        </p:nvSpPr>
        <p:spPr>
          <a:xfrm>
            <a:off x="628650" y="274638"/>
            <a:ext cx="5762625" cy="435768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DE"/>
          </a:p>
        </p:txBody>
      </p:sp>
      <p:sp>
        <p:nvSpPr>
          <p:cNvPr id="4" name="Date Placeholder 3">
            <a:extLst>
              <a:ext uri="{FF2B5EF4-FFF2-40B4-BE49-F238E27FC236}">
                <a16:creationId xmlns:a16="http://schemas.microsoft.com/office/drawing/2014/main" id="{BBF420F8-CFEB-8368-E460-9ADF01283E30}"/>
              </a:ext>
            </a:extLst>
          </p:cNvPr>
          <p:cNvSpPr>
            <a:spLocks noGrp="1"/>
          </p:cNvSpPr>
          <p:nvPr>
            <p:ph type="dt" sz="half" idx="10"/>
          </p:nvPr>
        </p:nvSpPr>
        <p:spPr/>
        <p:txBody>
          <a:bodyPr/>
          <a:lstStyle/>
          <a:p>
            <a:fld id="{185A437D-A4F0-844E-A3B4-9A211C364B72}" type="datetimeFigureOut">
              <a:rPr lang="en-DE" smtClean="0"/>
              <a:t>10/8/25</a:t>
            </a:fld>
            <a:endParaRPr lang="en-DE"/>
          </a:p>
        </p:txBody>
      </p:sp>
      <p:sp>
        <p:nvSpPr>
          <p:cNvPr id="5" name="Footer Placeholder 4">
            <a:extLst>
              <a:ext uri="{FF2B5EF4-FFF2-40B4-BE49-F238E27FC236}">
                <a16:creationId xmlns:a16="http://schemas.microsoft.com/office/drawing/2014/main" id="{E5A7AA7C-B36E-1305-5E16-D03D1204721A}"/>
              </a:ext>
            </a:extLst>
          </p:cNvPr>
          <p:cNvSpPr>
            <a:spLocks noGrp="1"/>
          </p:cNvSpPr>
          <p:nvPr>
            <p:ph type="ftr" sz="quarter" idx="11"/>
          </p:nvPr>
        </p:nvSpPr>
        <p:spPr/>
        <p:txBody>
          <a:bodyPr/>
          <a:lstStyle/>
          <a:p>
            <a:endParaRPr lang="en-DE"/>
          </a:p>
        </p:txBody>
      </p:sp>
      <p:sp>
        <p:nvSpPr>
          <p:cNvPr id="6" name="Slide Number Placeholder 5">
            <a:extLst>
              <a:ext uri="{FF2B5EF4-FFF2-40B4-BE49-F238E27FC236}">
                <a16:creationId xmlns:a16="http://schemas.microsoft.com/office/drawing/2014/main" id="{4538D60C-CBDF-6D1A-C783-0D9121A36FA2}"/>
              </a:ext>
            </a:extLst>
          </p:cNvPr>
          <p:cNvSpPr>
            <a:spLocks noGrp="1"/>
          </p:cNvSpPr>
          <p:nvPr>
            <p:ph type="sldNum" sz="quarter" idx="12"/>
          </p:nvPr>
        </p:nvSpPr>
        <p:spPr/>
        <p:txBody>
          <a:bodyPr/>
          <a:lstStyle/>
          <a:p>
            <a:fld id="{3D91B892-5F28-F040-8D6E-C1E3BE1AA124}" type="slidenum">
              <a:rPr lang="en-DE" smtClean="0"/>
              <a:t>‹Nr.›</a:t>
            </a:fld>
            <a:endParaRPr lang="en-DE"/>
          </a:p>
        </p:txBody>
      </p:sp>
    </p:spTree>
    <p:extLst>
      <p:ext uri="{BB962C8B-B14F-4D97-AF65-F5344CB8AC3E}">
        <p14:creationId xmlns:p14="http://schemas.microsoft.com/office/powerpoint/2010/main" val="33623038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emf"/></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4.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microsoft.com/office/2007/relationships/hdphoto" Target="../media/hdphoto1.wdp"/></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emf"/><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50A95B6-451C-8942-153E-4ED8C8946349}"/>
              </a:ext>
            </a:extLst>
          </p:cNvPr>
          <p:cNvPicPr>
            <a:picLocks noChangeAspect="1"/>
          </p:cNvPicPr>
          <p:nvPr userDrawn="1"/>
        </p:nvPicPr>
        <p:blipFill>
          <a:blip r:embed="rId13"/>
          <a:srcRect t="-349" b="963"/>
          <a:stretch/>
        </p:blipFill>
        <p:spPr>
          <a:xfrm>
            <a:off x="0" y="-29151"/>
            <a:ext cx="9144000" cy="5247922"/>
          </a:xfrm>
          <a:prstGeom prst="rect">
            <a:avLst/>
          </a:prstGeom>
        </p:spPr>
      </p:pic>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b">
            <a:normAutofit/>
          </a:bodyPr>
          <a:lstStyle/>
          <a:p>
            <a:r>
              <a:rPr lang="en-GB" dirty="0"/>
              <a:t>Click to edit Master title style</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4" name="Grafik 3">
            <a:extLst>
              <a:ext uri="{FF2B5EF4-FFF2-40B4-BE49-F238E27FC236}">
                <a16:creationId xmlns:a16="http://schemas.microsoft.com/office/drawing/2014/main" id="{9FBE9B59-57F4-2C80-2EF0-E9C88FF7813F}"/>
              </a:ext>
            </a:extLst>
          </p:cNvPr>
          <p:cNvPicPr>
            <a:picLocks noChangeAspect="1"/>
          </p:cNvPicPr>
          <p:nvPr userDrawn="1"/>
        </p:nvPicPr>
        <p:blipFill>
          <a:blip r:embed="rId14">
            <a:biLevel thresh="25000"/>
          </a:blip>
          <a:stretch>
            <a:fillRect/>
          </a:stretch>
        </p:blipFill>
        <p:spPr>
          <a:xfrm>
            <a:off x="7070090" y="4669274"/>
            <a:ext cx="2035810" cy="452288"/>
          </a:xfrm>
          <a:prstGeom prst="rect">
            <a:avLst/>
          </a:prstGeom>
        </p:spPr>
      </p:pic>
    </p:spTree>
    <p:extLst>
      <p:ext uri="{BB962C8B-B14F-4D97-AF65-F5344CB8AC3E}">
        <p14:creationId xmlns:p14="http://schemas.microsoft.com/office/powerpoint/2010/main" val="411271169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2400" b="0" i="0" kern="1200">
          <a:solidFill>
            <a:schemeClr val="bg1"/>
          </a:solidFill>
          <a:latin typeface="Arial" panose="020B0604020202020204" pitchFamily="34" charset="0"/>
          <a:ea typeface="+mj-ea"/>
          <a:cs typeface="Arial" panose="020B0604020202020204" pitchFamily="34" charset="0"/>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b="0" i="0" kern="1200">
          <a:solidFill>
            <a:schemeClr val="bg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b="0" i="0" kern="1200">
          <a:solidFill>
            <a:schemeClr val="bg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b="0" i="0" kern="1200">
          <a:solidFill>
            <a:schemeClr val="bg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b="0" i="0" kern="1200">
          <a:solidFill>
            <a:schemeClr val="bg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350" b="0" i="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blue rectangle with a white corner&#10;&#10;AI-generated content may be incorrect.">
            <a:extLst>
              <a:ext uri="{FF2B5EF4-FFF2-40B4-BE49-F238E27FC236}">
                <a16:creationId xmlns:a16="http://schemas.microsoft.com/office/drawing/2014/main" id="{59C6351D-EF7B-3BEC-AA74-2177897E5FC6}"/>
              </a:ext>
            </a:extLst>
          </p:cNvPr>
          <p:cNvPicPr>
            <a:picLocks noChangeAspect="1"/>
          </p:cNvPicPr>
          <p:nvPr userDrawn="1"/>
        </p:nvPicPr>
        <p:blipFill>
          <a:blip r:embed="rId13">
            <a:extLst>
              <a:ext uri="{BEBA8EAE-BF5A-486C-A8C5-ECC9F3942E4B}">
                <a14:imgProps xmlns:a14="http://schemas.microsoft.com/office/drawing/2010/main">
                  <a14:imgLayer r:embed="rId14">
                    <a14:imgEffect>
                      <a14:saturation sat="115000"/>
                    </a14:imgEffect>
                  </a14:imgLayer>
                </a14:imgProps>
              </a:ext>
            </a:extLst>
          </a:blip>
          <a:stretch>
            <a:fillRect/>
          </a:stretch>
        </p:blipFill>
        <p:spPr>
          <a:xfrm>
            <a:off x="0" y="0"/>
            <a:ext cx="9144000" cy="5143500"/>
          </a:xfrm>
          <a:prstGeom prst="rect">
            <a:avLst/>
          </a:prstGeom>
        </p:spPr>
      </p:pic>
      <p:sp>
        <p:nvSpPr>
          <p:cNvPr id="2" name="Title Placeholder 1">
            <a:extLst>
              <a:ext uri="{FF2B5EF4-FFF2-40B4-BE49-F238E27FC236}">
                <a16:creationId xmlns:a16="http://schemas.microsoft.com/office/drawing/2014/main" id="{C825ADB4-ECE5-9D56-27C9-BED44BC67937}"/>
              </a:ext>
            </a:extLst>
          </p:cNvPr>
          <p:cNvSpPr>
            <a:spLocks noGrp="1"/>
          </p:cNvSpPr>
          <p:nvPr>
            <p:ph type="title"/>
          </p:nvPr>
        </p:nvSpPr>
        <p:spPr>
          <a:xfrm>
            <a:off x="628650" y="274638"/>
            <a:ext cx="7886700" cy="993775"/>
          </a:xfrm>
          <a:prstGeom prst="rect">
            <a:avLst/>
          </a:prstGeom>
        </p:spPr>
        <p:txBody>
          <a:bodyPr vert="horz" lIns="91440" tIns="45720" rIns="91440" bIns="45720" rtlCol="0" anchor="b">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C34D8567-E991-836E-EA2E-C05653E0455A}"/>
              </a:ext>
            </a:extLst>
          </p:cNvPr>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14096262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3200" kern="1200">
          <a:solidFill>
            <a:schemeClr val="bg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CDA21A4-3A3E-3A77-D9F8-F01AEA15D384}"/>
              </a:ext>
            </a:extLst>
          </p:cNvPr>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DE" dirty="0"/>
          </a:p>
        </p:txBody>
      </p:sp>
      <p:sp>
        <p:nvSpPr>
          <p:cNvPr id="4" name="Date Placeholder 3">
            <a:extLst>
              <a:ext uri="{FF2B5EF4-FFF2-40B4-BE49-F238E27FC236}">
                <a16:creationId xmlns:a16="http://schemas.microsoft.com/office/drawing/2014/main" id="{544397A8-BB5C-22B8-E406-B06F73C9B71A}"/>
              </a:ext>
            </a:extLst>
          </p:cNvPr>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185A437D-A4F0-844E-A3B4-9A211C364B72}" type="datetimeFigureOut">
              <a:rPr lang="en-DE" smtClean="0"/>
              <a:t>10/8/25</a:t>
            </a:fld>
            <a:endParaRPr lang="en-DE"/>
          </a:p>
        </p:txBody>
      </p:sp>
      <p:sp>
        <p:nvSpPr>
          <p:cNvPr id="5" name="Footer Placeholder 4">
            <a:extLst>
              <a:ext uri="{FF2B5EF4-FFF2-40B4-BE49-F238E27FC236}">
                <a16:creationId xmlns:a16="http://schemas.microsoft.com/office/drawing/2014/main" id="{31965D71-8C3C-EC4D-5C49-DB6E6DC1B797}"/>
              </a:ext>
            </a:extLst>
          </p:cNvPr>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DE"/>
          </a:p>
        </p:txBody>
      </p:sp>
      <p:sp>
        <p:nvSpPr>
          <p:cNvPr id="6" name="Slide Number Placeholder 5">
            <a:extLst>
              <a:ext uri="{FF2B5EF4-FFF2-40B4-BE49-F238E27FC236}">
                <a16:creationId xmlns:a16="http://schemas.microsoft.com/office/drawing/2014/main" id="{B3367CF4-9691-5717-1ED2-3F08C885563B}"/>
              </a:ext>
            </a:extLst>
          </p:cNvPr>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3D91B892-5F28-F040-8D6E-C1E3BE1AA124}" type="slidenum">
              <a:rPr lang="en-DE" smtClean="0"/>
              <a:t>‹Nr.›</a:t>
            </a:fld>
            <a:endParaRPr lang="en-DE"/>
          </a:p>
        </p:txBody>
      </p:sp>
      <p:sp>
        <p:nvSpPr>
          <p:cNvPr id="7" name="Rectangle 6">
            <a:extLst>
              <a:ext uri="{FF2B5EF4-FFF2-40B4-BE49-F238E27FC236}">
                <a16:creationId xmlns:a16="http://schemas.microsoft.com/office/drawing/2014/main" id="{26F40F71-4BAA-EEE0-0E50-448C0876ED41}"/>
              </a:ext>
            </a:extLst>
          </p:cNvPr>
          <p:cNvSpPr/>
          <p:nvPr userDrawn="1"/>
        </p:nvSpPr>
        <p:spPr>
          <a:xfrm>
            <a:off x="0" y="4640792"/>
            <a:ext cx="9144000" cy="502708"/>
          </a:xfrm>
          <a:prstGeom prst="rect">
            <a:avLst/>
          </a:prstGeom>
          <a:solidFill>
            <a:srgbClr val="11273C"/>
          </a:solidFill>
          <a:ln>
            <a:solidFill>
              <a:srgbClr val="1127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DE"/>
          </a:p>
        </p:txBody>
      </p:sp>
      <p:sp>
        <p:nvSpPr>
          <p:cNvPr id="8" name="Title Placeholder 1">
            <a:extLst>
              <a:ext uri="{FF2B5EF4-FFF2-40B4-BE49-F238E27FC236}">
                <a16:creationId xmlns:a16="http://schemas.microsoft.com/office/drawing/2014/main" id="{48E75F70-5A2D-F74B-BF6F-9B40DDA40A7D}"/>
              </a:ext>
            </a:extLst>
          </p:cNvPr>
          <p:cNvSpPr>
            <a:spLocks noGrp="1"/>
          </p:cNvSpPr>
          <p:nvPr>
            <p:ph type="title"/>
          </p:nvPr>
        </p:nvSpPr>
        <p:spPr>
          <a:xfrm>
            <a:off x="628650" y="274638"/>
            <a:ext cx="7886700" cy="993775"/>
          </a:xfrm>
          <a:prstGeom prst="rect">
            <a:avLst/>
          </a:prstGeom>
        </p:spPr>
        <p:txBody>
          <a:bodyPr vert="horz" lIns="91440" tIns="45720" rIns="91440" bIns="45720" rtlCol="0" anchor="b">
            <a:normAutofit/>
          </a:bodyPr>
          <a:lstStyle/>
          <a:p>
            <a:r>
              <a:rPr lang="en-US" dirty="0"/>
              <a:t>Click to edit Master title style</a:t>
            </a:r>
            <a:endParaRPr lang="en-GB" dirty="0"/>
          </a:p>
        </p:txBody>
      </p:sp>
      <p:pic>
        <p:nvPicPr>
          <p:cNvPr id="2" name="Grafik 1">
            <a:extLst>
              <a:ext uri="{FF2B5EF4-FFF2-40B4-BE49-F238E27FC236}">
                <a16:creationId xmlns:a16="http://schemas.microsoft.com/office/drawing/2014/main" id="{FD10C1A1-D774-DD14-D096-4C80167D3CDC}"/>
              </a:ext>
            </a:extLst>
          </p:cNvPr>
          <p:cNvPicPr>
            <a:picLocks noChangeAspect="1"/>
          </p:cNvPicPr>
          <p:nvPr userDrawn="1"/>
        </p:nvPicPr>
        <p:blipFill>
          <a:blip r:embed="rId13">
            <a:biLevel thresh="25000"/>
          </a:blip>
          <a:stretch>
            <a:fillRect/>
          </a:stretch>
        </p:blipFill>
        <p:spPr>
          <a:xfrm>
            <a:off x="7070090" y="4669274"/>
            <a:ext cx="2035810" cy="452288"/>
          </a:xfrm>
          <a:prstGeom prst="rect">
            <a:avLst/>
          </a:prstGeom>
        </p:spPr>
      </p:pic>
    </p:spTree>
    <p:extLst>
      <p:ext uri="{BB962C8B-B14F-4D97-AF65-F5344CB8AC3E}">
        <p14:creationId xmlns:p14="http://schemas.microsoft.com/office/powerpoint/2010/main" val="314885612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3200"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6.svg"/><Relationship Id="rId7" Type="http://schemas.microsoft.com/office/2007/relationships/hdphoto" Target="../media/hdphoto2.wdp"/><Relationship Id="rId2" Type="http://schemas.openxmlformats.org/officeDocument/2006/relationships/image" Target="../media/image5.png"/><Relationship Id="rId1" Type="http://schemas.openxmlformats.org/officeDocument/2006/relationships/slideLayout" Target="../slideLayouts/slideLayout23.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chart" Target="../charts/chart1.xml"/><Relationship Id="rId1" Type="http://schemas.openxmlformats.org/officeDocument/2006/relationships/slideLayout" Target="../slideLayouts/slideLayout23.xml"/><Relationship Id="rId6" Type="http://schemas.openxmlformats.org/officeDocument/2006/relationships/image" Target="../media/image13.jpeg"/><Relationship Id="rId11" Type="http://schemas.microsoft.com/office/2007/relationships/hdphoto" Target="../media/hdphoto3.wdp"/><Relationship Id="rId5" Type="http://schemas.openxmlformats.org/officeDocument/2006/relationships/image" Target="../media/image12.jpeg"/><Relationship Id="rId10" Type="http://schemas.openxmlformats.org/officeDocument/2006/relationships/image" Target="../media/image15.png"/><Relationship Id="rId4" Type="http://schemas.openxmlformats.org/officeDocument/2006/relationships/image" Target="../media/image11.png"/><Relationship Id="rId9" Type="http://schemas.microsoft.com/office/2007/relationships/hdphoto" Target="../media/hdphoto2.wdp"/></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8" Type="http://schemas.openxmlformats.org/officeDocument/2006/relationships/image" Target="../media/image21.svg"/><Relationship Id="rId13" Type="http://schemas.openxmlformats.org/officeDocument/2006/relationships/image" Target="../media/image7.png"/><Relationship Id="rId3" Type="http://schemas.openxmlformats.org/officeDocument/2006/relationships/image" Target="../media/image16.png"/><Relationship Id="rId7" Type="http://schemas.openxmlformats.org/officeDocument/2006/relationships/image" Target="../media/image20.png"/><Relationship Id="rId12" Type="http://schemas.openxmlformats.org/officeDocument/2006/relationships/image" Target="../media/image23.svg"/><Relationship Id="rId2" Type="http://schemas.openxmlformats.org/officeDocument/2006/relationships/chart" Target="../charts/chart2.xml"/><Relationship Id="rId1" Type="http://schemas.openxmlformats.org/officeDocument/2006/relationships/slideLayout" Target="../slideLayouts/slideLayout23.xml"/><Relationship Id="rId6" Type="http://schemas.openxmlformats.org/officeDocument/2006/relationships/image" Target="../media/image19.svg"/><Relationship Id="rId11" Type="http://schemas.openxmlformats.org/officeDocument/2006/relationships/image" Target="../media/image22.png"/><Relationship Id="rId5" Type="http://schemas.openxmlformats.org/officeDocument/2006/relationships/image" Target="../media/image18.png"/><Relationship Id="rId10" Type="http://schemas.openxmlformats.org/officeDocument/2006/relationships/image" Target="../media/image6.svg"/><Relationship Id="rId4" Type="http://schemas.openxmlformats.org/officeDocument/2006/relationships/image" Target="../media/image17.svg"/><Relationship Id="rId9" Type="http://schemas.openxmlformats.org/officeDocument/2006/relationships/image" Target="../media/image5.png"/><Relationship Id="rId14" Type="http://schemas.openxmlformats.org/officeDocument/2006/relationships/image" Target="../media/image8.svg"/></Relationships>
</file>

<file path=ppt/slides/_rels/slide13.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6.svg"/><Relationship Id="rId7" Type="http://schemas.openxmlformats.org/officeDocument/2006/relationships/image" Target="../media/image25.png"/><Relationship Id="rId2" Type="http://schemas.openxmlformats.org/officeDocument/2006/relationships/image" Target="../media/image5.png"/><Relationship Id="rId1" Type="http://schemas.openxmlformats.org/officeDocument/2006/relationships/slideLayout" Target="../slideLayouts/slideLayout23.xml"/><Relationship Id="rId6" Type="http://schemas.openxmlformats.org/officeDocument/2006/relationships/image" Target="../media/image24.png"/><Relationship Id="rId5" Type="http://schemas.microsoft.com/office/2007/relationships/hdphoto" Target="../media/hdphoto2.wdp"/><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hyperlink" Target="mailto:fabian.kratzlmeier@tax.mpg.de"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F761D6-350D-144B-3582-6C9E32A670A9}"/>
              </a:ext>
            </a:extLst>
          </p:cNvPr>
          <p:cNvSpPr>
            <a:spLocks noGrp="1"/>
          </p:cNvSpPr>
          <p:nvPr>
            <p:ph type="ctrTitle"/>
          </p:nvPr>
        </p:nvSpPr>
        <p:spPr>
          <a:xfrm>
            <a:off x="407101" y="1366692"/>
            <a:ext cx="5859228" cy="1430296"/>
          </a:xfrm>
        </p:spPr>
        <p:txBody>
          <a:bodyPr>
            <a:normAutofit fontScale="90000"/>
          </a:bodyPr>
          <a:lstStyle/>
          <a:p>
            <a:r>
              <a:rPr lang="en-US" sz="3300" dirty="0"/>
              <a:t>Tax claims in </a:t>
            </a:r>
            <a:r>
              <a:rPr lang="en-US" sz="3300"/>
              <a:t>European insolvency </a:t>
            </a:r>
            <a:r>
              <a:rPr lang="en-US" sz="3300" dirty="0"/>
              <a:t>law:</a:t>
            </a:r>
            <a:r>
              <a:rPr lang="en-US" sz="3100" dirty="0"/>
              <a:t> </a:t>
            </a:r>
            <a:br>
              <a:rPr lang="en-US" sz="2800" dirty="0"/>
            </a:br>
            <a:r>
              <a:rPr lang="en-US" sz="2600" b="0" dirty="0"/>
              <a:t>Special treatment or just another creditor?</a:t>
            </a:r>
          </a:p>
        </p:txBody>
      </p:sp>
      <p:sp>
        <p:nvSpPr>
          <p:cNvPr id="5" name="Subtitle 4">
            <a:extLst>
              <a:ext uri="{FF2B5EF4-FFF2-40B4-BE49-F238E27FC236}">
                <a16:creationId xmlns:a16="http://schemas.microsoft.com/office/drawing/2014/main" id="{39EBD222-1532-73DD-A008-9BC521654010}"/>
              </a:ext>
            </a:extLst>
          </p:cNvPr>
          <p:cNvSpPr>
            <a:spLocks noGrp="1"/>
          </p:cNvSpPr>
          <p:nvPr>
            <p:ph type="subTitle" idx="1"/>
          </p:nvPr>
        </p:nvSpPr>
        <p:spPr>
          <a:xfrm>
            <a:off x="407101" y="3474969"/>
            <a:ext cx="7388390" cy="976958"/>
          </a:xfrm>
        </p:spPr>
        <p:txBody>
          <a:bodyPr>
            <a:normAutofit/>
          </a:bodyPr>
          <a:lstStyle/>
          <a:p>
            <a:r>
              <a:rPr lang="en-US" sz="1600" dirty="0"/>
              <a:t>Dr. Fabian Kratzlmeier, LL.M. (Chicago)</a:t>
            </a:r>
          </a:p>
          <a:p>
            <a:pPr>
              <a:spcBef>
                <a:spcPts val="200"/>
              </a:spcBef>
            </a:pPr>
            <a:r>
              <a:rPr lang="en-US" sz="750" b="0" dirty="0">
                <a:latin typeface="Avenir Next" panose="020B0503020202020204" pitchFamily="34" charset="0"/>
                <a:ea typeface="+mj-ea"/>
              </a:rPr>
              <a:t>Senior Research Fellow, Max-Planck-Institute for Tax Law and Public Finance, Munich</a:t>
            </a:r>
            <a:endParaRPr lang="en-US" sz="100" b="0" dirty="0">
              <a:latin typeface="Avenir Next" panose="020B0503020202020204" pitchFamily="34" charset="0"/>
              <a:ea typeface="+mj-ea"/>
            </a:endParaRPr>
          </a:p>
          <a:p>
            <a:pPr>
              <a:spcBef>
                <a:spcPts val="500"/>
              </a:spcBef>
            </a:pPr>
            <a:endParaRPr lang="en-US" sz="100" b="0" dirty="0">
              <a:latin typeface="Avenir Next" panose="020B0503020202020204" pitchFamily="34" charset="0"/>
              <a:ea typeface="+mj-ea"/>
            </a:endParaRPr>
          </a:p>
          <a:p>
            <a:pPr>
              <a:spcBef>
                <a:spcPts val="500"/>
              </a:spcBef>
            </a:pPr>
            <a:r>
              <a:rPr lang="en-US" sz="1100" b="0" dirty="0">
                <a:latin typeface="Avenir Next" panose="020B0503020202020204" pitchFamily="34" charset="0"/>
                <a:ea typeface="+mj-ea"/>
              </a:rPr>
              <a:t>INSOL Europe Academic Forum 2025</a:t>
            </a:r>
          </a:p>
        </p:txBody>
      </p:sp>
      <p:pic>
        <p:nvPicPr>
          <p:cNvPr id="3" name="Grafik 2">
            <a:extLst>
              <a:ext uri="{FF2B5EF4-FFF2-40B4-BE49-F238E27FC236}">
                <a16:creationId xmlns:a16="http://schemas.microsoft.com/office/drawing/2014/main" id="{07637F50-3C5F-54D1-5468-FA90E99A6D36}"/>
              </a:ext>
            </a:extLst>
          </p:cNvPr>
          <p:cNvPicPr>
            <a:picLocks noChangeAspect="1"/>
          </p:cNvPicPr>
          <p:nvPr/>
        </p:nvPicPr>
        <p:blipFill>
          <a:blip r:embed="rId2">
            <a:biLevel thresh="25000"/>
          </a:blip>
          <a:stretch>
            <a:fillRect/>
          </a:stretch>
        </p:blipFill>
        <p:spPr>
          <a:xfrm>
            <a:off x="360921" y="195746"/>
            <a:ext cx="3370573" cy="748827"/>
          </a:xfrm>
          <a:prstGeom prst="rect">
            <a:avLst/>
          </a:prstGeom>
        </p:spPr>
      </p:pic>
    </p:spTree>
    <p:extLst>
      <p:ext uri="{BB962C8B-B14F-4D97-AF65-F5344CB8AC3E}">
        <p14:creationId xmlns:p14="http://schemas.microsoft.com/office/powerpoint/2010/main" val="10682563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EC6A19-F782-9E1C-040F-16C08B10BCB2}"/>
            </a:ext>
          </a:extLst>
        </p:cNvPr>
        <p:cNvGrpSpPr/>
        <p:nvPr/>
      </p:nvGrpSpPr>
      <p:grpSpPr>
        <a:xfrm>
          <a:off x="0" y="0"/>
          <a:ext cx="0" cy="0"/>
          <a:chOff x="0" y="0"/>
          <a:chExt cx="0" cy="0"/>
        </a:xfrm>
      </p:grpSpPr>
      <p:sp>
        <p:nvSpPr>
          <p:cNvPr id="12" name="Titel 1">
            <a:extLst>
              <a:ext uri="{FF2B5EF4-FFF2-40B4-BE49-F238E27FC236}">
                <a16:creationId xmlns:a16="http://schemas.microsoft.com/office/drawing/2014/main" id="{D01058F3-4D9D-E2E9-0C17-2047473441CB}"/>
              </a:ext>
            </a:extLst>
          </p:cNvPr>
          <p:cNvSpPr txBox="1">
            <a:spLocks/>
          </p:cNvSpPr>
          <p:nvPr/>
        </p:nvSpPr>
        <p:spPr>
          <a:xfrm>
            <a:off x="259373" y="265052"/>
            <a:ext cx="4901712" cy="994172"/>
          </a:xfrm>
          <a:prstGeom prst="rect">
            <a:avLst/>
          </a:prstGeom>
        </p:spPr>
        <p:txBody>
          <a:bodyPr vert="horz" lIns="91440" tIns="45720" rIns="91440" bIns="45720" rtlCol="0" anchor="b">
            <a:normAutofit/>
          </a:bodyPr>
          <a:lstStyle>
            <a:lvl1pPr algn="l" defTabSz="685800" rtl="0" eaLnBrk="1" latinLnBrk="0" hangingPunct="1">
              <a:lnSpc>
                <a:spcPct val="90000"/>
              </a:lnSpc>
              <a:spcBef>
                <a:spcPct val="0"/>
              </a:spcBef>
              <a:buNone/>
              <a:defRPr sz="4500" b="1" i="0" kern="1200">
                <a:solidFill>
                  <a:schemeClr val="bg1"/>
                </a:solidFill>
                <a:latin typeface="Avenir Next" panose="020B0503020202020204" pitchFamily="34" charset="0"/>
                <a:ea typeface="+mj-ea"/>
                <a:cs typeface="Arial" panose="020B0604020202020204" pitchFamily="34" charset="0"/>
              </a:defRPr>
            </a:lvl1pPr>
          </a:lstStyle>
          <a:p>
            <a:r>
              <a:rPr lang="en-US" sz="2800" dirty="0"/>
              <a:t>Research project outline</a:t>
            </a:r>
          </a:p>
        </p:txBody>
      </p:sp>
      <p:sp>
        <p:nvSpPr>
          <p:cNvPr id="13" name="Inhaltsplatzhalter 2">
            <a:extLst>
              <a:ext uri="{FF2B5EF4-FFF2-40B4-BE49-F238E27FC236}">
                <a16:creationId xmlns:a16="http://schemas.microsoft.com/office/drawing/2014/main" id="{EBF868EF-8964-6F49-1FDA-44C8F8DE0D1C}"/>
              </a:ext>
            </a:extLst>
          </p:cNvPr>
          <p:cNvSpPr txBox="1">
            <a:spLocks/>
          </p:cNvSpPr>
          <p:nvPr/>
        </p:nvSpPr>
        <p:spPr>
          <a:xfrm>
            <a:off x="888023" y="1304465"/>
            <a:ext cx="6979627" cy="3753309"/>
          </a:xfrm>
          <a:prstGeom prst="rect">
            <a:avLst/>
          </a:prstGeom>
        </p:spPr>
        <p:txBody>
          <a:bodyPr>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b="0" i="0" kern="1200">
                <a:solidFill>
                  <a:schemeClr val="bg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b="0" i="0" kern="1200">
                <a:solidFill>
                  <a:schemeClr val="bg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b="0" i="0" kern="1200">
                <a:solidFill>
                  <a:schemeClr val="bg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b="0" i="0" kern="1200">
                <a:solidFill>
                  <a:schemeClr val="bg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350" b="0" i="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10000"/>
              </a:lnSpc>
              <a:spcBef>
                <a:spcPts val="1600"/>
              </a:spcBef>
              <a:buFont typeface="Arial" panose="020B0604020202020204" pitchFamily="34" charset="0"/>
              <a:buNone/>
            </a:pPr>
            <a:r>
              <a:rPr lang="en-US" sz="1700" b="1" dirty="0"/>
              <a:t>Economic analysis: </a:t>
            </a:r>
            <a:br>
              <a:rPr lang="en-US" sz="1700" dirty="0"/>
            </a:br>
            <a:r>
              <a:rPr lang="en-US" sz="1700" dirty="0"/>
              <a:t>Is there any justification to afford the tax creditor </a:t>
            </a:r>
            <a:br>
              <a:rPr lang="en-US" sz="1700" dirty="0"/>
            </a:br>
            <a:r>
              <a:rPr lang="en-US" sz="1700" dirty="0"/>
              <a:t>special treatment under bankruptcy law? </a:t>
            </a:r>
          </a:p>
          <a:p>
            <a:pPr marL="0" indent="0">
              <a:lnSpc>
                <a:spcPct val="110000"/>
              </a:lnSpc>
              <a:spcBef>
                <a:spcPts val="1600"/>
              </a:spcBef>
              <a:buFont typeface="Arial" panose="020B0604020202020204" pitchFamily="34" charset="0"/>
              <a:buNone/>
            </a:pPr>
            <a:r>
              <a:rPr lang="en-US" sz="1700" b="1" dirty="0"/>
              <a:t>The tax creditor under harmonized EU insolvency law:</a:t>
            </a:r>
            <a:br>
              <a:rPr lang="en-US" sz="1700" b="1" dirty="0"/>
            </a:br>
            <a:r>
              <a:rPr lang="en-US" sz="1700" dirty="0"/>
              <a:t>How is the tax creditor treated in the proceedings harmonized under EU law (i.e. restructuring, discharge, and pre-pack)? How does the approach taken reconcile with the overall goal to enhance efficiency? </a:t>
            </a:r>
          </a:p>
          <a:p>
            <a:pPr marL="0" indent="0">
              <a:lnSpc>
                <a:spcPct val="110000"/>
              </a:lnSpc>
              <a:spcBef>
                <a:spcPts val="1600"/>
              </a:spcBef>
              <a:buFont typeface="Arial" panose="020B0604020202020204" pitchFamily="34" charset="0"/>
              <a:buNone/>
            </a:pPr>
            <a:r>
              <a:rPr lang="en-US" sz="1700" b="1" dirty="0"/>
              <a:t>Cross-border issues:</a:t>
            </a:r>
            <a:br>
              <a:rPr lang="en-US" sz="1700" b="1" dirty="0"/>
            </a:br>
            <a:r>
              <a:rPr lang="en-US" sz="1700" dirty="0"/>
              <a:t>How does the principle of state sovereignty shape the (special) treatment of the foreign tax creditor?</a:t>
            </a:r>
          </a:p>
          <a:p>
            <a:pPr marL="0" indent="0">
              <a:lnSpc>
                <a:spcPct val="120000"/>
              </a:lnSpc>
              <a:spcBef>
                <a:spcPts val="1600"/>
              </a:spcBef>
              <a:buFont typeface="Arial" panose="020B0604020202020204" pitchFamily="34" charset="0"/>
              <a:buNone/>
            </a:pPr>
            <a:endParaRPr lang="en-US" sz="1700" dirty="0"/>
          </a:p>
          <a:p>
            <a:pPr marL="0" indent="0">
              <a:lnSpc>
                <a:spcPct val="120000"/>
              </a:lnSpc>
              <a:spcBef>
                <a:spcPts val="1600"/>
              </a:spcBef>
              <a:buFont typeface="Arial" panose="020B0604020202020204" pitchFamily="34" charset="0"/>
              <a:buNone/>
            </a:pPr>
            <a:endParaRPr lang="en-US" sz="1700" dirty="0"/>
          </a:p>
        </p:txBody>
      </p:sp>
      <p:sp>
        <p:nvSpPr>
          <p:cNvPr id="14" name="Textfeld 13">
            <a:extLst>
              <a:ext uri="{FF2B5EF4-FFF2-40B4-BE49-F238E27FC236}">
                <a16:creationId xmlns:a16="http://schemas.microsoft.com/office/drawing/2014/main" id="{FB86CED0-E59D-A0F7-4775-C09664B140CE}"/>
              </a:ext>
            </a:extLst>
          </p:cNvPr>
          <p:cNvSpPr txBox="1"/>
          <p:nvPr/>
        </p:nvSpPr>
        <p:spPr>
          <a:xfrm>
            <a:off x="159361" y="1211059"/>
            <a:ext cx="752475" cy="923330"/>
          </a:xfrm>
          <a:prstGeom prst="rect">
            <a:avLst/>
          </a:prstGeom>
          <a:noFill/>
        </p:spPr>
        <p:txBody>
          <a:bodyPr wrap="square" rtlCol="0">
            <a:spAutoFit/>
          </a:bodyPr>
          <a:lstStyle/>
          <a:p>
            <a:pPr algn="r"/>
            <a:r>
              <a:rPr lang="en-US" sz="5400" b="1" dirty="0">
                <a:gradFill>
                  <a:gsLst>
                    <a:gs pos="39000">
                      <a:srgbClr val="81ADDB"/>
                    </a:gs>
                    <a:gs pos="73000">
                      <a:schemeClr val="accent1">
                        <a:lumMod val="20000"/>
                        <a:lumOff val="80000"/>
                      </a:schemeClr>
                    </a:gs>
                  </a:gsLst>
                  <a:lin ang="600000" scaled="0"/>
                </a:gradFill>
                <a:latin typeface="Lucida Grande" panose="020B0600040502020204" pitchFamily="34" charset="0"/>
                <a:ea typeface="Grantha Sangam MN" pitchFamily="2" charset="0"/>
                <a:cs typeface="Lucida Grande" panose="020B0600040502020204" pitchFamily="34" charset="0"/>
              </a:rPr>
              <a:t>1</a:t>
            </a:r>
          </a:p>
        </p:txBody>
      </p:sp>
      <p:sp>
        <p:nvSpPr>
          <p:cNvPr id="15" name="Textfeld 14">
            <a:extLst>
              <a:ext uri="{FF2B5EF4-FFF2-40B4-BE49-F238E27FC236}">
                <a16:creationId xmlns:a16="http://schemas.microsoft.com/office/drawing/2014/main" id="{25A7364A-C9AC-3FA1-6C23-33E37B19D6CC}"/>
              </a:ext>
            </a:extLst>
          </p:cNvPr>
          <p:cNvSpPr txBox="1"/>
          <p:nvPr/>
        </p:nvSpPr>
        <p:spPr>
          <a:xfrm>
            <a:off x="159361" y="2272389"/>
            <a:ext cx="752475" cy="923330"/>
          </a:xfrm>
          <a:prstGeom prst="rect">
            <a:avLst/>
          </a:prstGeom>
          <a:noFill/>
        </p:spPr>
        <p:txBody>
          <a:bodyPr wrap="square" rtlCol="0">
            <a:spAutoFit/>
          </a:bodyPr>
          <a:lstStyle>
            <a:defPPr>
              <a:defRPr lang="en-US"/>
            </a:defPPr>
            <a:lvl1pPr>
              <a:defRPr sz="7200" b="1">
                <a:gradFill>
                  <a:gsLst>
                    <a:gs pos="39000">
                      <a:srgbClr val="81ADDB"/>
                    </a:gs>
                    <a:gs pos="73000">
                      <a:schemeClr val="accent1">
                        <a:lumMod val="20000"/>
                        <a:lumOff val="80000"/>
                      </a:schemeClr>
                    </a:gs>
                  </a:gsLst>
                  <a:lin ang="600000" scaled="0"/>
                </a:gradFill>
                <a:latin typeface="Lucida Grande" panose="020B0600040502020204" pitchFamily="34" charset="0"/>
                <a:ea typeface="Grantha Sangam MN" pitchFamily="2" charset="0"/>
                <a:cs typeface="Lucida Grande" panose="020B0600040502020204" pitchFamily="34" charset="0"/>
              </a:defRPr>
            </a:lvl1pPr>
          </a:lstStyle>
          <a:p>
            <a:pPr algn="r"/>
            <a:r>
              <a:rPr lang="en-US" sz="5400" dirty="0"/>
              <a:t>2</a:t>
            </a:r>
          </a:p>
        </p:txBody>
      </p:sp>
      <p:sp>
        <p:nvSpPr>
          <p:cNvPr id="16" name="Textfeld 15">
            <a:extLst>
              <a:ext uri="{FF2B5EF4-FFF2-40B4-BE49-F238E27FC236}">
                <a16:creationId xmlns:a16="http://schemas.microsoft.com/office/drawing/2014/main" id="{024DEB29-2DC1-08DA-08EF-E0B40CA9D65D}"/>
              </a:ext>
            </a:extLst>
          </p:cNvPr>
          <p:cNvSpPr txBox="1"/>
          <p:nvPr/>
        </p:nvSpPr>
        <p:spPr>
          <a:xfrm>
            <a:off x="159361" y="3632607"/>
            <a:ext cx="752475" cy="923330"/>
          </a:xfrm>
          <a:prstGeom prst="rect">
            <a:avLst/>
          </a:prstGeom>
          <a:noFill/>
        </p:spPr>
        <p:txBody>
          <a:bodyPr wrap="square" rtlCol="0">
            <a:spAutoFit/>
          </a:bodyPr>
          <a:lstStyle>
            <a:defPPr>
              <a:defRPr lang="en-US"/>
            </a:defPPr>
            <a:lvl1pPr>
              <a:defRPr sz="7200" b="1">
                <a:gradFill>
                  <a:gsLst>
                    <a:gs pos="39000">
                      <a:srgbClr val="81ADDB"/>
                    </a:gs>
                    <a:gs pos="73000">
                      <a:schemeClr val="accent1">
                        <a:lumMod val="20000"/>
                        <a:lumOff val="80000"/>
                      </a:schemeClr>
                    </a:gs>
                  </a:gsLst>
                  <a:lin ang="600000" scaled="0"/>
                </a:gradFill>
                <a:latin typeface="Lucida Grande" panose="020B0600040502020204" pitchFamily="34" charset="0"/>
                <a:ea typeface="Grantha Sangam MN" pitchFamily="2" charset="0"/>
                <a:cs typeface="Lucida Grande" panose="020B0600040502020204" pitchFamily="34" charset="0"/>
              </a:defRPr>
            </a:lvl1pPr>
          </a:lstStyle>
          <a:p>
            <a:pPr algn="r"/>
            <a:r>
              <a:rPr lang="en-US" sz="5400" dirty="0"/>
              <a:t>3</a:t>
            </a:r>
          </a:p>
        </p:txBody>
      </p:sp>
    </p:spTree>
    <p:extLst>
      <p:ext uri="{BB962C8B-B14F-4D97-AF65-F5344CB8AC3E}">
        <p14:creationId xmlns:p14="http://schemas.microsoft.com/office/powerpoint/2010/main" val="29005112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744085-7081-8F2D-ADD2-E4DFCA245B2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816AE1B-931E-24AE-DB93-D419074570CE}"/>
              </a:ext>
            </a:extLst>
          </p:cNvPr>
          <p:cNvSpPr>
            <a:spLocks noGrp="1"/>
          </p:cNvSpPr>
          <p:nvPr>
            <p:ph type="title"/>
          </p:nvPr>
        </p:nvSpPr>
        <p:spPr>
          <a:xfrm>
            <a:off x="628650" y="2883224"/>
            <a:ext cx="8035848" cy="994172"/>
          </a:xfrm>
        </p:spPr>
        <p:txBody>
          <a:bodyPr anchor="t"/>
          <a:lstStyle/>
          <a:p>
            <a:r>
              <a:rPr lang="en-DE" sz="2800" b="1" dirty="0"/>
              <a:t>Economic analysis: </a:t>
            </a:r>
            <a:br>
              <a:rPr lang="en-DE" dirty="0"/>
            </a:br>
            <a:r>
              <a:rPr lang="en-DE" sz="2400" dirty="0"/>
              <a:t>Special treatment for tax claims?</a:t>
            </a:r>
            <a:endParaRPr lang="en-DE" dirty="0"/>
          </a:p>
        </p:txBody>
      </p:sp>
      <p:sp>
        <p:nvSpPr>
          <p:cNvPr id="7" name="Textfeld 6">
            <a:extLst>
              <a:ext uri="{FF2B5EF4-FFF2-40B4-BE49-F238E27FC236}">
                <a16:creationId xmlns:a16="http://schemas.microsoft.com/office/drawing/2014/main" id="{C0882E2F-6AF5-DAD7-79DF-B55BE1A77247}"/>
              </a:ext>
            </a:extLst>
          </p:cNvPr>
          <p:cNvSpPr txBox="1"/>
          <p:nvPr/>
        </p:nvSpPr>
        <p:spPr>
          <a:xfrm>
            <a:off x="-141723" y="1029889"/>
            <a:ext cx="1881312" cy="2215991"/>
          </a:xfrm>
          <a:prstGeom prst="rect">
            <a:avLst/>
          </a:prstGeom>
          <a:noFill/>
        </p:spPr>
        <p:txBody>
          <a:bodyPr wrap="square" rtlCol="0">
            <a:spAutoFit/>
          </a:bodyPr>
          <a:lstStyle/>
          <a:p>
            <a:pPr algn="r"/>
            <a:r>
              <a:rPr lang="de-DE" sz="13800" b="1" dirty="0">
                <a:gradFill>
                  <a:gsLst>
                    <a:gs pos="39000">
                      <a:srgbClr val="81ADDB"/>
                    </a:gs>
                    <a:gs pos="73000">
                      <a:schemeClr val="accent1">
                        <a:lumMod val="20000"/>
                        <a:lumOff val="80000"/>
                      </a:schemeClr>
                    </a:gs>
                  </a:gsLst>
                  <a:lin ang="600000" scaled="0"/>
                </a:gradFill>
                <a:latin typeface="Lucida Grande" panose="020B0600040502020204" pitchFamily="34" charset="0"/>
                <a:ea typeface="Grantha Sangam MN" pitchFamily="2" charset="0"/>
                <a:cs typeface="Lucida Grande" panose="020B0600040502020204" pitchFamily="34" charset="0"/>
              </a:rPr>
              <a:t>1</a:t>
            </a:r>
          </a:p>
        </p:txBody>
      </p:sp>
    </p:spTree>
    <p:extLst>
      <p:ext uri="{BB962C8B-B14F-4D97-AF65-F5344CB8AC3E}">
        <p14:creationId xmlns:p14="http://schemas.microsoft.com/office/powerpoint/2010/main" val="1673854792"/>
      </p:ext>
    </p:extLst>
  </p:cSld>
  <p:clrMapOvr>
    <a:masterClrMapping/>
  </p:clrMapOvr>
  <mc:AlternateContent xmlns:mc="http://schemas.openxmlformats.org/markup-compatibility/2006" xmlns:p14="http://schemas.microsoft.com/office/powerpoint/2010/main">
    <mc:Choice Requires="p14">
      <p:transition spd="slow" p14:dur="2000" advClick="0" advTm="2000"/>
    </mc:Choice>
    <mc:Fallback xmlns="">
      <p:transition spd="slow" advClick="0" advTm="2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441656-858B-F81A-4B41-9A41D616AE78}"/>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BE7A846F-F896-2F06-BE90-0B87AEB1119A}"/>
              </a:ext>
            </a:extLst>
          </p:cNvPr>
          <p:cNvSpPr txBox="1"/>
          <p:nvPr/>
        </p:nvSpPr>
        <p:spPr>
          <a:xfrm>
            <a:off x="7501246" y="986575"/>
            <a:ext cx="768485" cy="2862322"/>
          </a:xfrm>
          <a:prstGeom prst="rect">
            <a:avLst/>
          </a:prstGeom>
          <a:noFill/>
        </p:spPr>
        <p:txBody>
          <a:bodyPr wrap="square" rtlCol="0">
            <a:spAutoFit/>
          </a:bodyPr>
          <a:lstStyle/>
          <a:p>
            <a:r>
              <a:rPr lang="de-DE" sz="18000" b="1" dirty="0">
                <a:solidFill>
                  <a:srgbClr val="81ADDB"/>
                </a:solidFill>
                <a:latin typeface="STXingkai" panose="02010800040101010101" pitchFamily="2" charset="-122"/>
                <a:ea typeface="STXingkai" panose="02010800040101010101" pitchFamily="2" charset="-122"/>
                <a:cs typeface="PHOSPHATE INLINE" panose="02000506050000020004" pitchFamily="2" charset="77"/>
              </a:rPr>
              <a:t>„</a:t>
            </a:r>
          </a:p>
        </p:txBody>
      </p:sp>
      <p:sp>
        <p:nvSpPr>
          <p:cNvPr id="2" name="TextBox 1">
            <a:extLst>
              <a:ext uri="{FF2B5EF4-FFF2-40B4-BE49-F238E27FC236}">
                <a16:creationId xmlns:a16="http://schemas.microsoft.com/office/drawing/2014/main" id="{6F124268-E357-9507-E9C3-79CAF6444E15}"/>
              </a:ext>
            </a:extLst>
          </p:cNvPr>
          <p:cNvSpPr txBox="1"/>
          <p:nvPr/>
        </p:nvSpPr>
        <p:spPr>
          <a:xfrm rot="10800000">
            <a:off x="874270" y="1035533"/>
            <a:ext cx="768485" cy="2862322"/>
          </a:xfrm>
          <a:prstGeom prst="rect">
            <a:avLst/>
          </a:prstGeom>
          <a:noFill/>
        </p:spPr>
        <p:txBody>
          <a:bodyPr wrap="square" rtlCol="0">
            <a:spAutoFit/>
          </a:bodyPr>
          <a:lstStyle/>
          <a:p>
            <a:r>
              <a:rPr lang="de-DE" sz="18000" b="1" dirty="0">
                <a:solidFill>
                  <a:srgbClr val="81ADDB"/>
                </a:solidFill>
                <a:latin typeface="STXingkai" panose="02010800040101010101" pitchFamily="2" charset="-122"/>
                <a:ea typeface="STXingkai" panose="02010800040101010101" pitchFamily="2" charset="-122"/>
                <a:cs typeface="PHOSPHATE INLINE" panose="02000506050000020004" pitchFamily="2" charset="77"/>
              </a:rPr>
              <a:t>„</a:t>
            </a:r>
          </a:p>
        </p:txBody>
      </p:sp>
      <p:sp>
        <p:nvSpPr>
          <p:cNvPr id="13" name="Title 1">
            <a:extLst>
              <a:ext uri="{FF2B5EF4-FFF2-40B4-BE49-F238E27FC236}">
                <a16:creationId xmlns:a16="http://schemas.microsoft.com/office/drawing/2014/main" id="{16A89A8B-7E2F-F9BE-C733-9DEB5416E855}"/>
              </a:ext>
            </a:extLst>
          </p:cNvPr>
          <p:cNvSpPr txBox="1">
            <a:spLocks/>
          </p:cNvSpPr>
          <p:nvPr/>
        </p:nvSpPr>
        <p:spPr>
          <a:xfrm>
            <a:off x="628650" y="273844"/>
            <a:ext cx="7886700" cy="994172"/>
          </a:xfrm>
          <a:prstGeom prst="rect">
            <a:avLst/>
          </a:prstGeom>
        </p:spPr>
        <p:txBody>
          <a:bodyPr vert="horz" lIns="91440" tIns="45720" rIns="91440" bIns="45720" rtlCol="0" anchor="b">
            <a:normAutofit/>
          </a:bodyPr>
          <a:lstStyle>
            <a:lvl1pPr algn="l" defTabSz="685800" rtl="0" eaLnBrk="1" latinLnBrk="0" hangingPunct="1">
              <a:lnSpc>
                <a:spcPct val="90000"/>
              </a:lnSpc>
              <a:spcBef>
                <a:spcPct val="0"/>
              </a:spcBef>
              <a:buNone/>
              <a:defRPr sz="2400" b="0" i="0" kern="1200">
                <a:solidFill>
                  <a:schemeClr val="bg1"/>
                </a:solidFill>
                <a:latin typeface="Arial" panose="020B0604020202020204" pitchFamily="34" charset="0"/>
                <a:ea typeface="+mj-ea"/>
                <a:cs typeface="Arial" panose="020B0604020202020204" pitchFamily="34" charset="0"/>
              </a:defRPr>
            </a:lvl1pPr>
          </a:lstStyle>
          <a:p>
            <a:r>
              <a:rPr lang="en-US" sz="2800" b="1" dirty="0">
                <a:solidFill>
                  <a:srgbClr val="81ADDB"/>
                </a:solidFill>
              </a:rPr>
              <a:t>ECJ, 08.05.2024, C-20/23, </a:t>
            </a:r>
            <a:r>
              <a:rPr lang="en-US" sz="2800" b="1" i="1" dirty="0">
                <a:solidFill>
                  <a:srgbClr val="81ADDB"/>
                </a:solidFill>
              </a:rPr>
              <a:t>SF</a:t>
            </a:r>
          </a:p>
          <a:p>
            <a:r>
              <a:rPr lang="en-US" noProof="0" dirty="0">
                <a:solidFill>
                  <a:srgbClr val="81ADDB"/>
                </a:solidFill>
                <a:sym typeface="Wingdings" pitchFamily="2" charset="2"/>
              </a:rPr>
              <a:t>Comments on the particularities of the tax creditor</a:t>
            </a:r>
            <a:endParaRPr kumimoji="0" lang="en-US" sz="2400" b="0" i="0" u="none" strike="noStrike" kern="1200" cap="none" spc="0" normalizeH="0" baseline="0" noProof="0" dirty="0">
              <a:ln>
                <a:noFill/>
              </a:ln>
              <a:solidFill>
                <a:srgbClr val="81ADDB"/>
              </a:solidFill>
              <a:effectLst/>
              <a:uLnTx/>
              <a:uFillTx/>
              <a:latin typeface="Arial" panose="020B0604020202020204" pitchFamily="34" charset="0"/>
              <a:ea typeface="+mj-ea"/>
              <a:cs typeface="Arial" panose="020B0604020202020204" pitchFamily="34" charset="0"/>
            </a:endParaRPr>
          </a:p>
        </p:txBody>
      </p:sp>
      <p:sp>
        <p:nvSpPr>
          <p:cNvPr id="18" name="Content Placeholder 3">
            <a:extLst>
              <a:ext uri="{FF2B5EF4-FFF2-40B4-BE49-F238E27FC236}">
                <a16:creationId xmlns:a16="http://schemas.microsoft.com/office/drawing/2014/main" id="{B5AE9CBE-38DA-9606-74F0-3E7E3E544C06}"/>
              </a:ext>
            </a:extLst>
          </p:cNvPr>
          <p:cNvSpPr txBox="1">
            <a:spLocks/>
          </p:cNvSpPr>
          <p:nvPr/>
        </p:nvSpPr>
        <p:spPr>
          <a:xfrm>
            <a:off x="628651" y="1766532"/>
            <a:ext cx="7886699" cy="26720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1800" b="1" dirty="0">
                <a:solidFill>
                  <a:srgbClr val="11273C"/>
                </a:solidFill>
              </a:rPr>
              <a:t>Para. 42</a:t>
            </a:r>
          </a:p>
          <a:p>
            <a:pPr marL="0" marR="0" lvl="0" indent="0" algn="just" defTabSz="914400" rtl="0" eaLnBrk="1" fontAlgn="auto" latinLnBrk="0" hangingPunct="1">
              <a:lnSpc>
                <a:spcPct val="90000"/>
              </a:lnSpc>
              <a:spcBef>
                <a:spcPts val="400"/>
              </a:spcBef>
              <a:spcAft>
                <a:spcPts val="0"/>
              </a:spcAft>
              <a:buClrTx/>
              <a:buSzTx/>
              <a:buFont typeface="Arial" panose="020B0604020202020204" pitchFamily="34" charset="0"/>
              <a:buNone/>
              <a:tabLst/>
              <a:defRPr/>
            </a:pPr>
            <a:r>
              <a:rPr lang="en-US" sz="1800" dirty="0">
                <a:solidFill>
                  <a:srgbClr val="11273C"/>
                </a:solidFill>
              </a:rPr>
              <a:t>“in view of the nature of tax […] debts […], Member States may legitimately con-sider that public institutional creditors are not in a situation comparable to that of creditors in the commercial or private sector from the point of view of recovering the debts concerned.</a:t>
            </a:r>
          </a:p>
          <a:p>
            <a:pPr marL="0" marR="0" lvl="0" indent="0" algn="just" defTabSz="914400" rtl="0" eaLnBrk="1" fontAlgn="auto" latinLnBrk="0" hangingPunct="1">
              <a:lnSpc>
                <a:spcPct val="90000"/>
              </a:lnSpc>
              <a:spcBef>
                <a:spcPts val="400"/>
              </a:spcBef>
              <a:spcAft>
                <a:spcPts val="0"/>
              </a:spcAft>
              <a:buClrTx/>
              <a:buSzTx/>
              <a:buFont typeface="Arial" panose="020B0604020202020204" pitchFamily="34" charset="0"/>
              <a:buNone/>
              <a:tabLst/>
              <a:defRPr/>
            </a:pPr>
            <a:endParaRPr lang="en-US" sz="1800" dirty="0">
              <a:solidFill>
                <a:srgbClr val="11273C"/>
              </a:solidFill>
            </a:endParaRPr>
          </a:p>
          <a:p>
            <a:pPr marL="0" indent="0" algn="just">
              <a:spcBef>
                <a:spcPts val="400"/>
              </a:spcBef>
              <a:buNone/>
              <a:defRPr/>
            </a:pPr>
            <a:endParaRPr lang="en-US" sz="1000" dirty="0">
              <a:solidFill>
                <a:srgbClr val="11273C"/>
              </a:solidFill>
            </a:endParaRPr>
          </a:p>
          <a:p>
            <a:pPr marL="0" indent="0" algn="just">
              <a:spcBef>
                <a:spcPts val="400"/>
              </a:spcBef>
              <a:buNone/>
              <a:defRPr/>
            </a:pPr>
            <a:endParaRPr lang="en-US" sz="1000" dirty="0">
              <a:solidFill>
                <a:srgbClr val="11273C"/>
              </a:solidFill>
            </a:endParaRPr>
          </a:p>
          <a:p>
            <a:pPr marL="0" indent="0" algn="just">
              <a:spcBef>
                <a:spcPts val="400"/>
              </a:spcBef>
              <a:buNone/>
              <a:defRPr/>
            </a:pPr>
            <a:endParaRPr lang="en-US" sz="1000" dirty="0">
              <a:solidFill>
                <a:srgbClr val="11273C"/>
              </a:solidFill>
            </a:endParaRPr>
          </a:p>
          <a:p>
            <a:pPr marL="0" indent="0" algn="just">
              <a:spcBef>
                <a:spcPts val="400"/>
              </a:spcBef>
              <a:buNone/>
              <a:defRPr/>
            </a:pPr>
            <a:endParaRPr lang="en-US" sz="1000" dirty="0">
              <a:solidFill>
                <a:srgbClr val="11273C"/>
              </a:solidFill>
            </a:endParaRPr>
          </a:p>
          <a:p>
            <a:pPr marL="0" indent="0" algn="just">
              <a:spcBef>
                <a:spcPts val="400"/>
              </a:spcBef>
              <a:buNone/>
              <a:defRPr/>
            </a:pPr>
            <a:r>
              <a:rPr lang="en-US" sz="700" dirty="0">
                <a:solidFill>
                  <a:srgbClr val="11273C"/>
                </a:solidFill>
              </a:rPr>
              <a:t>Confirmed in ECJ, 07.11.2024, Joint Cases C-289/23 &amp; C-305/23, </a:t>
            </a:r>
            <a:r>
              <a:rPr lang="en-US" sz="700" i="1" dirty="0">
                <a:solidFill>
                  <a:srgbClr val="11273C"/>
                </a:solidFill>
              </a:rPr>
              <a:t>Agencia Estatal de la Administración </a:t>
            </a:r>
            <a:r>
              <a:rPr lang="en-US" sz="700" i="1" dirty="0" err="1">
                <a:solidFill>
                  <a:srgbClr val="11273C"/>
                </a:solidFill>
              </a:rPr>
              <a:t>Tributaria</a:t>
            </a:r>
            <a:endParaRPr lang="en-US" sz="700" i="1" dirty="0">
              <a:solidFill>
                <a:srgbClr val="11273C"/>
              </a:solidFill>
            </a:endParaRPr>
          </a:p>
        </p:txBody>
      </p:sp>
    </p:spTree>
    <p:extLst>
      <p:ext uri="{BB962C8B-B14F-4D97-AF65-F5344CB8AC3E}">
        <p14:creationId xmlns:p14="http://schemas.microsoft.com/office/powerpoint/2010/main" val="19668868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D1BC14-874F-EE4C-7624-A37AFA05AF6D}"/>
              </a:ext>
            </a:extLst>
          </p:cNvPr>
          <p:cNvSpPr>
            <a:spLocks noGrp="1"/>
          </p:cNvSpPr>
          <p:nvPr>
            <p:ph type="title"/>
          </p:nvPr>
        </p:nvSpPr>
        <p:spPr/>
        <p:txBody>
          <a:bodyPr/>
          <a:lstStyle/>
          <a:p>
            <a:r>
              <a:rPr lang="en-US" sz="2800" b="1" dirty="0"/>
              <a:t>Economic analysis: </a:t>
            </a:r>
            <a:br>
              <a:rPr lang="en-US" dirty="0"/>
            </a:br>
            <a:r>
              <a:rPr lang="en-US" sz="2400" dirty="0"/>
              <a:t>Special treatment for tax claims?</a:t>
            </a:r>
            <a:endParaRPr lang="en-US" dirty="0"/>
          </a:p>
        </p:txBody>
      </p:sp>
      <p:sp>
        <p:nvSpPr>
          <p:cNvPr id="4" name="Content Placeholder 3">
            <a:extLst>
              <a:ext uri="{FF2B5EF4-FFF2-40B4-BE49-F238E27FC236}">
                <a16:creationId xmlns:a16="http://schemas.microsoft.com/office/drawing/2014/main" id="{52BA3904-8599-BDFB-0356-7AD8409C3C21}"/>
              </a:ext>
            </a:extLst>
          </p:cNvPr>
          <p:cNvSpPr>
            <a:spLocks noGrp="1"/>
          </p:cNvSpPr>
          <p:nvPr>
            <p:ph sz="half" idx="1"/>
          </p:nvPr>
        </p:nvSpPr>
        <p:spPr>
          <a:xfrm>
            <a:off x="628650" y="1588674"/>
            <a:ext cx="6575714" cy="3280981"/>
          </a:xfrm>
        </p:spPr>
        <p:txBody>
          <a:bodyPr>
            <a:normAutofit/>
          </a:bodyPr>
          <a:lstStyle/>
          <a:p>
            <a:pPr marL="0" indent="0">
              <a:buNone/>
            </a:pPr>
            <a:r>
              <a:rPr lang="en-US" sz="2200" dirty="0">
                <a:solidFill>
                  <a:srgbClr val="81ADDB"/>
                </a:solidFill>
              </a:rPr>
              <a:t>The tax creditor as a (non-)adjusting creditor?</a:t>
            </a:r>
          </a:p>
          <a:p>
            <a:pPr>
              <a:lnSpc>
                <a:spcPct val="100000"/>
              </a:lnSpc>
              <a:spcBef>
                <a:spcPts val="1350"/>
              </a:spcBef>
            </a:pPr>
            <a:r>
              <a:rPr lang="en-US" sz="1600" dirty="0"/>
              <a:t>What kind of adjustments are we talking about?</a:t>
            </a:r>
            <a:br>
              <a:rPr lang="en-US" sz="1600" dirty="0"/>
            </a:br>
            <a:r>
              <a:rPr lang="en-US" sz="1200" dirty="0"/>
              <a:t>Bargaining power vs. legislative power (under non-bankruptcy law)</a:t>
            </a:r>
          </a:p>
          <a:p>
            <a:pPr marL="171450" marR="0" lvl="0" indent="-171450" algn="l" defTabSz="685800" rtl="0" eaLnBrk="1" fontAlgn="auto" latinLnBrk="0" hangingPunct="1">
              <a:lnSpc>
                <a:spcPct val="100000"/>
              </a:lnSpc>
              <a:spcBef>
                <a:spcPts val="1350"/>
              </a:spcBef>
              <a:spcAft>
                <a:spcPts val="0"/>
              </a:spcAft>
              <a:buClrTx/>
              <a:buSzTx/>
              <a:buFont typeface="Arial" panose="020B0604020202020204" pitchFamily="34" charset="0"/>
              <a:buChar char="•"/>
              <a:tabLst/>
              <a:defRPr/>
            </a:pPr>
            <a:r>
              <a:rPr lang="en-US" sz="1600" dirty="0">
                <a:solidFill>
                  <a:prstClr val="white"/>
                </a:solidFill>
              </a:rPr>
              <a:t>”Self-adjusting”</a:t>
            </a:r>
            <a:r>
              <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taxes?</a:t>
            </a:r>
            <a:br>
              <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br>
            <a:r>
              <a:rPr kumimoji="0" lang="en-US" sz="1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Gains-based vs. transaction- and wealth-based taxes</a:t>
            </a:r>
            <a:endParaRPr lang="en-US" sz="1600" dirty="0"/>
          </a:p>
          <a:p>
            <a:pPr>
              <a:lnSpc>
                <a:spcPct val="100000"/>
              </a:lnSpc>
              <a:spcBef>
                <a:spcPts val="1350"/>
              </a:spcBef>
            </a:pPr>
            <a:r>
              <a:rPr lang="en-US" sz="1600" dirty="0"/>
              <a:t>Instruments to adjust</a:t>
            </a:r>
            <a:br>
              <a:rPr lang="en-US" sz="1600" dirty="0"/>
            </a:br>
            <a:r>
              <a:rPr lang="en-US" sz="1200" dirty="0"/>
              <a:t>Withholding mechanisms, third-party co-liability, statutory liens, self-enforcement and self-execution, access to information, statutory interest rates</a:t>
            </a:r>
            <a:endParaRPr lang="en-US" sz="1600" dirty="0"/>
          </a:p>
          <a:p>
            <a:pPr>
              <a:lnSpc>
                <a:spcPct val="100000"/>
              </a:lnSpc>
              <a:spcBef>
                <a:spcPts val="1350"/>
              </a:spcBef>
            </a:pPr>
            <a:r>
              <a:rPr lang="en-US" sz="1600" dirty="0"/>
              <a:t>Not part of my paper: normative arguments</a:t>
            </a:r>
            <a:br>
              <a:rPr lang="en-US" sz="1600" dirty="0"/>
            </a:br>
            <a:r>
              <a:rPr lang="en-US" sz="1200" dirty="0"/>
              <a:t>The no-sacrifice argument, taxation as a collective process, equality-based constitutional arguments, indirect benefits, etc.</a:t>
            </a:r>
          </a:p>
          <a:p>
            <a:endParaRPr lang="en-US" dirty="0"/>
          </a:p>
        </p:txBody>
      </p:sp>
    </p:spTree>
    <p:extLst>
      <p:ext uri="{BB962C8B-B14F-4D97-AF65-F5344CB8AC3E}">
        <p14:creationId xmlns:p14="http://schemas.microsoft.com/office/powerpoint/2010/main" val="182753977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D0914A-6430-D6CA-D795-9677CD2D6DFD}"/>
            </a:ext>
          </a:extLst>
        </p:cNvPr>
        <p:cNvGrpSpPr/>
        <p:nvPr/>
      </p:nvGrpSpPr>
      <p:grpSpPr>
        <a:xfrm>
          <a:off x="0" y="0"/>
          <a:ext cx="0" cy="0"/>
          <a:chOff x="0" y="0"/>
          <a:chExt cx="0" cy="0"/>
        </a:xfrm>
      </p:grpSpPr>
      <p:sp>
        <p:nvSpPr>
          <p:cNvPr id="13" name="Title 1">
            <a:extLst>
              <a:ext uri="{FF2B5EF4-FFF2-40B4-BE49-F238E27FC236}">
                <a16:creationId xmlns:a16="http://schemas.microsoft.com/office/drawing/2014/main" id="{3EB31B14-FEC0-FE97-4D46-4D70BAE57727}"/>
              </a:ext>
            </a:extLst>
          </p:cNvPr>
          <p:cNvSpPr txBox="1">
            <a:spLocks/>
          </p:cNvSpPr>
          <p:nvPr/>
        </p:nvSpPr>
        <p:spPr>
          <a:xfrm>
            <a:off x="628650" y="273844"/>
            <a:ext cx="7886700" cy="994172"/>
          </a:xfrm>
          <a:prstGeom prst="rect">
            <a:avLst/>
          </a:prstGeom>
        </p:spPr>
        <p:txBody>
          <a:bodyPr vert="horz" lIns="91440" tIns="45720" rIns="91440" bIns="45720" rtlCol="0" anchor="b">
            <a:normAutofit/>
          </a:bodyPr>
          <a:lstStyle>
            <a:lvl1pPr algn="l" defTabSz="685800" rtl="0" eaLnBrk="1" latinLnBrk="0" hangingPunct="1">
              <a:lnSpc>
                <a:spcPct val="90000"/>
              </a:lnSpc>
              <a:spcBef>
                <a:spcPct val="0"/>
              </a:spcBef>
              <a:buNone/>
              <a:defRPr sz="2400" b="0" i="0" kern="1200">
                <a:solidFill>
                  <a:schemeClr val="bg1"/>
                </a:solidFill>
                <a:latin typeface="Arial" panose="020B0604020202020204" pitchFamily="34" charset="0"/>
                <a:ea typeface="+mj-ea"/>
                <a:cs typeface="Arial" panose="020B0604020202020204" pitchFamily="34" charset="0"/>
              </a:defRPr>
            </a:lvl1pPr>
          </a:lstStyle>
          <a:p>
            <a:r>
              <a:rPr lang="en-US" sz="2800" b="1" dirty="0">
                <a:solidFill>
                  <a:srgbClr val="81ADDB"/>
                </a:solidFill>
              </a:rPr>
              <a:t>Means to adjust</a:t>
            </a:r>
          </a:p>
          <a:p>
            <a:r>
              <a:rPr lang="en-US" dirty="0">
                <a:solidFill>
                  <a:srgbClr val="81ADDB"/>
                </a:solidFill>
                <a:sym typeface="Wingdings" pitchFamily="2" charset="2"/>
              </a:rPr>
              <a:t>Private creditors vs. the tax creditor</a:t>
            </a:r>
          </a:p>
        </p:txBody>
      </p:sp>
      <p:pic>
        <p:nvPicPr>
          <p:cNvPr id="31" name="Grafik 30" descr="Darlehen Silhouette">
            <a:extLst>
              <a:ext uri="{FF2B5EF4-FFF2-40B4-BE49-F238E27FC236}">
                <a16:creationId xmlns:a16="http://schemas.microsoft.com/office/drawing/2014/main" id="{8E40C86B-D50C-84E1-9AB7-FD816F5C1C2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035759" y="1568583"/>
            <a:ext cx="498877" cy="498877"/>
          </a:xfrm>
          <a:prstGeom prst="rect">
            <a:avLst/>
          </a:prstGeom>
        </p:spPr>
      </p:pic>
      <p:cxnSp>
        <p:nvCxnSpPr>
          <p:cNvPr id="33" name="Gerade Verbindung 32">
            <a:extLst>
              <a:ext uri="{FF2B5EF4-FFF2-40B4-BE49-F238E27FC236}">
                <a16:creationId xmlns:a16="http://schemas.microsoft.com/office/drawing/2014/main" id="{024FAF00-2DC6-8453-BF89-405ECD8D3A7C}"/>
              </a:ext>
            </a:extLst>
          </p:cNvPr>
          <p:cNvCxnSpPr>
            <a:cxnSpLocks/>
          </p:cNvCxnSpPr>
          <p:nvPr/>
        </p:nvCxnSpPr>
        <p:spPr>
          <a:xfrm>
            <a:off x="5523597" y="1818021"/>
            <a:ext cx="62848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Gerade Verbindung 33">
            <a:extLst>
              <a:ext uri="{FF2B5EF4-FFF2-40B4-BE49-F238E27FC236}">
                <a16:creationId xmlns:a16="http://schemas.microsoft.com/office/drawing/2014/main" id="{B2A1B1CF-FD45-9845-F286-1428198D22BD}"/>
              </a:ext>
            </a:extLst>
          </p:cNvPr>
          <p:cNvCxnSpPr>
            <a:cxnSpLocks/>
          </p:cNvCxnSpPr>
          <p:nvPr/>
        </p:nvCxnSpPr>
        <p:spPr>
          <a:xfrm>
            <a:off x="6396448" y="1818022"/>
            <a:ext cx="59548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41" name="Gruppieren 40">
            <a:extLst>
              <a:ext uri="{FF2B5EF4-FFF2-40B4-BE49-F238E27FC236}">
                <a16:creationId xmlns:a16="http://schemas.microsoft.com/office/drawing/2014/main" id="{020DF5E8-2EB2-C159-00B9-BC496FB9AB45}"/>
              </a:ext>
            </a:extLst>
          </p:cNvPr>
          <p:cNvGrpSpPr/>
          <p:nvPr/>
        </p:nvGrpSpPr>
        <p:grpSpPr>
          <a:xfrm>
            <a:off x="6883063" y="1304200"/>
            <a:ext cx="1351902" cy="1144757"/>
            <a:chOff x="4075234" y="1479684"/>
            <a:chExt cx="1351902" cy="1144757"/>
          </a:xfrm>
        </p:grpSpPr>
        <p:pic>
          <p:nvPicPr>
            <p:cNvPr id="5" name="Grafik 4" descr="Kinder Silhouette">
              <a:extLst>
                <a:ext uri="{FF2B5EF4-FFF2-40B4-BE49-F238E27FC236}">
                  <a16:creationId xmlns:a16="http://schemas.microsoft.com/office/drawing/2014/main" id="{B715570E-E1D9-3612-1E7E-373B3A848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178807" y="1479684"/>
              <a:ext cx="1144757" cy="1144757"/>
            </a:xfrm>
            <a:prstGeom prst="rect">
              <a:avLst/>
            </a:prstGeom>
          </p:spPr>
        </p:pic>
        <p:sp>
          <p:nvSpPr>
            <p:cNvPr id="39" name="Textfeld 38">
              <a:extLst>
                <a:ext uri="{FF2B5EF4-FFF2-40B4-BE49-F238E27FC236}">
                  <a16:creationId xmlns:a16="http://schemas.microsoft.com/office/drawing/2014/main" id="{640A9E63-547F-57D9-7A2E-8FF3C0ADA4D1}"/>
                </a:ext>
              </a:extLst>
            </p:cNvPr>
            <p:cNvSpPr txBox="1"/>
            <p:nvPr/>
          </p:nvSpPr>
          <p:spPr>
            <a:xfrm>
              <a:off x="4075234" y="2309993"/>
              <a:ext cx="1351902" cy="276999"/>
            </a:xfrm>
            <a:prstGeom prst="rect">
              <a:avLst/>
            </a:prstGeom>
            <a:noFill/>
          </p:spPr>
          <p:txBody>
            <a:bodyPr wrap="square" rtlCol="0">
              <a:spAutoFit/>
            </a:bodyPr>
            <a:lstStyle/>
            <a:p>
              <a:pPr algn="ctr"/>
              <a:r>
                <a:rPr lang="en-US" sz="1200" dirty="0"/>
                <a:t>Private Creditors</a:t>
              </a:r>
            </a:p>
          </p:txBody>
        </p:sp>
      </p:grpSp>
      <p:pic>
        <p:nvPicPr>
          <p:cNvPr id="2" name="Grafik 1" descr="Darlehen Silhouette">
            <a:extLst>
              <a:ext uri="{FF2B5EF4-FFF2-40B4-BE49-F238E27FC236}">
                <a16:creationId xmlns:a16="http://schemas.microsoft.com/office/drawing/2014/main" id="{EF67ED7D-8E4A-9FE9-D08A-7518B8CAE32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flipH="1">
            <a:off x="2683997" y="1568582"/>
            <a:ext cx="498877" cy="498877"/>
          </a:xfrm>
          <a:prstGeom prst="rect">
            <a:avLst/>
          </a:prstGeom>
        </p:spPr>
      </p:pic>
      <p:cxnSp>
        <p:nvCxnSpPr>
          <p:cNvPr id="4" name="Gerade Verbindung 3">
            <a:extLst>
              <a:ext uri="{FF2B5EF4-FFF2-40B4-BE49-F238E27FC236}">
                <a16:creationId xmlns:a16="http://schemas.microsoft.com/office/drawing/2014/main" id="{B9551229-A756-8F8D-9C3A-9E688AC58BBE}"/>
              </a:ext>
            </a:extLst>
          </p:cNvPr>
          <p:cNvCxnSpPr>
            <a:cxnSpLocks/>
          </p:cNvCxnSpPr>
          <p:nvPr/>
        </p:nvCxnSpPr>
        <p:spPr>
          <a:xfrm>
            <a:off x="2171835" y="1818020"/>
            <a:ext cx="62848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Gerade Verbindung 5">
            <a:extLst>
              <a:ext uri="{FF2B5EF4-FFF2-40B4-BE49-F238E27FC236}">
                <a16:creationId xmlns:a16="http://schemas.microsoft.com/office/drawing/2014/main" id="{E1A25CA1-6D57-33B7-9D2C-5B5460C301C4}"/>
              </a:ext>
            </a:extLst>
          </p:cNvPr>
          <p:cNvCxnSpPr>
            <a:cxnSpLocks/>
          </p:cNvCxnSpPr>
          <p:nvPr/>
        </p:nvCxnSpPr>
        <p:spPr>
          <a:xfrm>
            <a:off x="3044686" y="1818021"/>
            <a:ext cx="59548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8" name="Grafik 7" descr="Ein Bild, das Gebäude, Symbol, Kirche, Schwarzweiß enthält.&#10;&#10;KI-generierte Inhalte können fehlerhaft sein.">
            <a:extLst>
              <a:ext uri="{FF2B5EF4-FFF2-40B4-BE49-F238E27FC236}">
                <a16:creationId xmlns:a16="http://schemas.microsoft.com/office/drawing/2014/main" id="{B95E8699-368B-1924-5AEE-F7A09EB0A96D}"/>
              </a:ext>
            </a:extLst>
          </p:cNvPr>
          <p:cNvPicPr>
            <a:picLocks noChangeAspect="1"/>
          </p:cNvPicPr>
          <p:nvPr/>
        </p:nvPicPr>
        <p:blipFill>
          <a:blip r:embed="rId6">
            <a:extLst>
              <a:ext uri="{BEBA8EAE-BF5A-486C-A8C5-ECC9F3942E4B}">
                <a14:imgProps xmlns:a14="http://schemas.microsoft.com/office/drawing/2010/main">
                  <a14:imgLayer r:embed="rId7">
                    <a14:imgEffect>
                      <a14:brightnessContrast contrast="100000"/>
                    </a14:imgEffect>
                  </a14:imgLayer>
                </a14:imgProps>
              </a:ext>
            </a:extLst>
          </a:blip>
          <a:srcRect l="4637" t="8288" r="4453" b="-1703"/>
          <a:stretch/>
        </p:blipFill>
        <p:spPr>
          <a:xfrm>
            <a:off x="1127089" y="1304200"/>
            <a:ext cx="972209" cy="972209"/>
          </a:xfrm>
          <a:prstGeom prst="rect">
            <a:avLst/>
          </a:prstGeom>
        </p:spPr>
      </p:pic>
      <p:sp>
        <p:nvSpPr>
          <p:cNvPr id="9" name="Textfeld 8">
            <a:extLst>
              <a:ext uri="{FF2B5EF4-FFF2-40B4-BE49-F238E27FC236}">
                <a16:creationId xmlns:a16="http://schemas.microsoft.com/office/drawing/2014/main" id="{B0EA5F7C-E30F-B197-C560-60F246B00983}"/>
              </a:ext>
            </a:extLst>
          </p:cNvPr>
          <p:cNvSpPr txBox="1"/>
          <p:nvPr/>
        </p:nvSpPr>
        <p:spPr>
          <a:xfrm>
            <a:off x="1071545" y="2134509"/>
            <a:ext cx="1027753" cy="276999"/>
          </a:xfrm>
          <a:prstGeom prst="rect">
            <a:avLst/>
          </a:prstGeom>
          <a:noFill/>
        </p:spPr>
        <p:txBody>
          <a:bodyPr wrap="square" rtlCol="0">
            <a:spAutoFit/>
          </a:bodyPr>
          <a:lstStyle/>
          <a:p>
            <a:pPr algn="ctr"/>
            <a:r>
              <a:rPr lang="en-US" sz="1200" dirty="0"/>
              <a:t>Tax Creditor</a:t>
            </a:r>
          </a:p>
        </p:txBody>
      </p:sp>
      <p:sp>
        <p:nvSpPr>
          <p:cNvPr id="11" name="Abgerundetes Rechteck 10">
            <a:extLst>
              <a:ext uri="{FF2B5EF4-FFF2-40B4-BE49-F238E27FC236}">
                <a16:creationId xmlns:a16="http://schemas.microsoft.com/office/drawing/2014/main" id="{82A26F66-E0B7-98B4-5B20-366A61F332BA}"/>
              </a:ext>
            </a:extLst>
          </p:cNvPr>
          <p:cNvSpPr/>
          <p:nvPr/>
        </p:nvSpPr>
        <p:spPr>
          <a:xfrm>
            <a:off x="3776461" y="1541199"/>
            <a:ext cx="1588655" cy="492641"/>
          </a:xfrm>
          <a:prstGeom prst="roundRect">
            <a:avLst/>
          </a:prstGeom>
          <a:solidFill>
            <a:srgbClr val="10263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Debtor</a:t>
            </a:r>
          </a:p>
        </p:txBody>
      </p:sp>
      <p:sp>
        <p:nvSpPr>
          <p:cNvPr id="23" name="Abgerundetes Rechteck 22">
            <a:extLst>
              <a:ext uri="{FF2B5EF4-FFF2-40B4-BE49-F238E27FC236}">
                <a16:creationId xmlns:a16="http://schemas.microsoft.com/office/drawing/2014/main" id="{218559A4-E940-DC1B-C9DC-4B8E6D87EBBE}"/>
              </a:ext>
            </a:extLst>
          </p:cNvPr>
          <p:cNvSpPr/>
          <p:nvPr/>
        </p:nvSpPr>
        <p:spPr>
          <a:xfrm>
            <a:off x="6693712" y="2498158"/>
            <a:ext cx="1727200" cy="216000"/>
          </a:xfrm>
          <a:prstGeom prst="roundRect">
            <a:avLst/>
          </a:prstGeom>
          <a:noFill/>
          <a:ln>
            <a:solidFill>
              <a:srgbClr val="10263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solidFill>
                  <a:srgbClr val="10263B"/>
                </a:solidFill>
              </a:rPr>
              <a:t>Security interest</a:t>
            </a:r>
          </a:p>
        </p:txBody>
      </p:sp>
      <p:sp>
        <p:nvSpPr>
          <p:cNvPr id="26" name="Abgerundetes Rechteck 25">
            <a:extLst>
              <a:ext uri="{FF2B5EF4-FFF2-40B4-BE49-F238E27FC236}">
                <a16:creationId xmlns:a16="http://schemas.microsoft.com/office/drawing/2014/main" id="{E03E04C3-2C8C-61A7-CA9F-80F105C692FE}"/>
              </a:ext>
            </a:extLst>
          </p:cNvPr>
          <p:cNvSpPr/>
          <p:nvPr/>
        </p:nvSpPr>
        <p:spPr>
          <a:xfrm>
            <a:off x="6693712" y="3092648"/>
            <a:ext cx="1727200" cy="216000"/>
          </a:xfrm>
          <a:prstGeom prst="roundRect">
            <a:avLst/>
          </a:prstGeom>
          <a:noFill/>
          <a:ln>
            <a:solidFill>
              <a:srgbClr val="10263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solidFill>
                  <a:srgbClr val="10263B"/>
                </a:solidFill>
              </a:rPr>
              <a:t>Financial covenants</a:t>
            </a:r>
          </a:p>
        </p:txBody>
      </p:sp>
      <p:sp>
        <p:nvSpPr>
          <p:cNvPr id="27" name="Abgerundetes Rechteck 26">
            <a:extLst>
              <a:ext uri="{FF2B5EF4-FFF2-40B4-BE49-F238E27FC236}">
                <a16:creationId xmlns:a16="http://schemas.microsoft.com/office/drawing/2014/main" id="{78446CA2-E065-1D70-D570-C73FCD8CC7D4}"/>
              </a:ext>
            </a:extLst>
          </p:cNvPr>
          <p:cNvSpPr/>
          <p:nvPr/>
        </p:nvSpPr>
        <p:spPr>
          <a:xfrm>
            <a:off x="6693712" y="3393874"/>
            <a:ext cx="1727200" cy="216000"/>
          </a:xfrm>
          <a:prstGeom prst="roundRect">
            <a:avLst/>
          </a:prstGeom>
          <a:noFill/>
          <a:ln>
            <a:solidFill>
              <a:srgbClr val="10263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solidFill>
                  <a:srgbClr val="10263B"/>
                </a:solidFill>
              </a:rPr>
              <a:t>Non-financial covenant</a:t>
            </a:r>
          </a:p>
        </p:txBody>
      </p:sp>
      <p:sp>
        <p:nvSpPr>
          <p:cNvPr id="29" name="Abgerundetes Rechteck 28">
            <a:extLst>
              <a:ext uri="{FF2B5EF4-FFF2-40B4-BE49-F238E27FC236}">
                <a16:creationId xmlns:a16="http://schemas.microsoft.com/office/drawing/2014/main" id="{8FF64A30-E916-CD5A-8896-AD9ECC9585CC}"/>
              </a:ext>
            </a:extLst>
          </p:cNvPr>
          <p:cNvSpPr/>
          <p:nvPr/>
        </p:nvSpPr>
        <p:spPr>
          <a:xfrm>
            <a:off x="6693712" y="2795380"/>
            <a:ext cx="1727200" cy="216000"/>
          </a:xfrm>
          <a:prstGeom prst="roundRect">
            <a:avLst/>
          </a:prstGeom>
          <a:noFill/>
          <a:ln>
            <a:solidFill>
              <a:srgbClr val="10263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solidFill>
                  <a:srgbClr val="10263B"/>
                </a:solidFill>
              </a:rPr>
              <a:t>Third-party guarantee</a:t>
            </a:r>
          </a:p>
        </p:txBody>
      </p:sp>
      <p:sp>
        <p:nvSpPr>
          <p:cNvPr id="30" name="Abgerundetes Rechteck 29">
            <a:extLst>
              <a:ext uri="{FF2B5EF4-FFF2-40B4-BE49-F238E27FC236}">
                <a16:creationId xmlns:a16="http://schemas.microsoft.com/office/drawing/2014/main" id="{C3E5225E-3D7F-3C43-5622-57D0E0795A91}"/>
              </a:ext>
            </a:extLst>
          </p:cNvPr>
          <p:cNvSpPr/>
          <p:nvPr/>
        </p:nvSpPr>
        <p:spPr>
          <a:xfrm>
            <a:off x="723088" y="2498157"/>
            <a:ext cx="1727200" cy="216000"/>
          </a:xfrm>
          <a:prstGeom prst="roundRect">
            <a:avLst/>
          </a:prstGeom>
          <a:noFill/>
          <a:ln>
            <a:solidFill>
              <a:srgbClr val="10263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solidFill>
                  <a:srgbClr val="10263B"/>
                </a:solidFill>
              </a:rPr>
              <a:t>Statutory lien</a:t>
            </a:r>
          </a:p>
        </p:txBody>
      </p:sp>
      <p:sp>
        <p:nvSpPr>
          <p:cNvPr id="35" name="Abgerundetes Rechteck 34">
            <a:extLst>
              <a:ext uri="{FF2B5EF4-FFF2-40B4-BE49-F238E27FC236}">
                <a16:creationId xmlns:a16="http://schemas.microsoft.com/office/drawing/2014/main" id="{FD778A29-7AB2-D16B-AB7B-99FFE0241666}"/>
              </a:ext>
            </a:extLst>
          </p:cNvPr>
          <p:cNvSpPr/>
          <p:nvPr/>
        </p:nvSpPr>
        <p:spPr>
          <a:xfrm>
            <a:off x="721821" y="3393874"/>
            <a:ext cx="1727200" cy="216000"/>
          </a:xfrm>
          <a:prstGeom prst="roundRect">
            <a:avLst/>
          </a:prstGeom>
          <a:noFill/>
          <a:ln>
            <a:solidFill>
              <a:srgbClr val="10263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solidFill>
                  <a:srgbClr val="10263B"/>
                </a:solidFill>
              </a:rPr>
              <a:t>Access to information</a:t>
            </a:r>
          </a:p>
        </p:txBody>
      </p:sp>
      <p:sp>
        <p:nvSpPr>
          <p:cNvPr id="36" name="Abgerundetes Rechteck 35">
            <a:extLst>
              <a:ext uri="{FF2B5EF4-FFF2-40B4-BE49-F238E27FC236}">
                <a16:creationId xmlns:a16="http://schemas.microsoft.com/office/drawing/2014/main" id="{3A0C71FA-1CF4-C8B3-614C-690869EC7CE8}"/>
              </a:ext>
            </a:extLst>
          </p:cNvPr>
          <p:cNvSpPr/>
          <p:nvPr/>
        </p:nvSpPr>
        <p:spPr>
          <a:xfrm>
            <a:off x="721821" y="2800806"/>
            <a:ext cx="1727200" cy="216000"/>
          </a:xfrm>
          <a:prstGeom prst="roundRect">
            <a:avLst/>
          </a:prstGeom>
          <a:noFill/>
          <a:ln>
            <a:solidFill>
              <a:srgbClr val="10263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solidFill>
                  <a:srgbClr val="10263B"/>
                </a:solidFill>
              </a:rPr>
              <a:t>Third-party co-liability</a:t>
            </a:r>
          </a:p>
        </p:txBody>
      </p:sp>
      <p:sp>
        <p:nvSpPr>
          <p:cNvPr id="37" name="Abgerundetes Rechteck 36">
            <a:extLst>
              <a:ext uri="{FF2B5EF4-FFF2-40B4-BE49-F238E27FC236}">
                <a16:creationId xmlns:a16="http://schemas.microsoft.com/office/drawing/2014/main" id="{83749A78-A97C-7B82-55F4-DC1598285E74}"/>
              </a:ext>
            </a:extLst>
          </p:cNvPr>
          <p:cNvSpPr/>
          <p:nvPr/>
        </p:nvSpPr>
        <p:spPr>
          <a:xfrm>
            <a:off x="721821" y="3996326"/>
            <a:ext cx="1727200" cy="216000"/>
          </a:xfrm>
          <a:prstGeom prst="roundRect">
            <a:avLst/>
          </a:prstGeom>
          <a:noFill/>
          <a:ln>
            <a:solidFill>
              <a:srgbClr val="10263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solidFill>
                  <a:srgbClr val="10263B"/>
                </a:solidFill>
              </a:rPr>
              <a:t>Self-enforcement</a:t>
            </a:r>
          </a:p>
        </p:txBody>
      </p:sp>
      <p:sp>
        <p:nvSpPr>
          <p:cNvPr id="42" name="Abgerundetes Rechteck 41">
            <a:extLst>
              <a:ext uri="{FF2B5EF4-FFF2-40B4-BE49-F238E27FC236}">
                <a16:creationId xmlns:a16="http://schemas.microsoft.com/office/drawing/2014/main" id="{9339BF05-B8C5-07C4-ABE9-144658E6379C}"/>
              </a:ext>
            </a:extLst>
          </p:cNvPr>
          <p:cNvSpPr/>
          <p:nvPr/>
        </p:nvSpPr>
        <p:spPr>
          <a:xfrm>
            <a:off x="6693712" y="3695100"/>
            <a:ext cx="1727200" cy="216000"/>
          </a:xfrm>
          <a:prstGeom prst="roundRect">
            <a:avLst/>
          </a:prstGeom>
          <a:noFill/>
          <a:ln>
            <a:solidFill>
              <a:srgbClr val="10263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solidFill>
                  <a:srgbClr val="10263B"/>
                </a:solidFill>
              </a:rPr>
              <a:t>Interest rate adjustment</a:t>
            </a:r>
          </a:p>
        </p:txBody>
      </p:sp>
      <p:sp>
        <p:nvSpPr>
          <p:cNvPr id="43" name="Abgerundetes Rechteck 42">
            <a:extLst>
              <a:ext uri="{FF2B5EF4-FFF2-40B4-BE49-F238E27FC236}">
                <a16:creationId xmlns:a16="http://schemas.microsoft.com/office/drawing/2014/main" id="{106E8965-C889-92C3-64A4-0F97232FD9EC}"/>
              </a:ext>
            </a:extLst>
          </p:cNvPr>
          <p:cNvSpPr/>
          <p:nvPr/>
        </p:nvSpPr>
        <p:spPr>
          <a:xfrm>
            <a:off x="721821" y="3695100"/>
            <a:ext cx="1727200" cy="216000"/>
          </a:xfrm>
          <a:prstGeom prst="roundRect">
            <a:avLst/>
          </a:prstGeom>
          <a:noFill/>
          <a:ln>
            <a:solidFill>
              <a:srgbClr val="10263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solidFill>
                  <a:srgbClr val="10263B"/>
                </a:solidFill>
              </a:rPr>
              <a:t>Statutory interest rate</a:t>
            </a:r>
          </a:p>
        </p:txBody>
      </p:sp>
      <p:sp>
        <p:nvSpPr>
          <p:cNvPr id="44" name="Abgerundetes Rechteck 43">
            <a:extLst>
              <a:ext uri="{FF2B5EF4-FFF2-40B4-BE49-F238E27FC236}">
                <a16:creationId xmlns:a16="http://schemas.microsoft.com/office/drawing/2014/main" id="{A7CEFDA6-E5B5-540F-816B-A54EDC9B6C38}"/>
              </a:ext>
            </a:extLst>
          </p:cNvPr>
          <p:cNvSpPr/>
          <p:nvPr/>
        </p:nvSpPr>
        <p:spPr>
          <a:xfrm>
            <a:off x="721821" y="4297552"/>
            <a:ext cx="1727200" cy="216000"/>
          </a:xfrm>
          <a:prstGeom prst="roundRect">
            <a:avLst/>
          </a:prstGeom>
          <a:noFill/>
          <a:ln>
            <a:solidFill>
              <a:srgbClr val="10263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solidFill>
                  <a:srgbClr val="10263B"/>
                </a:solidFill>
              </a:rPr>
              <a:t>Withholding mechanism</a:t>
            </a:r>
          </a:p>
        </p:txBody>
      </p:sp>
    </p:spTree>
    <p:extLst>
      <p:ext uri="{BB962C8B-B14F-4D97-AF65-F5344CB8AC3E}">
        <p14:creationId xmlns:p14="http://schemas.microsoft.com/office/powerpoint/2010/main" val="3885970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1+#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additive="base">
                                        <p:cTn id="13" dur="500" fill="hold"/>
                                        <p:tgtEl>
                                          <p:spTgt spid="29"/>
                                        </p:tgtEl>
                                        <p:attrNameLst>
                                          <p:attrName>ppt_x</p:attrName>
                                        </p:attrNameLst>
                                      </p:cBhvr>
                                      <p:tavLst>
                                        <p:tav tm="0">
                                          <p:val>
                                            <p:strVal val="1+#ppt_w/2"/>
                                          </p:val>
                                        </p:tav>
                                        <p:tav tm="100000">
                                          <p:val>
                                            <p:strVal val="#ppt_x"/>
                                          </p:val>
                                        </p:tav>
                                      </p:tavLst>
                                    </p:anim>
                                    <p:anim calcmode="lin" valueType="num">
                                      <p:cBhvr additive="base">
                                        <p:cTn id="14" dur="5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500" fill="hold"/>
                                        <p:tgtEl>
                                          <p:spTgt spid="26"/>
                                        </p:tgtEl>
                                        <p:attrNameLst>
                                          <p:attrName>ppt_x</p:attrName>
                                        </p:attrNameLst>
                                      </p:cBhvr>
                                      <p:tavLst>
                                        <p:tav tm="0">
                                          <p:val>
                                            <p:strVal val="1+#ppt_w/2"/>
                                          </p:val>
                                        </p:tav>
                                        <p:tav tm="100000">
                                          <p:val>
                                            <p:strVal val="#ppt_x"/>
                                          </p:val>
                                        </p:tav>
                                      </p:tavLst>
                                    </p:anim>
                                    <p:anim calcmode="lin" valueType="num">
                                      <p:cBhvr additive="base">
                                        <p:cTn id="20" dur="50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27"/>
                                        </p:tgtEl>
                                        <p:attrNameLst>
                                          <p:attrName>style.visibility</p:attrName>
                                        </p:attrNameLst>
                                      </p:cBhvr>
                                      <p:to>
                                        <p:strVal val="visible"/>
                                      </p:to>
                                    </p:set>
                                    <p:anim calcmode="lin" valueType="num">
                                      <p:cBhvr additive="base">
                                        <p:cTn id="25" dur="500" fill="hold"/>
                                        <p:tgtEl>
                                          <p:spTgt spid="27"/>
                                        </p:tgtEl>
                                        <p:attrNameLst>
                                          <p:attrName>ppt_x</p:attrName>
                                        </p:attrNameLst>
                                      </p:cBhvr>
                                      <p:tavLst>
                                        <p:tav tm="0">
                                          <p:val>
                                            <p:strVal val="1+#ppt_w/2"/>
                                          </p:val>
                                        </p:tav>
                                        <p:tav tm="100000">
                                          <p:val>
                                            <p:strVal val="#ppt_x"/>
                                          </p:val>
                                        </p:tav>
                                      </p:tavLst>
                                    </p:anim>
                                    <p:anim calcmode="lin" valueType="num">
                                      <p:cBhvr additive="base">
                                        <p:cTn id="26" dur="500" fill="hold"/>
                                        <p:tgtEl>
                                          <p:spTgt spid="27"/>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42"/>
                                        </p:tgtEl>
                                        <p:attrNameLst>
                                          <p:attrName>style.visibility</p:attrName>
                                        </p:attrNameLst>
                                      </p:cBhvr>
                                      <p:to>
                                        <p:strVal val="visible"/>
                                      </p:to>
                                    </p:set>
                                    <p:anim calcmode="lin" valueType="num">
                                      <p:cBhvr additive="base">
                                        <p:cTn id="31" dur="500" fill="hold"/>
                                        <p:tgtEl>
                                          <p:spTgt spid="42"/>
                                        </p:tgtEl>
                                        <p:attrNameLst>
                                          <p:attrName>ppt_x</p:attrName>
                                        </p:attrNameLst>
                                      </p:cBhvr>
                                      <p:tavLst>
                                        <p:tav tm="0">
                                          <p:val>
                                            <p:strVal val="1+#ppt_w/2"/>
                                          </p:val>
                                        </p:tav>
                                        <p:tav tm="100000">
                                          <p:val>
                                            <p:strVal val="#ppt_x"/>
                                          </p:val>
                                        </p:tav>
                                      </p:tavLst>
                                    </p:anim>
                                    <p:anim calcmode="lin" valueType="num">
                                      <p:cBhvr additive="base">
                                        <p:cTn id="32" dur="500" fill="hold"/>
                                        <p:tgtEl>
                                          <p:spTgt spid="42"/>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30"/>
                                        </p:tgtEl>
                                        <p:attrNameLst>
                                          <p:attrName>style.visibility</p:attrName>
                                        </p:attrNameLst>
                                      </p:cBhvr>
                                      <p:to>
                                        <p:strVal val="visible"/>
                                      </p:to>
                                    </p:set>
                                    <p:anim calcmode="lin" valueType="num">
                                      <p:cBhvr additive="base">
                                        <p:cTn id="37" dur="500" fill="hold"/>
                                        <p:tgtEl>
                                          <p:spTgt spid="30"/>
                                        </p:tgtEl>
                                        <p:attrNameLst>
                                          <p:attrName>ppt_x</p:attrName>
                                        </p:attrNameLst>
                                      </p:cBhvr>
                                      <p:tavLst>
                                        <p:tav tm="0">
                                          <p:val>
                                            <p:strVal val="0-#ppt_w/2"/>
                                          </p:val>
                                        </p:tav>
                                        <p:tav tm="100000">
                                          <p:val>
                                            <p:strVal val="#ppt_x"/>
                                          </p:val>
                                        </p:tav>
                                      </p:tavLst>
                                    </p:anim>
                                    <p:anim calcmode="lin" valueType="num">
                                      <p:cBhvr additive="base">
                                        <p:cTn id="38"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36"/>
                                        </p:tgtEl>
                                        <p:attrNameLst>
                                          <p:attrName>style.visibility</p:attrName>
                                        </p:attrNameLst>
                                      </p:cBhvr>
                                      <p:to>
                                        <p:strVal val="visible"/>
                                      </p:to>
                                    </p:set>
                                    <p:anim calcmode="lin" valueType="num">
                                      <p:cBhvr additive="base">
                                        <p:cTn id="43" dur="500" fill="hold"/>
                                        <p:tgtEl>
                                          <p:spTgt spid="36"/>
                                        </p:tgtEl>
                                        <p:attrNameLst>
                                          <p:attrName>ppt_x</p:attrName>
                                        </p:attrNameLst>
                                      </p:cBhvr>
                                      <p:tavLst>
                                        <p:tav tm="0">
                                          <p:val>
                                            <p:strVal val="0-#ppt_w/2"/>
                                          </p:val>
                                        </p:tav>
                                        <p:tav tm="100000">
                                          <p:val>
                                            <p:strVal val="#ppt_x"/>
                                          </p:val>
                                        </p:tav>
                                      </p:tavLst>
                                    </p:anim>
                                    <p:anim calcmode="lin" valueType="num">
                                      <p:cBhvr additive="base">
                                        <p:cTn id="44" dur="500" fill="hold"/>
                                        <p:tgtEl>
                                          <p:spTgt spid="36"/>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35"/>
                                        </p:tgtEl>
                                        <p:attrNameLst>
                                          <p:attrName>style.visibility</p:attrName>
                                        </p:attrNameLst>
                                      </p:cBhvr>
                                      <p:to>
                                        <p:strVal val="visible"/>
                                      </p:to>
                                    </p:set>
                                    <p:anim calcmode="lin" valueType="num">
                                      <p:cBhvr additive="base">
                                        <p:cTn id="49" dur="500" fill="hold"/>
                                        <p:tgtEl>
                                          <p:spTgt spid="35"/>
                                        </p:tgtEl>
                                        <p:attrNameLst>
                                          <p:attrName>ppt_x</p:attrName>
                                        </p:attrNameLst>
                                      </p:cBhvr>
                                      <p:tavLst>
                                        <p:tav tm="0">
                                          <p:val>
                                            <p:strVal val="0-#ppt_w/2"/>
                                          </p:val>
                                        </p:tav>
                                        <p:tav tm="100000">
                                          <p:val>
                                            <p:strVal val="#ppt_x"/>
                                          </p:val>
                                        </p:tav>
                                      </p:tavLst>
                                    </p:anim>
                                    <p:anim calcmode="lin" valueType="num">
                                      <p:cBhvr additive="base">
                                        <p:cTn id="50" dur="500" fill="hold"/>
                                        <p:tgtEl>
                                          <p:spTgt spid="35"/>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43"/>
                                        </p:tgtEl>
                                        <p:attrNameLst>
                                          <p:attrName>style.visibility</p:attrName>
                                        </p:attrNameLst>
                                      </p:cBhvr>
                                      <p:to>
                                        <p:strVal val="visible"/>
                                      </p:to>
                                    </p:set>
                                    <p:anim calcmode="lin" valueType="num">
                                      <p:cBhvr additive="base">
                                        <p:cTn id="55" dur="500" fill="hold"/>
                                        <p:tgtEl>
                                          <p:spTgt spid="43"/>
                                        </p:tgtEl>
                                        <p:attrNameLst>
                                          <p:attrName>ppt_x</p:attrName>
                                        </p:attrNameLst>
                                      </p:cBhvr>
                                      <p:tavLst>
                                        <p:tav tm="0">
                                          <p:val>
                                            <p:strVal val="0-#ppt_w/2"/>
                                          </p:val>
                                        </p:tav>
                                        <p:tav tm="100000">
                                          <p:val>
                                            <p:strVal val="#ppt_x"/>
                                          </p:val>
                                        </p:tav>
                                      </p:tavLst>
                                    </p:anim>
                                    <p:anim calcmode="lin" valueType="num">
                                      <p:cBhvr additive="base">
                                        <p:cTn id="56" dur="500" fill="hold"/>
                                        <p:tgtEl>
                                          <p:spTgt spid="43"/>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37"/>
                                        </p:tgtEl>
                                        <p:attrNameLst>
                                          <p:attrName>style.visibility</p:attrName>
                                        </p:attrNameLst>
                                      </p:cBhvr>
                                      <p:to>
                                        <p:strVal val="visible"/>
                                      </p:to>
                                    </p:set>
                                    <p:anim calcmode="lin" valueType="num">
                                      <p:cBhvr additive="base">
                                        <p:cTn id="61" dur="500" fill="hold"/>
                                        <p:tgtEl>
                                          <p:spTgt spid="37"/>
                                        </p:tgtEl>
                                        <p:attrNameLst>
                                          <p:attrName>ppt_x</p:attrName>
                                        </p:attrNameLst>
                                      </p:cBhvr>
                                      <p:tavLst>
                                        <p:tav tm="0">
                                          <p:val>
                                            <p:strVal val="0-#ppt_w/2"/>
                                          </p:val>
                                        </p:tav>
                                        <p:tav tm="100000">
                                          <p:val>
                                            <p:strVal val="#ppt_x"/>
                                          </p:val>
                                        </p:tav>
                                      </p:tavLst>
                                    </p:anim>
                                    <p:anim calcmode="lin" valueType="num">
                                      <p:cBhvr additive="base">
                                        <p:cTn id="62" dur="500" fill="hold"/>
                                        <p:tgtEl>
                                          <p:spTgt spid="37"/>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8" fill="hold" grpId="0" nodeType="clickEffect">
                                  <p:stCondLst>
                                    <p:cond delay="0"/>
                                  </p:stCondLst>
                                  <p:childTnLst>
                                    <p:set>
                                      <p:cBhvr>
                                        <p:cTn id="66" dur="1" fill="hold">
                                          <p:stCondLst>
                                            <p:cond delay="0"/>
                                          </p:stCondLst>
                                        </p:cTn>
                                        <p:tgtEl>
                                          <p:spTgt spid="44"/>
                                        </p:tgtEl>
                                        <p:attrNameLst>
                                          <p:attrName>style.visibility</p:attrName>
                                        </p:attrNameLst>
                                      </p:cBhvr>
                                      <p:to>
                                        <p:strVal val="visible"/>
                                      </p:to>
                                    </p:set>
                                    <p:anim calcmode="lin" valueType="num">
                                      <p:cBhvr additive="base">
                                        <p:cTn id="67" dur="500" fill="hold"/>
                                        <p:tgtEl>
                                          <p:spTgt spid="44"/>
                                        </p:tgtEl>
                                        <p:attrNameLst>
                                          <p:attrName>ppt_x</p:attrName>
                                        </p:attrNameLst>
                                      </p:cBhvr>
                                      <p:tavLst>
                                        <p:tav tm="0">
                                          <p:val>
                                            <p:strVal val="0-#ppt_w/2"/>
                                          </p:val>
                                        </p:tav>
                                        <p:tav tm="100000">
                                          <p:val>
                                            <p:strVal val="#ppt_x"/>
                                          </p:val>
                                        </p:tav>
                                      </p:tavLst>
                                    </p:anim>
                                    <p:anim calcmode="lin" valueType="num">
                                      <p:cBhvr additive="base">
                                        <p:cTn id="68" dur="50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6" grpId="0" animBg="1"/>
      <p:bldP spid="27" grpId="0" animBg="1"/>
      <p:bldP spid="29" grpId="0" animBg="1"/>
      <p:bldP spid="30" grpId="0" animBg="1"/>
      <p:bldP spid="35" grpId="0" animBg="1"/>
      <p:bldP spid="36" grpId="0" animBg="1"/>
      <p:bldP spid="37" grpId="0" animBg="1"/>
      <p:bldP spid="42" grpId="0" animBg="1"/>
      <p:bldP spid="43" grpId="0" animBg="1"/>
      <p:bldP spid="4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D1BC14-874F-EE4C-7624-A37AFA05AF6D}"/>
              </a:ext>
            </a:extLst>
          </p:cNvPr>
          <p:cNvSpPr>
            <a:spLocks noGrp="1"/>
          </p:cNvSpPr>
          <p:nvPr>
            <p:ph type="title"/>
          </p:nvPr>
        </p:nvSpPr>
        <p:spPr/>
        <p:txBody>
          <a:bodyPr/>
          <a:lstStyle/>
          <a:p>
            <a:r>
              <a:rPr lang="en-US" sz="2800" b="1" dirty="0"/>
              <a:t>Economic analysis: </a:t>
            </a:r>
            <a:br>
              <a:rPr lang="en-US" dirty="0"/>
            </a:br>
            <a:r>
              <a:rPr lang="en-US" sz="2400" dirty="0"/>
              <a:t>Special treatment for tax claims?</a:t>
            </a:r>
            <a:endParaRPr lang="en-US" dirty="0"/>
          </a:p>
        </p:txBody>
      </p:sp>
      <p:sp>
        <p:nvSpPr>
          <p:cNvPr id="4" name="Content Placeholder 3">
            <a:extLst>
              <a:ext uri="{FF2B5EF4-FFF2-40B4-BE49-F238E27FC236}">
                <a16:creationId xmlns:a16="http://schemas.microsoft.com/office/drawing/2014/main" id="{52BA3904-8599-BDFB-0356-7AD8409C3C21}"/>
              </a:ext>
            </a:extLst>
          </p:cNvPr>
          <p:cNvSpPr>
            <a:spLocks noGrp="1"/>
          </p:cNvSpPr>
          <p:nvPr>
            <p:ph sz="half" idx="1"/>
          </p:nvPr>
        </p:nvSpPr>
        <p:spPr>
          <a:xfrm>
            <a:off x="628650" y="1588674"/>
            <a:ext cx="7015734" cy="3815429"/>
          </a:xfrm>
        </p:spPr>
        <p:txBody>
          <a:bodyPr>
            <a:normAutofit/>
          </a:bodyPr>
          <a:lstStyle/>
          <a:p>
            <a:pPr marL="0" indent="0">
              <a:buNone/>
            </a:pPr>
            <a:r>
              <a:rPr lang="en-US" sz="2200" dirty="0">
                <a:solidFill>
                  <a:srgbClr val="81ADDB"/>
                </a:solidFill>
              </a:rPr>
              <a:t>Challenges to legislative risk-adjustment</a:t>
            </a:r>
          </a:p>
          <a:p>
            <a:pPr>
              <a:lnSpc>
                <a:spcPct val="100000"/>
              </a:lnSpc>
              <a:spcBef>
                <a:spcPts val="1350"/>
              </a:spcBef>
            </a:pPr>
            <a:r>
              <a:rPr lang="en-US" sz="1800" dirty="0"/>
              <a:t>Individual vs. abstract adjustment</a:t>
            </a:r>
            <a:br>
              <a:rPr lang="en-US" sz="1800" dirty="0"/>
            </a:br>
            <a:r>
              <a:rPr lang="en-US" sz="1400" dirty="0"/>
              <a:t>Over-adjustment as a driver for tax/regulatory competition/market distortion?</a:t>
            </a:r>
            <a:endParaRPr lang="en-US" sz="1800" dirty="0"/>
          </a:p>
          <a:p>
            <a:pPr>
              <a:lnSpc>
                <a:spcPct val="100000"/>
              </a:lnSpc>
              <a:spcBef>
                <a:spcPts val="1350"/>
              </a:spcBef>
            </a:pPr>
            <a:r>
              <a:rPr lang="en-US" sz="1800" dirty="0"/>
              <a:t>Self-serving vs. altruistic lawmaking</a:t>
            </a:r>
            <a:br>
              <a:rPr lang="en-US" sz="1800" dirty="0"/>
            </a:br>
            <a:r>
              <a:rPr lang="en-US" sz="1400" dirty="0"/>
              <a:t>Thinking of more than just tax-related insolvency risk-adjustment</a:t>
            </a:r>
          </a:p>
          <a:p>
            <a:pPr>
              <a:lnSpc>
                <a:spcPct val="100000"/>
              </a:lnSpc>
              <a:spcBef>
                <a:spcPts val="1350"/>
              </a:spcBef>
            </a:pPr>
            <a:r>
              <a:rPr lang="en-US" sz="1800" dirty="0"/>
              <a:t>Federal structures and multi-level systems</a:t>
            </a:r>
            <a:br>
              <a:rPr lang="en-US" sz="1800" dirty="0"/>
            </a:br>
            <a:r>
              <a:rPr lang="en-US" sz="1400" dirty="0"/>
              <a:t>Allocation of tax revenue vs. taxing powers</a:t>
            </a:r>
            <a:endParaRPr lang="en-US" sz="1800" dirty="0"/>
          </a:p>
        </p:txBody>
      </p:sp>
    </p:spTree>
    <p:extLst>
      <p:ext uri="{BB962C8B-B14F-4D97-AF65-F5344CB8AC3E}">
        <p14:creationId xmlns:p14="http://schemas.microsoft.com/office/powerpoint/2010/main" val="32556679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8B2A46DD-83DA-CA75-9F5C-EE3C019EC8CB}"/>
              </a:ext>
            </a:extLst>
          </p:cNvPr>
          <p:cNvSpPr txBox="1">
            <a:spLocks/>
          </p:cNvSpPr>
          <p:nvPr/>
        </p:nvSpPr>
        <p:spPr>
          <a:xfrm>
            <a:off x="628650" y="273844"/>
            <a:ext cx="7886700" cy="994172"/>
          </a:xfrm>
          <a:prstGeom prst="rect">
            <a:avLst/>
          </a:prstGeom>
        </p:spPr>
        <p:txBody>
          <a:bodyPr vert="horz" lIns="91440" tIns="45720" rIns="91440" bIns="45720" rtlCol="0" anchor="b">
            <a:normAutofit/>
          </a:bodyPr>
          <a:lstStyle>
            <a:lvl1pPr algn="l" defTabSz="685800" rtl="0" eaLnBrk="1" latinLnBrk="0" hangingPunct="1">
              <a:lnSpc>
                <a:spcPct val="90000"/>
              </a:lnSpc>
              <a:spcBef>
                <a:spcPct val="0"/>
              </a:spcBef>
              <a:buNone/>
              <a:defRPr sz="2400" b="0" i="0" kern="1200">
                <a:solidFill>
                  <a:schemeClr val="bg1"/>
                </a:solidFill>
                <a:latin typeface="Arial" panose="020B0604020202020204" pitchFamily="34" charset="0"/>
                <a:ea typeface="+mj-ea"/>
                <a:cs typeface="Arial" panose="020B0604020202020204" pitchFamily="34" charset="0"/>
              </a:defRPr>
            </a:lvl1pPr>
          </a:lstStyle>
          <a:p>
            <a:pPr marL="0" marR="0" lvl="0" indent="0" algn="l" defTabSz="685800" rtl="0" eaLnBrk="1" fontAlgn="auto" latinLnBrk="0" hangingPunct="1">
              <a:lnSpc>
                <a:spcPct val="90000"/>
              </a:lnSpc>
              <a:spcBef>
                <a:spcPct val="0"/>
              </a:spcBef>
              <a:spcAft>
                <a:spcPts val="0"/>
              </a:spcAft>
              <a:buClrTx/>
              <a:buSzTx/>
              <a:buFontTx/>
              <a:buNone/>
              <a:tabLst/>
              <a:defRPr/>
            </a:pPr>
            <a:r>
              <a:rPr lang="en-US" sz="2800" b="1" dirty="0">
                <a:solidFill>
                  <a:srgbClr val="81ADDB"/>
                </a:solidFill>
              </a:rPr>
              <a:t>Federal structures:</a:t>
            </a:r>
            <a:br>
              <a:rPr kumimoji="0" lang="en-DE" sz="2400" b="0" i="0" u="none" strike="noStrike" kern="1200" cap="none" spc="0" normalizeH="0" baseline="0" noProof="0" dirty="0">
                <a:ln>
                  <a:noFill/>
                </a:ln>
                <a:solidFill>
                  <a:srgbClr val="81ADDB"/>
                </a:solidFill>
                <a:effectLst/>
                <a:uLnTx/>
                <a:uFillTx/>
                <a:latin typeface="Arial" panose="020B0604020202020204" pitchFamily="34" charset="0"/>
                <a:ea typeface="+mj-ea"/>
                <a:cs typeface="Arial" panose="020B0604020202020204" pitchFamily="34" charset="0"/>
              </a:rPr>
            </a:br>
            <a:r>
              <a:rPr kumimoji="0" lang="en-DE" sz="2400" b="0" i="0" u="none" strike="noStrike" kern="1200" cap="none" spc="0" normalizeH="0" baseline="0" noProof="0" dirty="0">
                <a:ln>
                  <a:noFill/>
                </a:ln>
                <a:solidFill>
                  <a:srgbClr val="81ADDB"/>
                </a:solidFill>
                <a:effectLst/>
                <a:uLnTx/>
                <a:uFillTx/>
                <a:latin typeface="Arial" panose="020B0604020202020204" pitchFamily="34" charset="0"/>
                <a:ea typeface="+mj-ea"/>
                <a:cs typeface="Arial" panose="020B0604020202020204" pitchFamily="34" charset="0"/>
              </a:rPr>
              <a:t>The German/EU VAT system</a:t>
            </a:r>
          </a:p>
        </p:txBody>
      </p:sp>
      <p:sp>
        <p:nvSpPr>
          <p:cNvPr id="18" name="Content Placeholder 3">
            <a:extLst>
              <a:ext uri="{FF2B5EF4-FFF2-40B4-BE49-F238E27FC236}">
                <a16:creationId xmlns:a16="http://schemas.microsoft.com/office/drawing/2014/main" id="{7859A1A8-A5A4-D441-9F7E-8806B23D0994}"/>
              </a:ext>
            </a:extLst>
          </p:cNvPr>
          <p:cNvSpPr txBox="1">
            <a:spLocks/>
          </p:cNvSpPr>
          <p:nvPr/>
        </p:nvSpPr>
        <p:spPr>
          <a:xfrm>
            <a:off x="628650" y="1588674"/>
            <a:ext cx="3870198" cy="381542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DE" sz="1800" b="1" dirty="0">
                <a:solidFill>
                  <a:srgbClr val="11273C"/>
                </a:solidFill>
              </a:rPr>
              <a:t>Allocation of t</a:t>
            </a:r>
            <a:r>
              <a:rPr kumimoji="0" lang="en-DE" sz="1800" b="1" i="0" u="none" strike="noStrike" kern="1200" cap="none" spc="0" normalizeH="0" baseline="0" noProof="0" dirty="0">
                <a:ln>
                  <a:noFill/>
                </a:ln>
                <a:solidFill>
                  <a:srgbClr val="11273C"/>
                </a:solidFill>
                <a:effectLst/>
                <a:uLnTx/>
                <a:uFillTx/>
                <a:latin typeface="Arial" panose="020B0604020202020204" pitchFamily="34" charset="0"/>
                <a:ea typeface="+mn-ea"/>
                <a:cs typeface="Arial" panose="020B0604020202020204" pitchFamily="34" charset="0"/>
              </a:rPr>
              <a:t>axing powers</a:t>
            </a: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DE" sz="1800" b="1" dirty="0">
              <a:solidFill>
                <a:srgbClr val="11273C"/>
              </a:solidFill>
            </a:endParaRPr>
          </a:p>
        </p:txBody>
      </p:sp>
      <p:sp>
        <p:nvSpPr>
          <p:cNvPr id="19" name="Content Placeholder 3">
            <a:extLst>
              <a:ext uri="{FF2B5EF4-FFF2-40B4-BE49-F238E27FC236}">
                <a16:creationId xmlns:a16="http://schemas.microsoft.com/office/drawing/2014/main" id="{60295347-FC36-180C-A2AC-C69E60FAD6DD}"/>
              </a:ext>
            </a:extLst>
          </p:cNvPr>
          <p:cNvSpPr txBox="1">
            <a:spLocks/>
          </p:cNvSpPr>
          <p:nvPr/>
        </p:nvSpPr>
        <p:spPr>
          <a:xfrm>
            <a:off x="4645154" y="1588673"/>
            <a:ext cx="3870198" cy="381542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DE" sz="1800" b="1" dirty="0">
                <a:solidFill>
                  <a:srgbClr val="11273C"/>
                </a:solidFill>
              </a:rPr>
              <a:t>Allocation of VAT revenue</a:t>
            </a: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DE" sz="1800" b="1" dirty="0">
              <a:solidFill>
                <a:srgbClr val="11273C"/>
              </a:solidFill>
            </a:endParaRPr>
          </a:p>
        </p:txBody>
      </p:sp>
      <p:cxnSp>
        <p:nvCxnSpPr>
          <p:cNvPr id="21" name="Straight Connector 20">
            <a:extLst>
              <a:ext uri="{FF2B5EF4-FFF2-40B4-BE49-F238E27FC236}">
                <a16:creationId xmlns:a16="http://schemas.microsoft.com/office/drawing/2014/main" id="{5D3EC13B-F990-B0C0-AB14-D2D740237848}"/>
              </a:ext>
            </a:extLst>
          </p:cNvPr>
          <p:cNvCxnSpPr>
            <a:cxnSpLocks/>
          </p:cNvCxnSpPr>
          <p:nvPr/>
        </p:nvCxnSpPr>
        <p:spPr>
          <a:xfrm>
            <a:off x="4572000" y="1700784"/>
            <a:ext cx="0" cy="2768249"/>
          </a:xfrm>
          <a:prstGeom prst="line">
            <a:avLst/>
          </a:prstGeom>
          <a:ln w="15875">
            <a:solidFill>
              <a:srgbClr val="81ADDB"/>
            </a:solidFill>
          </a:ln>
        </p:spPr>
        <p:style>
          <a:lnRef idx="1">
            <a:schemeClr val="accent1"/>
          </a:lnRef>
          <a:fillRef idx="0">
            <a:schemeClr val="accent1"/>
          </a:fillRef>
          <a:effectRef idx="0">
            <a:schemeClr val="accent1"/>
          </a:effectRef>
          <a:fontRef idx="minor">
            <a:schemeClr val="tx1"/>
          </a:fontRef>
        </p:style>
      </p:cxnSp>
      <p:graphicFrame>
        <p:nvGraphicFramePr>
          <p:cNvPr id="24" name="Chart 23">
            <a:extLst>
              <a:ext uri="{FF2B5EF4-FFF2-40B4-BE49-F238E27FC236}">
                <a16:creationId xmlns:a16="http://schemas.microsoft.com/office/drawing/2014/main" id="{BAAF9424-1FEA-E23C-4018-C4F4894F9C05}"/>
              </a:ext>
            </a:extLst>
          </p:cNvPr>
          <p:cNvGraphicFramePr/>
          <p:nvPr>
            <p:extLst>
              <p:ext uri="{D42A27DB-BD31-4B8C-83A1-F6EECF244321}">
                <p14:modId xmlns:p14="http://schemas.microsoft.com/office/powerpoint/2010/main" val="1762963756"/>
              </p:ext>
            </p:extLst>
          </p:nvPr>
        </p:nvGraphicFramePr>
        <p:xfrm>
          <a:off x="4407425" y="1879234"/>
          <a:ext cx="4546447" cy="2511697"/>
        </p:xfrm>
        <a:graphic>
          <a:graphicData uri="http://schemas.openxmlformats.org/drawingml/2006/chart">
            <c:chart xmlns:c="http://schemas.openxmlformats.org/drawingml/2006/chart" xmlns:r="http://schemas.openxmlformats.org/officeDocument/2006/relationships" r:id="rId2"/>
          </a:graphicData>
        </a:graphic>
      </p:graphicFrame>
      <p:pic>
        <p:nvPicPr>
          <p:cNvPr id="3074" name="Picture 2">
            <a:extLst>
              <a:ext uri="{FF2B5EF4-FFF2-40B4-BE49-F238E27FC236}">
                <a16:creationId xmlns:a16="http://schemas.microsoft.com/office/drawing/2014/main" id="{62F392A8-3874-FA88-AC33-4D3D42A677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94656" y="2111091"/>
            <a:ext cx="384204" cy="230523"/>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a:extLst>
              <a:ext uri="{FF2B5EF4-FFF2-40B4-BE49-F238E27FC236}">
                <a16:creationId xmlns:a16="http://schemas.microsoft.com/office/drawing/2014/main" id="{E7EC1CD0-6256-F77D-DA5C-04B0F0897C6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48826" y="4068607"/>
            <a:ext cx="384204" cy="256189"/>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München mit Wappen Stadt Flagge 90x150 cm | Deutsche Städte &amp; Regionen |  Flaggen 90 x 150 cm | Flaggengrößen | Fahnen.info">
            <a:extLst>
              <a:ext uri="{FF2B5EF4-FFF2-40B4-BE49-F238E27FC236}">
                <a16:creationId xmlns:a16="http://schemas.microsoft.com/office/drawing/2014/main" id="{2C3FBCC3-807C-2620-1F52-A181EBE312A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55289" y="4085182"/>
            <a:ext cx="400001" cy="240667"/>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Flagge Bayern mit Wappen und Löwen 160 g/m² Querformat">
            <a:extLst>
              <a:ext uri="{FF2B5EF4-FFF2-40B4-BE49-F238E27FC236}">
                <a16:creationId xmlns:a16="http://schemas.microsoft.com/office/drawing/2014/main" id="{BC88BCAC-D186-3607-53DA-233B60D2C06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054033" y="2281396"/>
            <a:ext cx="383968" cy="256189"/>
          </a:xfrm>
          <a:prstGeom prst="rect">
            <a:avLst/>
          </a:prstGeom>
          <a:noFill/>
          <a:extLst>
            <a:ext uri="{909E8E84-426E-40DD-AFC4-6F175D3DCCD1}">
              <a14:hiddenFill xmlns:a14="http://schemas.microsoft.com/office/drawing/2010/main">
                <a:solidFill>
                  <a:srgbClr val="FFFFFF"/>
                </a:solidFill>
              </a14:hiddenFill>
            </a:ext>
          </a:extLst>
        </p:spPr>
      </p:pic>
      <p:grpSp>
        <p:nvGrpSpPr>
          <p:cNvPr id="25" name="Gruppieren 24">
            <a:extLst>
              <a:ext uri="{FF2B5EF4-FFF2-40B4-BE49-F238E27FC236}">
                <a16:creationId xmlns:a16="http://schemas.microsoft.com/office/drawing/2014/main" id="{AC5CB74A-28DC-0976-1426-817AE7265E9C}"/>
              </a:ext>
            </a:extLst>
          </p:cNvPr>
          <p:cNvGrpSpPr/>
          <p:nvPr/>
        </p:nvGrpSpPr>
        <p:grpSpPr>
          <a:xfrm>
            <a:off x="628647" y="2799181"/>
            <a:ext cx="3554482" cy="697889"/>
            <a:chOff x="628647" y="2799181"/>
            <a:chExt cx="3554482" cy="697889"/>
          </a:xfrm>
        </p:grpSpPr>
        <p:grpSp>
          <p:nvGrpSpPr>
            <p:cNvPr id="15" name="Gruppieren 14">
              <a:extLst>
                <a:ext uri="{FF2B5EF4-FFF2-40B4-BE49-F238E27FC236}">
                  <a16:creationId xmlns:a16="http://schemas.microsoft.com/office/drawing/2014/main" id="{B034D784-3E4A-DEBE-C4B3-E83A0FF88F77}"/>
                </a:ext>
              </a:extLst>
            </p:cNvPr>
            <p:cNvGrpSpPr/>
            <p:nvPr/>
          </p:nvGrpSpPr>
          <p:grpSpPr>
            <a:xfrm>
              <a:off x="628647" y="2799181"/>
              <a:ext cx="3554482" cy="697889"/>
              <a:chOff x="628647" y="2799181"/>
              <a:chExt cx="3554482" cy="697889"/>
            </a:xfrm>
          </p:grpSpPr>
          <p:sp>
            <p:nvSpPr>
              <p:cNvPr id="28" name="Rounded Rectangle 27">
                <a:extLst>
                  <a:ext uri="{FF2B5EF4-FFF2-40B4-BE49-F238E27FC236}">
                    <a16:creationId xmlns:a16="http://schemas.microsoft.com/office/drawing/2014/main" id="{BAEF2F22-A0D9-0711-E345-0B228D7A9439}"/>
                  </a:ext>
                </a:extLst>
              </p:cNvPr>
              <p:cNvSpPr/>
              <p:nvPr/>
            </p:nvSpPr>
            <p:spPr>
              <a:xfrm>
                <a:off x="628647" y="2897913"/>
                <a:ext cx="3318395" cy="505558"/>
              </a:xfrm>
              <a:prstGeom prst="roundRect">
                <a:avLst>
                  <a:gd name="adj" fmla="val 50000"/>
                </a:avLst>
              </a:prstGeom>
              <a:noFill/>
              <a:ln w="31750">
                <a:gradFill>
                  <a:gsLst>
                    <a:gs pos="7000">
                      <a:schemeClr val="bg1"/>
                    </a:gs>
                    <a:gs pos="67000">
                      <a:srgbClr val="24527F"/>
                    </a:gs>
                  </a:gsLst>
                  <a:lin ang="10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DE" sz="1400" b="1" dirty="0">
                    <a:solidFill>
                      <a:schemeClr val="tx1"/>
                    </a:solidFill>
                  </a:rPr>
                  <a:t>Comprehensive Legislation:</a:t>
                </a:r>
                <a:r>
                  <a:rPr lang="en-DE" sz="1400" dirty="0">
                    <a:solidFill>
                      <a:schemeClr val="tx1"/>
                    </a:solidFill>
                  </a:rPr>
                  <a:t> </a:t>
                </a:r>
                <a:br>
                  <a:rPr lang="en-DE" sz="1400" dirty="0">
                    <a:solidFill>
                      <a:schemeClr val="tx1"/>
                    </a:solidFill>
                  </a:rPr>
                </a:br>
                <a:r>
                  <a:rPr lang="en-DE" sz="1400" dirty="0">
                    <a:solidFill>
                      <a:schemeClr val="tx1"/>
                    </a:solidFill>
                  </a:rPr>
                  <a:t>Federal VAT Statute</a:t>
                </a:r>
              </a:p>
            </p:txBody>
          </p:sp>
          <p:grpSp>
            <p:nvGrpSpPr>
              <p:cNvPr id="12" name="Gruppieren 11">
                <a:extLst>
                  <a:ext uri="{FF2B5EF4-FFF2-40B4-BE49-F238E27FC236}">
                    <a16:creationId xmlns:a16="http://schemas.microsoft.com/office/drawing/2014/main" id="{006F96A0-DE98-4E57-6035-E1FEE3606DC4}"/>
                  </a:ext>
                </a:extLst>
              </p:cNvPr>
              <p:cNvGrpSpPr/>
              <p:nvPr/>
            </p:nvGrpSpPr>
            <p:grpSpPr>
              <a:xfrm>
                <a:off x="3485240" y="2799181"/>
                <a:ext cx="697889" cy="697889"/>
                <a:chOff x="3485240" y="2799181"/>
                <a:chExt cx="697889" cy="697889"/>
              </a:xfrm>
            </p:grpSpPr>
            <p:pic>
              <p:nvPicPr>
                <p:cNvPr id="1026" name="Picture 2" descr="Paper stack Generic black outline icon | Freepik">
                  <a:extLst>
                    <a:ext uri="{FF2B5EF4-FFF2-40B4-BE49-F238E27FC236}">
                      <a16:creationId xmlns:a16="http://schemas.microsoft.com/office/drawing/2014/main" id="{C86C8741-1451-CAE9-6504-4C0DFFA20FE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85240" y="2799181"/>
                  <a:ext cx="697889" cy="697889"/>
                </a:xfrm>
                <a:prstGeom prst="rect">
                  <a:avLst/>
                </a:prstGeom>
                <a:noFill/>
                <a:extLst>
                  <a:ext uri="{909E8E84-426E-40DD-AFC4-6F175D3DCCD1}">
                    <a14:hiddenFill xmlns:a14="http://schemas.microsoft.com/office/drawing/2010/main">
                      <a:solidFill>
                        <a:srgbClr val="FFFFFF"/>
                      </a:solidFill>
                    </a14:hiddenFill>
                  </a:ext>
                </a:extLst>
              </p:spPr>
            </p:pic>
            <p:sp>
              <p:nvSpPr>
                <p:cNvPr id="8" name="Textfeld 7">
                  <a:extLst>
                    <a:ext uri="{FF2B5EF4-FFF2-40B4-BE49-F238E27FC236}">
                      <a16:creationId xmlns:a16="http://schemas.microsoft.com/office/drawing/2014/main" id="{BBC6E8D0-9B93-7A38-F843-6741F05B9B88}"/>
                    </a:ext>
                  </a:extLst>
                </p:cNvPr>
                <p:cNvSpPr txBox="1"/>
                <p:nvPr/>
              </p:nvSpPr>
              <p:spPr>
                <a:xfrm>
                  <a:off x="3537083" y="2926310"/>
                  <a:ext cx="192917" cy="230832"/>
                </a:xfrm>
                <a:prstGeom prst="rect">
                  <a:avLst/>
                </a:prstGeom>
                <a:noFill/>
              </p:spPr>
              <p:txBody>
                <a:bodyPr wrap="square" rtlCol="0">
                  <a:spAutoFit/>
                </a:bodyPr>
                <a:lstStyle/>
                <a:p>
                  <a:r>
                    <a:rPr lang="de-DE" sz="900" b="1" dirty="0"/>
                    <a:t>§</a:t>
                  </a:r>
                </a:p>
              </p:txBody>
            </p:sp>
          </p:grpSp>
        </p:grpSp>
        <p:pic>
          <p:nvPicPr>
            <p:cNvPr id="17" name="Picture 2">
              <a:extLst>
                <a:ext uri="{FF2B5EF4-FFF2-40B4-BE49-F238E27FC236}">
                  <a16:creationId xmlns:a16="http://schemas.microsoft.com/office/drawing/2014/main" id="{00E6B391-6945-E11D-61C2-57BAA7C261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907" y="3026335"/>
              <a:ext cx="384204" cy="23052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7" name="Gruppieren 26">
            <a:extLst>
              <a:ext uri="{FF2B5EF4-FFF2-40B4-BE49-F238E27FC236}">
                <a16:creationId xmlns:a16="http://schemas.microsoft.com/office/drawing/2014/main" id="{26AF2993-4947-C75C-CE70-1D14AC25932A}"/>
              </a:ext>
            </a:extLst>
          </p:cNvPr>
          <p:cNvGrpSpPr/>
          <p:nvPr/>
        </p:nvGrpSpPr>
        <p:grpSpPr>
          <a:xfrm>
            <a:off x="628648" y="2088000"/>
            <a:ext cx="3547352" cy="720000"/>
            <a:chOff x="628648" y="2088000"/>
            <a:chExt cx="3547352" cy="720000"/>
          </a:xfrm>
        </p:grpSpPr>
        <p:grpSp>
          <p:nvGrpSpPr>
            <p:cNvPr id="14" name="Gruppieren 13">
              <a:extLst>
                <a:ext uri="{FF2B5EF4-FFF2-40B4-BE49-F238E27FC236}">
                  <a16:creationId xmlns:a16="http://schemas.microsoft.com/office/drawing/2014/main" id="{9F6F092E-DB69-D829-04C2-2928E7962DBB}"/>
                </a:ext>
              </a:extLst>
            </p:cNvPr>
            <p:cNvGrpSpPr/>
            <p:nvPr/>
          </p:nvGrpSpPr>
          <p:grpSpPr>
            <a:xfrm>
              <a:off x="628648" y="2088000"/>
              <a:ext cx="3547352" cy="720000"/>
              <a:chOff x="628648" y="2088000"/>
              <a:chExt cx="3547352" cy="720000"/>
            </a:xfrm>
          </p:grpSpPr>
          <p:sp>
            <p:nvSpPr>
              <p:cNvPr id="26" name="Rounded Rectangle 25">
                <a:extLst>
                  <a:ext uri="{FF2B5EF4-FFF2-40B4-BE49-F238E27FC236}">
                    <a16:creationId xmlns:a16="http://schemas.microsoft.com/office/drawing/2014/main" id="{CBC4FEAD-502B-C480-C510-0A601629EA1A}"/>
                  </a:ext>
                </a:extLst>
              </p:cNvPr>
              <p:cNvSpPr/>
              <p:nvPr/>
            </p:nvSpPr>
            <p:spPr>
              <a:xfrm>
                <a:off x="628648" y="2169987"/>
                <a:ext cx="3318395" cy="505558"/>
              </a:xfrm>
              <a:prstGeom prst="roundRect">
                <a:avLst>
                  <a:gd name="adj" fmla="val 50000"/>
                </a:avLst>
              </a:prstGeom>
              <a:noFill/>
              <a:ln w="31750">
                <a:gradFill>
                  <a:gsLst>
                    <a:gs pos="7000">
                      <a:schemeClr val="bg1"/>
                    </a:gs>
                    <a:gs pos="67000">
                      <a:schemeClr val="accent1">
                        <a:lumMod val="45000"/>
                        <a:lumOff val="55000"/>
                      </a:schemeClr>
                    </a:gs>
                  </a:gsLst>
                  <a:lin ang="10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DE" sz="1400" b="1" dirty="0">
                    <a:solidFill>
                      <a:schemeClr val="tx1"/>
                    </a:solidFill>
                  </a:rPr>
                  <a:t>Administration and Collection:</a:t>
                </a:r>
                <a:r>
                  <a:rPr lang="en-DE" sz="1400" dirty="0">
                    <a:solidFill>
                      <a:schemeClr val="tx1"/>
                    </a:solidFill>
                  </a:rPr>
                  <a:t> </a:t>
                </a:r>
                <a:br>
                  <a:rPr lang="en-DE" sz="1400" dirty="0">
                    <a:solidFill>
                      <a:schemeClr val="tx1"/>
                    </a:solidFill>
                  </a:rPr>
                </a:br>
                <a:r>
                  <a:rPr lang="en-DE" sz="1400" dirty="0">
                    <a:solidFill>
                      <a:schemeClr val="tx1"/>
                    </a:solidFill>
                  </a:rPr>
                  <a:t>State Agencies</a:t>
                </a:r>
              </a:p>
            </p:txBody>
          </p:sp>
          <p:pic>
            <p:nvPicPr>
              <p:cNvPr id="7" name="Grafik 6" descr="Ein Bild, das Gebäude, Symbol, Kirche, Schwarzweiß enthält.&#10;&#10;KI-generierte Inhalte können fehlerhaft sein.">
                <a:extLst>
                  <a:ext uri="{FF2B5EF4-FFF2-40B4-BE49-F238E27FC236}">
                    <a16:creationId xmlns:a16="http://schemas.microsoft.com/office/drawing/2014/main" id="{028C81B0-5F65-5430-277A-D08708CB711F}"/>
                  </a:ext>
                </a:extLst>
              </p:cNvPr>
              <p:cNvPicPr>
                <a:picLocks noChangeAspect="1"/>
              </p:cNvPicPr>
              <p:nvPr/>
            </p:nvPicPr>
            <p:blipFill>
              <a:blip r:embed="rId8">
                <a:extLst>
                  <a:ext uri="{BEBA8EAE-BF5A-486C-A8C5-ECC9F3942E4B}">
                    <a14:imgProps xmlns:a14="http://schemas.microsoft.com/office/drawing/2010/main">
                      <a14:imgLayer r:embed="rId9">
                        <a14:imgEffect>
                          <a14:brightnessContrast contrast="100000"/>
                        </a14:imgEffect>
                      </a14:imgLayer>
                    </a14:imgProps>
                  </a:ext>
                </a:extLst>
              </a:blip>
              <a:srcRect l="4637" t="8288" r="4453" b="-1703"/>
              <a:stretch/>
            </p:blipFill>
            <p:spPr>
              <a:xfrm>
                <a:off x="3456000" y="2088000"/>
                <a:ext cx="720000" cy="720000"/>
              </a:xfrm>
              <a:prstGeom prst="rect">
                <a:avLst/>
              </a:prstGeom>
            </p:spPr>
          </p:pic>
        </p:grpSp>
        <p:pic>
          <p:nvPicPr>
            <p:cNvPr id="20" name="Picture 8" descr="Flagge Bayern mit Wappen und Löwen 160 g/m² Querformat">
              <a:extLst>
                <a:ext uri="{FF2B5EF4-FFF2-40B4-BE49-F238E27FC236}">
                  <a16:creationId xmlns:a16="http://schemas.microsoft.com/office/drawing/2014/main" id="{37C8C208-F26A-E6AF-1BA6-1E55A977F25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4015" y="2281397"/>
              <a:ext cx="383968" cy="256189"/>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3" name="Gruppieren 22">
            <a:extLst>
              <a:ext uri="{FF2B5EF4-FFF2-40B4-BE49-F238E27FC236}">
                <a16:creationId xmlns:a16="http://schemas.microsoft.com/office/drawing/2014/main" id="{38819F52-032B-90FF-43D8-83F12541791B}"/>
              </a:ext>
            </a:extLst>
          </p:cNvPr>
          <p:cNvGrpSpPr/>
          <p:nvPr/>
        </p:nvGrpSpPr>
        <p:grpSpPr>
          <a:xfrm>
            <a:off x="628646" y="3561641"/>
            <a:ext cx="3446441" cy="635061"/>
            <a:chOff x="628646" y="3561641"/>
            <a:chExt cx="3446441" cy="635061"/>
          </a:xfrm>
        </p:grpSpPr>
        <p:grpSp>
          <p:nvGrpSpPr>
            <p:cNvPr id="16" name="Gruppieren 15">
              <a:extLst>
                <a:ext uri="{FF2B5EF4-FFF2-40B4-BE49-F238E27FC236}">
                  <a16:creationId xmlns:a16="http://schemas.microsoft.com/office/drawing/2014/main" id="{D8F5B77A-F421-560D-F778-D9250FC99A46}"/>
                </a:ext>
              </a:extLst>
            </p:cNvPr>
            <p:cNvGrpSpPr/>
            <p:nvPr/>
          </p:nvGrpSpPr>
          <p:grpSpPr>
            <a:xfrm>
              <a:off x="628646" y="3561641"/>
              <a:ext cx="3446441" cy="635061"/>
              <a:chOff x="628646" y="3561641"/>
              <a:chExt cx="3446441" cy="635061"/>
            </a:xfrm>
          </p:grpSpPr>
          <p:sp>
            <p:nvSpPr>
              <p:cNvPr id="29" name="Rounded Rectangle 28">
                <a:extLst>
                  <a:ext uri="{FF2B5EF4-FFF2-40B4-BE49-F238E27FC236}">
                    <a16:creationId xmlns:a16="http://schemas.microsoft.com/office/drawing/2014/main" id="{F72081A3-7406-D7B5-663F-2FC301057DE7}"/>
                  </a:ext>
                </a:extLst>
              </p:cNvPr>
              <p:cNvSpPr/>
              <p:nvPr/>
            </p:nvSpPr>
            <p:spPr>
              <a:xfrm>
                <a:off x="628646" y="3625839"/>
                <a:ext cx="3318395" cy="505558"/>
              </a:xfrm>
              <a:prstGeom prst="roundRect">
                <a:avLst>
                  <a:gd name="adj" fmla="val 50000"/>
                </a:avLst>
              </a:prstGeom>
              <a:noFill/>
              <a:ln w="31750">
                <a:gradFill>
                  <a:gsLst>
                    <a:gs pos="7000">
                      <a:schemeClr val="bg1"/>
                    </a:gs>
                    <a:gs pos="67000">
                      <a:srgbClr val="11273C"/>
                    </a:gs>
                  </a:gsLst>
                  <a:lin ang="10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DE" sz="1400" b="1" dirty="0">
                    <a:solidFill>
                      <a:schemeClr val="tx1"/>
                    </a:solidFill>
                  </a:rPr>
                  <a:t>Fragmentary harmonization:</a:t>
                </a:r>
                <a:r>
                  <a:rPr lang="en-DE" sz="1400" dirty="0">
                    <a:solidFill>
                      <a:schemeClr val="tx1"/>
                    </a:solidFill>
                  </a:rPr>
                  <a:t> </a:t>
                </a:r>
                <a:br>
                  <a:rPr lang="en-DE" sz="1400" dirty="0">
                    <a:solidFill>
                      <a:schemeClr val="tx1"/>
                    </a:solidFill>
                  </a:rPr>
                </a:br>
                <a:r>
                  <a:rPr lang="en-DE" sz="1400" dirty="0">
                    <a:solidFill>
                      <a:schemeClr val="tx1"/>
                    </a:solidFill>
                  </a:rPr>
                  <a:t>European VAT Directive</a:t>
                </a:r>
              </a:p>
            </p:txBody>
          </p:sp>
          <p:grpSp>
            <p:nvGrpSpPr>
              <p:cNvPr id="11" name="Gruppieren 10">
                <a:extLst>
                  <a:ext uri="{FF2B5EF4-FFF2-40B4-BE49-F238E27FC236}">
                    <a16:creationId xmlns:a16="http://schemas.microsoft.com/office/drawing/2014/main" id="{FBC5E375-CDA9-3703-B473-ED6A0423B397}"/>
                  </a:ext>
                </a:extLst>
              </p:cNvPr>
              <p:cNvGrpSpPr/>
              <p:nvPr/>
            </p:nvGrpSpPr>
            <p:grpSpPr>
              <a:xfrm>
                <a:off x="3612562" y="3561641"/>
                <a:ext cx="462525" cy="635061"/>
                <a:chOff x="3701554" y="3510577"/>
                <a:chExt cx="462525" cy="635061"/>
              </a:xfrm>
            </p:grpSpPr>
            <p:sp>
              <p:nvSpPr>
                <p:cNvPr id="10" name="Abgerundetes Rechteck 9">
                  <a:extLst>
                    <a:ext uri="{FF2B5EF4-FFF2-40B4-BE49-F238E27FC236}">
                      <a16:creationId xmlns:a16="http://schemas.microsoft.com/office/drawing/2014/main" id="{EE148ACA-D079-A67A-F845-5F4EDC34D8EC}"/>
                    </a:ext>
                  </a:extLst>
                </p:cNvPr>
                <p:cNvSpPr/>
                <p:nvPr/>
              </p:nvSpPr>
              <p:spPr>
                <a:xfrm>
                  <a:off x="3773292" y="3510577"/>
                  <a:ext cx="390787" cy="574605"/>
                </a:xfrm>
                <a:prstGeom prst="roundRect">
                  <a:avLst>
                    <a:gd name="adj" fmla="val 3667"/>
                  </a:avLst>
                </a:prstGeom>
                <a:no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Abgerundetes Rechteck 8">
                  <a:extLst>
                    <a:ext uri="{FF2B5EF4-FFF2-40B4-BE49-F238E27FC236}">
                      <a16:creationId xmlns:a16="http://schemas.microsoft.com/office/drawing/2014/main" id="{3B5C816E-7699-C5D9-519A-E4612606A69E}"/>
                    </a:ext>
                  </a:extLst>
                </p:cNvPr>
                <p:cNvSpPr/>
                <p:nvPr/>
              </p:nvSpPr>
              <p:spPr>
                <a:xfrm>
                  <a:off x="3701554" y="3571033"/>
                  <a:ext cx="390787" cy="574605"/>
                </a:xfrm>
                <a:prstGeom prst="roundRect">
                  <a:avLst>
                    <a:gd name="adj" fmla="val 3667"/>
                  </a:avLst>
                </a:prstGeom>
                <a:solidFill>
                  <a:schemeClr val="bg1"/>
                </a:solid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028" name="Picture 4">
                  <a:extLst>
                    <a:ext uri="{FF2B5EF4-FFF2-40B4-BE49-F238E27FC236}">
                      <a16:creationId xmlns:a16="http://schemas.microsoft.com/office/drawing/2014/main" id="{C46049CF-A039-7B34-4316-567C253E6F4C}"/>
                    </a:ext>
                  </a:extLst>
                </p:cNvPr>
                <p:cNvPicPr>
                  <a:picLocks noChangeAspect="1" noChangeArrowheads="1"/>
                </p:cNvPicPr>
                <p:nvPr/>
              </p:nvPicPr>
              <p:blipFill>
                <a:blip r:embed="rId10">
                  <a:extLst>
                    <a:ext uri="{BEBA8EAE-BF5A-486C-A8C5-ECC9F3942E4B}">
                      <a14:imgProps xmlns:a14="http://schemas.microsoft.com/office/drawing/2010/main">
                        <a14:imgLayer r:embed="rId11">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3746220" y="3649164"/>
                  <a:ext cx="301453" cy="301453"/>
                </a:xfrm>
                <a:prstGeom prst="rect">
                  <a:avLst/>
                </a:prstGeom>
                <a:noFill/>
                <a:extLst>
                  <a:ext uri="{909E8E84-426E-40DD-AFC4-6F175D3DCCD1}">
                    <a14:hiddenFill xmlns:a14="http://schemas.microsoft.com/office/drawing/2010/main">
                      <a:solidFill>
                        <a:srgbClr val="FFFFFF"/>
                      </a:solidFill>
                    </a14:hiddenFill>
                  </a:ext>
                </a:extLst>
              </p:spPr>
            </p:pic>
          </p:grpSp>
        </p:grpSp>
        <p:pic>
          <p:nvPicPr>
            <p:cNvPr id="22" name="Picture 4">
              <a:extLst>
                <a:ext uri="{FF2B5EF4-FFF2-40B4-BE49-F238E27FC236}">
                  <a16:creationId xmlns:a16="http://schemas.microsoft.com/office/drawing/2014/main" id="{D1F29C27-7D80-1C4D-5D3C-7D59D8E9C8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779" y="3750523"/>
              <a:ext cx="384204" cy="25618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946934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wheel(1)">
                                      <p:cBhvr>
                                        <p:cTn id="22" dur="1500"/>
                                        <p:tgtEl>
                                          <p:spTgt spid="24"/>
                                        </p:tgtEl>
                                      </p:cBhvr>
                                    </p:animEffect>
                                  </p:childTnLst>
                                </p:cTn>
                              </p:par>
                              <p:par>
                                <p:cTn id="23" presetID="10" presetClass="entr" presetSubtype="0" fill="hold" nodeType="withEffect">
                                  <p:stCondLst>
                                    <p:cond delay="300"/>
                                  </p:stCondLst>
                                  <p:childTnLst>
                                    <p:set>
                                      <p:cBhvr>
                                        <p:cTn id="24" dur="1" fill="hold">
                                          <p:stCondLst>
                                            <p:cond delay="0"/>
                                          </p:stCondLst>
                                        </p:cTn>
                                        <p:tgtEl>
                                          <p:spTgt spid="3080"/>
                                        </p:tgtEl>
                                        <p:attrNameLst>
                                          <p:attrName>style.visibility</p:attrName>
                                        </p:attrNameLst>
                                      </p:cBhvr>
                                      <p:to>
                                        <p:strVal val="visible"/>
                                      </p:to>
                                    </p:set>
                                    <p:animEffect transition="in" filter="fade">
                                      <p:cBhvr>
                                        <p:cTn id="25" dur="500"/>
                                        <p:tgtEl>
                                          <p:spTgt spid="3080"/>
                                        </p:tgtEl>
                                      </p:cBhvr>
                                    </p:animEffect>
                                  </p:childTnLst>
                                </p:cTn>
                              </p:par>
                              <p:par>
                                <p:cTn id="26" presetID="10" presetClass="entr" presetSubtype="0" fill="hold" nodeType="withEffect">
                                  <p:stCondLst>
                                    <p:cond delay="800"/>
                                  </p:stCondLst>
                                  <p:childTnLst>
                                    <p:set>
                                      <p:cBhvr>
                                        <p:cTn id="27" dur="1" fill="hold">
                                          <p:stCondLst>
                                            <p:cond delay="0"/>
                                          </p:stCondLst>
                                        </p:cTn>
                                        <p:tgtEl>
                                          <p:spTgt spid="3078"/>
                                        </p:tgtEl>
                                        <p:attrNameLst>
                                          <p:attrName>style.visibility</p:attrName>
                                        </p:attrNameLst>
                                      </p:cBhvr>
                                      <p:to>
                                        <p:strVal val="visible"/>
                                      </p:to>
                                    </p:set>
                                    <p:animEffect transition="in" filter="fade">
                                      <p:cBhvr>
                                        <p:cTn id="28" dur="500"/>
                                        <p:tgtEl>
                                          <p:spTgt spid="3078"/>
                                        </p:tgtEl>
                                      </p:cBhvr>
                                    </p:animEffect>
                                  </p:childTnLst>
                                </p:cTn>
                              </p:par>
                              <p:par>
                                <p:cTn id="29" presetID="10" presetClass="entr" presetSubtype="0" fill="hold" nodeType="withEffect">
                                  <p:stCondLst>
                                    <p:cond delay="1000"/>
                                  </p:stCondLst>
                                  <p:childTnLst>
                                    <p:set>
                                      <p:cBhvr>
                                        <p:cTn id="30" dur="1" fill="hold">
                                          <p:stCondLst>
                                            <p:cond delay="0"/>
                                          </p:stCondLst>
                                        </p:cTn>
                                        <p:tgtEl>
                                          <p:spTgt spid="3076"/>
                                        </p:tgtEl>
                                        <p:attrNameLst>
                                          <p:attrName>style.visibility</p:attrName>
                                        </p:attrNameLst>
                                      </p:cBhvr>
                                      <p:to>
                                        <p:strVal val="visible"/>
                                      </p:to>
                                    </p:set>
                                    <p:animEffect transition="in" filter="fade">
                                      <p:cBhvr>
                                        <p:cTn id="31" dur="500"/>
                                        <p:tgtEl>
                                          <p:spTgt spid="3076"/>
                                        </p:tgtEl>
                                      </p:cBhvr>
                                    </p:animEffect>
                                  </p:childTnLst>
                                </p:cTn>
                              </p:par>
                              <p:par>
                                <p:cTn id="32" presetID="10" presetClass="entr" presetSubtype="0" fill="hold" nodeType="withEffect">
                                  <p:stCondLst>
                                    <p:cond delay="1300"/>
                                  </p:stCondLst>
                                  <p:childTnLst>
                                    <p:set>
                                      <p:cBhvr>
                                        <p:cTn id="33" dur="1" fill="hold">
                                          <p:stCondLst>
                                            <p:cond delay="0"/>
                                          </p:stCondLst>
                                        </p:cTn>
                                        <p:tgtEl>
                                          <p:spTgt spid="3074"/>
                                        </p:tgtEl>
                                        <p:attrNameLst>
                                          <p:attrName>style.visibility</p:attrName>
                                        </p:attrNameLst>
                                      </p:cBhvr>
                                      <p:to>
                                        <p:strVal val="visible"/>
                                      </p:to>
                                    </p:set>
                                    <p:animEffect transition="in" filter="fade">
                                      <p:cBhvr>
                                        <p:cTn id="34"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4"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D1BC14-874F-EE4C-7624-A37AFA05AF6D}"/>
              </a:ext>
            </a:extLst>
          </p:cNvPr>
          <p:cNvSpPr>
            <a:spLocks noGrp="1"/>
          </p:cNvSpPr>
          <p:nvPr>
            <p:ph type="title"/>
          </p:nvPr>
        </p:nvSpPr>
        <p:spPr>
          <a:xfrm>
            <a:off x="628650" y="2882989"/>
            <a:ext cx="7886700" cy="1243671"/>
          </a:xfrm>
        </p:spPr>
        <p:txBody>
          <a:bodyPr anchor="t"/>
          <a:lstStyle/>
          <a:p>
            <a:r>
              <a:rPr lang="en-DE" sz="2800" b="1" dirty="0"/>
              <a:t>EU-level harmonization: </a:t>
            </a:r>
            <a:br>
              <a:rPr lang="en-DE" dirty="0"/>
            </a:br>
            <a:r>
              <a:rPr lang="en-DE" sz="2400" dirty="0"/>
              <a:t>May Member States afford tax claims </a:t>
            </a:r>
            <a:br>
              <a:rPr lang="en-DE" sz="2400" dirty="0"/>
            </a:br>
            <a:r>
              <a:rPr lang="en-DE" sz="2400" dirty="0"/>
              <a:t>special treatment?</a:t>
            </a:r>
            <a:endParaRPr lang="en-DE" dirty="0"/>
          </a:p>
        </p:txBody>
      </p:sp>
      <p:sp>
        <p:nvSpPr>
          <p:cNvPr id="7" name="Textfeld 6">
            <a:extLst>
              <a:ext uri="{FF2B5EF4-FFF2-40B4-BE49-F238E27FC236}">
                <a16:creationId xmlns:a16="http://schemas.microsoft.com/office/drawing/2014/main" id="{7F8B437D-1AD4-04E3-F145-2B1AF5FC0482}"/>
              </a:ext>
            </a:extLst>
          </p:cNvPr>
          <p:cNvSpPr txBox="1"/>
          <p:nvPr/>
        </p:nvSpPr>
        <p:spPr>
          <a:xfrm>
            <a:off x="483823" y="1035105"/>
            <a:ext cx="1389583" cy="2215991"/>
          </a:xfrm>
          <a:prstGeom prst="rect">
            <a:avLst/>
          </a:prstGeom>
          <a:noFill/>
        </p:spPr>
        <p:txBody>
          <a:bodyPr wrap="square" rtlCol="0">
            <a:spAutoFit/>
          </a:bodyPr>
          <a:lstStyle>
            <a:defPPr>
              <a:defRPr lang="en-US"/>
            </a:defPPr>
            <a:lvl1pPr>
              <a:defRPr sz="7200" b="1">
                <a:gradFill>
                  <a:gsLst>
                    <a:gs pos="39000">
                      <a:srgbClr val="81ADDB"/>
                    </a:gs>
                    <a:gs pos="73000">
                      <a:schemeClr val="accent1">
                        <a:lumMod val="20000"/>
                        <a:lumOff val="80000"/>
                      </a:schemeClr>
                    </a:gs>
                  </a:gsLst>
                  <a:lin ang="600000" scaled="0"/>
                </a:gradFill>
                <a:latin typeface="Lucida Grande" panose="020B0600040502020204" pitchFamily="34" charset="0"/>
                <a:ea typeface="Grantha Sangam MN" pitchFamily="2" charset="0"/>
                <a:cs typeface="Lucida Grande" panose="020B0600040502020204" pitchFamily="34" charset="0"/>
              </a:defRPr>
            </a:lvl1pPr>
          </a:lstStyle>
          <a:p>
            <a:pPr algn="r"/>
            <a:r>
              <a:rPr lang="de-DE" sz="13800" dirty="0"/>
              <a:t>2</a:t>
            </a:r>
            <a:endParaRPr lang="de-DE" sz="5400" dirty="0"/>
          </a:p>
        </p:txBody>
      </p:sp>
    </p:spTree>
    <p:extLst>
      <p:ext uri="{BB962C8B-B14F-4D97-AF65-F5344CB8AC3E}">
        <p14:creationId xmlns:p14="http://schemas.microsoft.com/office/powerpoint/2010/main" val="3144749785"/>
      </p:ext>
    </p:extLst>
  </p:cSld>
  <p:clrMapOvr>
    <a:masterClrMapping/>
  </p:clrMapOvr>
  <mc:AlternateContent xmlns:mc="http://schemas.openxmlformats.org/markup-compatibility/2006" xmlns:p14="http://schemas.microsoft.com/office/powerpoint/2010/main">
    <mc:Choice Requires="p14">
      <p:transition spd="slow" p14:dur="2000" advClick="0" advTm="2000"/>
    </mc:Choice>
    <mc:Fallback xmlns="">
      <p:transition spd="slow" advClick="0" advTm="2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0DC0543-03BC-D9AD-BAB9-06EA444D372D}"/>
              </a:ext>
            </a:extLst>
          </p:cNvPr>
          <p:cNvSpPr txBox="1"/>
          <p:nvPr/>
        </p:nvSpPr>
        <p:spPr>
          <a:xfrm>
            <a:off x="7501246" y="1500385"/>
            <a:ext cx="768485" cy="2862322"/>
          </a:xfrm>
          <a:prstGeom prst="rect">
            <a:avLst/>
          </a:prstGeom>
          <a:noFill/>
        </p:spPr>
        <p:txBody>
          <a:bodyPr wrap="square" rtlCol="0">
            <a:spAutoFit/>
          </a:bodyPr>
          <a:lstStyle/>
          <a:p>
            <a:r>
              <a:rPr lang="de-DE" sz="18000" b="1" dirty="0">
                <a:solidFill>
                  <a:srgbClr val="81ADDB"/>
                </a:solidFill>
                <a:latin typeface="STXingkai" panose="02010800040101010101" pitchFamily="2" charset="-122"/>
                <a:ea typeface="STXingkai" panose="02010800040101010101" pitchFamily="2" charset="-122"/>
                <a:cs typeface="PHOSPHATE INLINE" panose="02000506050000020004" pitchFamily="2" charset="77"/>
              </a:rPr>
              <a:t>„</a:t>
            </a:r>
          </a:p>
        </p:txBody>
      </p:sp>
      <p:sp>
        <p:nvSpPr>
          <p:cNvPr id="2" name="TextBox 1">
            <a:extLst>
              <a:ext uri="{FF2B5EF4-FFF2-40B4-BE49-F238E27FC236}">
                <a16:creationId xmlns:a16="http://schemas.microsoft.com/office/drawing/2014/main" id="{C1376231-26FE-1E83-B60B-5062E7930FCB}"/>
              </a:ext>
            </a:extLst>
          </p:cNvPr>
          <p:cNvSpPr txBox="1"/>
          <p:nvPr/>
        </p:nvSpPr>
        <p:spPr>
          <a:xfrm rot="10800000">
            <a:off x="874270" y="1035533"/>
            <a:ext cx="768485" cy="2862322"/>
          </a:xfrm>
          <a:prstGeom prst="rect">
            <a:avLst/>
          </a:prstGeom>
          <a:noFill/>
        </p:spPr>
        <p:txBody>
          <a:bodyPr wrap="square" rtlCol="0">
            <a:spAutoFit/>
          </a:bodyPr>
          <a:lstStyle/>
          <a:p>
            <a:r>
              <a:rPr lang="de-DE" sz="18000" b="1" dirty="0">
                <a:solidFill>
                  <a:srgbClr val="81ADDB"/>
                </a:solidFill>
                <a:latin typeface="STXingkai" panose="02010800040101010101" pitchFamily="2" charset="-122"/>
                <a:ea typeface="STXingkai" panose="02010800040101010101" pitchFamily="2" charset="-122"/>
                <a:cs typeface="PHOSPHATE INLINE" panose="02000506050000020004" pitchFamily="2" charset="77"/>
              </a:rPr>
              <a:t>„</a:t>
            </a:r>
          </a:p>
        </p:txBody>
      </p:sp>
      <p:sp>
        <p:nvSpPr>
          <p:cNvPr id="13" name="Title 1">
            <a:extLst>
              <a:ext uri="{FF2B5EF4-FFF2-40B4-BE49-F238E27FC236}">
                <a16:creationId xmlns:a16="http://schemas.microsoft.com/office/drawing/2014/main" id="{8B2A46DD-83DA-CA75-9F5C-EE3C019EC8CB}"/>
              </a:ext>
            </a:extLst>
          </p:cNvPr>
          <p:cNvSpPr txBox="1">
            <a:spLocks/>
          </p:cNvSpPr>
          <p:nvPr/>
        </p:nvSpPr>
        <p:spPr>
          <a:xfrm>
            <a:off x="628650" y="273844"/>
            <a:ext cx="7886700" cy="994172"/>
          </a:xfrm>
          <a:prstGeom prst="rect">
            <a:avLst/>
          </a:prstGeom>
        </p:spPr>
        <p:txBody>
          <a:bodyPr vert="horz" lIns="91440" tIns="45720" rIns="91440" bIns="45720" rtlCol="0" anchor="b">
            <a:normAutofit/>
          </a:bodyPr>
          <a:lstStyle>
            <a:lvl1pPr algn="l" defTabSz="685800" rtl="0" eaLnBrk="1" latinLnBrk="0" hangingPunct="1">
              <a:lnSpc>
                <a:spcPct val="90000"/>
              </a:lnSpc>
              <a:spcBef>
                <a:spcPct val="0"/>
              </a:spcBef>
              <a:buNone/>
              <a:defRPr sz="2400" b="0" i="0" kern="1200">
                <a:solidFill>
                  <a:schemeClr val="bg1"/>
                </a:solidFill>
                <a:latin typeface="Arial" panose="020B0604020202020204" pitchFamily="34" charset="0"/>
                <a:ea typeface="+mj-ea"/>
                <a:cs typeface="Arial" panose="020B0604020202020204" pitchFamily="34" charset="0"/>
              </a:defRPr>
            </a:lvl1pPr>
          </a:lstStyle>
          <a:p>
            <a:r>
              <a:rPr lang="en-US" sz="2800" b="1" dirty="0">
                <a:solidFill>
                  <a:srgbClr val="81ADDB"/>
                </a:solidFill>
              </a:rPr>
              <a:t>Directive 2010/24/EU</a:t>
            </a:r>
          </a:p>
          <a:p>
            <a:r>
              <a:rPr lang="en-DE" dirty="0">
                <a:solidFill>
                  <a:srgbClr val="81ADDB"/>
                </a:solidFill>
                <a:sym typeface="Wingdings" pitchFamily="2" charset="2"/>
              </a:rPr>
              <a:t>Execution of the request for recovery</a:t>
            </a:r>
            <a:endParaRPr kumimoji="0" lang="en-DE" sz="2400" b="0" i="0" u="none" strike="noStrike" kern="1200" cap="none" spc="0" normalizeH="0" baseline="0" noProof="0" dirty="0">
              <a:ln>
                <a:noFill/>
              </a:ln>
              <a:solidFill>
                <a:srgbClr val="81ADDB"/>
              </a:solidFill>
              <a:effectLst/>
              <a:uLnTx/>
              <a:uFillTx/>
              <a:latin typeface="Arial" panose="020B0604020202020204" pitchFamily="34" charset="0"/>
              <a:ea typeface="+mj-ea"/>
              <a:cs typeface="Arial" panose="020B0604020202020204" pitchFamily="34" charset="0"/>
            </a:endParaRPr>
          </a:p>
        </p:txBody>
      </p:sp>
      <p:sp>
        <p:nvSpPr>
          <p:cNvPr id="18" name="Content Placeholder 3">
            <a:extLst>
              <a:ext uri="{FF2B5EF4-FFF2-40B4-BE49-F238E27FC236}">
                <a16:creationId xmlns:a16="http://schemas.microsoft.com/office/drawing/2014/main" id="{7859A1A8-A5A4-D441-9F7E-8806B23D0994}"/>
              </a:ext>
            </a:extLst>
          </p:cNvPr>
          <p:cNvSpPr txBox="1">
            <a:spLocks/>
          </p:cNvSpPr>
          <p:nvPr/>
        </p:nvSpPr>
        <p:spPr>
          <a:xfrm>
            <a:off x="628651" y="1766532"/>
            <a:ext cx="7886699" cy="2672041"/>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1800" b="1" dirty="0">
                <a:solidFill>
                  <a:srgbClr val="11273C"/>
                </a:solidFill>
              </a:rPr>
              <a:t>Art. 13 (1)</a:t>
            </a:r>
          </a:p>
          <a:p>
            <a:pPr marL="0" marR="0" lvl="0" indent="0" algn="just" defTabSz="914400" rtl="0" eaLnBrk="1" fontAlgn="auto" latinLnBrk="0" hangingPunct="1">
              <a:lnSpc>
                <a:spcPct val="90000"/>
              </a:lnSpc>
              <a:spcBef>
                <a:spcPts val="400"/>
              </a:spcBef>
              <a:spcAft>
                <a:spcPts val="0"/>
              </a:spcAft>
              <a:buClrTx/>
              <a:buSzTx/>
              <a:buFont typeface="Arial" panose="020B0604020202020204" pitchFamily="34" charset="0"/>
              <a:buNone/>
              <a:tabLst/>
              <a:defRPr/>
            </a:pPr>
            <a:r>
              <a:rPr lang="en-US" sz="1800" dirty="0">
                <a:solidFill>
                  <a:srgbClr val="11273C"/>
                </a:solidFill>
              </a:rPr>
              <a:t>The requested Member State shall not be obliged to grant other Member States’ claims </a:t>
            </a:r>
            <a:r>
              <a:rPr lang="en-US" sz="1800" b="1" dirty="0">
                <a:solidFill>
                  <a:srgbClr val="11273C"/>
                </a:solidFill>
              </a:rPr>
              <a:t>preferences</a:t>
            </a:r>
            <a:r>
              <a:rPr lang="en-US" sz="1800" dirty="0">
                <a:solidFill>
                  <a:srgbClr val="11273C"/>
                </a:solidFill>
              </a:rPr>
              <a:t> accorded to similar claims arising in that Member State, except where otherwise agreed between the Member States concerned or provided in the law of the requested Member State. A Member State which grants preferences to another Member State’s claims may not refuse to grant the same preferences to the same or similar claims of other Member States on the same conditions.</a:t>
            </a: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br>
              <a:rPr lang="en-US" sz="1800" b="1" dirty="0">
                <a:solidFill>
                  <a:srgbClr val="11273C"/>
                </a:solidFill>
              </a:rPr>
            </a:br>
            <a:endParaRPr lang="en-DE" sz="1800" b="1" dirty="0">
              <a:solidFill>
                <a:srgbClr val="11273C"/>
              </a:solidFill>
            </a:endParaRPr>
          </a:p>
        </p:txBody>
      </p:sp>
    </p:spTree>
    <p:extLst>
      <p:ext uri="{BB962C8B-B14F-4D97-AF65-F5344CB8AC3E}">
        <p14:creationId xmlns:p14="http://schemas.microsoft.com/office/powerpoint/2010/main" val="2937916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D1BC14-874F-EE4C-7624-A37AFA05AF6D}"/>
              </a:ext>
            </a:extLst>
          </p:cNvPr>
          <p:cNvSpPr>
            <a:spLocks noGrp="1"/>
          </p:cNvSpPr>
          <p:nvPr>
            <p:ph type="title"/>
          </p:nvPr>
        </p:nvSpPr>
        <p:spPr>
          <a:xfrm>
            <a:off x="628650" y="351667"/>
            <a:ext cx="7886700" cy="1243671"/>
          </a:xfrm>
        </p:spPr>
        <p:txBody>
          <a:bodyPr/>
          <a:lstStyle/>
          <a:p>
            <a:r>
              <a:rPr lang="en-DE" sz="2800" b="1" dirty="0"/>
              <a:t>EU-level harmonization: </a:t>
            </a:r>
            <a:br>
              <a:rPr lang="en-DE" dirty="0"/>
            </a:br>
            <a:r>
              <a:rPr lang="en-DE" sz="2400" dirty="0"/>
              <a:t>May Member States afford tax claims </a:t>
            </a:r>
            <a:br>
              <a:rPr lang="en-DE" sz="2400" dirty="0"/>
            </a:br>
            <a:r>
              <a:rPr lang="en-DE" sz="2400" dirty="0"/>
              <a:t>special treatment?</a:t>
            </a:r>
            <a:endParaRPr lang="en-DE" dirty="0"/>
          </a:p>
        </p:txBody>
      </p:sp>
      <p:sp>
        <p:nvSpPr>
          <p:cNvPr id="4" name="Content Placeholder 3">
            <a:extLst>
              <a:ext uri="{FF2B5EF4-FFF2-40B4-BE49-F238E27FC236}">
                <a16:creationId xmlns:a16="http://schemas.microsoft.com/office/drawing/2014/main" id="{52BA3904-8599-BDFB-0356-7AD8409C3C21}"/>
              </a:ext>
            </a:extLst>
          </p:cNvPr>
          <p:cNvSpPr>
            <a:spLocks noGrp="1"/>
          </p:cNvSpPr>
          <p:nvPr>
            <p:ph sz="half" idx="1"/>
          </p:nvPr>
        </p:nvSpPr>
        <p:spPr>
          <a:xfrm>
            <a:off x="628649" y="1861056"/>
            <a:ext cx="6997835" cy="2937606"/>
          </a:xfrm>
        </p:spPr>
        <p:txBody>
          <a:bodyPr>
            <a:normAutofit/>
          </a:bodyPr>
          <a:lstStyle/>
          <a:p>
            <a:pPr marL="0" indent="0">
              <a:buNone/>
            </a:pPr>
            <a:r>
              <a:rPr lang="de-DE" sz="2200" dirty="0">
                <a:solidFill>
                  <a:srgbClr val="81ADDB"/>
                </a:solidFill>
              </a:rPr>
              <a:t>(</a:t>
            </a:r>
            <a:r>
              <a:rPr lang="de-DE" sz="2200" dirty="0" err="1">
                <a:solidFill>
                  <a:srgbClr val="81ADDB"/>
                </a:solidFill>
              </a:rPr>
              <a:t>To-be</a:t>
            </a:r>
            <a:r>
              <a:rPr lang="de-DE" sz="2200" dirty="0">
                <a:solidFill>
                  <a:srgbClr val="81ADDB"/>
                </a:solidFill>
              </a:rPr>
              <a:t>) </a:t>
            </a:r>
            <a:r>
              <a:rPr lang="de-DE" sz="2200" dirty="0" err="1">
                <a:solidFill>
                  <a:srgbClr val="81ADDB"/>
                </a:solidFill>
              </a:rPr>
              <a:t>Harmonized</a:t>
            </a:r>
            <a:r>
              <a:rPr lang="de-DE" sz="2200" dirty="0">
                <a:solidFill>
                  <a:srgbClr val="81ADDB"/>
                </a:solidFill>
              </a:rPr>
              <a:t> </a:t>
            </a:r>
            <a:r>
              <a:rPr lang="en-DE" sz="2200">
                <a:solidFill>
                  <a:srgbClr val="81ADDB"/>
                </a:solidFill>
              </a:rPr>
              <a:t>bankruptcy law</a:t>
            </a:r>
            <a:r>
              <a:rPr lang="de-DE" sz="2200" dirty="0">
                <a:solidFill>
                  <a:srgbClr val="81ADDB"/>
                </a:solidFill>
              </a:rPr>
              <a:t> </a:t>
            </a:r>
            <a:r>
              <a:rPr lang="de-DE" sz="2200" dirty="0" err="1">
                <a:solidFill>
                  <a:srgbClr val="81ADDB"/>
                </a:solidFill>
              </a:rPr>
              <a:t>procedures</a:t>
            </a:r>
            <a:endParaRPr lang="en-DE" sz="2200" dirty="0">
              <a:solidFill>
                <a:srgbClr val="81ADDB"/>
              </a:solidFill>
            </a:endParaRPr>
          </a:p>
          <a:p>
            <a:pPr>
              <a:lnSpc>
                <a:spcPct val="100000"/>
              </a:lnSpc>
              <a:spcBef>
                <a:spcPts val="1350"/>
              </a:spcBef>
              <a:defRPr/>
            </a:pPr>
            <a:r>
              <a:rPr kumimoji="0" lang="en-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Discharge following liquidation</a:t>
            </a:r>
            <a:br>
              <a:rPr kumimoji="0" lang="en-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br>
            <a:r>
              <a:rPr kumimoji="0" lang="en-US" sz="1200" b="0" i="0" u="none" strike="noStrike" kern="1200" cap="none" spc="0" normalizeH="0" baseline="0" dirty="0">
                <a:ln>
                  <a:noFill/>
                </a:ln>
                <a:solidFill>
                  <a:prstClr val="white"/>
                </a:solidFill>
                <a:effectLst/>
                <a:uLnTx/>
                <a:uFillTx/>
                <a:latin typeface="Arial" panose="020B0604020202020204" pitchFamily="34" charset="0"/>
                <a:ea typeface="+mn-ea"/>
                <a:cs typeface="Arial" panose="020B0604020202020204" pitchFamily="34" charset="0"/>
              </a:rPr>
              <a:t>Directive</a:t>
            </a:r>
            <a:r>
              <a:rPr kumimoji="0" lang="de-DE" sz="1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(EU) 2019/1023, Title III (Art. 20 et </a:t>
            </a:r>
            <a:r>
              <a:rPr lang="de-DE" sz="1200" dirty="0" err="1">
                <a:solidFill>
                  <a:prstClr val="white"/>
                </a:solidFill>
              </a:rPr>
              <a:t>sqq</a:t>
            </a:r>
            <a:r>
              <a:rPr lang="de-DE" sz="1200" dirty="0">
                <a:solidFill>
                  <a:prstClr val="white"/>
                </a:solidFill>
              </a:rPr>
              <a:t>.)</a:t>
            </a:r>
            <a:endParaRPr kumimoji="0" lang="en-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a:lnSpc>
                <a:spcPct val="100000"/>
              </a:lnSpc>
              <a:spcBef>
                <a:spcPts val="1350"/>
              </a:spcBef>
              <a:defRPr/>
            </a:pPr>
            <a:r>
              <a:rPr kumimoji="0" lang="en-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Restructuring frameworks</a:t>
            </a:r>
            <a:br>
              <a:rPr kumimoji="0" lang="en-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br>
            <a:r>
              <a:rPr kumimoji="0" lang="en-DE" sz="1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Directive </a:t>
            </a:r>
            <a:r>
              <a:rPr kumimoji="0" lang="en-US" sz="1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(EU) 2019/1023, Title II (Art. 4 et </a:t>
            </a:r>
            <a:r>
              <a:rPr kumimoji="0" lang="en-US" sz="12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sqq</a:t>
            </a:r>
            <a:r>
              <a:rPr kumimoji="0" lang="en-US" sz="1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a:t>
            </a:r>
            <a:endParaRPr kumimoji="0" lang="en-DE" sz="1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171450" marR="0" lvl="0" indent="-171450" algn="l" defTabSz="685800" rtl="0" eaLnBrk="1" fontAlgn="auto" latinLnBrk="0" hangingPunct="1">
              <a:lnSpc>
                <a:spcPct val="100000"/>
              </a:lnSpc>
              <a:spcBef>
                <a:spcPts val="1350"/>
              </a:spcBef>
              <a:spcAft>
                <a:spcPts val="0"/>
              </a:spcAft>
              <a:buClrTx/>
              <a:buSzTx/>
              <a:buFont typeface="Arial" panose="020B0604020202020204" pitchFamily="34" charset="0"/>
              <a:buChar char="•"/>
              <a:tabLst/>
              <a:defRPr/>
            </a:pPr>
            <a:r>
              <a:rPr kumimoji="0" lang="en-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Free-and-clear sale of the business</a:t>
            </a:r>
            <a:br>
              <a:rPr kumimoji="0" lang="en-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br>
            <a:r>
              <a:rPr kumimoji="0" lang="en-DE" sz="1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Commission Proposal COM(2022) 702, Title IV (Art. 19 et </a:t>
            </a:r>
            <a:r>
              <a:rPr kumimoji="0" lang="en-DE" sz="1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sqq.)</a:t>
            </a:r>
            <a:endParaRPr kumimoji="0" lang="de-DE" sz="1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171450" marR="0" lvl="0" indent="-171450" algn="l" defTabSz="685800" rtl="0" eaLnBrk="1" fontAlgn="auto" latinLnBrk="0" hangingPunct="1">
              <a:lnSpc>
                <a:spcPct val="100000"/>
              </a:lnSpc>
              <a:spcBef>
                <a:spcPts val="1350"/>
              </a:spcBef>
              <a:spcAft>
                <a:spcPts val="0"/>
              </a:spcAft>
              <a:buClrTx/>
              <a:buSzTx/>
              <a:buFont typeface="Arial" panose="020B0604020202020204" pitchFamily="34" charset="0"/>
              <a:buChar char="•"/>
              <a:tabLst/>
              <a:defRPr/>
            </a:pPr>
            <a:r>
              <a:rPr lang="de-DE" sz="1600" dirty="0">
                <a:solidFill>
                  <a:prstClr val="white"/>
                </a:solidFill>
              </a:rPr>
              <a:t>Common feature </a:t>
            </a:r>
            <a:r>
              <a:rPr lang="de-DE" sz="1600" dirty="0" err="1">
                <a:solidFill>
                  <a:prstClr val="white"/>
                </a:solidFill>
              </a:rPr>
              <a:t>of</a:t>
            </a:r>
            <a:r>
              <a:rPr lang="de-DE" sz="1600" dirty="0">
                <a:solidFill>
                  <a:prstClr val="white"/>
                </a:solidFill>
              </a:rPr>
              <a:t> all </a:t>
            </a:r>
            <a:r>
              <a:rPr lang="de-DE" sz="1600" dirty="0" err="1">
                <a:solidFill>
                  <a:prstClr val="white"/>
                </a:solidFill>
              </a:rPr>
              <a:t>three</a:t>
            </a:r>
            <a:r>
              <a:rPr lang="de-DE" sz="1600" dirty="0">
                <a:solidFill>
                  <a:prstClr val="white"/>
                </a:solidFill>
              </a:rPr>
              <a:t> </a:t>
            </a:r>
            <a:r>
              <a:rPr lang="de-DE" sz="1600" dirty="0" err="1">
                <a:solidFill>
                  <a:prstClr val="white"/>
                </a:solidFill>
              </a:rPr>
              <a:t>procedures</a:t>
            </a:r>
            <a:r>
              <a:rPr lang="de-DE" sz="1600" dirty="0">
                <a:solidFill>
                  <a:prstClr val="white"/>
                </a:solidFill>
              </a:rPr>
              <a:t>: </a:t>
            </a:r>
            <a:r>
              <a:rPr lang="de-DE" sz="1600" dirty="0" err="1">
                <a:solidFill>
                  <a:prstClr val="white"/>
                </a:solidFill>
              </a:rPr>
              <a:t>efficiency-enhancing</a:t>
            </a:r>
            <a:endParaRPr kumimoji="0" lang="en-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1421787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746F8E-B78C-6F7C-9A9D-070A0F242B65}"/>
            </a:ext>
          </a:extLst>
        </p:cNvPr>
        <p:cNvGrpSpPr/>
        <p:nvPr/>
      </p:nvGrpSpPr>
      <p:grpSpPr>
        <a:xfrm>
          <a:off x="0" y="0"/>
          <a:ext cx="0" cy="0"/>
          <a:chOff x="0" y="0"/>
          <a:chExt cx="0" cy="0"/>
        </a:xfrm>
      </p:grpSpPr>
      <p:sp>
        <p:nvSpPr>
          <p:cNvPr id="22" name="Rechteck 21">
            <a:extLst>
              <a:ext uri="{FF2B5EF4-FFF2-40B4-BE49-F238E27FC236}">
                <a16:creationId xmlns:a16="http://schemas.microsoft.com/office/drawing/2014/main" id="{F4AF899F-1373-F156-0E27-3A934ADB5138}"/>
              </a:ext>
            </a:extLst>
          </p:cNvPr>
          <p:cNvSpPr/>
          <p:nvPr/>
        </p:nvSpPr>
        <p:spPr>
          <a:xfrm>
            <a:off x="628651" y="3066467"/>
            <a:ext cx="4682258" cy="1357745"/>
          </a:xfrm>
          <a:prstGeom prst="rect">
            <a:avLst/>
          </a:prstGeom>
          <a:gradFill>
            <a:gsLst>
              <a:gs pos="0">
                <a:schemeClr val="bg1"/>
              </a:gs>
              <a:gs pos="86000">
                <a:schemeClr val="accent1">
                  <a:lumMod val="20000"/>
                  <a:lumOff val="80000"/>
                </a:schemeClr>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de-DE" sz="1400" dirty="0" err="1">
                <a:solidFill>
                  <a:schemeClr val="tx1"/>
                </a:solidFill>
              </a:rPr>
              <a:t>Gross</a:t>
            </a:r>
            <a:br>
              <a:rPr lang="de-DE" sz="1400" dirty="0">
                <a:solidFill>
                  <a:schemeClr val="tx1"/>
                </a:solidFill>
              </a:rPr>
            </a:br>
            <a:r>
              <a:rPr lang="de-DE" sz="1400" dirty="0">
                <a:solidFill>
                  <a:schemeClr val="tx1"/>
                </a:solidFill>
              </a:rPr>
              <a:t> </a:t>
            </a:r>
            <a:r>
              <a:rPr lang="de-DE" sz="1400" dirty="0" err="1">
                <a:solidFill>
                  <a:schemeClr val="tx1"/>
                </a:solidFill>
              </a:rPr>
              <a:t>present</a:t>
            </a:r>
            <a:br>
              <a:rPr lang="de-DE" sz="1400" dirty="0">
                <a:solidFill>
                  <a:schemeClr val="tx1"/>
                </a:solidFill>
              </a:rPr>
            </a:br>
            <a:r>
              <a:rPr lang="de-DE" sz="1400" dirty="0">
                <a:solidFill>
                  <a:schemeClr val="tx1"/>
                </a:solidFill>
              </a:rPr>
              <a:t> </a:t>
            </a:r>
            <a:r>
              <a:rPr lang="de-DE" sz="1400" dirty="0" err="1">
                <a:solidFill>
                  <a:schemeClr val="tx1"/>
                </a:solidFill>
              </a:rPr>
              <a:t>value</a:t>
            </a:r>
            <a:r>
              <a:rPr lang="de-DE" sz="1400" dirty="0">
                <a:solidFill>
                  <a:schemeClr val="tx1"/>
                </a:solidFill>
              </a:rPr>
              <a:t> </a:t>
            </a:r>
            <a:r>
              <a:rPr lang="de-DE" sz="1400" dirty="0" err="1">
                <a:solidFill>
                  <a:schemeClr val="tx1"/>
                </a:solidFill>
              </a:rPr>
              <a:t>of</a:t>
            </a:r>
            <a:r>
              <a:rPr lang="de-DE" sz="1400" dirty="0">
                <a:solidFill>
                  <a:schemeClr val="tx1"/>
                </a:solidFill>
              </a:rPr>
              <a:t> </a:t>
            </a:r>
            <a:br>
              <a:rPr lang="de-DE" sz="1400" dirty="0">
                <a:solidFill>
                  <a:schemeClr val="tx1"/>
                </a:solidFill>
              </a:rPr>
            </a:br>
            <a:r>
              <a:rPr lang="de-DE" sz="1400" dirty="0">
                <a:solidFill>
                  <a:schemeClr val="tx1"/>
                </a:solidFill>
              </a:rPr>
              <a:t>all </a:t>
            </a:r>
            <a:r>
              <a:rPr lang="de-DE" sz="1400" dirty="0" err="1">
                <a:solidFill>
                  <a:schemeClr val="tx1"/>
                </a:solidFill>
              </a:rPr>
              <a:t>of</a:t>
            </a:r>
            <a:r>
              <a:rPr lang="de-DE" sz="1400" dirty="0">
                <a:solidFill>
                  <a:schemeClr val="tx1"/>
                </a:solidFill>
              </a:rPr>
              <a:t> </a:t>
            </a:r>
            <a:r>
              <a:rPr lang="de-DE" sz="1400" dirty="0" err="1">
                <a:solidFill>
                  <a:schemeClr val="tx1"/>
                </a:solidFill>
              </a:rPr>
              <a:t>the</a:t>
            </a:r>
            <a:br>
              <a:rPr lang="de-DE" sz="1400" dirty="0">
                <a:solidFill>
                  <a:schemeClr val="tx1"/>
                </a:solidFill>
              </a:rPr>
            </a:br>
            <a:r>
              <a:rPr lang="de-DE" sz="1400" dirty="0">
                <a:solidFill>
                  <a:schemeClr val="tx1"/>
                </a:solidFill>
              </a:rPr>
              <a:t> </a:t>
            </a:r>
            <a:r>
              <a:rPr lang="de-DE" sz="1400" dirty="0" err="1">
                <a:solidFill>
                  <a:schemeClr val="tx1"/>
                </a:solidFill>
              </a:rPr>
              <a:t>debtor‘s</a:t>
            </a:r>
            <a:br>
              <a:rPr lang="de-DE" sz="1400" dirty="0">
                <a:solidFill>
                  <a:schemeClr val="tx1"/>
                </a:solidFill>
              </a:rPr>
            </a:br>
            <a:r>
              <a:rPr lang="de-DE" sz="1400" dirty="0">
                <a:solidFill>
                  <a:schemeClr val="tx1"/>
                </a:solidFill>
              </a:rPr>
              <a:t> </a:t>
            </a:r>
            <a:r>
              <a:rPr lang="de-DE" sz="1400" dirty="0" err="1">
                <a:solidFill>
                  <a:schemeClr val="tx1"/>
                </a:solidFill>
              </a:rPr>
              <a:t>assets</a:t>
            </a:r>
            <a:endParaRPr lang="de-DE" sz="1400" dirty="0">
              <a:solidFill>
                <a:schemeClr val="tx1"/>
              </a:solidFill>
            </a:endParaRPr>
          </a:p>
        </p:txBody>
      </p:sp>
      <p:sp>
        <p:nvSpPr>
          <p:cNvPr id="13" name="Title 1">
            <a:extLst>
              <a:ext uri="{FF2B5EF4-FFF2-40B4-BE49-F238E27FC236}">
                <a16:creationId xmlns:a16="http://schemas.microsoft.com/office/drawing/2014/main" id="{399B51F1-38AB-FFD5-F51C-2512921D39BB}"/>
              </a:ext>
            </a:extLst>
          </p:cNvPr>
          <p:cNvSpPr txBox="1">
            <a:spLocks/>
          </p:cNvSpPr>
          <p:nvPr/>
        </p:nvSpPr>
        <p:spPr>
          <a:xfrm>
            <a:off x="628650" y="273844"/>
            <a:ext cx="7886700" cy="994172"/>
          </a:xfrm>
          <a:prstGeom prst="rect">
            <a:avLst/>
          </a:prstGeom>
        </p:spPr>
        <p:txBody>
          <a:bodyPr vert="horz" lIns="91440" tIns="45720" rIns="91440" bIns="45720" rtlCol="0" anchor="b">
            <a:normAutofit/>
          </a:bodyPr>
          <a:lstStyle>
            <a:lvl1pPr algn="l" defTabSz="685800" rtl="0" eaLnBrk="1" latinLnBrk="0" hangingPunct="1">
              <a:lnSpc>
                <a:spcPct val="90000"/>
              </a:lnSpc>
              <a:spcBef>
                <a:spcPct val="0"/>
              </a:spcBef>
              <a:buNone/>
              <a:defRPr sz="2400" b="0" i="0" kern="1200">
                <a:solidFill>
                  <a:schemeClr val="bg1"/>
                </a:solidFill>
                <a:latin typeface="Arial" panose="020B0604020202020204" pitchFamily="34" charset="0"/>
                <a:ea typeface="+mj-ea"/>
                <a:cs typeface="Arial" panose="020B0604020202020204" pitchFamily="34" charset="0"/>
              </a:defRPr>
            </a:lvl1pPr>
          </a:lstStyle>
          <a:p>
            <a:r>
              <a:rPr lang="en-US" sz="2800" b="1" dirty="0">
                <a:solidFill>
                  <a:srgbClr val="81ADDB"/>
                </a:solidFill>
              </a:rPr>
              <a:t>Exceptions from the effects of bankruptcy?</a:t>
            </a:r>
          </a:p>
          <a:p>
            <a:r>
              <a:rPr lang="de-DE" dirty="0">
                <a:solidFill>
                  <a:srgbClr val="81ADDB"/>
                </a:solidFill>
                <a:sym typeface="Wingdings" pitchFamily="2" charset="2"/>
              </a:rPr>
              <a:t>The </a:t>
            </a:r>
            <a:r>
              <a:rPr lang="de-DE" dirty="0" err="1">
                <a:solidFill>
                  <a:srgbClr val="81ADDB"/>
                </a:solidFill>
                <a:sym typeface="Wingdings" pitchFamily="2" charset="2"/>
              </a:rPr>
              <a:t>common</a:t>
            </a:r>
            <a:r>
              <a:rPr lang="de-DE" dirty="0">
                <a:solidFill>
                  <a:srgbClr val="81ADDB"/>
                </a:solidFill>
                <a:sym typeface="Wingdings" pitchFamily="2" charset="2"/>
              </a:rPr>
              <a:t> pool and </a:t>
            </a:r>
            <a:r>
              <a:rPr lang="de-DE" dirty="0" err="1">
                <a:solidFill>
                  <a:srgbClr val="81ADDB"/>
                </a:solidFill>
                <a:sym typeface="Wingdings" pitchFamily="2" charset="2"/>
              </a:rPr>
              <a:t>how</a:t>
            </a:r>
            <a:r>
              <a:rPr lang="de-DE" dirty="0">
                <a:solidFill>
                  <a:srgbClr val="81ADDB"/>
                </a:solidFill>
                <a:sym typeface="Wingdings" pitchFamily="2" charset="2"/>
              </a:rPr>
              <a:t> </a:t>
            </a:r>
            <a:r>
              <a:rPr lang="de-DE" dirty="0" err="1">
                <a:solidFill>
                  <a:srgbClr val="81ADDB"/>
                </a:solidFill>
                <a:sym typeface="Wingdings" pitchFamily="2" charset="2"/>
              </a:rPr>
              <a:t>to</a:t>
            </a:r>
            <a:r>
              <a:rPr lang="de-DE" dirty="0">
                <a:solidFill>
                  <a:srgbClr val="81ADDB"/>
                </a:solidFill>
                <a:sym typeface="Wingdings" pitchFamily="2" charset="2"/>
              </a:rPr>
              <a:t> </a:t>
            </a:r>
            <a:r>
              <a:rPr lang="de-DE" dirty="0" err="1">
                <a:solidFill>
                  <a:srgbClr val="81ADDB"/>
                </a:solidFill>
                <a:sym typeface="Wingdings" pitchFamily="2" charset="2"/>
              </a:rPr>
              <a:t>maximize</a:t>
            </a:r>
            <a:r>
              <a:rPr lang="de-DE" dirty="0">
                <a:solidFill>
                  <a:srgbClr val="81ADDB"/>
                </a:solidFill>
                <a:sym typeface="Wingdings" pitchFamily="2" charset="2"/>
              </a:rPr>
              <a:t> </a:t>
            </a:r>
            <a:r>
              <a:rPr lang="de-DE" dirty="0" err="1">
                <a:solidFill>
                  <a:srgbClr val="81ADDB"/>
                </a:solidFill>
                <a:sym typeface="Wingdings" pitchFamily="2" charset="2"/>
              </a:rPr>
              <a:t>it</a:t>
            </a:r>
            <a:endParaRPr lang="de-DE" dirty="0">
              <a:solidFill>
                <a:srgbClr val="81ADDB"/>
              </a:solidFill>
              <a:sym typeface="Wingdings" pitchFamily="2" charset="2"/>
            </a:endParaRPr>
          </a:p>
        </p:txBody>
      </p:sp>
      <p:graphicFrame>
        <p:nvGraphicFramePr>
          <p:cNvPr id="7" name="Diagramm 6">
            <a:extLst>
              <a:ext uri="{FF2B5EF4-FFF2-40B4-BE49-F238E27FC236}">
                <a16:creationId xmlns:a16="http://schemas.microsoft.com/office/drawing/2014/main" id="{5A770351-183A-0A34-7AA9-FA8071971A2E}"/>
              </a:ext>
            </a:extLst>
          </p:cNvPr>
          <p:cNvGraphicFramePr/>
          <p:nvPr>
            <p:extLst>
              <p:ext uri="{D42A27DB-BD31-4B8C-83A1-F6EECF244321}">
                <p14:modId xmlns:p14="http://schemas.microsoft.com/office/powerpoint/2010/main" val="2081454623"/>
              </p:ext>
            </p:extLst>
          </p:nvPr>
        </p:nvGraphicFramePr>
        <p:xfrm>
          <a:off x="4895291" y="1136066"/>
          <a:ext cx="1958109" cy="3633932"/>
        </p:xfrm>
        <a:graphic>
          <a:graphicData uri="http://schemas.openxmlformats.org/drawingml/2006/chart">
            <c:chart xmlns:c="http://schemas.openxmlformats.org/drawingml/2006/chart" xmlns:r="http://schemas.openxmlformats.org/officeDocument/2006/relationships" r:id="rId2"/>
          </a:graphicData>
        </a:graphic>
      </p:graphicFrame>
      <p:sp>
        <p:nvSpPr>
          <p:cNvPr id="21" name="Textfeld 20">
            <a:extLst>
              <a:ext uri="{FF2B5EF4-FFF2-40B4-BE49-F238E27FC236}">
                <a16:creationId xmlns:a16="http://schemas.microsoft.com/office/drawing/2014/main" id="{5D277FA6-0ADF-BBC5-091D-1AB47A7CF42E}"/>
              </a:ext>
            </a:extLst>
          </p:cNvPr>
          <p:cNvSpPr txBox="1"/>
          <p:nvPr/>
        </p:nvSpPr>
        <p:spPr>
          <a:xfrm>
            <a:off x="6234283" y="4285712"/>
            <a:ext cx="3278896" cy="276999"/>
          </a:xfrm>
          <a:prstGeom prst="rect">
            <a:avLst/>
          </a:prstGeom>
          <a:noFill/>
        </p:spPr>
        <p:txBody>
          <a:bodyPr wrap="square" rtlCol="0">
            <a:spAutoFit/>
          </a:bodyPr>
          <a:lstStyle/>
          <a:p>
            <a:r>
              <a:rPr lang="de-DE" sz="1200" dirty="0">
                <a:solidFill>
                  <a:schemeClr val="bg1">
                    <a:lumMod val="75000"/>
                  </a:schemeClr>
                </a:solidFill>
              </a:rPr>
              <a:t>Value </a:t>
            </a:r>
            <a:r>
              <a:rPr lang="de-DE" sz="1200" dirty="0" err="1">
                <a:solidFill>
                  <a:schemeClr val="bg1">
                    <a:lumMod val="75000"/>
                  </a:schemeClr>
                </a:solidFill>
              </a:rPr>
              <a:t>available</a:t>
            </a:r>
            <a:r>
              <a:rPr lang="de-DE" sz="1200" dirty="0">
                <a:solidFill>
                  <a:schemeClr val="bg1">
                    <a:lumMod val="75000"/>
                  </a:schemeClr>
                </a:solidFill>
              </a:rPr>
              <a:t> </a:t>
            </a:r>
            <a:r>
              <a:rPr lang="de-DE" sz="1200" dirty="0" err="1">
                <a:solidFill>
                  <a:schemeClr val="bg1">
                    <a:lumMod val="75000"/>
                  </a:schemeClr>
                </a:solidFill>
              </a:rPr>
              <a:t>to</a:t>
            </a:r>
            <a:r>
              <a:rPr lang="de-DE" sz="1200" dirty="0">
                <a:solidFill>
                  <a:schemeClr val="bg1">
                    <a:lumMod val="75000"/>
                  </a:schemeClr>
                </a:solidFill>
              </a:rPr>
              <a:t> </a:t>
            </a:r>
            <a:r>
              <a:rPr lang="de-DE" sz="1200" dirty="0" err="1">
                <a:solidFill>
                  <a:schemeClr val="bg1">
                    <a:lumMod val="75000"/>
                  </a:schemeClr>
                </a:solidFill>
              </a:rPr>
              <a:t>creditors</a:t>
            </a:r>
            <a:endParaRPr lang="de-DE" sz="1200" dirty="0">
              <a:solidFill>
                <a:schemeClr val="bg1">
                  <a:lumMod val="75000"/>
                </a:schemeClr>
              </a:solidFill>
            </a:endParaRPr>
          </a:p>
        </p:txBody>
      </p:sp>
      <p:pic>
        <p:nvPicPr>
          <p:cNvPr id="10" name="Grafik 9" descr="Auto Silhouette">
            <a:extLst>
              <a:ext uri="{FF2B5EF4-FFF2-40B4-BE49-F238E27FC236}">
                <a16:creationId xmlns:a16="http://schemas.microsoft.com/office/drawing/2014/main" id="{5D39A841-2E55-3DD2-9E59-9EF8C86DC64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03474" y="3269931"/>
            <a:ext cx="914400" cy="914400"/>
          </a:xfrm>
          <a:prstGeom prst="rect">
            <a:avLst/>
          </a:prstGeom>
        </p:spPr>
      </p:pic>
      <p:pic>
        <p:nvPicPr>
          <p:cNvPr id="12" name="Grafik 11" descr="Geld Silhouette">
            <a:extLst>
              <a:ext uri="{FF2B5EF4-FFF2-40B4-BE49-F238E27FC236}">
                <a16:creationId xmlns:a16="http://schemas.microsoft.com/office/drawing/2014/main" id="{75D1E8D0-9954-F1BC-BEA1-DD5D5910409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982068" y="3158731"/>
            <a:ext cx="914400" cy="914400"/>
          </a:xfrm>
          <a:prstGeom prst="rect">
            <a:avLst/>
          </a:prstGeom>
        </p:spPr>
      </p:pic>
      <p:pic>
        <p:nvPicPr>
          <p:cNvPr id="16" name="Grafik 15" descr="Dokument Silhouette">
            <a:extLst>
              <a:ext uri="{FF2B5EF4-FFF2-40B4-BE49-F238E27FC236}">
                <a16:creationId xmlns:a16="http://schemas.microsoft.com/office/drawing/2014/main" id="{55D5D8F6-E294-B164-6445-9D41CB715CC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933509" y="3269931"/>
            <a:ext cx="803200" cy="803200"/>
          </a:xfrm>
          <a:prstGeom prst="rect">
            <a:avLst/>
          </a:prstGeom>
        </p:spPr>
      </p:pic>
      <p:cxnSp>
        <p:nvCxnSpPr>
          <p:cNvPr id="24" name="Gerade Verbindung 23">
            <a:extLst>
              <a:ext uri="{FF2B5EF4-FFF2-40B4-BE49-F238E27FC236}">
                <a16:creationId xmlns:a16="http://schemas.microsoft.com/office/drawing/2014/main" id="{477040A9-3693-341A-E26B-78951F29100C}"/>
              </a:ext>
            </a:extLst>
          </p:cNvPr>
          <p:cNvCxnSpPr/>
          <p:nvPr/>
        </p:nvCxnSpPr>
        <p:spPr>
          <a:xfrm flipH="1">
            <a:off x="1408176" y="2624441"/>
            <a:ext cx="960120" cy="777127"/>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5" name="Gerade Verbindung 24">
            <a:extLst>
              <a:ext uri="{FF2B5EF4-FFF2-40B4-BE49-F238E27FC236}">
                <a16:creationId xmlns:a16="http://schemas.microsoft.com/office/drawing/2014/main" id="{894E286B-B441-0119-6A9F-4A58810A001A}"/>
              </a:ext>
            </a:extLst>
          </p:cNvPr>
          <p:cNvCxnSpPr>
            <a:cxnSpLocks/>
          </p:cNvCxnSpPr>
          <p:nvPr/>
        </p:nvCxnSpPr>
        <p:spPr>
          <a:xfrm>
            <a:off x="2441634" y="2680129"/>
            <a:ext cx="0" cy="553226"/>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8" name="Gerade Verbindung 27">
            <a:extLst>
              <a:ext uri="{FF2B5EF4-FFF2-40B4-BE49-F238E27FC236}">
                <a16:creationId xmlns:a16="http://schemas.microsoft.com/office/drawing/2014/main" id="{B4E52399-BDD4-8E28-38DD-0C26E56874F1}"/>
              </a:ext>
            </a:extLst>
          </p:cNvPr>
          <p:cNvCxnSpPr>
            <a:cxnSpLocks/>
          </p:cNvCxnSpPr>
          <p:nvPr/>
        </p:nvCxnSpPr>
        <p:spPr>
          <a:xfrm>
            <a:off x="2515832" y="2637636"/>
            <a:ext cx="782701" cy="623151"/>
          </a:xfrm>
          <a:prstGeom prst="line">
            <a:avLst/>
          </a:prstGeom>
          <a:ln w="28575"/>
        </p:spPr>
        <p:style>
          <a:lnRef idx="1">
            <a:schemeClr val="accent1"/>
          </a:lnRef>
          <a:fillRef idx="0">
            <a:schemeClr val="accent1"/>
          </a:fillRef>
          <a:effectRef idx="0">
            <a:schemeClr val="accent1"/>
          </a:effectRef>
          <a:fontRef idx="minor">
            <a:schemeClr val="tx1"/>
          </a:fontRef>
        </p:style>
      </p:cxnSp>
      <p:pic>
        <p:nvPicPr>
          <p:cNvPr id="31" name="Grafik 30" descr="Darlehen Silhouette">
            <a:extLst>
              <a:ext uri="{FF2B5EF4-FFF2-40B4-BE49-F238E27FC236}">
                <a16:creationId xmlns:a16="http://schemas.microsoft.com/office/drawing/2014/main" id="{D717FF96-66D5-BDBD-4C6A-1BC010547CAE}"/>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227930" y="1744067"/>
            <a:ext cx="498877" cy="498877"/>
          </a:xfrm>
          <a:prstGeom prst="rect">
            <a:avLst/>
          </a:prstGeom>
        </p:spPr>
      </p:pic>
      <p:cxnSp>
        <p:nvCxnSpPr>
          <p:cNvPr id="33" name="Gerade Verbindung 32">
            <a:extLst>
              <a:ext uri="{FF2B5EF4-FFF2-40B4-BE49-F238E27FC236}">
                <a16:creationId xmlns:a16="http://schemas.microsoft.com/office/drawing/2014/main" id="{159A77DA-1669-02E5-98D3-814245A82254}"/>
              </a:ext>
            </a:extLst>
          </p:cNvPr>
          <p:cNvCxnSpPr>
            <a:cxnSpLocks/>
          </p:cNvCxnSpPr>
          <p:nvPr/>
        </p:nvCxnSpPr>
        <p:spPr>
          <a:xfrm>
            <a:off x="2715768" y="1993505"/>
            <a:ext cx="62848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Gerade Verbindung 33">
            <a:extLst>
              <a:ext uri="{FF2B5EF4-FFF2-40B4-BE49-F238E27FC236}">
                <a16:creationId xmlns:a16="http://schemas.microsoft.com/office/drawing/2014/main" id="{8A200F81-6AE9-F0B5-9FD9-486320E152D2}"/>
              </a:ext>
            </a:extLst>
          </p:cNvPr>
          <p:cNvCxnSpPr>
            <a:cxnSpLocks/>
          </p:cNvCxnSpPr>
          <p:nvPr/>
        </p:nvCxnSpPr>
        <p:spPr>
          <a:xfrm>
            <a:off x="3588619" y="1993506"/>
            <a:ext cx="59548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40" name="Gruppieren 39">
            <a:extLst>
              <a:ext uri="{FF2B5EF4-FFF2-40B4-BE49-F238E27FC236}">
                <a16:creationId xmlns:a16="http://schemas.microsoft.com/office/drawing/2014/main" id="{CD8CC042-4E47-52C7-255E-74CB1E3D9111}"/>
              </a:ext>
            </a:extLst>
          </p:cNvPr>
          <p:cNvGrpSpPr/>
          <p:nvPr/>
        </p:nvGrpSpPr>
        <p:grpSpPr>
          <a:xfrm>
            <a:off x="1986196" y="1536305"/>
            <a:ext cx="914400" cy="1063819"/>
            <a:chOff x="1986196" y="1536305"/>
            <a:chExt cx="914400" cy="1063819"/>
          </a:xfrm>
        </p:grpSpPr>
        <p:pic>
          <p:nvPicPr>
            <p:cNvPr id="3" name="Grafik 2" descr="Büromitarbeiter Silhouette">
              <a:extLst>
                <a:ext uri="{FF2B5EF4-FFF2-40B4-BE49-F238E27FC236}">
                  <a16:creationId xmlns:a16="http://schemas.microsoft.com/office/drawing/2014/main" id="{36E9BD61-34D0-D8CE-339E-F583A24B8322}"/>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86196" y="1536305"/>
              <a:ext cx="914400" cy="914400"/>
            </a:xfrm>
            <a:prstGeom prst="rect">
              <a:avLst/>
            </a:prstGeom>
          </p:spPr>
        </p:pic>
        <p:sp>
          <p:nvSpPr>
            <p:cNvPr id="38" name="Textfeld 37">
              <a:extLst>
                <a:ext uri="{FF2B5EF4-FFF2-40B4-BE49-F238E27FC236}">
                  <a16:creationId xmlns:a16="http://schemas.microsoft.com/office/drawing/2014/main" id="{95D87B99-AF2E-766D-8971-3DB1BF256DE0}"/>
                </a:ext>
              </a:extLst>
            </p:cNvPr>
            <p:cNvSpPr txBox="1"/>
            <p:nvPr/>
          </p:nvSpPr>
          <p:spPr>
            <a:xfrm>
              <a:off x="2113017" y="2323125"/>
              <a:ext cx="657234" cy="276999"/>
            </a:xfrm>
            <a:prstGeom prst="rect">
              <a:avLst/>
            </a:prstGeom>
            <a:noFill/>
          </p:spPr>
          <p:txBody>
            <a:bodyPr wrap="square" rtlCol="0">
              <a:spAutoFit/>
            </a:bodyPr>
            <a:lstStyle/>
            <a:p>
              <a:pPr algn="ctr"/>
              <a:r>
                <a:rPr lang="de-DE" sz="1200" dirty="0" err="1"/>
                <a:t>Debtor</a:t>
              </a:r>
              <a:endParaRPr lang="de-DE" sz="1200" dirty="0"/>
            </a:p>
          </p:txBody>
        </p:sp>
      </p:grpSp>
      <p:grpSp>
        <p:nvGrpSpPr>
          <p:cNvPr id="41" name="Gruppieren 40">
            <a:extLst>
              <a:ext uri="{FF2B5EF4-FFF2-40B4-BE49-F238E27FC236}">
                <a16:creationId xmlns:a16="http://schemas.microsoft.com/office/drawing/2014/main" id="{0CC7B8E3-093F-702B-F41A-68213B649AF9}"/>
              </a:ext>
            </a:extLst>
          </p:cNvPr>
          <p:cNvGrpSpPr/>
          <p:nvPr/>
        </p:nvGrpSpPr>
        <p:grpSpPr>
          <a:xfrm>
            <a:off x="4178807" y="1479684"/>
            <a:ext cx="1144757" cy="1144757"/>
            <a:chOff x="4178807" y="1479684"/>
            <a:chExt cx="1144757" cy="1144757"/>
          </a:xfrm>
        </p:grpSpPr>
        <p:pic>
          <p:nvPicPr>
            <p:cNvPr id="5" name="Grafik 4" descr="Kinder Silhouette">
              <a:extLst>
                <a:ext uri="{FF2B5EF4-FFF2-40B4-BE49-F238E27FC236}">
                  <a16:creationId xmlns:a16="http://schemas.microsoft.com/office/drawing/2014/main" id="{2C107FF0-F36B-FA1E-B873-2FC9DCC4E7CB}"/>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178807" y="1479684"/>
              <a:ext cx="1144757" cy="1144757"/>
            </a:xfrm>
            <a:prstGeom prst="rect">
              <a:avLst/>
            </a:prstGeom>
          </p:spPr>
        </p:pic>
        <p:sp>
          <p:nvSpPr>
            <p:cNvPr id="39" name="Textfeld 38">
              <a:extLst>
                <a:ext uri="{FF2B5EF4-FFF2-40B4-BE49-F238E27FC236}">
                  <a16:creationId xmlns:a16="http://schemas.microsoft.com/office/drawing/2014/main" id="{13CB02FB-78CC-6ED6-6184-0BCA98A362B4}"/>
                </a:ext>
              </a:extLst>
            </p:cNvPr>
            <p:cNvSpPr txBox="1"/>
            <p:nvPr/>
          </p:nvSpPr>
          <p:spPr>
            <a:xfrm>
              <a:off x="4243382" y="2312205"/>
              <a:ext cx="914399" cy="276999"/>
            </a:xfrm>
            <a:prstGeom prst="rect">
              <a:avLst/>
            </a:prstGeom>
            <a:noFill/>
          </p:spPr>
          <p:txBody>
            <a:bodyPr wrap="square" rtlCol="0">
              <a:spAutoFit/>
            </a:bodyPr>
            <a:lstStyle/>
            <a:p>
              <a:pPr algn="ctr"/>
              <a:r>
                <a:rPr lang="de-DE" sz="1200" dirty="0" err="1"/>
                <a:t>Creditors</a:t>
              </a:r>
              <a:endParaRPr lang="de-DE" sz="1200" dirty="0"/>
            </a:p>
          </p:txBody>
        </p:sp>
      </p:grpSp>
    </p:spTree>
    <p:extLst>
      <p:ext uri="{BB962C8B-B14F-4D97-AF65-F5344CB8AC3E}">
        <p14:creationId xmlns:p14="http://schemas.microsoft.com/office/powerpoint/2010/main" val="2567095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up)">
                                      <p:cBhvr>
                                        <p:cTn id="7" dur="500"/>
                                        <p:tgtEl>
                                          <p:spTgt spid="24"/>
                                        </p:tgtEl>
                                      </p:cBhvr>
                                    </p:animEffect>
                                  </p:childTnLst>
                                </p:cTn>
                              </p:par>
                              <p:par>
                                <p:cTn id="8" presetID="22" presetClass="entr" presetSubtype="1" fill="hold"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wipe(up)">
                                      <p:cBhvr>
                                        <p:cTn id="10" dur="500"/>
                                        <p:tgtEl>
                                          <p:spTgt spid="25"/>
                                        </p:tgtEl>
                                      </p:cBhvr>
                                    </p:animEffect>
                                  </p:childTnLst>
                                </p:cTn>
                              </p:par>
                              <p:par>
                                <p:cTn id="11" presetID="22" presetClass="entr" presetSubtype="1" fill="hold" nodeType="with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wipe(up)">
                                      <p:cBhvr>
                                        <p:cTn id="13" dur="500"/>
                                        <p:tgtEl>
                                          <p:spTgt spid="28"/>
                                        </p:tgtEl>
                                      </p:cBhvr>
                                    </p:animEffect>
                                  </p:childTnLst>
                                </p:cTn>
                              </p:par>
                              <p:par>
                                <p:cTn id="14" presetID="10" presetClass="entr" presetSubtype="0"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par>
                                <p:cTn id="17" presetID="10" presetClass="entr" presetSubtype="0"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par>
                                <p:cTn id="20" presetID="10" presetClass="entr" presetSubtype="0"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left)">
                                      <p:cBhvr>
                                        <p:cTn id="27" dur="500"/>
                                        <p:tgtEl>
                                          <p:spTgt spid="22"/>
                                        </p:tgtEl>
                                      </p:cBhvr>
                                    </p:animEffect>
                                  </p:childTnLst>
                                </p:cTn>
                              </p:par>
                            </p:childTnLst>
                          </p:cTn>
                        </p:par>
                        <p:par>
                          <p:cTn id="28" fill="hold">
                            <p:stCondLst>
                              <p:cond delay="500"/>
                            </p:stCondLst>
                            <p:childTnLst>
                              <p:par>
                                <p:cTn id="29" presetID="22" presetClass="entr" presetSubtype="4"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down)">
                                      <p:cBhvr>
                                        <p:cTn id="31" dur="2000"/>
                                        <p:tgtEl>
                                          <p:spTgt spid="7"/>
                                        </p:tgtEl>
                                      </p:cBhvr>
                                    </p:animEffect>
                                  </p:childTnLst>
                                </p:cTn>
                              </p:par>
                            </p:childTnLst>
                          </p:cTn>
                        </p:par>
                        <p:par>
                          <p:cTn id="32" fill="hold">
                            <p:stCondLst>
                              <p:cond delay="2500"/>
                            </p:stCondLst>
                            <p:childTnLst>
                              <p:par>
                                <p:cTn id="33" presetID="10" presetClass="entr" presetSubtype="0" fill="hold" grpId="0" nodeType="after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fade">
                                      <p:cBhvr>
                                        <p:cTn id="3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Graphic spid="7" grpId="0">
        <p:bldAsOne/>
      </p:bldGraphic>
      <p:bldP spid="2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8B2A46DD-83DA-CA75-9F5C-EE3C019EC8CB}"/>
              </a:ext>
            </a:extLst>
          </p:cNvPr>
          <p:cNvSpPr txBox="1">
            <a:spLocks/>
          </p:cNvSpPr>
          <p:nvPr/>
        </p:nvSpPr>
        <p:spPr>
          <a:xfrm>
            <a:off x="628650" y="273844"/>
            <a:ext cx="7886700" cy="994172"/>
          </a:xfrm>
          <a:prstGeom prst="rect">
            <a:avLst/>
          </a:prstGeom>
        </p:spPr>
        <p:txBody>
          <a:bodyPr vert="horz" lIns="91440" tIns="45720" rIns="91440" bIns="45720" rtlCol="0" anchor="b">
            <a:normAutofit/>
          </a:bodyPr>
          <a:lstStyle>
            <a:lvl1pPr algn="l" defTabSz="685800" rtl="0" eaLnBrk="1" latinLnBrk="0" hangingPunct="1">
              <a:lnSpc>
                <a:spcPct val="90000"/>
              </a:lnSpc>
              <a:spcBef>
                <a:spcPct val="0"/>
              </a:spcBef>
              <a:buNone/>
              <a:defRPr sz="2400" b="0" i="0" kern="1200">
                <a:solidFill>
                  <a:schemeClr val="bg1"/>
                </a:solidFill>
                <a:latin typeface="Arial" panose="020B0604020202020204" pitchFamily="34" charset="0"/>
                <a:ea typeface="+mj-ea"/>
                <a:cs typeface="Arial" panose="020B0604020202020204" pitchFamily="34" charset="0"/>
              </a:defRPr>
            </a:lvl1pPr>
          </a:lstStyle>
          <a:p>
            <a:r>
              <a:rPr lang="en-US" sz="2800" b="1" dirty="0">
                <a:solidFill>
                  <a:srgbClr val="81ADDB"/>
                </a:solidFill>
              </a:rPr>
              <a:t>Exceptions from the effects of bankruptcy?</a:t>
            </a:r>
          </a:p>
          <a:p>
            <a:r>
              <a:rPr lang="de-DE" dirty="0">
                <a:solidFill>
                  <a:srgbClr val="81ADDB"/>
                </a:solidFill>
                <a:sym typeface="Wingdings" pitchFamily="2" charset="2"/>
              </a:rPr>
              <a:t>The </a:t>
            </a:r>
            <a:r>
              <a:rPr lang="de-DE" dirty="0" err="1">
                <a:solidFill>
                  <a:srgbClr val="81ADDB"/>
                </a:solidFill>
                <a:sym typeface="Wingdings" pitchFamily="2" charset="2"/>
              </a:rPr>
              <a:t>common</a:t>
            </a:r>
            <a:r>
              <a:rPr lang="de-DE" dirty="0">
                <a:solidFill>
                  <a:srgbClr val="81ADDB"/>
                </a:solidFill>
                <a:sym typeface="Wingdings" pitchFamily="2" charset="2"/>
              </a:rPr>
              <a:t> pool and </a:t>
            </a:r>
            <a:r>
              <a:rPr lang="de-DE" dirty="0" err="1">
                <a:solidFill>
                  <a:srgbClr val="81ADDB"/>
                </a:solidFill>
                <a:sym typeface="Wingdings" pitchFamily="2" charset="2"/>
              </a:rPr>
              <a:t>how</a:t>
            </a:r>
            <a:r>
              <a:rPr lang="de-DE" dirty="0">
                <a:solidFill>
                  <a:srgbClr val="81ADDB"/>
                </a:solidFill>
                <a:sym typeface="Wingdings" pitchFamily="2" charset="2"/>
              </a:rPr>
              <a:t> </a:t>
            </a:r>
            <a:r>
              <a:rPr lang="de-DE" dirty="0" err="1">
                <a:solidFill>
                  <a:srgbClr val="81ADDB"/>
                </a:solidFill>
                <a:sym typeface="Wingdings" pitchFamily="2" charset="2"/>
              </a:rPr>
              <a:t>to</a:t>
            </a:r>
            <a:r>
              <a:rPr lang="de-DE" dirty="0">
                <a:solidFill>
                  <a:srgbClr val="81ADDB"/>
                </a:solidFill>
                <a:sym typeface="Wingdings" pitchFamily="2" charset="2"/>
              </a:rPr>
              <a:t> </a:t>
            </a:r>
            <a:r>
              <a:rPr lang="de-DE" dirty="0" err="1">
                <a:solidFill>
                  <a:srgbClr val="81ADDB"/>
                </a:solidFill>
                <a:sym typeface="Wingdings" pitchFamily="2" charset="2"/>
              </a:rPr>
              <a:t>maximize</a:t>
            </a:r>
            <a:r>
              <a:rPr lang="de-DE" dirty="0">
                <a:solidFill>
                  <a:srgbClr val="81ADDB"/>
                </a:solidFill>
                <a:sym typeface="Wingdings" pitchFamily="2" charset="2"/>
              </a:rPr>
              <a:t> </a:t>
            </a:r>
            <a:r>
              <a:rPr lang="de-DE" dirty="0" err="1">
                <a:solidFill>
                  <a:srgbClr val="81ADDB"/>
                </a:solidFill>
                <a:sym typeface="Wingdings" pitchFamily="2" charset="2"/>
              </a:rPr>
              <a:t>it</a:t>
            </a:r>
            <a:endParaRPr lang="de-DE" dirty="0">
              <a:solidFill>
                <a:srgbClr val="81ADDB"/>
              </a:solidFill>
              <a:sym typeface="Wingdings" pitchFamily="2" charset="2"/>
            </a:endParaRPr>
          </a:p>
        </p:txBody>
      </p:sp>
      <p:graphicFrame>
        <p:nvGraphicFramePr>
          <p:cNvPr id="7" name="Diagramm 6">
            <a:extLst>
              <a:ext uri="{FF2B5EF4-FFF2-40B4-BE49-F238E27FC236}">
                <a16:creationId xmlns:a16="http://schemas.microsoft.com/office/drawing/2014/main" id="{066B1AE3-F472-D4F0-352A-558E02CD93DE}"/>
              </a:ext>
            </a:extLst>
          </p:cNvPr>
          <p:cNvGraphicFramePr/>
          <p:nvPr>
            <p:extLst>
              <p:ext uri="{D42A27DB-BD31-4B8C-83A1-F6EECF244321}">
                <p14:modId xmlns:p14="http://schemas.microsoft.com/office/powerpoint/2010/main" val="1880517684"/>
              </p:ext>
            </p:extLst>
          </p:nvPr>
        </p:nvGraphicFramePr>
        <p:xfrm>
          <a:off x="1237683" y="1136066"/>
          <a:ext cx="1958109" cy="3633932"/>
        </p:xfrm>
        <a:graphic>
          <a:graphicData uri="http://schemas.openxmlformats.org/drawingml/2006/chart">
            <c:chart xmlns:c="http://schemas.openxmlformats.org/drawingml/2006/chart" xmlns:r="http://schemas.openxmlformats.org/officeDocument/2006/relationships" r:id="rId2"/>
          </a:graphicData>
        </a:graphic>
      </p:graphicFrame>
      <p:sp>
        <p:nvSpPr>
          <p:cNvPr id="8" name="Rechteck 7">
            <a:extLst>
              <a:ext uri="{FF2B5EF4-FFF2-40B4-BE49-F238E27FC236}">
                <a16:creationId xmlns:a16="http://schemas.microsoft.com/office/drawing/2014/main" id="{EEFEA979-2126-1937-AD46-E9A0C5764F67}"/>
              </a:ext>
            </a:extLst>
          </p:cNvPr>
          <p:cNvSpPr/>
          <p:nvPr/>
        </p:nvSpPr>
        <p:spPr>
          <a:xfrm>
            <a:off x="628651" y="3066467"/>
            <a:ext cx="1024666" cy="1357745"/>
          </a:xfrm>
          <a:prstGeom prst="rect">
            <a:avLst/>
          </a:prstGeom>
          <a:gradFill>
            <a:gsLst>
              <a:gs pos="0">
                <a:schemeClr val="bg1"/>
              </a:gs>
              <a:gs pos="86000">
                <a:schemeClr val="accent1">
                  <a:lumMod val="20000"/>
                  <a:lumOff val="80000"/>
                </a:schemeClr>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de-DE" sz="1400" dirty="0" err="1">
                <a:solidFill>
                  <a:schemeClr val="tx1"/>
                </a:solidFill>
              </a:rPr>
              <a:t>Gross</a:t>
            </a:r>
            <a:br>
              <a:rPr lang="de-DE" sz="1400" dirty="0">
                <a:solidFill>
                  <a:schemeClr val="tx1"/>
                </a:solidFill>
              </a:rPr>
            </a:br>
            <a:r>
              <a:rPr lang="de-DE" sz="1400" dirty="0">
                <a:solidFill>
                  <a:schemeClr val="tx1"/>
                </a:solidFill>
              </a:rPr>
              <a:t> </a:t>
            </a:r>
            <a:r>
              <a:rPr lang="de-DE" sz="1400" dirty="0" err="1">
                <a:solidFill>
                  <a:schemeClr val="tx1"/>
                </a:solidFill>
              </a:rPr>
              <a:t>present</a:t>
            </a:r>
            <a:br>
              <a:rPr lang="de-DE" sz="1400" dirty="0">
                <a:solidFill>
                  <a:schemeClr val="tx1"/>
                </a:solidFill>
              </a:rPr>
            </a:br>
            <a:r>
              <a:rPr lang="de-DE" sz="1400" dirty="0">
                <a:solidFill>
                  <a:schemeClr val="tx1"/>
                </a:solidFill>
              </a:rPr>
              <a:t> </a:t>
            </a:r>
            <a:r>
              <a:rPr lang="de-DE" sz="1400" dirty="0" err="1">
                <a:solidFill>
                  <a:schemeClr val="tx1"/>
                </a:solidFill>
              </a:rPr>
              <a:t>value</a:t>
            </a:r>
            <a:r>
              <a:rPr lang="de-DE" sz="1400" dirty="0">
                <a:solidFill>
                  <a:schemeClr val="tx1"/>
                </a:solidFill>
              </a:rPr>
              <a:t> </a:t>
            </a:r>
            <a:r>
              <a:rPr lang="de-DE" sz="1400" dirty="0" err="1">
                <a:solidFill>
                  <a:schemeClr val="tx1"/>
                </a:solidFill>
              </a:rPr>
              <a:t>of</a:t>
            </a:r>
            <a:r>
              <a:rPr lang="de-DE" sz="1400" dirty="0">
                <a:solidFill>
                  <a:schemeClr val="tx1"/>
                </a:solidFill>
              </a:rPr>
              <a:t> </a:t>
            </a:r>
            <a:br>
              <a:rPr lang="de-DE" sz="1400" dirty="0">
                <a:solidFill>
                  <a:schemeClr val="tx1"/>
                </a:solidFill>
              </a:rPr>
            </a:br>
            <a:r>
              <a:rPr lang="de-DE" sz="1400" dirty="0">
                <a:solidFill>
                  <a:schemeClr val="tx1"/>
                </a:solidFill>
              </a:rPr>
              <a:t>all </a:t>
            </a:r>
            <a:r>
              <a:rPr lang="de-DE" sz="1400" dirty="0" err="1">
                <a:solidFill>
                  <a:schemeClr val="tx1"/>
                </a:solidFill>
              </a:rPr>
              <a:t>of</a:t>
            </a:r>
            <a:r>
              <a:rPr lang="de-DE" sz="1400" dirty="0">
                <a:solidFill>
                  <a:schemeClr val="tx1"/>
                </a:solidFill>
              </a:rPr>
              <a:t> </a:t>
            </a:r>
            <a:r>
              <a:rPr lang="de-DE" sz="1400" dirty="0" err="1">
                <a:solidFill>
                  <a:schemeClr val="tx1"/>
                </a:solidFill>
              </a:rPr>
              <a:t>the</a:t>
            </a:r>
            <a:br>
              <a:rPr lang="de-DE" sz="1400" dirty="0">
                <a:solidFill>
                  <a:schemeClr val="tx1"/>
                </a:solidFill>
              </a:rPr>
            </a:br>
            <a:r>
              <a:rPr lang="de-DE" sz="1400" dirty="0">
                <a:solidFill>
                  <a:schemeClr val="tx1"/>
                </a:solidFill>
              </a:rPr>
              <a:t> </a:t>
            </a:r>
            <a:r>
              <a:rPr lang="de-DE" sz="1400" dirty="0" err="1">
                <a:solidFill>
                  <a:schemeClr val="tx1"/>
                </a:solidFill>
              </a:rPr>
              <a:t>debtor‘s</a:t>
            </a:r>
            <a:br>
              <a:rPr lang="de-DE" sz="1400" dirty="0">
                <a:solidFill>
                  <a:schemeClr val="tx1"/>
                </a:solidFill>
              </a:rPr>
            </a:br>
            <a:r>
              <a:rPr lang="de-DE" sz="1400" dirty="0">
                <a:solidFill>
                  <a:schemeClr val="tx1"/>
                </a:solidFill>
              </a:rPr>
              <a:t> </a:t>
            </a:r>
            <a:r>
              <a:rPr lang="de-DE" sz="1400" dirty="0" err="1">
                <a:solidFill>
                  <a:schemeClr val="tx1"/>
                </a:solidFill>
              </a:rPr>
              <a:t>assets</a:t>
            </a:r>
            <a:endParaRPr lang="de-DE" sz="1400" dirty="0">
              <a:solidFill>
                <a:schemeClr val="tx1"/>
              </a:solidFill>
            </a:endParaRPr>
          </a:p>
        </p:txBody>
      </p:sp>
      <p:sp>
        <p:nvSpPr>
          <p:cNvPr id="9" name="Rechteck 8">
            <a:extLst>
              <a:ext uri="{FF2B5EF4-FFF2-40B4-BE49-F238E27FC236}">
                <a16:creationId xmlns:a16="http://schemas.microsoft.com/office/drawing/2014/main" id="{D8E4A083-900F-CEED-A69F-D7585D1D16AA}"/>
              </a:ext>
            </a:extLst>
          </p:cNvPr>
          <p:cNvSpPr/>
          <p:nvPr/>
        </p:nvSpPr>
        <p:spPr>
          <a:xfrm>
            <a:off x="2770922" y="1505520"/>
            <a:ext cx="5744428" cy="1357745"/>
          </a:xfrm>
          <a:prstGeom prst="rect">
            <a:avLst/>
          </a:prstGeom>
          <a:gradFill>
            <a:gsLst>
              <a:gs pos="46000">
                <a:schemeClr val="bg1"/>
              </a:gs>
              <a:gs pos="100000">
                <a:schemeClr val="accent1">
                  <a:lumMod val="20000"/>
                  <a:lumOff val="80000"/>
                </a:schemeClr>
              </a:gs>
            </a:gsLst>
            <a:lin ang="108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de-DE" sz="1400" dirty="0" err="1">
                <a:solidFill>
                  <a:schemeClr val="tx1"/>
                </a:solidFill>
              </a:rPr>
              <a:t>Bankruptcy</a:t>
            </a:r>
            <a:r>
              <a:rPr lang="de-DE" sz="1400" dirty="0">
                <a:solidFill>
                  <a:schemeClr val="tx1"/>
                </a:solidFill>
              </a:rPr>
              <a:t> </a:t>
            </a:r>
            <a:br>
              <a:rPr lang="de-DE" sz="1400" dirty="0">
                <a:solidFill>
                  <a:schemeClr val="tx1"/>
                </a:solidFill>
              </a:rPr>
            </a:br>
            <a:r>
              <a:rPr lang="de-DE" sz="1400" dirty="0" err="1">
                <a:solidFill>
                  <a:schemeClr val="tx1"/>
                </a:solidFill>
              </a:rPr>
              <a:t>law</a:t>
            </a:r>
            <a:r>
              <a:rPr lang="de-DE" sz="1400" dirty="0">
                <a:solidFill>
                  <a:schemeClr val="tx1"/>
                </a:solidFill>
              </a:rPr>
              <a:t> </a:t>
            </a:r>
            <a:r>
              <a:rPr lang="de-DE" sz="1400" dirty="0" err="1">
                <a:solidFill>
                  <a:schemeClr val="tx1"/>
                </a:solidFill>
              </a:rPr>
              <a:t>surplus</a:t>
            </a:r>
            <a:endParaRPr lang="de-DE" sz="1400" dirty="0">
              <a:solidFill>
                <a:schemeClr val="tx1"/>
              </a:solidFill>
            </a:endParaRPr>
          </a:p>
        </p:txBody>
      </p:sp>
      <p:sp>
        <p:nvSpPr>
          <p:cNvPr id="14" name="Rechteck 13">
            <a:extLst>
              <a:ext uri="{FF2B5EF4-FFF2-40B4-BE49-F238E27FC236}">
                <a16:creationId xmlns:a16="http://schemas.microsoft.com/office/drawing/2014/main" id="{FB964A0A-D677-4130-1B12-86B7F08EB880}"/>
              </a:ext>
            </a:extLst>
          </p:cNvPr>
          <p:cNvSpPr/>
          <p:nvPr/>
        </p:nvSpPr>
        <p:spPr>
          <a:xfrm>
            <a:off x="3842058" y="1551417"/>
            <a:ext cx="1801078" cy="614503"/>
          </a:xfrm>
          <a:prstGeom prst="rect">
            <a:avLst/>
          </a:prstGeom>
          <a:solidFill>
            <a:srgbClr val="11273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ts val="1140"/>
              </a:lnSpc>
              <a:spcAft>
                <a:spcPts val="400"/>
              </a:spcAft>
            </a:pPr>
            <a:r>
              <a:rPr lang="de-DE" sz="1400" b="1" dirty="0" err="1"/>
              <a:t>Continuation</a:t>
            </a:r>
            <a:r>
              <a:rPr lang="de-DE" sz="1400" b="1" dirty="0"/>
              <a:t> </a:t>
            </a:r>
            <a:r>
              <a:rPr lang="de-DE" sz="1400" b="1" dirty="0" err="1"/>
              <a:t>surplus</a:t>
            </a:r>
            <a:r>
              <a:rPr lang="de-DE" sz="1400" b="1" dirty="0"/>
              <a:t> </a:t>
            </a:r>
            <a:endParaRPr lang="de-DE" sz="1200" b="1" dirty="0"/>
          </a:p>
          <a:p>
            <a:pPr algn="ctr">
              <a:lnSpc>
                <a:spcPts val="1100"/>
              </a:lnSpc>
              <a:spcAft>
                <a:spcPts val="400"/>
              </a:spcAft>
            </a:pPr>
            <a:r>
              <a:rPr lang="de-DE" sz="1200" dirty="0"/>
              <a:t>in a </a:t>
            </a:r>
            <a:r>
              <a:rPr lang="de-DE" sz="1200" dirty="0" err="1"/>
              <a:t>restructuring</a:t>
            </a:r>
            <a:r>
              <a:rPr lang="de-DE" sz="1200" dirty="0"/>
              <a:t> </a:t>
            </a:r>
            <a:r>
              <a:rPr lang="de-DE" sz="1200" dirty="0" err="1"/>
              <a:t>or</a:t>
            </a:r>
            <a:r>
              <a:rPr lang="de-DE" sz="1200" dirty="0"/>
              <a:t> </a:t>
            </a:r>
            <a:r>
              <a:rPr lang="de-DE" sz="1200" dirty="0" err="1"/>
              <a:t>going-concern</a:t>
            </a:r>
            <a:r>
              <a:rPr lang="de-DE" sz="1200" dirty="0"/>
              <a:t> </a:t>
            </a:r>
            <a:r>
              <a:rPr lang="de-DE" sz="1200" dirty="0" err="1"/>
              <a:t>sale</a:t>
            </a:r>
            <a:endParaRPr lang="de-DE" sz="1400" dirty="0"/>
          </a:p>
        </p:txBody>
      </p:sp>
      <p:sp>
        <p:nvSpPr>
          <p:cNvPr id="17" name="Rechteck 16">
            <a:extLst>
              <a:ext uri="{FF2B5EF4-FFF2-40B4-BE49-F238E27FC236}">
                <a16:creationId xmlns:a16="http://schemas.microsoft.com/office/drawing/2014/main" id="{309C69D7-8FC2-1C7E-1018-129F0DA9BD60}"/>
              </a:ext>
            </a:extLst>
          </p:cNvPr>
          <p:cNvSpPr/>
          <p:nvPr/>
        </p:nvSpPr>
        <p:spPr>
          <a:xfrm>
            <a:off x="3842058" y="2202582"/>
            <a:ext cx="1801078" cy="614503"/>
          </a:xfrm>
          <a:prstGeom prst="rect">
            <a:avLst/>
          </a:prstGeom>
          <a:solidFill>
            <a:srgbClr val="11273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ts val="1100"/>
              </a:lnSpc>
              <a:spcAft>
                <a:spcPts val="400"/>
              </a:spcAft>
            </a:pPr>
            <a:r>
              <a:rPr lang="de-DE" sz="1400" b="1" dirty="0"/>
              <a:t>Ambition </a:t>
            </a:r>
            <a:r>
              <a:rPr lang="de-DE" sz="1400" b="1" dirty="0" err="1"/>
              <a:t>surplus</a:t>
            </a:r>
            <a:r>
              <a:rPr lang="de-DE" sz="1400" b="1" dirty="0"/>
              <a:t> </a:t>
            </a:r>
            <a:endParaRPr lang="de-DE" sz="1200" b="1" dirty="0"/>
          </a:p>
          <a:p>
            <a:pPr algn="ctr">
              <a:lnSpc>
                <a:spcPts val="1100"/>
              </a:lnSpc>
              <a:spcAft>
                <a:spcPts val="400"/>
              </a:spcAft>
            </a:pPr>
            <a:r>
              <a:rPr lang="de-DE" sz="1200" dirty="0"/>
              <a:t>in a </a:t>
            </a:r>
            <a:r>
              <a:rPr lang="de-DE" sz="1200" dirty="0" err="1"/>
              <a:t>debt</a:t>
            </a:r>
            <a:r>
              <a:rPr lang="de-DE" sz="1200" dirty="0"/>
              <a:t> </a:t>
            </a:r>
            <a:r>
              <a:rPr lang="de-DE" sz="1200" dirty="0" err="1"/>
              <a:t>discharge</a:t>
            </a:r>
            <a:endParaRPr lang="de-DE" sz="1400" dirty="0"/>
          </a:p>
        </p:txBody>
      </p:sp>
      <p:sp>
        <p:nvSpPr>
          <p:cNvPr id="19" name="Rechteck 18">
            <a:extLst>
              <a:ext uri="{FF2B5EF4-FFF2-40B4-BE49-F238E27FC236}">
                <a16:creationId xmlns:a16="http://schemas.microsoft.com/office/drawing/2014/main" id="{9488475B-2C68-AC39-9C52-456A84C13918}"/>
              </a:ext>
            </a:extLst>
          </p:cNvPr>
          <p:cNvSpPr/>
          <p:nvPr/>
        </p:nvSpPr>
        <p:spPr>
          <a:xfrm>
            <a:off x="5689047" y="1551417"/>
            <a:ext cx="2124363" cy="614503"/>
          </a:xfrm>
          <a:prstGeom prst="rect">
            <a:avLst/>
          </a:prstGeom>
          <a:noFill/>
          <a:ln w="19050">
            <a:solidFill>
              <a:srgbClr val="81ADD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200" dirty="0" err="1">
                <a:solidFill>
                  <a:schemeClr val="tx1"/>
                </a:solidFill>
              </a:rPr>
              <a:t>Requires</a:t>
            </a:r>
            <a:r>
              <a:rPr lang="de-DE" sz="1200" dirty="0">
                <a:solidFill>
                  <a:schemeClr val="tx1"/>
                </a:solidFill>
              </a:rPr>
              <a:t> an </a:t>
            </a:r>
            <a:r>
              <a:rPr lang="de-DE" sz="1200" dirty="0" err="1">
                <a:solidFill>
                  <a:schemeClr val="tx1"/>
                </a:solidFill>
              </a:rPr>
              <a:t>effective</a:t>
            </a:r>
            <a:r>
              <a:rPr lang="de-DE" sz="1200" dirty="0">
                <a:solidFill>
                  <a:schemeClr val="tx1"/>
                </a:solidFill>
              </a:rPr>
              <a:t> </a:t>
            </a:r>
            <a:r>
              <a:rPr lang="de-DE" sz="1200" dirty="0" err="1">
                <a:solidFill>
                  <a:schemeClr val="tx1"/>
                </a:solidFill>
              </a:rPr>
              <a:t>rearrangement</a:t>
            </a:r>
            <a:r>
              <a:rPr lang="de-DE" sz="1200" dirty="0">
                <a:solidFill>
                  <a:schemeClr val="tx1"/>
                </a:solidFill>
              </a:rPr>
              <a:t> </a:t>
            </a:r>
            <a:r>
              <a:rPr lang="de-DE" sz="1200" dirty="0" err="1">
                <a:solidFill>
                  <a:schemeClr val="tx1"/>
                </a:solidFill>
              </a:rPr>
              <a:t>of</a:t>
            </a:r>
            <a:r>
              <a:rPr lang="de-DE" sz="1200" dirty="0">
                <a:solidFill>
                  <a:schemeClr val="tx1"/>
                </a:solidFill>
              </a:rPr>
              <a:t> </a:t>
            </a:r>
            <a:r>
              <a:rPr lang="de-DE" sz="1200" dirty="0" err="1">
                <a:solidFill>
                  <a:schemeClr val="tx1"/>
                </a:solidFill>
              </a:rPr>
              <a:t>debt</a:t>
            </a:r>
            <a:r>
              <a:rPr lang="de-DE" sz="1200" dirty="0">
                <a:solidFill>
                  <a:schemeClr val="tx1"/>
                </a:solidFill>
              </a:rPr>
              <a:t>/a </a:t>
            </a:r>
            <a:r>
              <a:rPr lang="de-DE" sz="1200" dirty="0" err="1">
                <a:solidFill>
                  <a:schemeClr val="tx1"/>
                </a:solidFill>
              </a:rPr>
              <a:t>sale</a:t>
            </a:r>
            <a:r>
              <a:rPr lang="de-DE" sz="1200" dirty="0">
                <a:solidFill>
                  <a:schemeClr val="tx1"/>
                </a:solidFill>
              </a:rPr>
              <a:t> </a:t>
            </a:r>
            <a:r>
              <a:rPr lang="de-DE" sz="1200" dirty="0" err="1">
                <a:solidFill>
                  <a:schemeClr val="tx1"/>
                </a:solidFill>
              </a:rPr>
              <a:t>free</a:t>
            </a:r>
            <a:r>
              <a:rPr lang="de-DE" sz="1200" dirty="0">
                <a:solidFill>
                  <a:schemeClr val="tx1"/>
                </a:solidFill>
              </a:rPr>
              <a:t> and </a:t>
            </a:r>
            <a:r>
              <a:rPr lang="de-DE" sz="1200" dirty="0" err="1">
                <a:solidFill>
                  <a:schemeClr val="tx1"/>
                </a:solidFill>
              </a:rPr>
              <a:t>clear</a:t>
            </a:r>
            <a:r>
              <a:rPr lang="de-DE" sz="1200" dirty="0">
                <a:solidFill>
                  <a:schemeClr val="tx1"/>
                </a:solidFill>
              </a:rPr>
              <a:t> </a:t>
            </a:r>
            <a:r>
              <a:rPr lang="de-DE" sz="1200" dirty="0" err="1">
                <a:solidFill>
                  <a:schemeClr val="tx1"/>
                </a:solidFill>
              </a:rPr>
              <a:t>of</a:t>
            </a:r>
            <a:r>
              <a:rPr lang="de-DE" sz="1200" dirty="0">
                <a:solidFill>
                  <a:schemeClr val="tx1"/>
                </a:solidFill>
              </a:rPr>
              <a:t> </a:t>
            </a:r>
            <a:r>
              <a:rPr lang="de-DE" sz="1200" dirty="0" err="1">
                <a:solidFill>
                  <a:schemeClr val="tx1"/>
                </a:solidFill>
              </a:rPr>
              <a:t>liabilities</a:t>
            </a:r>
            <a:endParaRPr lang="de-DE" sz="1200" dirty="0">
              <a:solidFill>
                <a:schemeClr val="tx1"/>
              </a:solidFill>
            </a:endParaRPr>
          </a:p>
        </p:txBody>
      </p:sp>
      <p:sp>
        <p:nvSpPr>
          <p:cNvPr id="20" name="Rechteck 19">
            <a:extLst>
              <a:ext uri="{FF2B5EF4-FFF2-40B4-BE49-F238E27FC236}">
                <a16:creationId xmlns:a16="http://schemas.microsoft.com/office/drawing/2014/main" id="{649F7EA8-B460-9C6A-BF4E-49427E8B197F}"/>
              </a:ext>
            </a:extLst>
          </p:cNvPr>
          <p:cNvSpPr/>
          <p:nvPr/>
        </p:nvSpPr>
        <p:spPr>
          <a:xfrm>
            <a:off x="5689041" y="2202581"/>
            <a:ext cx="2124363" cy="614503"/>
          </a:xfrm>
          <a:prstGeom prst="rect">
            <a:avLst/>
          </a:prstGeom>
          <a:noFill/>
          <a:ln w="19050">
            <a:solidFill>
              <a:srgbClr val="81ADD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200" dirty="0" err="1">
                <a:solidFill>
                  <a:schemeClr val="tx1"/>
                </a:solidFill>
              </a:rPr>
              <a:t>Requires</a:t>
            </a:r>
            <a:r>
              <a:rPr lang="de-DE" sz="1200" dirty="0">
                <a:solidFill>
                  <a:schemeClr val="tx1"/>
                </a:solidFill>
              </a:rPr>
              <a:t> an </a:t>
            </a:r>
            <a:r>
              <a:rPr lang="de-DE" sz="1200" dirty="0" err="1">
                <a:solidFill>
                  <a:schemeClr val="tx1"/>
                </a:solidFill>
              </a:rPr>
              <a:t>effective</a:t>
            </a:r>
            <a:r>
              <a:rPr lang="de-DE" sz="1200" dirty="0">
                <a:solidFill>
                  <a:schemeClr val="tx1"/>
                </a:solidFill>
              </a:rPr>
              <a:t> </a:t>
            </a:r>
            <a:r>
              <a:rPr lang="de-DE" sz="1200" dirty="0" err="1">
                <a:solidFill>
                  <a:schemeClr val="tx1"/>
                </a:solidFill>
              </a:rPr>
              <a:t>discharge</a:t>
            </a:r>
            <a:r>
              <a:rPr lang="de-DE" sz="1200" dirty="0">
                <a:solidFill>
                  <a:schemeClr val="tx1"/>
                </a:solidFill>
              </a:rPr>
              <a:t> </a:t>
            </a:r>
            <a:r>
              <a:rPr lang="de-DE" sz="1200" dirty="0" err="1">
                <a:solidFill>
                  <a:schemeClr val="tx1"/>
                </a:solidFill>
              </a:rPr>
              <a:t>to</a:t>
            </a:r>
            <a:r>
              <a:rPr lang="de-DE" sz="1200" dirty="0">
                <a:solidFill>
                  <a:schemeClr val="tx1"/>
                </a:solidFill>
              </a:rPr>
              <a:t> </a:t>
            </a:r>
            <a:r>
              <a:rPr lang="de-DE" sz="1200" dirty="0" err="1">
                <a:solidFill>
                  <a:schemeClr val="tx1"/>
                </a:solidFill>
              </a:rPr>
              <a:t>incentivize</a:t>
            </a:r>
            <a:r>
              <a:rPr lang="de-DE" sz="1200" dirty="0">
                <a:solidFill>
                  <a:schemeClr val="tx1"/>
                </a:solidFill>
              </a:rPr>
              <a:t> </a:t>
            </a:r>
            <a:r>
              <a:rPr lang="de-DE" sz="1200" dirty="0" err="1">
                <a:solidFill>
                  <a:schemeClr val="tx1"/>
                </a:solidFill>
              </a:rPr>
              <a:t>the</a:t>
            </a:r>
            <a:r>
              <a:rPr lang="de-DE" sz="1200" dirty="0">
                <a:solidFill>
                  <a:schemeClr val="tx1"/>
                </a:solidFill>
              </a:rPr>
              <a:t> </a:t>
            </a:r>
            <a:r>
              <a:rPr lang="de-DE" sz="1200" dirty="0" err="1">
                <a:solidFill>
                  <a:schemeClr val="tx1"/>
                </a:solidFill>
              </a:rPr>
              <a:t>debtor</a:t>
            </a:r>
            <a:r>
              <a:rPr lang="de-DE" sz="1200" dirty="0">
                <a:solidFill>
                  <a:schemeClr val="tx1"/>
                </a:solidFill>
              </a:rPr>
              <a:t> </a:t>
            </a:r>
            <a:r>
              <a:rPr lang="de-DE" sz="1200" dirty="0" err="1">
                <a:solidFill>
                  <a:schemeClr val="tx1"/>
                </a:solidFill>
              </a:rPr>
              <a:t>to</a:t>
            </a:r>
            <a:r>
              <a:rPr lang="de-DE" sz="1200" dirty="0">
                <a:solidFill>
                  <a:schemeClr val="tx1"/>
                </a:solidFill>
              </a:rPr>
              <a:t> </a:t>
            </a:r>
            <a:r>
              <a:rPr lang="de-DE" sz="1200" dirty="0" err="1">
                <a:solidFill>
                  <a:schemeClr val="tx1"/>
                </a:solidFill>
              </a:rPr>
              <a:t>generate</a:t>
            </a:r>
            <a:r>
              <a:rPr lang="de-DE" sz="1200" dirty="0">
                <a:solidFill>
                  <a:schemeClr val="tx1"/>
                </a:solidFill>
              </a:rPr>
              <a:t> additional </a:t>
            </a:r>
            <a:r>
              <a:rPr lang="de-DE" sz="1200" dirty="0" err="1">
                <a:solidFill>
                  <a:schemeClr val="tx1"/>
                </a:solidFill>
              </a:rPr>
              <a:t>funds</a:t>
            </a:r>
            <a:endParaRPr lang="de-DE" sz="1200" dirty="0">
              <a:solidFill>
                <a:schemeClr val="tx1"/>
              </a:solidFill>
            </a:endParaRPr>
          </a:p>
        </p:txBody>
      </p:sp>
      <p:sp>
        <p:nvSpPr>
          <p:cNvPr id="21" name="Textfeld 20">
            <a:extLst>
              <a:ext uri="{FF2B5EF4-FFF2-40B4-BE49-F238E27FC236}">
                <a16:creationId xmlns:a16="http://schemas.microsoft.com/office/drawing/2014/main" id="{F10C3612-07DE-72EE-3B99-868150177196}"/>
              </a:ext>
            </a:extLst>
          </p:cNvPr>
          <p:cNvSpPr txBox="1"/>
          <p:nvPr/>
        </p:nvSpPr>
        <p:spPr>
          <a:xfrm>
            <a:off x="2576675" y="4285712"/>
            <a:ext cx="3278896" cy="276999"/>
          </a:xfrm>
          <a:prstGeom prst="rect">
            <a:avLst/>
          </a:prstGeom>
          <a:noFill/>
        </p:spPr>
        <p:txBody>
          <a:bodyPr wrap="square" rtlCol="0">
            <a:spAutoFit/>
          </a:bodyPr>
          <a:lstStyle/>
          <a:p>
            <a:r>
              <a:rPr lang="de-DE" sz="1200" dirty="0">
                <a:solidFill>
                  <a:schemeClr val="bg1">
                    <a:lumMod val="75000"/>
                  </a:schemeClr>
                </a:solidFill>
              </a:rPr>
              <a:t>Value </a:t>
            </a:r>
            <a:r>
              <a:rPr lang="de-DE" sz="1200" dirty="0" err="1">
                <a:solidFill>
                  <a:schemeClr val="bg1">
                    <a:lumMod val="75000"/>
                  </a:schemeClr>
                </a:solidFill>
              </a:rPr>
              <a:t>available</a:t>
            </a:r>
            <a:r>
              <a:rPr lang="de-DE" sz="1200" dirty="0">
                <a:solidFill>
                  <a:schemeClr val="bg1">
                    <a:lumMod val="75000"/>
                  </a:schemeClr>
                </a:solidFill>
              </a:rPr>
              <a:t> </a:t>
            </a:r>
            <a:r>
              <a:rPr lang="de-DE" sz="1200" dirty="0" err="1">
                <a:solidFill>
                  <a:schemeClr val="bg1">
                    <a:lumMod val="75000"/>
                  </a:schemeClr>
                </a:solidFill>
              </a:rPr>
              <a:t>to</a:t>
            </a:r>
            <a:r>
              <a:rPr lang="de-DE" sz="1200" dirty="0">
                <a:solidFill>
                  <a:schemeClr val="bg1">
                    <a:lumMod val="75000"/>
                  </a:schemeClr>
                </a:solidFill>
              </a:rPr>
              <a:t> </a:t>
            </a:r>
            <a:r>
              <a:rPr lang="de-DE" sz="1200" dirty="0" err="1">
                <a:solidFill>
                  <a:schemeClr val="bg1">
                    <a:lumMod val="75000"/>
                  </a:schemeClr>
                </a:solidFill>
              </a:rPr>
              <a:t>creditors</a:t>
            </a:r>
            <a:endParaRPr lang="de-DE" sz="1200" dirty="0">
              <a:solidFill>
                <a:schemeClr val="bg1">
                  <a:lumMod val="75000"/>
                </a:schemeClr>
              </a:solidFill>
            </a:endParaRPr>
          </a:p>
        </p:txBody>
      </p:sp>
    </p:spTree>
    <p:extLst>
      <p:ext uri="{BB962C8B-B14F-4D97-AF65-F5344CB8AC3E}">
        <p14:creationId xmlns:p14="http://schemas.microsoft.com/office/powerpoint/2010/main" val="38525044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17" grpId="0" animBg="1"/>
      <p:bldP spid="19" grpId="0" animBg="1"/>
      <p:bldP spid="2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8D4AC3-CC5D-A23E-0145-AE2232898BD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DF7F1F0-758E-D730-63DC-5CED4F369B4A}"/>
              </a:ext>
            </a:extLst>
          </p:cNvPr>
          <p:cNvSpPr>
            <a:spLocks noGrp="1"/>
          </p:cNvSpPr>
          <p:nvPr>
            <p:ph type="title"/>
          </p:nvPr>
        </p:nvSpPr>
        <p:spPr>
          <a:xfrm>
            <a:off x="628650" y="351667"/>
            <a:ext cx="7886700" cy="1243671"/>
          </a:xfrm>
        </p:spPr>
        <p:txBody>
          <a:bodyPr/>
          <a:lstStyle/>
          <a:p>
            <a:r>
              <a:rPr lang="en-DE" sz="2800" b="1" dirty="0"/>
              <a:t>EU-level harmonization: </a:t>
            </a:r>
            <a:br>
              <a:rPr lang="en-DE" dirty="0"/>
            </a:br>
            <a:r>
              <a:rPr lang="en-DE" sz="2400" dirty="0"/>
              <a:t>May Member States afford tax claims </a:t>
            </a:r>
            <a:br>
              <a:rPr lang="en-DE" sz="2400" dirty="0"/>
            </a:br>
            <a:r>
              <a:rPr lang="en-DE" sz="2400" dirty="0"/>
              <a:t>special treatment?</a:t>
            </a:r>
            <a:endParaRPr lang="en-DE" dirty="0"/>
          </a:p>
        </p:txBody>
      </p:sp>
      <p:sp>
        <p:nvSpPr>
          <p:cNvPr id="4" name="Content Placeholder 3">
            <a:extLst>
              <a:ext uri="{FF2B5EF4-FFF2-40B4-BE49-F238E27FC236}">
                <a16:creationId xmlns:a16="http://schemas.microsoft.com/office/drawing/2014/main" id="{14A88F29-2ED6-CC60-6FC7-DED916CC3849}"/>
              </a:ext>
            </a:extLst>
          </p:cNvPr>
          <p:cNvSpPr>
            <a:spLocks noGrp="1"/>
          </p:cNvSpPr>
          <p:nvPr>
            <p:ph sz="half" idx="1"/>
          </p:nvPr>
        </p:nvSpPr>
        <p:spPr>
          <a:xfrm>
            <a:off x="628649" y="1861056"/>
            <a:ext cx="6997835" cy="3061926"/>
          </a:xfrm>
        </p:spPr>
        <p:txBody>
          <a:bodyPr>
            <a:normAutofit/>
          </a:bodyPr>
          <a:lstStyle/>
          <a:p>
            <a:pPr marL="0" indent="0">
              <a:buNone/>
            </a:pPr>
            <a:r>
              <a:rPr lang="de-DE" sz="2200" dirty="0">
                <a:solidFill>
                  <a:srgbClr val="81ADDB"/>
                </a:solidFill>
              </a:rPr>
              <a:t>Intra-</a:t>
            </a:r>
            <a:r>
              <a:rPr lang="de-DE" sz="2200" dirty="0" err="1">
                <a:solidFill>
                  <a:srgbClr val="81ADDB"/>
                </a:solidFill>
              </a:rPr>
              <a:t>systemic</a:t>
            </a:r>
            <a:r>
              <a:rPr lang="de-DE" sz="2200" dirty="0">
                <a:solidFill>
                  <a:srgbClr val="81ADDB"/>
                </a:solidFill>
              </a:rPr>
              <a:t> and extra-</a:t>
            </a:r>
            <a:r>
              <a:rPr lang="de-DE" sz="2200" dirty="0" err="1">
                <a:solidFill>
                  <a:srgbClr val="81ADDB"/>
                </a:solidFill>
              </a:rPr>
              <a:t>systemic</a:t>
            </a:r>
            <a:r>
              <a:rPr lang="de-DE" sz="2200" dirty="0">
                <a:solidFill>
                  <a:srgbClr val="81ADDB"/>
                </a:solidFill>
              </a:rPr>
              <a:t> </a:t>
            </a:r>
            <a:r>
              <a:rPr lang="de-DE" sz="2200" dirty="0" err="1">
                <a:solidFill>
                  <a:srgbClr val="81ADDB"/>
                </a:solidFill>
              </a:rPr>
              <a:t>privileges</a:t>
            </a:r>
            <a:endParaRPr lang="en-DE" sz="2200" dirty="0">
              <a:solidFill>
                <a:srgbClr val="81ADDB"/>
              </a:solidFill>
            </a:endParaRPr>
          </a:p>
          <a:p>
            <a:pPr>
              <a:lnSpc>
                <a:spcPct val="100000"/>
              </a:lnSpc>
              <a:spcBef>
                <a:spcPts val="1350"/>
              </a:spcBef>
              <a:defRPr/>
            </a:pPr>
            <a:r>
              <a:rPr kumimoji="0" lang="de-DE" sz="1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Priority</a:t>
            </a:r>
            <a:r>
              <a:rPr kumimoji="0" lang="de-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in </a:t>
            </a:r>
            <a:r>
              <a:rPr kumimoji="0" lang="de-DE" sz="1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the</a:t>
            </a:r>
            <a:r>
              <a:rPr kumimoji="0" lang="de-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bankruptcy</a:t>
            </a:r>
            <a:r>
              <a:rPr kumimoji="0" lang="de-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process</a:t>
            </a:r>
            <a:br>
              <a:rPr kumimoji="0" lang="en-DE" sz="16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br>
            <a:r>
              <a:rPr lang="de-DE" sz="1200" noProof="0" dirty="0">
                <a:solidFill>
                  <a:prstClr val="white"/>
                </a:solidFill>
              </a:rPr>
              <a:t>Intra-</a:t>
            </a:r>
            <a:r>
              <a:rPr lang="de-DE" sz="1200" noProof="0" dirty="0" err="1">
                <a:solidFill>
                  <a:prstClr val="white"/>
                </a:solidFill>
              </a:rPr>
              <a:t>systemic</a:t>
            </a:r>
            <a:r>
              <a:rPr lang="de-DE" sz="1200" noProof="0" dirty="0">
                <a:solidFill>
                  <a:prstClr val="white"/>
                </a:solidFill>
              </a:rPr>
              <a:t>. Senior </a:t>
            </a:r>
            <a:r>
              <a:rPr lang="de-DE" sz="1200" noProof="0" dirty="0" err="1">
                <a:solidFill>
                  <a:prstClr val="white"/>
                </a:solidFill>
              </a:rPr>
              <a:t>ranking</a:t>
            </a:r>
            <a:r>
              <a:rPr lang="de-DE" sz="1200" noProof="0" dirty="0">
                <a:solidFill>
                  <a:prstClr val="white"/>
                </a:solidFill>
              </a:rPr>
              <a:t> will</a:t>
            </a:r>
            <a:r>
              <a:rPr kumimoji="0" lang="de-DE" sz="1200" b="0" i="0" u="none" strike="noStrike" kern="1200" cap="none" spc="0" normalizeH="0" baseline="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200" b="0" i="0" u="none" strike="noStrike" kern="1200" cap="none" spc="0" normalizeH="0" baseline="0" dirty="0" err="1">
                <a:ln>
                  <a:noFill/>
                </a:ln>
                <a:solidFill>
                  <a:prstClr val="white"/>
                </a:solidFill>
                <a:effectLst/>
                <a:uLnTx/>
                <a:uFillTx/>
                <a:latin typeface="Arial" panose="020B0604020202020204" pitchFamily="34" charset="0"/>
                <a:ea typeface="+mn-ea"/>
                <a:cs typeface="Arial" panose="020B0604020202020204" pitchFamily="34" charset="0"/>
              </a:rPr>
              <a:t>be</a:t>
            </a:r>
            <a:r>
              <a:rPr kumimoji="0" lang="de-DE" sz="1200" b="0" i="0" u="none" strike="noStrike" kern="1200" cap="none" spc="0" normalizeH="0" baseline="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200" b="0" i="0" u="none" strike="noStrike" kern="1200" cap="none" spc="0" normalizeH="0" baseline="0" dirty="0" err="1">
                <a:ln>
                  <a:noFill/>
                </a:ln>
                <a:solidFill>
                  <a:prstClr val="white"/>
                </a:solidFill>
                <a:effectLst/>
                <a:uLnTx/>
                <a:uFillTx/>
                <a:latin typeface="Arial" panose="020B0604020202020204" pitchFamily="34" charset="0"/>
                <a:ea typeface="+mn-ea"/>
                <a:cs typeface="Arial" panose="020B0604020202020204" pitchFamily="34" charset="0"/>
              </a:rPr>
              <a:t>observed</a:t>
            </a:r>
            <a:r>
              <a:rPr kumimoji="0" lang="de-DE" sz="1200" b="0" i="0" u="none" strike="noStrike" kern="1200" cap="none" spc="0" normalizeH="0" baseline="0" dirty="0">
                <a:ln>
                  <a:noFill/>
                </a:ln>
                <a:solidFill>
                  <a:prstClr val="white"/>
                </a:solidFill>
                <a:effectLst/>
                <a:uLnTx/>
                <a:uFillTx/>
                <a:latin typeface="Arial" panose="020B0604020202020204" pitchFamily="34" charset="0"/>
                <a:ea typeface="+mn-ea"/>
                <a:cs typeface="Arial" panose="020B0604020202020204" pitchFamily="34" charset="0"/>
              </a:rPr>
              <a:t> in </a:t>
            </a:r>
            <a:r>
              <a:rPr kumimoji="0" lang="de-DE" sz="1200" b="0" i="0" u="none" strike="noStrike" kern="1200" cap="none" spc="0" normalizeH="0" baseline="0" dirty="0" err="1">
                <a:ln>
                  <a:noFill/>
                </a:ln>
                <a:solidFill>
                  <a:prstClr val="white"/>
                </a:solidFill>
                <a:effectLst/>
                <a:uLnTx/>
                <a:uFillTx/>
                <a:latin typeface="Arial" panose="020B0604020202020204" pitchFamily="34" charset="0"/>
                <a:ea typeface="+mn-ea"/>
                <a:cs typeface="Arial" panose="020B0604020202020204" pitchFamily="34" charset="0"/>
              </a:rPr>
              <a:t>the</a:t>
            </a:r>
            <a:r>
              <a:rPr kumimoji="0" lang="de-DE" sz="1200" b="0" i="0" u="none" strike="noStrike" kern="1200" cap="none" spc="0" normalizeH="0" baseline="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200" b="0" i="0" u="none" strike="noStrike" kern="1200" cap="none" spc="0" normalizeH="0" baseline="0" dirty="0" err="1">
                <a:ln>
                  <a:noFill/>
                </a:ln>
                <a:solidFill>
                  <a:prstClr val="white"/>
                </a:solidFill>
                <a:effectLst/>
                <a:uLnTx/>
                <a:uFillTx/>
                <a:latin typeface="Arial" panose="020B0604020202020204" pitchFamily="34" charset="0"/>
                <a:ea typeface="+mn-ea"/>
                <a:cs typeface="Arial" panose="020B0604020202020204" pitchFamily="34" charset="0"/>
              </a:rPr>
              <a:t>distribution</a:t>
            </a:r>
            <a:r>
              <a:rPr kumimoji="0" lang="de-DE" sz="1200" b="0" i="0" u="none" strike="noStrike" kern="1200" cap="none" spc="0" normalizeH="0" baseline="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200" b="0" i="0" u="none" strike="noStrike" kern="1200" cap="none" spc="0" normalizeH="0" baseline="0" dirty="0" err="1">
                <a:ln>
                  <a:noFill/>
                </a:ln>
                <a:solidFill>
                  <a:prstClr val="white"/>
                </a:solidFill>
                <a:effectLst/>
                <a:uLnTx/>
                <a:uFillTx/>
                <a:latin typeface="Arial" panose="020B0604020202020204" pitchFamily="34" charset="0"/>
                <a:ea typeface="+mn-ea"/>
                <a:cs typeface="Arial" panose="020B0604020202020204" pitchFamily="34" charset="0"/>
              </a:rPr>
              <a:t>of</a:t>
            </a:r>
            <a:r>
              <a:rPr kumimoji="0" lang="de-DE" sz="1200" b="0" i="0" u="none" strike="noStrike" kern="1200" cap="none" spc="0" normalizeH="0" baseline="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200" b="0" i="0" u="none" strike="noStrike" kern="1200" cap="none" spc="0" normalizeH="0" baseline="0" dirty="0" err="1">
                <a:ln>
                  <a:noFill/>
                </a:ln>
                <a:solidFill>
                  <a:prstClr val="white"/>
                </a:solidFill>
                <a:effectLst/>
                <a:uLnTx/>
                <a:uFillTx/>
                <a:latin typeface="Arial" panose="020B0604020202020204" pitchFamily="34" charset="0"/>
                <a:ea typeface="+mn-ea"/>
                <a:cs typeface="Arial" panose="020B0604020202020204" pitchFamily="34" charset="0"/>
              </a:rPr>
              <a:t>value</a:t>
            </a:r>
            <a:r>
              <a:rPr lang="de-DE" sz="1200" dirty="0">
                <a:solidFill>
                  <a:prstClr val="white"/>
                </a:solidFill>
              </a:rPr>
              <a:t> </a:t>
            </a:r>
            <a:r>
              <a:rPr kumimoji="0" lang="de-DE" sz="1200" b="0" i="0" u="none" strike="noStrike" kern="1200" cap="none" spc="0" normalizeH="0" baseline="0" dirty="0">
                <a:ln>
                  <a:noFill/>
                </a:ln>
                <a:solidFill>
                  <a:prstClr val="white"/>
                </a:solidFill>
                <a:effectLst/>
                <a:uLnTx/>
                <a:uFillTx/>
                <a:latin typeface="Arial" panose="020B0604020202020204" pitchFamily="34" charset="0"/>
                <a:ea typeface="+mn-ea"/>
                <a:cs typeface="Arial" panose="020B0604020202020204" pitchFamily="34" charset="0"/>
              </a:rPr>
              <a:t>in all </a:t>
            </a:r>
            <a:r>
              <a:rPr kumimoji="0" lang="de-DE" sz="1200" b="0" i="0" u="none" strike="noStrike" kern="1200" cap="none" spc="0" normalizeH="0" baseline="0" dirty="0" err="1">
                <a:ln>
                  <a:noFill/>
                </a:ln>
                <a:solidFill>
                  <a:prstClr val="white"/>
                </a:solidFill>
                <a:effectLst/>
                <a:uLnTx/>
                <a:uFillTx/>
                <a:latin typeface="Arial" panose="020B0604020202020204" pitchFamily="34" charset="0"/>
                <a:ea typeface="+mn-ea"/>
                <a:cs typeface="Arial" panose="020B0604020202020204" pitchFamily="34" charset="0"/>
              </a:rPr>
              <a:t>proceedings</a:t>
            </a:r>
            <a:r>
              <a:rPr kumimoji="0" lang="de-DE" sz="1200" b="0" i="0" u="none" strike="noStrike" kern="1200" cap="none" spc="0" normalizeH="0" baseline="0" dirty="0">
                <a:ln>
                  <a:noFill/>
                </a:ln>
                <a:solidFill>
                  <a:prstClr val="white"/>
                </a:solidFill>
                <a:effectLst/>
                <a:uLnTx/>
                <a:uFillTx/>
                <a:latin typeface="Arial" panose="020B0604020202020204" pitchFamily="34" charset="0"/>
                <a:ea typeface="+mn-ea"/>
                <a:cs typeface="Arial" panose="020B0604020202020204" pitchFamily="34" charset="0"/>
              </a:rPr>
              <a:t>, but </a:t>
            </a:r>
            <a:r>
              <a:rPr kumimoji="0" lang="de-DE" sz="1200" b="0" i="0" u="none" strike="noStrike" kern="1200" cap="none" spc="0" normalizeH="0" baseline="0" dirty="0" err="1">
                <a:ln>
                  <a:noFill/>
                </a:ln>
                <a:solidFill>
                  <a:prstClr val="white"/>
                </a:solidFill>
                <a:effectLst/>
                <a:uLnTx/>
                <a:uFillTx/>
                <a:latin typeface="Arial" panose="020B0604020202020204" pitchFamily="34" charset="0"/>
                <a:ea typeface="+mn-ea"/>
                <a:cs typeface="Arial" panose="020B0604020202020204" pitchFamily="34" charset="0"/>
              </a:rPr>
              <a:t>only</a:t>
            </a:r>
            <a:r>
              <a:rPr kumimoji="0" lang="de-DE" sz="1200" b="0" i="0" u="none" strike="noStrike" kern="1200" cap="none" spc="0" normalizeH="0" baseline="0" dirty="0">
                <a:ln>
                  <a:noFill/>
                </a:ln>
                <a:solidFill>
                  <a:prstClr val="white"/>
                </a:solidFill>
                <a:effectLst/>
                <a:uLnTx/>
                <a:uFillTx/>
                <a:latin typeface="Arial" panose="020B0604020202020204" pitchFamily="34" charset="0"/>
                <a:ea typeface="+mn-ea"/>
                <a:cs typeface="Arial" panose="020B0604020202020204" pitchFamily="34" charset="0"/>
              </a:rPr>
              <a:t> in </a:t>
            </a:r>
            <a:r>
              <a:rPr kumimoji="0" lang="de-DE" sz="1200" b="0" i="0" u="none" strike="noStrike" kern="1200" cap="none" spc="0" normalizeH="0" baseline="0" dirty="0" err="1">
                <a:ln>
                  <a:noFill/>
                </a:ln>
                <a:solidFill>
                  <a:prstClr val="white"/>
                </a:solidFill>
                <a:effectLst/>
                <a:uLnTx/>
                <a:uFillTx/>
                <a:latin typeface="Arial" panose="020B0604020202020204" pitchFamily="34" charset="0"/>
                <a:ea typeface="+mn-ea"/>
                <a:cs typeface="Arial" panose="020B0604020202020204" pitchFamily="34" charset="0"/>
              </a:rPr>
              <a:t>part</a:t>
            </a:r>
            <a:r>
              <a:rPr kumimoji="0" lang="de-DE" sz="1200" b="0" i="0" u="none" strike="noStrike" kern="1200" cap="none" spc="0" normalizeH="0" baseline="0" dirty="0">
                <a:ln>
                  <a:noFill/>
                </a:ln>
                <a:solidFill>
                  <a:prstClr val="white"/>
                </a:solidFill>
                <a:effectLst/>
                <a:uLnTx/>
                <a:uFillTx/>
                <a:latin typeface="Arial" panose="020B0604020202020204" pitchFamily="34" charset="0"/>
                <a:ea typeface="+mn-ea"/>
                <a:cs typeface="Arial" panose="020B0604020202020204" pitchFamily="34" charset="0"/>
              </a:rPr>
              <a:t> in </a:t>
            </a:r>
            <a:r>
              <a:rPr kumimoji="0" lang="de-DE" sz="1200" b="0" i="0" u="none" strike="noStrike" kern="1200" cap="none" spc="0" normalizeH="0" baseline="0" dirty="0" err="1">
                <a:ln>
                  <a:noFill/>
                </a:ln>
                <a:solidFill>
                  <a:prstClr val="white"/>
                </a:solidFill>
                <a:effectLst/>
                <a:uLnTx/>
                <a:uFillTx/>
                <a:latin typeface="Arial" panose="020B0604020202020204" pitchFamily="34" charset="0"/>
                <a:ea typeface="+mn-ea"/>
                <a:cs typeface="Arial" panose="020B0604020202020204" pitchFamily="34" charset="0"/>
              </a:rPr>
              <a:t>preventive</a:t>
            </a:r>
            <a:r>
              <a:rPr kumimoji="0" lang="de-DE" sz="1200" b="0" i="0" u="none" strike="noStrike" kern="1200" cap="none" spc="0" normalizeH="0" baseline="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200" b="0" i="0" u="none" strike="noStrike" kern="1200" cap="none" spc="0" normalizeH="0" baseline="0" dirty="0" err="1">
                <a:ln>
                  <a:noFill/>
                </a:ln>
                <a:solidFill>
                  <a:prstClr val="white"/>
                </a:solidFill>
                <a:effectLst/>
                <a:uLnTx/>
                <a:uFillTx/>
                <a:latin typeface="Arial" panose="020B0604020202020204" pitchFamily="34" charset="0"/>
                <a:ea typeface="+mn-ea"/>
                <a:cs typeface="Arial" panose="020B0604020202020204" pitchFamily="34" charset="0"/>
              </a:rPr>
              <a:t>restructurings</a:t>
            </a:r>
            <a:r>
              <a:rPr kumimoji="0" lang="de-DE" sz="1200" b="0" i="0" u="none" strike="noStrike" kern="1200" cap="none" spc="0" normalizeH="0" baseline="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200" b="0" i="0" u="none" strike="noStrike" kern="1200" cap="none" spc="0" normalizeH="0" baseline="0" dirty="0" err="1">
                <a:ln>
                  <a:noFill/>
                </a:ln>
                <a:solidFill>
                  <a:prstClr val="white"/>
                </a:solidFill>
                <a:effectLst/>
                <a:uLnTx/>
                <a:uFillTx/>
                <a:latin typeface="Arial" panose="020B0604020202020204" pitchFamily="34" charset="0"/>
                <a:ea typeface="+mn-ea"/>
                <a:cs typeface="Arial" panose="020B0604020202020204" pitchFamily="34" charset="0"/>
              </a:rPr>
              <a:t>following</a:t>
            </a:r>
            <a:r>
              <a:rPr kumimoji="0" lang="de-DE" sz="1200" b="0" i="0" u="none" strike="noStrike" kern="1200" cap="none" spc="0" normalizeH="0" baseline="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200" b="0" i="0" u="none" strike="noStrike" kern="1200" cap="none" spc="0" normalizeH="0" baseline="0" dirty="0" err="1">
                <a:ln>
                  <a:noFill/>
                </a:ln>
                <a:solidFill>
                  <a:prstClr val="white"/>
                </a:solidFill>
                <a:effectLst/>
                <a:uLnTx/>
                <a:uFillTx/>
                <a:latin typeface="Arial" panose="020B0604020202020204" pitchFamily="34" charset="0"/>
                <a:ea typeface="+mn-ea"/>
                <a:cs typeface="Arial" panose="020B0604020202020204" pitchFamily="34" charset="0"/>
              </a:rPr>
              <a:t>the</a:t>
            </a:r>
            <a:r>
              <a:rPr kumimoji="0" lang="de-DE" sz="1200" b="0" i="0" u="none" strike="noStrike" kern="1200" cap="none" spc="0" normalizeH="0" baseline="0" dirty="0">
                <a:ln>
                  <a:noFill/>
                </a:ln>
                <a:solidFill>
                  <a:prstClr val="white"/>
                </a:solidFill>
                <a:effectLst/>
                <a:uLnTx/>
                <a:uFillTx/>
                <a:latin typeface="Arial" panose="020B0604020202020204" pitchFamily="34" charset="0"/>
                <a:ea typeface="+mn-ea"/>
                <a:cs typeface="Arial" panose="020B0604020202020204" pitchFamily="34" charset="0"/>
              </a:rPr>
              <a:t> relative </a:t>
            </a:r>
            <a:r>
              <a:rPr kumimoji="0" lang="de-DE" sz="1200" b="0" i="0" u="none" strike="noStrike" kern="1200" cap="none" spc="0" normalizeH="0" baseline="0" dirty="0" err="1">
                <a:ln>
                  <a:noFill/>
                </a:ln>
                <a:solidFill>
                  <a:prstClr val="white"/>
                </a:solidFill>
                <a:effectLst/>
                <a:uLnTx/>
                <a:uFillTx/>
                <a:latin typeface="Arial" panose="020B0604020202020204" pitchFamily="34" charset="0"/>
                <a:ea typeface="+mn-ea"/>
                <a:cs typeface="Arial" panose="020B0604020202020204" pitchFamily="34" charset="0"/>
              </a:rPr>
              <a:t>priority</a:t>
            </a:r>
            <a:r>
              <a:rPr kumimoji="0" lang="de-DE" sz="1200" b="0" i="0" u="none" strike="noStrike" kern="1200" cap="none" spc="0" normalizeH="0" baseline="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200" b="0" i="0" u="none" strike="noStrike" kern="1200" cap="none" spc="0" normalizeH="0" baseline="0" dirty="0" err="1">
                <a:ln>
                  <a:noFill/>
                </a:ln>
                <a:solidFill>
                  <a:prstClr val="white"/>
                </a:solidFill>
                <a:effectLst/>
                <a:uLnTx/>
                <a:uFillTx/>
                <a:latin typeface="Arial" panose="020B0604020202020204" pitchFamily="34" charset="0"/>
                <a:ea typeface="+mn-ea"/>
                <a:cs typeface="Arial" panose="020B0604020202020204" pitchFamily="34" charset="0"/>
              </a:rPr>
              <a:t>rule</a:t>
            </a:r>
            <a:r>
              <a:rPr kumimoji="0" lang="de-DE" sz="1200" b="0" i="0" u="none" strike="noStrike" kern="1200" cap="none" spc="0" normalizeH="0" baseline="0" dirty="0">
                <a:ln>
                  <a:noFill/>
                </a:ln>
                <a:solidFill>
                  <a:prstClr val="white"/>
                </a:solidFill>
                <a:effectLst/>
                <a:uLnTx/>
                <a:uFillTx/>
                <a:latin typeface="Arial" panose="020B0604020202020204" pitchFamily="34" charset="0"/>
                <a:ea typeface="+mn-ea"/>
                <a:cs typeface="Arial" panose="020B0604020202020204" pitchFamily="34" charset="0"/>
              </a:rPr>
              <a:t>.</a:t>
            </a:r>
            <a:endParaRPr kumimoji="0" lang="en-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a:lnSpc>
                <a:spcPct val="100000"/>
              </a:lnSpc>
              <a:spcBef>
                <a:spcPts val="1350"/>
              </a:spcBef>
              <a:defRPr/>
            </a:pPr>
            <a:r>
              <a:rPr kumimoji="0" lang="de-DE" sz="1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Statutory</a:t>
            </a:r>
            <a:r>
              <a:rPr kumimoji="0" lang="de-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liens</a:t>
            </a:r>
            <a:br>
              <a:rPr kumimoji="0" lang="en-DE" sz="16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br>
            <a:r>
              <a:rPr kumimoji="0" lang="de-DE" sz="1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Intra-</a:t>
            </a:r>
            <a:r>
              <a:rPr kumimoji="0" lang="de-DE" sz="12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systemic</a:t>
            </a:r>
            <a:r>
              <a:rPr lang="de-DE" sz="1200" dirty="0">
                <a:solidFill>
                  <a:prstClr val="white"/>
                </a:solidFill>
              </a:rPr>
              <a:t>,</a:t>
            </a:r>
            <a:r>
              <a:rPr kumimoji="0" lang="de-DE" sz="1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but </a:t>
            </a:r>
            <a:r>
              <a:rPr kumimoji="0" lang="de-DE" sz="12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can</a:t>
            </a:r>
            <a:r>
              <a:rPr kumimoji="0" lang="de-DE" sz="1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2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be</a:t>
            </a:r>
            <a:r>
              <a:rPr kumimoji="0" lang="de-DE" sz="1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extra-</a:t>
            </a:r>
            <a:r>
              <a:rPr kumimoji="0" lang="de-DE" sz="12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systemic</a:t>
            </a:r>
            <a:r>
              <a:rPr lang="de-DE" sz="1200" dirty="0">
                <a:solidFill>
                  <a:prstClr val="white"/>
                </a:solidFill>
              </a:rPr>
              <a:t> (e.g.</a:t>
            </a:r>
            <a:r>
              <a:rPr kumimoji="0" lang="de-DE" sz="1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in a </a:t>
            </a:r>
            <a:r>
              <a:rPr kumimoji="0" lang="de-DE" sz="12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pre</a:t>
            </a:r>
            <a:r>
              <a:rPr kumimoji="0" lang="de-DE" sz="1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pack). </a:t>
            </a:r>
            <a:r>
              <a:rPr kumimoji="0" lang="de-DE" sz="12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Secured</a:t>
            </a:r>
            <a:r>
              <a:rPr kumimoji="0" lang="de-DE" sz="1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2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status</a:t>
            </a:r>
            <a:r>
              <a:rPr kumimoji="0" lang="de-DE" sz="1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will </a:t>
            </a:r>
            <a:r>
              <a:rPr kumimoji="0" lang="de-DE" sz="12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ensure</a:t>
            </a:r>
            <a:r>
              <a:rPr kumimoji="0" lang="de-DE" sz="1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2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priority</a:t>
            </a:r>
            <a:r>
              <a:rPr kumimoji="0" lang="de-DE" sz="1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in </a:t>
            </a:r>
            <a:r>
              <a:rPr kumimoji="0" lang="de-DE" sz="12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the</a:t>
            </a:r>
            <a:r>
              <a:rPr kumimoji="0" lang="de-DE" sz="1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2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distribution</a:t>
            </a:r>
            <a:r>
              <a:rPr kumimoji="0" lang="de-DE" sz="1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2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of</a:t>
            </a:r>
            <a:r>
              <a:rPr kumimoji="0" lang="de-DE" sz="1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2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value</a:t>
            </a:r>
            <a:r>
              <a:rPr kumimoji="0" lang="de-DE" sz="1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2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of</a:t>
            </a:r>
            <a:r>
              <a:rPr kumimoji="0" lang="de-DE" sz="1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2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the</a:t>
            </a:r>
            <a:r>
              <a:rPr kumimoji="0" lang="de-DE" sz="1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2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encumbered</a:t>
            </a:r>
            <a:r>
              <a:rPr kumimoji="0" lang="de-DE" sz="1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2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asset</a:t>
            </a:r>
            <a:r>
              <a:rPr kumimoji="0" lang="de-DE" sz="1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in all </a:t>
            </a:r>
            <a:r>
              <a:rPr kumimoji="0" lang="de-DE" sz="12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proceedings</a:t>
            </a:r>
            <a:r>
              <a:rPr kumimoji="0" lang="de-DE" sz="1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lang="de-DE" sz="1200" dirty="0">
                <a:solidFill>
                  <a:prstClr val="white"/>
                </a:solidFill>
              </a:rPr>
              <a:t>but </a:t>
            </a:r>
            <a:r>
              <a:rPr lang="de-DE" sz="1200" dirty="0" err="1">
                <a:solidFill>
                  <a:prstClr val="white"/>
                </a:solidFill>
              </a:rPr>
              <a:t>only</a:t>
            </a:r>
            <a:r>
              <a:rPr lang="de-DE" sz="1200" dirty="0">
                <a:solidFill>
                  <a:prstClr val="white"/>
                </a:solidFill>
              </a:rPr>
              <a:t> in </a:t>
            </a:r>
            <a:r>
              <a:rPr lang="de-DE" sz="1200" dirty="0" err="1">
                <a:solidFill>
                  <a:prstClr val="white"/>
                </a:solidFill>
              </a:rPr>
              <a:t>part</a:t>
            </a:r>
            <a:r>
              <a:rPr lang="de-DE" sz="1200" dirty="0">
                <a:solidFill>
                  <a:prstClr val="white"/>
                </a:solidFill>
              </a:rPr>
              <a:t> in </a:t>
            </a:r>
            <a:r>
              <a:rPr lang="de-DE" sz="1200" dirty="0" err="1">
                <a:solidFill>
                  <a:prstClr val="white"/>
                </a:solidFill>
              </a:rPr>
              <a:t>preventive</a:t>
            </a:r>
            <a:r>
              <a:rPr lang="de-DE" sz="1200" dirty="0">
                <a:solidFill>
                  <a:prstClr val="white"/>
                </a:solidFill>
              </a:rPr>
              <a:t> </a:t>
            </a:r>
            <a:r>
              <a:rPr lang="de-DE" sz="1200" dirty="0" err="1">
                <a:solidFill>
                  <a:prstClr val="white"/>
                </a:solidFill>
              </a:rPr>
              <a:t>restructurings</a:t>
            </a:r>
            <a:r>
              <a:rPr lang="de-DE" sz="1200" dirty="0">
                <a:solidFill>
                  <a:prstClr val="white"/>
                </a:solidFill>
              </a:rPr>
              <a:t> </a:t>
            </a:r>
            <a:r>
              <a:rPr lang="de-DE" sz="1200" dirty="0" err="1">
                <a:solidFill>
                  <a:prstClr val="white"/>
                </a:solidFill>
              </a:rPr>
              <a:t>following</a:t>
            </a:r>
            <a:r>
              <a:rPr lang="de-DE" sz="1200" dirty="0">
                <a:solidFill>
                  <a:prstClr val="white"/>
                </a:solidFill>
              </a:rPr>
              <a:t> </a:t>
            </a:r>
            <a:r>
              <a:rPr lang="de-DE" sz="1200" dirty="0" err="1">
                <a:solidFill>
                  <a:prstClr val="white"/>
                </a:solidFill>
              </a:rPr>
              <a:t>the</a:t>
            </a:r>
            <a:r>
              <a:rPr lang="de-DE" sz="1200" dirty="0">
                <a:solidFill>
                  <a:prstClr val="white"/>
                </a:solidFill>
              </a:rPr>
              <a:t> relative </a:t>
            </a:r>
            <a:r>
              <a:rPr lang="de-DE" sz="1200" dirty="0" err="1">
                <a:solidFill>
                  <a:prstClr val="white"/>
                </a:solidFill>
              </a:rPr>
              <a:t>priority</a:t>
            </a:r>
            <a:r>
              <a:rPr lang="de-DE" sz="1200" dirty="0">
                <a:solidFill>
                  <a:prstClr val="white"/>
                </a:solidFill>
              </a:rPr>
              <a:t> </a:t>
            </a:r>
            <a:r>
              <a:rPr lang="de-DE" sz="1200" dirty="0" err="1">
                <a:solidFill>
                  <a:prstClr val="white"/>
                </a:solidFill>
              </a:rPr>
              <a:t>rule</a:t>
            </a:r>
            <a:r>
              <a:rPr lang="de-DE" sz="1200" dirty="0">
                <a:solidFill>
                  <a:prstClr val="white"/>
                </a:solidFill>
              </a:rPr>
              <a:t>.</a:t>
            </a:r>
            <a:endParaRPr kumimoji="0" lang="en-DE" sz="1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171450" marR="0" lvl="0" indent="-171450" algn="l" defTabSz="685800" rtl="0" eaLnBrk="1" fontAlgn="auto" latinLnBrk="0" hangingPunct="1">
              <a:lnSpc>
                <a:spcPct val="100000"/>
              </a:lnSpc>
              <a:spcBef>
                <a:spcPts val="1350"/>
              </a:spcBef>
              <a:spcAft>
                <a:spcPts val="0"/>
              </a:spcAft>
              <a:buClrTx/>
              <a:buSzTx/>
              <a:buFont typeface="Arial" panose="020B0604020202020204" pitchFamily="34" charset="0"/>
              <a:buChar char="•"/>
              <a:tabLst/>
              <a:defRPr/>
            </a:pPr>
            <a:r>
              <a:rPr kumimoji="0" lang="de-DE" sz="1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Exemption</a:t>
            </a:r>
            <a:r>
              <a:rPr kumimoji="0" lang="de-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from</a:t>
            </a:r>
            <a:r>
              <a:rPr kumimoji="0" lang="de-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the</a:t>
            </a:r>
            <a:r>
              <a:rPr kumimoji="0" lang="de-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effects</a:t>
            </a:r>
            <a:r>
              <a:rPr kumimoji="0" lang="de-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of</a:t>
            </a:r>
            <a:r>
              <a:rPr kumimoji="0" lang="de-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some</a:t>
            </a:r>
            <a:r>
              <a:rPr kumimoji="0" lang="de-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aspects</a:t>
            </a:r>
            <a:r>
              <a:rPr kumimoji="0" lang="de-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of</a:t>
            </a:r>
            <a:r>
              <a:rPr kumimoji="0" lang="de-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bankruptcy</a:t>
            </a:r>
            <a:r>
              <a:rPr kumimoji="0" lang="de-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law</a:t>
            </a:r>
            <a:br>
              <a:rPr kumimoji="0" lang="en-DE" sz="16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br>
            <a:r>
              <a:rPr kumimoji="0" lang="de-DE" sz="1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Extra-</a:t>
            </a:r>
            <a:r>
              <a:rPr kumimoji="0" lang="de-DE" sz="12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systemic</a:t>
            </a:r>
            <a:r>
              <a:rPr kumimoji="0" lang="de-DE" sz="1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lang="de-DE" sz="1200" dirty="0" err="1">
                <a:solidFill>
                  <a:prstClr val="white"/>
                </a:solidFill>
              </a:rPr>
              <a:t>Creditor</a:t>
            </a:r>
            <a:r>
              <a:rPr lang="de-DE" sz="1200" dirty="0">
                <a:solidFill>
                  <a:prstClr val="white"/>
                </a:solidFill>
              </a:rPr>
              <a:t> </a:t>
            </a:r>
            <a:r>
              <a:rPr lang="de-DE" sz="1200" dirty="0" err="1">
                <a:solidFill>
                  <a:prstClr val="white"/>
                </a:solidFill>
              </a:rPr>
              <a:t>can</a:t>
            </a:r>
            <a:r>
              <a:rPr lang="de-DE" sz="1200" dirty="0">
                <a:solidFill>
                  <a:prstClr val="white"/>
                </a:solidFill>
              </a:rPr>
              <a:t> </a:t>
            </a:r>
            <a:r>
              <a:rPr lang="de-DE" sz="1200" dirty="0" err="1">
                <a:solidFill>
                  <a:prstClr val="white"/>
                </a:solidFill>
              </a:rPr>
              <a:t>go</a:t>
            </a:r>
            <a:r>
              <a:rPr lang="de-DE" sz="1200" dirty="0">
                <a:solidFill>
                  <a:prstClr val="white"/>
                </a:solidFill>
              </a:rPr>
              <a:t> after </a:t>
            </a:r>
            <a:r>
              <a:rPr lang="de-DE" sz="1200" dirty="0" err="1">
                <a:solidFill>
                  <a:prstClr val="white"/>
                </a:solidFill>
              </a:rPr>
              <a:t>discharged</a:t>
            </a:r>
            <a:r>
              <a:rPr lang="de-DE" sz="1200" dirty="0">
                <a:solidFill>
                  <a:prstClr val="white"/>
                </a:solidFill>
              </a:rPr>
              <a:t>/</a:t>
            </a:r>
            <a:r>
              <a:rPr lang="de-DE" sz="1200" dirty="0" err="1">
                <a:solidFill>
                  <a:prstClr val="white"/>
                </a:solidFill>
              </a:rPr>
              <a:t>restructured</a:t>
            </a:r>
            <a:r>
              <a:rPr lang="de-DE" sz="1200" dirty="0">
                <a:solidFill>
                  <a:prstClr val="white"/>
                </a:solidFill>
              </a:rPr>
              <a:t> </a:t>
            </a:r>
            <a:r>
              <a:rPr lang="de-DE" sz="1200" dirty="0" err="1">
                <a:solidFill>
                  <a:prstClr val="white"/>
                </a:solidFill>
              </a:rPr>
              <a:t>debtor</a:t>
            </a:r>
            <a:r>
              <a:rPr lang="de-DE" sz="1200" dirty="0">
                <a:solidFill>
                  <a:prstClr val="white"/>
                </a:solidFill>
              </a:rPr>
              <a:t>, </a:t>
            </a:r>
            <a:r>
              <a:rPr lang="de-DE" sz="1200" dirty="0" err="1">
                <a:solidFill>
                  <a:prstClr val="white"/>
                </a:solidFill>
              </a:rPr>
              <a:t>or</a:t>
            </a:r>
            <a:r>
              <a:rPr lang="de-DE" sz="1200" dirty="0">
                <a:solidFill>
                  <a:prstClr val="white"/>
                </a:solidFill>
              </a:rPr>
              <a:t> </a:t>
            </a:r>
            <a:r>
              <a:rPr lang="de-DE" sz="1200" dirty="0" err="1">
                <a:solidFill>
                  <a:prstClr val="white"/>
                </a:solidFill>
              </a:rPr>
              <a:t>the</a:t>
            </a:r>
            <a:r>
              <a:rPr lang="de-DE" sz="1200" dirty="0">
                <a:solidFill>
                  <a:prstClr val="white"/>
                </a:solidFill>
              </a:rPr>
              <a:t> </a:t>
            </a:r>
            <a:r>
              <a:rPr lang="de-DE" sz="1200" dirty="0" err="1">
                <a:solidFill>
                  <a:prstClr val="white"/>
                </a:solidFill>
              </a:rPr>
              <a:t>buyer</a:t>
            </a:r>
            <a:r>
              <a:rPr lang="de-DE" sz="1200" dirty="0">
                <a:solidFill>
                  <a:prstClr val="white"/>
                </a:solidFill>
              </a:rPr>
              <a:t> </a:t>
            </a:r>
            <a:r>
              <a:rPr lang="de-DE" sz="1200" dirty="0" err="1">
                <a:solidFill>
                  <a:prstClr val="white"/>
                </a:solidFill>
              </a:rPr>
              <a:t>of</a:t>
            </a:r>
            <a:r>
              <a:rPr lang="de-DE" sz="1200" dirty="0">
                <a:solidFill>
                  <a:prstClr val="white"/>
                </a:solidFill>
              </a:rPr>
              <a:t> </a:t>
            </a:r>
            <a:r>
              <a:rPr lang="de-DE" sz="1200" dirty="0" err="1">
                <a:solidFill>
                  <a:prstClr val="white"/>
                </a:solidFill>
              </a:rPr>
              <a:t>the</a:t>
            </a:r>
            <a:r>
              <a:rPr lang="de-DE" sz="1200" dirty="0">
                <a:solidFill>
                  <a:prstClr val="white"/>
                </a:solidFill>
              </a:rPr>
              <a:t> </a:t>
            </a:r>
            <a:r>
              <a:rPr lang="de-DE" sz="1200" dirty="0" err="1">
                <a:solidFill>
                  <a:prstClr val="white"/>
                </a:solidFill>
              </a:rPr>
              <a:t>company</a:t>
            </a:r>
            <a:r>
              <a:rPr lang="de-DE" sz="1200" dirty="0">
                <a:solidFill>
                  <a:prstClr val="white"/>
                </a:solidFill>
              </a:rPr>
              <a:t>. </a:t>
            </a:r>
            <a:endParaRPr kumimoji="0" lang="en-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493329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D1BC14-874F-EE4C-7624-A37AFA05AF6D}"/>
              </a:ext>
            </a:extLst>
          </p:cNvPr>
          <p:cNvSpPr>
            <a:spLocks noGrp="1"/>
          </p:cNvSpPr>
          <p:nvPr>
            <p:ph type="title"/>
          </p:nvPr>
        </p:nvSpPr>
        <p:spPr>
          <a:xfrm>
            <a:off x="628650" y="2882989"/>
            <a:ext cx="7886700" cy="1243671"/>
          </a:xfrm>
        </p:spPr>
        <p:txBody>
          <a:bodyPr anchor="t"/>
          <a:lstStyle/>
          <a:p>
            <a:r>
              <a:rPr lang="en-DE" sz="2800" b="1" dirty="0"/>
              <a:t>Cross border implications: </a:t>
            </a:r>
            <a:br>
              <a:rPr lang="en-DE" dirty="0"/>
            </a:br>
            <a:r>
              <a:rPr lang="en-DE" dirty="0"/>
              <a:t>The foreign tax creditor under </a:t>
            </a:r>
            <a:br>
              <a:rPr lang="en-DE" dirty="0"/>
            </a:br>
            <a:r>
              <a:rPr lang="en-DE" dirty="0"/>
              <a:t>private and public international law</a:t>
            </a:r>
          </a:p>
        </p:txBody>
      </p:sp>
      <p:sp>
        <p:nvSpPr>
          <p:cNvPr id="7" name="Textfeld 6">
            <a:extLst>
              <a:ext uri="{FF2B5EF4-FFF2-40B4-BE49-F238E27FC236}">
                <a16:creationId xmlns:a16="http://schemas.microsoft.com/office/drawing/2014/main" id="{21254229-21B3-F23D-058B-9BD91C744F16}"/>
              </a:ext>
            </a:extLst>
          </p:cNvPr>
          <p:cNvSpPr txBox="1"/>
          <p:nvPr/>
        </p:nvSpPr>
        <p:spPr>
          <a:xfrm>
            <a:off x="-263448" y="1027991"/>
            <a:ext cx="2081096" cy="2215991"/>
          </a:xfrm>
          <a:prstGeom prst="rect">
            <a:avLst/>
          </a:prstGeom>
          <a:noFill/>
        </p:spPr>
        <p:txBody>
          <a:bodyPr wrap="square" rtlCol="0">
            <a:spAutoFit/>
          </a:bodyPr>
          <a:lstStyle>
            <a:defPPr>
              <a:defRPr lang="en-US"/>
            </a:defPPr>
            <a:lvl1pPr>
              <a:defRPr sz="7200" b="1">
                <a:gradFill>
                  <a:gsLst>
                    <a:gs pos="39000">
                      <a:srgbClr val="81ADDB"/>
                    </a:gs>
                    <a:gs pos="73000">
                      <a:schemeClr val="accent1">
                        <a:lumMod val="20000"/>
                        <a:lumOff val="80000"/>
                      </a:schemeClr>
                    </a:gs>
                  </a:gsLst>
                  <a:lin ang="600000" scaled="0"/>
                </a:gradFill>
                <a:latin typeface="Lucida Grande" panose="020B0600040502020204" pitchFamily="34" charset="0"/>
                <a:ea typeface="Grantha Sangam MN" pitchFamily="2" charset="0"/>
                <a:cs typeface="Lucida Grande" panose="020B0600040502020204" pitchFamily="34" charset="0"/>
              </a:defRPr>
            </a:lvl1pPr>
          </a:lstStyle>
          <a:p>
            <a:pPr algn="r"/>
            <a:r>
              <a:rPr lang="de-DE" sz="13800" dirty="0"/>
              <a:t>3</a:t>
            </a:r>
          </a:p>
        </p:txBody>
      </p:sp>
    </p:spTree>
    <p:extLst>
      <p:ext uri="{BB962C8B-B14F-4D97-AF65-F5344CB8AC3E}">
        <p14:creationId xmlns:p14="http://schemas.microsoft.com/office/powerpoint/2010/main" val="940054282"/>
      </p:ext>
    </p:extLst>
  </p:cSld>
  <p:clrMapOvr>
    <a:masterClrMapping/>
  </p:clrMapOvr>
  <mc:AlternateContent xmlns:mc="http://schemas.openxmlformats.org/markup-compatibility/2006" xmlns:p14="http://schemas.microsoft.com/office/powerpoint/2010/main">
    <mc:Choice Requires="p14">
      <p:transition spd="slow" p14:dur="2000" advClick="0" advTm="2000"/>
    </mc:Choice>
    <mc:Fallback xmlns="">
      <p:transition spd="slow" advClick="0" advTm="2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3B954E-E022-8EE1-C1DB-1E5A912FF402}"/>
            </a:ext>
          </a:extLst>
        </p:cNvPr>
        <p:cNvGrpSpPr/>
        <p:nvPr/>
      </p:nvGrpSpPr>
      <p:grpSpPr>
        <a:xfrm>
          <a:off x="0" y="0"/>
          <a:ext cx="0" cy="0"/>
          <a:chOff x="0" y="0"/>
          <a:chExt cx="0" cy="0"/>
        </a:xfrm>
      </p:grpSpPr>
      <p:sp>
        <p:nvSpPr>
          <p:cNvPr id="13" name="Title 1">
            <a:extLst>
              <a:ext uri="{FF2B5EF4-FFF2-40B4-BE49-F238E27FC236}">
                <a16:creationId xmlns:a16="http://schemas.microsoft.com/office/drawing/2014/main" id="{3BBAF094-CE8B-D95C-64B0-84CF12947A25}"/>
              </a:ext>
            </a:extLst>
          </p:cNvPr>
          <p:cNvSpPr txBox="1">
            <a:spLocks/>
          </p:cNvSpPr>
          <p:nvPr/>
        </p:nvSpPr>
        <p:spPr>
          <a:xfrm>
            <a:off x="628650" y="273844"/>
            <a:ext cx="7886700" cy="994172"/>
          </a:xfrm>
          <a:prstGeom prst="rect">
            <a:avLst/>
          </a:prstGeom>
        </p:spPr>
        <p:txBody>
          <a:bodyPr vert="horz" lIns="91440" tIns="45720" rIns="91440" bIns="45720" rtlCol="0" anchor="b">
            <a:normAutofit/>
          </a:bodyPr>
          <a:lstStyle>
            <a:lvl1pPr algn="l" defTabSz="685800" rtl="0" eaLnBrk="1" latinLnBrk="0" hangingPunct="1">
              <a:lnSpc>
                <a:spcPct val="90000"/>
              </a:lnSpc>
              <a:spcBef>
                <a:spcPct val="0"/>
              </a:spcBef>
              <a:buNone/>
              <a:defRPr sz="2400" b="0" i="0" kern="1200">
                <a:solidFill>
                  <a:schemeClr val="bg1"/>
                </a:solidFill>
                <a:latin typeface="Arial" panose="020B0604020202020204" pitchFamily="34" charset="0"/>
                <a:ea typeface="+mj-ea"/>
                <a:cs typeface="Arial" panose="020B0604020202020204" pitchFamily="34" charset="0"/>
              </a:defRPr>
            </a:lvl1pPr>
          </a:lstStyle>
          <a:p>
            <a:r>
              <a:rPr lang="en-US" sz="2800" b="1" dirty="0">
                <a:solidFill>
                  <a:srgbClr val="81ADDB"/>
                </a:solidFill>
              </a:rPr>
              <a:t>The foreign tax creditor setting</a:t>
            </a:r>
          </a:p>
          <a:p>
            <a:r>
              <a:rPr lang="en-US" dirty="0">
                <a:solidFill>
                  <a:srgbClr val="81ADDB"/>
                </a:solidFill>
                <a:sym typeface="Wingdings" pitchFamily="2" charset="2"/>
              </a:rPr>
              <a:t>Facts in the BGH reference case</a:t>
            </a:r>
          </a:p>
        </p:txBody>
      </p:sp>
      <p:pic>
        <p:nvPicPr>
          <p:cNvPr id="2" name="Grafik 1" descr="Darlehen Silhouette">
            <a:extLst>
              <a:ext uri="{FF2B5EF4-FFF2-40B4-BE49-F238E27FC236}">
                <a16:creationId xmlns:a16="http://schemas.microsoft.com/office/drawing/2014/main" id="{5728FF99-1EFE-99A4-32CD-C858C4FCF87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flipH="1">
            <a:off x="4312503" y="3428523"/>
            <a:ext cx="498877" cy="498877"/>
          </a:xfrm>
          <a:prstGeom prst="rect">
            <a:avLst/>
          </a:prstGeom>
        </p:spPr>
      </p:pic>
      <p:cxnSp>
        <p:nvCxnSpPr>
          <p:cNvPr id="4" name="Gerade Verbindung 3">
            <a:extLst>
              <a:ext uri="{FF2B5EF4-FFF2-40B4-BE49-F238E27FC236}">
                <a16:creationId xmlns:a16="http://schemas.microsoft.com/office/drawing/2014/main" id="{0F7ECA5C-3CF5-7E5F-41ED-36E8E4542B73}"/>
              </a:ext>
            </a:extLst>
          </p:cNvPr>
          <p:cNvCxnSpPr>
            <a:cxnSpLocks/>
          </p:cNvCxnSpPr>
          <p:nvPr/>
        </p:nvCxnSpPr>
        <p:spPr>
          <a:xfrm>
            <a:off x="3800341" y="3677961"/>
            <a:ext cx="628485" cy="0"/>
          </a:xfrm>
          <a:prstGeom prst="line">
            <a:avLst/>
          </a:prstGeom>
          <a:ln w="12700">
            <a:solidFill>
              <a:schemeClr val="tx1"/>
            </a:solidFill>
            <a:headEnd type="triangle"/>
          </a:ln>
        </p:spPr>
        <p:style>
          <a:lnRef idx="1">
            <a:schemeClr val="accent1"/>
          </a:lnRef>
          <a:fillRef idx="0">
            <a:schemeClr val="accent1"/>
          </a:fillRef>
          <a:effectRef idx="0">
            <a:schemeClr val="accent1"/>
          </a:effectRef>
          <a:fontRef idx="minor">
            <a:schemeClr val="tx1"/>
          </a:fontRef>
        </p:style>
      </p:cxnSp>
      <p:cxnSp>
        <p:nvCxnSpPr>
          <p:cNvPr id="6" name="Gerade Verbindung 5">
            <a:extLst>
              <a:ext uri="{FF2B5EF4-FFF2-40B4-BE49-F238E27FC236}">
                <a16:creationId xmlns:a16="http://schemas.microsoft.com/office/drawing/2014/main" id="{A16FF7A3-12A3-2557-5F8B-80666DB00ECD}"/>
              </a:ext>
            </a:extLst>
          </p:cNvPr>
          <p:cNvCxnSpPr>
            <a:cxnSpLocks/>
          </p:cNvCxnSpPr>
          <p:nvPr/>
        </p:nvCxnSpPr>
        <p:spPr>
          <a:xfrm>
            <a:off x="4673192" y="3677962"/>
            <a:ext cx="59548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8" name="Grafik 7" descr="Ein Bild, das Gebäude, Symbol, Kirche, Schwarzweiß enthält.&#10;&#10;KI-generierte Inhalte können fehlerhaft sein.">
            <a:extLst>
              <a:ext uri="{FF2B5EF4-FFF2-40B4-BE49-F238E27FC236}">
                <a16:creationId xmlns:a16="http://schemas.microsoft.com/office/drawing/2014/main" id="{4CE903AF-3A0D-5527-9477-49C1D44BB14E}"/>
              </a:ext>
            </a:extLst>
          </p:cNvPr>
          <p:cNvPicPr>
            <a:picLocks noChangeAspect="1"/>
          </p:cNvPicPr>
          <p:nvPr/>
        </p:nvPicPr>
        <p:blipFill>
          <a:blip r:embed="rId4">
            <a:extLst>
              <a:ext uri="{BEBA8EAE-BF5A-486C-A8C5-ECC9F3942E4B}">
                <a14:imgProps xmlns:a14="http://schemas.microsoft.com/office/drawing/2010/main">
                  <a14:imgLayer r:embed="rId5">
                    <a14:imgEffect>
                      <a14:brightnessContrast contrast="100000"/>
                    </a14:imgEffect>
                  </a14:imgLayer>
                </a14:imgProps>
              </a:ext>
            </a:extLst>
          </a:blip>
          <a:srcRect l="4637" t="8288" r="4453" b="-1703"/>
          <a:stretch/>
        </p:blipFill>
        <p:spPr>
          <a:xfrm>
            <a:off x="2755595" y="3164141"/>
            <a:ext cx="972209" cy="972209"/>
          </a:xfrm>
          <a:prstGeom prst="rect">
            <a:avLst/>
          </a:prstGeom>
        </p:spPr>
      </p:pic>
      <p:sp>
        <p:nvSpPr>
          <p:cNvPr id="9" name="Textfeld 8">
            <a:extLst>
              <a:ext uri="{FF2B5EF4-FFF2-40B4-BE49-F238E27FC236}">
                <a16:creationId xmlns:a16="http://schemas.microsoft.com/office/drawing/2014/main" id="{C747C47A-8ACD-2485-6650-5B2195BD4EF3}"/>
              </a:ext>
            </a:extLst>
          </p:cNvPr>
          <p:cNvSpPr txBox="1"/>
          <p:nvPr/>
        </p:nvSpPr>
        <p:spPr>
          <a:xfrm>
            <a:off x="2700051" y="3994450"/>
            <a:ext cx="1027753" cy="461665"/>
          </a:xfrm>
          <a:prstGeom prst="rect">
            <a:avLst/>
          </a:prstGeom>
          <a:noFill/>
        </p:spPr>
        <p:txBody>
          <a:bodyPr wrap="square" rtlCol="0">
            <a:spAutoFit/>
          </a:bodyPr>
          <a:lstStyle/>
          <a:p>
            <a:pPr algn="ctr"/>
            <a:r>
              <a:rPr lang="en-US" sz="1200" dirty="0"/>
              <a:t>Foreign Tax Creditor</a:t>
            </a:r>
          </a:p>
        </p:txBody>
      </p:sp>
      <p:sp>
        <p:nvSpPr>
          <p:cNvPr id="11" name="Abgerundetes Rechteck 10">
            <a:extLst>
              <a:ext uri="{FF2B5EF4-FFF2-40B4-BE49-F238E27FC236}">
                <a16:creationId xmlns:a16="http://schemas.microsoft.com/office/drawing/2014/main" id="{7963C23E-EDF1-CE2E-DC90-67E552C4B9F6}"/>
              </a:ext>
            </a:extLst>
          </p:cNvPr>
          <p:cNvSpPr/>
          <p:nvPr/>
        </p:nvSpPr>
        <p:spPr>
          <a:xfrm>
            <a:off x="5404967" y="3401140"/>
            <a:ext cx="1588655" cy="492641"/>
          </a:xfrm>
          <a:prstGeom prst="roundRect">
            <a:avLst/>
          </a:prstGeom>
          <a:solidFill>
            <a:srgbClr val="10263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Debtor</a:t>
            </a:r>
          </a:p>
        </p:txBody>
      </p:sp>
      <p:pic>
        <p:nvPicPr>
          <p:cNvPr id="3" name="Grafik 2">
            <a:extLst>
              <a:ext uri="{FF2B5EF4-FFF2-40B4-BE49-F238E27FC236}">
                <a16:creationId xmlns:a16="http://schemas.microsoft.com/office/drawing/2014/main" id="{82FBA7DE-E835-82B8-33AB-E95537DCC0D2}"/>
              </a:ext>
            </a:extLst>
          </p:cNvPr>
          <p:cNvPicPr>
            <a:picLocks noChangeAspect="1"/>
          </p:cNvPicPr>
          <p:nvPr/>
        </p:nvPicPr>
        <p:blipFill>
          <a:blip r:embed="rId6"/>
          <a:stretch>
            <a:fillRect/>
          </a:stretch>
        </p:blipFill>
        <p:spPr>
          <a:xfrm>
            <a:off x="6684637" y="3280335"/>
            <a:ext cx="419150" cy="272369"/>
          </a:xfrm>
          <a:prstGeom prst="rect">
            <a:avLst/>
          </a:prstGeom>
          <a:scene3d>
            <a:camera prst="orthographicFront">
              <a:rot lat="813975" lon="21294106" rev="387637"/>
            </a:camera>
            <a:lightRig rig="threePt" dir="t"/>
          </a:scene3d>
        </p:spPr>
      </p:pic>
      <p:pic>
        <p:nvPicPr>
          <p:cNvPr id="1030" name="Picture 6">
            <a:extLst>
              <a:ext uri="{FF2B5EF4-FFF2-40B4-BE49-F238E27FC236}">
                <a16:creationId xmlns:a16="http://schemas.microsoft.com/office/drawing/2014/main" id="{046D86F6-468E-6860-02E8-3367349528C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27263" y="3781603"/>
            <a:ext cx="391653" cy="244093"/>
          </a:xfrm>
          <a:prstGeom prst="rect">
            <a:avLst/>
          </a:prstGeom>
          <a:ln>
            <a:solidFill>
              <a:srgbClr val="10263B"/>
            </a:solidFill>
          </a:ln>
          <a:scene3d>
            <a:camera prst="orthographicFront">
              <a:rot lat="813975" lon="21294106" rev="387637"/>
            </a:camera>
            <a:lightRig rig="threePt" dir="t"/>
          </a:scene3d>
          <a:extLst>
            <a:ext uri="{909E8E84-426E-40DD-AFC4-6F175D3DCCD1}">
              <a14:hiddenFill xmlns:a14="http://schemas.microsoft.com/office/drawing/2010/main">
                <a:solidFill>
                  <a:srgbClr val="FFFFFF"/>
                </a:solidFill>
              </a14:hiddenFill>
            </a:ext>
          </a:extLst>
        </p:spPr>
      </p:pic>
      <p:pic>
        <p:nvPicPr>
          <p:cNvPr id="12" name="Picture 6">
            <a:extLst>
              <a:ext uri="{FF2B5EF4-FFF2-40B4-BE49-F238E27FC236}">
                <a16:creationId xmlns:a16="http://schemas.microsoft.com/office/drawing/2014/main" id="{80B1028D-C2B2-8AD8-7664-FFF084D2A8D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480000">
            <a:off x="3252773" y="3177569"/>
            <a:ext cx="148981" cy="92851"/>
          </a:xfrm>
          <a:prstGeom prst="rect">
            <a:avLst/>
          </a:prstGeom>
          <a:ln>
            <a:solidFill>
              <a:srgbClr val="10263B"/>
            </a:solidFill>
          </a:ln>
          <a:scene3d>
            <a:camera prst="orthographicFront">
              <a:rot lat="813975" lon="21294106" rev="387637"/>
            </a:camera>
            <a:lightRig rig="threePt" dir="t"/>
          </a:scene3d>
          <a:extLst>
            <a:ext uri="{909E8E84-426E-40DD-AFC4-6F175D3DCCD1}">
              <a14:hiddenFill xmlns:a14="http://schemas.microsoft.com/office/drawing/2010/main">
                <a:solidFill>
                  <a:srgbClr val="FFFFFF"/>
                </a:solidFill>
              </a14:hiddenFill>
            </a:ext>
          </a:extLst>
        </p:spPr>
      </p:pic>
      <p:pic>
        <p:nvPicPr>
          <p:cNvPr id="14" name="Picture 26" descr="courthouse Icon - Free PNG &amp; SVG 3967709 - Noun Project">
            <a:extLst>
              <a:ext uri="{FF2B5EF4-FFF2-40B4-BE49-F238E27FC236}">
                <a16:creationId xmlns:a16="http://schemas.microsoft.com/office/drawing/2014/main" id="{E42FF6CF-5A4B-AFE3-F1AA-8C85BA8739E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732120" y="1372843"/>
            <a:ext cx="1172784" cy="1172784"/>
          </a:xfrm>
          <a:prstGeom prst="rect">
            <a:avLst/>
          </a:prstGeom>
          <a:noFill/>
          <a:extLst>
            <a:ext uri="{909E8E84-426E-40DD-AFC4-6F175D3DCCD1}">
              <a14:hiddenFill xmlns:a14="http://schemas.microsoft.com/office/drawing/2010/main">
                <a:solidFill>
                  <a:srgbClr val="FFFFFF"/>
                </a:solidFill>
              </a14:hiddenFill>
            </a:ext>
          </a:extLst>
        </p:spPr>
      </p:pic>
      <p:pic>
        <p:nvPicPr>
          <p:cNvPr id="15" name="Grafik 14">
            <a:extLst>
              <a:ext uri="{FF2B5EF4-FFF2-40B4-BE49-F238E27FC236}">
                <a16:creationId xmlns:a16="http://schemas.microsoft.com/office/drawing/2014/main" id="{39058261-2AA3-30BE-F378-EEAB68C03AF7}"/>
              </a:ext>
            </a:extLst>
          </p:cNvPr>
          <p:cNvPicPr>
            <a:picLocks noChangeAspect="1"/>
          </p:cNvPicPr>
          <p:nvPr/>
        </p:nvPicPr>
        <p:blipFill>
          <a:blip r:embed="rId6"/>
          <a:stretch>
            <a:fillRect/>
          </a:stretch>
        </p:blipFill>
        <p:spPr>
          <a:xfrm>
            <a:off x="5732120" y="2273258"/>
            <a:ext cx="419150" cy="272369"/>
          </a:xfrm>
          <a:prstGeom prst="rect">
            <a:avLst/>
          </a:prstGeom>
          <a:scene3d>
            <a:camera prst="orthographicFront">
              <a:rot lat="813975" lon="21294106" rev="387637"/>
            </a:camera>
            <a:lightRig rig="threePt" dir="t"/>
          </a:scene3d>
        </p:spPr>
      </p:pic>
      <p:sp>
        <p:nvSpPr>
          <p:cNvPr id="17" name="Textfeld 16">
            <a:extLst>
              <a:ext uri="{FF2B5EF4-FFF2-40B4-BE49-F238E27FC236}">
                <a16:creationId xmlns:a16="http://schemas.microsoft.com/office/drawing/2014/main" id="{190E40DB-4DC1-1DA7-0F06-41C8F09DEC3A}"/>
              </a:ext>
            </a:extLst>
          </p:cNvPr>
          <p:cNvSpPr txBox="1"/>
          <p:nvPr/>
        </p:nvSpPr>
        <p:spPr>
          <a:xfrm>
            <a:off x="5732120" y="2516547"/>
            <a:ext cx="1027753" cy="276999"/>
          </a:xfrm>
          <a:prstGeom prst="rect">
            <a:avLst/>
          </a:prstGeom>
          <a:noFill/>
        </p:spPr>
        <p:txBody>
          <a:bodyPr wrap="square" rtlCol="0">
            <a:spAutoFit/>
          </a:bodyPr>
          <a:lstStyle/>
          <a:p>
            <a:pPr algn="ctr"/>
            <a:r>
              <a:rPr lang="en-US" sz="1200" dirty="0"/>
              <a:t>COMI Court</a:t>
            </a:r>
          </a:p>
        </p:txBody>
      </p:sp>
      <p:sp>
        <p:nvSpPr>
          <p:cNvPr id="18" name="Gebogener Pfeil 17">
            <a:extLst>
              <a:ext uri="{FF2B5EF4-FFF2-40B4-BE49-F238E27FC236}">
                <a16:creationId xmlns:a16="http://schemas.microsoft.com/office/drawing/2014/main" id="{40829E26-9B30-6B67-08C3-5A7A51798C0E}"/>
              </a:ext>
            </a:extLst>
          </p:cNvPr>
          <p:cNvSpPr/>
          <p:nvPr/>
        </p:nvSpPr>
        <p:spPr>
          <a:xfrm flipH="1">
            <a:off x="3407490" y="2409442"/>
            <a:ext cx="2604149" cy="1589018"/>
          </a:xfrm>
          <a:prstGeom prst="circularArrow">
            <a:avLst>
              <a:gd name="adj1" fmla="val 7594"/>
              <a:gd name="adj2" fmla="val 952265"/>
              <a:gd name="adj3" fmla="val 20502829"/>
              <a:gd name="adj4" fmla="val 10843199"/>
              <a:gd name="adj5" fmla="val 10532"/>
            </a:avLst>
          </a:prstGeom>
          <a:solidFill>
            <a:schemeClr val="bg1">
              <a:lumMod val="65000"/>
            </a:schemeClr>
          </a:solidFill>
          <a:ln>
            <a:solidFill>
              <a:schemeClr val="bg1">
                <a:lumMod val="6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solidFill>
                <a:schemeClr val="tx1"/>
              </a:solidFill>
            </a:endParaRPr>
          </a:p>
        </p:txBody>
      </p:sp>
    </p:spTree>
    <p:extLst>
      <p:ext uri="{BB962C8B-B14F-4D97-AF65-F5344CB8AC3E}">
        <p14:creationId xmlns:p14="http://schemas.microsoft.com/office/powerpoint/2010/main" val="3047796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
                                        <p:tgtEl>
                                          <p:spTgt spid="17"/>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2" fill="hold" grpId="0" nodeType="click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wipe(right)">
                                      <p:cBhvr>
                                        <p:cTn id="1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BA0A64-02A8-16AE-0299-A8791B12991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64BE95-91F2-0DB3-1F8D-31D835EEC0A7}"/>
              </a:ext>
            </a:extLst>
          </p:cNvPr>
          <p:cNvSpPr>
            <a:spLocks noGrp="1"/>
          </p:cNvSpPr>
          <p:nvPr>
            <p:ph type="title"/>
          </p:nvPr>
        </p:nvSpPr>
        <p:spPr>
          <a:xfrm>
            <a:off x="628650" y="351667"/>
            <a:ext cx="7886700" cy="1243671"/>
          </a:xfrm>
        </p:spPr>
        <p:txBody>
          <a:bodyPr/>
          <a:lstStyle/>
          <a:p>
            <a:r>
              <a:rPr lang="en-DE" sz="2800" b="1" dirty="0"/>
              <a:t>Cross border implications: </a:t>
            </a:r>
            <a:br>
              <a:rPr lang="en-DE" dirty="0"/>
            </a:br>
            <a:r>
              <a:rPr lang="en-DE" dirty="0"/>
              <a:t>The foreign tax creditor under </a:t>
            </a:r>
            <a:br>
              <a:rPr lang="en-DE" dirty="0"/>
            </a:br>
            <a:r>
              <a:rPr lang="en-DE" dirty="0"/>
              <a:t>private and public international law</a:t>
            </a:r>
          </a:p>
        </p:txBody>
      </p:sp>
      <p:sp>
        <p:nvSpPr>
          <p:cNvPr id="4" name="Content Placeholder 3">
            <a:extLst>
              <a:ext uri="{FF2B5EF4-FFF2-40B4-BE49-F238E27FC236}">
                <a16:creationId xmlns:a16="http://schemas.microsoft.com/office/drawing/2014/main" id="{63491FC9-DD3C-0C1C-D40B-E348D201EAD8}"/>
              </a:ext>
            </a:extLst>
          </p:cNvPr>
          <p:cNvSpPr>
            <a:spLocks noGrp="1"/>
          </p:cNvSpPr>
          <p:nvPr>
            <p:ph sz="half" idx="1"/>
          </p:nvPr>
        </p:nvSpPr>
        <p:spPr>
          <a:xfrm>
            <a:off x="628649" y="1861056"/>
            <a:ext cx="6997835" cy="2937606"/>
          </a:xfrm>
        </p:spPr>
        <p:txBody>
          <a:bodyPr>
            <a:normAutofit/>
          </a:bodyPr>
          <a:lstStyle/>
          <a:p>
            <a:pPr marL="0" indent="0">
              <a:buNone/>
            </a:pPr>
            <a:r>
              <a:rPr lang="de-DE" sz="2200" dirty="0" err="1">
                <a:solidFill>
                  <a:srgbClr val="81ADDB"/>
                </a:solidFill>
              </a:rPr>
              <a:t>Sovereignty</a:t>
            </a:r>
            <a:r>
              <a:rPr lang="de-DE" sz="2200" dirty="0">
                <a:solidFill>
                  <a:srgbClr val="81ADDB"/>
                </a:solidFill>
              </a:rPr>
              <a:t> </a:t>
            </a:r>
            <a:r>
              <a:rPr lang="de-DE" sz="2200" dirty="0" err="1">
                <a:solidFill>
                  <a:srgbClr val="81ADDB"/>
                </a:solidFill>
              </a:rPr>
              <a:t>issues</a:t>
            </a:r>
            <a:r>
              <a:rPr lang="de-DE" sz="2200" dirty="0">
                <a:solidFill>
                  <a:srgbClr val="81ADDB"/>
                </a:solidFill>
              </a:rPr>
              <a:t> </a:t>
            </a:r>
            <a:endParaRPr lang="en-DE" sz="2200" dirty="0">
              <a:solidFill>
                <a:srgbClr val="81ADDB"/>
              </a:solidFill>
            </a:endParaRPr>
          </a:p>
          <a:p>
            <a:pPr>
              <a:lnSpc>
                <a:spcPct val="100000"/>
              </a:lnSpc>
              <a:spcBef>
                <a:spcPts val="1350"/>
              </a:spcBef>
              <a:defRPr/>
            </a:pPr>
            <a:r>
              <a:rPr lang="de-DE" sz="1600" dirty="0">
                <a:solidFill>
                  <a:prstClr val="white"/>
                </a:solidFill>
              </a:rPr>
              <a:t>Amend &amp; </a:t>
            </a:r>
            <a:r>
              <a:rPr lang="de-DE" sz="1600" dirty="0" err="1">
                <a:solidFill>
                  <a:prstClr val="white"/>
                </a:solidFill>
              </a:rPr>
              <a:t>extend</a:t>
            </a:r>
            <a:r>
              <a:rPr lang="de-DE" sz="1600" dirty="0">
                <a:solidFill>
                  <a:prstClr val="white"/>
                </a:solidFill>
              </a:rPr>
              <a:t> </a:t>
            </a:r>
            <a:r>
              <a:rPr lang="de-DE" sz="1600" dirty="0" err="1">
                <a:solidFill>
                  <a:prstClr val="white"/>
                </a:solidFill>
              </a:rPr>
              <a:t>of</a:t>
            </a:r>
            <a:r>
              <a:rPr lang="de-DE" sz="1600" dirty="0">
                <a:solidFill>
                  <a:prstClr val="white"/>
                </a:solidFill>
              </a:rPr>
              <a:t> </a:t>
            </a:r>
            <a:r>
              <a:rPr lang="de-DE" sz="1600" dirty="0" err="1">
                <a:solidFill>
                  <a:prstClr val="white"/>
                </a:solidFill>
              </a:rPr>
              <a:t>foreign</a:t>
            </a:r>
            <a:r>
              <a:rPr lang="de-DE" sz="1600" dirty="0">
                <a:solidFill>
                  <a:prstClr val="white"/>
                </a:solidFill>
              </a:rPr>
              <a:t> </a:t>
            </a:r>
            <a:r>
              <a:rPr lang="de-DE" sz="1600" dirty="0" err="1">
                <a:solidFill>
                  <a:prstClr val="white"/>
                </a:solidFill>
              </a:rPr>
              <a:t>tax</a:t>
            </a:r>
            <a:r>
              <a:rPr lang="de-DE" sz="1600" dirty="0">
                <a:solidFill>
                  <a:prstClr val="white"/>
                </a:solidFill>
              </a:rPr>
              <a:t> </a:t>
            </a:r>
            <a:r>
              <a:rPr lang="de-DE" sz="1600" dirty="0" err="1">
                <a:solidFill>
                  <a:prstClr val="white"/>
                </a:solidFill>
              </a:rPr>
              <a:t>debt</a:t>
            </a:r>
            <a:r>
              <a:rPr lang="de-DE" sz="1600" dirty="0">
                <a:solidFill>
                  <a:prstClr val="white"/>
                </a:solidFill>
              </a:rPr>
              <a:t> in a </a:t>
            </a:r>
            <a:r>
              <a:rPr lang="de-DE" sz="1600" dirty="0" err="1">
                <a:solidFill>
                  <a:prstClr val="white"/>
                </a:solidFill>
              </a:rPr>
              <a:t>restructuring</a:t>
            </a:r>
            <a:endParaRPr kumimoji="0" lang="en-DE" sz="16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a:p>
            <a:pPr>
              <a:lnSpc>
                <a:spcPct val="100000"/>
              </a:lnSpc>
              <a:spcBef>
                <a:spcPts val="1350"/>
              </a:spcBef>
              <a:defRPr/>
            </a:pPr>
            <a:r>
              <a:rPr kumimoji="0" lang="de-DE" sz="1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Extinguishing</a:t>
            </a:r>
            <a:r>
              <a:rPr kumimoji="0" lang="de-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tax</a:t>
            </a:r>
            <a:r>
              <a:rPr kumimoji="0" lang="de-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debt</a:t>
            </a:r>
            <a:r>
              <a:rPr kumimoji="0" lang="de-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through</a:t>
            </a:r>
            <a:r>
              <a:rPr kumimoji="0" lang="de-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 </a:t>
            </a:r>
            <a:r>
              <a:rPr kumimoji="0" lang="de-DE" sz="1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restructuring</a:t>
            </a:r>
            <a:r>
              <a:rPr kumimoji="0" lang="de-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or</a:t>
            </a:r>
            <a:r>
              <a:rPr kumimoji="0" lang="de-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 </a:t>
            </a:r>
            <a:r>
              <a:rPr kumimoji="0" lang="de-DE" sz="1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discharge</a:t>
            </a:r>
            <a:endParaRPr kumimoji="0" lang="de-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a:lnSpc>
                <a:spcPct val="100000"/>
              </a:lnSpc>
              <a:spcBef>
                <a:spcPts val="1350"/>
              </a:spcBef>
              <a:defRPr/>
            </a:pPr>
            <a:r>
              <a:rPr lang="de-DE" sz="1600" dirty="0" err="1">
                <a:solidFill>
                  <a:prstClr val="white"/>
                </a:solidFill>
              </a:rPr>
              <a:t>Eliminate</a:t>
            </a:r>
            <a:r>
              <a:rPr lang="de-DE" sz="1600" dirty="0">
                <a:solidFill>
                  <a:prstClr val="white"/>
                </a:solidFill>
              </a:rPr>
              <a:t> </a:t>
            </a:r>
            <a:r>
              <a:rPr lang="de-DE" sz="1600" dirty="0" err="1">
                <a:solidFill>
                  <a:prstClr val="white"/>
                </a:solidFill>
              </a:rPr>
              <a:t>successor</a:t>
            </a:r>
            <a:r>
              <a:rPr lang="de-DE" sz="1600" dirty="0">
                <a:solidFill>
                  <a:prstClr val="white"/>
                </a:solidFill>
              </a:rPr>
              <a:t> </a:t>
            </a:r>
            <a:r>
              <a:rPr lang="de-DE" sz="1600" dirty="0" err="1">
                <a:solidFill>
                  <a:prstClr val="white"/>
                </a:solidFill>
              </a:rPr>
              <a:t>liability</a:t>
            </a:r>
            <a:r>
              <a:rPr lang="de-DE" sz="1600" dirty="0">
                <a:solidFill>
                  <a:prstClr val="white"/>
                </a:solidFill>
              </a:rPr>
              <a:t> in </a:t>
            </a:r>
            <a:r>
              <a:rPr lang="de-DE" sz="1600" dirty="0" err="1">
                <a:solidFill>
                  <a:prstClr val="white"/>
                </a:solidFill>
              </a:rPr>
              <a:t>case</a:t>
            </a:r>
            <a:r>
              <a:rPr lang="de-DE" sz="1600" dirty="0">
                <a:solidFill>
                  <a:prstClr val="white"/>
                </a:solidFill>
              </a:rPr>
              <a:t> </a:t>
            </a:r>
            <a:r>
              <a:rPr lang="de-DE" sz="1600" dirty="0" err="1">
                <a:solidFill>
                  <a:prstClr val="white"/>
                </a:solidFill>
              </a:rPr>
              <a:t>of</a:t>
            </a:r>
            <a:r>
              <a:rPr lang="de-DE" sz="1600" dirty="0">
                <a:solidFill>
                  <a:prstClr val="white"/>
                </a:solidFill>
              </a:rPr>
              <a:t> a </a:t>
            </a:r>
            <a:r>
              <a:rPr lang="de-DE" sz="1600" dirty="0" err="1">
                <a:solidFill>
                  <a:prstClr val="white"/>
                </a:solidFill>
              </a:rPr>
              <a:t>business</a:t>
            </a:r>
            <a:r>
              <a:rPr lang="de-DE" sz="1600" dirty="0">
                <a:solidFill>
                  <a:prstClr val="white"/>
                </a:solidFill>
              </a:rPr>
              <a:t> </a:t>
            </a:r>
            <a:r>
              <a:rPr lang="de-DE" sz="1600" dirty="0" err="1">
                <a:solidFill>
                  <a:prstClr val="white"/>
                </a:solidFill>
              </a:rPr>
              <a:t>sale</a:t>
            </a:r>
            <a:endParaRPr kumimoji="0" lang="en-DE" sz="1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a:p>
            <a:pPr>
              <a:lnSpc>
                <a:spcPct val="100000"/>
              </a:lnSpc>
              <a:spcBef>
                <a:spcPts val="1350"/>
              </a:spcBef>
              <a:defRPr/>
            </a:pPr>
            <a:r>
              <a:rPr lang="de-DE" sz="1600" dirty="0">
                <a:solidFill>
                  <a:prstClr val="white"/>
                </a:solidFill>
              </a:rPr>
              <a:t>Claw-back </a:t>
            </a:r>
            <a:r>
              <a:rPr lang="de-DE" sz="1600" dirty="0" err="1">
                <a:solidFill>
                  <a:prstClr val="white"/>
                </a:solidFill>
              </a:rPr>
              <a:t>of</a:t>
            </a:r>
            <a:r>
              <a:rPr lang="de-DE" sz="1600" dirty="0">
                <a:solidFill>
                  <a:prstClr val="white"/>
                </a:solidFill>
              </a:rPr>
              <a:t> </a:t>
            </a:r>
            <a:r>
              <a:rPr lang="de-DE" sz="1600" dirty="0" err="1">
                <a:solidFill>
                  <a:prstClr val="white"/>
                </a:solidFill>
              </a:rPr>
              <a:t>avoidable</a:t>
            </a:r>
            <a:r>
              <a:rPr lang="de-DE" sz="1600" dirty="0">
                <a:solidFill>
                  <a:prstClr val="white"/>
                </a:solidFill>
              </a:rPr>
              <a:t> </a:t>
            </a:r>
            <a:r>
              <a:rPr lang="de-DE" sz="1600" dirty="0" err="1">
                <a:solidFill>
                  <a:prstClr val="white"/>
                </a:solidFill>
              </a:rPr>
              <a:t>tax</a:t>
            </a:r>
            <a:r>
              <a:rPr lang="de-DE" sz="1600" dirty="0">
                <a:solidFill>
                  <a:prstClr val="white"/>
                </a:solidFill>
              </a:rPr>
              <a:t> </a:t>
            </a:r>
            <a:r>
              <a:rPr lang="de-DE" sz="1600" dirty="0" err="1">
                <a:solidFill>
                  <a:prstClr val="white"/>
                </a:solidFill>
              </a:rPr>
              <a:t>payments</a:t>
            </a:r>
            <a:endParaRPr lang="de-DE" sz="1600" dirty="0">
              <a:solidFill>
                <a:prstClr val="white"/>
              </a:solidFill>
            </a:endParaRPr>
          </a:p>
          <a:p>
            <a:pPr>
              <a:lnSpc>
                <a:spcPct val="100000"/>
              </a:lnSpc>
              <a:spcBef>
                <a:spcPts val="1350"/>
              </a:spcBef>
              <a:defRPr/>
            </a:pPr>
            <a:r>
              <a:rPr lang="de-DE" sz="1600" dirty="0">
                <a:solidFill>
                  <a:prstClr val="white"/>
                </a:solidFill>
              </a:rPr>
              <a:t>(</a:t>
            </a:r>
            <a:r>
              <a:rPr lang="de-DE" sz="1600" dirty="0" err="1">
                <a:solidFill>
                  <a:prstClr val="white"/>
                </a:solidFill>
              </a:rPr>
              <a:t>Implied</a:t>
            </a:r>
            <a:r>
              <a:rPr lang="de-DE" sz="1600" dirty="0">
                <a:solidFill>
                  <a:prstClr val="white"/>
                </a:solidFill>
              </a:rPr>
              <a:t>) Waiver </a:t>
            </a:r>
            <a:r>
              <a:rPr lang="de-DE" sz="1600" dirty="0" err="1">
                <a:solidFill>
                  <a:prstClr val="white"/>
                </a:solidFill>
              </a:rPr>
              <a:t>of</a:t>
            </a:r>
            <a:r>
              <a:rPr lang="de-DE" sz="1600" dirty="0">
                <a:solidFill>
                  <a:prstClr val="white"/>
                </a:solidFill>
              </a:rPr>
              <a:t> </a:t>
            </a:r>
            <a:r>
              <a:rPr lang="de-DE" sz="1600" dirty="0" err="1">
                <a:solidFill>
                  <a:prstClr val="white"/>
                </a:solidFill>
              </a:rPr>
              <a:t>state</a:t>
            </a:r>
            <a:r>
              <a:rPr lang="de-DE" sz="1600" dirty="0">
                <a:solidFill>
                  <a:prstClr val="white"/>
                </a:solidFill>
              </a:rPr>
              <a:t> </a:t>
            </a:r>
            <a:r>
              <a:rPr lang="de-DE" sz="1600" dirty="0" err="1">
                <a:solidFill>
                  <a:prstClr val="white"/>
                </a:solidFill>
              </a:rPr>
              <a:t>sovereignty</a:t>
            </a:r>
            <a:r>
              <a:rPr lang="de-DE" sz="1600" dirty="0">
                <a:solidFill>
                  <a:prstClr val="white"/>
                </a:solidFill>
              </a:rPr>
              <a:t>?</a:t>
            </a:r>
          </a:p>
        </p:txBody>
      </p:sp>
    </p:spTree>
    <p:extLst>
      <p:ext uri="{BB962C8B-B14F-4D97-AF65-F5344CB8AC3E}">
        <p14:creationId xmlns:p14="http://schemas.microsoft.com/office/powerpoint/2010/main" val="32519524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277D41-E6F9-59B3-B0DD-6E2B5463D17E}"/>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5BA4766D-5D98-980B-147A-FECB264E920A}"/>
              </a:ext>
            </a:extLst>
          </p:cNvPr>
          <p:cNvSpPr txBox="1"/>
          <p:nvPr/>
        </p:nvSpPr>
        <p:spPr>
          <a:xfrm>
            <a:off x="7501246" y="1875416"/>
            <a:ext cx="768485" cy="2862322"/>
          </a:xfrm>
          <a:prstGeom prst="rect">
            <a:avLst/>
          </a:prstGeom>
          <a:noFill/>
        </p:spPr>
        <p:txBody>
          <a:bodyPr wrap="square" rtlCol="0">
            <a:spAutoFit/>
          </a:bodyPr>
          <a:lstStyle/>
          <a:p>
            <a:r>
              <a:rPr lang="de-DE" sz="18000" b="1" dirty="0">
                <a:solidFill>
                  <a:srgbClr val="81ADDB"/>
                </a:solidFill>
                <a:latin typeface="STXingkai" panose="02010800040101010101" pitchFamily="2" charset="-122"/>
                <a:ea typeface="STXingkai" panose="02010800040101010101" pitchFamily="2" charset="-122"/>
                <a:cs typeface="PHOSPHATE INLINE" panose="02000506050000020004" pitchFamily="2" charset="77"/>
              </a:rPr>
              <a:t>„</a:t>
            </a:r>
          </a:p>
        </p:txBody>
      </p:sp>
      <p:sp>
        <p:nvSpPr>
          <p:cNvPr id="2" name="TextBox 1">
            <a:extLst>
              <a:ext uri="{FF2B5EF4-FFF2-40B4-BE49-F238E27FC236}">
                <a16:creationId xmlns:a16="http://schemas.microsoft.com/office/drawing/2014/main" id="{12BB1A9C-F142-79F1-7B89-56BBAE331AA7}"/>
              </a:ext>
            </a:extLst>
          </p:cNvPr>
          <p:cNvSpPr txBox="1"/>
          <p:nvPr/>
        </p:nvSpPr>
        <p:spPr>
          <a:xfrm rot="10800000">
            <a:off x="874270" y="995120"/>
            <a:ext cx="768485" cy="2862322"/>
          </a:xfrm>
          <a:prstGeom prst="rect">
            <a:avLst/>
          </a:prstGeom>
          <a:noFill/>
        </p:spPr>
        <p:txBody>
          <a:bodyPr wrap="square" rtlCol="0">
            <a:spAutoFit/>
          </a:bodyPr>
          <a:lstStyle/>
          <a:p>
            <a:r>
              <a:rPr lang="de-DE" sz="18000" b="1" dirty="0">
                <a:solidFill>
                  <a:srgbClr val="81ADDB"/>
                </a:solidFill>
                <a:latin typeface="STXingkai" panose="02010800040101010101" pitchFamily="2" charset="-122"/>
                <a:ea typeface="STXingkai" panose="02010800040101010101" pitchFamily="2" charset="-122"/>
                <a:cs typeface="PHOSPHATE INLINE" panose="02000506050000020004" pitchFamily="2" charset="77"/>
              </a:rPr>
              <a:t>„</a:t>
            </a:r>
          </a:p>
        </p:txBody>
      </p:sp>
      <p:sp>
        <p:nvSpPr>
          <p:cNvPr id="13" name="Title 1">
            <a:extLst>
              <a:ext uri="{FF2B5EF4-FFF2-40B4-BE49-F238E27FC236}">
                <a16:creationId xmlns:a16="http://schemas.microsoft.com/office/drawing/2014/main" id="{680D70A4-B6D5-8207-CAFA-D4A4897F4E6A}"/>
              </a:ext>
            </a:extLst>
          </p:cNvPr>
          <p:cNvSpPr txBox="1">
            <a:spLocks/>
          </p:cNvSpPr>
          <p:nvPr/>
        </p:nvSpPr>
        <p:spPr>
          <a:xfrm>
            <a:off x="628650" y="273844"/>
            <a:ext cx="7886700" cy="994172"/>
          </a:xfrm>
          <a:prstGeom prst="rect">
            <a:avLst/>
          </a:prstGeom>
        </p:spPr>
        <p:txBody>
          <a:bodyPr vert="horz" lIns="91440" tIns="45720" rIns="91440" bIns="45720" rtlCol="0" anchor="b">
            <a:normAutofit/>
          </a:bodyPr>
          <a:lstStyle>
            <a:lvl1pPr algn="l" defTabSz="685800" rtl="0" eaLnBrk="1" latinLnBrk="0" hangingPunct="1">
              <a:lnSpc>
                <a:spcPct val="90000"/>
              </a:lnSpc>
              <a:spcBef>
                <a:spcPct val="0"/>
              </a:spcBef>
              <a:buNone/>
              <a:defRPr sz="2400" b="0" i="0" kern="1200">
                <a:solidFill>
                  <a:schemeClr val="bg1"/>
                </a:solidFill>
                <a:latin typeface="Arial" panose="020B0604020202020204" pitchFamily="34" charset="0"/>
                <a:ea typeface="+mj-ea"/>
                <a:cs typeface="Arial" panose="020B0604020202020204" pitchFamily="34" charset="0"/>
              </a:defRPr>
            </a:lvl1pPr>
          </a:lstStyle>
          <a:p>
            <a:r>
              <a:rPr lang="en-US" sz="2800" b="1" dirty="0">
                <a:solidFill>
                  <a:srgbClr val="81ADDB"/>
                </a:solidFill>
              </a:rPr>
              <a:t>European Insolvency Regulation</a:t>
            </a:r>
          </a:p>
          <a:p>
            <a:r>
              <a:rPr lang="de-DE" dirty="0">
                <a:solidFill>
                  <a:srgbClr val="81ADDB"/>
                </a:solidFill>
                <a:sym typeface="Wingdings" pitchFamily="2" charset="2"/>
              </a:rPr>
              <a:t>The </a:t>
            </a:r>
            <a:r>
              <a:rPr lang="de-DE" dirty="0" err="1">
                <a:solidFill>
                  <a:srgbClr val="81ADDB"/>
                </a:solidFill>
                <a:sym typeface="Wingdings" pitchFamily="2" charset="2"/>
              </a:rPr>
              <a:t>treatment</a:t>
            </a:r>
            <a:r>
              <a:rPr lang="de-DE" dirty="0">
                <a:solidFill>
                  <a:srgbClr val="81ADDB"/>
                </a:solidFill>
                <a:sym typeface="Wingdings" pitchFamily="2" charset="2"/>
              </a:rPr>
              <a:t> </a:t>
            </a:r>
            <a:r>
              <a:rPr lang="de-DE" dirty="0" err="1">
                <a:solidFill>
                  <a:srgbClr val="81ADDB"/>
                </a:solidFill>
                <a:sym typeface="Wingdings" pitchFamily="2" charset="2"/>
              </a:rPr>
              <a:t>of</a:t>
            </a:r>
            <a:r>
              <a:rPr lang="de-DE" dirty="0">
                <a:solidFill>
                  <a:srgbClr val="81ADDB"/>
                </a:solidFill>
                <a:sym typeface="Wingdings" pitchFamily="2" charset="2"/>
              </a:rPr>
              <a:t> </a:t>
            </a:r>
            <a:r>
              <a:rPr lang="de-DE" dirty="0" err="1">
                <a:solidFill>
                  <a:srgbClr val="81ADDB"/>
                </a:solidFill>
                <a:sym typeface="Wingdings" pitchFamily="2" charset="2"/>
              </a:rPr>
              <a:t>foreign</a:t>
            </a:r>
            <a:r>
              <a:rPr lang="de-DE" dirty="0">
                <a:solidFill>
                  <a:srgbClr val="81ADDB"/>
                </a:solidFill>
                <a:sym typeface="Wingdings" pitchFamily="2" charset="2"/>
              </a:rPr>
              <a:t> (</a:t>
            </a:r>
            <a:r>
              <a:rPr lang="de-DE" dirty="0" err="1">
                <a:solidFill>
                  <a:srgbClr val="81ADDB"/>
                </a:solidFill>
                <a:sym typeface="Wingdings" pitchFamily="2" charset="2"/>
              </a:rPr>
              <a:t>tax</a:t>
            </a:r>
            <a:r>
              <a:rPr lang="de-DE" dirty="0">
                <a:solidFill>
                  <a:srgbClr val="81ADDB"/>
                </a:solidFill>
                <a:sym typeface="Wingdings" pitchFamily="2" charset="2"/>
              </a:rPr>
              <a:t>) </a:t>
            </a:r>
            <a:r>
              <a:rPr lang="de-DE" dirty="0" err="1">
                <a:solidFill>
                  <a:srgbClr val="81ADDB"/>
                </a:solidFill>
                <a:sym typeface="Wingdings" pitchFamily="2" charset="2"/>
              </a:rPr>
              <a:t>creditors</a:t>
            </a:r>
            <a:endParaRPr kumimoji="0" lang="en-DE" sz="2400" b="0" i="0" u="none" strike="noStrike" kern="1200" cap="none" spc="0" normalizeH="0" baseline="0" noProof="0" dirty="0">
              <a:ln>
                <a:noFill/>
              </a:ln>
              <a:solidFill>
                <a:srgbClr val="81ADDB"/>
              </a:solidFill>
              <a:effectLst/>
              <a:uLnTx/>
              <a:uFillTx/>
              <a:latin typeface="Arial" panose="020B0604020202020204" pitchFamily="34" charset="0"/>
              <a:ea typeface="+mj-ea"/>
              <a:cs typeface="Arial" panose="020B0604020202020204" pitchFamily="34" charset="0"/>
            </a:endParaRPr>
          </a:p>
        </p:txBody>
      </p:sp>
      <p:sp>
        <p:nvSpPr>
          <p:cNvPr id="18" name="Content Placeholder 3">
            <a:extLst>
              <a:ext uri="{FF2B5EF4-FFF2-40B4-BE49-F238E27FC236}">
                <a16:creationId xmlns:a16="http://schemas.microsoft.com/office/drawing/2014/main" id="{79CE23F0-E9A4-6A16-5765-95D319CA4D26}"/>
              </a:ext>
            </a:extLst>
          </p:cNvPr>
          <p:cNvSpPr txBox="1">
            <a:spLocks/>
          </p:cNvSpPr>
          <p:nvPr/>
        </p:nvSpPr>
        <p:spPr>
          <a:xfrm>
            <a:off x="628651" y="1744407"/>
            <a:ext cx="7886699" cy="26720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1800" b="1" dirty="0">
                <a:solidFill>
                  <a:srgbClr val="11273C"/>
                </a:solidFill>
              </a:rPr>
              <a:t>Art. 2 (12)</a:t>
            </a:r>
          </a:p>
          <a:p>
            <a:pPr marL="0" marR="0" lvl="0" indent="0" algn="just" defTabSz="914400" rtl="0" eaLnBrk="1" fontAlgn="auto" latinLnBrk="0" hangingPunct="1">
              <a:lnSpc>
                <a:spcPct val="90000"/>
              </a:lnSpc>
              <a:spcBef>
                <a:spcPts val="400"/>
              </a:spcBef>
              <a:spcAft>
                <a:spcPts val="0"/>
              </a:spcAft>
              <a:buClrTx/>
              <a:buSzTx/>
              <a:buFont typeface="Arial" panose="020B0604020202020204" pitchFamily="34" charset="0"/>
              <a:buNone/>
              <a:tabLst/>
              <a:defRPr/>
            </a:pPr>
            <a:r>
              <a:rPr lang="en-US" sz="1800" dirty="0">
                <a:solidFill>
                  <a:srgbClr val="11273C"/>
                </a:solidFill>
              </a:rPr>
              <a:t>‘foreign creditor’ means a creditor which has its habitual residence, domicile or registered office in a Member State other than the State of the opening of proceedings, </a:t>
            </a:r>
            <a:r>
              <a:rPr lang="en-US" sz="1800" b="1" dirty="0">
                <a:solidFill>
                  <a:srgbClr val="11273C"/>
                </a:solidFill>
              </a:rPr>
              <a:t>including the tax authorities </a:t>
            </a:r>
            <a:r>
              <a:rPr lang="en-US" sz="1800" dirty="0">
                <a:solidFill>
                  <a:srgbClr val="11273C"/>
                </a:solidFill>
              </a:rPr>
              <a:t>and social security authorities of Member States;</a:t>
            </a:r>
          </a:p>
          <a:p>
            <a:pPr marL="0" marR="0" lvl="0" indent="0" algn="just" defTabSz="914400" rtl="0" eaLnBrk="1" fontAlgn="auto" latinLnBrk="0" hangingPunct="1">
              <a:lnSpc>
                <a:spcPct val="90000"/>
              </a:lnSpc>
              <a:spcAft>
                <a:spcPts val="0"/>
              </a:spcAft>
              <a:buClrTx/>
              <a:buSzTx/>
              <a:buFont typeface="Arial" panose="020B0604020202020204" pitchFamily="34" charset="0"/>
              <a:buNone/>
              <a:tabLst/>
              <a:defRPr/>
            </a:pPr>
            <a:r>
              <a:rPr lang="en-US" sz="1800" b="1" dirty="0">
                <a:solidFill>
                  <a:srgbClr val="11273C"/>
                </a:solidFill>
              </a:rPr>
              <a:t>Art. 53</a:t>
            </a:r>
          </a:p>
          <a:p>
            <a:pPr marL="0" indent="0" algn="just">
              <a:spcBef>
                <a:spcPts val="400"/>
              </a:spcBef>
              <a:buNone/>
              <a:defRPr/>
            </a:pPr>
            <a:r>
              <a:rPr lang="en-US" sz="1800" dirty="0">
                <a:solidFill>
                  <a:srgbClr val="11273C"/>
                </a:solidFill>
              </a:rPr>
              <a:t>Any foreign creditor </a:t>
            </a:r>
            <a:r>
              <a:rPr lang="en-US" sz="1800" b="1" dirty="0">
                <a:solidFill>
                  <a:srgbClr val="11273C"/>
                </a:solidFill>
              </a:rPr>
              <a:t>may</a:t>
            </a:r>
            <a:r>
              <a:rPr lang="en-US" sz="1800" dirty="0">
                <a:solidFill>
                  <a:srgbClr val="11273C"/>
                </a:solidFill>
              </a:rPr>
              <a:t> lodge claims in insolvency proceedings by any means of communication, which are accepted by the law of the State of the opening of proceedings. </a:t>
            </a:r>
            <a:endParaRPr lang="en-DE" sz="1800" b="1" dirty="0">
              <a:solidFill>
                <a:srgbClr val="11273C"/>
              </a:solidFill>
            </a:endParaRPr>
          </a:p>
        </p:txBody>
      </p:sp>
    </p:spTree>
    <p:extLst>
      <p:ext uri="{BB962C8B-B14F-4D97-AF65-F5344CB8AC3E}">
        <p14:creationId xmlns:p14="http://schemas.microsoft.com/office/powerpoint/2010/main" val="34117852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17C07C-3170-3D99-EB7D-B7CD4A09FD8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E1FDFA32-241C-7733-1FB8-16B9400263ED}"/>
              </a:ext>
            </a:extLst>
          </p:cNvPr>
          <p:cNvSpPr txBox="1"/>
          <p:nvPr/>
        </p:nvSpPr>
        <p:spPr>
          <a:xfrm>
            <a:off x="7501246" y="1334864"/>
            <a:ext cx="768485" cy="2862322"/>
          </a:xfrm>
          <a:prstGeom prst="rect">
            <a:avLst/>
          </a:prstGeom>
          <a:noFill/>
        </p:spPr>
        <p:txBody>
          <a:bodyPr wrap="square" rtlCol="0">
            <a:spAutoFit/>
          </a:bodyPr>
          <a:lstStyle/>
          <a:p>
            <a:r>
              <a:rPr lang="de-DE" sz="18000" b="1" dirty="0">
                <a:solidFill>
                  <a:srgbClr val="81ADDB"/>
                </a:solidFill>
                <a:latin typeface="STXingkai" panose="02010800040101010101" pitchFamily="2" charset="-122"/>
                <a:ea typeface="STXingkai" panose="02010800040101010101" pitchFamily="2" charset="-122"/>
                <a:cs typeface="PHOSPHATE INLINE" panose="02000506050000020004" pitchFamily="2" charset="77"/>
              </a:rPr>
              <a:t>„</a:t>
            </a:r>
          </a:p>
        </p:txBody>
      </p:sp>
      <p:sp>
        <p:nvSpPr>
          <p:cNvPr id="2" name="TextBox 1">
            <a:extLst>
              <a:ext uri="{FF2B5EF4-FFF2-40B4-BE49-F238E27FC236}">
                <a16:creationId xmlns:a16="http://schemas.microsoft.com/office/drawing/2014/main" id="{45F59B40-0DBB-6A9B-DBA7-EAFA539BBFE4}"/>
              </a:ext>
            </a:extLst>
          </p:cNvPr>
          <p:cNvSpPr txBox="1"/>
          <p:nvPr/>
        </p:nvSpPr>
        <p:spPr>
          <a:xfrm rot="10800000">
            <a:off x="874270" y="1005753"/>
            <a:ext cx="768485" cy="2862322"/>
          </a:xfrm>
          <a:prstGeom prst="rect">
            <a:avLst/>
          </a:prstGeom>
          <a:noFill/>
        </p:spPr>
        <p:txBody>
          <a:bodyPr wrap="square" rtlCol="0">
            <a:spAutoFit/>
          </a:bodyPr>
          <a:lstStyle/>
          <a:p>
            <a:r>
              <a:rPr lang="de-DE" sz="18000" b="1" dirty="0">
                <a:solidFill>
                  <a:srgbClr val="81ADDB"/>
                </a:solidFill>
                <a:latin typeface="STXingkai" panose="02010800040101010101" pitchFamily="2" charset="-122"/>
                <a:ea typeface="STXingkai" panose="02010800040101010101" pitchFamily="2" charset="-122"/>
                <a:cs typeface="PHOSPHATE INLINE" panose="02000506050000020004" pitchFamily="2" charset="77"/>
              </a:rPr>
              <a:t>„</a:t>
            </a:r>
          </a:p>
        </p:txBody>
      </p:sp>
      <p:sp>
        <p:nvSpPr>
          <p:cNvPr id="13" name="Title 1">
            <a:extLst>
              <a:ext uri="{FF2B5EF4-FFF2-40B4-BE49-F238E27FC236}">
                <a16:creationId xmlns:a16="http://schemas.microsoft.com/office/drawing/2014/main" id="{03098F7F-DCFB-9FB5-A059-46F3B17596D1}"/>
              </a:ext>
            </a:extLst>
          </p:cNvPr>
          <p:cNvSpPr txBox="1">
            <a:spLocks/>
          </p:cNvSpPr>
          <p:nvPr/>
        </p:nvSpPr>
        <p:spPr>
          <a:xfrm>
            <a:off x="628650" y="273844"/>
            <a:ext cx="7886700" cy="994172"/>
          </a:xfrm>
          <a:prstGeom prst="rect">
            <a:avLst/>
          </a:prstGeom>
        </p:spPr>
        <p:txBody>
          <a:bodyPr vert="horz" lIns="91440" tIns="45720" rIns="91440" bIns="45720" rtlCol="0" anchor="b">
            <a:normAutofit/>
          </a:bodyPr>
          <a:lstStyle>
            <a:lvl1pPr algn="l" defTabSz="685800" rtl="0" eaLnBrk="1" latinLnBrk="0" hangingPunct="1">
              <a:lnSpc>
                <a:spcPct val="90000"/>
              </a:lnSpc>
              <a:spcBef>
                <a:spcPct val="0"/>
              </a:spcBef>
              <a:buNone/>
              <a:defRPr sz="2400" b="0" i="0" kern="1200">
                <a:solidFill>
                  <a:schemeClr val="bg1"/>
                </a:solidFill>
                <a:latin typeface="Arial" panose="020B0604020202020204" pitchFamily="34" charset="0"/>
                <a:ea typeface="+mj-ea"/>
                <a:cs typeface="Arial" panose="020B0604020202020204" pitchFamily="34" charset="0"/>
              </a:defRPr>
            </a:lvl1pPr>
          </a:lstStyle>
          <a:p>
            <a:r>
              <a:rPr lang="en-US" sz="2800" b="1" dirty="0">
                <a:solidFill>
                  <a:srgbClr val="81ADDB"/>
                </a:solidFill>
              </a:rPr>
              <a:t>BGH, 16.01.2025, IX ZR 60/24 </a:t>
            </a:r>
          </a:p>
          <a:p>
            <a:r>
              <a:rPr lang="de-DE" dirty="0">
                <a:solidFill>
                  <a:srgbClr val="81ADDB"/>
                </a:solidFill>
                <a:sym typeface="Wingdings" pitchFamily="2" charset="2"/>
              </a:rPr>
              <a:t>Reference </a:t>
            </a:r>
            <a:r>
              <a:rPr lang="de-DE" dirty="0" err="1">
                <a:solidFill>
                  <a:srgbClr val="81ADDB"/>
                </a:solidFill>
                <a:sym typeface="Wingdings" pitchFamily="2" charset="2"/>
              </a:rPr>
              <a:t>to</a:t>
            </a:r>
            <a:r>
              <a:rPr lang="de-DE" dirty="0">
                <a:solidFill>
                  <a:srgbClr val="81ADDB"/>
                </a:solidFill>
                <a:sym typeface="Wingdings" pitchFamily="2" charset="2"/>
              </a:rPr>
              <a:t> </a:t>
            </a:r>
            <a:r>
              <a:rPr lang="de-DE" dirty="0" err="1">
                <a:solidFill>
                  <a:srgbClr val="81ADDB"/>
                </a:solidFill>
                <a:sym typeface="Wingdings" pitchFamily="2" charset="2"/>
              </a:rPr>
              <a:t>the</a:t>
            </a:r>
            <a:r>
              <a:rPr lang="de-DE" dirty="0">
                <a:solidFill>
                  <a:srgbClr val="81ADDB"/>
                </a:solidFill>
                <a:sym typeface="Wingdings" pitchFamily="2" charset="2"/>
              </a:rPr>
              <a:t> ECJ </a:t>
            </a:r>
            <a:r>
              <a:rPr lang="de-DE" dirty="0" err="1">
                <a:solidFill>
                  <a:srgbClr val="81ADDB"/>
                </a:solidFill>
                <a:sym typeface="Wingdings" pitchFamily="2" charset="2"/>
              </a:rPr>
              <a:t>concerning</a:t>
            </a:r>
            <a:r>
              <a:rPr lang="de-DE" dirty="0">
                <a:solidFill>
                  <a:srgbClr val="81ADDB"/>
                </a:solidFill>
                <a:sym typeface="Wingdings" pitchFamily="2" charset="2"/>
              </a:rPr>
              <a:t> </a:t>
            </a:r>
            <a:r>
              <a:rPr lang="de-DE" dirty="0" err="1">
                <a:solidFill>
                  <a:srgbClr val="81ADDB"/>
                </a:solidFill>
                <a:sym typeface="Wingdings" pitchFamily="2" charset="2"/>
              </a:rPr>
              <a:t>the</a:t>
            </a:r>
            <a:r>
              <a:rPr lang="de-DE" dirty="0">
                <a:solidFill>
                  <a:srgbClr val="81ADDB"/>
                </a:solidFill>
                <a:sym typeface="Wingdings" pitchFamily="2" charset="2"/>
              </a:rPr>
              <a:t> </a:t>
            </a:r>
            <a:r>
              <a:rPr lang="de-DE" dirty="0" err="1">
                <a:solidFill>
                  <a:srgbClr val="81ADDB"/>
                </a:solidFill>
                <a:sym typeface="Wingdings" pitchFamily="2" charset="2"/>
              </a:rPr>
              <a:t>effects</a:t>
            </a:r>
            <a:r>
              <a:rPr lang="de-DE" dirty="0">
                <a:solidFill>
                  <a:srgbClr val="81ADDB"/>
                </a:solidFill>
                <a:sym typeface="Wingdings" pitchFamily="2" charset="2"/>
              </a:rPr>
              <a:t> </a:t>
            </a:r>
            <a:r>
              <a:rPr lang="de-DE" dirty="0" err="1">
                <a:solidFill>
                  <a:srgbClr val="81ADDB"/>
                </a:solidFill>
                <a:sym typeface="Wingdings" pitchFamily="2" charset="2"/>
              </a:rPr>
              <a:t>of</a:t>
            </a:r>
            <a:r>
              <a:rPr lang="de-DE" dirty="0">
                <a:solidFill>
                  <a:srgbClr val="81ADDB"/>
                </a:solidFill>
                <a:sym typeface="Wingdings" pitchFamily="2" charset="2"/>
              </a:rPr>
              <a:t> EIR Art. 6</a:t>
            </a:r>
            <a:endParaRPr kumimoji="0" lang="en-DE" sz="2400" b="0" i="0" u="none" strike="noStrike" kern="1200" cap="none" spc="0" normalizeH="0" baseline="0" noProof="0" dirty="0">
              <a:ln>
                <a:noFill/>
              </a:ln>
              <a:solidFill>
                <a:srgbClr val="81ADDB"/>
              </a:solidFill>
              <a:effectLst/>
              <a:uLnTx/>
              <a:uFillTx/>
              <a:latin typeface="Arial" panose="020B0604020202020204" pitchFamily="34" charset="0"/>
              <a:ea typeface="+mj-ea"/>
              <a:cs typeface="Arial" panose="020B0604020202020204" pitchFamily="34" charset="0"/>
            </a:endParaRPr>
          </a:p>
        </p:txBody>
      </p:sp>
      <p:sp>
        <p:nvSpPr>
          <p:cNvPr id="18" name="Content Placeholder 3">
            <a:extLst>
              <a:ext uri="{FF2B5EF4-FFF2-40B4-BE49-F238E27FC236}">
                <a16:creationId xmlns:a16="http://schemas.microsoft.com/office/drawing/2014/main" id="{1D6E78E8-956F-51C2-0A0B-793462AE1523}"/>
              </a:ext>
            </a:extLst>
          </p:cNvPr>
          <p:cNvSpPr txBox="1">
            <a:spLocks/>
          </p:cNvSpPr>
          <p:nvPr/>
        </p:nvSpPr>
        <p:spPr>
          <a:xfrm>
            <a:off x="628651" y="1755040"/>
            <a:ext cx="7886699" cy="20423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1800" b="1" dirty="0">
                <a:solidFill>
                  <a:srgbClr val="11273C"/>
                </a:solidFill>
              </a:rPr>
              <a:t>Legal question referred to the ECJ</a:t>
            </a:r>
          </a:p>
          <a:p>
            <a:pPr marL="0" marR="0" lvl="0" indent="0" algn="just" defTabSz="914400" rtl="0" eaLnBrk="1" fontAlgn="auto" latinLnBrk="0" hangingPunct="1">
              <a:lnSpc>
                <a:spcPct val="90000"/>
              </a:lnSpc>
              <a:spcBef>
                <a:spcPts val="400"/>
              </a:spcBef>
              <a:spcAft>
                <a:spcPts val="0"/>
              </a:spcAft>
              <a:buClrTx/>
              <a:buSzTx/>
              <a:buFont typeface="Arial" panose="020B0604020202020204" pitchFamily="34" charset="0"/>
              <a:buNone/>
              <a:tabLst/>
              <a:defRPr/>
            </a:pPr>
            <a:r>
              <a:rPr lang="en-US" sz="1800" dirty="0">
                <a:solidFill>
                  <a:srgbClr val="11273C"/>
                </a:solidFill>
              </a:rPr>
              <a:t>Is Article 6 (1) of the EIR, in particular in light of the principle of recognition enshrined therein, to be </a:t>
            </a:r>
            <a:r>
              <a:rPr lang="en-US" sz="1800" b="1" dirty="0">
                <a:solidFill>
                  <a:srgbClr val="11273C"/>
                </a:solidFill>
              </a:rPr>
              <a:t>interpreted as a waiver by the Member States of the European Union of the principle of state sovereignty </a:t>
            </a:r>
            <a:r>
              <a:rPr lang="en-US" sz="1800" dirty="0">
                <a:solidFill>
                  <a:srgbClr val="11273C"/>
                </a:solidFill>
              </a:rPr>
              <a:t>as regards legal actions taken by the bankruptcy trustee against a foreign Member State pursuing a claim against such foreign Member State based on avoidance transactions laws? </a:t>
            </a:r>
            <a:endParaRPr lang="en-DE" sz="1800" b="1" dirty="0">
              <a:solidFill>
                <a:srgbClr val="11273C"/>
              </a:solidFill>
            </a:endParaRPr>
          </a:p>
        </p:txBody>
      </p:sp>
    </p:spTree>
    <p:extLst>
      <p:ext uri="{BB962C8B-B14F-4D97-AF65-F5344CB8AC3E}">
        <p14:creationId xmlns:p14="http://schemas.microsoft.com/office/powerpoint/2010/main" val="25592665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559ECE-CEB1-0151-4799-15E01AB92D59}"/>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10D1A30F-CF0C-79A8-23DE-4A8079741521}"/>
              </a:ext>
            </a:extLst>
          </p:cNvPr>
          <p:cNvSpPr txBox="1"/>
          <p:nvPr/>
        </p:nvSpPr>
        <p:spPr>
          <a:xfrm>
            <a:off x="7501246" y="1811114"/>
            <a:ext cx="768485" cy="2862322"/>
          </a:xfrm>
          <a:prstGeom prst="rect">
            <a:avLst/>
          </a:prstGeom>
          <a:noFill/>
        </p:spPr>
        <p:txBody>
          <a:bodyPr wrap="square" rtlCol="0">
            <a:spAutoFit/>
          </a:bodyPr>
          <a:lstStyle/>
          <a:p>
            <a:r>
              <a:rPr lang="de-DE" sz="18000" b="1" dirty="0">
                <a:solidFill>
                  <a:srgbClr val="81ADDB"/>
                </a:solidFill>
                <a:latin typeface="STXingkai" panose="02010800040101010101" pitchFamily="2" charset="-122"/>
                <a:ea typeface="STXingkai" panose="02010800040101010101" pitchFamily="2" charset="-122"/>
                <a:cs typeface="PHOSPHATE INLINE" panose="02000506050000020004" pitchFamily="2" charset="77"/>
              </a:rPr>
              <a:t>„</a:t>
            </a:r>
          </a:p>
        </p:txBody>
      </p:sp>
      <p:sp>
        <p:nvSpPr>
          <p:cNvPr id="2" name="TextBox 1">
            <a:extLst>
              <a:ext uri="{FF2B5EF4-FFF2-40B4-BE49-F238E27FC236}">
                <a16:creationId xmlns:a16="http://schemas.microsoft.com/office/drawing/2014/main" id="{6D063D5A-7A25-2ACE-6FC0-9AA2CF77E9F2}"/>
              </a:ext>
            </a:extLst>
          </p:cNvPr>
          <p:cNvSpPr txBox="1"/>
          <p:nvPr/>
        </p:nvSpPr>
        <p:spPr>
          <a:xfrm rot="10800000">
            <a:off x="874270" y="1005753"/>
            <a:ext cx="768485" cy="2862322"/>
          </a:xfrm>
          <a:prstGeom prst="rect">
            <a:avLst/>
          </a:prstGeom>
          <a:noFill/>
        </p:spPr>
        <p:txBody>
          <a:bodyPr wrap="square" rtlCol="0">
            <a:spAutoFit/>
          </a:bodyPr>
          <a:lstStyle/>
          <a:p>
            <a:r>
              <a:rPr lang="de-DE" sz="18000" b="1" dirty="0">
                <a:solidFill>
                  <a:srgbClr val="81ADDB"/>
                </a:solidFill>
                <a:latin typeface="STXingkai" panose="02010800040101010101" pitchFamily="2" charset="-122"/>
                <a:ea typeface="STXingkai" panose="02010800040101010101" pitchFamily="2" charset="-122"/>
                <a:cs typeface="PHOSPHATE INLINE" panose="02000506050000020004" pitchFamily="2" charset="77"/>
              </a:rPr>
              <a:t>„</a:t>
            </a:r>
          </a:p>
        </p:txBody>
      </p:sp>
      <p:sp>
        <p:nvSpPr>
          <p:cNvPr id="13" name="Title 1">
            <a:extLst>
              <a:ext uri="{FF2B5EF4-FFF2-40B4-BE49-F238E27FC236}">
                <a16:creationId xmlns:a16="http://schemas.microsoft.com/office/drawing/2014/main" id="{7EE52AAB-973D-32E3-0EB9-4A3AFCF76D9D}"/>
              </a:ext>
            </a:extLst>
          </p:cNvPr>
          <p:cNvSpPr txBox="1">
            <a:spLocks/>
          </p:cNvSpPr>
          <p:nvPr/>
        </p:nvSpPr>
        <p:spPr>
          <a:xfrm>
            <a:off x="628650" y="273844"/>
            <a:ext cx="7886700" cy="994172"/>
          </a:xfrm>
          <a:prstGeom prst="rect">
            <a:avLst/>
          </a:prstGeom>
        </p:spPr>
        <p:txBody>
          <a:bodyPr vert="horz" lIns="91440" tIns="45720" rIns="91440" bIns="45720" rtlCol="0" anchor="b">
            <a:normAutofit/>
          </a:bodyPr>
          <a:lstStyle>
            <a:lvl1pPr algn="l" defTabSz="685800" rtl="0" eaLnBrk="1" latinLnBrk="0" hangingPunct="1">
              <a:lnSpc>
                <a:spcPct val="90000"/>
              </a:lnSpc>
              <a:spcBef>
                <a:spcPct val="0"/>
              </a:spcBef>
              <a:buNone/>
              <a:defRPr sz="2400" b="0" i="0" kern="1200">
                <a:solidFill>
                  <a:schemeClr val="bg1"/>
                </a:solidFill>
                <a:latin typeface="Arial" panose="020B0604020202020204" pitchFamily="34" charset="0"/>
                <a:ea typeface="+mj-ea"/>
                <a:cs typeface="Arial" panose="020B0604020202020204" pitchFamily="34" charset="0"/>
              </a:defRPr>
            </a:lvl1pPr>
          </a:lstStyle>
          <a:p>
            <a:r>
              <a:rPr lang="en-US" sz="2800" b="1" dirty="0">
                <a:solidFill>
                  <a:srgbClr val="81ADDB"/>
                </a:solidFill>
              </a:rPr>
              <a:t>AG Bobek, 22.11.2018, C‑695/17, </a:t>
            </a:r>
            <a:r>
              <a:rPr lang="en-US" sz="2800" b="1" i="1" dirty="0" err="1">
                <a:solidFill>
                  <a:srgbClr val="81ADDB"/>
                </a:solidFill>
              </a:rPr>
              <a:t>Metirato</a:t>
            </a:r>
            <a:r>
              <a:rPr lang="en-US" sz="2800" b="1" dirty="0">
                <a:solidFill>
                  <a:srgbClr val="81ADDB"/>
                </a:solidFill>
              </a:rPr>
              <a:t> </a:t>
            </a:r>
            <a:r>
              <a:rPr lang="de-DE" dirty="0">
                <a:solidFill>
                  <a:srgbClr val="81ADDB"/>
                </a:solidFill>
                <a:sym typeface="Wingdings" pitchFamily="2" charset="2"/>
              </a:rPr>
              <a:t>Claw-back </a:t>
            </a:r>
            <a:r>
              <a:rPr lang="de-DE" dirty="0" err="1">
                <a:solidFill>
                  <a:srgbClr val="81ADDB"/>
                </a:solidFill>
                <a:sym typeface="Wingdings" pitchFamily="2" charset="2"/>
              </a:rPr>
              <a:t>actions</a:t>
            </a:r>
            <a:r>
              <a:rPr lang="de-DE" dirty="0">
                <a:solidFill>
                  <a:srgbClr val="81ADDB"/>
                </a:solidFill>
                <a:sym typeface="Wingdings" pitchFamily="2" charset="2"/>
              </a:rPr>
              <a:t> </a:t>
            </a:r>
            <a:r>
              <a:rPr lang="de-DE" dirty="0" err="1">
                <a:solidFill>
                  <a:srgbClr val="81ADDB"/>
                </a:solidFill>
                <a:sym typeface="Wingdings" pitchFamily="2" charset="2"/>
              </a:rPr>
              <a:t>against</a:t>
            </a:r>
            <a:r>
              <a:rPr lang="de-DE" dirty="0">
                <a:solidFill>
                  <a:srgbClr val="81ADDB"/>
                </a:solidFill>
                <a:sym typeface="Wingdings" pitchFamily="2" charset="2"/>
              </a:rPr>
              <a:t> </a:t>
            </a:r>
            <a:r>
              <a:rPr lang="de-DE" dirty="0" err="1">
                <a:solidFill>
                  <a:srgbClr val="81ADDB"/>
                </a:solidFill>
                <a:sym typeface="Wingdings" pitchFamily="2" charset="2"/>
              </a:rPr>
              <a:t>foreign</a:t>
            </a:r>
            <a:r>
              <a:rPr lang="de-DE" dirty="0">
                <a:solidFill>
                  <a:srgbClr val="81ADDB"/>
                </a:solidFill>
                <a:sym typeface="Wingdings" pitchFamily="2" charset="2"/>
              </a:rPr>
              <a:t> </a:t>
            </a:r>
            <a:r>
              <a:rPr lang="de-DE" dirty="0" err="1">
                <a:solidFill>
                  <a:srgbClr val="81ADDB"/>
                </a:solidFill>
                <a:sym typeface="Wingdings" pitchFamily="2" charset="2"/>
              </a:rPr>
              <a:t>tax</a:t>
            </a:r>
            <a:r>
              <a:rPr lang="de-DE" dirty="0">
                <a:solidFill>
                  <a:srgbClr val="81ADDB"/>
                </a:solidFill>
                <a:sym typeface="Wingdings" pitchFamily="2" charset="2"/>
              </a:rPr>
              <a:t> </a:t>
            </a:r>
            <a:r>
              <a:rPr lang="de-DE" dirty="0" err="1">
                <a:solidFill>
                  <a:srgbClr val="81ADDB"/>
                </a:solidFill>
                <a:sym typeface="Wingdings" pitchFamily="2" charset="2"/>
              </a:rPr>
              <a:t>creditors</a:t>
            </a:r>
            <a:r>
              <a:rPr lang="de-DE" dirty="0">
                <a:solidFill>
                  <a:srgbClr val="81ADDB"/>
                </a:solidFill>
                <a:sym typeface="Wingdings" pitchFamily="2" charset="2"/>
              </a:rPr>
              <a:t> </a:t>
            </a:r>
            <a:endParaRPr kumimoji="0" lang="en-DE" sz="2400" b="0" i="0" u="none" strike="noStrike" kern="1200" cap="none" spc="0" normalizeH="0" baseline="0" noProof="0" dirty="0">
              <a:ln>
                <a:noFill/>
              </a:ln>
              <a:solidFill>
                <a:srgbClr val="81ADDB"/>
              </a:solidFill>
              <a:effectLst/>
              <a:uLnTx/>
              <a:uFillTx/>
              <a:latin typeface="Arial" panose="020B0604020202020204" pitchFamily="34" charset="0"/>
              <a:ea typeface="+mj-ea"/>
              <a:cs typeface="Arial" panose="020B0604020202020204" pitchFamily="34" charset="0"/>
            </a:endParaRPr>
          </a:p>
        </p:txBody>
      </p:sp>
      <p:sp>
        <p:nvSpPr>
          <p:cNvPr id="18" name="Content Placeholder 3">
            <a:extLst>
              <a:ext uri="{FF2B5EF4-FFF2-40B4-BE49-F238E27FC236}">
                <a16:creationId xmlns:a16="http://schemas.microsoft.com/office/drawing/2014/main" id="{05AEDEDB-811A-B90C-AD2B-7C1187FC69FA}"/>
              </a:ext>
            </a:extLst>
          </p:cNvPr>
          <p:cNvSpPr txBox="1">
            <a:spLocks/>
          </p:cNvSpPr>
          <p:nvPr/>
        </p:nvSpPr>
        <p:spPr>
          <a:xfrm>
            <a:off x="628651" y="1755039"/>
            <a:ext cx="7886699" cy="465952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1800" b="1" dirty="0">
                <a:solidFill>
                  <a:srgbClr val="11273C"/>
                </a:solidFill>
              </a:rPr>
              <a:t>Para. 52</a:t>
            </a:r>
          </a:p>
          <a:p>
            <a:pPr marL="0" marR="0" lvl="0" indent="0" algn="just" defTabSz="914400" rtl="0" eaLnBrk="1" fontAlgn="auto" latinLnBrk="0" hangingPunct="1">
              <a:lnSpc>
                <a:spcPct val="90000"/>
              </a:lnSpc>
              <a:spcBef>
                <a:spcPts val="400"/>
              </a:spcBef>
              <a:spcAft>
                <a:spcPts val="0"/>
              </a:spcAft>
              <a:buClrTx/>
              <a:buSzTx/>
              <a:buFont typeface="Arial" panose="020B0604020202020204" pitchFamily="34" charset="0"/>
              <a:buNone/>
              <a:tabLst/>
              <a:defRPr/>
            </a:pPr>
            <a:r>
              <a:rPr lang="en-US" sz="1800" dirty="0">
                <a:solidFill>
                  <a:srgbClr val="11273C"/>
                </a:solidFill>
              </a:rPr>
              <a:t>The first (already almost insurmountable) problem in such a case would arise out of the principle of immunity of jurisdiction, which entails that a State cannot be sued before the courts of another State. […] What is being challenged in the present case is a procedure of forced </a:t>
            </a:r>
            <a:r>
              <a:rPr lang="en-US" sz="1800" b="1" dirty="0">
                <a:solidFill>
                  <a:srgbClr val="11273C"/>
                </a:solidFill>
              </a:rPr>
              <a:t>recovery of taxes</a:t>
            </a:r>
            <a:r>
              <a:rPr lang="en-US" sz="1800" dirty="0">
                <a:solidFill>
                  <a:srgbClr val="11273C"/>
                </a:solidFill>
              </a:rPr>
              <a:t>, which </a:t>
            </a:r>
            <a:r>
              <a:rPr lang="en-US" sz="1800" b="1" dirty="0">
                <a:solidFill>
                  <a:srgbClr val="11273C"/>
                </a:solidFill>
              </a:rPr>
              <a:t>undoubtedly concerns sovereign acts performed </a:t>
            </a:r>
            <a:r>
              <a:rPr lang="en-US" sz="1800" b="1" i="1" dirty="0" err="1">
                <a:solidFill>
                  <a:srgbClr val="11273C"/>
                </a:solidFill>
              </a:rPr>
              <a:t>iure</a:t>
            </a:r>
            <a:r>
              <a:rPr lang="en-US" sz="1800" b="1" i="1" dirty="0">
                <a:solidFill>
                  <a:srgbClr val="11273C"/>
                </a:solidFill>
              </a:rPr>
              <a:t> </a:t>
            </a:r>
            <a:r>
              <a:rPr lang="en-US" sz="1800" b="1" i="1" dirty="0" err="1">
                <a:solidFill>
                  <a:srgbClr val="11273C"/>
                </a:solidFill>
              </a:rPr>
              <a:t>imperii</a:t>
            </a:r>
            <a:r>
              <a:rPr lang="en-US" sz="1800" b="1" i="1" dirty="0">
                <a:solidFill>
                  <a:srgbClr val="11273C"/>
                </a:solidFill>
              </a:rPr>
              <a:t> </a:t>
            </a:r>
            <a:r>
              <a:rPr lang="en-US" sz="1800" dirty="0">
                <a:solidFill>
                  <a:srgbClr val="11273C"/>
                </a:solidFill>
              </a:rPr>
              <a:t>both from a procedural perspective (in so far as it relates to a forced recovery) and from a material point of view (to the extent that it concerns a recovery of taxes). </a:t>
            </a:r>
            <a:endParaRPr lang="en-DE" sz="1800" b="1" dirty="0">
              <a:solidFill>
                <a:srgbClr val="11273C"/>
              </a:solidFill>
            </a:endParaRPr>
          </a:p>
        </p:txBody>
      </p:sp>
    </p:spTree>
    <p:extLst>
      <p:ext uri="{BB962C8B-B14F-4D97-AF65-F5344CB8AC3E}">
        <p14:creationId xmlns:p14="http://schemas.microsoft.com/office/powerpoint/2010/main" val="526151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E79367-E8E5-5C4D-7449-648A47A7343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486DC1A-A5CD-E562-3C08-EDEE2E421E36}"/>
              </a:ext>
            </a:extLst>
          </p:cNvPr>
          <p:cNvSpPr>
            <a:spLocks noGrp="1"/>
          </p:cNvSpPr>
          <p:nvPr>
            <p:ph type="title"/>
          </p:nvPr>
        </p:nvSpPr>
        <p:spPr>
          <a:xfrm>
            <a:off x="628650" y="351667"/>
            <a:ext cx="7886700" cy="1243671"/>
          </a:xfrm>
        </p:spPr>
        <p:txBody>
          <a:bodyPr/>
          <a:lstStyle/>
          <a:p>
            <a:r>
              <a:rPr lang="en-DE" sz="2800" b="1" dirty="0"/>
              <a:t>Cross border implications: </a:t>
            </a:r>
            <a:br>
              <a:rPr lang="en-DE" dirty="0"/>
            </a:br>
            <a:r>
              <a:rPr lang="en-DE" dirty="0"/>
              <a:t>The foreign tax creditor under </a:t>
            </a:r>
            <a:br>
              <a:rPr lang="en-DE" dirty="0"/>
            </a:br>
            <a:r>
              <a:rPr lang="en-DE" dirty="0"/>
              <a:t>private and public international law</a:t>
            </a:r>
          </a:p>
        </p:txBody>
      </p:sp>
      <p:sp>
        <p:nvSpPr>
          <p:cNvPr id="4" name="Content Placeholder 3">
            <a:extLst>
              <a:ext uri="{FF2B5EF4-FFF2-40B4-BE49-F238E27FC236}">
                <a16:creationId xmlns:a16="http://schemas.microsoft.com/office/drawing/2014/main" id="{9487DE3D-D3FB-8010-CD07-A94E53448174}"/>
              </a:ext>
            </a:extLst>
          </p:cNvPr>
          <p:cNvSpPr>
            <a:spLocks noGrp="1"/>
          </p:cNvSpPr>
          <p:nvPr>
            <p:ph sz="half" idx="1"/>
          </p:nvPr>
        </p:nvSpPr>
        <p:spPr>
          <a:xfrm>
            <a:off x="628649" y="1861056"/>
            <a:ext cx="6452635" cy="2937606"/>
          </a:xfrm>
        </p:spPr>
        <p:txBody>
          <a:bodyPr>
            <a:normAutofit/>
          </a:bodyPr>
          <a:lstStyle/>
          <a:p>
            <a:pPr marL="0" indent="0">
              <a:buNone/>
            </a:pPr>
            <a:r>
              <a:rPr lang="de-DE" sz="2200" dirty="0">
                <a:solidFill>
                  <a:srgbClr val="81ADDB"/>
                </a:solidFill>
              </a:rPr>
              <a:t>Non-</a:t>
            </a:r>
            <a:r>
              <a:rPr lang="de-DE" sz="2200" dirty="0" err="1">
                <a:solidFill>
                  <a:srgbClr val="81ADDB"/>
                </a:solidFill>
              </a:rPr>
              <a:t>discrimination</a:t>
            </a:r>
            <a:r>
              <a:rPr lang="de-DE" sz="2200" dirty="0">
                <a:solidFill>
                  <a:srgbClr val="81ADDB"/>
                </a:solidFill>
              </a:rPr>
              <a:t> </a:t>
            </a:r>
            <a:r>
              <a:rPr lang="de-DE" sz="2200" dirty="0" err="1">
                <a:solidFill>
                  <a:srgbClr val="81ADDB"/>
                </a:solidFill>
              </a:rPr>
              <a:t>of</a:t>
            </a:r>
            <a:r>
              <a:rPr lang="de-DE" sz="2200" dirty="0">
                <a:solidFill>
                  <a:srgbClr val="81ADDB"/>
                </a:solidFill>
              </a:rPr>
              <a:t> </a:t>
            </a:r>
            <a:r>
              <a:rPr lang="de-DE" sz="2200" dirty="0" err="1">
                <a:solidFill>
                  <a:srgbClr val="81ADDB"/>
                </a:solidFill>
              </a:rPr>
              <a:t>foreign</a:t>
            </a:r>
            <a:r>
              <a:rPr lang="de-DE" sz="2200" dirty="0">
                <a:solidFill>
                  <a:srgbClr val="81ADDB"/>
                </a:solidFill>
              </a:rPr>
              <a:t> </a:t>
            </a:r>
            <a:r>
              <a:rPr lang="de-DE" sz="2200" dirty="0" err="1">
                <a:solidFill>
                  <a:srgbClr val="81ADDB"/>
                </a:solidFill>
              </a:rPr>
              <a:t>tax</a:t>
            </a:r>
            <a:r>
              <a:rPr lang="de-DE" sz="2200" dirty="0">
                <a:solidFill>
                  <a:srgbClr val="81ADDB"/>
                </a:solidFill>
              </a:rPr>
              <a:t> </a:t>
            </a:r>
            <a:r>
              <a:rPr lang="de-DE" sz="2200" dirty="0" err="1">
                <a:solidFill>
                  <a:srgbClr val="81ADDB"/>
                </a:solidFill>
              </a:rPr>
              <a:t>claims</a:t>
            </a:r>
            <a:r>
              <a:rPr lang="de-DE" sz="2200" dirty="0">
                <a:solidFill>
                  <a:srgbClr val="81ADDB"/>
                </a:solidFill>
              </a:rPr>
              <a:t>?</a:t>
            </a:r>
            <a:endParaRPr kumimoji="0" lang="de-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a:lnSpc>
                <a:spcPct val="100000"/>
              </a:lnSpc>
              <a:spcBef>
                <a:spcPts val="1350"/>
              </a:spcBef>
              <a:defRPr/>
            </a:pPr>
            <a:r>
              <a:rPr kumimoji="0" lang="de-DE" sz="1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Could</a:t>
            </a:r>
            <a:r>
              <a:rPr kumimoji="0" lang="de-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lang="de-DE" sz="1600" dirty="0" err="1">
                <a:solidFill>
                  <a:prstClr val="white"/>
                </a:solidFill>
              </a:rPr>
              <a:t>help</a:t>
            </a:r>
            <a:r>
              <a:rPr lang="de-DE" sz="1600" dirty="0">
                <a:solidFill>
                  <a:prstClr val="white"/>
                </a:solidFill>
              </a:rPr>
              <a:t> </a:t>
            </a:r>
            <a:r>
              <a:rPr lang="de-DE" sz="1600" dirty="0" err="1">
                <a:solidFill>
                  <a:prstClr val="white"/>
                </a:solidFill>
              </a:rPr>
              <a:t>justifying</a:t>
            </a:r>
            <a:r>
              <a:rPr lang="de-DE" sz="1600" dirty="0">
                <a:solidFill>
                  <a:prstClr val="white"/>
                </a:solidFill>
              </a:rPr>
              <a:t> an</a:t>
            </a:r>
            <a:r>
              <a:rPr kumimoji="0" lang="de-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exception</a:t>
            </a:r>
            <a:r>
              <a:rPr kumimoji="0" lang="de-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to</a:t>
            </a:r>
            <a:r>
              <a:rPr kumimoji="0" lang="de-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state</a:t>
            </a:r>
            <a:r>
              <a:rPr kumimoji="0" lang="de-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sovereignty</a:t>
            </a:r>
            <a:r>
              <a:rPr lang="de-DE" sz="1600" dirty="0">
                <a:solidFill>
                  <a:prstClr val="white"/>
                </a:solidFill>
              </a:rPr>
              <a:t>?</a:t>
            </a:r>
            <a:endParaRPr kumimoji="0" lang="en-DE" sz="16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a:p>
            <a:pPr>
              <a:lnSpc>
                <a:spcPct val="100000"/>
              </a:lnSpc>
              <a:spcBef>
                <a:spcPts val="1350"/>
              </a:spcBef>
              <a:defRPr/>
            </a:pPr>
            <a:r>
              <a:rPr kumimoji="0" lang="de-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ECJ: „</a:t>
            </a:r>
            <a:r>
              <a:rPr kumimoji="0" lang="de-DE" sz="1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equal</a:t>
            </a:r>
            <a:r>
              <a:rPr kumimoji="0" lang="de-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treatment</a:t>
            </a:r>
            <a:r>
              <a:rPr kumimoji="0" lang="de-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of</a:t>
            </a:r>
            <a:r>
              <a:rPr kumimoji="0" lang="de-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one</a:t>
            </a:r>
            <a:r>
              <a:rPr kumimoji="0" lang="de-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of</a:t>
            </a:r>
            <a:r>
              <a:rPr kumimoji="0" lang="de-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the</a:t>
            </a:r>
            <a:r>
              <a:rPr kumimoji="0" lang="de-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cornerstones</a:t>
            </a:r>
            <a:r>
              <a:rPr kumimoji="0" lang="de-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of</a:t>
            </a:r>
            <a:r>
              <a:rPr kumimoji="0" lang="de-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de-DE" sz="1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the</a:t>
            </a:r>
            <a:r>
              <a:rPr kumimoji="0" lang="de-DE"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EIR</a:t>
            </a:r>
          </a:p>
          <a:p>
            <a:pPr>
              <a:lnSpc>
                <a:spcPct val="100000"/>
              </a:lnSpc>
              <a:spcBef>
                <a:spcPts val="1350"/>
              </a:spcBef>
              <a:defRPr/>
            </a:pPr>
            <a:r>
              <a:rPr lang="de-DE" sz="1600" dirty="0">
                <a:solidFill>
                  <a:prstClr val="white"/>
                </a:solidFill>
              </a:rPr>
              <a:t>EU </a:t>
            </a:r>
            <a:r>
              <a:rPr lang="de-DE" sz="1600" dirty="0" err="1">
                <a:solidFill>
                  <a:prstClr val="white"/>
                </a:solidFill>
              </a:rPr>
              <a:t>secondary</a:t>
            </a:r>
            <a:r>
              <a:rPr lang="de-DE" sz="1600" dirty="0">
                <a:solidFill>
                  <a:prstClr val="white"/>
                </a:solidFill>
              </a:rPr>
              <a:t> </a:t>
            </a:r>
            <a:r>
              <a:rPr lang="de-DE" sz="1600" dirty="0" err="1">
                <a:solidFill>
                  <a:prstClr val="white"/>
                </a:solidFill>
              </a:rPr>
              <a:t>law</a:t>
            </a:r>
            <a:r>
              <a:rPr lang="de-DE" sz="1600" dirty="0">
                <a:solidFill>
                  <a:prstClr val="white"/>
                </a:solidFill>
              </a:rPr>
              <a:t> </a:t>
            </a:r>
            <a:r>
              <a:rPr lang="de-DE" sz="1600" dirty="0" err="1">
                <a:solidFill>
                  <a:prstClr val="white"/>
                </a:solidFill>
              </a:rPr>
              <a:t>seems</a:t>
            </a:r>
            <a:r>
              <a:rPr lang="de-DE" sz="1600" dirty="0">
                <a:solidFill>
                  <a:prstClr val="white"/>
                </a:solidFill>
              </a:rPr>
              <a:t> </a:t>
            </a:r>
            <a:r>
              <a:rPr lang="de-DE" sz="1600" dirty="0" err="1">
                <a:solidFill>
                  <a:prstClr val="white"/>
                </a:solidFill>
              </a:rPr>
              <a:t>to</a:t>
            </a:r>
            <a:r>
              <a:rPr lang="de-DE" sz="1600" dirty="0">
                <a:solidFill>
                  <a:prstClr val="white"/>
                </a:solidFill>
              </a:rPr>
              <a:t> </a:t>
            </a:r>
            <a:r>
              <a:rPr lang="de-DE" sz="1600" dirty="0" err="1">
                <a:solidFill>
                  <a:prstClr val="white"/>
                </a:solidFill>
              </a:rPr>
              <a:t>acknowledge</a:t>
            </a:r>
            <a:r>
              <a:rPr lang="de-DE" sz="1600" dirty="0">
                <a:solidFill>
                  <a:prstClr val="white"/>
                </a:solidFill>
              </a:rPr>
              <a:t> non-</a:t>
            </a:r>
            <a:r>
              <a:rPr lang="de-DE" sz="1600" dirty="0" err="1">
                <a:solidFill>
                  <a:prstClr val="white"/>
                </a:solidFill>
              </a:rPr>
              <a:t>discrimination</a:t>
            </a:r>
            <a:r>
              <a:rPr lang="de-DE" sz="1600" dirty="0">
                <a:solidFill>
                  <a:prstClr val="white"/>
                </a:solidFill>
              </a:rPr>
              <a:t> </a:t>
            </a:r>
            <a:r>
              <a:rPr lang="de-DE" sz="1600" dirty="0" err="1">
                <a:solidFill>
                  <a:prstClr val="white"/>
                </a:solidFill>
              </a:rPr>
              <a:t>only</a:t>
            </a:r>
            <a:r>
              <a:rPr lang="de-DE" sz="1600" dirty="0">
                <a:solidFill>
                  <a:prstClr val="white"/>
                </a:solidFill>
              </a:rPr>
              <a:t> </a:t>
            </a:r>
            <a:r>
              <a:rPr lang="de-DE" sz="1600" dirty="0" err="1">
                <a:solidFill>
                  <a:prstClr val="white"/>
                </a:solidFill>
              </a:rPr>
              <a:t>among</a:t>
            </a:r>
            <a:r>
              <a:rPr lang="de-DE" sz="1600" dirty="0">
                <a:solidFill>
                  <a:prstClr val="white"/>
                </a:solidFill>
              </a:rPr>
              <a:t> </a:t>
            </a:r>
            <a:r>
              <a:rPr lang="de-DE" sz="1600" dirty="0" err="1">
                <a:solidFill>
                  <a:prstClr val="white"/>
                </a:solidFill>
              </a:rPr>
              <a:t>several</a:t>
            </a:r>
            <a:r>
              <a:rPr lang="de-DE" sz="1600" dirty="0">
                <a:solidFill>
                  <a:prstClr val="white"/>
                </a:solidFill>
              </a:rPr>
              <a:t> </a:t>
            </a:r>
            <a:r>
              <a:rPr lang="de-DE" sz="1600" dirty="0" err="1">
                <a:solidFill>
                  <a:prstClr val="white"/>
                </a:solidFill>
              </a:rPr>
              <a:t>foreign</a:t>
            </a:r>
            <a:r>
              <a:rPr lang="de-DE" sz="1600" dirty="0">
                <a:solidFill>
                  <a:prstClr val="white"/>
                </a:solidFill>
              </a:rPr>
              <a:t> </a:t>
            </a:r>
            <a:r>
              <a:rPr lang="de-DE" sz="1600" dirty="0" err="1">
                <a:solidFill>
                  <a:prstClr val="white"/>
                </a:solidFill>
              </a:rPr>
              <a:t>tax</a:t>
            </a:r>
            <a:r>
              <a:rPr lang="de-DE" sz="1600" dirty="0">
                <a:solidFill>
                  <a:prstClr val="white"/>
                </a:solidFill>
              </a:rPr>
              <a:t> </a:t>
            </a:r>
            <a:r>
              <a:rPr lang="de-DE" sz="1600" dirty="0" err="1">
                <a:solidFill>
                  <a:prstClr val="white"/>
                </a:solidFill>
              </a:rPr>
              <a:t>creditors</a:t>
            </a:r>
            <a:endParaRPr kumimoji="0" lang="en-DE" sz="1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a:p>
            <a:pPr>
              <a:lnSpc>
                <a:spcPct val="100000"/>
              </a:lnSpc>
              <a:spcBef>
                <a:spcPts val="1350"/>
              </a:spcBef>
              <a:defRPr/>
            </a:pPr>
            <a:endParaRPr lang="de-DE" sz="1600" dirty="0">
              <a:solidFill>
                <a:prstClr val="white"/>
              </a:solidFill>
            </a:endParaRPr>
          </a:p>
        </p:txBody>
      </p:sp>
    </p:spTree>
    <p:extLst>
      <p:ext uri="{BB962C8B-B14F-4D97-AF65-F5344CB8AC3E}">
        <p14:creationId xmlns:p14="http://schemas.microsoft.com/office/powerpoint/2010/main" val="28211079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el 1">
            <a:extLst>
              <a:ext uri="{FF2B5EF4-FFF2-40B4-BE49-F238E27FC236}">
                <a16:creationId xmlns:a16="http://schemas.microsoft.com/office/drawing/2014/main" id="{23FEEE6B-7E77-9F12-B318-240D6EA13E62}"/>
              </a:ext>
            </a:extLst>
          </p:cNvPr>
          <p:cNvSpPr txBox="1">
            <a:spLocks/>
          </p:cNvSpPr>
          <p:nvPr/>
        </p:nvSpPr>
        <p:spPr>
          <a:xfrm>
            <a:off x="259373" y="265052"/>
            <a:ext cx="4901712" cy="994172"/>
          </a:xfrm>
          <a:prstGeom prst="rect">
            <a:avLst/>
          </a:prstGeom>
        </p:spPr>
        <p:txBody>
          <a:bodyPr vert="horz" lIns="91440" tIns="45720" rIns="91440" bIns="45720" rtlCol="0" anchor="b">
            <a:normAutofit/>
          </a:bodyPr>
          <a:lstStyle>
            <a:lvl1pPr algn="l" defTabSz="685800" rtl="0" eaLnBrk="1" latinLnBrk="0" hangingPunct="1">
              <a:lnSpc>
                <a:spcPct val="90000"/>
              </a:lnSpc>
              <a:spcBef>
                <a:spcPct val="0"/>
              </a:spcBef>
              <a:buNone/>
              <a:defRPr sz="4500" b="1" i="0" kern="1200">
                <a:solidFill>
                  <a:schemeClr val="bg1"/>
                </a:solidFill>
                <a:latin typeface="Avenir Next" panose="020B0503020202020204" pitchFamily="34" charset="0"/>
                <a:ea typeface="+mj-ea"/>
                <a:cs typeface="Arial" panose="020B0604020202020204" pitchFamily="34" charset="0"/>
              </a:defRPr>
            </a:lvl1pPr>
          </a:lstStyle>
          <a:p>
            <a:r>
              <a:rPr lang="en-US" sz="2800" dirty="0"/>
              <a:t>Conclusions</a:t>
            </a:r>
          </a:p>
        </p:txBody>
      </p:sp>
      <p:sp>
        <p:nvSpPr>
          <p:cNvPr id="13" name="Inhaltsplatzhalter 2">
            <a:extLst>
              <a:ext uri="{FF2B5EF4-FFF2-40B4-BE49-F238E27FC236}">
                <a16:creationId xmlns:a16="http://schemas.microsoft.com/office/drawing/2014/main" id="{5D9F6A33-7BFB-3B19-167B-8B3E0D7A4D81}"/>
              </a:ext>
            </a:extLst>
          </p:cNvPr>
          <p:cNvSpPr txBox="1">
            <a:spLocks/>
          </p:cNvSpPr>
          <p:nvPr/>
        </p:nvSpPr>
        <p:spPr>
          <a:xfrm>
            <a:off x="888023" y="1304465"/>
            <a:ext cx="6979627" cy="3753309"/>
          </a:xfrm>
          <a:prstGeom prst="rect">
            <a:avLst/>
          </a:prstGeom>
        </p:spPr>
        <p:txBody>
          <a:bodyPr>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b="0" i="0" kern="1200">
                <a:solidFill>
                  <a:schemeClr val="bg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b="0" i="0" kern="1200">
                <a:solidFill>
                  <a:schemeClr val="bg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b="0" i="0" kern="1200">
                <a:solidFill>
                  <a:schemeClr val="bg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b="0" i="0" kern="1200">
                <a:solidFill>
                  <a:schemeClr val="bg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350" b="0" i="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10000"/>
              </a:lnSpc>
              <a:spcBef>
                <a:spcPts val="1600"/>
              </a:spcBef>
              <a:buFont typeface="Arial" panose="020B0604020202020204" pitchFamily="34" charset="0"/>
              <a:buNone/>
            </a:pPr>
            <a:r>
              <a:rPr lang="en-US" sz="1700" dirty="0"/>
              <a:t>Whether the tax creditor is a non-adjusting creditor, </a:t>
            </a:r>
            <a:br>
              <a:rPr lang="en-US" sz="1700" dirty="0"/>
            </a:br>
            <a:r>
              <a:rPr lang="en-US" sz="1700" dirty="0"/>
              <a:t>cannot be answered in the abstract, but requires a </a:t>
            </a:r>
            <a:br>
              <a:rPr lang="en-US" sz="1700" dirty="0"/>
            </a:br>
            <a:r>
              <a:rPr lang="en-US" sz="1700" dirty="0"/>
              <a:t>nuanced analysis.</a:t>
            </a:r>
          </a:p>
          <a:p>
            <a:pPr marL="0" indent="0">
              <a:lnSpc>
                <a:spcPct val="110000"/>
              </a:lnSpc>
              <a:spcBef>
                <a:spcPts val="1600"/>
              </a:spcBef>
              <a:buFont typeface="Arial" panose="020B0604020202020204" pitchFamily="34" charset="0"/>
              <a:buNone/>
            </a:pPr>
            <a:r>
              <a:rPr lang="en-US" sz="1700" dirty="0"/>
              <a:t>EU law permits special treatment of the tax creditor within the </a:t>
            </a:r>
            <a:br>
              <a:rPr lang="en-US" sz="1700" dirty="0"/>
            </a:br>
            <a:r>
              <a:rPr lang="en-US" sz="1700" dirty="0"/>
              <a:t>bankruptcy system (e.g. statutory liens, priority). In some respects, </a:t>
            </a:r>
            <a:br>
              <a:rPr lang="en-US" sz="1700" dirty="0"/>
            </a:br>
            <a:r>
              <a:rPr lang="en-US" sz="1700" dirty="0"/>
              <a:t>it even permits extra-systemic privileges, which undermines the policy objectives of bankruptcy law.</a:t>
            </a:r>
          </a:p>
          <a:p>
            <a:pPr marL="0" indent="0">
              <a:lnSpc>
                <a:spcPct val="110000"/>
              </a:lnSpc>
              <a:spcBef>
                <a:spcPts val="1600"/>
              </a:spcBef>
              <a:buFont typeface="Arial" panose="020B0604020202020204" pitchFamily="34" charset="0"/>
              <a:buNone/>
            </a:pPr>
            <a:r>
              <a:rPr lang="en-US" sz="1700" dirty="0"/>
              <a:t>In the cross-border context, state sovereignty remains an unsolved </a:t>
            </a:r>
            <a:br>
              <a:rPr lang="en-US" sz="1700" dirty="0"/>
            </a:br>
            <a:r>
              <a:rPr lang="en-US" sz="1700" dirty="0"/>
              <a:t>issue, which extends way beyond the (currently debated) case of claw-back actions under transaction avoidance law. </a:t>
            </a:r>
          </a:p>
          <a:p>
            <a:pPr marL="0" indent="0">
              <a:lnSpc>
                <a:spcPct val="120000"/>
              </a:lnSpc>
              <a:spcBef>
                <a:spcPts val="1600"/>
              </a:spcBef>
              <a:buFont typeface="Arial" panose="020B0604020202020204" pitchFamily="34" charset="0"/>
              <a:buNone/>
            </a:pPr>
            <a:endParaRPr lang="en-US" sz="1700" dirty="0"/>
          </a:p>
          <a:p>
            <a:pPr marL="0" indent="0">
              <a:lnSpc>
                <a:spcPct val="120000"/>
              </a:lnSpc>
              <a:spcBef>
                <a:spcPts val="1600"/>
              </a:spcBef>
              <a:buFont typeface="Arial" panose="020B0604020202020204" pitchFamily="34" charset="0"/>
              <a:buNone/>
            </a:pPr>
            <a:endParaRPr lang="en-US" sz="1700" dirty="0"/>
          </a:p>
        </p:txBody>
      </p:sp>
      <p:sp>
        <p:nvSpPr>
          <p:cNvPr id="14" name="Textfeld 13">
            <a:extLst>
              <a:ext uri="{FF2B5EF4-FFF2-40B4-BE49-F238E27FC236}">
                <a16:creationId xmlns:a16="http://schemas.microsoft.com/office/drawing/2014/main" id="{DF7784CD-B8C8-A16F-8870-1F09917D4568}"/>
              </a:ext>
            </a:extLst>
          </p:cNvPr>
          <p:cNvSpPr txBox="1"/>
          <p:nvPr/>
        </p:nvSpPr>
        <p:spPr>
          <a:xfrm>
            <a:off x="159361" y="1211059"/>
            <a:ext cx="752475" cy="923330"/>
          </a:xfrm>
          <a:prstGeom prst="rect">
            <a:avLst/>
          </a:prstGeom>
          <a:noFill/>
        </p:spPr>
        <p:txBody>
          <a:bodyPr wrap="square" rtlCol="0">
            <a:spAutoFit/>
          </a:bodyPr>
          <a:lstStyle/>
          <a:p>
            <a:pPr algn="r"/>
            <a:r>
              <a:rPr lang="en-US" sz="5400" b="1" dirty="0">
                <a:gradFill>
                  <a:gsLst>
                    <a:gs pos="39000">
                      <a:srgbClr val="81ADDB"/>
                    </a:gs>
                    <a:gs pos="73000">
                      <a:schemeClr val="accent1">
                        <a:lumMod val="20000"/>
                        <a:lumOff val="80000"/>
                      </a:schemeClr>
                    </a:gs>
                  </a:gsLst>
                  <a:lin ang="600000" scaled="0"/>
                </a:gradFill>
                <a:latin typeface="Lucida Grande" panose="020B0600040502020204" pitchFamily="34" charset="0"/>
                <a:ea typeface="Grantha Sangam MN" pitchFamily="2" charset="0"/>
                <a:cs typeface="Lucida Grande" panose="020B0600040502020204" pitchFamily="34" charset="0"/>
              </a:rPr>
              <a:t>1</a:t>
            </a:r>
          </a:p>
        </p:txBody>
      </p:sp>
      <p:sp>
        <p:nvSpPr>
          <p:cNvPr id="15" name="Textfeld 14">
            <a:extLst>
              <a:ext uri="{FF2B5EF4-FFF2-40B4-BE49-F238E27FC236}">
                <a16:creationId xmlns:a16="http://schemas.microsoft.com/office/drawing/2014/main" id="{630C51EB-00CA-31B1-4550-456A46B117FE}"/>
              </a:ext>
            </a:extLst>
          </p:cNvPr>
          <p:cNvSpPr txBox="1"/>
          <p:nvPr/>
        </p:nvSpPr>
        <p:spPr>
          <a:xfrm>
            <a:off x="159361" y="2272389"/>
            <a:ext cx="752475" cy="923330"/>
          </a:xfrm>
          <a:prstGeom prst="rect">
            <a:avLst/>
          </a:prstGeom>
          <a:noFill/>
        </p:spPr>
        <p:txBody>
          <a:bodyPr wrap="square" rtlCol="0">
            <a:spAutoFit/>
          </a:bodyPr>
          <a:lstStyle>
            <a:defPPr>
              <a:defRPr lang="en-US"/>
            </a:defPPr>
            <a:lvl1pPr>
              <a:defRPr sz="7200" b="1">
                <a:gradFill>
                  <a:gsLst>
                    <a:gs pos="39000">
                      <a:srgbClr val="81ADDB"/>
                    </a:gs>
                    <a:gs pos="73000">
                      <a:schemeClr val="accent1">
                        <a:lumMod val="20000"/>
                        <a:lumOff val="80000"/>
                      </a:schemeClr>
                    </a:gs>
                  </a:gsLst>
                  <a:lin ang="600000" scaled="0"/>
                </a:gradFill>
                <a:latin typeface="Lucida Grande" panose="020B0600040502020204" pitchFamily="34" charset="0"/>
                <a:ea typeface="Grantha Sangam MN" pitchFamily="2" charset="0"/>
                <a:cs typeface="Lucida Grande" panose="020B0600040502020204" pitchFamily="34" charset="0"/>
              </a:defRPr>
            </a:lvl1pPr>
          </a:lstStyle>
          <a:p>
            <a:pPr algn="r"/>
            <a:r>
              <a:rPr lang="en-US" sz="5400" dirty="0"/>
              <a:t>2</a:t>
            </a:r>
          </a:p>
        </p:txBody>
      </p:sp>
      <p:sp>
        <p:nvSpPr>
          <p:cNvPr id="16" name="Textfeld 15">
            <a:extLst>
              <a:ext uri="{FF2B5EF4-FFF2-40B4-BE49-F238E27FC236}">
                <a16:creationId xmlns:a16="http://schemas.microsoft.com/office/drawing/2014/main" id="{E8CF763D-CD4B-47CC-463E-92616BF9097C}"/>
              </a:ext>
            </a:extLst>
          </p:cNvPr>
          <p:cNvSpPr txBox="1"/>
          <p:nvPr/>
        </p:nvSpPr>
        <p:spPr>
          <a:xfrm>
            <a:off x="159361" y="3632607"/>
            <a:ext cx="752475" cy="923330"/>
          </a:xfrm>
          <a:prstGeom prst="rect">
            <a:avLst/>
          </a:prstGeom>
          <a:noFill/>
        </p:spPr>
        <p:txBody>
          <a:bodyPr wrap="square" rtlCol="0">
            <a:spAutoFit/>
          </a:bodyPr>
          <a:lstStyle>
            <a:defPPr>
              <a:defRPr lang="en-US"/>
            </a:defPPr>
            <a:lvl1pPr>
              <a:defRPr sz="7200" b="1">
                <a:gradFill>
                  <a:gsLst>
                    <a:gs pos="39000">
                      <a:srgbClr val="81ADDB"/>
                    </a:gs>
                    <a:gs pos="73000">
                      <a:schemeClr val="accent1">
                        <a:lumMod val="20000"/>
                        <a:lumOff val="80000"/>
                      </a:schemeClr>
                    </a:gs>
                  </a:gsLst>
                  <a:lin ang="600000" scaled="0"/>
                </a:gradFill>
                <a:latin typeface="Lucida Grande" panose="020B0600040502020204" pitchFamily="34" charset="0"/>
                <a:ea typeface="Grantha Sangam MN" pitchFamily="2" charset="0"/>
                <a:cs typeface="Lucida Grande" panose="020B0600040502020204" pitchFamily="34" charset="0"/>
              </a:defRPr>
            </a:lvl1pPr>
          </a:lstStyle>
          <a:p>
            <a:pPr algn="r"/>
            <a:r>
              <a:rPr lang="en-US" sz="5400" dirty="0"/>
              <a:t>3</a:t>
            </a:r>
          </a:p>
        </p:txBody>
      </p:sp>
    </p:spTree>
    <p:extLst>
      <p:ext uri="{BB962C8B-B14F-4D97-AF65-F5344CB8AC3E}">
        <p14:creationId xmlns:p14="http://schemas.microsoft.com/office/powerpoint/2010/main" val="32310536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EAB30273-5E7F-0B6F-EA15-A0DE07808EE1}"/>
              </a:ext>
            </a:extLst>
          </p:cNvPr>
          <p:cNvSpPr>
            <a:spLocks noGrp="1"/>
          </p:cNvSpPr>
          <p:nvPr>
            <p:ph type="ctrTitle"/>
          </p:nvPr>
        </p:nvSpPr>
        <p:spPr>
          <a:xfrm>
            <a:off x="407102" y="799813"/>
            <a:ext cx="4643364" cy="1790700"/>
          </a:xfrm>
        </p:spPr>
        <p:txBody>
          <a:bodyPr>
            <a:normAutofit/>
          </a:bodyPr>
          <a:lstStyle/>
          <a:p>
            <a:r>
              <a:rPr lang="de-DE" sz="3000" b="1" dirty="0">
                <a:latin typeface="Avenir Next" panose="020B0503020202020204" pitchFamily="34" charset="0"/>
              </a:rPr>
              <a:t>L</a:t>
            </a:r>
            <a:r>
              <a:rPr lang="en-DE" sz="3000" b="1">
                <a:latin typeface="Avenir Next" panose="020B0503020202020204" pitchFamily="34" charset="0"/>
              </a:rPr>
              <a:t>ooking forward to your questions</a:t>
            </a:r>
            <a:endParaRPr lang="en-DE" sz="3000" b="1" dirty="0">
              <a:latin typeface="Avenir Next" panose="020B0503020202020204" pitchFamily="34" charset="0"/>
            </a:endParaRPr>
          </a:p>
        </p:txBody>
      </p:sp>
      <p:sp>
        <p:nvSpPr>
          <p:cNvPr id="10" name="Subtitle 2">
            <a:extLst>
              <a:ext uri="{FF2B5EF4-FFF2-40B4-BE49-F238E27FC236}">
                <a16:creationId xmlns:a16="http://schemas.microsoft.com/office/drawing/2014/main" id="{D5D11C09-4DCD-9CAC-8989-2C06AF015381}"/>
              </a:ext>
            </a:extLst>
          </p:cNvPr>
          <p:cNvSpPr txBox="1">
            <a:spLocks/>
          </p:cNvSpPr>
          <p:nvPr/>
        </p:nvSpPr>
        <p:spPr>
          <a:xfrm>
            <a:off x="1754286" y="3013199"/>
            <a:ext cx="3684643" cy="1096523"/>
          </a:xfrm>
          <a:prstGeom prst="rect">
            <a:avLst/>
          </a:prstGeom>
        </p:spPr>
        <p:txBody>
          <a:bodyPr vert="horz" lIns="91440" tIns="45720" rIns="91440" bIns="45720" rtlCol="0">
            <a:normAutofit fontScale="70000" lnSpcReduction="20000"/>
          </a:bodyPr>
          <a:lstStyle>
            <a:lvl1pPr marL="171450" indent="-171450" algn="l" defTabSz="685800" rtl="0" eaLnBrk="1" latinLnBrk="0" hangingPunct="1">
              <a:lnSpc>
                <a:spcPct val="90000"/>
              </a:lnSpc>
              <a:spcBef>
                <a:spcPts val="750"/>
              </a:spcBef>
              <a:buFont typeface="Arial" panose="020B0604020202020204" pitchFamily="34" charset="0"/>
              <a:buChar char="•"/>
              <a:defRPr sz="2100" b="0" i="0" kern="1200">
                <a:solidFill>
                  <a:schemeClr val="bg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b="0" i="0" kern="1200">
                <a:solidFill>
                  <a:schemeClr val="bg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b="0" i="0" kern="1200">
                <a:solidFill>
                  <a:schemeClr val="bg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b="0" i="0" kern="1200">
                <a:solidFill>
                  <a:schemeClr val="bg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350" b="0" i="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DE" sz="1700"/>
              <a:t>Presentor contact details:</a:t>
            </a:r>
          </a:p>
          <a:p>
            <a:pPr marL="0" indent="0">
              <a:buNone/>
            </a:pPr>
            <a:r>
              <a:rPr lang="en-DE" b="1" spc="120"/>
              <a:t>Dr. Fabian Kratzlmeier</a:t>
            </a:r>
          </a:p>
          <a:p>
            <a:pPr marL="0" indent="0">
              <a:lnSpc>
                <a:spcPct val="110000"/>
              </a:lnSpc>
              <a:spcBef>
                <a:spcPts val="500"/>
              </a:spcBef>
              <a:buNone/>
            </a:pPr>
            <a:r>
              <a:rPr lang="en-DE" sz="1600">
                <a:ea typeface="+mj-ea"/>
              </a:rPr>
              <a:t>Max-Planck-Institute for Tax Law and Public Finance</a:t>
            </a:r>
          </a:p>
          <a:p>
            <a:pPr marL="0" indent="0">
              <a:lnSpc>
                <a:spcPct val="110000"/>
              </a:lnSpc>
              <a:spcBef>
                <a:spcPts val="200"/>
              </a:spcBef>
              <a:buNone/>
            </a:pPr>
            <a:r>
              <a:rPr lang="en-DE" sz="1600">
                <a:ea typeface="+mj-ea"/>
              </a:rPr>
              <a:t>Marstallplatz 1, D-80</a:t>
            </a:r>
            <a:r>
              <a:rPr lang="de-DE" sz="1600" dirty="0">
                <a:ea typeface="+mj-ea"/>
              </a:rPr>
              <a:t>539</a:t>
            </a:r>
            <a:r>
              <a:rPr lang="en-DE" sz="1600">
                <a:ea typeface="+mj-ea"/>
              </a:rPr>
              <a:t> Munich</a:t>
            </a:r>
          </a:p>
          <a:p>
            <a:pPr marL="0" indent="0">
              <a:lnSpc>
                <a:spcPct val="110000"/>
              </a:lnSpc>
              <a:spcBef>
                <a:spcPts val="200"/>
              </a:spcBef>
              <a:buNone/>
            </a:pPr>
            <a:r>
              <a:rPr lang="en-US" sz="1600" dirty="0">
                <a:solidFill>
                  <a:srgbClr val="81ADDB"/>
                </a:solidFill>
                <a:ea typeface="+mj-ea"/>
                <a:hlinkClick r:id="rId2">
                  <a:extLst>
                    <a:ext uri="{A12FA001-AC4F-418D-AE19-62706E023703}">
                      <ahyp:hlinkClr xmlns:ahyp="http://schemas.microsoft.com/office/drawing/2018/hyperlinkcolor" val="tx"/>
                    </a:ext>
                  </a:extLst>
                </a:hlinkClick>
              </a:rPr>
              <a:t>f</a:t>
            </a:r>
            <a:r>
              <a:rPr lang="en-DE" sz="1600">
                <a:solidFill>
                  <a:srgbClr val="81ADDB"/>
                </a:solidFill>
                <a:ea typeface="+mj-ea"/>
                <a:hlinkClick r:id="rId2">
                  <a:extLst>
                    <a:ext uri="{A12FA001-AC4F-418D-AE19-62706E023703}">
                      <ahyp:hlinkClr xmlns:ahyp="http://schemas.microsoft.com/office/drawing/2018/hyperlinkcolor" val="tx"/>
                    </a:ext>
                  </a:extLst>
                </a:hlinkClick>
              </a:rPr>
              <a:t>abian.kratzlmeier@tax.mpg.de</a:t>
            </a:r>
            <a:r>
              <a:rPr lang="en-DE" sz="1600">
                <a:solidFill>
                  <a:srgbClr val="81ADDB"/>
                </a:solidFill>
                <a:ea typeface="+mj-ea"/>
              </a:rPr>
              <a:t>  </a:t>
            </a:r>
            <a:endParaRPr lang="en-DE" sz="1600" dirty="0">
              <a:solidFill>
                <a:srgbClr val="81ADDB"/>
              </a:solidFill>
              <a:ea typeface="+mj-ea"/>
            </a:endParaRPr>
          </a:p>
        </p:txBody>
      </p:sp>
      <p:cxnSp>
        <p:nvCxnSpPr>
          <p:cNvPr id="12" name="Straight Connector 5">
            <a:extLst>
              <a:ext uri="{FF2B5EF4-FFF2-40B4-BE49-F238E27FC236}">
                <a16:creationId xmlns:a16="http://schemas.microsoft.com/office/drawing/2014/main" id="{91EB2EFE-C196-DC4A-A756-6540E1A94397}"/>
              </a:ext>
            </a:extLst>
          </p:cNvPr>
          <p:cNvCxnSpPr/>
          <p:nvPr/>
        </p:nvCxnSpPr>
        <p:spPr>
          <a:xfrm>
            <a:off x="1629492" y="3032653"/>
            <a:ext cx="0" cy="987817"/>
          </a:xfrm>
          <a:prstGeom prst="line">
            <a:avLst/>
          </a:prstGeom>
          <a:ln w="28575">
            <a:solidFill>
              <a:srgbClr val="81ADDB"/>
            </a:solidFill>
          </a:ln>
        </p:spPr>
        <p:style>
          <a:lnRef idx="1">
            <a:schemeClr val="accent1"/>
          </a:lnRef>
          <a:fillRef idx="0">
            <a:schemeClr val="accent1"/>
          </a:fillRef>
          <a:effectRef idx="0">
            <a:schemeClr val="accent1"/>
          </a:effectRef>
          <a:fontRef idx="minor">
            <a:schemeClr val="tx1"/>
          </a:fontRef>
        </p:style>
      </p:cxnSp>
      <p:pic>
        <p:nvPicPr>
          <p:cNvPr id="2" name="Grafik 1">
            <a:extLst>
              <a:ext uri="{FF2B5EF4-FFF2-40B4-BE49-F238E27FC236}">
                <a16:creationId xmlns:a16="http://schemas.microsoft.com/office/drawing/2014/main" id="{C605F04C-F49B-F82E-9CA0-8486D15B6F32}"/>
              </a:ext>
            </a:extLst>
          </p:cNvPr>
          <p:cNvPicPr>
            <a:picLocks noChangeAspect="1"/>
          </p:cNvPicPr>
          <p:nvPr/>
        </p:nvPicPr>
        <p:blipFill>
          <a:blip r:embed="rId3">
            <a:biLevel thresh="25000"/>
          </a:blip>
          <a:srcRect l="76282" t="-2" r="-20004" b="-16623"/>
          <a:stretch>
            <a:fillRect/>
          </a:stretch>
        </p:blipFill>
        <p:spPr>
          <a:xfrm>
            <a:off x="449072" y="3060031"/>
            <a:ext cx="1944000" cy="1152000"/>
          </a:xfrm>
          <a:prstGeom prst="rect">
            <a:avLst/>
          </a:prstGeom>
        </p:spPr>
      </p:pic>
    </p:spTree>
    <p:extLst>
      <p:ext uri="{BB962C8B-B14F-4D97-AF65-F5344CB8AC3E}">
        <p14:creationId xmlns:p14="http://schemas.microsoft.com/office/powerpoint/2010/main" val="3243961604"/>
      </p:ext>
    </p:extLst>
  </p:cSld>
  <p:clrMapOvr>
    <a:masterClrMapping/>
  </p:clrMapOvr>
</p:sld>
</file>

<file path=ppt/theme/theme1.xml><?xml version="1.0" encoding="utf-8"?>
<a:theme xmlns:a="http://schemas.openxmlformats.org/drawingml/2006/main" name="Standard Slid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LengthInSeconds xmlns="ddf7e4be-af23-4d1b-afb3-d0408c1320e5" xsi:nil="true"/>
    <lcf76f155ced4ddcb4097134ff3c332f xmlns="ddf7e4be-af23-4d1b-afb3-d0408c1320e5">
      <Terms xmlns="http://schemas.microsoft.com/office/infopath/2007/PartnerControls"/>
    </lcf76f155ced4ddcb4097134ff3c332f>
    <TaxCatchAll xmlns="e60fda0c-9c37-4549-b6bf-7ad3215c260d"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2A6CC75167E4B4B9161099DBC571416" ma:contentTypeVersion="12" ma:contentTypeDescription="Create a new document." ma:contentTypeScope="" ma:versionID="426997b795d57aad1e7962ee9c55ddfb">
  <xsd:schema xmlns:xsd="http://www.w3.org/2001/XMLSchema" xmlns:xs="http://www.w3.org/2001/XMLSchema" xmlns:p="http://schemas.microsoft.com/office/2006/metadata/properties" xmlns:ns2="ddf7e4be-af23-4d1b-afb3-d0408c1320e5" xmlns:ns3="e60fda0c-9c37-4549-b6bf-7ad3215c260d" targetNamespace="http://schemas.microsoft.com/office/2006/metadata/properties" ma:root="true" ma:fieldsID="0cd75b0b288e5d43ef126fa9a6a1f1cd" ns2:_="" ns3:_="">
    <xsd:import namespace="ddf7e4be-af23-4d1b-afb3-d0408c1320e5"/>
    <xsd:import namespace="e60fda0c-9c37-4549-b6bf-7ad3215c260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df7e4be-af23-4d1b-afb3-d0408c1320e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8fd00175-ead4-462a-bd62-8aa33dd9966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e60fda0c-9c37-4549-b6bf-7ad3215c260d"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c981ed4b-0d88-4159-a102-306a63615155}" ma:internalName="TaxCatchAll" ma:showField="CatchAllData" ma:web="e60fda0c-9c37-4549-b6bf-7ad3215c260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06779D9-738B-4AA1-9A2D-2A82F8900364}">
  <ds:schemaRefs>
    <ds:schemaRef ds:uri="16babf16-59df-40f2-b3cd-06722617c9e5"/>
    <ds:schemaRef ds:uri="5f920562-c94f-4c9b-9628-4c6df0251a10"/>
    <ds:schemaRef ds:uri="ddf7e4be-af23-4d1b-afb3-d0408c1320e5"/>
    <ds:schemaRef ds:uri="e60fda0c-9c37-4549-b6bf-7ad3215c260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A011B50B-C5F1-4BEB-AE72-2FE8C38A7C95}">
  <ds:schemaRefs>
    <ds:schemaRef ds:uri="http://schemas.microsoft.com/sharepoint/v3/contenttype/forms"/>
  </ds:schemaRefs>
</ds:datastoreItem>
</file>

<file path=customXml/itemProps3.xml><?xml version="1.0" encoding="utf-8"?>
<ds:datastoreItem xmlns:ds="http://schemas.openxmlformats.org/officeDocument/2006/customXml" ds:itemID="{2FB5EDFF-4A4A-416A-A4EC-61F7A137F13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df7e4be-af23-4d1b-afb3-d0408c1320e5"/>
    <ds:schemaRef ds:uri="e60fda0c-9c37-4549-b6bf-7ad3215c260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1551</Words>
  <Application>Microsoft Macintosh PowerPoint</Application>
  <PresentationFormat>Bildschirmpräsentation (16:9)</PresentationFormat>
  <Paragraphs>148</Paragraphs>
  <Slides>23</Slides>
  <Notes>0</Notes>
  <HiddenSlides>0</HiddenSlides>
  <MMClips>0</MMClips>
  <ScaleCrop>false</ScaleCrop>
  <HeadingPairs>
    <vt:vector size="6" baseType="variant">
      <vt:variant>
        <vt:lpstr>Verwendete Schriftarten</vt:lpstr>
      </vt:variant>
      <vt:variant>
        <vt:i4>7</vt:i4>
      </vt:variant>
      <vt:variant>
        <vt:lpstr>Design</vt:lpstr>
      </vt:variant>
      <vt:variant>
        <vt:i4>3</vt:i4>
      </vt:variant>
      <vt:variant>
        <vt:lpstr>Folientitel</vt:lpstr>
      </vt:variant>
      <vt:variant>
        <vt:i4>23</vt:i4>
      </vt:variant>
    </vt:vector>
  </HeadingPairs>
  <TitlesOfParts>
    <vt:vector size="33" baseType="lpstr">
      <vt:lpstr>STXingkai</vt:lpstr>
      <vt:lpstr>Arial</vt:lpstr>
      <vt:lpstr>Avenir Next</vt:lpstr>
      <vt:lpstr>Avenir Next Demi Bold</vt:lpstr>
      <vt:lpstr>Calibri</vt:lpstr>
      <vt:lpstr>Lucida Grande</vt:lpstr>
      <vt:lpstr>Wingdings</vt:lpstr>
      <vt:lpstr>Standard Slide</vt:lpstr>
      <vt:lpstr>Custom Design</vt:lpstr>
      <vt:lpstr>1_Custom Design</vt:lpstr>
      <vt:lpstr>Tax claims in European insolvency law:  Special treatment or just another creditor?</vt:lpstr>
      <vt:lpstr>PowerPoint-Präsentation</vt:lpstr>
      <vt:lpstr>Economic analysis:  Special treatment for tax claims?</vt:lpstr>
      <vt:lpstr>PowerPoint-Präsentation</vt:lpstr>
      <vt:lpstr>Economic analysis:  Special treatment for tax claims?</vt:lpstr>
      <vt:lpstr>PowerPoint-Präsentation</vt:lpstr>
      <vt:lpstr>Economic analysis:  Special treatment for tax claims?</vt:lpstr>
      <vt:lpstr>PowerPoint-Präsentation</vt:lpstr>
      <vt:lpstr>EU-level harmonization:  May Member States afford tax claims  special treatment?</vt:lpstr>
      <vt:lpstr>PowerPoint-Präsentation</vt:lpstr>
      <vt:lpstr>EU-level harmonization:  May Member States afford tax claims  special treatment?</vt:lpstr>
      <vt:lpstr>PowerPoint-Präsentation</vt:lpstr>
      <vt:lpstr>PowerPoint-Präsentation</vt:lpstr>
      <vt:lpstr>EU-level harmonization:  May Member States afford tax claims  special treatment?</vt:lpstr>
      <vt:lpstr>Cross border implications:  The foreign tax creditor under  private and public international law</vt:lpstr>
      <vt:lpstr>PowerPoint-Präsentation</vt:lpstr>
      <vt:lpstr>Cross border implications:  The foreign tax creditor under  private and public international law</vt:lpstr>
      <vt:lpstr>PowerPoint-Präsentation</vt:lpstr>
      <vt:lpstr>PowerPoint-Präsentation</vt:lpstr>
      <vt:lpstr>PowerPoint-Präsentation</vt:lpstr>
      <vt:lpstr>Cross border implications:  The foreign tax creditor under  private and public international law</vt:lpstr>
      <vt:lpstr>PowerPoint-Präsentation</vt:lpstr>
      <vt:lpstr>Looking forward to your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Priyal Wallington</dc:creator>
  <cp:lastModifiedBy>Fabian Kratzlmeier</cp:lastModifiedBy>
  <cp:revision>38</cp:revision>
  <dcterms:created xsi:type="dcterms:W3CDTF">2020-09-09T23:26:33Z</dcterms:created>
  <dcterms:modified xsi:type="dcterms:W3CDTF">2025-10-08T13:56:08Z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0x01010062A6CC75167E4B4B9161099DBC571416</vt:lpwstr>
  </property>
  <property fmtid="{D5CDD505-2E9C-101B-9397-08002B2CF9AE}" pid="3" name="Order">
    <vt:r8>1068200</vt:r8>
  </property>
  <property fmtid="{D5CDD505-2E9C-101B-9397-08002B2CF9AE}" pid="4" name="xd_Signature">
    <vt:bool>false</vt:bool>
  </property>
  <property fmtid="{D5CDD505-2E9C-101B-9397-08002B2CF9AE}" pid="5" name="xd_ProgID">
    <vt:lpwstr/>
  </property>
  <property fmtid="{D5CDD505-2E9C-101B-9397-08002B2CF9AE}" pid="6" name="ComplianceAssetId">
    <vt:lpwstr/>
  </property>
  <property fmtid="{D5CDD505-2E9C-101B-9397-08002B2CF9AE}" pid="7" name="TemplateUrl">
    <vt:lpwstr/>
  </property>
  <property fmtid="{D5CDD505-2E9C-101B-9397-08002B2CF9AE}" pid="8" name="_ExtendedDescription">
    <vt:lpwstr/>
  </property>
  <property fmtid="{D5CDD505-2E9C-101B-9397-08002B2CF9AE}" pid="9" name="TriggerFlowInfo">
    <vt:lpwstr/>
  </property>
</Properties>
</file>