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1" r:id="rId2"/>
  </p:sldMasterIdLst>
  <p:notesMasterIdLst>
    <p:notesMasterId r:id="rId77"/>
  </p:notesMasterIdLst>
  <p:sldIdLst>
    <p:sldId id="277" r:id="rId3"/>
    <p:sldId id="325" r:id="rId4"/>
    <p:sldId id="320" r:id="rId5"/>
    <p:sldId id="321" r:id="rId6"/>
    <p:sldId id="323" r:id="rId7"/>
    <p:sldId id="328" r:id="rId8"/>
    <p:sldId id="337" r:id="rId9"/>
    <p:sldId id="333" r:id="rId10"/>
    <p:sldId id="329" r:id="rId11"/>
    <p:sldId id="344" r:id="rId12"/>
    <p:sldId id="349" r:id="rId13"/>
    <p:sldId id="350" r:id="rId14"/>
    <p:sldId id="351" r:id="rId15"/>
    <p:sldId id="330" r:id="rId16"/>
    <p:sldId id="343" r:id="rId17"/>
    <p:sldId id="339" r:id="rId18"/>
    <p:sldId id="342" r:id="rId19"/>
    <p:sldId id="282" r:id="rId20"/>
    <p:sldId id="327" r:id="rId21"/>
    <p:sldId id="322" r:id="rId22"/>
    <p:sldId id="13614" r:id="rId23"/>
    <p:sldId id="13649" r:id="rId24"/>
    <p:sldId id="13616" r:id="rId25"/>
    <p:sldId id="13617" r:id="rId26"/>
    <p:sldId id="13618" r:id="rId27"/>
    <p:sldId id="13619" r:id="rId28"/>
    <p:sldId id="13620" r:id="rId29"/>
    <p:sldId id="13621" r:id="rId30"/>
    <p:sldId id="13622" r:id="rId31"/>
    <p:sldId id="13623" r:id="rId32"/>
    <p:sldId id="13624" r:id="rId33"/>
    <p:sldId id="13625" r:id="rId34"/>
    <p:sldId id="13626" r:id="rId35"/>
    <p:sldId id="13613" r:id="rId36"/>
    <p:sldId id="13492" r:id="rId37"/>
    <p:sldId id="13531" r:id="rId38"/>
    <p:sldId id="13629" r:id="rId39"/>
    <p:sldId id="13630" r:id="rId40"/>
    <p:sldId id="13631" r:id="rId41"/>
    <p:sldId id="13632" r:id="rId42"/>
    <p:sldId id="13633" r:id="rId43"/>
    <p:sldId id="13634" r:id="rId44"/>
    <p:sldId id="13635" r:id="rId45"/>
    <p:sldId id="13636" r:id="rId46"/>
    <p:sldId id="13637" r:id="rId47"/>
    <p:sldId id="13638" r:id="rId48"/>
    <p:sldId id="13639" r:id="rId49"/>
    <p:sldId id="13640" r:id="rId50"/>
    <p:sldId id="13641" r:id="rId51"/>
    <p:sldId id="13642" r:id="rId52"/>
    <p:sldId id="13643" r:id="rId53"/>
    <p:sldId id="13644" r:id="rId54"/>
    <p:sldId id="13645" r:id="rId55"/>
    <p:sldId id="13646" r:id="rId56"/>
    <p:sldId id="13647" r:id="rId57"/>
    <p:sldId id="13648" r:id="rId58"/>
    <p:sldId id="13611" r:id="rId59"/>
    <p:sldId id="13650" r:id="rId60"/>
    <p:sldId id="280" r:id="rId61"/>
    <p:sldId id="281" r:id="rId62"/>
    <p:sldId id="13651" r:id="rId63"/>
    <p:sldId id="13652" r:id="rId64"/>
    <p:sldId id="13653" r:id="rId65"/>
    <p:sldId id="283" r:id="rId66"/>
    <p:sldId id="285" r:id="rId67"/>
    <p:sldId id="284" r:id="rId68"/>
    <p:sldId id="261" r:id="rId69"/>
    <p:sldId id="286" r:id="rId70"/>
    <p:sldId id="287" r:id="rId71"/>
    <p:sldId id="288" r:id="rId72"/>
    <p:sldId id="279" r:id="rId73"/>
    <p:sldId id="310" r:id="rId74"/>
    <p:sldId id="306" r:id="rId75"/>
    <p:sldId id="317" r:id="rId7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2D86A5-8786-6343-8BEA-BA23210579CB}" v="35" dt="2025-10-02T08:24:03.1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4"/>
    <p:restoredTop sz="94694"/>
  </p:normalViewPr>
  <p:slideViewPr>
    <p:cSldViewPr snapToGrid="0" snapToObjects="1">
      <p:cViewPr varScale="1">
        <p:scale>
          <a:sx n="105" d="100"/>
          <a:sy n="105" d="100"/>
        </p:scale>
        <p:origin x="696" y="6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microsoft.com/office/2015/10/relationships/revisionInfo" Target="revisionInfo.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10/29/2025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83074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82589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64825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28A91A2-0FB1-274F-8D4C-3D32B4341775}" type="slidenum">
              <a:rPr lang="en-US" smtClean="0"/>
              <a:pPr>
                <a:defRPr/>
              </a:pPr>
              <a:t>6</a:t>
            </a:fld>
            <a:endParaRPr lang="en-US" dirty="0"/>
          </a:p>
        </p:txBody>
      </p:sp>
    </p:spTree>
    <p:extLst>
      <p:ext uri="{BB962C8B-B14F-4D97-AF65-F5344CB8AC3E}">
        <p14:creationId xmlns:p14="http://schemas.microsoft.com/office/powerpoint/2010/main" val="16499152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2D310-A713-A0A0-805C-895C157310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5BD2DB-BB9A-7232-0777-664889B9D7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C5A9EF-9168-1C6A-894A-898D287E8E03}"/>
              </a:ext>
            </a:extLst>
          </p:cNvPr>
          <p:cNvSpPr>
            <a:spLocks noGrp="1"/>
          </p:cNvSpPr>
          <p:nvPr>
            <p:ph type="body" idx="1"/>
          </p:nvPr>
        </p:nvSpPr>
        <p:spPr/>
        <p:txBody>
          <a:bodyPr/>
          <a:lstStyle/>
          <a:p>
            <a:r>
              <a:rPr lang="en-US" dirty="0"/>
              <a:t>Alice will start with a poll to the audience.</a:t>
            </a:r>
          </a:p>
        </p:txBody>
      </p:sp>
      <p:sp>
        <p:nvSpPr>
          <p:cNvPr id="4" name="Slide Number Placeholder 3">
            <a:extLst>
              <a:ext uri="{FF2B5EF4-FFF2-40B4-BE49-F238E27FC236}">
                <a16:creationId xmlns:a16="http://schemas.microsoft.com/office/drawing/2014/main" id="{B0AAC8AF-9430-CD3E-18D4-D3E8057C2A94}"/>
              </a:ext>
            </a:extLst>
          </p:cNvPr>
          <p:cNvSpPr>
            <a:spLocks noGrp="1"/>
          </p:cNvSpPr>
          <p:nvPr>
            <p:ph type="sldNum" sz="quarter" idx="10"/>
          </p:nvPr>
        </p:nvSpPr>
        <p:spPr/>
        <p:txBody>
          <a:bodyPr/>
          <a:lstStyle/>
          <a:p>
            <a:pPr>
              <a:defRPr/>
            </a:pPr>
            <a:fld id="{128A91A2-0FB1-274F-8D4C-3D32B4341775}" type="slidenum">
              <a:rPr lang="en-US" smtClean="0"/>
              <a:pPr>
                <a:defRPr/>
              </a:pPr>
              <a:t>7</a:t>
            </a:fld>
            <a:endParaRPr lang="en-US" dirty="0"/>
          </a:p>
        </p:txBody>
      </p:sp>
    </p:spTree>
    <p:extLst>
      <p:ext uri="{BB962C8B-B14F-4D97-AF65-F5344CB8AC3E}">
        <p14:creationId xmlns:p14="http://schemas.microsoft.com/office/powerpoint/2010/main" val="3882886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E5843-DC53-3AFE-4309-6221207C10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AF1C21-211D-1426-32BE-6E7C5E0A9D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D55AA5-1DF4-1FCC-3A77-433EE1E6A08D}"/>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US" dirty="0"/>
              <a:t>Alice will ask </a:t>
            </a:r>
            <a:r>
              <a:rPr lang="en-US" sz="1200" kern="1200" dirty="0">
                <a:solidFill>
                  <a:schemeClr val="tx1"/>
                </a:solidFill>
                <a:latin typeface="+mn-lt"/>
                <a:ea typeface="MS PGothic" pitchFamily="34" charset="-128"/>
              </a:rPr>
              <a:t>James (who worked in the US) </a:t>
            </a:r>
            <a:r>
              <a:rPr lang="en-US" sz="1200" kern="1200" dirty="0">
                <a:solidFill>
                  <a:schemeClr val="tx1"/>
                </a:solidFill>
                <a:latin typeface="+mn-lt"/>
                <a:ea typeface="MS PGothic" pitchFamily="34" charset="-128"/>
                <a:cs typeface="Calibri" panose="020F0502020204030204" pitchFamily="34" charset="0"/>
              </a:rPr>
              <a:t>what are Liability Management Exercises/Transactions.</a:t>
            </a:r>
          </a:p>
        </p:txBody>
      </p:sp>
      <p:sp>
        <p:nvSpPr>
          <p:cNvPr id="4" name="Slide Number Placeholder 3">
            <a:extLst>
              <a:ext uri="{FF2B5EF4-FFF2-40B4-BE49-F238E27FC236}">
                <a16:creationId xmlns:a16="http://schemas.microsoft.com/office/drawing/2014/main" id="{CBF543E3-892B-3CB7-3676-78E110CE9509}"/>
              </a:ext>
            </a:extLst>
          </p:cNvPr>
          <p:cNvSpPr>
            <a:spLocks noGrp="1"/>
          </p:cNvSpPr>
          <p:nvPr>
            <p:ph type="sldNum" sz="quarter" idx="10"/>
          </p:nvPr>
        </p:nvSpPr>
        <p:spPr/>
        <p:txBody>
          <a:bodyPr/>
          <a:lstStyle/>
          <a:p>
            <a:pPr>
              <a:defRPr/>
            </a:pPr>
            <a:fld id="{128A91A2-0FB1-274F-8D4C-3D32B4341775}" type="slidenum">
              <a:rPr lang="en-US" smtClean="0"/>
              <a:pPr>
                <a:defRPr/>
              </a:pPr>
              <a:t>8</a:t>
            </a:fld>
            <a:endParaRPr lang="en-US" dirty="0"/>
          </a:p>
        </p:txBody>
      </p:sp>
    </p:spTree>
    <p:extLst>
      <p:ext uri="{BB962C8B-B14F-4D97-AF65-F5344CB8AC3E}">
        <p14:creationId xmlns:p14="http://schemas.microsoft.com/office/powerpoint/2010/main" val="35722013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1D8BC-ACCA-400E-90D5-7517A352E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D0FBB-40FA-92C9-8DB9-FCE070CC2A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F3A4C-BFC6-08EC-4A92-621FD0FE5481}"/>
              </a:ext>
            </a:extLst>
          </p:cNvPr>
          <p:cNvSpPr>
            <a:spLocks noGrp="1"/>
          </p:cNvSpPr>
          <p:nvPr>
            <p:ph type="body" idx="1"/>
          </p:nvPr>
        </p:nvSpPr>
        <p:spPr/>
        <p:txBody>
          <a:bodyPr/>
          <a:lstStyle/>
          <a:p>
            <a:r>
              <a:rPr lang="en-US" dirty="0"/>
              <a:t>James will then present the types of LMEs are available (James will add diagrams).</a:t>
            </a:r>
          </a:p>
        </p:txBody>
      </p:sp>
      <p:sp>
        <p:nvSpPr>
          <p:cNvPr id="4" name="Slide Number Placeholder 3">
            <a:extLst>
              <a:ext uri="{FF2B5EF4-FFF2-40B4-BE49-F238E27FC236}">
                <a16:creationId xmlns:a16="http://schemas.microsoft.com/office/drawing/2014/main" id="{6B367A7E-038A-3097-8533-1DA81467B46A}"/>
              </a:ext>
            </a:extLst>
          </p:cNvPr>
          <p:cNvSpPr>
            <a:spLocks noGrp="1"/>
          </p:cNvSpPr>
          <p:nvPr>
            <p:ph type="sldNum" sz="quarter" idx="10"/>
          </p:nvPr>
        </p:nvSpPr>
        <p:spPr/>
        <p:txBody>
          <a:bodyPr/>
          <a:lstStyle/>
          <a:p>
            <a:pPr>
              <a:defRPr/>
            </a:pPr>
            <a:fld id="{128A91A2-0FB1-274F-8D4C-3D32B4341775}" type="slidenum">
              <a:rPr lang="en-US" smtClean="0"/>
              <a:pPr>
                <a:defRPr/>
              </a:pPr>
              <a:t>9</a:t>
            </a:fld>
            <a:endParaRPr lang="en-US" dirty="0"/>
          </a:p>
        </p:txBody>
      </p:sp>
    </p:spTree>
    <p:extLst>
      <p:ext uri="{BB962C8B-B14F-4D97-AF65-F5344CB8AC3E}">
        <p14:creationId xmlns:p14="http://schemas.microsoft.com/office/powerpoint/2010/main" val="3889014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1D8BC-ACCA-400E-90D5-7517A352E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D0FBB-40FA-92C9-8DB9-FCE070CC2A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F3A4C-BFC6-08EC-4A92-621FD0FE5481}"/>
              </a:ext>
            </a:extLst>
          </p:cNvPr>
          <p:cNvSpPr>
            <a:spLocks noGrp="1"/>
          </p:cNvSpPr>
          <p:nvPr>
            <p:ph type="body" idx="1"/>
          </p:nvPr>
        </p:nvSpPr>
        <p:spPr/>
        <p:txBody>
          <a:bodyPr/>
          <a:lstStyle/>
          <a:p>
            <a:r>
              <a:rPr lang="en-US" dirty="0"/>
              <a:t>James will then present the types of LMEs are available (James will add diagrams).</a:t>
            </a:r>
          </a:p>
        </p:txBody>
      </p:sp>
      <p:sp>
        <p:nvSpPr>
          <p:cNvPr id="4" name="Slide Number Placeholder 3">
            <a:extLst>
              <a:ext uri="{FF2B5EF4-FFF2-40B4-BE49-F238E27FC236}">
                <a16:creationId xmlns:a16="http://schemas.microsoft.com/office/drawing/2014/main" id="{6B367A7E-038A-3097-8533-1DA81467B46A}"/>
              </a:ext>
            </a:extLst>
          </p:cNvPr>
          <p:cNvSpPr>
            <a:spLocks noGrp="1"/>
          </p:cNvSpPr>
          <p:nvPr>
            <p:ph type="sldNum" sz="quarter" idx="10"/>
          </p:nvPr>
        </p:nvSpPr>
        <p:spPr/>
        <p:txBody>
          <a:bodyPr/>
          <a:lstStyle/>
          <a:p>
            <a:pPr>
              <a:defRPr/>
            </a:pPr>
            <a:fld id="{128A91A2-0FB1-274F-8D4C-3D32B4341775}" type="slidenum">
              <a:rPr lang="en-US" smtClean="0"/>
              <a:pPr>
                <a:defRPr/>
              </a:pPr>
              <a:t>10</a:t>
            </a:fld>
            <a:endParaRPr lang="en-US" dirty="0"/>
          </a:p>
        </p:txBody>
      </p:sp>
    </p:spTree>
    <p:extLst>
      <p:ext uri="{BB962C8B-B14F-4D97-AF65-F5344CB8AC3E}">
        <p14:creationId xmlns:p14="http://schemas.microsoft.com/office/powerpoint/2010/main" val="38362053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1D8BC-ACCA-400E-90D5-7517A352E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D0FBB-40FA-92C9-8DB9-FCE070CC2A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F3A4C-BFC6-08EC-4A92-621FD0FE5481}"/>
              </a:ext>
            </a:extLst>
          </p:cNvPr>
          <p:cNvSpPr>
            <a:spLocks noGrp="1"/>
          </p:cNvSpPr>
          <p:nvPr>
            <p:ph type="body" idx="1"/>
          </p:nvPr>
        </p:nvSpPr>
        <p:spPr/>
        <p:txBody>
          <a:bodyPr/>
          <a:lstStyle/>
          <a:p>
            <a:r>
              <a:rPr lang="en-US" dirty="0"/>
              <a:t>James will then present the types of LMEs are available (James will add diagrams).</a:t>
            </a:r>
          </a:p>
        </p:txBody>
      </p:sp>
      <p:sp>
        <p:nvSpPr>
          <p:cNvPr id="4" name="Slide Number Placeholder 3">
            <a:extLst>
              <a:ext uri="{FF2B5EF4-FFF2-40B4-BE49-F238E27FC236}">
                <a16:creationId xmlns:a16="http://schemas.microsoft.com/office/drawing/2014/main" id="{6B367A7E-038A-3097-8533-1DA81467B46A}"/>
              </a:ext>
            </a:extLst>
          </p:cNvPr>
          <p:cNvSpPr>
            <a:spLocks noGrp="1"/>
          </p:cNvSpPr>
          <p:nvPr>
            <p:ph type="sldNum" sz="quarter" idx="10"/>
          </p:nvPr>
        </p:nvSpPr>
        <p:spPr/>
        <p:txBody>
          <a:bodyPr/>
          <a:lstStyle/>
          <a:p>
            <a:pPr>
              <a:defRPr/>
            </a:pPr>
            <a:fld id="{128A91A2-0FB1-274F-8D4C-3D32B4341775}" type="slidenum">
              <a:rPr lang="en-US" smtClean="0"/>
              <a:pPr>
                <a:defRPr/>
              </a:pPr>
              <a:t>11</a:t>
            </a:fld>
            <a:endParaRPr lang="en-US" dirty="0"/>
          </a:p>
        </p:txBody>
      </p:sp>
    </p:spTree>
    <p:extLst>
      <p:ext uri="{BB962C8B-B14F-4D97-AF65-F5344CB8AC3E}">
        <p14:creationId xmlns:p14="http://schemas.microsoft.com/office/powerpoint/2010/main" val="35654688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1D8BC-ACCA-400E-90D5-7517A352E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D0FBB-40FA-92C9-8DB9-FCE070CC2A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F3A4C-BFC6-08EC-4A92-621FD0FE5481}"/>
              </a:ext>
            </a:extLst>
          </p:cNvPr>
          <p:cNvSpPr>
            <a:spLocks noGrp="1"/>
          </p:cNvSpPr>
          <p:nvPr>
            <p:ph type="body" idx="1"/>
          </p:nvPr>
        </p:nvSpPr>
        <p:spPr/>
        <p:txBody>
          <a:bodyPr/>
          <a:lstStyle/>
          <a:p>
            <a:r>
              <a:rPr lang="en-US" dirty="0"/>
              <a:t>James will then present the types of LMEs are available (James will add diagrams).</a:t>
            </a:r>
          </a:p>
        </p:txBody>
      </p:sp>
      <p:sp>
        <p:nvSpPr>
          <p:cNvPr id="4" name="Slide Number Placeholder 3">
            <a:extLst>
              <a:ext uri="{FF2B5EF4-FFF2-40B4-BE49-F238E27FC236}">
                <a16:creationId xmlns:a16="http://schemas.microsoft.com/office/drawing/2014/main" id="{6B367A7E-038A-3097-8533-1DA81467B46A}"/>
              </a:ext>
            </a:extLst>
          </p:cNvPr>
          <p:cNvSpPr>
            <a:spLocks noGrp="1"/>
          </p:cNvSpPr>
          <p:nvPr>
            <p:ph type="sldNum" sz="quarter" idx="10"/>
          </p:nvPr>
        </p:nvSpPr>
        <p:spPr/>
        <p:txBody>
          <a:bodyPr/>
          <a:lstStyle/>
          <a:p>
            <a:pPr>
              <a:defRPr/>
            </a:pPr>
            <a:fld id="{128A91A2-0FB1-274F-8D4C-3D32B4341775}" type="slidenum">
              <a:rPr lang="en-US" smtClean="0"/>
              <a:pPr>
                <a:defRPr/>
              </a:pPr>
              <a:t>12</a:t>
            </a:fld>
            <a:endParaRPr lang="en-US" dirty="0"/>
          </a:p>
        </p:txBody>
      </p:sp>
    </p:spTree>
    <p:extLst>
      <p:ext uri="{BB962C8B-B14F-4D97-AF65-F5344CB8AC3E}">
        <p14:creationId xmlns:p14="http://schemas.microsoft.com/office/powerpoint/2010/main" val="25830562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1D8BC-ACCA-400E-90D5-7517A352E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D0FBB-40FA-92C9-8DB9-FCE070CC2A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F3A4C-BFC6-08EC-4A92-621FD0FE5481}"/>
              </a:ext>
            </a:extLst>
          </p:cNvPr>
          <p:cNvSpPr>
            <a:spLocks noGrp="1"/>
          </p:cNvSpPr>
          <p:nvPr>
            <p:ph type="body" idx="1"/>
          </p:nvPr>
        </p:nvSpPr>
        <p:spPr/>
        <p:txBody>
          <a:bodyPr/>
          <a:lstStyle/>
          <a:p>
            <a:r>
              <a:rPr lang="en-US" dirty="0"/>
              <a:t>James will then present the types of LMEs are available (James will add diagrams).</a:t>
            </a:r>
          </a:p>
        </p:txBody>
      </p:sp>
      <p:sp>
        <p:nvSpPr>
          <p:cNvPr id="4" name="Slide Number Placeholder 3">
            <a:extLst>
              <a:ext uri="{FF2B5EF4-FFF2-40B4-BE49-F238E27FC236}">
                <a16:creationId xmlns:a16="http://schemas.microsoft.com/office/drawing/2014/main" id="{6B367A7E-038A-3097-8533-1DA81467B46A}"/>
              </a:ext>
            </a:extLst>
          </p:cNvPr>
          <p:cNvSpPr>
            <a:spLocks noGrp="1"/>
          </p:cNvSpPr>
          <p:nvPr>
            <p:ph type="sldNum" sz="quarter" idx="10"/>
          </p:nvPr>
        </p:nvSpPr>
        <p:spPr/>
        <p:txBody>
          <a:bodyPr/>
          <a:lstStyle/>
          <a:p>
            <a:pPr>
              <a:defRPr/>
            </a:pPr>
            <a:fld id="{128A91A2-0FB1-274F-8D4C-3D32B4341775}" type="slidenum">
              <a:rPr lang="en-US" smtClean="0"/>
              <a:pPr>
                <a:defRPr/>
              </a:pPr>
              <a:t>13</a:t>
            </a:fld>
            <a:endParaRPr lang="en-US" dirty="0"/>
          </a:p>
        </p:txBody>
      </p:sp>
    </p:spTree>
    <p:extLst>
      <p:ext uri="{BB962C8B-B14F-4D97-AF65-F5344CB8AC3E}">
        <p14:creationId xmlns:p14="http://schemas.microsoft.com/office/powerpoint/2010/main" val="17500522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EC50C-7EE9-7C56-8557-5E81FA9E4B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17088F-550C-494C-6D5D-6C27F581F8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36552B-F4F2-E858-25B5-DF209C391A66}"/>
              </a:ext>
            </a:extLst>
          </p:cNvPr>
          <p:cNvSpPr>
            <a:spLocks noGrp="1"/>
          </p:cNvSpPr>
          <p:nvPr>
            <p:ph type="body" idx="1"/>
          </p:nvPr>
        </p:nvSpPr>
        <p:spPr/>
        <p:txBody>
          <a:bodyPr/>
          <a:lstStyle/>
          <a:p>
            <a:r>
              <a:rPr lang="en-US" dirty="0"/>
              <a:t>Alice will ask James (from investment banker point of view), Ian (from IP point of view) and Omar (from lawyer point of view) what makes LMEs attractive.</a:t>
            </a:r>
          </a:p>
          <a:p>
            <a:r>
              <a:rPr lang="en-US" dirty="0"/>
              <a:t>Alice will add her comments.</a:t>
            </a:r>
          </a:p>
        </p:txBody>
      </p:sp>
      <p:sp>
        <p:nvSpPr>
          <p:cNvPr id="4" name="Slide Number Placeholder 3">
            <a:extLst>
              <a:ext uri="{FF2B5EF4-FFF2-40B4-BE49-F238E27FC236}">
                <a16:creationId xmlns:a16="http://schemas.microsoft.com/office/drawing/2014/main" id="{E81A51DB-CCB3-02B2-43D3-B6DC175B41FC}"/>
              </a:ext>
            </a:extLst>
          </p:cNvPr>
          <p:cNvSpPr>
            <a:spLocks noGrp="1"/>
          </p:cNvSpPr>
          <p:nvPr>
            <p:ph type="sldNum" sz="quarter" idx="10"/>
          </p:nvPr>
        </p:nvSpPr>
        <p:spPr/>
        <p:txBody>
          <a:bodyPr/>
          <a:lstStyle/>
          <a:p>
            <a:pPr>
              <a:defRPr/>
            </a:pPr>
            <a:fld id="{128A91A2-0FB1-274F-8D4C-3D32B4341775}" type="slidenum">
              <a:rPr lang="en-US" smtClean="0"/>
              <a:pPr>
                <a:defRPr/>
              </a:pPr>
              <a:t>14</a:t>
            </a:fld>
            <a:endParaRPr lang="en-US" dirty="0"/>
          </a:p>
        </p:txBody>
      </p:sp>
    </p:spTree>
    <p:extLst>
      <p:ext uri="{BB962C8B-B14F-4D97-AF65-F5344CB8AC3E}">
        <p14:creationId xmlns:p14="http://schemas.microsoft.com/office/powerpoint/2010/main" val="39523012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AD9C7-7326-DF93-854D-EF627BAFF7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26DE59-D60E-AE3A-7401-E35EB02094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88FDDD-05C2-2E34-90D6-4632C0A16D39}"/>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US" dirty="0"/>
              <a:t>Alice will ask James (from investment banker point of view), Ian (from IP point of view) and Omar (from lawyer point of view) why are LMEs </a:t>
            </a:r>
            <a:r>
              <a:rPr lang="en-US" dirty="0" err="1"/>
              <a:t>criticised</a:t>
            </a:r>
            <a:r>
              <a:rPr lang="en-US" dirty="0"/>
              <a:t>.</a:t>
            </a:r>
          </a:p>
          <a:p>
            <a:r>
              <a:rPr lang="en-US" dirty="0"/>
              <a:t>Alice will add her comments.</a:t>
            </a:r>
          </a:p>
        </p:txBody>
      </p:sp>
      <p:sp>
        <p:nvSpPr>
          <p:cNvPr id="4" name="Slide Number Placeholder 3">
            <a:extLst>
              <a:ext uri="{FF2B5EF4-FFF2-40B4-BE49-F238E27FC236}">
                <a16:creationId xmlns:a16="http://schemas.microsoft.com/office/drawing/2014/main" id="{3F6FBCBE-3EE0-ADD3-E91B-42C8E18D9C79}"/>
              </a:ext>
            </a:extLst>
          </p:cNvPr>
          <p:cNvSpPr>
            <a:spLocks noGrp="1"/>
          </p:cNvSpPr>
          <p:nvPr>
            <p:ph type="sldNum" sz="quarter" idx="10"/>
          </p:nvPr>
        </p:nvSpPr>
        <p:spPr/>
        <p:txBody>
          <a:bodyPr/>
          <a:lstStyle/>
          <a:p>
            <a:pPr>
              <a:defRPr/>
            </a:pPr>
            <a:fld id="{128A91A2-0FB1-274F-8D4C-3D32B4341775}" type="slidenum">
              <a:rPr lang="en-US" smtClean="0"/>
              <a:pPr>
                <a:defRPr/>
              </a:pPr>
              <a:t>15</a:t>
            </a:fld>
            <a:endParaRPr lang="en-US" dirty="0"/>
          </a:p>
        </p:txBody>
      </p:sp>
    </p:spTree>
    <p:extLst>
      <p:ext uri="{BB962C8B-B14F-4D97-AF65-F5344CB8AC3E}">
        <p14:creationId xmlns:p14="http://schemas.microsoft.com/office/powerpoint/2010/main" val="36167259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98ECE-462B-46A2-887E-F3D3EB3E7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E47C58-7082-4ABA-043A-D3420520A8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8EC098-F41F-CD34-BE7D-2B6978E39BBA}"/>
              </a:ext>
            </a:extLst>
          </p:cNvPr>
          <p:cNvSpPr>
            <a:spLocks noGrp="1"/>
          </p:cNvSpPr>
          <p:nvPr>
            <p:ph type="body" idx="1"/>
          </p:nvPr>
        </p:nvSpPr>
        <p:spPr/>
        <p:txBody>
          <a:bodyPr/>
          <a:lstStyle/>
          <a:p>
            <a:r>
              <a:rPr lang="en-US" dirty="0"/>
              <a:t>Alice will ask Ian why are LMEs relevant in Europe, especially for our industry.</a:t>
            </a:r>
          </a:p>
          <a:p>
            <a:r>
              <a:rPr lang="en-US" dirty="0"/>
              <a:t>Omar will present the cases in Europe.</a:t>
            </a:r>
          </a:p>
        </p:txBody>
      </p:sp>
      <p:sp>
        <p:nvSpPr>
          <p:cNvPr id="4" name="Slide Number Placeholder 3">
            <a:extLst>
              <a:ext uri="{FF2B5EF4-FFF2-40B4-BE49-F238E27FC236}">
                <a16:creationId xmlns:a16="http://schemas.microsoft.com/office/drawing/2014/main" id="{9AA78D75-8E2C-DD02-F565-097B3EAE1A4D}"/>
              </a:ext>
            </a:extLst>
          </p:cNvPr>
          <p:cNvSpPr>
            <a:spLocks noGrp="1"/>
          </p:cNvSpPr>
          <p:nvPr>
            <p:ph type="sldNum" sz="quarter" idx="10"/>
          </p:nvPr>
        </p:nvSpPr>
        <p:spPr/>
        <p:txBody>
          <a:bodyPr/>
          <a:lstStyle/>
          <a:p>
            <a:pPr>
              <a:defRPr/>
            </a:pPr>
            <a:fld id="{128A91A2-0FB1-274F-8D4C-3D32B4341775}" type="slidenum">
              <a:rPr lang="en-US" smtClean="0"/>
              <a:pPr>
                <a:defRPr/>
              </a:pPr>
              <a:t>16</a:t>
            </a:fld>
            <a:endParaRPr lang="en-US" dirty="0"/>
          </a:p>
        </p:txBody>
      </p:sp>
    </p:spTree>
    <p:extLst>
      <p:ext uri="{BB962C8B-B14F-4D97-AF65-F5344CB8AC3E}">
        <p14:creationId xmlns:p14="http://schemas.microsoft.com/office/powerpoint/2010/main" val="3186828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2847E-4F18-43D3-E5B5-91800AEF55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334215-FC99-6C4A-5E2A-39D7D4DE59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A9A9A3-4DF6-F3C3-4897-DECFD1659C17}"/>
              </a:ext>
            </a:extLst>
          </p:cNvPr>
          <p:cNvSpPr>
            <a:spLocks noGrp="1"/>
          </p:cNvSpPr>
          <p:nvPr>
            <p:ph type="body" idx="1"/>
          </p:nvPr>
        </p:nvSpPr>
        <p:spPr/>
        <p:txBody>
          <a:bodyPr>
            <a:normAutofit fontScale="40000" lnSpcReduction="20000"/>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US" dirty="0"/>
              <a:t>Alice will ask James (from investment banker point of view), Ian (from UK IP point of view) and Omar (from Dutch lawyer point of view) what are the LMEs challenge risks.</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US" dirty="0"/>
              <a:t>Alice will add her views as a Dutch IP and conclude.</a:t>
            </a:r>
            <a:endParaRPr lang="en-US" sz="1200" dirty="0">
              <a:solidFill>
                <a:schemeClr val="tx1"/>
              </a:solidFill>
              <a:latin typeface="+mn-lt"/>
              <a:cs typeface="Calibri" panose="020F0502020204030204" pitchFamily="34"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n-US" sz="9600" dirty="0">
                <a:solidFill>
                  <a:schemeClr val="tx1"/>
                </a:solidFill>
                <a:latin typeface="Calibri" panose="020F0502020204030204" pitchFamily="34" charset="0"/>
                <a:cs typeface="Calibri" panose="020F0502020204030204" pitchFamily="34" charset="0"/>
                <a:sym typeface="Wingdings" panose="05000000000000000000" pitchFamily="2" charset="2"/>
              </a:rPr>
              <a:t> </a:t>
            </a:r>
            <a:r>
              <a:rPr lang="en-US" sz="9600" dirty="0">
                <a:solidFill>
                  <a:schemeClr val="tx1"/>
                </a:solidFill>
                <a:latin typeface="Calibri" panose="020F0502020204030204" pitchFamily="34" charset="0"/>
                <a:cs typeface="Calibri" panose="020F0502020204030204" pitchFamily="34" charset="0"/>
              </a:rPr>
              <a:t>breach of contracts, abuse of rights, breach of directors’ duties, restructuring &amp; insolvency law claims (e.g. avoidance actions), applicable law issues, …</a:t>
            </a:r>
          </a:p>
          <a:p>
            <a:endParaRPr lang="en-US" dirty="0"/>
          </a:p>
        </p:txBody>
      </p:sp>
      <p:sp>
        <p:nvSpPr>
          <p:cNvPr id="4" name="Slide Number Placeholder 3">
            <a:extLst>
              <a:ext uri="{FF2B5EF4-FFF2-40B4-BE49-F238E27FC236}">
                <a16:creationId xmlns:a16="http://schemas.microsoft.com/office/drawing/2014/main" id="{1C8606BD-3275-9F56-718F-47AE4D02B32C}"/>
              </a:ext>
            </a:extLst>
          </p:cNvPr>
          <p:cNvSpPr>
            <a:spLocks noGrp="1"/>
          </p:cNvSpPr>
          <p:nvPr>
            <p:ph type="sldNum" sz="quarter" idx="10"/>
          </p:nvPr>
        </p:nvSpPr>
        <p:spPr/>
        <p:txBody>
          <a:bodyPr/>
          <a:lstStyle/>
          <a:p>
            <a:pPr>
              <a:defRPr/>
            </a:pPr>
            <a:fld id="{128A91A2-0FB1-274F-8D4C-3D32B4341775}" type="slidenum">
              <a:rPr lang="en-US" smtClean="0"/>
              <a:pPr>
                <a:defRPr/>
              </a:pPr>
              <a:t>17</a:t>
            </a:fld>
            <a:endParaRPr lang="en-US" dirty="0"/>
          </a:p>
        </p:txBody>
      </p:sp>
    </p:spTree>
    <p:extLst>
      <p:ext uri="{BB962C8B-B14F-4D97-AF65-F5344CB8AC3E}">
        <p14:creationId xmlns:p14="http://schemas.microsoft.com/office/powerpoint/2010/main" val="675517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9422571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8059503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4524982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F4A94-1653-E36A-EE11-B1776EEAF9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707800-7BBA-9C5B-5016-25F6037DA54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B8C88C71-CB68-479E-15F4-4FA73392584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99C53CF-B18B-AC4C-3FB5-42D4C342B75A}"/>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87A06A-650F-4CE8-B8A3-9C9422B0D08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7358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71771-DB2A-F2FC-4F95-130868A4AC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38566-0B09-DBB0-8A6D-518E745B00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ED0498-9EAB-B463-9167-2E905634610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A0235E9-E032-A7D5-5309-62DCC5F865E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87A06A-650F-4CE8-B8A3-9C9422B0D08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72540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0187E-0AC6-24C2-6270-E508671AA8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B5A9A8-905F-590F-F005-6B5B6D7652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9D93DE-D171-64F2-650D-60EAD854062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B58F06E-A003-4766-369F-2E76A6A7B1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87A06A-650F-4CE8-B8A3-9C9422B0D08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93518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xfrm>
            <a:off x="-503238" y="903288"/>
            <a:ext cx="8027988" cy="4516437"/>
          </a:xfrm>
          <a:ln/>
        </p:spPr>
      </p:sp>
      <p:sp>
        <p:nvSpPr>
          <p:cNvPr id="48131" name="Notes Placeholder 2"/>
          <p:cNvSpPr>
            <a:spLocks noGrp="1"/>
          </p:cNvSpPr>
          <p:nvPr>
            <p:ph type="body" idx="1"/>
          </p:nvPr>
        </p:nvSpPr>
        <p:spPr>
          <a:xfrm>
            <a:off x="678201" y="5646626"/>
            <a:ext cx="5425609" cy="484156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100" dirty="0">
              <a:latin typeface="Arial" pitchFamily="34" charset="0"/>
            </a:endParaRPr>
          </a:p>
        </p:txBody>
      </p:sp>
      <p:sp>
        <p:nvSpPr>
          <p:cNvPr id="481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a:solidFill>
                  <a:schemeClr val="tx1"/>
                </a:solidFill>
                <a:latin typeface="Arial" pitchFamily="34" charset="0"/>
              </a:defRPr>
            </a:lvl1pPr>
            <a:lvl2pPr marL="805970" indent="-309989" eaLnBrk="0" hangingPunct="0">
              <a:defRPr sz="2200">
                <a:solidFill>
                  <a:schemeClr val="tx1"/>
                </a:solidFill>
                <a:latin typeface="Arial" pitchFamily="34" charset="0"/>
              </a:defRPr>
            </a:lvl2pPr>
            <a:lvl3pPr marL="1239955" indent="-247991" eaLnBrk="0" hangingPunct="0">
              <a:defRPr sz="2200">
                <a:solidFill>
                  <a:schemeClr val="tx1"/>
                </a:solidFill>
                <a:latin typeface="Arial" pitchFamily="34" charset="0"/>
              </a:defRPr>
            </a:lvl3pPr>
            <a:lvl4pPr marL="1735936" indent="-247991" eaLnBrk="0" hangingPunct="0">
              <a:defRPr sz="2200">
                <a:solidFill>
                  <a:schemeClr val="tx1"/>
                </a:solidFill>
                <a:latin typeface="Arial" pitchFamily="34" charset="0"/>
              </a:defRPr>
            </a:lvl4pPr>
            <a:lvl5pPr marL="2231918" indent="-247991" eaLnBrk="0" hangingPunct="0">
              <a:defRPr sz="2200">
                <a:solidFill>
                  <a:schemeClr val="tx1"/>
                </a:solidFill>
                <a:latin typeface="Arial" pitchFamily="34" charset="0"/>
              </a:defRPr>
            </a:lvl5pPr>
            <a:lvl6pPr marL="2727901" indent="-247991" eaLnBrk="0" fontAlgn="base" hangingPunct="0">
              <a:spcBef>
                <a:spcPct val="0"/>
              </a:spcBef>
              <a:spcAft>
                <a:spcPct val="0"/>
              </a:spcAft>
              <a:defRPr sz="2200">
                <a:solidFill>
                  <a:schemeClr val="tx1"/>
                </a:solidFill>
                <a:latin typeface="Arial" pitchFamily="34" charset="0"/>
              </a:defRPr>
            </a:lvl6pPr>
            <a:lvl7pPr marL="3223883" indent="-247991" eaLnBrk="0" fontAlgn="base" hangingPunct="0">
              <a:spcBef>
                <a:spcPct val="0"/>
              </a:spcBef>
              <a:spcAft>
                <a:spcPct val="0"/>
              </a:spcAft>
              <a:defRPr sz="2200">
                <a:solidFill>
                  <a:schemeClr val="tx1"/>
                </a:solidFill>
                <a:latin typeface="Arial" pitchFamily="34" charset="0"/>
              </a:defRPr>
            </a:lvl7pPr>
            <a:lvl8pPr marL="3719865" indent="-247991" eaLnBrk="0" fontAlgn="base" hangingPunct="0">
              <a:spcBef>
                <a:spcPct val="0"/>
              </a:spcBef>
              <a:spcAft>
                <a:spcPct val="0"/>
              </a:spcAft>
              <a:defRPr sz="2200">
                <a:solidFill>
                  <a:schemeClr val="tx1"/>
                </a:solidFill>
                <a:latin typeface="Arial" pitchFamily="34" charset="0"/>
              </a:defRPr>
            </a:lvl8pPr>
            <a:lvl9pPr marL="4215846" indent="-247991" eaLnBrk="0" fontAlgn="base" hangingPunct="0">
              <a:spcBef>
                <a:spcPct val="0"/>
              </a:spcBef>
              <a:spcAft>
                <a:spcPct val="0"/>
              </a:spcAft>
              <a:defRPr sz="2200">
                <a:solidFill>
                  <a:schemeClr val="tx1"/>
                </a:solidFill>
                <a:latin typeface="Arial"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8C246F3-2FF5-4453-A886-C6D07F3E7DDE}" type="slidenum">
              <a:rPr kumimoji="0" lang="en-AU" altLang="en-US" sz="1300" b="0" i="0" u="none" strike="noStrike" kern="1200" cap="none" spc="0" normalizeH="0" baseline="0" noProof="0">
                <a:ln>
                  <a:noFill/>
                </a:ln>
                <a:solidFill>
                  <a:prstClr val="black"/>
                </a:solidFill>
                <a:effectLst/>
                <a:uLnTx/>
                <a:uFillTx/>
                <a:latin typeface="Arial"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AU" altLang="en-US" sz="1300" b="0" i="0" u="none" strike="noStrike" kern="1200" cap="none" spc="0" normalizeH="0" baseline="0" noProof="0">
              <a:ln>
                <a:noFill/>
              </a:ln>
              <a:solidFill>
                <a:prstClr val="black"/>
              </a:solidFill>
              <a:effectLst/>
              <a:uLnTx/>
              <a:uFillTx/>
              <a:latin typeface="Arial" pitchFamily="34" charset="0"/>
              <a:ea typeface="+mn-ea"/>
              <a:cs typeface="+mn-cs"/>
            </a:endParaRPr>
          </a:p>
        </p:txBody>
      </p:sp>
    </p:spTree>
    <p:extLst>
      <p:ext uri="{BB962C8B-B14F-4D97-AF65-F5344CB8AC3E}">
        <p14:creationId xmlns:p14="http://schemas.microsoft.com/office/powerpoint/2010/main" val="35340298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87A06A-650F-4CE8-B8A3-9C9422B0D08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968494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87A06A-650F-4CE8-B8A3-9C9422B0D08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238717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68300" y="542925"/>
            <a:ext cx="6080125" cy="3419475"/>
          </a:xfrm>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6B6E24-93BE-48CA-9114-5680E9B3EC48}" type="slidenum">
              <a:rPr kumimoji="0" lang="en-US" sz="1000" b="0" i="0" u="none" strike="noStrike" kern="1200" cap="none" spc="0" normalizeH="0" baseline="0" noProof="0" smtClean="0">
                <a:ln>
                  <a:noFill/>
                </a:ln>
                <a:solidFill>
                  <a:srgbClr val="5B5C64"/>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000" b="0" i="0" u="none" strike="noStrike" kern="1200" cap="none" spc="0" normalizeH="0" baseline="0" noProof="0" dirty="0">
              <a:ln>
                <a:noFill/>
              </a:ln>
              <a:solidFill>
                <a:srgbClr val="5B5C64"/>
              </a:solidFill>
              <a:effectLst/>
              <a:uLnTx/>
              <a:uFillTx/>
              <a:latin typeface="Arial"/>
              <a:ea typeface="+mn-ea"/>
              <a:cs typeface="+mn-cs"/>
            </a:endParaRPr>
          </a:p>
        </p:txBody>
      </p:sp>
    </p:spTree>
    <p:extLst>
      <p:ext uri="{BB962C8B-B14F-4D97-AF65-F5344CB8AC3E}">
        <p14:creationId xmlns:p14="http://schemas.microsoft.com/office/powerpoint/2010/main" val="580862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6DC21-E805-010F-99B3-05ABDE774A6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D2949BD-3539-C13B-0E29-FBB02B1BEB25}"/>
              </a:ext>
            </a:extLst>
          </p:cNvPr>
          <p:cNvSpPr>
            <a:spLocks noGrp="1" noRot="1" noChangeAspect="1"/>
          </p:cNvSpPr>
          <p:nvPr>
            <p:ph type="sldImg"/>
          </p:nvPr>
        </p:nvSpPr>
        <p:spPr>
          <a:xfrm>
            <a:off x="368300" y="542925"/>
            <a:ext cx="6080125" cy="3419475"/>
          </a:xfrm>
        </p:spPr>
      </p:sp>
      <p:sp>
        <p:nvSpPr>
          <p:cNvPr id="3" name="Notizenplatzhalter 2">
            <a:extLst>
              <a:ext uri="{FF2B5EF4-FFF2-40B4-BE49-F238E27FC236}">
                <a16:creationId xmlns:a16="http://schemas.microsoft.com/office/drawing/2014/main" id="{98EAF36C-F920-01C3-AA68-331CD23DB3C5}"/>
              </a:ext>
            </a:extLst>
          </p:cNvPr>
          <p:cNvSpPr>
            <a:spLocks noGrp="1"/>
          </p:cNvSpPr>
          <p:nvPr>
            <p:ph type="body" idx="1"/>
          </p:nvPr>
        </p:nvSpPr>
        <p:spPr/>
        <p:txBody>
          <a:bodyPr/>
          <a:lstStyle/>
          <a:p>
            <a:endParaRPr lang="de-DE"/>
          </a:p>
        </p:txBody>
      </p:sp>
      <p:sp>
        <p:nvSpPr>
          <p:cNvPr id="4" name="Foliennummernplatzhalter 3">
            <a:extLst>
              <a:ext uri="{FF2B5EF4-FFF2-40B4-BE49-F238E27FC236}">
                <a16:creationId xmlns:a16="http://schemas.microsoft.com/office/drawing/2014/main" id="{7F3819E8-39D6-A452-1BEB-C244009FDA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6B6E24-93BE-48CA-9114-5680E9B3EC48}" type="slidenum">
              <a:rPr kumimoji="0" lang="en-US" sz="1000" b="0" i="0" u="none" strike="noStrike" kern="1200" cap="none" spc="0" normalizeH="0" baseline="0" noProof="0" smtClean="0">
                <a:ln>
                  <a:noFill/>
                </a:ln>
                <a:solidFill>
                  <a:srgbClr val="5B5C64"/>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000" b="0" i="0" u="none" strike="noStrike" kern="1200" cap="none" spc="0" normalizeH="0" baseline="0" noProof="0" dirty="0">
              <a:ln>
                <a:noFill/>
              </a:ln>
              <a:solidFill>
                <a:srgbClr val="5B5C64"/>
              </a:solidFill>
              <a:effectLst/>
              <a:uLnTx/>
              <a:uFillTx/>
              <a:latin typeface="Arial"/>
              <a:ea typeface="+mn-ea"/>
              <a:cs typeface="+mn-cs"/>
            </a:endParaRPr>
          </a:p>
        </p:txBody>
      </p:sp>
    </p:spTree>
    <p:extLst>
      <p:ext uri="{BB962C8B-B14F-4D97-AF65-F5344CB8AC3E}">
        <p14:creationId xmlns:p14="http://schemas.microsoft.com/office/powerpoint/2010/main" val="1019952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33192-A932-D5E3-DBD3-BB80533A782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70FEF6-081B-D899-94E7-BA331EB4705F}"/>
              </a:ext>
            </a:extLst>
          </p:cNvPr>
          <p:cNvSpPr>
            <a:spLocks noGrp="1" noRot="1" noChangeAspect="1"/>
          </p:cNvSpPr>
          <p:nvPr>
            <p:ph type="sldImg"/>
          </p:nvPr>
        </p:nvSpPr>
        <p:spPr>
          <a:xfrm>
            <a:off x="368300" y="542925"/>
            <a:ext cx="6080125" cy="3419475"/>
          </a:xfrm>
        </p:spPr>
      </p:sp>
      <p:sp>
        <p:nvSpPr>
          <p:cNvPr id="3" name="Notizenplatzhalter 2">
            <a:extLst>
              <a:ext uri="{FF2B5EF4-FFF2-40B4-BE49-F238E27FC236}">
                <a16:creationId xmlns:a16="http://schemas.microsoft.com/office/drawing/2014/main" id="{3EED372A-0D9B-FAEF-FE20-9A11302A21A1}"/>
              </a:ext>
            </a:extLst>
          </p:cNvPr>
          <p:cNvSpPr>
            <a:spLocks noGrp="1"/>
          </p:cNvSpPr>
          <p:nvPr>
            <p:ph type="body" idx="1"/>
          </p:nvPr>
        </p:nvSpPr>
        <p:spPr/>
        <p:txBody>
          <a:bodyPr/>
          <a:lstStyle/>
          <a:p>
            <a:endParaRPr lang="de-DE"/>
          </a:p>
        </p:txBody>
      </p:sp>
      <p:sp>
        <p:nvSpPr>
          <p:cNvPr id="4" name="Foliennummernplatzhalter 3">
            <a:extLst>
              <a:ext uri="{FF2B5EF4-FFF2-40B4-BE49-F238E27FC236}">
                <a16:creationId xmlns:a16="http://schemas.microsoft.com/office/drawing/2014/main" id="{93FDE928-8BD2-33BB-D2CD-968C56D7E5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6B6E24-93BE-48CA-9114-5680E9B3EC48}" type="slidenum">
              <a:rPr kumimoji="0" lang="en-US" sz="1000" b="0" i="0" u="none" strike="noStrike" kern="1200" cap="none" spc="0" normalizeH="0" baseline="0" noProof="0" smtClean="0">
                <a:ln>
                  <a:noFill/>
                </a:ln>
                <a:solidFill>
                  <a:srgbClr val="5B5C64"/>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000" b="0" i="0" u="none" strike="noStrike" kern="1200" cap="none" spc="0" normalizeH="0" baseline="0" noProof="0" dirty="0">
              <a:ln>
                <a:noFill/>
              </a:ln>
              <a:solidFill>
                <a:srgbClr val="5B5C64"/>
              </a:solidFill>
              <a:effectLst/>
              <a:uLnTx/>
              <a:uFillTx/>
              <a:latin typeface="Arial"/>
              <a:ea typeface="+mn-ea"/>
              <a:cs typeface="+mn-cs"/>
            </a:endParaRPr>
          </a:p>
        </p:txBody>
      </p:sp>
    </p:spTree>
    <p:extLst>
      <p:ext uri="{BB962C8B-B14F-4D97-AF65-F5344CB8AC3E}">
        <p14:creationId xmlns:p14="http://schemas.microsoft.com/office/powerpoint/2010/main" val="28106118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3841675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458564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11873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8" name="Picture Placeholder 10">
            <a:extLst>
              <a:ext uri="{FF2B5EF4-FFF2-40B4-BE49-F238E27FC236}">
                <a16:creationId xmlns:a16="http://schemas.microsoft.com/office/drawing/2014/main" id="{DAFBBF98-76CB-28B2-6F0E-70F6DF9F21D7}"/>
              </a:ext>
            </a:extLst>
          </p:cNvPr>
          <p:cNvSpPr>
            <a:spLocks noGrp="1"/>
          </p:cNvSpPr>
          <p:nvPr>
            <p:ph type="pic" sz="quarter" idx="14" hasCustomPrompt="1"/>
          </p:nvPr>
        </p:nvSpPr>
        <p:spPr>
          <a:xfrm>
            <a:off x="2524504" y="-890"/>
            <a:ext cx="6619496" cy="5144391"/>
          </a:xfrm>
          <a:custGeom>
            <a:avLst/>
            <a:gdLst>
              <a:gd name="connsiteX0" fmla="*/ 7581023 w 8985107"/>
              <a:gd name="connsiteY0" fmla="*/ 0 h 7710963"/>
              <a:gd name="connsiteX1" fmla="*/ 8985107 w 8985107"/>
              <a:gd name="connsiteY1" fmla="*/ 52402 h 7710963"/>
              <a:gd name="connsiteX2" fmla="*/ 8901536 w 8985107"/>
              <a:gd name="connsiteY2" fmla="*/ 5147710 h 7710963"/>
              <a:gd name="connsiteX3" fmla="*/ 6363260 w 8985107"/>
              <a:gd name="connsiteY3" fmla="*/ 7710963 h 7710963"/>
              <a:gd name="connsiteX4" fmla="*/ 0 w 8985107"/>
              <a:gd name="connsiteY4" fmla="*/ 7683892 h 7710963"/>
              <a:gd name="connsiteX5" fmla="*/ 7581023 w 8985107"/>
              <a:gd name="connsiteY5" fmla="*/ 0 h 7710963"/>
              <a:gd name="connsiteX0" fmla="*/ 7657830 w 9061914"/>
              <a:gd name="connsiteY0" fmla="*/ 0 h 8406271"/>
              <a:gd name="connsiteX1" fmla="*/ 9061914 w 9061914"/>
              <a:gd name="connsiteY1" fmla="*/ 52402 h 8406271"/>
              <a:gd name="connsiteX2" fmla="*/ 8978343 w 9061914"/>
              <a:gd name="connsiteY2" fmla="*/ 5147710 h 8406271"/>
              <a:gd name="connsiteX3" fmla="*/ 6440067 w 9061914"/>
              <a:gd name="connsiteY3" fmla="*/ 7710963 h 8406271"/>
              <a:gd name="connsiteX4" fmla="*/ 0 w 9061914"/>
              <a:gd name="connsiteY4" fmla="*/ 8406271 h 8406271"/>
              <a:gd name="connsiteX5" fmla="*/ 7657830 w 9061914"/>
              <a:gd name="connsiteY5" fmla="*/ 0 h 8406271"/>
              <a:gd name="connsiteX0" fmla="*/ 7657830 w 9061914"/>
              <a:gd name="connsiteY0" fmla="*/ 0 h 8406271"/>
              <a:gd name="connsiteX1" fmla="*/ 9061914 w 9061914"/>
              <a:gd name="connsiteY1" fmla="*/ 52402 h 8406271"/>
              <a:gd name="connsiteX2" fmla="*/ 8978343 w 9061914"/>
              <a:gd name="connsiteY2" fmla="*/ 5147710 h 8406271"/>
              <a:gd name="connsiteX3" fmla="*/ 6061153 w 9061914"/>
              <a:gd name="connsiteY3" fmla="*/ 8366661 h 8406271"/>
              <a:gd name="connsiteX4" fmla="*/ 0 w 9061914"/>
              <a:gd name="connsiteY4" fmla="*/ 8406271 h 8406271"/>
              <a:gd name="connsiteX5" fmla="*/ 7657830 w 9061914"/>
              <a:gd name="connsiteY5" fmla="*/ 0 h 8406271"/>
              <a:gd name="connsiteX0" fmla="*/ 7657830 w 9061914"/>
              <a:gd name="connsiteY0" fmla="*/ 0 h 8406271"/>
              <a:gd name="connsiteX1" fmla="*/ 9061914 w 9061914"/>
              <a:gd name="connsiteY1" fmla="*/ 52402 h 8406271"/>
              <a:gd name="connsiteX2" fmla="*/ 9024427 w 9061914"/>
              <a:gd name="connsiteY2" fmla="*/ 5136596 h 8406271"/>
              <a:gd name="connsiteX3" fmla="*/ 6061153 w 9061914"/>
              <a:gd name="connsiteY3" fmla="*/ 8366661 h 8406271"/>
              <a:gd name="connsiteX4" fmla="*/ 0 w 9061914"/>
              <a:gd name="connsiteY4" fmla="*/ 8406271 h 8406271"/>
              <a:gd name="connsiteX5" fmla="*/ 7657830 w 9061914"/>
              <a:gd name="connsiteY5" fmla="*/ 0 h 8406271"/>
              <a:gd name="connsiteX0" fmla="*/ 7724396 w 9061914"/>
              <a:gd name="connsiteY0" fmla="*/ 0 h 8417385"/>
              <a:gd name="connsiteX1" fmla="*/ 9061914 w 9061914"/>
              <a:gd name="connsiteY1" fmla="*/ 63516 h 8417385"/>
              <a:gd name="connsiteX2" fmla="*/ 9024427 w 9061914"/>
              <a:gd name="connsiteY2" fmla="*/ 5147710 h 8417385"/>
              <a:gd name="connsiteX3" fmla="*/ 6061153 w 9061914"/>
              <a:gd name="connsiteY3" fmla="*/ 8377775 h 8417385"/>
              <a:gd name="connsiteX4" fmla="*/ 0 w 9061914"/>
              <a:gd name="connsiteY4" fmla="*/ 8417385 h 8417385"/>
              <a:gd name="connsiteX5" fmla="*/ 7724396 w 9061914"/>
              <a:gd name="connsiteY5" fmla="*/ 0 h 8417385"/>
              <a:gd name="connsiteX0" fmla="*/ 7724396 w 9061914"/>
              <a:gd name="connsiteY0" fmla="*/ 0 h 8417385"/>
              <a:gd name="connsiteX1" fmla="*/ 9061914 w 9061914"/>
              <a:gd name="connsiteY1" fmla="*/ 63516 h 8417385"/>
              <a:gd name="connsiteX2" fmla="*/ 9024427 w 9061914"/>
              <a:gd name="connsiteY2" fmla="*/ 5147710 h 8417385"/>
              <a:gd name="connsiteX3" fmla="*/ 6061153 w 9061914"/>
              <a:gd name="connsiteY3" fmla="*/ 8377775 h 8417385"/>
              <a:gd name="connsiteX4" fmla="*/ 0 w 9061914"/>
              <a:gd name="connsiteY4" fmla="*/ 8417385 h 8417385"/>
              <a:gd name="connsiteX5" fmla="*/ 7724396 w 9061914"/>
              <a:gd name="connsiteY5" fmla="*/ 0 h 8417385"/>
              <a:gd name="connsiteX0" fmla="*/ 7724396 w 9061914"/>
              <a:gd name="connsiteY0" fmla="*/ 0 h 8417385"/>
              <a:gd name="connsiteX1" fmla="*/ 9061914 w 9061914"/>
              <a:gd name="connsiteY1" fmla="*/ 63516 h 8417385"/>
              <a:gd name="connsiteX2" fmla="*/ 9024427 w 9061914"/>
              <a:gd name="connsiteY2" fmla="*/ 5147710 h 8417385"/>
              <a:gd name="connsiteX3" fmla="*/ 6061153 w 9061914"/>
              <a:gd name="connsiteY3" fmla="*/ 8377775 h 8417385"/>
              <a:gd name="connsiteX4" fmla="*/ 0 w 9061914"/>
              <a:gd name="connsiteY4" fmla="*/ 8417385 h 8417385"/>
              <a:gd name="connsiteX5" fmla="*/ 7724396 w 9061914"/>
              <a:gd name="connsiteY5" fmla="*/ 0 h 8417385"/>
              <a:gd name="connsiteX0" fmla="*/ 7724396 w 9061914"/>
              <a:gd name="connsiteY0" fmla="*/ 0 h 8417385"/>
              <a:gd name="connsiteX1" fmla="*/ 9061914 w 9061914"/>
              <a:gd name="connsiteY1" fmla="*/ 63516 h 8417385"/>
              <a:gd name="connsiteX2" fmla="*/ 9024427 w 9061914"/>
              <a:gd name="connsiteY2" fmla="*/ 5147710 h 8417385"/>
              <a:gd name="connsiteX3" fmla="*/ 6061153 w 9061914"/>
              <a:gd name="connsiteY3" fmla="*/ 8377775 h 8417385"/>
              <a:gd name="connsiteX4" fmla="*/ 0 w 9061914"/>
              <a:gd name="connsiteY4" fmla="*/ 8417385 h 8417385"/>
              <a:gd name="connsiteX5" fmla="*/ 7724396 w 9061914"/>
              <a:gd name="connsiteY5" fmla="*/ 0 h 8417385"/>
              <a:gd name="connsiteX0" fmla="*/ 7702793 w 9061914"/>
              <a:gd name="connsiteY0" fmla="*/ 6812 h 8353870"/>
              <a:gd name="connsiteX1" fmla="*/ 9061914 w 9061914"/>
              <a:gd name="connsiteY1" fmla="*/ 1 h 8353870"/>
              <a:gd name="connsiteX2" fmla="*/ 9024427 w 9061914"/>
              <a:gd name="connsiteY2" fmla="*/ 5084195 h 8353870"/>
              <a:gd name="connsiteX3" fmla="*/ 6061153 w 9061914"/>
              <a:gd name="connsiteY3" fmla="*/ 8314260 h 8353870"/>
              <a:gd name="connsiteX4" fmla="*/ 0 w 9061914"/>
              <a:gd name="connsiteY4" fmla="*/ 8353870 h 8353870"/>
              <a:gd name="connsiteX5" fmla="*/ 7702793 w 9061914"/>
              <a:gd name="connsiteY5" fmla="*/ 6812 h 8353870"/>
              <a:gd name="connsiteX0" fmla="*/ 7702793 w 9024427"/>
              <a:gd name="connsiteY0" fmla="*/ 0 h 8347058"/>
              <a:gd name="connsiteX1" fmla="*/ 8989908 w 9024427"/>
              <a:gd name="connsiteY1" fmla="*/ 1002 h 8347058"/>
              <a:gd name="connsiteX2" fmla="*/ 9024427 w 9024427"/>
              <a:gd name="connsiteY2" fmla="*/ 5077383 h 8347058"/>
              <a:gd name="connsiteX3" fmla="*/ 6061153 w 9024427"/>
              <a:gd name="connsiteY3" fmla="*/ 8307448 h 8347058"/>
              <a:gd name="connsiteX4" fmla="*/ 0 w 9024427"/>
              <a:gd name="connsiteY4" fmla="*/ 8347058 h 8347058"/>
              <a:gd name="connsiteX5" fmla="*/ 7702793 w 9024427"/>
              <a:gd name="connsiteY5" fmla="*/ 0 h 8347058"/>
              <a:gd name="connsiteX0" fmla="*/ 7702793 w 8989908"/>
              <a:gd name="connsiteY0" fmla="*/ 0 h 8347058"/>
              <a:gd name="connsiteX1" fmla="*/ 8989908 w 8989908"/>
              <a:gd name="connsiteY1" fmla="*/ 1002 h 8347058"/>
              <a:gd name="connsiteX2" fmla="*/ 8981223 w 8989908"/>
              <a:gd name="connsiteY2" fmla="*/ 5108640 h 8347058"/>
              <a:gd name="connsiteX3" fmla="*/ 6061153 w 8989908"/>
              <a:gd name="connsiteY3" fmla="*/ 8307448 h 8347058"/>
              <a:gd name="connsiteX4" fmla="*/ 0 w 8989908"/>
              <a:gd name="connsiteY4" fmla="*/ 8347058 h 8347058"/>
              <a:gd name="connsiteX5" fmla="*/ 7702793 w 8989908"/>
              <a:gd name="connsiteY5" fmla="*/ 0 h 8347058"/>
              <a:gd name="connsiteX0" fmla="*/ 7702793 w 8989908"/>
              <a:gd name="connsiteY0" fmla="*/ 0 h 8354872"/>
              <a:gd name="connsiteX1" fmla="*/ 8989908 w 8989908"/>
              <a:gd name="connsiteY1" fmla="*/ 8816 h 8354872"/>
              <a:gd name="connsiteX2" fmla="*/ 8981223 w 8989908"/>
              <a:gd name="connsiteY2" fmla="*/ 5116454 h 8354872"/>
              <a:gd name="connsiteX3" fmla="*/ 6061153 w 8989908"/>
              <a:gd name="connsiteY3" fmla="*/ 8315262 h 8354872"/>
              <a:gd name="connsiteX4" fmla="*/ 0 w 8989908"/>
              <a:gd name="connsiteY4" fmla="*/ 8354872 h 8354872"/>
              <a:gd name="connsiteX5" fmla="*/ 7702793 w 8989908"/>
              <a:gd name="connsiteY5" fmla="*/ 0 h 8354872"/>
              <a:gd name="connsiteX0" fmla="*/ 7702793 w 8989908"/>
              <a:gd name="connsiteY0" fmla="*/ 0 h 8347058"/>
              <a:gd name="connsiteX1" fmla="*/ 8989908 w 8989908"/>
              <a:gd name="connsiteY1" fmla="*/ 1002 h 8347058"/>
              <a:gd name="connsiteX2" fmla="*/ 8981223 w 8989908"/>
              <a:gd name="connsiteY2" fmla="*/ 5108640 h 8347058"/>
              <a:gd name="connsiteX3" fmla="*/ 6061153 w 8989908"/>
              <a:gd name="connsiteY3" fmla="*/ 8307448 h 8347058"/>
              <a:gd name="connsiteX4" fmla="*/ 0 w 8989908"/>
              <a:gd name="connsiteY4" fmla="*/ 8347058 h 8347058"/>
              <a:gd name="connsiteX5" fmla="*/ 7702793 w 8989908"/>
              <a:gd name="connsiteY5" fmla="*/ 0 h 8347058"/>
              <a:gd name="connsiteX0" fmla="*/ 7630786 w 8917901"/>
              <a:gd name="connsiteY0" fmla="*/ 0 h 8307448"/>
              <a:gd name="connsiteX1" fmla="*/ 8917901 w 8917901"/>
              <a:gd name="connsiteY1" fmla="*/ 1002 h 8307448"/>
              <a:gd name="connsiteX2" fmla="*/ 8909216 w 8917901"/>
              <a:gd name="connsiteY2" fmla="*/ 5108640 h 8307448"/>
              <a:gd name="connsiteX3" fmla="*/ 5989146 w 8917901"/>
              <a:gd name="connsiteY3" fmla="*/ 8307448 h 8307448"/>
              <a:gd name="connsiteX4" fmla="*/ 0 w 8917901"/>
              <a:gd name="connsiteY4" fmla="*/ 8276730 h 8307448"/>
              <a:gd name="connsiteX5" fmla="*/ 7630786 w 8917901"/>
              <a:gd name="connsiteY5" fmla="*/ 0 h 8307448"/>
              <a:gd name="connsiteX0" fmla="*/ 7630786 w 8917901"/>
              <a:gd name="connsiteY0" fmla="*/ 0 h 8276731"/>
              <a:gd name="connsiteX1" fmla="*/ 8917901 w 8917901"/>
              <a:gd name="connsiteY1" fmla="*/ 1002 h 8276731"/>
              <a:gd name="connsiteX2" fmla="*/ 8909216 w 8917901"/>
              <a:gd name="connsiteY2" fmla="*/ 5108640 h 8276731"/>
              <a:gd name="connsiteX3" fmla="*/ 6010748 w 8917901"/>
              <a:gd name="connsiteY3" fmla="*/ 8268377 h 8276731"/>
              <a:gd name="connsiteX4" fmla="*/ 0 w 8917901"/>
              <a:gd name="connsiteY4" fmla="*/ 8276730 h 8276731"/>
              <a:gd name="connsiteX5" fmla="*/ 7630786 w 8917901"/>
              <a:gd name="connsiteY5" fmla="*/ 0 h 8276731"/>
              <a:gd name="connsiteX0" fmla="*/ 7609184 w 8896299"/>
              <a:gd name="connsiteY0" fmla="*/ 0 h 8268377"/>
              <a:gd name="connsiteX1" fmla="*/ 8896299 w 8896299"/>
              <a:gd name="connsiteY1" fmla="*/ 1002 h 8268377"/>
              <a:gd name="connsiteX2" fmla="*/ 8887614 w 8896299"/>
              <a:gd name="connsiteY2" fmla="*/ 5108640 h 8268377"/>
              <a:gd name="connsiteX3" fmla="*/ 5989146 w 8896299"/>
              <a:gd name="connsiteY3" fmla="*/ 8268377 h 8268377"/>
              <a:gd name="connsiteX4" fmla="*/ 0 w 8896299"/>
              <a:gd name="connsiteY4" fmla="*/ 8261102 h 8268377"/>
              <a:gd name="connsiteX5" fmla="*/ 7609184 w 8896299"/>
              <a:gd name="connsiteY5" fmla="*/ 0 h 8268377"/>
              <a:gd name="connsiteX0" fmla="*/ 7609184 w 8896299"/>
              <a:gd name="connsiteY0" fmla="*/ 0 h 8268377"/>
              <a:gd name="connsiteX1" fmla="*/ 8896299 w 8896299"/>
              <a:gd name="connsiteY1" fmla="*/ 1002 h 8268377"/>
              <a:gd name="connsiteX2" fmla="*/ 8887614 w 8896299"/>
              <a:gd name="connsiteY2" fmla="*/ 5108640 h 8268377"/>
              <a:gd name="connsiteX3" fmla="*/ 5989146 w 8896299"/>
              <a:gd name="connsiteY3" fmla="*/ 8268377 h 8268377"/>
              <a:gd name="connsiteX4" fmla="*/ 0 w 8896299"/>
              <a:gd name="connsiteY4" fmla="*/ 8265269 h 8268377"/>
              <a:gd name="connsiteX5" fmla="*/ 7609184 w 8896299"/>
              <a:gd name="connsiteY5" fmla="*/ 0 h 8268377"/>
              <a:gd name="connsiteX0" fmla="*/ 7609184 w 8896299"/>
              <a:gd name="connsiteY0" fmla="*/ 0 h 8268377"/>
              <a:gd name="connsiteX1" fmla="*/ 8896299 w 8896299"/>
              <a:gd name="connsiteY1" fmla="*/ 1002 h 8268377"/>
              <a:gd name="connsiteX2" fmla="*/ 8887614 w 8896299"/>
              <a:gd name="connsiteY2" fmla="*/ 5108640 h 8268377"/>
              <a:gd name="connsiteX3" fmla="*/ 5958423 w 8896299"/>
              <a:gd name="connsiteY3" fmla="*/ 8268377 h 8268377"/>
              <a:gd name="connsiteX4" fmla="*/ 0 w 8896299"/>
              <a:gd name="connsiteY4" fmla="*/ 8265269 h 8268377"/>
              <a:gd name="connsiteX5" fmla="*/ 7609184 w 8896299"/>
              <a:gd name="connsiteY5" fmla="*/ 0 h 8268377"/>
              <a:gd name="connsiteX0" fmla="*/ 7609184 w 8896299"/>
              <a:gd name="connsiteY0" fmla="*/ 0 h 8268377"/>
              <a:gd name="connsiteX1" fmla="*/ 8896299 w 8896299"/>
              <a:gd name="connsiteY1" fmla="*/ 765453 h 8268377"/>
              <a:gd name="connsiteX2" fmla="*/ 8887614 w 8896299"/>
              <a:gd name="connsiteY2" fmla="*/ 5108640 h 8268377"/>
              <a:gd name="connsiteX3" fmla="*/ 5958423 w 8896299"/>
              <a:gd name="connsiteY3" fmla="*/ 8268377 h 8268377"/>
              <a:gd name="connsiteX4" fmla="*/ 0 w 8896299"/>
              <a:gd name="connsiteY4" fmla="*/ 8265269 h 8268377"/>
              <a:gd name="connsiteX5" fmla="*/ 7609184 w 8896299"/>
              <a:gd name="connsiteY5" fmla="*/ 0 h 8268377"/>
              <a:gd name="connsiteX0" fmla="*/ 7609184 w 8896299"/>
              <a:gd name="connsiteY0" fmla="*/ 0 h 8268377"/>
              <a:gd name="connsiteX1" fmla="*/ 8896299 w 8896299"/>
              <a:gd name="connsiteY1" fmla="*/ 765453 h 8268377"/>
              <a:gd name="connsiteX2" fmla="*/ 8894198 w 8896299"/>
              <a:gd name="connsiteY2" fmla="*/ 5108640 h 8268377"/>
              <a:gd name="connsiteX3" fmla="*/ 5958423 w 8896299"/>
              <a:gd name="connsiteY3" fmla="*/ 8268377 h 8268377"/>
              <a:gd name="connsiteX4" fmla="*/ 0 w 8896299"/>
              <a:gd name="connsiteY4" fmla="*/ 8265269 h 8268377"/>
              <a:gd name="connsiteX5" fmla="*/ 7609184 w 8896299"/>
              <a:gd name="connsiteY5" fmla="*/ 0 h 8268377"/>
              <a:gd name="connsiteX0" fmla="*/ 7477516 w 8896299"/>
              <a:gd name="connsiteY0" fmla="*/ 6143 h 7502924"/>
              <a:gd name="connsiteX1" fmla="*/ 8896299 w 8896299"/>
              <a:gd name="connsiteY1" fmla="*/ 0 h 7502924"/>
              <a:gd name="connsiteX2" fmla="*/ 8894198 w 8896299"/>
              <a:gd name="connsiteY2" fmla="*/ 4343187 h 7502924"/>
              <a:gd name="connsiteX3" fmla="*/ 5958423 w 8896299"/>
              <a:gd name="connsiteY3" fmla="*/ 7502924 h 7502924"/>
              <a:gd name="connsiteX4" fmla="*/ 0 w 8896299"/>
              <a:gd name="connsiteY4" fmla="*/ 7499816 h 7502924"/>
              <a:gd name="connsiteX5" fmla="*/ 7477516 w 8896299"/>
              <a:gd name="connsiteY5" fmla="*/ 6143 h 7502924"/>
              <a:gd name="connsiteX0" fmla="*/ 7477516 w 8896299"/>
              <a:gd name="connsiteY0" fmla="*/ 1975 h 7502924"/>
              <a:gd name="connsiteX1" fmla="*/ 8896299 w 8896299"/>
              <a:gd name="connsiteY1" fmla="*/ 0 h 7502924"/>
              <a:gd name="connsiteX2" fmla="*/ 8894198 w 8896299"/>
              <a:gd name="connsiteY2" fmla="*/ 4343187 h 7502924"/>
              <a:gd name="connsiteX3" fmla="*/ 5958423 w 8896299"/>
              <a:gd name="connsiteY3" fmla="*/ 7502924 h 7502924"/>
              <a:gd name="connsiteX4" fmla="*/ 0 w 8896299"/>
              <a:gd name="connsiteY4" fmla="*/ 7499816 h 7502924"/>
              <a:gd name="connsiteX5" fmla="*/ 7477516 w 8896299"/>
              <a:gd name="connsiteY5" fmla="*/ 1975 h 750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96299" h="7502924">
                <a:moveTo>
                  <a:pt x="7477516" y="1975"/>
                </a:moveTo>
                <a:lnTo>
                  <a:pt x="8896299" y="0"/>
                </a:lnTo>
                <a:cubicBezTo>
                  <a:pt x="8895599" y="1447729"/>
                  <a:pt x="8894898" y="2895458"/>
                  <a:pt x="8894198" y="4343187"/>
                </a:cubicBezTo>
                <a:lnTo>
                  <a:pt x="5958423" y="7502924"/>
                </a:lnTo>
                <a:lnTo>
                  <a:pt x="0" y="7499816"/>
                </a:lnTo>
                <a:lnTo>
                  <a:pt x="7477516" y="1975"/>
                </a:lnTo>
                <a:close/>
              </a:path>
            </a:pathLst>
          </a:custGeom>
        </p:spPr>
        <p:txBody>
          <a:bodyPr wrap="square" anchor="ctr">
            <a:noAutofit/>
          </a:bodyPr>
          <a:lstStyle>
            <a:lvl1pPr marL="2419350" indent="0" algn="ctr">
              <a:defRPr sz="1050"/>
            </a:lvl1pPr>
          </a:lstStyle>
          <a:p>
            <a:r>
              <a:rPr lang="en-GB" dirty="0"/>
              <a:t>Click on the icon</a:t>
            </a:r>
            <a:br>
              <a:rPr lang="en-GB" dirty="0"/>
            </a:br>
            <a:r>
              <a:rPr lang="en-GB" dirty="0"/>
              <a:t>to add a cover image</a:t>
            </a:r>
          </a:p>
        </p:txBody>
      </p:sp>
      <p:sp>
        <p:nvSpPr>
          <p:cNvPr id="4" name="Title 1">
            <a:extLst>
              <a:ext uri="{FF2B5EF4-FFF2-40B4-BE49-F238E27FC236}">
                <a16:creationId xmlns:a16="http://schemas.microsoft.com/office/drawing/2014/main" id="{49D47261-C5E3-5E6F-DA9E-3AF56CD7B861}"/>
              </a:ext>
            </a:extLst>
          </p:cNvPr>
          <p:cNvSpPr>
            <a:spLocks noGrp="1"/>
          </p:cNvSpPr>
          <p:nvPr>
            <p:ph type="ctrTitle" hasCustomPrompt="1"/>
          </p:nvPr>
        </p:nvSpPr>
        <p:spPr>
          <a:xfrm>
            <a:off x="309600" y="1545830"/>
            <a:ext cx="5137612" cy="642600"/>
          </a:xfrm>
          <a:prstGeom prst="rect">
            <a:avLst/>
          </a:prstGeom>
        </p:spPr>
        <p:txBody>
          <a:bodyPr lIns="0" anchor="ctr">
            <a:noAutofit/>
          </a:bodyPr>
          <a:lstStyle>
            <a:lvl1pPr>
              <a:defRPr sz="1800"/>
            </a:lvl1pPr>
          </a:lstStyle>
          <a:p>
            <a:r>
              <a:rPr lang="en-GB" dirty="0"/>
              <a:t>Presentation title</a:t>
            </a:r>
          </a:p>
        </p:txBody>
      </p:sp>
      <p:sp>
        <p:nvSpPr>
          <p:cNvPr id="5" name="Subtitle 2">
            <a:extLst>
              <a:ext uri="{FF2B5EF4-FFF2-40B4-BE49-F238E27FC236}">
                <a16:creationId xmlns:a16="http://schemas.microsoft.com/office/drawing/2014/main" id="{00885D5D-A65E-9780-C6BA-46E2E26410A9}"/>
              </a:ext>
            </a:extLst>
          </p:cNvPr>
          <p:cNvSpPr>
            <a:spLocks noGrp="1"/>
          </p:cNvSpPr>
          <p:nvPr>
            <p:ph type="subTitle" idx="1" hasCustomPrompt="1"/>
          </p:nvPr>
        </p:nvSpPr>
        <p:spPr>
          <a:xfrm>
            <a:off x="309601" y="2210180"/>
            <a:ext cx="4437116" cy="890615"/>
          </a:xfrm>
        </p:spPr>
        <p:txBody>
          <a:bodyPr lIns="0">
            <a:noAutofit/>
          </a:bodyPr>
          <a:lstStyle>
            <a:lvl1pPr marL="0" indent="0" algn="l">
              <a:lnSpc>
                <a:spcPct val="100000"/>
              </a:lnSpc>
              <a:buNone/>
              <a:defRPr sz="1200">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dirty="0"/>
              <a:t>Subtitle</a:t>
            </a:r>
          </a:p>
          <a:p>
            <a:r>
              <a:rPr lang="en-GB" dirty="0"/>
              <a:t>Speakers</a:t>
            </a:r>
          </a:p>
          <a:p>
            <a:r>
              <a:rPr lang="en-GB" dirty="0"/>
              <a:t>Date</a:t>
            </a:r>
          </a:p>
        </p:txBody>
      </p:sp>
    </p:spTree>
    <p:extLst>
      <p:ext uri="{BB962C8B-B14F-4D97-AF65-F5344CB8AC3E}">
        <p14:creationId xmlns:p14="http://schemas.microsoft.com/office/powerpoint/2010/main" val="2524255858"/>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cSld name="Divider slide – Large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B5AFF1E-AAD8-375F-C13A-D07D3CE42D39}"/>
              </a:ext>
            </a:extLst>
          </p:cNvPr>
          <p:cNvSpPr>
            <a:spLocks noGrp="1"/>
          </p:cNvSpPr>
          <p:nvPr>
            <p:ph type="pic" sz="quarter" idx="10" hasCustomPrompt="1"/>
          </p:nvPr>
        </p:nvSpPr>
        <p:spPr>
          <a:xfrm>
            <a:off x="1" y="-1"/>
            <a:ext cx="9144000" cy="4705351"/>
          </a:xfrm>
        </p:spPr>
        <p:txBody>
          <a:bodyPr anchor="t">
            <a:normAutofit/>
          </a:bodyPr>
          <a:lstStyle>
            <a:lvl1pPr marL="0" indent="0" algn="ctr">
              <a:defRPr sz="1050"/>
            </a:lvl1pPr>
          </a:lstStyle>
          <a:p>
            <a:r>
              <a:rPr lang="en-GB" dirty="0"/>
              <a:t>Click on the icon to add a divider image</a:t>
            </a:r>
          </a:p>
        </p:txBody>
      </p:sp>
      <p:sp>
        <p:nvSpPr>
          <p:cNvPr id="4" name="Text Placeholder 3">
            <a:extLst>
              <a:ext uri="{FF2B5EF4-FFF2-40B4-BE49-F238E27FC236}">
                <a16:creationId xmlns:a16="http://schemas.microsoft.com/office/drawing/2014/main" id="{8C0F42DC-F400-90D7-ED39-E0BAED9CD081}"/>
              </a:ext>
            </a:extLst>
          </p:cNvPr>
          <p:cNvSpPr>
            <a:spLocks noGrp="1"/>
          </p:cNvSpPr>
          <p:nvPr>
            <p:ph type="body" sz="quarter" idx="11" hasCustomPrompt="1"/>
          </p:nvPr>
        </p:nvSpPr>
        <p:spPr>
          <a:xfrm>
            <a:off x="-167" y="1591378"/>
            <a:ext cx="1885521" cy="788296"/>
          </a:xfrm>
          <a:custGeom>
            <a:avLst/>
            <a:gdLst>
              <a:gd name="connsiteX0" fmla="*/ 0 w 1692275"/>
              <a:gd name="connsiteY0" fmla="*/ 1038361 h 1038361"/>
              <a:gd name="connsiteX1" fmla="*/ 259590 w 1692275"/>
              <a:gd name="connsiteY1" fmla="*/ 0 h 1038361"/>
              <a:gd name="connsiteX2" fmla="*/ 1692275 w 1692275"/>
              <a:gd name="connsiteY2" fmla="*/ 0 h 1038361"/>
              <a:gd name="connsiteX3" fmla="*/ 1432685 w 1692275"/>
              <a:gd name="connsiteY3" fmla="*/ 1038361 h 1038361"/>
              <a:gd name="connsiteX4" fmla="*/ 0 w 1692275"/>
              <a:gd name="connsiteY4" fmla="*/ 1038361 h 1038361"/>
              <a:gd name="connsiteX0" fmla="*/ 2348 w 1694623"/>
              <a:gd name="connsiteY0" fmla="*/ 1040743 h 1040743"/>
              <a:gd name="connsiteX1" fmla="*/ 0 w 1694623"/>
              <a:gd name="connsiteY1" fmla="*/ 0 h 1040743"/>
              <a:gd name="connsiteX2" fmla="*/ 1694623 w 1694623"/>
              <a:gd name="connsiteY2" fmla="*/ 2382 h 1040743"/>
              <a:gd name="connsiteX3" fmla="*/ 1435033 w 1694623"/>
              <a:gd name="connsiteY3" fmla="*/ 1040743 h 1040743"/>
              <a:gd name="connsiteX4" fmla="*/ 2348 w 1694623"/>
              <a:gd name="connsiteY4" fmla="*/ 1040743 h 1040743"/>
              <a:gd name="connsiteX0" fmla="*/ 2348 w 1694623"/>
              <a:gd name="connsiteY0" fmla="*/ 1038362 h 1038362"/>
              <a:gd name="connsiteX1" fmla="*/ 0 w 1694623"/>
              <a:gd name="connsiteY1" fmla="*/ 0 h 1038362"/>
              <a:gd name="connsiteX2" fmla="*/ 1694623 w 1694623"/>
              <a:gd name="connsiteY2" fmla="*/ 1 h 1038362"/>
              <a:gd name="connsiteX3" fmla="*/ 1435033 w 1694623"/>
              <a:gd name="connsiteY3" fmla="*/ 1038362 h 1038362"/>
              <a:gd name="connsiteX4" fmla="*/ 2348 w 1694623"/>
              <a:gd name="connsiteY4" fmla="*/ 1038362 h 1038362"/>
              <a:gd name="connsiteX0" fmla="*/ 2348 w 2513773"/>
              <a:gd name="connsiteY0" fmla="*/ 1038362 h 1038362"/>
              <a:gd name="connsiteX1" fmla="*/ 0 w 2513773"/>
              <a:gd name="connsiteY1" fmla="*/ 0 h 1038362"/>
              <a:gd name="connsiteX2" fmla="*/ 2513773 w 2513773"/>
              <a:gd name="connsiteY2" fmla="*/ 1 h 1038362"/>
              <a:gd name="connsiteX3" fmla="*/ 1435033 w 2513773"/>
              <a:gd name="connsiteY3" fmla="*/ 1038362 h 1038362"/>
              <a:gd name="connsiteX4" fmla="*/ 2348 w 2513773"/>
              <a:gd name="connsiteY4" fmla="*/ 1038362 h 1038362"/>
              <a:gd name="connsiteX0" fmla="*/ 2348 w 2513773"/>
              <a:gd name="connsiteY0" fmla="*/ 1033599 h 1038362"/>
              <a:gd name="connsiteX1" fmla="*/ 0 w 2513773"/>
              <a:gd name="connsiteY1" fmla="*/ 0 h 1038362"/>
              <a:gd name="connsiteX2" fmla="*/ 2513773 w 2513773"/>
              <a:gd name="connsiteY2" fmla="*/ 1 h 1038362"/>
              <a:gd name="connsiteX3" fmla="*/ 1435033 w 2513773"/>
              <a:gd name="connsiteY3" fmla="*/ 1038362 h 1038362"/>
              <a:gd name="connsiteX4" fmla="*/ 2348 w 2513773"/>
              <a:gd name="connsiteY4" fmla="*/ 1033599 h 1038362"/>
              <a:gd name="connsiteX0" fmla="*/ 222 w 2514028"/>
              <a:gd name="connsiteY0" fmla="*/ 1033599 h 1038362"/>
              <a:gd name="connsiteX1" fmla="*/ 255 w 2514028"/>
              <a:gd name="connsiteY1" fmla="*/ 0 h 1038362"/>
              <a:gd name="connsiteX2" fmla="*/ 2514028 w 2514028"/>
              <a:gd name="connsiteY2" fmla="*/ 1 h 1038362"/>
              <a:gd name="connsiteX3" fmla="*/ 1435288 w 2514028"/>
              <a:gd name="connsiteY3" fmla="*/ 1038362 h 1038362"/>
              <a:gd name="connsiteX4" fmla="*/ 222 w 2514028"/>
              <a:gd name="connsiteY4" fmla="*/ 1033599 h 1038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4028" h="1038362">
                <a:moveTo>
                  <a:pt x="222" y="1033599"/>
                </a:moveTo>
                <a:cubicBezTo>
                  <a:pt x="-561" y="686685"/>
                  <a:pt x="1038" y="346914"/>
                  <a:pt x="255" y="0"/>
                </a:cubicBezTo>
                <a:lnTo>
                  <a:pt x="2514028" y="1"/>
                </a:lnTo>
                <a:lnTo>
                  <a:pt x="1435288" y="1038362"/>
                </a:lnTo>
                <a:lnTo>
                  <a:pt x="222" y="1033599"/>
                </a:lnTo>
                <a:close/>
              </a:path>
            </a:pathLst>
          </a:custGeom>
          <a:solidFill>
            <a:schemeClr val="bg1">
              <a:alpha val="80000"/>
            </a:schemeClr>
          </a:solidFill>
        </p:spPr>
        <p:txBody>
          <a:bodyPr lIns="72000" tIns="72000" rIns="684000" bIns="72000" anchor="ctr">
            <a:normAutofit/>
          </a:bodyPr>
          <a:lstStyle>
            <a:lvl1pPr marL="0" indent="0" algn="ctr">
              <a:defRPr sz="3000">
                <a:solidFill>
                  <a:schemeClr val="tx1"/>
                </a:solidFill>
              </a:defRPr>
            </a:lvl1pPr>
          </a:lstStyle>
          <a:p>
            <a:pPr lvl="0"/>
            <a:r>
              <a:rPr lang="en-US" dirty="0"/>
              <a:t>#</a:t>
            </a:r>
            <a:endParaRPr lang="en-GB" dirty="0"/>
          </a:p>
        </p:txBody>
      </p:sp>
      <p:sp>
        <p:nvSpPr>
          <p:cNvPr id="6" name="Text Placeholder 3">
            <a:extLst>
              <a:ext uri="{FF2B5EF4-FFF2-40B4-BE49-F238E27FC236}">
                <a16:creationId xmlns:a16="http://schemas.microsoft.com/office/drawing/2014/main" id="{D6856B45-CFFC-0B08-48F0-1CFEC9806D41}"/>
              </a:ext>
            </a:extLst>
          </p:cNvPr>
          <p:cNvSpPr>
            <a:spLocks noGrp="1"/>
          </p:cNvSpPr>
          <p:nvPr>
            <p:ph type="body" sz="quarter" idx="12" hasCustomPrompt="1"/>
          </p:nvPr>
        </p:nvSpPr>
        <p:spPr>
          <a:xfrm>
            <a:off x="1243013" y="1591378"/>
            <a:ext cx="6036469" cy="788296"/>
          </a:xfrm>
          <a:custGeom>
            <a:avLst/>
            <a:gdLst>
              <a:gd name="connsiteX0" fmla="*/ 0 w 7049861"/>
              <a:gd name="connsiteY0" fmla="*/ 1038361 h 1038361"/>
              <a:gd name="connsiteX1" fmla="*/ 259590 w 7049861"/>
              <a:gd name="connsiteY1" fmla="*/ 0 h 1038361"/>
              <a:gd name="connsiteX2" fmla="*/ 7049861 w 7049861"/>
              <a:gd name="connsiteY2" fmla="*/ 0 h 1038361"/>
              <a:gd name="connsiteX3" fmla="*/ 6790271 w 7049861"/>
              <a:gd name="connsiteY3" fmla="*/ 1038361 h 1038361"/>
              <a:gd name="connsiteX4" fmla="*/ 0 w 7049861"/>
              <a:gd name="connsiteY4" fmla="*/ 1038361 h 1038361"/>
              <a:gd name="connsiteX0" fmla="*/ 0 w 7049861"/>
              <a:gd name="connsiteY0" fmla="*/ 1038361 h 1038361"/>
              <a:gd name="connsiteX1" fmla="*/ 259590 w 7049861"/>
              <a:gd name="connsiteY1" fmla="*/ 0 h 1038361"/>
              <a:gd name="connsiteX2" fmla="*/ 7049861 w 7049861"/>
              <a:gd name="connsiteY2" fmla="*/ 0 h 1038361"/>
              <a:gd name="connsiteX3" fmla="*/ 7047446 w 7049861"/>
              <a:gd name="connsiteY3" fmla="*/ 1038361 h 1038361"/>
              <a:gd name="connsiteX4" fmla="*/ 0 w 7049861"/>
              <a:gd name="connsiteY4" fmla="*/ 1038361 h 1038361"/>
              <a:gd name="connsiteX0" fmla="*/ 0 w 7049861"/>
              <a:gd name="connsiteY0" fmla="*/ 1038361 h 1038361"/>
              <a:gd name="connsiteX1" fmla="*/ 259590 w 7049861"/>
              <a:gd name="connsiteY1" fmla="*/ 0 h 1038361"/>
              <a:gd name="connsiteX2" fmla="*/ 7049861 w 7049861"/>
              <a:gd name="connsiteY2" fmla="*/ 0 h 1038361"/>
              <a:gd name="connsiteX3" fmla="*/ 7049827 w 7049861"/>
              <a:gd name="connsiteY3" fmla="*/ 1038361 h 1038361"/>
              <a:gd name="connsiteX4" fmla="*/ 0 w 7049861"/>
              <a:gd name="connsiteY4" fmla="*/ 1038361 h 1038361"/>
              <a:gd name="connsiteX0" fmla="*/ 0 w 7049861"/>
              <a:gd name="connsiteY0" fmla="*/ 1038361 h 1038361"/>
              <a:gd name="connsiteX1" fmla="*/ 1110490 w 7049861"/>
              <a:gd name="connsiteY1" fmla="*/ 0 h 1038361"/>
              <a:gd name="connsiteX2" fmla="*/ 7049861 w 7049861"/>
              <a:gd name="connsiteY2" fmla="*/ 0 h 1038361"/>
              <a:gd name="connsiteX3" fmla="*/ 7049827 w 7049861"/>
              <a:gd name="connsiteY3" fmla="*/ 1038361 h 1038361"/>
              <a:gd name="connsiteX4" fmla="*/ 0 w 7049861"/>
              <a:gd name="connsiteY4" fmla="*/ 1038361 h 1038361"/>
              <a:gd name="connsiteX0" fmla="*/ 0 w 7024461"/>
              <a:gd name="connsiteY0" fmla="*/ 1044711 h 1044711"/>
              <a:gd name="connsiteX1" fmla="*/ 1085090 w 7024461"/>
              <a:gd name="connsiteY1" fmla="*/ 0 h 1044711"/>
              <a:gd name="connsiteX2" fmla="*/ 7024461 w 7024461"/>
              <a:gd name="connsiteY2" fmla="*/ 0 h 1044711"/>
              <a:gd name="connsiteX3" fmla="*/ 7024427 w 7024461"/>
              <a:gd name="connsiteY3" fmla="*/ 1038361 h 1044711"/>
              <a:gd name="connsiteX4" fmla="*/ 0 w 7024461"/>
              <a:gd name="connsiteY4" fmla="*/ 1044711 h 1044711"/>
              <a:gd name="connsiteX0" fmla="*/ 0 w 7024461"/>
              <a:gd name="connsiteY0" fmla="*/ 1044711 h 1044711"/>
              <a:gd name="connsiteX1" fmla="*/ 936569 w 7024461"/>
              <a:gd name="connsiteY1" fmla="*/ 0 h 1044711"/>
              <a:gd name="connsiteX2" fmla="*/ 7024461 w 7024461"/>
              <a:gd name="connsiteY2" fmla="*/ 0 h 1044711"/>
              <a:gd name="connsiteX3" fmla="*/ 7024427 w 7024461"/>
              <a:gd name="connsiteY3" fmla="*/ 1038361 h 1044711"/>
              <a:gd name="connsiteX4" fmla="*/ 0 w 7024461"/>
              <a:gd name="connsiteY4" fmla="*/ 1044711 h 1044711"/>
              <a:gd name="connsiteX0" fmla="*/ 0 w 6972204"/>
              <a:gd name="connsiteY0" fmla="*/ 1044711 h 1044711"/>
              <a:gd name="connsiteX1" fmla="*/ 884312 w 6972204"/>
              <a:gd name="connsiteY1" fmla="*/ 0 h 1044711"/>
              <a:gd name="connsiteX2" fmla="*/ 6972204 w 6972204"/>
              <a:gd name="connsiteY2" fmla="*/ 0 h 1044711"/>
              <a:gd name="connsiteX3" fmla="*/ 6972170 w 6972204"/>
              <a:gd name="connsiteY3" fmla="*/ 1038361 h 1044711"/>
              <a:gd name="connsiteX4" fmla="*/ 0 w 6972204"/>
              <a:gd name="connsiteY4" fmla="*/ 1044711 h 1044711"/>
              <a:gd name="connsiteX0" fmla="*/ 0 w 6972204"/>
              <a:gd name="connsiteY0" fmla="*/ 1051061 h 1051061"/>
              <a:gd name="connsiteX1" fmla="*/ 944821 w 6972204"/>
              <a:gd name="connsiteY1" fmla="*/ 0 h 1051061"/>
              <a:gd name="connsiteX2" fmla="*/ 6972204 w 6972204"/>
              <a:gd name="connsiteY2" fmla="*/ 6350 h 1051061"/>
              <a:gd name="connsiteX3" fmla="*/ 6972170 w 6972204"/>
              <a:gd name="connsiteY3" fmla="*/ 1044711 h 1051061"/>
              <a:gd name="connsiteX4" fmla="*/ 0 w 6972204"/>
              <a:gd name="connsiteY4" fmla="*/ 1051061 h 1051061"/>
              <a:gd name="connsiteX0" fmla="*/ 0 w 6972204"/>
              <a:gd name="connsiteY0" fmla="*/ 1051061 h 1051061"/>
              <a:gd name="connsiteX1" fmla="*/ 933820 w 6972204"/>
              <a:gd name="connsiteY1" fmla="*/ 0 h 1051061"/>
              <a:gd name="connsiteX2" fmla="*/ 6972204 w 6972204"/>
              <a:gd name="connsiteY2" fmla="*/ 6350 h 1051061"/>
              <a:gd name="connsiteX3" fmla="*/ 6972170 w 6972204"/>
              <a:gd name="connsiteY3" fmla="*/ 1044711 h 1051061"/>
              <a:gd name="connsiteX4" fmla="*/ 0 w 6972204"/>
              <a:gd name="connsiteY4" fmla="*/ 1051061 h 1051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72204" h="1051061">
                <a:moveTo>
                  <a:pt x="0" y="1051061"/>
                </a:moveTo>
                <a:lnTo>
                  <a:pt x="933820" y="0"/>
                </a:lnTo>
                <a:lnTo>
                  <a:pt x="6972204" y="6350"/>
                </a:lnTo>
                <a:cubicBezTo>
                  <a:pt x="6972193" y="352470"/>
                  <a:pt x="6972181" y="698591"/>
                  <a:pt x="6972170" y="1044711"/>
                </a:cubicBezTo>
                <a:lnTo>
                  <a:pt x="0" y="1051061"/>
                </a:lnTo>
                <a:close/>
              </a:path>
            </a:pathLst>
          </a:custGeom>
          <a:solidFill>
            <a:schemeClr val="bg1">
              <a:alpha val="80000"/>
            </a:schemeClr>
          </a:solidFill>
        </p:spPr>
        <p:txBody>
          <a:bodyPr lIns="72000" tIns="72000" rIns="72000" bIns="72000" anchor="ctr">
            <a:normAutofit/>
          </a:bodyPr>
          <a:lstStyle>
            <a:lvl1pPr marL="738188" indent="0" algn="l">
              <a:defRPr sz="1800">
                <a:solidFill>
                  <a:schemeClr val="tx1"/>
                </a:solidFill>
              </a:defRPr>
            </a:lvl1pPr>
          </a:lstStyle>
          <a:p>
            <a:pPr lvl="0"/>
            <a:r>
              <a:rPr lang="en-US" dirty="0"/>
              <a:t>Divider title</a:t>
            </a:r>
            <a:endParaRPr lang="en-GB" dirty="0"/>
          </a:p>
        </p:txBody>
      </p:sp>
    </p:spTree>
    <p:extLst>
      <p:ext uri="{BB962C8B-B14F-4D97-AF65-F5344CB8AC3E}">
        <p14:creationId xmlns:p14="http://schemas.microsoft.com/office/powerpoint/2010/main" val="4050876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Click to edit Master title style</a:t>
            </a:r>
            <a:endParaRPr lang="en-GB" dirty="0"/>
          </a:p>
        </p:txBody>
      </p:sp>
    </p:spTree>
    <p:extLst>
      <p:ext uri="{BB962C8B-B14F-4D97-AF65-F5344CB8AC3E}">
        <p14:creationId xmlns:p14="http://schemas.microsoft.com/office/powerpoint/2010/main" val="1450494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Nur Titel">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B36E1665-7342-44E8-9B8D-11BB01B96A0C}"/>
              </a:ext>
            </a:extLst>
          </p:cNvPr>
          <p:cNvSpPr>
            <a:spLocks noGrp="1"/>
          </p:cNvSpPr>
          <p:nvPr>
            <p:ph type="title"/>
          </p:nvPr>
        </p:nvSpPr>
        <p:spPr/>
        <p:txBody>
          <a:bodyPr/>
          <a:lstStyle/>
          <a:p>
            <a:r>
              <a:rPr lang="de-DE"/>
              <a:t>Mastertitelformat bearbeiten</a:t>
            </a:r>
          </a:p>
        </p:txBody>
      </p:sp>
    </p:spTree>
    <p:extLst>
      <p:ext uri="{BB962C8B-B14F-4D97-AF65-F5344CB8AC3E}">
        <p14:creationId xmlns:p14="http://schemas.microsoft.com/office/powerpoint/2010/main" val="3251598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B8809D-C635-702B-F916-F107AE2E5F6E}"/>
              </a:ext>
            </a:extLst>
          </p:cNvPr>
          <p:cNvSpPr>
            <a:spLocks noGrp="1"/>
          </p:cNvSpPr>
          <p:nvPr>
            <p:ph type="dt" sz="half" idx="10"/>
          </p:nvPr>
        </p:nvSpPr>
        <p:spPr/>
        <p:txBody>
          <a:bodyPr/>
          <a:lstStyle/>
          <a:p>
            <a:fld id="{5FF4ACE5-0B2C-47E4-B3C2-7A36166320E5}" type="datetimeFigureOut">
              <a:rPr lang="en-GB" smtClean="0"/>
              <a:t>29/10/2025</a:t>
            </a:fld>
            <a:endParaRPr lang="en-GB"/>
          </a:p>
        </p:txBody>
      </p:sp>
      <p:sp>
        <p:nvSpPr>
          <p:cNvPr id="3" name="Footer Placeholder 2">
            <a:extLst>
              <a:ext uri="{FF2B5EF4-FFF2-40B4-BE49-F238E27FC236}">
                <a16:creationId xmlns:a16="http://schemas.microsoft.com/office/drawing/2014/main" id="{95ADD172-635A-D095-FD25-29461E0D18E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2C7AE8E-01D9-12CE-3CA2-BBD62F0443B5}"/>
              </a:ext>
            </a:extLst>
          </p:cNvPr>
          <p:cNvSpPr>
            <a:spLocks noGrp="1"/>
          </p:cNvSpPr>
          <p:nvPr>
            <p:ph type="sldNum" sz="quarter" idx="12"/>
          </p:nvPr>
        </p:nvSpPr>
        <p:spPr/>
        <p:txBody>
          <a:bodyPr/>
          <a:lstStyle/>
          <a:p>
            <a:fld id="{3BABF1FF-BEE7-4228-8683-70379F49EAB6}" type="slidenum">
              <a:rPr lang="en-GB" smtClean="0"/>
              <a:t>‹N°›</a:t>
            </a:fld>
            <a:endParaRPr lang="en-GB"/>
          </a:p>
        </p:txBody>
      </p:sp>
    </p:spTree>
    <p:extLst>
      <p:ext uri="{BB962C8B-B14F-4D97-AF65-F5344CB8AC3E}">
        <p14:creationId xmlns:p14="http://schemas.microsoft.com/office/powerpoint/2010/main" val="924419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4224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00_Logo_page_B">
  <p:cSld name="00_Logo_page_B">
    <p:bg>
      <p:bgPr>
        <a:solidFill>
          <a:srgbClr val="26D07C"/>
        </a:solidFill>
        <a:effectLst/>
      </p:bgPr>
    </p:bg>
    <p:spTree>
      <p:nvGrpSpPr>
        <p:cNvPr id="1" name="Shape 11"/>
        <p:cNvGrpSpPr/>
        <p:nvPr/>
      </p:nvGrpSpPr>
      <p:grpSpPr>
        <a:xfrm>
          <a:off x="0" y="0"/>
          <a:ext cx="0" cy="0"/>
          <a:chOff x="0" y="0"/>
          <a:chExt cx="0" cy="0"/>
        </a:xfrm>
      </p:grpSpPr>
      <p:pic>
        <p:nvPicPr>
          <p:cNvPr id="12" name="Google Shape;12;p3"/>
          <p:cNvPicPr preferRelativeResize="0"/>
          <p:nvPr/>
        </p:nvPicPr>
        <p:blipFill>
          <a:blip r:embed="rId2">
            <a:alphaModFix/>
          </a:blip>
          <a:stretch>
            <a:fillRect/>
          </a:stretch>
        </p:blipFill>
        <p:spPr>
          <a:xfrm>
            <a:off x="6502650" y="2662425"/>
            <a:ext cx="2641355" cy="2481078"/>
          </a:xfrm>
          <a:prstGeom prst="rect">
            <a:avLst/>
          </a:prstGeom>
          <a:noFill/>
          <a:ln>
            <a:noFill/>
          </a:ln>
        </p:spPr>
      </p:pic>
      <p:pic>
        <p:nvPicPr>
          <p:cNvPr id="13" name="Google Shape;13;p3"/>
          <p:cNvPicPr preferRelativeResize="0"/>
          <p:nvPr/>
        </p:nvPicPr>
        <p:blipFill>
          <a:blip r:embed="rId2">
            <a:alphaModFix/>
          </a:blip>
          <a:stretch>
            <a:fillRect/>
          </a:stretch>
        </p:blipFill>
        <p:spPr>
          <a:xfrm rot="10800000">
            <a:off x="0" y="0"/>
            <a:ext cx="2641355" cy="2481078"/>
          </a:xfrm>
          <a:prstGeom prst="rect">
            <a:avLst/>
          </a:prstGeom>
          <a:noFill/>
          <a:ln>
            <a:noFill/>
          </a:ln>
        </p:spPr>
      </p:pic>
      <p:pic>
        <p:nvPicPr>
          <p:cNvPr id="14" name="Google Shape;14;p3"/>
          <p:cNvPicPr preferRelativeResize="0"/>
          <p:nvPr/>
        </p:nvPicPr>
        <p:blipFill rotWithShape="1">
          <a:blip r:embed="rId3">
            <a:alphaModFix/>
          </a:blip>
          <a:srcRect l="-4645" t="-26157" r="-4656" b="-26188"/>
          <a:stretch/>
        </p:blipFill>
        <p:spPr>
          <a:xfrm>
            <a:off x="2672975" y="1889364"/>
            <a:ext cx="3798050" cy="1364773"/>
          </a:xfrm>
          <a:prstGeom prst="rect">
            <a:avLst/>
          </a:prstGeom>
          <a:noFill/>
          <a:ln>
            <a:noFill/>
          </a:ln>
        </p:spPr>
      </p:pic>
    </p:spTree>
    <p:extLst>
      <p:ext uri="{BB962C8B-B14F-4D97-AF65-F5344CB8AC3E}">
        <p14:creationId xmlns:p14="http://schemas.microsoft.com/office/powerpoint/2010/main" val="2528268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01_Cover_page_A" preserve="1" userDrawn="1">
  <p:cSld name="01_Cover_page_A">
    <p:spTree>
      <p:nvGrpSpPr>
        <p:cNvPr id="1" name="Shape 15"/>
        <p:cNvGrpSpPr/>
        <p:nvPr/>
      </p:nvGrpSpPr>
      <p:grpSpPr>
        <a:xfrm>
          <a:off x="0" y="0"/>
          <a:ext cx="0" cy="0"/>
          <a:chOff x="0" y="0"/>
          <a:chExt cx="0" cy="0"/>
        </a:xfrm>
      </p:grpSpPr>
    </p:spTree>
    <p:extLst>
      <p:ext uri="{BB962C8B-B14F-4D97-AF65-F5344CB8AC3E}">
        <p14:creationId xmlns:p14="http://schemas.microsoft.com/office/powerpoint/2010/main" val="2840848003"/>
      </p:ext>
    </p:extLst>
  </p:cSld>
  <p:clrMapOvr>
    <a:masterClrMapping/>
  </p:clrMapOvr>
  <p:extLst>
    <p:ext uri="{DCECCB84-F9BA-43D5-87BE-67443E8EF086}">
      <p15:sldGuideLst xmlns:p15="http://schemas.microsoft.com/office/powerpoint/2012/main">
        <p15:guide id="1" orient="horz" pos="375">
          <p15:clr>
            <a:srgbClr val="FA7B17"/>
          </p15:clr>
        </p15:guide>
        <p15:guide id="2" pos="375">
          <p15:clr>
            <a:srgbClr val="FA7B17"/>
          </p15:clr>
        </p15:guide>
        <p15:guide id="3" pos="749">
          <p15:clr>
            <a:srgbClr val="FA7B17"/>
          </p15:clr>
        </p15:guide>
        <p15:guide id="4" orient="horz" pos="2865">
          <p15:clr>
            <a:srgbClr val="FA7B17"/>
          </p15:clr>
        </p15:guide>
        <p15:guide id="5" pos="5385">
          <p15:clr>
            <a:srgbClr val="FA7B17"/>
          </p15:clr>
        </p15:guide>
        <p15:guide id="6" pos="2880">
          <p15:clr>
            <a:srgbClr val="FA7B17"/>
          </p15:clr>
        </p15:guide>
        <p15:guide id="7" pos="3255">
          <p15:clr>
            <a:srgbClr val="FA7B17"/>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Picture 3">
            <a:extLst>
              <a:ext uri="{FF2B5EF4-FFF2-40B4-BE49-F238E27FC236}">
                <a16:creationId xmlns:a16="http://schemas.microsoft.com/office/drawing/2014/main" id="{1BB888D0-5520-604F-7C0D-D94882EF6995}"/>
              </a:ext>
            </a:extLst>
          </p:cNvPr>
          <p:cNvPicPr>
            <a:picLocks noChangeAspect="1"/>
          </p:cNvPicPr>
          <p:nvPr userDrawn="1"/>
        </p:nvPicPr>
        <p:blipFill>
          <a:blip r:embed="rId10"/>
          <a:stretch>
            <a:fillRect/>
          </a:stretch>
        </p:blipFill>
        <p:spPr>
          <a:xfrm>
            <a:off x="0" y="0"/>
            <a:ext cx="9144000" cy="1079500"/>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5" r:id="rId4"/>
    <p:sldLayoutId id="2147483656" r:id="rId5"/>
    <p:sldLayoutId id="2147483657" r:id="rId6"/>
    <p:sldLayoutId id="2147483658" r:id="rId7"/>
    <p:sldLayoutId id="2147483659" r:id="rId8"/>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276154"/>
            <a:ext cx="8520600" cy="572700"/>
          </a:xfrm>
          <a:prstGeom prst="rect">
            <a:avLst/>
          </a:prstGeom>
          <a:noFill/>
          <a:ln>
            <a:noFill/>
          </a:ln>
        </p:spPr>
        <p:txBody>
          <a:bodyPr spcFirstLastPara="1" wrap="square" lIns="91425" tIns="91425" rIns="91425" bIns="91425" anchor="t" anchorCtr="0">
            <a:noAutofit/>
          </a:bodyPr>
          <a:lstStyle>
            <a:lvl1pPr marL="0" marR="0" lvl="0" indent="0" rtl="0">
              <a:lnSpc>
                <a:spcPct val="100000"/>
              </a:lnSpc>
              <a:spcBef>
                <a:spcPts val="0"/>
              </a:spcBef>
              <a:spcAft>
                <a:spcPts val="0"/>
              </a:spcAft>
              <a:buClr>
                <a:schemeClr val="dk1"/>
              </a:buClr>
              <a:buSzPts val="1800"/>
              <a:buFont typeface="Arial"/>
              <a:buNone/>
              <a:defRPr sz="1800" b="1" i="0" u="none" strike="noStrike" cap="none">
                <a:solidFill>
                  <a:schemeClr val="dk1"/>
                </a:solidFill>
                <a:latin typeface="Arial"/>
                <a:ea typeface="Arial"/>
                <a:cs typeface="Arial"/>
                <a:sym typeface="Arial"/>
              </a:defRPr>
            </a:lvl1pPr>
            <a:lvl2pPr lvl="1" indent="0" algn="ctr">
              <a:spcBef>
                <a:spcPts val="0"/>
              </a:spcBef>
              <a:spcAft>
                <a:spcPts val="0"/>
              </a:spcAft>
              <a:buClr>
                <a:schemeClr val="dk1"/>
              </a:buClr>
              <a:buSzPts val="1400"/>
              <a:buFont typeface="Arial"/>
              <a:buNone/>
              <a:defRPr sz="2800" b="1">
                <a:solidFill>
                  <a:schemeClr val="dk1"/>
                </a:solidFill>
              </a:defRPr>
            </a:lvl2pPr>
            <a:lvl3pPr lvl="2" indent="0" algn="ctr">
              <a:spcBef>
                <a:spcPts val="0"/>
              </a:spcBef>
              <a:spcAft>
                <a:spcPts val="0"/>
              </a:spcAft>
              <a:buClr>
                <a:schemeClr val="dk1"/>
              </a:buClr>
              <a:buSzPts val="1400"/>
              <a:buFont typeface="Arial"/>
              <a:buNone/>
              <a:defRPr sz="2800" b="1">
                <a:solidFill>
                  <a:schemeClr val="dk1"/>
                </a:solidFill>
              </a:defRPr>
            </a:lvl3pPr>
            <a:lvl4pPr lvl="3" indent="0" algn="ctr">
              <a:spcBef>
                <a:spcPts val="0"/>
              </a:spcBef>
              <a:spcAft>
                <a:spcPts val="0"/>
              </a:spcAft>
              <a:buClr>
                <a:schemeClr val="dk1"/>
              </a:buClr>
              <a:buSzPts val="1400"/>
              <a:buFont typeface="Arial"/>
              <a:buNone/>
              <a:defRPr sz="2800" b="1">
                <a:solidFill>
                  <a:schemeClr val="dk1"/>
                </a:solidFill>
              </a:defRPr>
            </a:lvl4pPr>
            <a:lvl5pPr lvl="4" indent="0" algn="ctr">
              <a:spcBef>
                <a:spcPts val="0"/>
              </a:spcBef>
              <a:spcAft>
                <a:spcPts val="0"/>
              </a:spcAft>
              <a:buClr>
                <a:schemeClr val="dk1"/>
              </a:buClr>
              <a:buSzPts val="1400"/>
              <a:buFont typeface="Arial"/>
              <a:buNone/>
              <a:defRPr sz="2800" b="1">
                <a:solidFill>
                  <a:schemeClr val="dk1"/>
                </a:solidFill>
              </a:defRPr>
            </a:lvl5pPr>
            <a:lvl6pPr lvl="5" indent="0" algn="ctr">
              <a:spcBef>
                <a:spcPts val="0"/>
              </a:spcBef>
              <a:spcAft>
                <a:spcPts val="0"/>
              </a:spcAft>
              <a:buClr>
                <a:schemeClr val="dk1"/>
              </a:buClr>
              <a:buSzPts val="1400"/>
              <a:buFont typeface="Arial"/>
              <a:buNone/>
              <a:defRPr sz="2800" b="1">
                <a:solidFill>
                  <a:schemeClr val="dk1"/>
                </a:solidFill>
              </a:defRPr>
            </a:lvl6pPr>
            <a:lvl7pPr lvl="6" indent="0" algn="ctr">
              <a:spcBef>
                <a:spcPts val="0"/>
              </a:spcBef>
              <a:spcAft>
                <a:spcPts val="0"/>
              </a:spcAft>
              <a:buClr>
                <a:schemeClr val="dk1"/>
              </a:buClr>
              <a:buSzPts val="1400"/>
              <a:buFont typeface="Arial"/>
              <a:buNone/>
              <a:defRPr sz="2800" b="1">
                <a:solidFill>
                  <a:schemeClr val="dk1"/>
                </a:solidFill>
              </a:defRPr>
            </a:lvl7pPr>
            <a:lvl8pPr lvl="7" indent="0" algn="ctr">
              <a:spcBef>
                <a:spcPts val="0"/>
              </a:spcBef>
              <a:spcAft>
                <a:spcPts val="0"/>
              </a:spcAft>
              <a:buClr>
                <a:schemeClr val="dk1"/>
              </a:buClr>
              <a:buSzPts val="1400"/>
              <a:buFont typeface="Arial"/>
              <a:buNone/>
              <a:defRPr sz="2800" b="1">
                <a:solidFill>
                  <a:schemeClr val="dk1"/>
                </a:solidFill>
              </a:defRPr>
            </a:lvl8pPr>
            <a:lvl9pPr lvl="8" indent="0" algn="ctr">
              <a:spcBef>
                <a:spcPts val="0"/>
              </a:spcBef>
              <a:spcAft>
                <a:spcPts val="0"/>
              </a:spcAft>
              <a:buClr>
                <a:schemeClr val="dk1"/>
              </a:buClr>
              <a:buSzPts val="1400"/>
              <a:buFont typeface="Arial"/>
              <a:buNone/>
              <a:defRPr sz="2800" b="1">
                <a:solidFill>
                  <a:schemeClr val="dk1"/>
                </a:solidFill>
              </a:defRPr>
            </a:lvl9pPr>
          </a:lstStyle>
          <a:p>
            <a:endParaRPr/>
          </a:p>
        </p:txBody>
      </p:sp>
      <p:sp>
        <p:nvSpPr>
          <p:cNvPr id="7" name="Google Shape;7;p1"/>
          <p:cNvSpPr txBox="1">
            <a:spLocks noGrp="1"/>
          </p:cNvSpPr>
          <p:nvPr>
            <p:ph type="body" idx="1"/>
          </p:nvPr>
        </p:nvSpPr>
        <p:spPr>
          <a:xfrm>
            <a:off x="311700" y="1130087"/>
            <a:ext cx="8520600" cy="3416400"/>
          </a:xfrm>
          <a:prstGeom prst="rect">
            <a:avLst/>
          </a:prstGeom>
          <a:noFill/>
          <a:ln>
            <a:noFill/>
          </a:ln>
        </p:spPr>
        <p:txBody>
          <a:bodyPr spcFirstLastPara="1" wrap="square" lIns="91425" tIns="91425" rIns="91425" bIns="91425" anchor="t" anchorCtr="0">
            <a:noAutofit/>
          </a:bodyPr>
          <a:lstStyle>
            <a:lvl1pPr marL="457200" marR="0" lvl="0" indent="-304800" algn="l" rtl="0">
              <a:lnSpc>
                <a:spcPct val="115000"/>
              </a:lnSpc>
              <a:spcBef>
                <a:spcPts val="800"/>
              </a:spcBef>
              <a:spcAft>
                <a:spcPts val="0"/>
              </a:spcAft>
              <a:buClr>
                <a:srgbClr val="000000"/>
              </a:buClr>
              <a:buSzPts val="1200"/>
              <a:buFont typeface="Arial"/>
              <a:buChar char="●"/>
              <a:defRPr sz="1200" b="0" i="0" u="none" strike="noStrike" cap="none">
                <a:solidFill>
                  <a:srgbClr val="000000"/>
                </a:solidFill>
                <a:latin typeface="Arial"/>
                <a:ea typeface="Arial"/>
                <a:cs typeface="Arial"/>
                <a:sym typeface="Arial"/>
              </a:defRPr>
            </a:lvl1pPr>
            <a:lvl2pPr marL="914400" marR="0" lvl="1" indent="-304800" algn="l" rtl="0">
              <a:lnSpc>
                <a:spcPct val="115000"/>
              </a:lnSpc>
              <a:spcBef>
                <a:spcPts val="800"/>
              </a:spcBef>
              <a:spcAft>
                <a:spcPts val="0"/>
              </a:spcAft>
              <a:buClr>
                <a:srgbClr val="000000"/>
              </a:buClr>
              <a:buSzPts val="1200"/>
              <a:buFont typeface="Arial"/>
              <a:buChar char="●"/>
              <a:defRPr sz="1200" b="0" i="0" u="none" strike="noStrike" cap="none">
                <a:solidFill>
                  <a:srgbClr val="000000"/>
                </a:solidFill>
                <a:latin typeface="Arial"/>
                <a:ea typeface="Arial"/>
                <a:cs typeface="Arial"/>
                <a:sym typeface="Arial"/>
              </a:defRPr>
            </a:lvl2pPr>
            <a:lvl3pPr marL="1371600" marR="0" lvl="2" indent="-292100" algn="l" rtl="0">
              <a:lnSpc>
                <a:spcPct val="115000"/>
              </a:lnSpc>
              <a:spcBef>
                <a:spcPts val="800"/>
              </a:spcBef>
              <a:spcAft>
                <a:spcPts val="0"/>
              </a:spcAft>
              <a:buClr>
                <a:srgbClr val="000000"/>
              </a:buClr>
              <a:buSzPts val="1000"/>
              <a:buFont typeface="Arial"/>
              <a:buChar char="●"/>
              <a:defRPr sz="1000" b="0" i="0" u="none" strike="noStrike" cap="none">
                <a:solidFill>
                  <a:srgbClr val="000000"/>
                </a:solidFill>
                <a:latin typeface="Arial"/>
                <a:ea typeface="Arial"/>
                <a:cs typeface="Arial"/>
                <a:sym typeface="Arial"/>
              </a:defRPr>
            </a:lvl3pPr>
            <a:lvl4pPr marL="1828800" marR="0" lvl="3" indent="-292100" algn="l" rtl="0">
              <a:lnSpc>
                <a:spcPct val="115000"/>
              </a:lnSpc>
              <a:spcBef>
                <a:spcPts val="800"/>
              </a:spcBef>
              <a:spcAft>
                <a:spcPts val="0"/>
              </a:spcAft>
              <a:buClr>
                <a:srgbClr val="000000"/>
              </a:buClr>
              <a:buSzPts val="1000"/>
              <a:buFont typeface="Arial"/>
              <a:buChar char="●"/>
              <a:defRPr sz="1000" b="0" i="0" u="none" strike="noStrike" cap="none">
                <a:solidFill>
                  <a:srgbClr val="000000"/>
                </a:solidFill>
                <a:latin typeface="Arial"/>
                <a:ea typeface="Arial"/>
                <a:cs typeface="Arial"/>
                <a:sym typeface="Arial"/>
              </a:defRPr>
            </a:lvl4pPr>
            <a:lvl5pPr marL="2286000" marR="0" lvl="4" indent="-292100" algn="l" rtl="0">
              <a:lnSpc>
                <a:spcPct val="115000"/>
              </a:lnSpc>
              <a:spcBef>
                <a:spcPts val="800"/>
              </a:spcBef>
              <a:spcAft>
                <a:spcPts val="0"/>
              </a:spcAft>
              <a:buClr>
                <a:srgbClr val="000000"/>
              </a:buClr>
              <a:buSzPts val="1000"/>
              <a:buFont typeface="Arial"/>
              <a:buChar char="●"/>
              <a:defRPr sz="1000" b="0" i="0" u="none" strike="noStrike" cap="none">
                <a:solidFill>
                  <a:srgbClr val="000000"/>
                </a:solidFill>
                <a:latin typeface="Arial"/>
                <a:ea typeface="Arial"/>
                <a:cs typeface="Arial"/>
                <a:sym typeface="Arial"/>
              </a:defRPr>
            </a:lvl5pPr>
            <a:lvl6pPr marL="2743200" marR="0" lvl="5" indent="-292100" algn="l" rtl="0">
              <a:lnSpc>
                <a:spcPct val="115000"/>
              </a:lnSpc>
              <a:spcBef>
                <a:spcPts val="800"/>
              </a:spcBef>
              <a:spcAft>
                <a:spcPts val="0"/>
              </a:spcAft>
              <a:buClr>
                <a:srgbClr val="000000"/>
              </a:buClr>
              <a:buSzPts val="1000"/>
              <a:buFont typeface="Arial"/>
              <a:buChar char="●"/>
              <a:defRPr sz="1000" b="0" i="0" u="none" strike="noStrike" cap="none">
                <a:solidFill>
                  <a:srgbClr val="000000"/>
                </a:solidFill>
                <a:latin typeface="Arial"/>
                <a:ea typeface="Arial"/>
                <a:cs typeface="Arial"/>
                <a:sym typeface="Arial"/>
              </a:defRPr>
            </a:lvl6pPr>
            <a:lvl7pPr marL="3200400" marR="0" lvl="6" indent="-292100" algn="l" rtl="0">
              <a:lnSpc>
                <a:spcPct val="115000"/>
              </a:lnSpc>
              <a:spcBef>
                <a:spcPts val="800"/>
              </a:spcBef>
              <a:spcAft>
                <a:spcPts val="0"/>
              </a:spcAft>
              <a:buClr>
                <a:srgbClr val="000000"/>
              </a:buClr>
              <a:buSzPts val="1000"/>
              <a:buFont typeface="Arial"/>
              <a:buChar char="●"/>
              <a:defRPr sz="1000" b="0" i="0" u="none" strike="noStrike" cap="none">
                <a:solidFill>
                  <a:srgbClr val="000000"/>
                </a:solidFill>
                <a:latin typeface="Arial"/>
                <a:ea typeface="Arial"/>
                <a:cs typeface="Arial"/>
                <a:sym typeface="Arial"/>
              </a:defRPr>
            </a:lvl7pPr>
            <a:lvl8pPr marL="3657600" marR="0" lvl="7" indent="-292100" algn="l" rtl="0">
              <a:lnSpc>
                <a:spcPct val="115000"/>
              </a:lnSpc>
              <a:spcBef>
                <a:spcPts val="800"/>
              </a:spcBef>
              <a:spcAft>
                <a:spcPts val="0"/>
              </a:spcAft>
              <a:buClr>
                <a:srgbClr val="000000"/>
              </a:buClr>
              <a:buSzPts val="1000"/>
              <a:buFont typeface="Arial"/>
              <a:buChar char="●"/>
              <a:defRPr sz="1000" b="0" i="0" u="none" strike="noStrike" cap="none">
                <a:solidFill>
                  <a:srgbClr val="000000"/>
                </a:solidFill>
                <a:latin typeface="Arial"/>
                <a:ea typeface="Arial"/>
                <a:cs typeface="Arial"/>
                <a:sym typeface="Arial"/>
              </a:defRPr>
            </a:lvl8pPr>
            <a:lvl9pPr marL="4114800" marR="0" lvl="8" indent="-292100" algn="l" rtl="0">
              <a:lnSpc>
                <a:spcPct val="115000"/>
              </a:lnSpc>
              <a:spcBef>
                <a:spcPts val="800"/>
              </a:spcBef>
              <a:spcAft>
                <a:spcPts val="0"/>
              </a:spcAft>
              <a:buClr>
                <a:srgbClr val="000000"/>
              </a:buClr>
              <a:buSzPts val="1000"/>
              <a:buFont typeface="Arial"/>
              <a:buChar char="●"/>
              <a:defRPr sz="1000" b="0" i="0" u="none" strike="noStrike" cap="none">
                <a:solidFill>
                  <a:srgbClr val="000000"/>
                </a:solidFill>
                <a:latin typeface="Arial"/>
                <a:ea typeface="Arial"/>
                <a:cs typeface="Arial"/>
                <a:sym typeface="Arial"/>
              </a:defRPr>
            </a:lvl9pPr>
          </a:lstStyle>
          <a:p>
            <a:endParaRPr dirty="0"/>
          </a:p>
        </p:txBody>
      </p:sp>
      <p:sp>
        <p:nvSpPr>
          <p:cNvPr id="8" name="Google Shape;8;p1"/>
          <p:cNvSpPr txBox="1">
            <a:spLocks noGrp="1"/>
          </p:cNvSpPr>
          <p:nvPr>
            <p:ph type="sldNum" idx="12"/>
          </p:nvPr>
        </p:nvSpPr>
        <p:spPr>
          <a:xfrm>
            <a:off x="0" y="4546487"/>
            <a:ext cx="595312" cy="597013"/>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000000"/>
              </a:buClr>
              <a:buFont typeface="Arial"/>
              <a:buNone/>
              <a:defRPr sz="8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algn="ctr"/>
            <a:fld id="{835B7D64-DE61-9A46-A8C2-771AB7C960CD}" type="slidenum">
              <a:rPr lang="en-RO" smtClean="0">
                <a:solidFill>
                  <a:srgbClr val="333333"/>
                </a:solidFill>
              </a:rPr>
              <a:pPr algn="ctr"/>
              <a:t>‹N°›</a:t>
            </a:fld>
            <a:endParaRPr lang="en-RO" dirty="0"/>
          </a:p>
        </p:txBody>
      </p:sp>
    </p:spTree>
    <p:extLst>
      <p:ext uri="{BB962C8B-B14F-4D97-AF65-F5344CB8AC3E}">
        <p14:creationId xmlns:p14="http://schemas.microsoft.com/office/powerpoint/2010/main" val="2934490327"/>
      </p:ext>
    </p:extLst>
  </p:cSld>
  <p:clrMap bg1="lt1" tx1="dk1" bg2="dk2" tx2="lt2" accent1="accent1" accent2="accent2" accent3="accent3" accent4="accent4" accent5="accent5" accent6="accent6" hlink="hlink" folHlink="folHlink"/>
  <p:sldLayoutIdLst>
    <p:sldLayoutId id="2147483652" r:id="rId1"/>
    <p:sldLayoutId id="2147483653"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894">
          <p15:clr>
            <a:srgbClr val="F26B43"/>
          </p15:clr>
        </p15:guide>
        <p15:guide id="2" pos="74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8.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19.jpe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7"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8.jpe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hyperlink" Target="https://pxhere.com/de/photo/1293043"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xml"/><Relationship Id="rId5" Type="http://schemas.openxmlformats.org/officeDocument/2006/relationships/image" Target="../media/image34.png"/><Relationship Id="rId4" Type="http://schemas.openxmlformats.org/officeDocument/2006/relationships/image" Target="../media/image33.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42.jpg"/><Relationship Id="rId5" Type="http://schemas.openxmlformats.org/officeDocument/2006/relationships/image" Target="../media/image41.jpg"/><Relationship Id="rId4" Type="http://schemas.openxmlformats.org/officeDocument/2006/relationships/image" Target="../media/image11.jpg"/></Relationships>
</file>

<file path=ppt/slides/_rels/slide7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3.jpg"/></Relationships>
</file>

<file path=ppt/slides/_rels/slide7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1D9DB49B-F65D-2833-F85F-E179301AC47F}"/>
              </a:ext>
            </a:extLst>
          </p:cNvPr>
          <p:cNvSpPr txBox="1">
            <a:spLocks noChangeArrowheads="1"/>
          </p:cNvSpPr>
          <p:nvPr/>
        </p:nvSpPr>
        <p:spPr bwMode="auto">
          <a:xfrm>
            <a:off x="1372791" y="1215164"/>
            <a:ext cx="63984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b="1" dirty="0">
                <a:latin typeface="Calibri"/>
                <a:cs typeface="Calibri"/>
              </a:rPr>
              <a:t>Thanks to all our 2025 Annual Congress Sponsors</a:t>
            </a:r>
          </a:p>
        </p:txBody>
      </p:sp>
      <p:pic>
        <p:nvPicPr>
          <p:cNvPr id="2" name="Picture 1">
            <a:extLst>
              <a:ext uri="{FF2B5EF4-FFF2-40B4-BE49-F238E27FC236}">
                <a16:creationId xmlns:a16="http://schemas.microsoft.com/office/drawing/2014/main" id="{100E9544-6147-DE92-B58F-022D74FF42F0}"/>
              </a:ext>
            </a:extLst>
          </p:cNvPr>
          <p:cNvPicPr>
            <a:picLocks noChangeAspect="1"/>
          </p:cNvPicPr>
          <p:nvPr/>
        </p:nvPicPr>
        <p:blipFill>
          <a:blip r:embed="rId2"/>
          <a:stretch>
            <a:fillRect/>
          </a:stretch>
        </p:blipFill>
        <p:spPr>
          <a:xfrm>
            <a:off x="226401" y="1584496"/>
            <a:ext cx="8814943" cy="3525977"/>
          </a:xfrm>
          <a:prstGeom prst="rect">
            <a:avLst/>
          </a:prstGeom>
        </p:spPr>
      </p:pic>
    </p:spTree>
    <p:extLst>
      <p:ext uri="{BB962C8B-B14F-4D97-AF65-F5344CB8AC3E}">
        <p14:creationId xmlns:p14="http://schemas.microsoft.com/office/powerpoint/2010/main" val="684211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1552E-B4D0-709F-10ED-5CF902106A89}"/>
              </a:ext>
            </a:extLst>
          </p:cNvPr>
          <p:cNvSpPr>
            <a:spLocks noGrp="1"/>
          </p:cNvSpPr>
          <p:nvPr>
            <p:ph type="title"/>
          </p:nvPr>
        </p:nvSpPr>
        <p:spPr>
          <a:xfrm>
            <a:off x="457200" y="1415489"/>
            <a:ext cx="8229600" cy="552104"/>
          </a:xfrm>
        </p:spPr>
        <p:txBody>
          <a:bodyPr>
            <a:normAutofit fontScale="90000"/>
          </a:bodyPr>
          <a:lstStyle/>
          <a:p>
            <a:r>
              <a:rPr lang="en-US" sz="3600" b="1" dirty="0"/>
              <a:t>Vienna Congress Website</a:t>
            </a:r>
            <a:endParaRPr lang="en-US" sz="3600" dirty="0"/>
          </a:p>
        </p:txBody>
      </p:sp>
      <p:sp>
        <p:nvSpPr>
          <p:cNvPr id="11" name="TextBox 10">
            <a:extLst>
              <a:ext uri="{FF2B5EF4-FFF2-40B4-BE49-F238E27FC236}">
                <a16:creationId xmlns:a16="http://schemas.microsoft.com/office/drawing/2014/main" id="{8589A687-9ACD-200F-A3D5-AC39EDF56A84}"/>
              </a:ext>
            </a:extLst>
          </p:cNvPr>
          <p:cNvSpPr txBox="1"/>
          <p:nvPr/>
        </p:nvSpPr>
        <p:spPr>
          <a:xfrm>
            <a:off x="693964" y="2085005"/>
            <a:ext cx="3094263" cy="369332"/>
          </a:xfrm>
          <a:prstGeom prst="rect">
            <a:avLst/>
          </a:prstGeom>
          <a:noFill/>
        </p:spPr>
        <p:txBody>
          <a:bodyPr wrap="square" rtlCol="0">
            <a:spAutoFit/>
          </a:bodyPr>
          <a:lstStyle/>
          <a:p>
            <a:pPr algn="ctr"/>
            <a:r>
              <a:rPr lang="en-US" dirty="0"/>
              <a:t>General Information</a:t>
            </a:r>
          </a:p>
        </p:txBody>
      </p:sp>
      <p:sp>
        <p:nvSpPr>
          <p:cNvPr id="15" name="TextBox 14">
            <a:extLst>
              <a:ext uri="{FF2B5EF4-FFF2-40B4-BE49-F238E27FC236}">
                <a16:creationId xmlns:a16="http://schemas.microsoft.com/office/drawing/2014/main" id="{981C6E66-2E3B-7E22-F843-FD19B7DA0D59}"/>
              </a:ext>
            </a:extLst>
          </p:cNvPr>
          <p:cNvSpPr txBox="1"/>
          <p:nvPr/>
        </p:nvSpPr>
        <p:spPr>
          <a:xfrm>
            <a:off x="5206093" y="2085005"/>
            <a:ext cx="3094263" cy="369332"/>
          </a:xfrm>
          <a:prstGeom prst="rect">
            <a:avLst/>
          </a:prstGeom>
          <a:noFill/>
        </p:spPr>
        <p:txBody>
          <a:bodyPr wrap="square" rtlCol="0">
            <a:spAutoFit/>
          </a:bodyPr>
          <a:lstStyle/>
          <a:p>
            <a:pPr algn="ctr"/>
            <a:r>
              <a:rPr lang="en-US" dirty="0"/>
              <a:t>Programme &amp; Slides</a:t>
            </a:r>
          </a:p>
        </p:txBody>
      </p:sp>
      <p:pic>
        <p:nvPicPr>
          <p:cNvPr id="4" name="Picture 3" descr="A qr code on a white background&#10;&#10;Description automatically generated">
            <a:extLst>
              <a:ext uri="{FF2B5EF4-FFF2-40B4-BE49-F238E27FC236}">
                <a16:creationId xmlns:a16="http://schemas.microsoft.com/office/drawing/2014/main" id="{52C8EDB7-290D-7EF6-90DE-FC4B5FB2083F}"/>
              </a:ext>
            </a:extLst>
          </p:cNvPr>
          <p:cNvPicPr>
            <a:picLocks noChangeAspect="1"/>
          </p:cNvPicPr>
          <p:nvPr/>
        </p:nvPicPr>
        <p:blipFill>
          <a:blip r:embed="rId2"/>
          <a:stretch>
            <a:fillRect/>
          </a:stretch>
        </p:blipFill>
        <p:spPr>
          <a:xfrm>
            <a:off x="5619447" y="2571750"/>
            <a:ext cx="2277836" cy="2277836"/>
          </a:xfrm>
          <a:prstGeom prst="rect">
            <a:avLst/>
          </a:prstGeom>
        </p:spPr>
      </p:pic>
      <p:pic>
        <p:nvPicPr>
          <p:cNvPr id="6" name="Picture 5" descr="A qr code on a white background&#10;&#10;Description automatically generated">
            <a:extLst>
              <a:ext uri="{FF2B5EF4-FFF2-40B4-BE49-F238E27FC236}">
                <a16:creationId xmlns:a16="http://schemas.microsoft.com/office/drawing/2014/main" id="{5D36B5C5-30CE-0793-8570-0367CAFA876C}"/>
              </a:ext>
            </a:extLst>
          </p:cNvPr>
          <p:cNvPicPr>
            <a:picLocks noChangeAspect="1"/>
          </p:cNvPicPr>
          <p:nvPr/>
        </p:nvPicPr>
        <p:blipFill>
          <a:blip r:embed="rId3"/>
          <a:stretch>
            <a:fillRect/>
          </a:stretch>
        </p:blipFill>
        <p:spPr>
          <a:xfrm>
            <a:off x="1102176" y="2571750"/>
            <a:ext cx="2277837" cy="2277837"/>
          </a:xfrm>
          <a:prstGeom prst="rect">
            <a:avLst/>
          </a:prstGeom>
        </p:spPr>
      </p:pic>
    </p:spTree>
    <p:extLst>
      <p:ext uri="{BB962C8B-B14F-4D97-AF65-F5344CB8AC3E}">
        <p14:creationId xmlns:p14="http://schemas.microsoft.com/office/powerpoint/2010/main" val="307293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296779" y="1344641"/>
            <a:ext cx="8213557" cy="673465"/>
          </a:xfrm>
        </p:spPr>
        <p:txBody>
          <a:bodyPr/>
          <a:lstStyle/>
          <a:p>
            <a:pPr>
              <a:spcAft>
                <a:spcPts val="1800"/>
              </a:spcAft>
            </a:pPr>
            <a:r>
              <a:rPr lang="en-GB" sz="3000" b="1" dirty="0"/>
              <a:t>Technical Session Sponsors</a:t>
            </a:r>
            <a:endParaRPr lang="en-US" sz="1800" b="1" dirty="0"/>
          </a:p>
        </p:txBody>
      </p:sp>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5180" y="3614102"/>
            <a:ext cx="3018266" cy="87718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a:ext>
            </a:extLst>
          </a:blip>
          <a:srcRect r="-10"/>
          <a:stretch/>
        </p:blipFill>
        <p:spPr>
          <a:xfrm>
            <a:off x="517478" y="2326588"/>
            <a:ext cx="3563282" cy="648436"/>
          </a:xfrm>
          <a:prstGeom prst="rect">
            <a:avLst/>
          </a:prstGeom>
        </p:spPr>
      </p:pic>
      <p:pic>
        <p:nvPicPr>
          <p:cNvPr id="13" name="Picture 12" descr="A purple rectangular sign with white letters&#10;&#10;Description automatically generated">
            <a:extLst>
              <a:ext uri="{FF2B5EF4-FFF2-40B4-BE49-F238E27FC236}">
                <a16:creationId xmlns:a16="http://schemas.microsoft.com/office/drawing/2014/main" id="{02642F5A-22AD-088F-A076-132F6125FDA7}"/>
              </a:ext>
            </a:extLst>
          </p:cNvPr>
          <p:cNvPicPr>
            <a:picLocks noChangeAspect="1"/>
          </p:cNvPicPr>
          <p:nvPr/>
        </p:nvPicPr>
        <p:blipFill>
          <a:blip r:embed="rId5"/>
          <a:stretch>
            <a:fillRect/>
          </a:stretch>
        </p:blipFill>
        <p:spPr>
          <a:xfrm>
            <a:off x="5063242" y="2292696"/>
            <a:ext cx="3285166" cy="832699"/>
          </a:xfrm>
          <a:prstGeom prst="rect">
            <a:avLst/>
          </a:prstGeom>
        </p:spPr>
      </p:pic>
      <p:pic>
        <p:nvPicPr>
          <p:cNvPr id="6" name="Picture 5" descr="A blue text on a white background&#10;&#10;Description automatically generated">
            <a:extLst>
              <a:ext uri="{FF2B5EF4-FFF2-40B4-BE49-F238E27FC236}">
                <a16:creationId xmlns:a16="http://schemas.microsoft.com/office/drawing/2014/main" id="{526FC4F0-4490-020B-67E6-32CE83283884}"/>
              </a:ext>
            </a:extLst>
          </p:cNvPr>
          <p:cNvPicPr>
            <a:picLocks noChangeAspect="1"/>
          </p:cNvPicPr>
          <p:nvPr/>
        </p:nvPicPr>
        <p:blipFill>
          <a:blip r:embed="rId6"/>
          <a:stretch>
            <a:fillRect/>
          </a:stretch>
        </p:blipFill>
        <p:spPr>
          <a:xfrm>
            <a:off x="5067199" y="3399985"/>
            <a:ext cx="2937934" cy="1265059"/>
          </a:xfrm>
          <a:prstGeom prst="rect">
            <a:avLst/>
          </a:prstGeom>
        </p:spPr>
      </p:pic>
    </p:spTree>
    <p:extLst>
      <p:ext uri="{BB962C8B-B14F-4D97-AF65-F5344CB8AC3E}">
        <p14:creationId xmlns:p14="http://schemas.microsoft.com/office/powerpoint/2010/main" val="4080288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276606"/>
            <a:ext cx="5829300" cy="739773"/>
          </a:xfrm>
        </p:spPr>
        <p:txBody>
          <a:bodyPr/>
          <a:lstStyle/>
          <a:p>
            <a:r>
              <a:rPr lang="en-GB" sz="3600" b="1" dirty="0"/>
              <a:t>Opening remarks of the day</a:t>
            </a:r>
            <a:endParaRPr lang="en-US" sz="3600" b="1" dirty="0"/>
          </a:p>
        </p:txBody>
      </p:sp>
      <p:pic>
        <p:nvPicPr>
          <p:cNvPr id="3" name="Picture 2">
            <a:extLst>
              <a:ext uri="{FF2B5EF4-FFF2-40B4-BE49-F238E27FC236}">
                <a16:creationId xmlns:a16="http://schemas.microsoft.com/office/drawing/2014/main" id="{E6B398C8-88C4-B048-186A-AA6E2BCAF9A0}"/>
              </a:ext>
            </a:extLst>
          </p:cNvPr>
          <p:cNvPicPr>
            <a:picLocks noChangeAspect="1"/>
          </p:cNvPicPr>
          <p:nvPr/>
        </p:nvPicPr>
        <p:blipFill>
          <a:blip r:embed="rId3"/>
          <a:srcRect/>
          <a:stretch/>
        </p:blipFill>
        <p:spPr>
          <a:xfrm>
            <a:off x="3786210" y="2171549"/>
            <a:ext cx="1571580" cy="1571581"/>
          </a:xfrm>
          <a:prstGeom prst="ellipse">
            <a:avLst/>
          </a:prstGeom>
        </p:spPr>
      </p:pic>
      <p:sp>
        <p:nvSpPr>
          <p:cNvPr id="4" name="Subtitle 2">
            <a:extLst>
              <a:ext uri="{FF2B5EF4-FFF2-40B4-BE49-F238E27FC236}">
                <a16:creationId xmlns:a16="http://schemas.microsoft.com/office/drawing/2014/main" id="{154699FD-E55D-E52D-5420-4DA48485672B}"/>
              </a:ext>
            </a:extLst>
          </p:cNvPr>
          <p:cNvSpPr txBox="1">
            <a:spLocks/>
          </p:cNvSpPr>
          <p:nvPr/>
        </p:nvSpPr>
        <p:spPr>
          <a:xfrm>
            <a:off x="3692370" y="3819975"/>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Klaudia Frątczak-Kospin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Westminster Polska, Poland / INSOL Europe YMG Co-Chair</a:t>
            </a:r>
          </a:p>
        </p:txBody>
      </p:sp>
    </p:spTree>
    <p:extLst>
      <p:ext uri="{BB962C8B-B14F-4D97-AF65-F5344CB8AC3E}">
        <p14:creationId xmlns:p14="http://schemas.microsoft.com/office/powerpoint/2010/main" val="3489868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4110823" y="1463536"/>
            <a:ext cx="4746929" cy="3101009"/>
          </a:xfrm>
        </p:spPr>
        <p:txBody>
          <a:bodyPr>
            <a:noAutofit/>
          </a:bodyPr>
          <a:lstStyle/>
          <a:p>
            <a:br>
              <a:rPr lang="en-GB" sz="2400" b="1" dirty="0"/>
            </a:br>
            <a:r>
              <a:rPr lang="en-GB" sz="2400" b="1" dirty="0"/>
              <a:t>Keynote Interview:</a:t>
            </a:r>
            <a:br>
              <a:rPr lang="en-GB" sz="2400" b="1" dirty="0"/>
            </a:br>
            <a:r>
              <a:rPr lang="en-GB" sz="2400" b="1" dirty="0"/>
              <a:t>AI and Corporate Insolvency Law</a:t>
            </a:r>
            <a:br>
              <a:rPr lang="en-GB" sz="2400" b="1" dirty="0"/>
            </a:br>
            <a:br>
              <a:rPr lang="en-GB" sz="2400" b="1" dirty="0"/>
            </a:br>
            <a:r>
              <a:rPr lang="en-GB" sz="3600" b="1" dirty="0"/>
              <a:t>Professor Felix Steffek</a:t>
            </a:r>
            <a:br>
              <a:rPr lang="en-GB" sz="2400" b="1" dirty="0"/>
            </a:br>
            <a:r>
              <a:rPr lang="en-GB" sz="2400" b="1" dirty="0"/>
              <a:t>University of Cambridge, UK</a:t>
            </a:r>
            <a:br>
              <a:rPr lang="en-GB" sz="2400" b="1" dirty="0"/>
            </a:br>
            <a:br>
              <a:rPr lang="en-GB" sz="2400" b="1" dirty="0"/>
            </a:br>
            <a:r>
              <a:rPr lang="en-GB" sz="2000" b="1" dirty="0"/>
              <a:t>by Christel Dumont</a:t>
            </a:r>
            <a:br>
              <a:rPr lang="en-GB" sz="2000" b="1" dirty="0"/>
            </a:br>
            <a:r>
              <a:rPr lang="en-GB" sz="2000" b="1" dirty="0"/>
              <a:t>Dentons, Luxembourg / INSOL Europe Council member &amp; Country Coordinator</a:t>
            </a:r>
            <a:endParaRPr lang="en-US" sz="2000" b="1" dirty="0"/>
          </a:p>
        </p:txBody>
      </p:sp>
      <p:pic>
        <p:nvPicPr>
          <p:cNvPr id="4" name="Picture 3" descr="A person in a suit and tie&#10;&#10;Description automatically generated">
            <a:extLst>
              <a:ext uri="{FF2B5EF4-FFF2-40B4-BE49-F238E27FC236}">
                <a16:creationId xmlns:a16="http://schemas.microsoft.com/office/drawing/2014/main" id="{851C3F0B-A3A6-3640-9B76-FA85B9F6AB52}"/>
              </a:ext>
            </a:extLst>
          </p:cNvPr>
          <p:cNvPicPr>
            <a:picLocks noChangeAspect="1"/>
          </p:cNvPicPr>
          <p:nvPr/>
        </p:nvPicPr>
        <p:blipFill>
          <a:blip r:embed="rId3"/>
          <a:stretch>
            <a:fillRect/>
          </a:stretch>
        </p:blipFill>
        <p:spPr>
          <a:xfrm>
            <a:off x="453225" y="1394958"/>
            <a:ext cx="3431484" cy="3431484"/>
          </a:xfrm>
          <a:prstGeom prst="rect">
            <a:avLst/>
          </a:prstGeom>
        </p:spPr>
      </p:pic>
    </p:spTree>
    <p:extLst>
      <p:ext uri="{BB962C8B-B14F-4D97-AF65-F5344CB8AC3E}">
        <p14:creationId xmlns:p14="http://schemas.microsoft.com/office/powerpoint/2010/main" val="3876020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bwMode="auto">
          <a:xfrm>
            <a:off x="262025" y="470136"/>
            <a:ext cx="8599444" cy="792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a14="http://schemas.microsoft.com/office/drawing/2010/main" xmlns:p14="http://schemas.microsoft.com/office/powerpoint/2010/main"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defTabSz="342900" rtl="0" eaLnBrk="0" fontAlgn="base" hangingPunct="0">
              <a:spcBef>
                <a:spcPct val="0"/>
              </a:spcBef>
              <a:spcAft>
                <a:spcPct val="0"/>
              </a:spcAft>
              <a:defRPr sz="2700" kern="1200">
                <a:solidFill>
                  <a:schemeClr val="bg1"/>
                </a:solidFill>
                <a:latin typeface="Calibri" charset="0"/>
                <a:ea typeface="Calibri" charset="0"/>
                <a:cs typeface="Calibri" charset="0"/>
              </a:defRPr>
            </a:lvl1pPr>
            <a:lvl2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2pPr>
            <a:lvl3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3pPr>
            <a:lvl4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4pPr>
            <a:lvl5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5pPr>
            <a:lvl6pPr marL="342900" algn="l" defTabSz="342900" rtl="0" fontAlgn="base">
              <a:spcBef>
                <a:spcPct val="0"/>
              </a:spcBef>
              <a:spcAft>
                <a:spcPct val="0"/>
              </a:spcAft>
              <a:defRPr sz="2700">
                <a:solidFill>
                  <a:schemeClr val="bg1"/>
                </a:solidFill>
                <a:latin typeface="Calibri" charset="0"/>
                <a:ea typeface="ＭＳ Ｐゴシック" charset="-128"/>
              </a:defRPr>
            </a:lvl6pPr>
            <a:lvl7pPr marL="685800" algn="l" defTabSz="342900" rtl="0" fontAlgn="base">
              <a:spcBef>
                <a:spcPct val="0"/>
              </a:spcBef>
              <a:spcAft>
                <a:spcPct val="0"/>
              </a:spcAft>
              <a:defRPr sz="2700">
                <a:solidFill>
                  <a:schemeClr val="bg1"/>
                </a:solidFill>
                <a:latin typeface="Calibri" charset="0"/>
                <a:ea typeface="ＭＳ Ｐゴシック" charset="-128"/>
              </a:defRPr>
            </a:lvl7pPr>
            <a:lvl8pPr marL="1028700" algn="l" defTabSz="342900" rtl="0" fontAlgn="base">
              <a:spcBef>
                <a:spcPct val="0"/>
              </a:spcBef>
              <a:spcAft>
                <a:spcPct val="0"/>
              </a:spcAft>
              <a:defRPr sz="2700">
                <a:solidFill>
                  <a:schemeClr val="bg1"/>
                </a:solidFill>
                <a:latin typeface="Calibri" charset="0"/>
                <a:ea typeface="ＭＳ Ｐゴシック" charset="-128"/>
              </a:defRPr>
            </a:lvl8pPr>
            <a:lvl9pPr marL="1371600" algn="l" defTabSz="342900" rtl="0" fontAlgn="base">
              <a:spcBef>
                <a:spcPct val="0"/>
              </a:spcBef>
              <a:spcAft>
                <a:spcPct val="0"/>
              </a:spcAft>
              <a:defRPr sz="2700">
                <a:solidFill>
                  <a:schemeClr val="bg1"/>
                </a:solidFill>
                <a:latin typeface="Calibri" charset="0"/>
                <a:ea typeface="ＭＳ Ｐゴシック" charset="-128"/>
              </a:defRPr>
            </a:lvl9pPr>
          </a:lstStyle>
          <a:p>
            <a:pPr algn="ctr"/>
            <a:endParaRPr lang="en-US" sz="2400" b="1" dirty="0">
              <a:solidFill>
                <a:schemeClr val="tx1"/>
              </a:solidFill>
              <a:latin typeface="Corbel" panose="020B0503020204020204" pitchFamily="34" charset="0"/>
            </a:endParaRPr>
          </a:p>
        </p:txBody>
      </p:sp>
      <p:sp>
        <p:nvSpPr>
          <p:cNvPr id="5" name="Title 1">
            <a:extLst>
              <a:ext uri="{FF2B5EF4-FFF2-40B4-BE49-F238E27FC236}">
                <a16:creationId xmlns:a16="http://schemas.microsoft.com/office/drawing/2014/main" id="{06ED2EB8-58F7-2B8E-6198-7C90B622B6A1}"/>
              </a:ext>
            </a:extLst>
          </p:cNvPr>
          <p:cNvSpPr txBox="1">
            <a:spLocks/>
          </p:cNvSpPr>
          <p:nvPr/>
        </p:nvSpPr>
        <p:spPr>
          <a:xfrm>
            <a:off x="135211" y="1505753"/>
            <a:ext cx="8870868" cy="900994"/>
          </a:xfrm>
          <a:prstGeom prst="rect">
            <a:avLst/>
          </a:prstGeom>
        </p:spPr>
        <p:txBody>
          <a:bodyPr>
            <a:normAutofit fontScale="97500" lnSpcReduction="100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 Game of Loans</a:t>
            </a:r>
          </a:p>
          <a:p>
            <a:pPr algn="ctr" fontAlgn="auto">
              <a:spcAft>
                <a:spcPts val="0"/>
              </a:spcAft>
            </a:pPr>
            <a:r>
              <a:rPr lang="en-GB" sz="3200" b="1" dirty="0">
                <a:solidFill>
                  <a:schemeClr val="tx1"/>
                </a:solidFill>
              </a:rPr>
              <a:t>Liability Management Exercises (LMEs)</a:t>
            </a:r>
          </a:p>
          <a:p>
            <a:pPr fontAlgn="auto">
              <a:spcAft>
                <a:spcPts val="0"/>
              </a:spcAft>
            </a:pPr>
            <a:endParaRPr lang="en-US" sz="3200" b="1" dirty="0">
              <a:solidFill>
                <a:schemeClr val="tx1"/>
              </a:solidFill>
            </a:endParaRPr>
          </a:p>
        </p:txBody>
      </p:sp>
      <p:pic>
        <p:nvPicPr>
          <p:cNvPr id="12" name="Picture 3">
            <a:extLst>
              <a:ext uri="{FF2B5EF4-FFF2-40B4-BE49-F238E27FC236}">
                <a16:creationId xmlns:a16="http://schemas.microsoft.com/office/drawing/2014/main" id="{306FE70D-2843-6CBD-157D-11A604306E84}"/>
              </a:ext>
            </a:extLst>
          </p:cNvPr>
          <p:cNvPicPr>
            <a:picLocks noChangeAspect="1"/>
          </p:cNvPicPr>
          <p:nvPr/>
        </p:nvPicPr>
        <p:blipFill>
          <a:blip r:embed="rId3"/>
          <a:srcRect l="147" r="147"/>
          <a:stretch/>
        </p:blipFill>
        <p:spPr>
          <a:xfrm>
            <a:off x="262025" y="2430019"/>
            <a:ext cx="1847248" cy="1847248"/>
          </a:xfrm>
          <a:prstGeom prst="ellipse">
            <a:avLst/>
          </a:prstGeom>
        </p:spPr>
      </p:pic>
      <p:sp>
        <p:nvSpPr>
          <p:cNvPr id="13" name="Subtitle 2">
            <a:extLst>
              <a:ext uri="{FF2B5EF4-FFF2-40B4-BE49-F238E27FC236}">
                <a16:creationId xmlns:a16="http://schemas.microsoft.com/office/drawing/2014/main" id="{A147E8C0-6461-D380-CC5D-1633BE49D325}"/>
              </a:ext>
            </a:extLst>
          </p:cNvPr>
          <p:cNvSpPr txBox="1">
            <a:spLocks/>
          </p:cNvSpPr>
          <p:nvPr/>
        </p:nvSpPr>
        <p:spPr>
          <a:xfrm>
            <a:off x="-269221" y="4246156"/>
            <a:ext cx="2981739" cy="79222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0"/>
              </a:spcAft>
              <a:defRPr/>
            </a:pPr>
            <a:r>
              <a:rPr lang="en-GB" sz="1200" b="1" dirty="0">
                <a:solidFill>
                  <a:srgbClr val="262526"/>
                </a:solidFill>
                <a:latin typeface="Calibri" panose="020F0502020204030204" pitchFamily="34" charset="0"/>
                <a:cs typeface="Calibri" panose="020F0502020204030204" pitchFamily="34" charset="0"/>
              </a:rPr>
              <a:t>Alice van der Schee</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Van Benthem &amp; Keulen</a:t>
            </a:r>
          </a:p>
          <a:p>
            <a:pPr>
              <a:spcBef>
                <a:spcPts val="0"/>
              </a:spcBef>
              <a:spcAft>
                <a:spcPts val="0"/>
              </a:spcAft>
              <a:defRPr/>
            </a:pPr>
            <a:r>
              <a:rPr lang="en-GB" sz="1200" dirty="0">
                <a:solidFill>
                  <a:srgbClr val="262526"/>
                </a:solidFill>
                <a:latin typeface="Calibri" panose="020F0502020204030204" pitchFamily="34" charset="0"/>
                <a:cs typeface="Calibri" panose="020F0502020204030204" pitchFamily="34" charset="0"/>
              </a:rPr>
              <a:t>The Netherlands</a:t>
            </a:r>
          </a:p>
          <a:p>
            <a:pPr>
              <a:spcBef>
                <a:spcPts val="0"/>
              </a:spcBef>
              <a:spcAft>
                <a:spcPts val="0"/>
              </a:spcAft>
              <a:defRPr/>
            </a:pPr>
            <a:r>
              <a:rPr lang="en-GB" sz="1200" dirty="0">
                <a:solidFill>
                  <a:srgbClr val="262526"/>
                </a:solidFill>
                <a:latin typeface="Calibri" panose="020F0502020204030204" pitchFamily="34" charset="0"/>
                <a:cs typeface="Calibri" panose="020F0502020204030204" pitchFamily="34" charset="0"/>
              </a:rPr>
              <a:t>INSOL Europe President</a:t>
            </a:r>
            <a:endParaRPr lang="en-GB" sz="1200" b="1" dirty="0">
              <a:solidFill>
                <a:srgbClr val="262526"/>
              </a:solidFill>
              <a:latin typeface="Calibri" panose="020F0502020204030204" pitchFamily="34" charset="0"/>
              <a:cs typeface="Calibri" panose="020F0502020204030204" pitchFamily="34" charset="0"/>
            </a:endParaRPr>
          </a:p>
        </p:txBody>
      </p:sp>
      <p:pic>
        <p:nvPicPr>
          <p:cNvPr id="14" name="Picture 3">
            <a:extLst>
              <a:ext uri="{FF2B5EF4-FFF2-40B4-BE49-F238E27FC236}">
                <a16:creationId xmlns:a16="http://schemas.microsoft.com/office/drawing/2014/main" id="{9897892E-41AF-2371-3EC3-5A8547A5D3B6}"/>
              </a:ext>
            </a:extLst>
          </p:cNvPr>
          <p:cNvPicPr>
            <a:picLocks noChangeAspect="1"/>
          </p:cNvPicPr>
          <p:nvPr/>
        </p:nvPicPr>
        <p:blipFill>
          <a:blip r:embed="rId4"/>
          <a:srcRect/>
          <a:stretch/>
        </p:blipFill>
        <p:spPr>
          <a:xfrm>
            <a:off x="2496755" y="2433763"/>
            <a:ext cx="1847248" cy="1847248"/>
          </a:xfrm>
          <a:prstGeom prst="ellipse">
            <a:avLst/>
          </a:prstGeom>
        </p:spPr>
      </p:pic>
      <p:pic>
        <p:nvPicPr>
          <p:cNvPr id="15" name="Picture 3">
            <a:extLst>
              <a:ext uri="{FF2B5EF4-FFF2-40B4-BE49-F238E27FC236}">
                <a16:creationId xmlns:a16="http://schemas.microsoft.com/office/drawing/2014/main" id="{E4A880F7-EB40-D070-C662-F084548C4750}"/>
              </a:ext>
            </a:extLst>
          </p:cNvPr>
          <p:cNvPicPr>
            <a:picLocks noChangeAspect="1"/>
          </p:cNvPicPr>
          <p:nvPr/>
        </p:nvPicPr>
        <p:blipFill>
          <a:blip r:embed="rId5"/>
          <a:srcRect/>
          <a:stretch/>
        </p:blipFill>
        <p:spPr>
          <a:xfrm>
            <a:off x="4731485" y="2430019"/>
            <a:ext cx="1847248" cy="1847248"/>
          </a:xfrm>
          <a:prstGeom prst="ellipse">
            <a:avLst/>
          </a:prstGeom>
        </p:spPr>
      </p:pic>
      <p:pic>
        <p:nvPicPr>
          <p:cNvPr id="16" name="Picture 3">
            <a:extLst>
              <a:ext uri="{FF2B5EF4-FFF2-40B4-BE49-F238E27FC236}">
                <a16:creationId xmlns:a16="http://schemas.microsoft.com/office/drawing/2014/main" id="{178DAEFD-20E4-C5E1-1C3A-F6FB606222D8}"/>
              </a:ext>
            </a:extLst>
          </p:cNvPr>
          <p:cNvPicPr>
            <a:picLocks/>
          </p:cNvPicPr>
          <p:nvPr/>
        </p:nvPicPr>
        <p:blipFill>
          <a:blip r:embed="rId6"/>
          <a:stretch/>
        </p:blipFill>
        <p:spPr>
          <a:xfrm>
            <a:off x="6966215" y="2444166"/>
            <a:ext cx="1905000" cy="1905000"/>
          </a:xfrm>
          <a:prstGeom prst="ellipse">
            <a:avLst/>
          </a:prstGeom>
        </p:spPr>
      </p:pic>
      <p:sp>
        <p:nvSpPr>
          <p:cNvPr id="19" name="Subtitle 2">
            <a:extLst>
              <a:ext uri="{FF2B5EF4-FFF2-40B4-BE49-F238E27FC236}">
                <a16:creationId xmlns:a16="http://schemas.microsoft.com/office/drawing/2014/main" id="{4B56F7AE-878F-77CD-9E2F-669CA9ECCDE1}"/>
              </a:ext>
            </a:extLst>
          </p:cNvPr>
          <p:cNvSpPr txBox="1">
            <a:spLocks/>
          </p:cNvSpPr>
          <p:nvPr/>
        </p:nvSpPr>
        <p:spPr>
          <a:xfrm>
            <a:off x="1929510" y="4274221"/>
            <a:ext cx="2981739" cy="79222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0"/>
              </a:spcAft>
              <a:defRPr/>
            </a:pPr>
            <a:r>
              <a:rPr lang="en-GB" sz="1200" b="1" dirty="0">
                <a:solidFill>
                  <a:srgbClr val="262526"/>
                </a:solidFill>
                <a:latin typeface="Calibri" panose="020F0502020204030204" pitchFamily="34" charset="0"/>
                <a:cs typeface="Calibri" panose="020F0502020204030204" pitchFamily="34" charset="0"/>
              </a:rPr>
              <a:t>Ian Partridge</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AlixPartners</a:t>
            </a:r>
          </a:p>
          <a:p>
            <a:pPr>
              <a:spcBef>
                <a:spcPts val="0"/>
              </a:spcBef>
              <a:spcAft>
                <a:spcPts val="0"/>
              </a:spcAft>
              <a:defRPr/>
            </a:pPr>
            <a:r>
              <a:rPr lang="en-GB" sz="1200" dirty="0">
                <a:solidFill>
                  <a:srgbClr val="262526"/>
                </a:solidFill>
                <a:latin typeface="Calibri" panose="020F0502020204030204" pitchFamily="34" charset="0"/>
                <a:cs typeface="Calibri" panose="020F0502020204030204" pitchFamily="34" charset="0"/>
              </a:rPr>
              <a:t>UK</a:t>
            </a:r>
          </a:p>
        </p:txBody>
      </p:sp>
      <p:sp>
        <p:nvSpPr>
          <p:cNvPr id="20" name="Subtitle 2">
            <a:extLst>
              <a:ext uri="{FF2B5EF4-FFF2-40B4-BE49-F238E27FC236}">
                <a16:creationId xmlns:a16="http://schemas.microsoft.com/office/drawing/2014/main" id="{999BD1F0-6BF0-DACD-DF7E-5A103B3791EF}"/>
              </a:ext>
            </a:extLst>
          </p:cNvPr>
          <p:cNvSpPr txBox="1">
            <a:spLocks/>
          </p:cNvSpPr>
          <p:nvPr/>
        </p:nvSpPr>
        <p:spPr>
          <a:xfrm>
            <a:off x="4172725" y="4248468"/>
            <a:ext cx="2981739" cy="79222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0"/>
              </a:spcAft>
            </a:pPr>
            <a:r>
              <a:rPr lang="en-GB" sz="1200" b="1" dirty="0">
                <a:solidFill>
                  <a:srgbClr val="262526"/>
                </a:solidFill>
                <a:latin typeface="Calibri" panose="020F0502020204030204" pitchFamily="34" charset="0"/>
                <a:cs typeface="Calibri" panose="020F0502020204030204" pitchFamily="34" charset="0"/>
              </a:rPr>
              <a:t>Prof. Omar Salah</a:t>
            </a:r>
            <a:br>
              <a:rPr lang="en-GB" sz="1200" b="1" dirty="0">
                <a:solidFill>
                  <a:srgbClr val="262526"/>
                </a:solidFill>
                <a:latin typeface="Calibri" panose="020F0502020204030204" pitchFamily="34" charset="0"/>
                <a:cs typeface="Calibri" panose="020F0502020204030204" pitchFamily="34" charset="0"/>
              </a:rPr>
            </a:br>
            <a:r>
              <a:rPr lang="fr-FR" sz="1200" dirty="0">
                <a:solidFill>
                  <a:srgbClr val="262526"/>
                </a:solidFill>
                <a:latin typeface="Calibri" panose="020F0502020204030204" pitchFamily="34" charset="0"/>
                <a:cs typeface="Calibri" panose="020F0502020204030204" pitchFamily="34" charset="0"/>
              </a:rPr>
              <a:t>Norton Rose </a:t>
            </a:r>
            <a:r>
              <a:rPr lang="fr-FR" sz="1200" dirty="0" err="1">
                <a:solidFill>
                  <a:srgbClr val="262526"/>
                </a:solidFill>
                <a:latin typeface="Calibri" panose="020F0502020204030204" pitchFamily="34" charset="0"/>
                <a:cs typeface="Calibri" panose="020F0502020204030204" pitchFamily="34" charset="0"/>
              </a:rPr>
              <a:t>Fulbright</a:t>
            </a:r>
            <a:endParaRPr lang="fr-FR" sz="1200" dirty="0">
              <a:solidFill>
                <a:srgbClr val="262526"/>
              </a:solidFill>
              <a:latin typeface="Calibri" panose="020F0502020204030204" pitchFamily="34" charset="0"/>
              <a:cs typeface="Calibri" panose="020F0502020204030204" pitchFamily="34" charset="0"/>
            </a:endParaRPr>
          </a:p>
          <a:p>
            <a:pPr>
              <a:spcBef>
                <a:spcPts val="0"/>
              </a:spcBef>
              <a:spcAft>
                <a:spcPts val="0"/>
              </a:spcAft>
            </a:pPr>
            <a:r>
              <a:rPr lang="fr-FR" sz="1200" dirty="0">
                <a:solidFill>
                  <a:srgbClr val="262526"/>
                </a:solidFill>
                <a:latin typeface="Calibri" panose="020F0502020204030204" pitchFamily="34" charset="0"/>
                <a:cs typeface="Calibri" panose="020F0502020204030204" pitchFamily="34" charset="0"/>
              </a:rPr>
              <a:t>Tilburg </a:t>
            </a:r>
            <a:r>
              <a:rPr lang="fr-FR" sz="1200" dirty="0" err="1">
                <a:solidFill>
                  <a:srgbClr val="262526"/>
                </a:solidFill>
                <a:latin typeface="Calibri" panose="020F0502020204030204" pitchFamily="34" charset="0"/>
                <a:cs typeface="Calibri" panose="020F0502020204030204" pitchFamily="34" charset="0"/>
              </a:rPr>
              <a:t>University</a:t>
            </a:r>
            <a:endParaRPr lang="fr-FR" sz="1200" dirty="0">
              <a:solidFill>
                <a:srgbClr val="262526"/>
              </a:solidFill>
              <a:latin typeface="Calibri" panose="020F0502020204030204" pitchFamily="34" charset="0"/>
              <a:cs typeface="Calibri" panose="020F0502020204030204" pitchFamily="34" charset="0"/>
            </a:endParaRPr>
          </a:p>
          <a:p>
            <a:pPr>
              <a:spcBef>
                <a:spcPts val="0"/>
              </a:spcBef>
              <a:spcAft>
                <a:spcPts val="0"/>
              </a:spcAft>
              <a:defRPr/>
            </a:pPr>
            <a:r>
              <a:rPr lang="en-GB" sz="1200" dirty="0">
                <a:solidFill>
                  <a:srgbClr val="262526"/>
                </a:solidFill>
                <a:latin typeface="Calibri" panose="020F0502020204030204" pitchFamily="34" charset="0"/>
                <a:cs typeface="Calibri" panose="020F0502020204030204" pitchFamily="34" charset="0"/>
              </a:rPr>
              <a:t>The Netherlands</a:t>
            </a:r>
          </a:p>
        </p:txBody>
      </p:sp>
      <p:sp>
        <p:nvSpPr>
          <p:cNvPr id="21" name="Subtitle 2">
            <a:extLst>
              <a:ext uri="{FF2B5EF4-FFF2-40B4-BE49-F238E27FC236}">
                <a16:creationId xmlns:a16="http://schemas.microsoft.com/office/drawing/2014/main" id="{7F6A68DA-DC9A-7D7B-899D-94AEDE2A64E8}"/>
              </a:ext>
            </a:extLst>
          </p:cNvPr>
          <p:cNvSpPr txBox="1">
            <a:spLocks/>
          </p:cNvSpPr>
          <p:nvPr/>
        </p:nvSpPr>
        <p:spPr>
          <a:xfrm>
            <a:off x="6329042" y="4281011"/>
            <a:ext cx="2981739" cy="79222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0"/>
              </a:spcAft>
              <a:defRPr/>
            </a:pPr>
            <a:r>
              <a:rPr lang="en-GB" sz="1200" b="1" dirty="0">
                <a:solidFill>
                  <a:srgbClr val="262526"/>
                </a:solidFill>
                <a:latin typeface="Calibri" panose="020F0502020204030204" pitchFamily="34" charset="0"/>
                <a:cs typeface="Calibri" panose="020F0502020204030204" pitchFamily="34" charset="0"/>
              </a:rPr>
              <a:t>James Simpson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Lazard</a:t>
            </a:r>
          </a:p>
          <a:p>
            <a:pPr>
              <a:spcBef>
                <a:spcPts val="0"/>
              </a:spcBef>
              <a:spcAft>
                <a:spcPts val="0"/>
              </a:spcAft>
              <a:defRPr/>
            </a:pPr>
            <a:r>
              <a:rPr lang="en-GB" sz="1200" dirty="0">
                <a:solidFill>
                  <a:srgbClr val="262526"/>
                </a:solidFill>
                <a:latin typeface="Calibri" panose="020F0502020204030204" pitchFamily="34" charset="0"/>
                <a:cs typeface="Calibri" panose="020F0502020204030204" pitchFamily="34" charset="0"/>
              </a:rPr>
              <a:t>UK</a:t>
            </a:r>
          </a:p>
        </p:txBody>
      </p:sp>
    </p:spTree>
    <p:extLst>
      <p:ext uri="{BB962C8B-B14F-4D97-AF65-F5344CB8AC3E}">
        <p14:creationId xmlns:p14="http://schemas.microsoft.com/office/powerpoint/2010/main" val="544284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BEF089-0F53-3148-FD76-D966187B9F75}"/>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AE07027C-B879-73D0-D7AF-CDA4E325292C}"/>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18" name="Title 1">
            <a:extLst>
              <a:ext uri="{FF2B5EF4-FFF2-40B4-BE49-F238E27FC236}">
                <a16:creationId xmlns:a16="http://schemas.microsoft.com/office/drawing/2014/main" id="{EC4EF522-1AD7-357A-3277-C63C9DE6F1DD}"/>
              </a:ext>
            </a:extLst>
          </p:cNvPr>
          <p:cNvSpPr txBox="1">
            <a:spLocks/>
          </p:cNvSpPr>
          <p:nvPr/>
        </p:nvSpPr>
        <p:spPr>
          <a:xfrm>
            <a:off x="287611" y="1658153"/>
            <a:ext cx="8870868" cy="900994"/>
          </a:xfrm>
          <a:prstGeom prst="rect">
            <a:avLst/>
          </a:prstGeom>
        </p:spPr>
        <p:txBody>
          <a:bodyPr>
            <a:normAutofit fontScale="97500" lnSpcReduction="100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 Game of Loans</a:t>
            </a:r>
          </a:p>
          <a:p>
            <a:pPr algn="ctr" fontAlgn="auto">
              <a:spcAft>
                <a:spcPts val="0"/>
              </a:spcAft>
            </a:pPr>
            <a:r>
              <a:rPr lang="en-GB" sz="3200" b="1" dirty="0">
                <a:solidFill>
                  <a:schemeClr val="tx1"/>
                </a:solidFill>
              </a:rPr>
              <a:t>Liability Management Exercises (LMEs)</a:t>
            </a: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
        <p:nvSpPr>
          <p:cNvPr id="23" name="Title 1">
            <a:extLst>
              <a:ext uri="{FF2B5EF4-FFF2-40B4-BE49-F238E27FC236}">
                <a16:creationId xmlns:a16="http://schemas.microsoft.com/office/drawing/2014/main" id="{173E6C1D-E878-4925-393F-CE86C2B8C7C3}"/>
              </a:ext>
            </a:extLst>
          </p:cNvPr>
          <p:cNvSpPr txBox="1">
            <a:spLocks/>
          </p:cNvSpPr>
          <p:nvPr/>
        </p:nvSpPr>
        <p:spPr>
          <a:xfrm>
            <a:off x="361183" y="2862318"/>
            <a:ext cx="8870868" cy="1693915"/>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fontAlgn="auto">
              <a:spcAft>
                <a:spcPts val="0"/>
              </a:spcAft>
            </a:pPr>
            <a:r>
              <a:rPr lang="en-US" sz="2500" b="1" dirty="0">
                <a:solidFill>
                  <a:schemeClr val="tx1"/>
                </a:solidFill>
                <a:latin typeface="Calibri" panose="020F0502020204030204" pitchFamily="34" charset="0"/>
                <a:cs typeface="Calibri" panose="020F0502020204030204" pitchFamily="34" charset="0"/>
              </a:rPr>
              <a:t>Poll</a:t>
            </a:r>
          </a:p>
          <a:p>
            <a:pPr fontAlgn="auto">
              <a:spcBef>
                <a:spcPts val="300"/>
              </a:spcBef>
              <a:spcAft>
                <a:spcPts val="300"/>
              </a:spcAft>
            </a:pPr>
            <a:r>
              <a:rPr lang="en-US" sz="2500" dirty="0">
                <a:solidFill>
                  <a:schemeClr val="tx1"/>
                </a:solidFill>
                <a:latin typeface="Calibri" panose="020F0502020204030204" pitchFamily="34" charset="0"/>
                <a:cs typeface="Calibri" panose="020F0502020204030204" pitchFamily="34" charset="0"/>
              </a:rPr>
              <a:t>1. Are you </a:t>
            </a:r>
            <a:r>
              <a:rPr lang="en-US" sz="2500" b="1" dirty="0">
                <a:solidFill>
                  <a:schemeClr val="tx1"/>
                </a:solidFill>
                <a:latin typeface="Calibri" panose="020F0502020204030204" pitchFamily="34" charset="0"/>
                <a:cs typeface="Calibri" panose="020F0502020204030204" pitchFamily="34" charset="0"/>
              </a:rPr>
              <a:t>familiar</a:t>
            </a:r>
            <a:r>
              <a:rPr lang="en-US" sz="2500" dirty="0">
                <a:solidFill>
                  <a:schemeClr val="tx1"/>
                </a:solidFill>
                <a:latin typeface="Calibri" panose="020F0502020204030204" pitchFamily="34" charset="0"/>
                <a:cs typeface="Calibri" panose="020F0502020204030204" pitchFamily="34" charset="0"/>
              </a:rPr>
              <a:t> with </a:t>
            </a:r>
            <a:r>
              <a:rPr lang="en-US" sz="2500" b="1" dirty="0">
                <a:solidFill>
                  <a:schemeClr val="tx1"/>
                </a:solidFill>
                <a:latin typeface="Calibri" panose="020F0502020204030204" pitchFamily="34" charset="0"/>
                <a:cs typeface="Calibri" panose="020F0502020204030204" pitchFamily="34" charset="0"/>
              </a:rPr>
              <a:t>LMEs</a:t>
            </a:r>
            <a:r>
              <a:rPr lang="en-US" sz="2500" dirty="0">
                <a:solidFill>
                  <a:schemeClr val="tx1"/>
                </a:solidFill>
                <a:latin typeface="Calibri" panose="020F0502020204030204" pitchFamily="34" charset="0"/>
                <a:cs typeface="Calibri" panose="020F0502020204030204" pitchFamily="34" charset="0"/>
              </a:rPr>
              <a:t>?</a:t>
            </a:r>
          </a:p>
          <a:p>
            <a:pPr fontAlgn="auto">
              <a:spcBef>
                <a:spcPts val="300"/>
              </a:spcBef>
              <a:spcAft>
                <a:spcPts val="300"/>
              </a:spcAft>
            </a:pPr>
            <a:r>
              <a:rPr lang="en-US" sz="2500" dirty="0">
                <a:solidFill>
                  <a:schemeClr val="tx1"/>
                </a:solidFill>
                <a:latin typeface="Calibri" panose="020F0502020204030204" pitchFamily="34" charset="0"/>
                <a:cs typeface="Calibri" panose="020F0502020204030204" pitchFamily="34" charset="0"/>
              </a:rPr>
              <a:t>2. Are you </a:t>
            </a:r>
            <a:r>
              <a:rPr lang="en-US" sz="2500" b="1" dirty="0">
                <a:solidFill>
                  <a:schemeClr val="tx1"/>
                </a:solidFill>
                <a:latin typeface="Calibri" panose="020F0502020204030204" pitchFamily="34" charset="0"/>
                <a:cs typeface="Calibri" panose="020F0502020204030204" pitchFamily="34" charset="0"/>
              </a:rPr>
              <a:t>involved</a:t>
            </a:r>
            <a:r>
              <a:rPr lang="en-US" sz="2500" dirty="0">
                <a:solidFill>
                  <a:schemeClr val="tx1"/>
                </a:solidFill>
                <a:latin typeface="Calibri" panose="020F0502020204030204" pitchFamily="34" charset="0"/>
                <a:cs typeface="Calibri" panose="020F0502020204030204" pitchFamily="34" charset="0"/>
              </a:rPr>
              <a:t> in </a:t>
            </a:r>
            <a:r>
              <a:rPr lang="en-US" sz="2500" b="1" dirty="0">
                <a:solidFill>
                  <a:schemeClr val="tx1"/>
                </a:solidFill>
                <a:latin typeface="Calibri" panose="020F0502020204030204" pitchFamily="34" charset="0"/>
                <a:cs typeface="Calibri" panose="020F0502020204030204" pitchFamily="34" charset="0"/>
              </a:rPr>
              <a:t>LMEs</a:t>
            </a:r>
            <a:r>
              <a:rPr lang="en-US" sz="2500" dirty="0">
                <a:solidFill>
                  <a:schemeClr val="tx1"/>
                </a:solidFill>
                <a:latin typeface="Calibri" panose="020F0502020204030204" pitchFamily="34" charset="0"/>
                <a:cs typeface="Calibri" panose="020F0502020204030204" pitchFamily="34" charset="0"/>
              </a:rPr>
              <a:t>? </a:t>
            </a:r>
          </a:p>
          <a:p>
            <a:pPr fontAlgn="auto">
              <a:spcAft>
                <a:spcPts val="0"/>
              </a:spcAft>
            </a:pPr>
            <a:endParaRPr lang="en-US" sz="2500" dirty="0">
              <a:solidFill>
                <a:schemeClr val="tx1"/>
              </a:solidFill>
            </a:endParaRPr>
          </a:p>
          <a:p>
            <a:pPr marL="457200" indent="-457200" fontAlgn="auto">
              <a:spcAft>
                <a:spcPts val="0"/>
              </a:spcAft>
              <a:buFont typeface="Arial" panose="020B0604020202020204" pitchFamily="34" charset="0"/>
              <a:buChar char="•"/>
            </a:pPr>
            <a:endParaRPr lang="en-US" sz="3200" b="1" dirty="0">
              <a:solidFill>
                <a:schemeClr val="tx1"/>
              </a:solidFill>
            </a:endParaRPr>
          </a:p>
          <a:p>
            <a:pP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
        <p:nvSpPr>
          <p:cNvPr id="4" name="Title 1">
            <a:extLst>
              <a:ext uri="{FF2B5EF4-FFF2-40B4-BE49-F238E27FC236}">
                <a16:creationId xmlns:a16="http://schemas.microsoft.com/office/drawing/2014/main" id="{FE7F1321-C7D0-B052-D6E8-C1FBF70436A1}"/>
              </a:ext>
            </a:extLst>
          </p:cNvPr>
          <p:cNvSpPr txBox="1">
            <a:spLocks/>
          </p:cNvSpPr>
          <p:nvPr/>
        </p:nvSpPr>
        <p:spPr bwMode="auto">
          <a:xfrm>
            <a:off x="262025" y="470136"/>
            <a:ext cx="8599444" cy="792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a14="http://schemas.microsoft.com/office/drawing/2010/main" xmlns:p14="http://schemas.microsoft.com/office/powerpoint/2010/main"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defTabSz="342900" rtl="0" eaLnBrk="0" fontAlgn="base" hangingPunct="0">
              <a:spcBef>
                <a:spcPct val="0"/>
              </a:spcBef>
              <a:spcAft>
                <a:spcPct val="0"/>
              </a:spcAft>
              <a:defRPr sz="2700" kern="1200">
                <a:solidFill>
                  <a:schemeClr val="bg1"/>
                </a:solidFill>
                <a:latin typeface="Calibri" charset="0"/>
                <a:ea typeface="Calibri" charset="0"/>
                <a:cs typeface="Calibri" charset="0"/>
              </a:defRPr>
            </a:lvl1pPr>
            <a:lvl2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2pPr>
            <a:lvl3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3pPr>
            <a:lvl4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4pPr>
            <a:lvl5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5pPr>
            <a:lvl6pPr marL="342900" algn="l" defTabSz="342900" rtl="0" fontAlgn="base">
              <a:spcBef>
                <a:spcPct val="0"/>
              </a:spcBef>
              <a:spcAft>
                <a:spcPct val="0"/>
              </a:spcAft>
              <a:defRPr sz="2700">
                <a:solidFill>
                  <a:schemeClr val="bg1"/>
                </a:solidFill>
                <a:latin typeface="Calibri" charset="0"/>
                <a:ea typeface="ＭＳ Ｐゴシック" charset="-128"/>
              </a:defRPr>
            </a:lvl6pPr>
            <a:lvl7pPr marL="685800" algn="l" defTabSz="342900" rtl="0" fontAlgn="base">
              <a:spcBef>
                <a:spcPct val="0"/>
              </a:spcBef>
              <a:spcAft>
                <a:spcPct val="0"/>
              </a:spcAft>
              <a:defRPr sz="2700">
                <a:solidFill>
                  <a:schemeClr val="bg1"/>
                </a:solidFill>
                <a:latin typeface="Calibri" charset="0"/>
                <a:ea typeface="ＭＳ Ｐゴシック" charset="-128"/>
              </a:defRPr>
            </a:lvl7pPr>
            <a:lvl8pPr marL="1028700" algn="l" defTabSz="342900" rtl="0" fontAlgn="base">
              <a:spcBef>
                <a:spcPct val="0"/>
              </a:spcBef>
              <a:spcAft>
                <a:spcPct val="0"/>
              </a:spcAft>
              <a:defRPr sz="2700">
                <a:solidFill>
                  <a:schemeClr val="bg1"/>
                </a:solidFill>
                <a:latin typeface="Calibri" charset="0"/>
                <a:ea typeface="ＭＳ Ｐゴシック" charset="-128"/>
              </a:defRPr>
            </a:lvl8pPr>
            <a:lvl9pPr marL="1371600" algn="l" defTabSz="342900" rtl="0" fontAlgn="base">
              <a:spcBef>
                <a:spcPct val="0"/>
              </a:spcBef>
              <a:spcAft>
                <a:spcPct val="0"/>
              </a:spcAft>
              <a:defRPr sz="2700">
                <a:solidFill>
                  <a:schemeClr val="bg1"/>
                </a:solidFill>
                <a:latin typeface="Calibri" charset="0"/>
                <a:ea typeface="ＭＳ Ｐゴシック" charset="-128"/>
              </a:defRPr>
            </a:lvl9pPr>
          </a:lstStyle>
          <a:p>
            <a:pPr algn="ctr"/>
            <a:endParaRPr lang="en-US" sz="2400" b="1" dirty="0">
              <a:solidFill>
                <a:schemeClr val="tx1"/>
              </a:solidFill>
              <a:latin typeface="Corbel" panose="020B0503020204020204" pitchFamily="34" charset="0"/>
            </a:endParaRPr>
          </a:p>
        </p:txBody>
      </p:sp>
    </p:spTree>
    <p:extLst>
      <p:ext uri="{BB962C8B-B14F-4D97-AF65-F5344CB8AC3E}">
        <p14:creationId xmlns:p14="http://schemas.microsoft.com/office/powerpoint/2010/main" val="502041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6CC03-6C81-8063-A927-8AD9C61128A4}"/>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710BCA08-0B4A-532D-52AF-FB7B90A65A42}"/>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18" name="Title 1">
            <a:extLst>
              <a:ext uri="{FF2B5EF4-FFF2-40B4-BE49-F238E27FC236}">
                <a16:creationId xmlns:a16="http://schemas.microsoft.com/office/drawing/2014/main" id="{72236D0B-B0E7-CDCE-49DD-45E2C4BF3783}"/>
              </a:ext>
            </a:extLst>
          </p:cNvPr>
          <p:cNvSpPr txBox="1">
            <a:spLocks/>
          </p:cNvSpPr>
          <p:nvPr/>
        </p:nvSpPr>
        <p:spPr>
          <a:xfrm>
            <a:off x="287611" y="1658153"/>
            <a:ext cx="8870868" cy="900994"/>
          </a:xfrm>
          <a:prstGeom prst="rect">
            <a:avLst/>
          </a:prstGeom>
        </p:spPr>
        <p:txBody>
          <a:bodyPr>
            <a:normAutofit fontScale="97500" lnSpcReduction="100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 Game of Loans</a:t>
            </a:r>
          </a:p>
          <a:p>
            <a:pPr algn="ctr" fontAlgn="auto">
              <a:spcAft>
                <a:spcPts val="0"/>
              </a:spcAft>
            </a:pPr>
            <a:r>
              <a:rPr lang="en-GB" sz="3200" b="1" dirty="0">
                <a:solidFill>
                  <a:schemeClr val="tx1"/>
                </a:solidFill>
              </a:rPr>
              <a:t>Liability Management Exercises (LMEs)</a:t>
            </a: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
        <p:nvSpPr>
          <p:cNvPr id="23" name="Title 1">
            <a:extLst>
              <a:ext uri="{FF2B5EF4-FFF2-40B4-BE49-F238E27FC236}">
                <a16:creationId xmlns:a16="http://schemas.microsoft.com/office/drawing/2014/main" id="{D445FE08-A585-3303-AC12-19432AC57C90}"/>
              </a:ext>
            </a:extLst>
          </p:cNvPr>
          <p:cNvSpPr txBox="1">
            <a:spLocks/>
          </p:cNvSpPr>
          <p:nvPr/>
        </p:nvSpPr>
        <p:spPr>
          <a:xfrm>
            <a:off x="361183" y="2862318"/>
            <a:ext cx="8870868" cy="1693915"/>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fontAlgn="auto">
              <a:spcAft>
                <a:spcPts val="0"/>
              </a:spcAft>
            </a:pPr>
            <a:r>
              <a:rPr lang="en-US" sz="2800" dirty="0">
                <a:solidFill>
                  <a:schemeClr val="tx1"/>
                </a:solidFill>
                <a:latin typeface="Calibri" panose="020F0502020204030204" pitchFamily="34" charset="0"/>
                <a:cs typeface="Calibri" panose="020F0502020204030204" pitchFamily="34" charset="0"/>
              </a:rPr>
              <a:t>What are </a:t>
            </a:r>
            <a:r>
              <a:rPr lang="en-US" sz="2800" b="1" dirty="0">
                <a:solidFill>
                  <a:schemeClr val="tx1"/>
                </a:solidFill>
                <a:latin typeface="Calibri" panose="020F0502020204030204" pitchFamily="34" charset="0"/>
                <a:cs typeface="Calibri" panose="020F0502020204030204" pitchFamily="34" charset="0"/>
              </a:rPr>
              <a:t>Liability Management Exercises/Transactions?</a:t>
            </a:r>
          </a:p>
          <a:p>
            <a:pPr fontAlgn="auto">
              <a:spcAft>
                <a:spcPts val="0"/>
              </a:spcAft>
            </a:pPr>
            <a:endParaRPr lang="en-US" sz="2800" b="1" dirty="0">
              <a:solidFill>
                <a:schemeClr val="tx1"/>
              </a:solidFill>
              <a:latin typeface="Calibri" panose="020F0502020204030204" pitchFamily="34" charset="0"/>
              <a:cs typeface="Calibri" panose="020F0502020204030204" pitchFamily="34" charset="0"/>
            </a:endParaRPr>
          </a:p>
          <a:p>
            <a:pPr marL="457200" indent="-457200" fontAlgn="auto">
              <a:spcAft>
                <a:spcPts val="0"/>
              </a:spcAft>
              <a:buFont typeface="Arial" panose="020B0604020202020204" pitchFamily="34" charset="0"/>
              <a:buChar char="•"/>
            </a:pPr>
            <a:endParaRPr lang="en-US" sz="2800" b="1" dirty="0">
              <a:solidFill>
                <a:schemeClr val="tx1"/>
              </a:solidFill>
              <a:latin typeface="Calibri" panose="020F0502020204030204" pitchFamily="34" charset="0"/>
              <a:cs typeface="Calibri" panose="020F0502020204030204" pitchFamily="34" charset="0"/>
            </a:endParaRPr>
          </a:p>
          <a:p>
            <a:pPr marL="457200" indent="-457200" fontAlgn="auto">
              <a:spcAft>
                <a:spcPts val="0"/>
              </a:spcAft>
              <a:buFont typeface="Arial" panose="020B0604020202020204" pitchFamily="34" charset="0"/>
              <a:buChar char="•"/>
            </a:pPr>
            <a:endParaRPr lang="en-US" sz="2800" b="1" dirty="0">
              <a:solidFill>
                <a:schemeClr val="tx1"/>
              </a:solidFill>
            </a:endParaRPr>
          </a:p>
          <a:p>
            <a:pPr fontAlgn="auto">
              <a:spcAft>
                <a:spcPts val="0"/>
              </a:spcAft>
            </a:pPr>
            <a:endParaRPr lang="en-GB" sz="2800" b="1" dirty="0">
              <a:solidFill>
                <a:schemeClr val="tx1"/>
              </a:solidFill>
            </a:endParaRPr>
          </a:p>
          <a:p>
            <a:pPr algn="ctr" fontAlgn="auto">
              <a:spcAft>
                <a:spcPts val="0"/>
              </a:spcAft>
            </a:pPr>
            <a:endParaRPr lang="en-GB" sz="2800" b="1" dirty="0">
              <a:solidFill>
                <a:schemeClr val="tx1"/>
              </a:solidFill>
            </a:endParaRPr>
          </a:p>
          <a:p>
            <a:pPr algn="ctr" fontAlgn="auto">
              <a:spcAft>
                <a:spcPts val="0"/>
              </a:spcAft>
            </a:pPr>
            <a:endParaRPr lang="en-GB" sz="2800" b="1" dirty="0">
              <a:solidFill>
                <a:schemeClr val="tx1"/>
              </a:solidFill>
            </a:endParaRPr>
          </a:p>
          <a:p>
            <a:pPr fontAlgn="auto">
              <a:spcAft>
                <a:spcPts val="0"/>
              </a:spcAft>
            </a:pPr>
            <a:endParaRPr lang="en-US" sz="2800" b="1" dirty="0">
              <a:solidFill>
                <a:schemeClr val="tx1"/>
              </a:solidFill>
            </a:endParaRPr>
          </a:p>
        </p:txBody>
      </p:sp>
    </p:spTree>
    <p:extLst>
      <p:ext uri="{BB962C8B-B14F-4D97-AF65-F5344CB8AC3E}">
        <p14:creationId xmlns:p14="http://schemas.microsoft.com/office/powerpoint/2010/main" val="1283855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89897-2FB8-7227-0221-50539B3FB2E4}"/>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6AD9AA2B-6706-140A-1D80-CF2F35EAA5B4}"/>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18" name="Title 1">
            <a:extLst>
              <a:ext uri="{FF2B5EF4-FFF2-40B4-BE49-F238E27FC236}">
                <a16:creationId xmlns:a16="http://schemas.microsoft.com/office/drawing/2014/main" id="{24BBA50A-D120-D45E-180E-C0C86BCA2891}"/>
              </a:ext>
            </a:extLst>
          </p:cNvPr>
          <p:cNvSpPr txBox="1">
            <a:spLocks/>
          </p:cNvSpPr>
          <p:nvPr/>
        </p:nvSpPr>
        <p:spPr>
          <a:xfrm>
            <a:off x="287611" y="1658153"/>
            <a:ext cx="8870868" cy="900994"/>
          </a:xfrm>
          <a:prstGeom prst="rect">
            <a:avLst/>
          </a:prstGeom>
        </p:spPr>
        <p:txBody>
          <a:bodyPr>
            <a:normAutofit fontScale="97500" lnSpcReduction="100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 Game of Loans</a:t>
            </a:r>
          </a:p>
          <a:p>
            <a:pPr algn="ctr" fontAlgn="auto">
              <a:spcAft>
                <a:spcPts val="0"/>
              </a:spcAft>
            </a:pPr>
            <a:r>
              <a:rPr lang="en-GB" sz="3200" b="1" dirty="0">
                <a:solidFill>
                  <a:schemeClr val="tx1"/>
                </a:solidFill>
              </a:rPr>
              <a:t>Liability Management Exercises (LMEs)</a:t>
            </a: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a:p>
            <a:pPr fontAlgn="auto">
              <a:spcAft>
                <a:spcPts val="0"/>
              </a:spcAft>
            </a:pPr>
            <a:endParaRPr lang="en-US" sz="3200" b="1" dirty="0">
              <a:solidFill>
                <a:schemeClr val="tx1"/>
              </a:solidFill>
            </a:endParaRPr>
          </a:p>
        </p:txBody>
      </p:sp>
      <p:sp>
        <p:nvSpPr>
          <p:cNvPr id="23" name="Title 1">
            <a:extLst>
              <a:ext uri="{FF2B5EF4-FFF2-40B4-BE49-F238E27FC236}">
                <a16:creationId xmlns:a16="http://schemas.microsoft.com/office/drawing/2014/main" id="{E3CEE503-6428-7CE2-9270-E58A5F48DA8E}"/>
              </a:ext>
            </a:extLst>
          </p:cNvPr>
          <p:cNvSpPr txBox="1">
            <a:spLocks/>
          </p:cNvSpPr>
          <p:nvPr/>
        </p:nvSpPr>
        <p:spPr>
          <a:xfrm>
            <a:off x="361183" y="2862318"/>
            <a:ext cx="8870868" cy="1693915"/>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fontAlgn="auto">
              <a:spcAft>
                <a:spcPts val="0"/>
              </a:spcAft>
            </a:pPr>
            <a:r>
              <a:rPr lang="en-US" sz="2900" dirty="0">
                <a:solidFill>
                  <a:schemeClr val="tx1"/>
                </a:solidFill>
                <a:latin typeface="Calibri" panose="020F0502020204030204" pitchFamily="34" charset="0"/>
                <a:cs typeface="Calibri" panose="020F0502020204030204" pitchFamily="34" charset="0"/>
              </a:rPr>
              <a:t>What </a:t>
            </a:r>
            <a:r>
              <a:rPr lang="en-US" sz="2900" b="1" dirty="0">
                <a:solidFill>
                  <a:schemeClr val="tx1"/>
                </a:solidFill>
                <a:latin typeface="Calibri" panose="020F0502020204030204" pitchFamily="34" charset="0"/>
                <a:cs typeface="Calibri" panose="020F0502020204030204" pitchFamily="34" charset="0"/>
              </a:rPr>
              <a:t>types</a:t>
            </a:r>
            <a:r>
              <a:rPr lang="en-US" sz="2900" dirty="0">
                <a:solidFill>
                  <a:schemeClr val="tx1"/>
                </a:solidFill>
                <a:latin typeface="Calibri" panose="020F0502020204030204" pitchFamily="34" charset="0"/>
                <a:cs typeface="Calibri" panose="020F0502020204030204" pitchFamily="34" charset="0"/>
              </a:rPr>
              <a:t> </a:t>
            </a:r>
            <a:r>
              <a:rPr lang="en-US" sz="2900" b="1" dirty="0">
                <a:solidFill>
                  <a:schemeClr val="tx1"/>
                </a:solidFill>
                <a:latin typeface="Calibri" panose="020F0502020204030204" pitchFamily="34" charset="0"/>
                <a:cs typeface="Calibri" panose="020F0502020204030204" pitchFamily="34" charset="0"/>
              </a:rPr>
              <a:t>of LMEs </a:t>
            </a:r>
            <a:r>
              <a:rPr lang="en-US" sz="2900" dirty="0">
                <a:solidFill>
                  <a:schemeClr val="tx1"/>
                </a:solidFill>
                <a:latin typeface="Calibri" panose="020F0502020204030204" pitchFamily="34" charset="0"/>
                <a:cs typeface="Calibri" panose="020F0502020204030204" pitchFamily="34" charset="0"/>
              </a:rPr>
              <a:t>are available?</a:t>
            </a:r>
          </a:p>
          <a:p>
            <a:pPr marL="1257300" lvl="2" indent="-342900" fontAlgn="auto">
              <a:spcAft>
                <a:spcPts val="0"/>
              </a:spcAft>
              <a:buFontTx/>
              <a:buChar char="-"/>
            </a:pPr>
            <a:endParaRPr lang="en-US" sz="2500" b="1" dirty="0">
              <a:latin typeface="+mj-lt"/>
              <a:ea typeface="+mj-ea"/>
              <a:cs typeface="+mj-cs"/>
            </a:endParaRPr>
          </a:p>
          <a:p>
            <a:pPr lvl="2" fontAlgn="auto">
              <a:spcAft>
                <a:spcPts val="0"/>
              </a:spcAft>
            </a:pPr>
            <a:endParaRPr lang="en-GB" sz="2500" b="1" dirty="0">
              <a:latin typeface="+mj-lt"/>
              <a:ea typeface="+mj-ea"/>
              <a:cs typeface="+mj-cs"/>
            </a:endParaRPr>
          </a:p>
          <a:p>
            <a:pPr marL="914400" lvl="1" indent="-457200" fontAlgn="auto">
              <a:spcAft>
                <a:spcPts val="0"/>
              </a:spcAft>
              <a:buFont typeface="Arial" panose="020B0604020202020204" pitchFamily="34" charset="0"/>
              <a:buChar char="•"/>
            </a:pPr>
            <a:endParaRPr lang="en-US" sz="950" b="1" dirty="0">
              <a:solidFill>
                <a:schemeClr val="tx1"/>
              </a:solidFill>
            </a:endParaRPr>
          </a:p>
          <a:p>
            <a:pP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Tree>
    <p:extLst>
      <p:ext uri="{BB962C8B-B14F-4D97-AF65-F5344CB8AC3E}">
        <p14:creationId xmlns:p14="http://schemas.microsoft.com/office/powerpoint/2010/main" val="132675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89897-2FB8-7227-0221-50539B3FB2E4}"/>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AC3DEBC7-6B0C-A06C-EB90-7C4C23D935DD}"/>
              </a:ext>
            </a:extLst>
          </p:cNvPr>
          <p:cNvSpPr/>
          <p:nvPr/>
        </p:nvSpPr>
        <p:spPr>
          <a:xfrm>
            <a:off x="-1" y="1514878"/>
            <a:ext cx="9141291" cy="3629155"/>
          </a:xfrm>
          <a:prstGeom prst="rect">
            <a:avLst/>
          </a:prstGeom>
          <a:solidFill>
            <a:schemeClr val="accent2">
              <a:lumMod val="50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216000" rtlCol="0" anchor="t"/>
          <a:lstStyle/>
          <a:p>
            <a:pPr algn="ctr"/>
            <a:endParaRPr lang="en-US" b="1" dirty="0">
              <a:solidFill>
                <a:schemeClr val="tx1">
                  <a:lumMod val="95000"/>
                  <a:lumOff val="5000"/>
                </a:schemeClr>
              </a:solidFill>
            </a:endParaRPr>
          </a:p>
        </p:txBody>
      </p:sp>
      <p:sp>
        <p:nvSpPr>
          <p:cNvPr id="5" name="Title 1">
            <a:extLst>
              <a:ext uri="{FF2B5EF4-FFF2-40B4-BE49-F238E27FC236}">
                <a16:creationId xmlns:a16="http://schemas.microsoft.com/office/drawing/2014/main" id="{6AD9AA2B-6706-140A-1D80-CF2F35EAA5B4}"/>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9" name="Title 1">
            <a:extLst>
              <a:ext uri="{FF2B5EF4-FFF2-40B4-BE49-F238E27FC236}">
                <a16:creationId xmlns:a16="http://schemas.microsoft.com/office/drawing/2014/main" id="{AC7B590D-9CF0-FB35-FE57-7EED3A0A0DD9}"/>
              </a:ext>
            </a:extLst>
          </p:cNvPr>
          <p:cNvSpPr txBox="1">
            <a:spLocks/>
          </p:cNvSpPr>
          <p:nvPr/>
        </p:nvSpPr>
        <p:spPr>
          <a:xfrm>
            <a:off x="136566" y="2212756"/>
            <a:ext cx="4320000" cy="226091"/>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txBody>
          <a:bodyPr anchor="ctr">
            <a:noAutofit/>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US" sz="1400" b="1" dirty="0">
                <a:solidFill>
                  <a:schemeClr val="tx1"/>
                </a:solidFill>
                <a:cs typeface="Calibri" panose="020F0502020204030204" pitchFamily="34" charset="0"/>
              </a:rPr>
              <a:t>Non-Guarantor or Unencumbered Asset Financings</a:t>
            </a:r>
          </a:p>
        </p:txBody>
      </p:sp>
      <p:sp>
        <p:nvSpPr>
          <p:cNvPr id="10" name="Title 1">
            <a:extLst>
              <a:ext uri="{FF2B5EF4-FFF2-40B4-BE49-F238E27FC236}">
                <a16:creationId xmlns:a16="http://schemas.microsoft.com/office/drawing/2014/main" id="{6EAFC525-084F-7157-7E1E-B010FBB79C24}"/>
              </a:ext>
            </a:extLst>
          </p:cNvPr>
          <p:cNvSpPr txBox="1">
            <a:spLocks/>
          </p:cNvSpPr>
          <p:nvPr/>
        </p:nvSpPr>
        <p:spPr>
          <a:xfrm>
            <a:off x="4687434" y="2212756"/>
            <a:ext cx="4320000" cy="226091"/>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txBody>
          <a:bodyPr anchor="ctr">
            <a:noAutofit/>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US" sz="1400" b="1" dirty="0">
                <a:solidFill>
                  <a:schemeClr val="tx1"/>
                </a:solidFill>
                <a:cs typeface="Calibri" panose="020F0502020204030204" pitchFamily="34" charset="0"/>
              </a:rPr>
              <a:t>Vanilla Uptier Using Existing Baskets</a:t>
            </a:r>
          </a:p>
        </p:txBody>
      </p:sp>
      <p:sp>
        <p:nvSpPr>
          <p:cNvPr id="13" name="Title 1">
            <a:extLst>
              <a:ext uri="{FF2B5EF4-FFF2-40B4-BE49-F238E27FC236}">
                <a16:creationId xmlns:a16="http://schemas.microsoft.com/office/drawing/2014/main" id="{7CC063CC-333C-862E-F59B-C1A3D91B0AE9}"/>
              </a:ext>
            </a:extLst>
          </p:cNvPr>
          <p:cNvSpPr txBox="1">
            <a:spLocks/>
          </p:cNvSpPr>
          <p:nvPr/>
        </p:nvSpPr>
        <p:spPr>
          <a:xfrm>
            <a:off x="287611" y="1500758"/>
            <a:ext cx="8870868" cy="1234947"/>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2000" b="1" dirty="0">
                <a:solidFill>
                  <a:schemeClr val="bg1">
                    <a:lumMod val="95000"/>
                  </a:schemeClr>
                </a:solidFill>
              </a:rPr>
              <a:t>﻿ Game of Loans</a:t>
            </a:r>
          </a:p>
          <a:p>
            <a:pPr algn="ctr" fontAlgn="auto">
              <a:spcAft>
                <a:spcPts val="0"/>
              </a:spcAft>
            </a:pPr>
            <a:r>
              <a:rPr lang="en-GB" sz="2000" b="1" dirty="0">
                <a:solidFill>
                  <a:schemeClr val="bg1">
                    <a:lumMod val="95000"/>
                  </a:schemeClr>
                </a:solidFill>
              </a:rPr>
              <a:t>Liability Management Exercises (LMEs)</a:t>
            </a:r>
          </a:p>
          <a:p>
            <a:pPr fontAlgn="auto">
              <a:spcAft>
                <a:spcPts val="0"/>
              </a:spcAft>
            </a:pPr>
            <a:endParaRPr lang="en-US" sz="2000" b="1" dirty="0">
              <a:solidFill>
                <a:schemeClr val="bg1">
                  <a:lumMod val="95000"/>
                </a:schemeClr>
              </a:solidFill>
            </a:endParaRPr>
          </a:p>
        </p:txBody>
      </p:sp>
      <p:sp>
        <p:nvSpPr>
          <p:cNvPr id="15" name="Title 1">
            <a:extLst>
              <a:ext uri="{FF2B5EF4-FFF2-40B4-BE49-F238E27FC236}">
                <a16:creationId xmlns:a16="http://schemas.microsoft.com/office/drawing/2014/main" id="{7EA39BF3-988B-B2E9-7C70-1D7DB1EB1FEB}"/>
              </a:ext>
            </a:extLst>
          </p:cNvPr>
          <p:cNvSpPr txBox="1">
            <a:spLocks/>
          </p:cNvSpPr>
          <p:nvPr/>
        </p:nvSpPr>
        <p:spPr>
          <a:xfrm>
            <a:off x="45008" y="2027907"/>
            <a:ext cx="8870868" cy="504000"/>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fontAlgn="auto">
              <a:spcAft>
                <a:spcPts val="0"/>
              </a:spcAft>
            </a:pPr>
            <a:endParaRPr lang="en-US" sz="2400" dirty="0">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A4F1B105-543B-7175-584B-E9A97CA315F3}"/>
              </a:ext>
            </a:extLst>
          </p:cNvPr>
          <p:cNvSpPr/>
          <p:nvPr/>
        </p:nvSpPr>
        <p:spPr>
          <a:xfrm>
            <a:off x="453970" y="3016104"/>
            <a:ext cx="1698679" cy="352541"/>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Credit Facility</a:t>
            </a:r>
          </a:p>
        </p:txBody>
      </p:sp>
      <p:sp>
        <p:nvSpPr>
          <p:cNvPr id="20" name="Rectangle 19">
            <a:extLst>
              <a:ext uri="{FF2B5EF4-FFF2-40B4-BE49-F238E27FC236}">
                <a16:creationId xmlns:a16="http://schemas.microsoft.com/office/drawing/2014/main" id="{3F3E6649-7DBA-7269-F24D-370D54492C9D}"/>
              </a:ext>
            </a:extLst>
          </p:cNvPr>
          <p:cNvSpPr/>
          <p:nvPr/>
        </p:nvSpPr>
        <p:spPr>
          <a:xfrm>
            <a:off x="453970" y="2554468"/>
            <a:ext cx="1698679" cy="442800"/>
          </a:xfrm>
          <a:prstGeom prst="rect">
            <a:avLst/>
          </a:prstGeom>
          <a:solidFill>
            <a:schemeClr val="bg1"/>
          </a:solidFill>
          <a:ln>
            <a:solidFill>
              <a:schemeClr val="accent3">
                <a:lumMod val="7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b="1" dirty="0">
                <a:solidFill>
                  <a:srgbClr val="0070C0"/>
                </a:solidFill>
              </a:rPr>
              <a:t>Borrower</a:t>
            </a:r>
          </a:p>
        </p:txBody>
      </p:sp>
      <p:sp>
        <p:nvSpPr>
          <p:cNvPr id="22" name="Rectangle 21">
            <a:extLst>
              <a:ext uri="{FF2B5EF4-FFF2-40B4-BE49-F238E27FC236}">
                <a16:creationId xmlns:a16="http://schemas.microsoft.com/office/drawing/2014/main" id="{68F8801B-0165-E5A6-0CF1-B87678279765}"/>
              </a:ext>
            </a:extLst>
          </p:cNvPr>
          <p:cNvSpPr/>
          <p:nvPr/>
        </p:nvSpPr>
        <p:spPr>
          <a:xfrm>
            <a:off x="453970" y="3677088"/>
            <a:ext cx="1698679" cy="440825"/>
          </a:xfrm>
          <a:prstGeom prst="rect">
            <a:avLst/>
          </a:prstGeom>
          <a:solidFill>
            <a:schemeClr val="bg1"/>
          </a:solidFill>
          <a:ln>
            <a:solidFill>
              <a:schemeClr val="accent3">
                <a:lumMod val="7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b="1" dirty="0">
                <a:solidFill>
                  <a:srgbClr val="0070C0"/>
                </a:solidFill>
              </a:rPr>
              <a:t>Guarantor</a:t>
            </a:r>
          </a:p>
        </p:txBody>
      </p:sp>
      <p:sp>
        <p:nvSpPr>
          <p:cNvPr id="24" name="Rectangle 23">
            <a:extLst>
              <a:ext uri="{FF2B5EF4-FFF2-40B4-BE49-F238E27FC236}">
                <a16:creationId xmlns:a16="http://schemas.microsoft.com/office/drawing/2014/main" id="{6044741A-55CD-2989-5511-F60268191A1F}"/>
              </a:ext>
            </a:extLst>
          </p:cNvPr>
          <p:cNvSpPr/>
          <p:nvPr/>
        </p:nvSpPr>
        <p:spPr>
          <a:xfrm>
            <a:off x="2501845" y="3677088"/>
            <a:ext cx="1698679" cy="440825"/>
          </a:xfrm>
          <a:prstGeom prst="rect">
            <a:avLst/>
          </a:prstGeom>
          <a:solidFill>
            <a:schemeClr val="accent3">
              <a:lumMod val="60000"/>
              <a:lumOff val="40000"/>
              <a:alpha val="98000"/>
            </a:schemeClr>
          </a:solidFill>
          <a:ln>
            <a:solidFill>
              <a:schemeClr val="accent1">
                <a:lumMod val="7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Non-Guarantor</a:t>
            </a:r>
          </a:p>
        </p:txBody>
      </p:sp>
      <p:sp>
        <p:nvSpPr>
          <p:cNvPr id="25" name="Rectangle 24">
            <a:extLst>
              <a:ext uri="{FF2B5EF4-FFF2-40B4-BE49-F238E27FC236}">
                <a16:creationId xmlns:a16="http://schemas.microsoft.com/office/drawing/2014/main" id="{22025BBE-B446-11CF-48CA-78B3BFA26567}"/>
              </a:ext>
            </a:extLst>
          </p:cNvPr>
          <p:cNvSpPr/>
          <p:nvPr/>
        </p:nvSpPr>
        <p:spPr>
          <a:xfrm>
            <a:off x="2501845" y="4338304"/>
            <a:ext cx="1698679" cy="440825"/>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New Structurally Senior Debt</a:t>
            </a:r>
          </a:p>
        </p:txBody>
      </p:sp>
      <p:cxnSp>
        <p:nvCxnSpPr>
          <p:cNvPr id="27" name="Straight Arrow Connector 26">
            <a:extLst>
              <a:ext uri="{FF2B5EF4-FFF2-40B4-BE49-F238E27FC236}">
                <a16:creationId xmlns:a16="http://schemas.microsoft.com/office/drawing/2014/main" id="{97403AD7-375E-A1C6-575D-23B0DDF25C35}"/>
              </a:ext>
            </a:extLst>
          </p:cNvPr>
          <p:cNvCxnSpPr>
            <a:stCxn id="25" idx="0"/>
            <a:endCxn id="24" idx="2"/>
          </p:cNvCxnSpPr>
          <p:nvPr/>
        </p:nvCxnSpPr>
        <p:spPr>
          <a:xfrm flipV="1">
            <a:off x="3351185" y="4117913"/>
            <a:ext cx="0" cy="220391"/>
          </a:xfrm>
          <a:prstGeom prst="straightConnector1">
            <a:avLst/>
          </a:prstGeom>
          <a:ln w="19050">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5AEF03E-412D-C12D-A4AC-6B61533CA273}"/>
              </a:ext>
            </a:extLst>
          </p:cNvPr>
          <p:cNvCxnSpPr>
            <a:endCxn id="24" idx="0"/>
          </p:cNvCxnSpPr>
          <p:nvPr/>
        </p:nvCxnSpPr>
        <p:spPr>
          <a:xfrm>
            <a:off x="2152649" y="3181574"/>
            <a:ext cx="1198536" cy="49551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EBD4A84-50C1-3685-43A6-6C6D31CC9B5D}"/>
              </a:ext>
            </a:extLst>
          </p:cNvPr>
          <p:cNvCxnSpPr>
            <a:cxnSpLocks/>
            <a:stCxn id="21" idx="2"/>
            <a:endCxn id="22" idx="0"/>
          </p:cNvCxnSpPr>
          <p:nvPr/>
        </p:nvCxnSpPr>
        <p:spPr>
          <a:xfrm>
            <a:off x="1303310" y="3368645"/>
            <a:ext cx="0" cy="30844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1" name="Table 10">
            <a:extLst>
              <a:ext uri="{FF2B5EF4-FFF2-40B4-BE49-F238E27FC236}">
                <a16:creationId xmlns:a16="http://schemas.microsoft.com/office/drawing/2014/main" id="{0F785C93-9E23-4C01-8088-01E925C796CB}"/>
              </a:ext>
            </a:extLst>
          </p:cNvPr>
          <p:cNvGraphicFramePr>
            <a:graphicFrameLocks noGrp="1"/>
          </p:cNvGraphicFramePr>
          <p:nvPr>
            <p:custDataLst>
              <p:tags r:id="rId1"/>
            </p:custDataLst>
          </p:nvPr>
        </p:nvGraphicFramePr>
        <p:xfrm>
          <a:off x="4687436" y="2542420"/>
          <a:ext cx="4319999" cy="1860914"/>
        </p:xfrm>
        <a:graphic>
          <a:graphicData uri="http://schemas.openxmlformats.org/drawingml/2006/table">
            <a:tbl>
              <a:tblPr/>
              <a:tblGrid>
                <a:gridCol w="1423804">
                  <a:extLst>
                    <a:ext uri="{9D8B030D-6E8A-4147-A177-3AD203B41FA5}">
                      <a16:colId xmlns:a16="http://schemas.microsoft.com/office/drawing/2014/main" val="692595007"/>
                    </a:ext>
                  </a:extLst>
                </a:gridCol>
                <a:gridCol w="579239">
                  <a:extLst>
                    <a:ext uri="{9D8B030D-6E8A-4147-A177-3AD203B41FA5}">
                      <a16:colId xmlns:a16="http://schemas.microsoft.com/office/drawing/2014/main" val="2324692037"/>
                    </a:ext>
                  </a:extLst>
                </a:gridCol>
                <a:gridCol w="579239">
                  <a:extLst>
                    <a:ext uri="{9D8B030D-6E8A-4147-A177-3AD203B41FA5}">
                      <a16:colId xmlns:a16="http://schemas.microsoft.com/office/drawing/2014/main" val="969409997"/>
                    </a:ext>
                  </a:extLst>
                </a:gridCol>
                <a:gridCol w="579239">
                  <a:extLst>
                    <a:ext uri="{9D8B030D-6E8A-4147-A177-3AD203B41FA5}">
                      <a16:colId xmlns:a16="http://schemas.microsoft.com/office/drawing/2014/main" val="253667558"/>
                    </a:ext>
                  </a:extLst>
                </a:gridCol>
                <a:gridCol w="579239">
                  <a:extLst>
                    <a:ext uri="{9D8B030D-6E8A-4147-A177-3AD203B41FA5}">
                      <a16:colId xmlns:a16="http://schemas.microsoft.com/office/drawing/2014/main" val="589413628"/>
                    </a:ext>
                  </a:extLst>
                </a:gridCol>
                <a:gridCol w="579239">
                  <a:extLst>
                    <a:ext uri="{9D8B030D-6E8A-4147-A177-3AD203B41FA5}">
                      <a16:colId xmlns:a16="http://schemas.microsoft.com/office/drawing/2014/main" val="3011981357"/>
                    </a:ext>
                  </a:extLst>
                </a:gridCol>
              </a:tblGrid>
              <a:tr h="130924">
                <a:tc gridSpan="6">
                  <a:txBody>
                    <a:bodyPr/>
                    <a:lstStyle/>
                    <a:p>
                      <a:pPr algn="ctr" fontAlgn="b"/>
                      <a:r>
                        <a:rPr lang="en-US" sz="900" b="1" i="0" u="none" strike="noStrike" dirty="0">
                          <a:solidFill>
                            <a:schemeClr val="bg1"/>
                          </a:solidFill>
                          <a:effectLst/>
                          <a:latin typeface="+mj-lt"/>
                        </a:rPr>
                        <a:t>Capital Structure</a:t>
                      </a:r>
                    </a:p>
                  </a:txBody>
                  <a:tcPr marL="0" marR="0" marT="0" marB="0" anchor="b">
                    <a:lnL>
                      <a:noFill/>
                    </a:lnL>
                    <a:lnR>
                      <a:noFill/>
                    </a:lnR>
                    <a:lnT>
                      <a:noFill/>
                    </a:lnT>
                    <a:lnB>
                      <a:noFill/>
                    </a:lnB>
                    <a:solidFill>
                      <a:schemeClr val="bg2">
                        <a:lumMod val="2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486619413"/>
                  </a:ext>
                </a:extLst>
              </a:tr>
              <a:tr h="65977">
                <a:tc>
                  <a:txBody>
                    <a:bodyPr/>
                    <a:lstStyle/>
                    <a:p>
                      <a:pPr algn="l" fontAlgn="b"/>
                      <a:endParaRPr lang="en-US" sz="100" b="1" i="0" u="none" strike="noStrike" dirty="0">
                        <a:solidFill>
                          <a:schemeClr val="bg1"/>
                        </a:solidFill>
                        <a:effectLst/>
                        <a:latin typeface="+mj-lt"/>
                      </a:endParaRPr>
                    </a:p>
                  </a:txBody>
                  <a:tcPr marL="0" marR="0" marT="0" marB="0" anchor="b">
                    <a:lnL>
                      <a:noFill/>
                    </a:lnL>
                    <a:lnR>
                      <a:noFill/>
                    </a:lnR>
                    <a:lnT>
                      <a:noFill/>
                    </a:lnT>
                    <a:lnB w="12700" cap="flat" cmpd="sng" algn="ctr">
                      <a:noFill/>
                      <a:prstDash val="solid"/>
                      <a:round/>
                      <a:headEnd type="none" w="med" len="med"/>
                      <a:tailEnd type="none" w="med" len="med"/>
                    </a:lnB>
                    <a:noFill/>
                  </a:tcPr>
                </a:tc>
                <a:tc>
                  <a:txBody>
                    <a:bodyPr/>
                    <a:lstStyle/>
                    <a:p>
                      <a:pPr algn="ctr" fontAlgn="b"/>
                      <a:endParaRPr lang="en-US" sz="100" b="1" i="0" u="none" strike="noStrike" dirty="0">
                        <a:solidFill>
                          <a:schemeClr val="bg1"/>
                        </a:solidFill>
                        <a:effectLst/>
                        <a:latin typeface="+mj-lt"/>
                      </a:endParaRPr>
                    </a:p>
                  </a:txBody>
                  <a:tcPr marL="0" marR="0" marT="0" marB="0" anchor="b">
                    <a:lnL>
                      <a:noFill/>
                    </a:lnL>
                    <a:lnR>
                      <a:noFill/>
                    </a:lnR>
                    <a:lnT>
                      <a:noFill/>
                    </a:lnT>
                    <a:lnB w="12700" cap="flat" cmpd="sng" algn="ctr">
                      <a:noFill/>
                      <a:prstDash val="solid"/>
                      <a:round/>
                      <a:headEnd type="none" w="med" len="med"/>
                      <a:tailEnd type="none" w="med" len="med"/>
                    </a:lnB>
                    <a:noFill/>
                  </a:tcPr>
                </a:tc>
                <a:tc>
                  <a:txBody>
                    <a:bodyPr/>
                    <a:lstStyle/>
                    <a:p>
                      <a:pPr algn="ctr" fontAlgn="b"/>
                      <a:endParaRPr lang="en-US" sz="100" b="1" i="0" u="none" strike="noStrike" dirty="0">
                        <a:solidFill>
                          <a:schemeClr val="bg1"/>
                        </a:solidFill>
                        <a:effectLst/>
                        <a:latin typeface="+mj-lt"/>
                      </a:endParaRPr>
                    </a:p>
                  </a:txBody>
                  <a:tcPr marL="0" marR="0" marT="0" marB="0" anchor="b">
                    <a:lnL>
                      <a:noFill/>
                    </a:lnL>
                    <a:lnR>
                      <a:noFill/>
                    </a:lnR>
                    <a:lnT>
                      <a:noFill/>
                    </a:lnT>
                    <a:lnB w="12700" cap="flat" cmpd="sng" algn="ctr">
                      <a:noFill/>
                      <a:prstDash val="solid"/>
                      <a:round/>
                      <a:headEnd type="none" w="med" len="med"/>
                      <a:tailEnd type="none" w="med" len="med"/>
                    </a:lnB>
                    <a:noFill/>
                  </a:tcPr>
                </a:tc>
                <a:tc>
                  <a:txBody>
                    <a:bodyPr/>
                    <a:lstStyle/>
                    <a:p>
                      <a:pPr algn="ctr" fontAlgn="b"/>
                      <a:endParaRPr lang="en-US" sz="100" b="1" i="0" u="none" strike="noStrike" dirty="0">
                        <a:solidFill>
                          <a:schemeClr val="bg1"/>
                        </a:solidFill>
                        <a:effectLst/>
                        <a:latin typeface="+mj-lt"/>
                      </a:endParaRPr>
                    </a:p>
                  </a:txBody>
                  <a:tcPr marL="0" marR="0" marT="0" marB="0" anchor="b">
                    <a:lnL>
                      <a:noFill/>
                    </a:lnL>
                    <a:lnR>
                      <a:noFill/>
                    </a:lnR>
                    <a:lnT>
                      <a:noFill/>
                    </a:lnT>
                    <a:lnB w="12700" cap="flat" cmpd="sng" algn="ctr">
                      <a:noFill/>
                      <a:prstDash val="solid"/>
                      <a:round/>
                      <a:headEnd type="none" w="med" len="med"/>
                      <a:tailEnd type="none" w="med" len="med"/>
                    </a:lnB>
                    <a:noFill/>
                  </a:tcPr>
                </a:tc>
                <a:tc>
                  <a:txBody>
                    <a:bodyPr/>
                    <a:lstStyle/>
                    <a:p>
                      <a:pPr algn="ctr" fontAlgn="b"/>
                      <a:endParaRPr lang="en-US" sz="100" b="1" i="0" u="none" strike="noStrike" dirty="0">
                        <a:solidFill>
                          <a:schemeClr val="bg1"/>
                        </a:solidFill>
                        <a:effectLst/>
                        <a:latin typeface="+mj-lt"/>
                      </a:endParaRPr>
                    </a:p>
                  </a:txBody>
                  <a:tcPr marL="0" marR="0" marT="0" marB="0" anchor="b">
                    <a:lnL>
                      <a:noFill/>
                    </a:lnL>
                    <a:lnR>
                      <a:noFill/>
                    </a:lnR>
                    <a:lnT>
                      <a:noFill/>
                    </a:lnT>
                    <a:lnB w="12700" cap="flat" cmpd="sng" algn="ctr">
                      <a:noFill/>
                      <a:prstDash val="solid"/>
                      <a:round/>
                      <a:headEnd type="none" w="med" len="med"/>
                      <a:tailEnd type="none" w="med" len="med"/>
                    </a:lnB>
                    <a:noFill/>
                  </a:tcPr>
                </a:tc>
                <a:tc>
                  <a:txBody>
                    <a:bodyPr/>
                    <a:lstStyle/>
                    <a:p>
                      <a:pPr algn="ctr" fontAlgn="b"/>
                      <a:endParaRPr lang="en-US" sz="100" b="1" i="0" u="none" strike="noStrike" dirty="0">
                        <a:solidFill>
                          <a:schemeClr val="bg1"/>
                        </a:solidFill>
                        <a:effectLst/>
                        <a:latin typeface="+mj-lt"/>
                      </a:endParaRPr>
                    </a:p>
                  </a:txBody>
                  <a:tcPr marL="0" marR="0" marT="0" marB="0" anchor="b">
                    <a:lnL>
                      <a:noFill/>
                    </a:lnL>
                    <a:lnR>
                      <a:noFill/>
                    </a:lnR>
                    <a:lnT>
                      <a:noFill/>
                    </a:lnT>
                    <a:lnB w="12700" cap="flat" cmpd="sng" algn="ctr">
                      <a:noFill/>
                      <a:prstDash val="solid"/>
                      <a:round/>
                      <a:headEnd type="none" w="med" len="med"/>
                      <a:tailEnd type="none" w="med" len="med"/>
                    </a:lnB>
                    <a:noFill/>
                  </a:tcPr>
                </a:tc>
                <a:extLst>
                  <a:ext uri="{0D108BD9-81ED-4DB2-BD59-A6C34878D82A}">
                    <a16:rowId xmlns:a16="http://schemas.microsoft.com/office/drawing/2014/main" val="1662802539"/>
                  </a:ext>
                </a:extLst>
              </a:tr>
              <a:tr h="261847">
                <a:tc>
                  <a:txBody>
                    <a:bodyPr/>
                    <a:lstStyle/>
                    <a:p>
                      <a:pPr marL="72000" algn="l" fontAlgn="b"/>
                      <a:endParaRPr lang="en-US" sz="950" b="1" i="0" u="none" strike="noStrike" dirty="0">
                        <a:solidFill>
                          <a:schemeClr val="bg1"/>
                        </a:solidFill>
                        <a:effectLst/>
                        <a:latin typeface="+mj-lt"/>
                      </a:endParaRP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4">
                        <a:lumMod val="50000"/>
                      </a:schemeClr>
                    </a:solidFill>
                  </a:tcPr>
                </a:tc>
                <a:tc>
                  <a:txBody>
                    <a:bodyPr/>
                    <a:lstStyle/>
                    <a:p>
                      <a:pPr algn="ctr" fontAlgn="b"/>
                      <a:r>
                        <a:rPr lang="en-US" sz="950" b="1" i="0" u="none" strike="noStrike" dirty="0">
                          <a:solidFill>
                            <a:schemeClr val="bg1"/>
                          </a:solidFill>
                          <a:effectLst/>
                          <a:latin typeface="+mj-lt"/>
                        </a:rPr>
                        <a:t>Face</a:t>
                      </a:r>
                    </a:p>
                    <a:p>
                      <a:pPr algn="ctr" fontAlgn="b"/>
                      <a:r>
                        <a:rPr lang="en-US" sz="950" b="1" i="0" u="none" strike="noStrike" dirty="0">
                          <a:solidFill>
                            <a:schemeClr val="bg1"/>
                          </a:solidFill>
                          <a:effectLst/>
                          <a:latin typeface="+mj-lt"/>
                        </a:rPr>
                        <a:t> Value</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4">
                        <a:lumMod val="50000"/>
                      </a:schemeClr>
                    </a:solidFill>
                  </a:tcPr>
                </a:tc>
                <a:tc>
                  <a:txBody>
                    <a:bodyPr/>
                    <a:lstStyle/>
                    <a:p>
                      <a:pPr algn="ctr" fontAlgn="b"/>
                      <a:r>
                        <a:rPr lang="en-US" sz="950" b="1" i="0" u="none" strike="noStrike" dirty="0">
                          <a:solidFill>
                            <a:schemeClr val="bg1"/>
                          </a:solidFill>
                          <a:effectLst/>
                          <a:latin typeface="+mj-lt"/>
                        </a:rPr>
                        <a:t>Adj. </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4">
                        <a:lumMod val="50000"/>
                      </a:schemeClr>
                    </a:solidFill>
                  </a:tcPr>
                </a:tc>
                <a:tc>
                  <a:txBody>
                    <a:bodyPr/>
                    <a:lstStyle/>
                    <a:p>
                      <a:pPr algn="ctr" fontAlgn="b"/>
                      <a:r>
                        <a:rPr lang="en-US" sz="950" b="1" i="0" u="none" strike="noStrike" dirty="0">
                          <a:solidFill>
                            <a:schemeClr val="bg1"/>
                          </a:solidFill>
                          <a:effectLst/>
                          <a:latin typeface="+mj-lt"/>
                        </a:rPr>
                        <a:t>PF </a:t>
                      </a:r>
                    </a:p>
                    <a:p>
                      <a:pPr algn="ctr" fontAlgn="b"/>
                      <a:r>
                        <a:rPr lang="en-US" sz="950" b="1" i="0" u="none" strike="noStrike" dirty="0">
                          <a:solidFill>
                            <a:schemeClr val="bg1"/>
                          </a:solidFill>
                          <a:effectLst/>
                          <a:latin typeface="+mj-lt"/>
                        </a:rPr>
                        <a:t>Value</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4">
                        <a:lumMod val="50000"/>
                      </a:schemeClr>
                    </a:solidFill>
                  </a:tcPr>
                </a:tc>
                <a:tc>
                  <a:txBody>
                    <a:bodyPr/>
                    <a:lstStyle/>
                    <a:p>
                      <a:pPr algn="ctr" fontAlgn="b"/>
                      <a:r>
                        <a:rPr lang="en-US" sz="950" b="1" i="0" u="none" strike="noStrike" dirty="0">
                          <a:solidFill>
                            <a:schemeClr val="bg1"/>
                          </a:solidFill>
                          <a:effectLst/>
                          <a:latin typeface="+mj-lt"/>
                        </a:rPr>
                        <a:t>Current </a:t>
                      </a:r>
                      <a:br>
                        <a:rPr lang="en-US" sz="950" b="1" i="0" u="none" strike="noStrike" dirty="0">
                          <a:solidFill>
                            <a:schemeClr val="bg1"/>
                          </a:solidFill>
                          <a:effectLst/>
                          <a:latin typeface="+mj-lt"/>
                        </a:rPr>
                      </a:br>
                      <a:r>
                        <a:rPr lang="en-US" sz="950" b="1" i="0" u="none" strike="noStrike" dirty="0">
                          <a:solidFill>
                            <a:schemeClr val="bg1"/>
                          </a:solidFill>
                          <a:effectLst/>
                          <a:latin typeface="+mj-lt"/>
                        </a:rPr>
                        <a:t>Leverage</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4">
                        <a:lumMod val="50000"/>
                      </a:schemeClr>
                    </a:solidFill>
                  </a:tcPr>
                </a:tc>
                <a:tc>
                  <a:txBody>
                    <a:bodyPr/>
                    <a:lstStyle/>
                    <a:p>
                      <a:pPr algn="ctr" fontAlgn="b"/>
                      <a:r>
                        <a:rPr lang="en-US" sz="950" b="1" i="0" u="none" strike="noStrike" dirty="0">
                          <a:solidFill>
                            <a:schemeClr val="bg1"/>
                          </a:solidFill>
                          <a:effectLst/>
                          <a:latin typeface="+mj-lt"/>
                        </a:rPr>
                        <a:t>PF </a:t>
                      </a:r>
                      <a:br>
                        <a:rPr lang="en-US" sz="950" b="1" i="0" u="none" strike="noStrike" dirty="0">
                          <a:solidFill>
                            <a:schemeClr val="bg1"/>
                          </a:solidFill>
                          <a:effectLst/>
                          <a:latin typeface="+mj-lt"/>
                        </a:rPr>
                      </a:br>
                      <a:r>
                        <a:rPr lang="en-US" sz="950" b="1" i="0" u="none" strike="noStrike" dirty="0">
                          <a:solidFill>
                            <a:schemeClr val="bg1"/>
                          </a:solidFill>
                          <a:effectLst/>
                          <a:latin typeface="+mj-lt"/>
                        </a:rPr>
                        <a:t>Leverage</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4">
                        <a:lumMod val="50000"/>
                      </a:schemeClr>
                    </a:solidFill>
                  </a:tcPr>
                </a:tc>
                <a:extLst>
                  <a:ext uri="{0D108BD9-81ED-4DB2-BD59-A6C34878D82A}">
                    <a16:rowId xmlns:a16="http://schemas.microsoft.com/office/drawing/2014/main" val="2020203588"/>
                  </a:ext>
                </a:extLst>
              </a:tr>
              <a:tr h="65977">
                <a:tc>
                  <a:txBody>
                    <a:bodyPr/>
                    <a:lstStyle/>
                    <a:p>
                      <a:pPr marL="72000" algn="l" fontAlgn="b"/>
                      <a:endParaRPr lang="en-US" sz="100" b="0" i="0" u="none" strike="noStrike" dirty="0">
                        <a:solidFill>
                          <a:schemeClr val="tx1">
                            <a:lumMod val="95000"/>
                            <a:lumOff val="5000"/>
                          </a:schemeClr>
                        </a:solidFill>
                        <a:effectLst/>
                        <a:latin typeface="+mj-lt"/>
                      </a:endParaRPr>
                    </a:p>
                  </a:txBody>
                  <a:tcPr marL="0" marR="0" marT="0" marB="0" anchor="b">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r" fontAlgn="b"/>
                      <a:endParaRPr lang="en-US" sz="100" b="0" i="0" u="none" strike="noStrike">
                        <a:solidFill>
                          <a:schemeClr val="tx1">
                            <a:lumMod val="95000"/>
                            <a:lumOff val="5000"/>
                          </a:schemeClr>
                        </a:solidFill>
                        <a:effectLst/>
                        <a:latin typeface="+mj-lt"/>
                      </a:endParaRPr>
                    </a:p>
                  </a:txBody>
                  <a:tcPr marL="0" marR="0" marT="0" marB="0" anchor="b">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r" fontAlgn="b"/>
                      <a:endParaRPr lang="en-US" sz="100" b="0" i="0" u="none" strike="noStrike" dirty="0">
                        <a:solidFill>
                          <a:schemeClr val="tx1">
                            <a:lumMod val="95000"/>
                            <a:lumOff val="5000"/>
                          </a:schemeClr>
                        </a:solidFill>
                        <a:effectLst/>
                        <a:latin typeface="+mj-lt"/>
                      </a:endParaRPr>
                    </a:p>
                  </a:txBody>
                  <a:tcPr marL="0" marR="0" marT="0" marB="0" anchor="b">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r" fontAlgn="b"/>
                      <a:endParaRPr lang="en-US" sz="100" b="0" i="0" u="none" strike="noStrike" dirty="0">
                        <a:solidFill>
                          <a:schemeClr val="tx1">
                            <a:lumMod val="95000"/>
                            <a:lumOff val="5000"/>
                          </a:schemeClr>
                        </a:solidFill>
                        <a:effectLst/>
                        <a:latin typeface="+mj-lt"/>
                      </a:endParaRPr>
                    </a:p>
                  </a:txBody>
                  <a:tcPr marL="0" marR="0" marT="0" marB="0" anchor="b">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r" fontAlgn="b"/>
                      <a:endParaRPr lang="en-US" sz="100" b="0" i="0" u="none" strike="noStrike" dirty="0">
                        <a:solidFill>
                          <a:schemeClr val="tx1">
                            <a:lumMod val="95000"/>
                            <a:lumOff val="5000"/>
                          </a:schemeClr>
                        </a:solidFill>
                        <a:effectLst/>
                        <a:latin typeface="+mj-lt"/>
                      </a:endParaRPr>
                    </a:p>
                  </a:txBody>
                  <a:tcPr marL="0" marR="0" marT="0" marB="0" anchor="b">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r" fontAlgn="b"/>
                      <a:endParaRPr lang="en-US" sz="100" b="0" i="0" u="none" strike="noStrike" dirty="0">
                        <a:solidFill>
                          <a:schemeClr val="tx1">
                            <a:lumMod val="95000"/>
                            <a:lumOff val="5000"/>
                          </a:schemeClr>
                        </a:solidFill>
                        <a:effectLst/>
                        <a:latin typeface="+mj-lt"/>
                      </a:endParaRPr>
                    </a:p>
                  </a:txBody>
                  <a:tcPr marL="0" marR="0" marT="0" marB="0" anchor="b">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666662"/>
                  </a:ext>
                </a:extLst>
              </a:tr>
              <a:tr h="130924">
                <a:tc>
                  <a:txBody>
                    <a:bodyPr/>
                    <a:lstStyle/>
                    <a:p>
                      <a:pPr marL="72000" algn="l" fontAlgn="b"/>
                      <a:r>
                        <a:rPr lang="en-US" sz="950" b="0" i="0" u="none" strike="noStrike" dirty="0">
                          <a:solidFill>
                            <a:schemeClr val="tx1">
                              <a:lumMod val="95000"/>
                              <a:lumOff val="5000"/>
                            </a:schemeClr>
                          </a:solidFill>
                          <a:effectLst/>
                          <a:latin typeface="+mj-lt"/>
                        </a:rPr>
                        <a:t>ABL Facility</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 </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 </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 </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1">
                        <a:lumMod val="20000"/>
                        <a:lumOff val="80000"/>
                      </a:schemeClr>
                    </a:solidFill>
                  </a:tcPr>
                </a:tc>
                <a:tc>
                  <a:txBody>
                    <a:bodyPr/>
                    <a:lstStyle/>
                    <a:p>
                      <a:pPr algn="r" fontAlgn="b"/>
                      <a:r>
                        <a:rPr kumimoji="0" lang="en-US" sz="950" b="0" i="0" u="none" strike="noStrike" kern="1200" cap="none" spc="0" normalizeH="0" baseline="0" noProof="0" dirty="0">
                          <a:ln>
                            <a:noFill/>
                          </a:ln>
                          <a:solidFill>
                            <a:prstClr val="black">
                              <a:lumMod val="95000"/>
                              <a:lumOff val="5000"/>
                            </a:prstClr>
                          </a:solidFill>
                          <a:effectLst/>
                          <a:uLnTx/>
                          <a:uFillTx/>
                          <a:latin typeface="Corbel" panose="020B0503020204020204"/>
                          <a:ea typeface="+mn-ea"/>
                          <a:cs typeface="+mn-cs"/>
                        </a:rPr>
                        <a:t>--</a:t>
                      </a:r>
                      <a:endParaRPr lang="en-US" sz="950" b="0" i="0" u="none" strike="noStrike" dirty="0">
                        <a:solidFill>
                          <a:schemeClr val="tx1">
                            <a:lumMod val="95000"/>
                            <a:lumOff val="5000"/>
                          </a:schemeClr>
                        </a:solidFill>
                        <a:effectLst/>
                        <a:latin typeface="+mj-lt"/>
                      </a:endParaRP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1">
                        <a:lumMod val="20000"/>
                        <a:lumOff val="80000"/>
                      </a:schemeClr>
                    </a:solidFill>
                  </a:tcPr>
                </a:tc>
                <a:tc>
                  <a:txBody>
                    <a:bodyPr/>
                    <a:lstStyle/>
                    <a:p>
                      <a:pPr algn="r" fontAlgn="b"/>
                      <a:r>
                        <a:rPr kumimoji="0" lang="en-US" sz="950" b="0" i="0" u="none" strike="noStrike" kern="1200" cap="none" spc="0" normalizeH="0" baseline="0" noProof="0" dirty="0">
                          <a:ln>
                            <a:noFill/>
                          </a:ln>
                          <a:solidFill>
                            <a:prstClr val="black">
                              <a:lumMod val="95000"/>
                              <a:lumOff val="5000"/>
                            </a:prstClr>
                          </a:solidFill>
                          <a:effectLst/>
                          <a:uLnTx/>
                          <a:uFillTx/>
                          <a:latin typeface="Corbel" panose="020B0503020204020204"/>
                          <a:ea typeface="+mn-ea"/>
                          <a:cs typeface="+mn-cs"/>
                        </a:rPr>
                        <a:t>--</a:t>
                      </a:r>
                      <a:endParaRPr lang="en-US" sz="950" b="0" i="0" u="none" strike="noStrike" dirty="0">
                        <a:solidFill>
                          <a:schemeClr val="tx1">
                            <a:lumMod val="95000"/>
                            <a:lumOff val="5000"/>
                          </a:schemeClr>
                        </a:solidFill>
                        <a:effectLst/>
                        <a:latin typeface="+mj-lt"/>
                      </a:endParaRP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1">
                        <a:lumMod val="20000"/>
                        <a:lumOff val="80000"/>
                      </a:schemeClr>
                    </a:solidFill>
                  </a:tcPr>
                </a:tc>
                <a:extLst>
                  <a:ext uri="{0D108BD9-81ED-4DB2-BD59-A6C34878D82A}">
                    <a16:rowId xmlns:a16="http://schemas.microsoft.com/office/drawing/2014/main" val="2483922642"/>
                  </a:ext>
                </a:extLst>
              </a:tr>
              <a:tr h="130924">
                <a:tc>
                  <a:txBody>
                    <a:bodyPr/>
                    <a:lstStyle/>
                    <a:p>
                      <a:pPr marL="72000" algn="l" fontAlgn="b"/>
                      <a:r>
                        <a:rPr lang="en-US" sz="950" b="0" i="0" u="none" strike="noStrike" dirty="0">
                          <a:solidFill>
                            <a:schemeClr val="tx1">
                              <a:lumMod val="95000"/>
                              <a:lumOff val="5000"/>
                            </a:schemeClr>
                          </a:solidFill>
                          <a:effectLst/>
                          <a:latin typeface="+mj-lt"/>
                        </a:rPr>
                        <a:t>Term Loan</a:t>
                      </a:r>
                    </a:p>
                  </a:txBody>
                  <a:tcPr marL="0" marR="0" marT="0" marB="0" anchor="b">
                    <a:lnL>
                      <a:noFill/>
                    </a:lnL>
                    <a:lnR>
                      <a:noFill/>
                    </a:lnR>
                    <a:lnT>
                      <a:noFill/>
                    </a:lnT>
                    <a:lnB>
                      <a:noFill/>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1,200 </a:t>
                      </a:r>
                    </a:p>
                  </a:txBody>
                  <a:tcPr marL="0" marR="0" marT="0" marB="0" anchor="b">
                    <a:lnL>
                      <a:noFill/>
                    </a:lnL>
                    <a:lnR>
                      <a:noFill/>
                    </a:lnR>
                    <a:lnT>
                      <a:noFill/>
                    </a:lnT>
                    <a:lnB>
                      <a:noFill/>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 </a:t>
                      </a:r>
                    </a:p>
                  </a:txBody>
                  <a:tcPr marL="0" marR="0" marT="0" marB="0" anchor="b">
                    <a:lnL>
                      <a:noFill/>
                    </a:lnL>
                    <a:lnR>
                      <a:noFill/>
                    </a:lnR>
                    <a:lnT>
                      <a:noFill/>
                    </a:lnT>
                    <a:lnB>
                      <a:noFill/>
                    </a:lnB>
                    <a:solidFill>
                      <a:schemeClr val="accent1">
                        <a:lumMod val="20000"/>
                        <a:lumOff val="80000"/>
                      </a:schemeClr>
                    </a:solidFill>
                  </a:tcPr>
                </a:tc>
                <a:tc>
                  <a:txBody>
                    <a:bodyPr/>
                    <a:lstStyle/>
                    <a:p>
                      <a:pPr algn="r" fontAlgn="b"/>
                      <a:r>
                        <a:rPr lang="en-US" sz="950" b="0" i="0" u="none" strike="noStrike">
                          <a:solidFill>
                            <a:schemeClr val="tx1">
                              <a:lumMod val="95000"/>
                              <a:lumOff val="5000"/>
                            </a:schemeClr>
                          </a:solidFill>
                          <a:effectLst/>
                          <a:latin typeface="+mj-lt"/>
                        </a:rPr>
                        <a:t>1,200 </a:t>
                      </a:r>
                    </a:p>
                  </a:txBody>
                  <a:tcPr marL="0" marR="0" marT="0" marB="0" anchor="b">
                    <a:lnL>
                      <a:noFill/>
                    </a:lnL>
                    <a:lnR>
                      <a:noFill/>
                    </a:lnR>
                    <a:lnT>
                      <a:noFill/>
                    </a:lnT>
                    <a:lnB>
                      <a:noFill/>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6.0x</a:t>
                      </a:r>
                    </a:p>
                  </a:txBody>
                  <a:tcPr marL="0" marR="0" marT="0" marB="0" anchor="b">
                    <a:lnL>
                      <a:noFill/>
                    </a:lnL>
                    <a:lnR>
                      <a:noFill/>
                    </a:lnR>
                    <a:lnT>
                      <a:noFill/>
                    </a:lnT>
                    <a:lnB>
                      <a:noFill/>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6.0x</a:t>
                      </a:r>
                    </a:p>
                  </a:txBody>
                  <a:tcPr marL="0" marR="0" marT="0" marB="0" anchor="b">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4113579307"/>
                  </a:ext>
                </a:extLst>
              </a:tr>
              <a:tr h="130924">
                <a:tc>
                  <a:txBody>
                    <a:bodyPr/>
                    <a:lstStyle/>
                    <a:p>
                      <a:pPr marL="72000" algn="l" fontAlgn="b"/>
                      <a:r>
                        <a:rPr lang="en-US" sz="950" b="0" i="0" u="none" strike="noStrike" dirty="0">
                          <a:solidFill>
                            <a:schemeClr val="tx1">
                              <a:lumMod val="95000"/>
                              <a:lumOff val="5000"/>
                            </a:schemeClr>
                          </a:solidFill>
                          <a:effectLst/>
                          <a:latin typeface="+mj-lt"/>
                        </a:rPr>
                        <a:t>New Second Lien Notes</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 </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400 </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r" fontAlgn="b"/>
                      <a:r>
                        <a:rPr lang="en-US" sz="950" b="0" i="0" u="none" strike="noStrike">
                          <a:solidFill>
                            <a:schemeClr val="tx1">
                              <a:lumMod val="95000"/>
                              <a:lumOff val="5000"/>
                            </a:schemeClr>
                          </a:solidFill>
                          <a:effectLst/>
                          <a:latin typeface="+mj-lt"/>
                        </a:rPr>
                        <a:t>400 </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r" fontAlgn="b"/>
                      <a:r>
                        <a:rPr kumimoji="0" lang="en-US" sz="950" b="0" i="0" u="none" strike="noStrike" kern="1200" cap="none" spc="0" normalizeH="0" baseline="0" noProof="0" dirty="0">
                          <a:ln>
                            <a:noFill/>
                          </a:ln>
                          <a:solidFill>
                            <a:prstClr val="black">
                              <a:lumMod val="95000"/>
                              <a:lumOff val="5000"/>
                            </a:prstClr>
                          </a:solidFill>
                          <a:effectLst/>
                          <a:uLnTx/>
                          <a:uFillTx/>
                          <a:latin typeface="+mn-lt"/>
                          <a:ea typeface="+mn-ea"/>
                          <a:cs typeface="+mn-cs"/>
                        </a:rPr>
                        <a:t>--</a:t>
                      </a:r>
                      <a:endParaRPr lang="en-US" sz="950" b="0" i="0" u="none" strike="noStrike" kern="1200" dirty="0">
                        <a:solidFill>
                          <a:schemeClr val="tx1">
                            <a:lumMod val="95000"/>
                            <a:lumOff val="5000"/>
                          </a:schemeClr>
                        </a:solidFill>
                        <a:effectLst/>
                        <a:latin typeface="+mn-lt"/>
                        <a:ea typeface="+mn-ea"/>
                        <a:cs typeface="+mn-cs"/>
                      </a:endParaRP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r" fontAlgn="b"/>
                      <a:r>
                        <a:rPr lang="en-US" sz="950" b="0" i="0" u="none" strike="noStrike" dirty="0">
                          <a:solidFill>
                            <a:schemeClr val="tx1">
                              <a:lumMod val="95000"/>
                              <a:lumOff val="5000"/>
                            </a:schemeClr>
                          </a:solidFill>
                          <a:effectLst/>
                          <a:latin typeface="+mj-lt"/>
                        </a:rPr>
                        <a:t>2.0x</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24990549"/>
                  </a:ext>
                </a:extLst>
              </a:tr>
              <a:tr h="130924">
                <a:tc>
                  <a:txBody>
                    <a:bodyPr/>
                    <a:lstStyle/>
                    <a:p>
                      <a:pPr marL="72000" algn="l" fontAlgn="b"/>
                      <a:r>
                        <a:rPr lang="en-US" sz="950" b="1" i="0" u="none" strike="noStrike" dirty="0">
                          <a:solidFill>
                            <a:schemeClr val="bg1"/>
                          </a:solidFill>
                          <a:effectLst/>
                          <a:latin typeface="+mj-lt"/>
                        </a:rPr>
                        <a:t>Total Secured Debt</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4">
                        <a:lumMod val="75000"/>
                      </a:schemeClr>
                    </a:solidFill>
                  </a:tcPr>
                </a:tc>
                <a:tc>
                  <a:txBody>
                    <a:bodyPr/>
                    <a:lstStyle/>
                    <a:p>
                      <a:pPr algn="r" fontAlgn="b"/>
                      <a:r>
                        <a:rPr lang="en-US" sz="950" b="1" i="0" u="none" strike="noStrike" dirty="0">
                          <a:solidFill>
                            <a:schemeClr val="bg1"/>
                          </a:solidFill>
                          <a:effectLst/>
                          <a:latin typeface="+mj-lt"/>
                        </a:rPr>
                        <a:t>$1,200 </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4">
                        <a:lumMod val="75000"/>
                      </a:schemeClr>
                    </a:solidFill>
                  </a:tcPr>
                </a:tc>
                <a:tc>
                  <a:txBody>
                    <a:bodyPr/>
                    <a:lstStyle/>
                    <a:p>
                      <a:pPr algn="r" fontAlgn="b"/>
                      <a:r>
                        <a:rPr lang="en-US" sz="950" b="1" i="0" u="none" strike="noStrike" dirty="0">
                          <a:solidFill>
                            <a:schemeClr val="bg1"/>
                          </a:solidFill>
                          <a:effectLst/>
                          <a:latin typeface="+mj-lt"/>
                        </a:rPr>
                        <a:t>$400 </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4">
                        <a:lumMod val="75000"/>
                      </a:schemeClr>
                    </a:solidFill>
                  </a:tcPr>
                </a:tc>
                <a:tc>
                  <a:txBody>
                    <a:bodyPr/>
                    <a:lstStyle/>
                    <a:p>
                      <a:pPr algn="r" fontAlgn="b"/>
                      <a:r>
                        <a:rPr lang="en-US" sz="950" b="1" i="0" u="none" strike="noStrike" dirty="0">
                          <a:solidFill>
                            <a:schemeClr val="bg1"/>
                          </a:solidFill>
                          <a:effectLst/>
                          <a:latin typeface="+mj-lt"/>
                        </a:rPr>
                        <a:t>$1,600 </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4">
                        <a:lumMod val="75000"/>
                      </a:schemeClr>
                    </a:solidFill>
                  </a:tcPr>
                </a:tc>
                <a:tc>
                  <a:txBody>
                    <a:bodyPr/>
                    <a:lstStyle/>
                    <a:p>
                      <a:pPr algn="r" fontAlgn="b"/>
                      <a:r>
                        <a:rPr lang="en-US" sz="950" b="1" i="0" u="none" strike="noStrike" dirty="0">
                          <a:solidFill>
                            <a:schemeClr val="bg1"/>
                          </a:solidFill>
                          <a:effectLst/>
                          <a:latin typeface="+mj-lt"/>
                        </a:rPr>
                        <a:t>6.0x</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4">
                        <a:lumMod val="75000"/>
                      </a:schemeClr>
                    </a:solidFill>
                  </a:tcPr>
                </a:tc>
                <a:tc>
                  <a:txBody>
                    <a:bodyPr/>
                    <a:lstStyle/>
                    <a:p>
                      <a:pPr algn="r" fontAlgn="b"/>
                      <a:r>
                        <a:rPr lang="en-US" sz="950" b="1" i="0" u="none" strike="noStrike" dirty="0">
                          <a:solidFill>
                            <a:schemeClr val="bg1"/>
                          </a:solidFill>
                          <a:effectLst/>
                          <a:latin typeface="+mj-lt"/>
                        </a:rPr>
                        <a:t>8.0x</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4">
                        <a:lumMod val="75000"/>
                      </a:schemeClr>
                    </a:solidFill>
                  </a:tcPr>
                </a:tc>
                <a:extLst>
                  <a:ext uri="{0D108BD9-81ED-4DB2-BD59-A6C34878D82A}">
                    <a16:rowId xmlns:a16="http://schemas.microsoft.com/office/drawing/2014/main" val="311786338"/>
                  </a:ext>
                </a:extLst>
              </a:tr>
              <a:tr h="72000">
                <a:tc>
                  <a:txBody>
                    <a:bodyPr/>
                    <a:lstStyle/>
                    <a:p>
                      <a:pPr marL="72000"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extLst>
                  <a:ext uri="{0D108BD9-81ED-4DB2-BD59-A6C34878D82A}">
                    <a16:rowId xmlns:a16="http://schemas.microsoft.com/office/drawing/2014/main" val="3318143060"/>
                  </a:ext>
                </a:extLst>
              </a:tr>
              <a:tr h="130924">
                <a:tc>
                  <a:txBody>
                    <a:bodyPr/>
                    <a:lstStyle/>
                    <a:p>
                      <a:pPr marL="72000" algn="l" fontAlgn="b"/>
                      <a:r>
                        <a:rPr lang="en-US" sz="950" b="0" i="0" u="none" strike="noStrike" dirty="0">
                          <a:solidFill>
                            <a:schemeClr val="tx1">
                              <a:lumMod val="95000"/>
                              <a:lumOff val="5000"/>
                            </a:schemeClr>
                          </a:solidFill>
                          <a:effectLst/>
                          <a:latin typeface="+mj-lt"/>
                        </a:rPr>
                        <a:t>Unsecured Debt</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5">
                        <a:lumMod val="40000"/>
                        <a:lumOff val="60000"/>
                      </a:schemeClr>
                    </a:solidFill>
                  </a:tcPr>
                </a:tc>
                <a:tc>
                  <a:txBody>
                    <a:bodyPr/>
                    <a:lstStyle/>
                    <a:p>
                      <a:pPr algn="r" fontAlgn="b"/>
                      <a:r>
                        <a:rPr lang="en-US" sz="950" b="0" i="0" u="none" strike="noStrike" dirty="0">
                          <a:solidFill>
                            <a:schemeClr val="tx1">
                              <a:lumMod val="95000"/>
                              <a:lumOff val="5000"/>
                            </a:schemeClr>
                          </a:solidFill>
                          <a:effectLst/>
                          <a:latin typeface="+mj-lt"/>
                        </a:rPr>
                        <a:t>1,000 </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5">
                        <a:lumMod val="40000"/>
                        <a:lumOff val="60000"/>
                      </a:schemeClr>
                    </a:solidFill>
                  </a:tcPr>
                </a:tc>
                <a:tc>
                  <a:txBody>
                    <a:bodyPr/>
                    <a:lstStyle/>
                    <a:p>
                      <a:pPr algn="r" fontAlgn="b"/>
                      <a:r>
                        <a:rPr lang="en-US" sz="950" b="0" i="0" u="none" strike="noStrike" dirty="0">
                          <a:solidFill>
                            <a:schemeClr val="tx1">
                              <a:lumMod val="95000"/>
                              <a:lumOff val="5000"/>
                            </a:schemeClr>
                          </a:solidFill>
                          <a:effectLst/>
                          <a:latin typeface="+mj-lt"/>
                        </a:rPr>
                        <a:t>(600)</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5">
                        <a:lumMod val="40000"/>
                        <a:lumOff val="60000"/>
                      </a:schemeClr>
                    </a:solidFill>
                  </a:tcPr>
                </a:tc>
                <a:tc>
                  <a:txBody>
                    <a:bodyPr/>
                    <a:lstStyle/>
                    <a:p>
                      <a:pPr algn="r" fontAlgn="b"/>
                      <a:r>
                        <a:rPr lang="en-US" sz="950" b="0" i="0" u="none" strike="noStrike" dirty="0">
                          <a:solidFill>
                            <a:schemeClr val="tx1">
                              <a:lumMod val="95000"/>
                              <a:lumOff val="5000"/>
                            </a:schemeClr>
                          </a:solidFill>
                          <a:effectLst/>
                          <a:latin typeface="+mj-lt"/>
                        </a:rPr>
                        <a:t>400 </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5">
                        <a:lumMod val="40000"/>
                        <a:lumOff val="60000"/>
                      </a:schemeClr>
                    </a:solidFill>
                  </a:tcPr>
                </a:tc>
                <a:tc>
                  <a:txBody>
                    <a:bodyPr/>
                    <a:lstStyle/>
                    <a:p>
                      <a:pPr algn="r" fontAlgn="b"/>
                      <a:r>
                        <a:rPr lang="en-US" sz="950" b="0" i="0" u="none" strike="noStrike" dirty="0">
                          <a:solidFill>
                            <a:schemeClr val="tx1">
                              <a:lumMod val="95000"/>
                              <a:lumOff val="5000"/>
                            </a:schemeClr>
                          </a:solidFill>
                          <a:effectLst/>
                          <a:latin typeface="+mj-lt"/>
                        </a:rPr>
                        <a:t>5.0x</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5">
                        <a:lumMod val="40000"/>
                        <a:lumOff val="60000"/>
                      </a:schemeClr>
                    </a:solidFill>
                  </a:tcPr>
                </a:tc>
                <a:tc>
                  <a:txBody>
                    <a:bodyPr/>
                    <a:lstStyle/>
                    <a:p>
                      <a:pPr algn="r" fontAlgn="b"/>
                      <a:r>
                        <a:rPr lang="en-US" sz="950" b="0" i="0" u="none" strike="noStrike" dirty="0">
                          <a:solidFill>
                            <a:schemeClr val="tx1">
                              <a:lumMod val="95000"/>
                              <a:lumOff val="5000"/>
                            </a:schemeClr>
                          </a:solidFill>
                          <a:effectLst/>
                          <a:latin typeface="+mj-lt"/>
                        </a:rPr>
                        <a:t>2.0x</a:t>
                      </a:r>
                    </a:p>
                  </a:txBody>
                  <a:tcPr marL="0" marR="0" marT="0" marB="0" anchor="b">
                    <a:lnL>
                      <a:noFill/>
                    </a:lnL>
                    <a:lnR>
                      <a:noFill/>
                    </a:lnR>
                    <a:lnT>
                      <a:noFill/>
                    </a:lnT>
                    <a:lnB w="12700" cap="flat" cmpd="sng" algn="ctr">
                      <a:solidFill>
                        <a:schemeClr val="bg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183042394"/>
                  </a:ext>
                </a:extLst>
              </a:tr>
              <a:tr h="130924">
                <a:tc>
                  <a:txBody>
                    <a:bodyPr/>
                    <a:lstStyle/>
                    <a:p>
                      <a:pPr marL="72000" algn="l" fontAlgn="b"/>
                      <a:r>
                        <a:rPr lang="en-US" sz="950" b="1" i="0" u="none" strike="noStrike" dirty="0">
                          <a:solidFill>
                            <a:schemeClr val="bg1"/>
                          </a:solidFill>
                          <a:effectLst/>
                          <a:latin typeface="+mj-lt"/>
                        </a:rPr>
                        <a:t>Total Debt</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5">
                        <a:lumMod val="50000"/>
                      </a:schemeClr>
                    </a:solidFill>
                  </a:tcPr>
                </a:tc>
                <a:tc>
                  <a:txBody>
                    <a:bodyPr/>
                    <a:lstStyle/>
                    <a:p>
                      <a:pPr algn="r" fontAlgn="b"/>
                      <a:r>
                        <a:rPr lang="en-US" sz="950" b="1" i="0" u="none" strike="noStrike" dirty="0">
                          <a:solidFill>
                            <a:schemeClr val="bg1"/>
                          </a:solidFill>
                          <a:effectLst/>
                          <a:latin typeface="+mj-lt"/>
                        </a:rPr>
                        <a:t>$2,200 </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5">
                        <a:lumMod val="50000"/>
                      </a:schemeClr>
                    </a:solidFill>
                  </a:tcPr>
                </a:tc>
                <a:tc>
                  <a:txBody>
                    <a:bodyPr/>
                    <a:lstStyle/>
                    <a:p>
                      <a:pPr algn="r" fontAlgn="b"/>
                      <a:r>
                        <a:rPr lang="en-US" sz="950" b="1" i="0" u="none" strike="noStrike">
                          <a:solidFill>
                            <a:schemeClr val="bg1"/>
                          </a:solidFill>
                          <a:effectLst/>
                          <a:latin typeface="+mj-lt"/>
                        </a:rPr>
                        <a:t>($200)</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5">
                        <a:lumMod val="50000"/>
                      </a:schemeClr>
                    </a:solidFill>
                  </a:tcPr>
                </a:tc>
                <a:tc>
                  <a:txBody>
                    <a:bodyPr/>
                    <a:lstStyle/>
                    <a:p>
                      <a:pPr algn="r" fontAlgn="b"/>
                      <a:r>
                        <a:rPr lang="en-US" sz="950" b="1" i="0" u="none" strike="noStrike" dirty="0">
                          <a:solidFill>
                            <a:schemeClr val="bg1"/>
                          </a:solidFill>
                          <a:effectLst/>
                          <a:latin typeface="+mj-lt"/>
                        </a:rPr>
                        <a:t>$2,000 </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5">
                        <a:lumMod val="50000"/>
                      </a:schemeClr>
                    </a:solidFill>
                  </a:tcPr>
                </a:tc>
                <a:tc>
                  <a:txBody>
                    <a:bodyPr/>
                    <a:lstStyle/>
                    <a:p>
                      <a:pPr algn="r" fontAlgn="b"/>
                      <a:r>
                        <a:rPr lang="en-US" sz="950" b="1" i="0" u="none" strike="noStrike" dirty="0">
                          <a:solidFill>
                            <a:schemeClr val="bg1"/>
                          </a:solidFill>
                          <a:effectLst/>
                          <a:latin typeface="+mj-lt"/>
                        </a:rPr>
                        <a:t>11.0x</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5">
                        <a:lumMod val="50000"/>
                      </a:schemeClr>
                    </a:solidFill>
                  </a:tcPr>
                </a:tc>
                <a:tc>
                  <a:txBody>
                    <a:bodyPr/>
                    <a:lstStyle/>
                    <a:p>
                      <a:pPr algn="r" fontAlgn="b"/>
                      <a:r>
                        <a:rPr lang="en-US" sz="950" b="1" i="0" u="none" strike="noStrike" dirty="0">
                          <a:solidFill>
                            <a:schemeClr val="bg1"/>
                          </a:solidFill>
                          <a:effectLst/>
                          <a:latin typeface="+mj-lt"/>
                        </a:rPr>
                        <a:t>10.0x</a:t>
                      </a:r>
                    </a:p>
                  </a:txBody>
                  <a:tcPr marL="0" marR="0" marT="0" marB="0" anchor="b">
                    <a:lnL>
                      <a:noFill/>
                    </a:lnL>
                    <a:lnR>
                      <a:noFill/>
                    </a:lnR>
                    <a:lnT w="12700" cap="flat" cmpd="sng" algn="ctr">
                      <a:solidFill>
                        <a:schemeClr val="bg1"/>
                      </a:solidFill>
                      <a:prstDash val="solid"/>
                      <a:round/>
                      <a:headEnd type="none" w="med" len="med"/>
                      <a:tailEnd type="none" w="med" len="med"/>
                    </a:lnT>
                    <a:lnB>
                      <a:noFill/>
                    </a:lnB>
                    <a:solidFill>
                      <a:schemeClr val="accent5">
                        <a:lumMod val="50000"/>
                      </a:schemeClr>
                    </a:solidFill>
                  </a:tcPr>
                </a:tc>
                <a:extLst>
                  <a:ext uri="{0D108BD9-81ED-4DB2-BD59-A6C34878D82A}">
                    <a16:rowId xmlns:a16="http://schemas.microsoft.com/office/drawing/2014/main" val="1762340461"/>
                  </a:ext>
                </a:extLst>
              </a:tr>
              <a:tr h="72000">
                <a:tc>
                  <a:txBody>
                    <a:bodyPr/>
                    <a:lstStyle/>
                    <a:p>
                      <a:pPr marL="72000"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tc>
                  <a:txBody>
                    <a:bodyPr/>
                    <a:lstStyle/>
                    <a:p>
                      <a:pPr algn="l" fontAlgn="b"/>
                      <a:endParaRPr lang="en-US" sz="100" b="0" i="0" u="none" strike="noStrike" dirty="0">
                        <a:solidFill>
                          <a:schemeClr val="bg1"/>
                        </a:solidFill>
                        <a:effectLst/>
                        <a:latin typeface="+mj-lt"/>
                      </a:endParaRPr>
                    </a:p>
                  </a:txBody>
                  <a:tcPr marL="0" marR="0" marT="0" marB="0" anchor="b">
                    <a:lnL>
                      <a:noFill/>
                    </a:lnL>
                    <a:lnR>
                      <a:noFill/>
                    </a:lnR>
                    <a:lnT>
                      <a:noFill/>
                    </a:lnT>
                    <a:lnB>
                      <a:noFill/>
                    </a:lnB>
                    <a:noFill/>
                  </a:tcPr>
                </a:tc>
                <a:extLst>
                  <a:ext uri="{0D108BD9-81ED-4DB2-BD59-A6C34878D82A}">
                    <a16:rowId xmlns:a16="http://schemas.microsoft.com/office/drawing/2014/main" val="481171358"/>
                  </a:ext>
                </a:extLst>
              </a:tr>
              <a:tr h="130924">
                <a:tc>
                  <a:txBody>
                    <a:bodyPr/>
                    <a:lstStyle/>
                    <a:p>
                      <a:pPr marL="72000" algn="l" fontAlgn="b"/>
                      <a:r>
                        <a:rPr lang="en-US" sz="950" b="1" i="0" u="sng" strike="noStrike" dirty="0">
                          <a:solidFill>
                            <a:schemeClr val="bg1"/>
                          </a:solidFill>
                          <a:effectLst/>
                          <a:latin typeface="+mj-lt"/>
                        </a:rPr>
                        <a:t>Memo:</a:t>
                      </a: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extLst>
                  <a:ext uri="{0D108BD9-81ED-4DB2-BD59-A6C34878D82A}">
                    <a16:rowId xmlns:a16="http://schemas.microsoft.com/office/drawing/2014/main" val="756179652"/>
                  </a:ext>
                </a:extLst>
              </a:tr>
              <a:tr h="130924">
                <a:tc>
                  <a:txBody>
                    <a:bodyPr/>
                    <a:lstStyle/>
                    <a:p>
                      <a:pPr marL="72000" algn="l" fontAlgn="b"/>
                      <a:r>
                        <a:rPr lang="en-US" sz="950" b="1" i="1" u="none" strike="noStrike" dirty="0">
                          <a:solidFill>
                            <a:schemeClr val="bg1"/>
                          </a:solidFill>
                          <a:effectLst/>
                          <a:latin typeface="+mj-lt"/>
                        </a:rPr>
                        <a:t>Illustrative LTM EBITDA</a:t>
                      </a:r>
                    </a:p>
                  </a:txBody>
                  <a:tcPr marL="0" marR="0" marT="0" marB="0" anchor="b">
                    <a:lnL>
                      <a:noFill/>
                    </a:lnL>
                    <a:lnR>
                      <a:noFill/>
                    </a:lnR>
                    <a:lnT>
                      <a:noFill/>
                    </a:lnT>
                    <a:lnB>
                      <a:noFill/>
                    </a:lnB>
                    <a:solidFill>
                      <a:schemeClr val="tx1">
                        <a:lumMod val="95000"/>
                        <a:lumOff val="5000"/>
                      </a:schemeClr>
                    </a:solidFill>
                  </a:tcPr>
                </a:tc>
                <a:tc>
                  <a:txBody>
                    <a:bodyPr/>
                    <a:lstStyle/>
                    <a:p>
                      <a:pPr algn="r" fontAlgn="b"/>
                      <a:r>
                        <a:rPr lang="en-US" sz="950" b="1" i="1" u="none" strike="noStrike" dirty="0">
                          <a:solidFill>
                            <a:schemeClr val="bg1"/>
                          </a:solidFill>
                          <a:effectLst/>
                          <a:latin typeface="+mj-lt"/>
                        </a:rPr>
                        <a:t>$200 </a:t>
                      </a: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tc>
                  <a:txBody>
                    <a:bodyPr/>
                    <a:lstStyle/>
                    <a:p>
                      <a:pPr algn="l" fontAlgn="b"/>
                      <a:endParaRPr lang="en-US" sz="950" b="1" i="0" u="none" strike="noStrike" dirty="0">
                        <a:solidFill>
                          <a:schemeClr val="bg1"/>
                        </a:solidFill>
                        <a:effectLst/>
                        <a:latin typeface="+mj-lt"/>
                      </a:endParaRPr>
                    </a:p>
                  </a:txBody>
                  <a:tcPr marL="0" marR="0" marT="0" marB="0" anchor="b">
                    <a:lnL>
                      <a:noFill/>
                    </a:lnL>
                    <a:lnR>
                      <a:noFill/>
                    </a:lnR>
                    <a:lnT>
                      <a:noFill/>
                    </a:lnT>
                    <a:lnB>
                      <a:noFill/>
                    </a:lnB>
                    <a:solidFill>
                      <a:schemeClr val="tx1">
                        <a:lumMod val="95000"/>
                        <a:lumOff val="5000"/>
                      </a:schemeClr>
                    </a:solidFill>
                  </a:tcPr>
                </a:tc>
                <a:extLst>
                  <a:ext uri="{0D108BD9-81ED-4DB2-BD59-A6C34878D82A}">
                    <a16:rowId xmlns:a16="http://schemas.microsoft.com/office/drawing/2014/main" val="3888938253"/>
                  </a:ext>
                </a:extLst>
              </a:tr>
            </a:tbl>
          </a:graphicData>
        </a:graphic>
      </p:graphicFrame>
      <p:sp>
        <p:nvSpPr>
          <p:cNvPr id="12" name="Rectangle 11">
            <a:extLst>
              <a:ext uri="{FF2B5EF4-FFF2-40B4-BE49-F238E27FC236}">
                <a16:creationId xmlns:a16="http://schemas.microsoft.com/office/drawing/2014/main" id="{4A8B3E94-C314-6726-D0DB-352F90F2B4D0}"/>
              </a:ext>
            </a:extLst>
          </p:cNvPr>
          <p:cNvSpPr/>
          <p:nvPr/>
        </p:nvSpPr>
        <p:spPr>
          <a:xfrm>
            <a:off x="6888836" y="3415426"/>
            <a:ext cx="447315" cy="624514"/>
          </a:xfrm>
          <a:prstGeom prst="rect">
            <a:avLst/>
          </a:prstGeom>
          <a:noFill/>
          <a:ln>
            <a:solidFill>
              <a:srgbClr val="FFFF00"/>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00" b="1" dirty="0">
              <a:solidFill>
                <a:srgbClr val="0070C0"/>
              </a:solidFill>
            </a:endParaRPr>
          </a:p>
        </p:txBody>
      </p:sp>
      <p:sp>
        <p:nvSpPr>
          <p:cNvPr id="14" name="Rectangle 13">
            <a:extLst>
              <a:ext uri="{FF2B5EF4-FFF2-40B4-BE49-F238E27FC236}">
                <a16:creationId xmlns:a16="http://schemas.microsoft.com/office/drawing/2014/main" id="{6B3C2144-D468-62A7-9D3F-6504F91A3408}"/>
              </a:ext>
            </a:extLst>
          </p:cNvPr>
          <p:cNvSpPr/>
          <p:nvPr/>
        </p:nvSpPr>
        <p:spPr>
          <a:xfrm>
            <a:off x="8066591" y="3902862"/>
            <a:ext cx="447315" cy="138205"/>
          </a:xfrm>
          <a:prstGeom prst="rect">
            <a:avLst/>
          </a:prstGeom>
          <a:noFill/>
          <a:ln>
            <a:solidFill>
              <a:srgbClr val="FF0000"/>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00" b="1" dirty="0">
              <a:solidFill>
                <a:srgbClr val="0070C0"/>
              </a:solidFill>
            </a:endParaRPr>
          </a:p>
        </p:txBody>
      </p:sp>
      <p:sp>
        <p:nvSpPr>
          <p:cNvPr id="17" name="Rectangle 16">
            <a:extLst>
              <a:ext uri="{FF2B5EF4-FFF2-40B4-BE49-F238E27FC236}">
                <a16:creationId xmlns:a16="http://schemas.microsoft.com/office/drawing/2014/main" id="{4BD326C0-BD99-FD7F-AA02-43E3D2B39EA5}"/>
              </a:ext>
            </a:extLst>
          </p:cNvPr>
          <p:cNvSpPr/>
          <p:nvPr/>
        </p:nvSpPr>
        <p:spPr>
          <a:xfrm>
            <a:off x="8644090" y="3543825"/>
            <a:ext cx="365725" cy="138205"/>
          </a:xfrm>
          <a:prstGeom prst="rect">
            <a:avLst/>
          </a:prstGeom>
          <a:noFill/>
          <a:ln>
            <a:solidFill>
              <a:srgbClr val="FF0000"/>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00" b="1" dirty="0">
              <a:solidFill>
                <a:srgbClr val="0070C0"/>
              </a:solidFill>
            </a:endParaRPr>
          </a:p>
        </p:txBody>
      </p:sp>
      <p:sp>
        <p:nvSpPr>
          <p:cNvPr id="18" name="Oval 17">
            <a:extLst>
              <a:ext uri="{FF2B5EF4-FFF2-40B4-BE49-F238E27FC236}">
                <a16:creationId xmlns:a16="http://schemas.microsoft.com/office/drawing/2014/main" id="{DED460F4-8181-7D6E-97C8-0080B433C138}"/>
              </a:ext>
            </a:extLst>
          </p:cNvPr>
          <p:cNvSpPr/>
          <p:nvPr/>
        </p:nvSpPr>
        <p:spPr>
          <a:xfrm>
            <a:off x="8560118" y="3459853"/>
            <a:ext cx="167943" cy="167943"/>
          </a:xfrm>
          <a:prstGeom prst="ellipse">
            <a:avLst/>
          </a:prstGeom>
          <a:solidFill>
            <a:srgbClr val="FF0000"/>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000" b="1" dirty="0">
                <a:solidFill>
                  <a:schemeClr val="bg1"/>
                </a:solidFill>
                <a:latin typeface="Aptos" panose="020B0004020202020204" pitchFamily="34" charset="0"/>
              </a:rPr>
              <a:t>2</a:t>
            </a:r>
          </a:p>
        </p:txBody>
      </p:sp>
      <p:sp>
        <p:nvSpPr>
          <p:cNvPr id="23" name="Oval 22">
            <a:extLst>
              <a:ext uri="{FF2B5EF4-FFF2-40B4-BE49-F238E27FC236}">
                <a16:creationId xmlns:a16="http://schemas.microsoft.com/office/drawing/2014/main" id="{58CAA94A-6C22-B6B5-2A7E-E6EF4A81D87C}"/>
              </a:ext>
            </a:extLst>
          </p:cNvPr>
          <p:cNvSpPr/>
          <p:nvPr/>
        </p:nvSpPr>
        <p:spPr>
          <a:xfrm>
            <a:off x="6804864" y="3331453"/>
            <a:ext cx="167943" cy="167943"/>
          </a:xfrm>
          <a:prstGeom prst="ellipse">
            <a:avLst/>
          </a:prstGeom>
          <a:solidFill>
            <a:srgbClr val="FFFF00"/>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000" b="1" dirty="0">
                <a:solidFill>
                  <a:schemeClr val="tx1">
                    <a:lumMod val="95000"/>
                    <a:lumOff val="5000"/>
                  </a:schemeClr>
                </a:solidFill>
                <a:latin typeface="Aptos" panose="020B0004020202020204" pitchFamily="34" charset="0"/>
              </a:rPr>
              <a:t>1</a:t>
            </a:r>
          </a:p>
        </p:txBody>
      </p:sp>
      <p:cxnSp>
        <p:nvCxnSpPr>
          <p:cNvPr id="26" name="Connector: Curved 25">
            <a:extLst>
              <a:ext uri="{FF2B5EF4-FFF2-40B4-BE49-F238E27FC236}">
                <a16:creationId xmlns:a16="http://schemas.microsoft.com/office/drawing/2014/main" id="{1FDC0B6C-21AE-D7DF-799A-0492FC00D9B7}"/>
              </a:ext>
            </a:extLst>
          </p:cNvPr>
          <p:cNvCxnSpPr>
            <a:cxnSpLocks/>
            <a:stCxn id="14" idx="3"/>
            <a:endCxn id="17" idx="2"/>
          </p:cNvCxnSpPr>
          <p:nvPr/>
        </p:nvCxnSpPr>
        <p:spPr>
          <a:xfrm flipV="1">
            <a:off x="8513906" y="3682030"/>
            <a:ext cx="313047" cy="289935"/>
          </a:xfrm>
          <a:prstGeom prst="curvedConnector2">
            <a:avLst/>
          </a:prstGeom>
          <a:ln w="19050">
            <a:solidFill>
              <a:srgbClr val="FF0066"/>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6" name="Connector: Curved 35">
            <a:extLst>
              <a:ext uri="{FF2B5EF4-FFF2-40B4-BE49-F238E27FC236}">
                <a16:creationId xmlns:a16="http://schemas.microsoft.com/office/drawing/2014/main" id="{959A3A4B-475F-F622-D1AD-68DAE312F1EF}"/>
              </a:ext>
            </a:extLst>
          </p:cNvPr>
          <p:cNvCxnSpPr>
            <a:cxnSpLocks/>
          </p:cNvCxnSpPr>
          <p:nvPr/>
        </p:nvCxnSpPr>
        <p:spPr>
          <a:xfrm rot="16200000" flipV="1">
            <a:off x="7097058" y="4098169"/>
            <a:ext cx="429963" cy="368577"/>
          </a:xfrm>
          <a:prstGeom prst="curvedConnector3">
            <a:avLst>
              <a:gd name="adj1" fmla="val 50000"/>
            </a:avLst>
          </a:prstGeom>
          <a:ln w="19050">
            <a:solidFill>
              <a:srgbClr val="FFFF00"/>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B8204B2B-52E0-6CBC-A22B-665BBC44D87B}"/>
              </a:ext>
            </a:extLst>
          </p:cNvPr>
          <p:cNvSpPr txBox="1"/>
          <p:nvPr/>
        </p:nvSpPr>
        <p:spPr>
          <a:xfrm>
            <a:off x="6239312" y="4450127"/>
            <a:ext cx="2593678" cy="246221"/>
          </a:xfrm>
          <a:prstGeom prst="rect">
            <a:avLst/>
          </a:prstGeom>
          <a:noFill/>
        </p:spPr>
        <p:txBody>
          <a:bodyPr wrap="square">
            <a:spAutoFit/>
          </a:bodyPr>
          <a:lstStyle/>
          <a:p>
            <a:r>
              <a:rPr lang="en-US" sz="1000" b="1" i="1" u="none" strike="noStrike" dirty="0">
                <a:solidFill>
                  <a:srgbClr val="FFFF00"/>
                </a:solidFill>
                <a:effectLst/>
                <a:latin typeface="+mj-lt"/>
              </a:rPr>
              <a:t>Discount to company / residual stakeholders</a:t>
            </a:r>
            <a:endParaRPr lang="en-US" sz="1000" b="1" i="1" dirty="0">
              <a:solidFill>
                <a:srgbClr val="FFFF00"/>
              </a:solidFill>
            </a:endParaRPr>
          </a:p>
        </p:txBody>
      </p:sp>
      <p:cxnSp>
        <p:nvCxnSpPr>
          <p:cNvPr id="16" name="Connector: Curved 15">
            <a:extLst>
              <a:ext uri="{FF2B5EF4-FFF2-40B4-BE49-F238E27FC236}">
                <a16:creationId xmlns:a16="http://schemas.microsoft.com/office/drawing/2014/main" id="{D6C3C69B-9186-A697-87F7-170390AAB5CD}"/>
              </a:ext>
            </a:extLst>
          </p:cNvPr>
          <p:cNvCxnSpPr>
            <a:cxnSpLocks/>
          </p:cNvCxnSpPr>
          <p:nvPr/>
        </p:nvCxnSpPr>
        <p:spPr>
          <a:xfrm flipV="1">
            <a:off x="6719888" y="3472877"/>
            <a:ext cx="923291" cy="341887"/>
          </a:xfrm>
          <a:prstGeom prst="curvedConnector3">
            <a:avLst>
              <a:gd name="adj1" fmla="val 63927"/>
            </a:avLst>
          </a:prstGeom>
          <a:ln w="19050">
            <a:solidFill>
              <a:srgbClr val="FFFF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8775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89897-2FB8-7227-0221-50539B3FB2E4}"/>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AC3DEBC7-6B0C-A06C-EB90-7C4C23D935DD}"/>
              </a:ext>
            </a:extLst>
          </p:cNvPr>
          <p:cNvSpPr/>
          <p:nvPr/>
        </p:nvSpPr>
        <p:spPr>
          <a:xfrm>
            <a:off x="-1" y="1514878"/>
            <a:ext cx="9141291" cy="3629155"/>
          </a:xfrm>
          <a:prstGeom prst="rect">
            <a:avLst/>
          </a:prstGeom>
          <a:solidFill>
            <a:schemeClr val="accent2">
              <a:lumMod val="50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216000" rtlCol="0" anchor="t"/>
          <a:lstStyle/>
          <a:p>
            <a:pPr algn="ctr"/>
            <a:endParaRPr lang="en-US" b="1" dirty="0">
              <a:solidFill>
                <a:schemeClr val="tx1">
                  <a:lumMod val="95000"/>
                  <a:lumOff val="5000"/>
                </a:schemeClr>
              </a:solidFill>
            </a:endParaRPr>
          </a:p>
        </p:txBody>
      </p:sp>
      <p:sp>
        <p:nvSpPr>
          <p:cNvPr id="5" name="Title 1">
            <a:extLst>
              <a:ext uri="{FF2B5EF4-FFF2-40B4-BE49-F238E27FC236}">
                <a16:creationId xmlns:a16="http://schemas.microsoft.com/office/drawing/2014/main" id="{6AD9AA2B-6706-140A-1D80-CF2F35EAA5B4}"/>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13" name="Title 1">
            <a:extLst>
              <a:ext uri="{FF2B5EF4-FFF2-40B4-BE49-F238E27FC236}">
                <a16:creationId xmlns:a16="http://schemas.microsoft.com/office/drawing/2014/main" id="{7CC063CC-333C-862E-F59B-C1A3D91B0AE9}"/>
              </a:ext>
            </a:extLst>
          </p:cNvPr>
          <p:cNvSpPr txBox="1">
            <a:spLocks/>
          </p:cNvSpPr>
          <p:nvPr/>
        </p:nvSpPr>
        <p:spPr>
          <a:xfrm>
            <a:off x="287611" y="1500758"/>
            <a:ext cx="8870868" cy="1234947"/>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2000" b="1" dirty="0">
                <a:solidFill>
                  <a:schemeClr val="bg1">
                    <a:lumMod val="95000"/>
                  </a:schemeClr>
                </a:solidFill>
              </a:rPr>
              <a:t>﻿ Game of Loans</a:t>
            </a:r>
          </a:p>
          <a:p>
            <a:pPr algn="ctr" fontAlgn="auto">
              <a:spcAft>
                <a:spcPts val="0"/>
              </a:spcAft>
            </a:pPr>
            <a:r>
              <a:rPr lang="en-GB" sz="2000" b="1" dirty="0">
                <a:solidFill>
                  <a:schemeClr val="bg1">
                    <a:lumMod val="95000"/>
                  </a:schemeClr>
                </a:solidFill>
              </a:rPr>
              <a:t>Liability Management Exercises (LMEs)</a:t>
            </a:r>
          </a:p>
          <a:p>
            <a:pPr fontAlgn="auto">
              <a:spcAft>
                <a:spcPts val="0"/>
              </a:spcAft>
            </a:pPr>
            <a:endParaRPr lang="en-US" sz="2000" b="1" dirty="0">
              <a:solidFill>
                <a:schemeClr val="bg1">
                  <a:lumMod val="95000"/>
                </a:schemeClr>
              </a:solidFill>
            </a:endParaRPr>
          </a:p>
        </p:txBody>
      </p:sp>
      <p:sp>
        <p:nvSpPr>
          <p:cNvPr id="19" name="Rectangle 18">
            <a:extLst>
              <a:ext uri="{FF2B5EF4-FFF2-40B4-BE49-F238E27FC236}">
                <a16:creationId xmlns:a16="http://schemas.microsoft.com/office/drawing/2014/main" id="{969060C5-D559-DF14-D0F6-082A9D48A8D3}"/>
              </a:ext>
            </a:extLst>
          </p:cNvPr>
          <p:cNvSpPr/>
          <p:nvPr/>
        </p:nvSpPr>
        <p:spPr>
          <a:xfrm>
            <a:off x="1089926" y="2705584"/>
            <a:ext cx="4982296" cy="1610571"/>
          </a:xfrm>
          <a:prstGeom prst="rect">
            <a:avLst/>
          </a:prstGeom>
          <a:noFill/>
          <a:ln w="19050">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Arrow Connector 26">
            <a:extLst>
              <a:ext uri="{FF2B5EF4-FFF2-40B4-BE49-F238E27FC236}">
                <a16:creationId xmlns:a16="http://schemas.microsoft.com/office/drawing/2014/main" id="{97403AD7-375E-A1C6-575D-23B0DDF25C35}"/>
              </a:ext>
            </a:extLst>
          </p:cNvPr>
          <p:cNvCxnSpPr>
            <a:cxnSpLocks/>
            <a:stCxn id="25" idx="0"/>
            <a:endCxn id="24" idx="2"/>
          </p:cNvCxnSpPr>
          <p:nvPr/>
        </p:nvCxnSpPr>
        <p:spPr>
          <a:xfrm flipV="1">
            <a:off x="7513590" y="4014599"/>
            <a:ext cx="0" cy="415855"/>
          </a:xfrm>
          <a:prstGeom prst="straightConnector1">
            <a:avLst/>
          </a:prstGeom>
          <a:ln w="19050">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5AEF03E-412D-C12D-A4AC-6B61533CA273}"/>
              </a:ext>
            </a:extLst>
          </p:cNvPr>
          <p:cNvCxnSpPr>
            <a:cxnSpLocks/>
            <a:endCxn id="24" idx="0"/>
          </p:cNvCxnSpPr>
          <p:nvPr/>
        </p:nvCxnSpPr>
        <p:spPr>
          <a:xfrm>
            <a:off x="4388963" y="3184586"/>
            <a:ext cx="3124627" cy="3891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3021833-E76D-B8E8-C673-6F5CEC25E41C}"/>
              </a:ext>
            </a:extLst>
          </p:cNvPr>
          <p:cNvCxnSpPr>
            <a:cxnSpLocks/>
            <a:stCxn id="22" idx="0"/>
            <a:endCxn id="19" idx="0"/>
          </p:cNvCxnSpPr>
          <p:nvPr/>
        </p:nvCxnSpPr>
        <p:spPr>
          <a:xfrm flipV="1">
            <a:off x="3581074" y="2705584"/>
            <a:ext cx="0" cy="107353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8E239EE6-0AB1-EAA1-E5C4-F9BB2BB85AD8}"/>
              </a:ext>
            </a:extLst>
          </p:cNvPr>
          <p:cNvSpPr txBox="1">
            <a:spLocks/>
          </p:cNvSpPr>
          <p:nvPr/>
        </p:nvSpPr>
        <p:spPr>
          <a:xfrm>
            <a:off x="136801" y="2221835"/>
            <a:ext cx="8870400" cy="226091"/>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txBody>
          <a:bodyPr anchor="ctr">
            <a:noAutofit/>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US" sz="1400" b="1" dirty="0">
                <a:solidFill>
                  <a:schemeClr val="tx1"/>
                </a:solidFill>
                <a:cs typeface="Calibri" panose="020F0502020204030204" pitchFamily="34" charset="0"/>
              </a:rPr>
              <a:t>The Drop Down</a:t>
            </a:r>
          </a:p>
        </p:txBody>
      </p:sp>
      <p:sp>
        <p:nvSpPr>
          <p:cNvPr id="14" name="TextBox 13">
            <a:extLst>
              <a:ext uri="{FF2B5EF4-FFF2-40B4-BE49-F238E27FC236}">
                <a16:creationId xmlns:a16="http://schemas.microsoft.com/office/drawing/2014/main" id="{EDF978B4-E98F-E05B-E5E7-BAA3A576F4F8}"/>
              </a:ext>
            </a:extLst>
          </p:cNvPr>
          <p:cNvSpPr txBox="1"/>
          <p:nvPr/>
        </p:nvSpPr>
        <p:spPr>
          <a:xfrm>
            <a:off x="1223684" y="4235421"/>
            <a:ext cx="1096781" cy="138985"/>
          </a:xfrm>
          <a:prstGeom prst="rect">
            <a:avLst/>
          </a:prstGeom>
          <a:solidFill>
            <a:srgbClr val="237EAC"/>
          </a:solidFill>
        </p:spPr>
        <p:txBody>
          <a:bodyPr wrap="square" lIns="0" rIns="0" anchor="ctr">
            <a:spAutoFit/>
          </a:bodyPr>
          <a:lstStyle/>
          <a:p>
            <a:r>
              <a:rPr lang="en-US" sz="1000" b="1" i="1" dirty="0">
                <a:solidFill>
                  <a:schemeClr val="bg1"/>
                </a:solidFill>
              </a:rPr>
              <a:t>Restricted Group</a:t>
            </a:r>
            <a:endParaRPr lang="en-US" sz="1000" i="1" dirty="0">
              <a:solidFill>
                <a:schemeClr val="bg1"/>
              </a:solidFill>
            </a:endParaRPr>
          </a:p>
        </p:txBody>
      </p:sp>
      <p:grpSp>
        <p:nvGrpSpPr>
          <p:cNvPr id="23" name="Group 22">
            <a:extLst>
              <a:ext uri="{FF2B5EF4-FFF2-40B4-BE49-F238E27FC236}">
                <a16:creationId xmlns:a16="http://schemas.microsoft.com/office/drawing/2014/main" id="{527ABC60-F089-9A6A-5DD1-95411E9DB601}"/>
              </a:ext>
            </a:extLst>
          </p:cNvPr>
          <p:cNvGrpSpPr/>
          <p:nvPr/>
        </p:nvGrpSpPr>
        <p:grpSpPr>
          <a:xfrm>
            <a:off x="2213204" y="2784086"/>
            <a:ext cx="2735740" cy="1395782"/>
            <a:chOff x="453970" y="2884816"/>
            <a:chExt cx="1698679" cy="1535360"/>
          </a:xfrm>
        </p:grpSpPr>
        <p:sp>
          <p:nvSpPr>
            <p:cNvPr id="22" name="Rectangle 21">
              <a:extLst>
                <a:ext uri="{FF2B5EF4-FFF2-40B4-BE49-F238E27FC236}">
                  <a16:creationId xmlns:a16="http://schemas.microsoft.com/office/drawing/2014/main" id="{68F8801B-0165-E5A6-0CF1-B87678279765}"/>
                </a:ext>
              </a:extLst>
            </p:cNvPr>
            <p:cNvSpPr/>
            <p:nvPr/>
          </p:nvSpPr>
          <p:spPr>
            <a:xfrm>
              <a:off x="453970" y="3979351"/>
              <a:ext cx="1698679" cy="440825"/>
            </a:xfrm>
            <a:prstGeom prst="rect">
              <a:avLst/>
            </a:prstGeom>
            <a:solidFill>
              <a:schemeClr val="bg1"/>
            </a:solidFill>
            <a:ln>
              <a:solidFill>
                <a:schemeClr val="accent3">
                  <a:lumMod val="7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b="1" dirty="0">
                  <a:solidFill>
                    <a:srgbClr val="0070C0"/>
                  </a:solidFill>
                </a:rPr>
                <a:t>Guarantor Restricted Subsidiaries</a:t>
              </a:r>
            </a:p>
          </p:txBody>
        </p:sp>
        <p:sp>
          <p:nvSpPr>
            <p:cNvPr id="21" name="Rectangle 20">
              <a:extLst>
                <a:ext uri="{FF2B5EF4-FFF2-40B4-BE49-F238E27FC236}">
                  <a16:creationId xmlns:a16="http://schemas.microsoft.com/office/drawing/2014/main" id="{A4F1B105-543B-7175-584B-E9A97CA315F3}"/>
                </a:ext>
              </a:extLst>
            </p:cNvPr>
            <p:cNvSpPr/>
            <p:nvPr/>
          </p:nvSpPr>
          <p:spPr>
            <a:xfrm>
              <a:off x="453970" y="3325366"/>
              <a:ext cx="1698679" cy="496930"/>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Credit Facility</a:t>
              </a:r>
            </a:p>
          </p:txBody>
        </p:sp>
        <p:sp>
          <p:nvSpPr>
            <p:cNvPr id="20" name="Rectangle 19">
              <a:extLst>
                <a:ext uri="{FF2B5EF4-FFF2-40B4-BE49-F238E27FC236}">
                  <a16:creationId xmlns:a16="http://schemas.microsoft.com/office/drawing/2014/main" id="{3F3E6649-7DBA-7269-F24D-370D54492C9D}"/>
                </a:ext>
              </a:extLst>
            </p:cNvPr>
            <p:cNvSpPr/>
            <p:nvPr/>
          </p:nvSpPr>
          <p:spPr>
            <a:xfrm>
              <a:off x="453970" y="2884816"/>
              <a:ext cx="1698679" cy="512103"/>
            </a:xfrm>
            <a:prstGeom prst="rect">
              <a:avLst/>
            </a:prstGeom>
            <a:solidFill>
              <a:schemeClr val="bg1"/>
            </a:solidFill>
            <a:ln>
              <a:solidFill>
                <a:schemeClr val="accent3">
                  <a:lumMod val="7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b="1" dirty="0">
                  <a:solidFill>
                    <a:srgbClr val="0070C0"/>
                  </a:solidFill>
                </a:rPr>
                <a:t>Borrower</a:t>
              </a:r>
            </a:p>
          </p:txBody>
        </p:sp>
      </p:grpSp>
      <p:sp>
        <p:nvSpPr>
          <p:cNvPr id="24" name="Rectangle 23">
            <a:extLst>
              <a:ext uri="{FF2B5EF4-FFF2-40B4-BE49-F238E27FC236}">
                <a16:creationId xmlns:a16="http://schemas.microsoft.com/office/drawing/2014/main" id="{6044741A-55CD-2989-5511-F60268191A1F}"/>
              </a:ext>
            </a:extLst>
          </p:cNvPr>
          <p:cNvSpPr/>
          <p:nvPr/>
        </p:nvSpPr>
        <p:spPr>
          <a:xfrm>
            <a:off x="6579960" y="3573774"/>
            <a:ext cx="1867260" cy="440825"/>
          </a:xfrm>
          <a:prstGeom prst="rect">
            <a:avLst/>
          </a:prstGeom>
          <a:solidFill>
            <a:schemeClr val="accent3">
              <a:lumMod val="60000"/>
              <a:lumOff val="40000"/>
              <a:alpha val="98000"/>
            </a:schemeClr>
          </a:solidFill>
          <a:ln>
            <a:solidFill>
              <a:schemeClr val="accent1">
                <a:lumMod val="7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algn="ctr"/>
            <a:r>
              <a:rPr lang="en-US" sz="1300" b="1" dirty="0">
                <a:solidFill>
                  <a:schemeClr val="bg1"/>
                </a:solidFill>
              </a:rPr>
              <a:t>Unrestricted</a:t>
            </a:r>
            <a:br>
              <a:rPr lang="en-US" sz="1300" b="1" dirty="0">
                <a:solidFill>
                  <a:schemeClr val="bg1"/>
                </a:solidFill>
              </a:rPr>
            </a:br>
            <a:r>
              <a:rPr lang="en-US" sz="1300" b="1" dirty="0">
                <a:solidFill>
                  <a:schemeClr val="bg1"/>
                </a:solidFill>
              </a:rPr>
              <a:t>Subsidiary</a:t>
            </a:r>
          </a:p>
        </p:txBody>
      </p:sp>
      <p:sp>
        <p:nvSpPr>
          <p:cNvPr id="25" name="Rectangle 24">
            <a:extLst>
              <a:ext uri="{FF2B5EF4-FFF2-40B4-BE49-F238E27FC236}">
                <a16:creationId xmlns:a16="http://schemas.microsoft.com/office/drawing/2014/main" id="{22025BBE-B446-11CF-48CA-78B3BFA26567}"/>
              </a:ext>
            </a:extLst>
          </p:cNvPr>
          <p:cNvSpPr/>
          <p:nvPr/>
        </p:nvSpPr>
        <p:spPr>
          <a:xfrm>
            <a:off x="6579960" y="4430454"/>
            <a:ext cx="1867260" cy="440825"/>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algn="ctr"/>
            <a:r>
              <a:rPr lang="en-US" sz="1300" b="1" dirty="0">
                <a:solidFill>
                  <a:schemeClr val="bg1"/>
                </a:solidFill>
              </a:rPr>
              <a:t>New Debt</a:t>
            </a:r>
          </a:p>
        </p:txBody>
      </p:sp>
      <p:cxnSp>
        <p:nvCxnSpPr>
          <p:cNvPr id="10" name="Connector: Curved 9">
            <a:extLst>
              <a:ext uri="{FF2B5EF4-FFF2-40B4-BE49-F238E27FC236}">
                <a16:creationId xmlns:a16="http://schemas.microsoft.com/office/drawing/2014/main" id="{7CB97516-6683-7DDC-D713-FC70E70A3283}"/>
              </a:ext>
            </a:extLst>
          </p:cNvPr>
          <p:cNvCxnSpPr>
            <a:cxnSpLocks/>
            <a:stCxn id="20" idx="3"/>
            <a:endCxn id="24" idx="0"/>
          </p:cNvCxnSpPr>
          <p:nvPr/>
        </p:nvCxnSpPr>
        <p:spPr>
          <a:xfrm>
            <a:off x="4948944" y="3016860"/>
            <a:ext cx="2564646" cy="556914"/>
          </a:xfrm>
          <a:prstGeom prst="curvedConnector2">
            <a:avLst/>
          </a:prstGeom>
          <a:ln w="19050">
            <a:solidFill>
              <a:srgbClr val="FFFF00"/>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BEC5E9CC-7728-9CFF-16A3-DC5AD07957C4}"/>
              </a:ext>
            </a:extLst>
          </p:cNvPr>
          <p:cNvSpPr txBox="1"/>
          <p:nvPr/>
        </p:nvSpPr>
        <p:spPr>
          <a:xfrm>
            <a:off x="6188399" y="2750337"/>
            <a:ext cx="2593678" cy="400110"/>
          </a:xfrm>
          <a:prstGeom prst="rect">
            <a:avLst/>
          </a:prstGeom>
          <a:noFill/>
        </p:spPr>
        <p:txBody>
          <a:bodyPr wrap="square">
            <a:spAutoFit/>
          </a:bodyPr>
          <a:lstStyle/>
          <a:p>
            <a:r>
              <a:rPr lang="en-US" sz="1000" b="1" i="1" u="none" strike="noStrike" dirty="0">
                <a:solidFill>
                  <a:srgbClr val="FFFF00"/>
                </a:solidFill>
                <a:effectLst/>
                <a:latin typeface="+mj-lt"/>
              </a:rPr>
              <a:t>Asset Transfer or</a:t>
            </a:r>
          </a:p>
          <a:p>
            <a:r>
              <a:rPr lang="en-US" sz="1000" b="1" i="1" u="none" strike="noStrike" dirty="0">
                <a:solidFill>
                  <a:srgbClr val="FFFF00"/>
                </a:solidFill>
                <a:effectLst/>
                <a:latin typeface="+mj-lt"/>
              </a:rPr>
              <a:t>Designation as Unrestricted Subsidiary</a:t>
            </a:r>
            <a:endParaRPr lang="en-US" sz="1000" b="1" i="1" dirty="0">
              <a:solidFill>
                <a:srgbClr val="FFFF00"/>
              </a:solidFill>
            </a:endParaRPr>
          </a:p>
        </p:txBody>
      </p:sp>
      <p:sp>
        <p:nvSpPr>
          <p:cNvPr id="17" name="Oval 16">
            <a:extLst>
              <a:ext uri="{FF2B5EF4-FFF2-40B4-BE49-F238E27FC236}">
                <a16:creationId xmlns:a16="http://schemas.microsoft.com/office/drawing/2014/main" id="{06D14721-EE33-685E-8B91-73ABB08AA0A9}"/>
              </a:ext>
            </a:extLst>
          </p:cNvPr>
          <p:cNvSpPr/>
          <p:nvPr/>
        </p:nvSpPr>
        <p:spPr>
          <a:xfrm>
            <a:off x="6061899" y="2782246"/>
            <a:ext cx="167943" cy="167943"/>
          </a:xfrm>
          <a:prstGeom prst="ellipse">
            <a:avLst/>
          </a:prstGeom>
          <a:solidFill>
            <a:srgbClr val="FFFF00"/>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300" b="1" dirty="0">
                <a:solidFill>
                  <a:schemeClr val="tx1">
                    <a:lumMod val="95000"/>
                    <a:lumOff val="5000"/>
                  </a:schemeClr>
                </a:solidFill>
                <a:latin typeface="Aptos" panose="020B0004020202020204" pitchFamily="34" charset="0"/>
              </a:rPr>
              <a:t>1</a:t>
            </a:r>
          </a:p>
        </p:txBody>
      </p:sp>
    </p:spTree>
    <p:extLst>
      <p:ext uri="{BB962C8B-B14F-4D97-AF65-F5344CB8AC3E}">
        <p14:creationId xmlns:p14="http://schemas.microsoft.com/office/powerpoint/2010/main" val="256312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89897-2FB8-7227-0221-50539B3FB2E4}"/>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AC3DEBC7-6B0C-A06C-EB90-7C4C23D935DD}"/>
              </a:ext>
            </a:extLst>
          </p:cNvPr>
          <p:cNvSpPr/>
          <p:nvPr/>
        </p:nvSpPr>
        <p:spPr>
          <a:xfrm>
            <a:off x="-1" y="1514878"/>
            <a:ext cx="9141291" cy="3629155"/>
          </a:xfrm>
          <a:prstGeom prst="rect">
            <a:avLst/>
          </a:prstGeom>
          <a:solidFill>
            <a:schemeClr val="accent2">
              <a:lumMod val="50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216000" rtlCol="0" anchor="t"/>
          <a:lstStyle/>
          <a:p>
            <a:pPr algn="ctr"/>
            <a:endParaRPr lang="en-US" b="1" dirty="0">
              <a:solidFill>
                <a:schemeClr val="tx1">
                  <a:lumMod val="95000"/>
                  <a:lumOff val="5000"/>
                </a:schemeClr>
              </a:solidFill>
            </a:endParaRPr>
          </a:p>
        </p:txBody>
      </p:sp>
      <p:sp>
        <p:nvSpPr>
          <p:cNvPr id="5" name="Title 1">
            <a:extLst>
              <a:ext uri="{FF2B5EF4-FFF2-40B4-BE49-F238E27FC236}">
                <a16:creationId xmlns:a16="http://schemas.microsoft.com/office/drawing/2014/main" id="{6AD9AA2B-6706-140A-1D80-CF2F35EAA5B4}"/>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9" name="Title 1">
            <a:extLst>
              <a:ext uri="{FF2B5EF4-FFF2-40B4-BE49-F238E27FC236}">
                <a16:creationId xmlns:a16="http://schemas.microsoft.com/office/drawing/2014/main" id="{AC7B590D-9CF0-FB35-FE57-7EED3A0A0DD9}"/>
              </a:ext>
            </a:extLst>
          </p:cNvPr>
          <p:cNvSpPr txBox="1">
            <a:spLocks/>
          </p:cNvSpPr>
          <p:nvPr/>
        </p:nvSpPr>
        <p:spPr>
          <a:xfrm>
            <a:off x="136566" y="2221835"/>
            <a:ext cx="4320000" cy="226091"/>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txBody>
          <a:bodyPr anchor="ctr">
            <a:noAutofit/>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US" sz="1400" b="1" dirty="0">
                <a:solidFill>
                  <a:schemeClr val="tx1"/>
                </a:solidFill>
                <a:cs typeface="Calibri" panose="020F0502020204030204" pitchFamily="34" charset="0"/>
              </a:rPr>
              <a:t>Pari Plus </a:t>
            </a:r>
          </a:p>
        </p:txBody>
      </p:sp>
      <p:sp>
        <p:nvSpPr>
          <p:cNvPr id="10" name="Title 1">
            <a:extLst>
              <a:ext uri="{FF2B5EF4-FFF2-40B4-BE49-F238E27FC236}">
                <a16:creationId xmlns:a16="http://schemas.microsoft.com/office/drawing/2014/main" id="{6EAFC525-084F-7157-7E1E-B010FBB79C24}"/>
              </a:ext>
            </a:extLst>
          </p:cNvPr>
          <p:cNvSpPr txBox="1">
            <a:spLocks/>
          </p:cNvSpPr>
          <p:nvPr/>
        </p:nvSpPr>
        <p:spPr>
          <a:xfrm>
            <a:off x="4687434" y="2221835"/>
            <a:ext cx="4320000" cy="226091"/>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txBody>
          <a:bodyPr anchor="ctr">
            <a:noAutofit/>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US" sz="1400" b="1" dirty="0">
                <a:solidFill>
                  <a:schemeClr val="tx1"/>
                </a:solidFill>
                <a:cs typeface="Calibri" panose="020F0502020204030204" pitchFamily="34" charset="0"/>
              </a:rPr>
              <a:t>Double Dip</a:t>
            </a:r>
          </a:p>
        </p:txBody>
      </p:sp>
      <p:sp>
        <p:nvSpPr>
          <p:cNvPr id="13" name="Title 1">
            <a:extLst>
              <a:ext uri="{FF2B5EF4-FFF2-40B4-BE49-F238E27FC236}">
                <a16:creationId xmlns:a16="http://schemas.microsoft.com/office/drawing/2014/main" id="{7CC063CC-333C-862E-F59B-C1A3D91B0AE9}"/>
              </a:ext>
            </a:extLst>
          </p:cNvPr>
          <p:cNvSpPr txBox="1">
            <a:spLocks/>
          </p:cNvSpPr>
          <p:nvPr/>
        </p:nvSpPr>
        <p:spPr>
          <a:xfrm>
            <a:off x="287611" y="1500758"/>
            <a:ext cx="8870868" cy="1234947"/>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2000" b="1" dirty="0">
                <a:solidFill>
                  <a:schemeClr val="bg1">
                    <a:lumMod val="95000"/>
                  </a:schemeClr>
                </a:solidFill>
              </a:rPr>
              <a:t>﻿ Game of Loans</a:t>
            </a:r>
          </a:p>
          <a:p>
            <a:pPr algn="ctr" fontAlgn="auto">
              <a:spcAft>
                <a:spcPts val="0"/>
              </a:spcAft>
            </a:pPr>
            <a:r>
              <a:rPr lang="en-GB" sz="2000" b="1" dirty="0">
                <a:solidFill>
                  <a:schemeClr val="bg1">
                    <a:lumMod val="95000"/>
                  </a:schemeClr>
                </a:solidFill>
              </a:rPr>
              <a:t>Liability Management Exercises (LMEs)</a:t>
            </a:r>
          </a:p>
          <a:p>
            <a:pPr fontAlgn="auto">
              <a:spcAft>
                <a:spcPts val="0"/>
              </a:spcAft>
            </a:pPr>
            <a:endParaRPr lang="en-US" sz="2000" b="1" dirty="0">
              <a:solidFill>
                <a:schemeClr val="bg1">
                  <a:lumMod val="95000"/>
                </a:schemeClr>
              </a:solidFill>
            </a:endParaRPr>
          </a:p>
        </p:txBody>
      </p:sp>
      <p:sp>
        <p:nvSpPr>
          <p:cNvPr id="12" name="Rectangle 11">
            <a:extLst>
              <a:ext uri="{FF2B5EF4-FFF2-40B4-BE49-F238E27FC236}">
                <a16:creationId xmlns:a16="http://schemas.microsoft.com/office/drawing/2014/main" id="{B6F18B7A-FB13-B306-D59C-72C24AAF1A13}"/>
              </a:ext>
            </a:extLst>
          </p:cNvPr>
          <p:cNvSpPr/>
          <p:nvPr/>
        </p:nvSpPr>
        <p:spPr>
          <a:xfrm>
            <a:off x="1658747" y="2765543"/>
            <a:ext cx="1403867" cy="451755"/>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Restricted Group</a:t>
            </a:r>
          </a:p>
        </p:txBody>
      </p:sp>
      <p:sp>
        <p:nvSpPr>
          <p:cNvPr id="14" name="Rectangle 13">
            <a:extLst>
              <a:ext uri="{FF2B5EF4-FFF2-40B4-BE49-F238E27FC236}">
                <a16:creationId xmlns:a16="http://schemas.microsoft.com/office/drawing/2014/main" id="{122EFF08-851C-4885-02A7-C3C9809F760B}"/>
              </a:ext>
            </a:extLst>
          </p:cNvPr>
          <p:cNvSpPr/>
          <p:nvPr/>
        </p:nvSpPr>
        <p:spPr>
          <a:xfrm>
            <a:off x="1658747" y="3745596"/>
            <a:ext cx="1403867" cy="451755"/>
          </a:xfrm>
          <a:prstGeom prst="rect">
            <a:avLst/>
          </a:prstGeom>
          <a:solidFill>
            <a:schemeClr val="accent2">
              <a:lumMod val="75000"/>
              <a:alpha val="98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NewCo</a:t>
            </a:r>
          </a:p>
          <a:p>
            <a:pPr algn="ctr"/>
            <a:r>
              <a:rPr lang="en-US" sz="1300" b="1" dirty="0">
                <a:solidFill>
                  <a:schemeClr val="bg1"/>
                </a:solidFill>
              </a:rPr>
              <a:t>(No Assets)</a:t>
            </a:r>
          </a:p>
        </p:txBody>
      </p:sp>
      <p:sp>
        <p:nvSpPr>
          <p:cNvPr id="18" name="Oval 17">
            <a:extLst>
              <a:ext uri="{FF2B5EF4-FFF2-40B4-BE49-F238E27FC236}">
                <a16:creationId xmlns:a16="http://schemas.microsoft.com/office/drawing/2014/main" id="{61BF01B6-8AC9-FEA5-516D-7E01FDF7889C}"/>
              </a:ext>
            </a:extLst>
          </p:cNvPr>
          <p:cNvSpPr/>
          <p:nvPr/>
        </p:nvSpPr>
        <p:spPr>
          <a:xfrm>
            <a:off x="156327" y="3713396"/>
            <a:ext cx="1217066" cy="516155"/>
          </a:xfrm>
          <a:prstGeom prst="ellipse">
            <a:avLst/>
          </a:prstGeom>
          <a:solidFill>
            <a:schemeClr val="tx2">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000" b="1" dirty="0"/>
              <a:t>New Secured Notes</a:t>
            </a:r>
          </a:p>
        </p:txBody>
      </p:sp>
      <p:cxnSp>
        <p:nvCxnSpPr>
          <p:cNvPr id="23" name="Straight Arrow Connector 22">
            <a:extLst>
              <a:ext uri="{FF2B5EF4-FFF2-40B4-BE49-F238E27FC236}">
                <a16:creationId xmlns:a16="http://schemas.microsoft.com/office/drawing/2014/main" id="{9A96A314-AAFD-6CF3-2837-7CB3709C680C}"/>
              </a:ext>
            </a:extLst>
          </p:cNvPr>
          <p:cNvCxnSpPr>
            <a:cxnSpLocks/>
            <a:stCxn id="12" idx="1"/>
            <a:endCxn id="18" idx="0"/>
          </p:cNvCxnSpPr>
          <p:nvPr/>
        </p:nvCxnSpPr>
        <p:spPr>
          <a:xfrm flipH="1">
            <a:off x="764860" y="2991421"/>
            <a:ext cx="893887" cy="721976"/>
          </a:xfrm>
          <a:prstGeom prst="straightConnector1">
            <a:avLst/>
          </a:prstGeom>
          <a:ln w="19050">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EBD4A84-50C1-3685-43A6-6C6D31CC9B5D}"/>
              </a:ext>
            </a:extLst>
          </p:cNvPr>
          <p:cNvCxnSpPr>
            <a:cxnSpLocks/>
            <a:stCxn id="12" idx="2"/>
            <a:endCxn id="14" idx="0"/>
          </p:cNvCxnSpPr>
          <p:nvPr/>
        </p:nvCxnSpPr>
        <p:spPr>
          <a:xfrm>
            <a:off x="2360681" y="3217298"/>
            <a:ext cx="0" cy="52829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Connector: Curved 41">
            <a:extLst>
              <a:ext uri="{FF2B5EF4-FFF2-40B4-BE49-F238E27FC236}">
                <a16:creationId xmlns:a16="http://schemas.microsoft.com/office/drawing/2014/main" id="{9BCACCEB-D326-F4E9-2599-E20B96B0BBE0}"/>
              </a:ext>
            </a:extLst>
          </p:cNvPr>
          <p:cNvCxnSpPr>
            <a:stCxn id="14" idx="3"/>
            <a:endCxn id="12" idx="3"/>
          </p:cNvCxnSpPr>
          <p:nvPr/>
        </p:nvCxnSpPr>
        <p:spPr>
          <a:xfrm flipV="1">
            <a:off x="3062614" y="2991421"/>
            <a:ext cx="10496" cy="980053"/>
          </a:xfrm>
          <a:prstGeom prst="curvedConnector3">
            <a:avLst>
              <a:gd name="adj1" fmla="val 6900000"/>
            </a:avLst>
          </a:prstGeom>
          <a:ln w="19050">
            <a:solidFill>
              <a:schemeClr val="accent5">
                <a:lumMod val="60000"/>
                <a:lumOff val="4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84DDBFD6-631C-0D0B-B19B-8E17AC9BEFC4}"/>
              </a:ext>
            </a:extLst>
          </p:cNvPr>
          <p:cNvSpPr/>
          <p:nvPr/>
        </p:nvSpPr>
        <p:spPr>
          <a:xfrm>
            <a:off x="3219739" y="3223369"/>
            <a:ext cx="1217066" cy="516155"/>
          </a:xfrm>
          <a:prstGeom prst="ellipse">
            <a:avLst/>
          </a:prstGeom>
          <a:solidFill>
            <a:schemeClr val="accent5">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000" b="1" dirty="0"/>
              <a:t>Secured Intercompany Loan</a:t>
            </a:r>
          </a:p>
        </p:txBody>
      </p:sp>
      <p:cxnSp>
        <p:nvCxnSpPr>
          <p:cNvPr id="44" name="Connector: Curved 43">
            <a:extLst>
              <a:ext uri="{FF2B5EF4-FFF2-40B4-BE49-F238E27FC236}">
                <a16:creationId xmlns:a16="http://schemas.microsoft.com/office/drawing/2014/main" id="{5CFD12AD-E775-61B9-9B27-C64AB88C7470}"/>
              </a:ext>
            </a:extLst>
          </p:cNvPr>
          <p:cNvCxnSpPr>
            <a:cxnSpLocks/>
            <a:stCxn id="17" idx="5"/>
            <a:endCxn id="18" idx="4"/>
          </p:cNvCxnSpPr>
          <p:nvPr/>
        </p:nvCxnSpPr>
        <p:spPr>
          <a:xfrm rot="5400000">
            <a:off x="2228907" y="2199889"/>
            <a:ext cx="565616" cy="3493709"/>
          </a:xfrm>
          <a:prstGeom prst="curvedConnector3">
            <a:avLst>
              <a:gd name="adj1" fmla="val 157898"/>
            </a:avLst>
          </a:prstGeom>
          <a:ln w="19050">
            <a:solidFill>
              <a:srgbClr val="FFFF0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F7A4FCF7-549D-4CCA-D6D2-1275C77E395B}"/>
              </a:ext>
            </a:extLst>
          </p:cNvPr>
          <p:cNvSpPr txBox="1"/>
          <p:nvPr/>
        </p:nvSpPr>
        <p:spPr>
          <a:xfrm>
            <a:off x="1960933" y="4579896"/>
            <a:ext cx="1765641" cy="228925"/>
          </a:xfrm>
          <a:prstGeom prst="rect">
            <a:avLst/>
          </a:prstGeom>
          <a:noFill/>
        </p:spPr>
        <p:txBody>
          <a:bodyPr wrap="square">
            <a:spAutoFit/>
          </a:bodyPr>
          <a:lstStyle/>
          <a:p>
            <a:r>
              <a:rPr lang="en-US" sz="1200" b="1" i="1" dirty="0">
                <a:solidFill>
                  <a:srgbClr val="FFFF00"/>
                </a:solidFill>
              </a:rPr>
              <a:t>Pledged as collateral</a:t>
            </a:r>
            <a:endParaRPr lang="en-US" sz="1200" i="1" dirty="0">
              <a:solidFill>
                <a:srgbClr val="FFFF00"/>
              </a:solidFill>
            </a:endParaRPr>
          </a:p>
        </p:txBody>
      </p:sp>
      <p:sp>
        <p:nvSpPr>
          <p:cNvPr id="58" name="Oval 57">
            <a:extLst>
              <a:ext uri="{FF2B5EF4-FFF2-40B4-BE49-F238E27FC236}">
                <a16:creationId xmlns:a16="http://schemas.microsoft.com/office/drawing/2014/main" id="{A99FC1EE-E102-5C9D-2112-43C78832A757}"/>
              </a:ext>
            </a:extLst>
          </p:cNvPr>
          <p:cNvSpPr/>
          <p:nvPr/>
        </p:nvSpPr>
        <p:spPr>
          <a:xfrm>
            <a:off x="1815905" y="4588294"/>
            <a:ext cx="167943" cy="167943"/>
          </a:xfrm>
          <a:prstGeom prst="ellipse">
            <a:avLst/>
          </a:prstGeom>
          <a:solidFill>
            <a:srgbClr val="FFFF00"/>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300" b="1" dirty="0">
                <a:solidFill>
                  <a:schemeClr val="tx1">
                    <a:lumMod val="95000"/>
                    <a:lumOff val="5000"/>
                  </a:schemeClr>
                </a:solidFill>
                <a:latin typeface="Aptos" panose="020B0004020202020204" pitchFamily="34" charset="0"/>
              </a:rPr>
              <a:t>4</a:t>
            </a:r>
          </a:p>
        </p:txBody>
      </p:sp>
      <p:sp>
        <p:nvSpPr>
          <p:cNvPr id="59" name="Oval 58">
            <a:extLst>
              <a:ext uri="{FF2B5EF4-FFF2-40B4-BE49-F238E27FC236}">
                <a16:creationId xmlns:a16="http://schemas.microsoft.com/office/drawing/2014/main" id="{812D20A6-615A-0AE2-5032-833D3A12737B}"/>
              </a:ext>
            </a:extLst>
          </p:cNvPr>
          <p:cNvSpPr/>
          <p:nvPr/>
        </p:nvSpPr>
        <p:spPr>
          <a:xfrm>
            <a:off x="3917374" y="2991421"/>
            <a:ext cx="167943" cy="167943"/>
          </a:xfrm>
          <a:prstGeom prst="ellipse">
            <a:avLst/>
          </a:prstGeom>
          <a:solidFill>
            <a:srgbClr val="9CC7CE"/>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300" b="1" dirty="0">
                <a:solidFill>
                  <a:schemeClr val="tx1">
                    <a:lumMod val="95000"/>
                    <a:lumOff val="5000"/>
                  </a:schemeClr>
                </a:solidFill>
                <a:latin typeface="Aptos" panose="020B0004020202020204" pitchFamily="34" charset="0"/>
              </a:rPr>
              <a:t>3</a:t>
            </a:r>
          </a:p>
        </p:txBody>
      </p:sp>
      <p:sp>
        <p:nvSpPr>
          <p:cNvPr id="60" name="Oval 59">
            <a:extLst>
              <a:ext uri="{FF2B5EF4-FFF2-40B4-BE49-F238E27FC236}">
                <a16:creationId xmlns:a16="http://schemas.microsoft.com/office/drawing/2014/main" id="{A8F24C5C-133E-D1A5-CF20-0CE8AC8A4C55}"/>
              </a:ext>
            </a:extLst>
          </p:cNvPr>
          <p:cNvSpPr/>
          <p:nvPr/>
        </p:nvSpPr>
        <p:spPr>
          <a:xfrm>
            <a:off x="260012" y="3023424"/>
            <a:ext cx="167943" cy="167943"/>
          </a:xfrm>
          <a:prstGeom prst="ellipse">
            <a:avLst/>
          </a:prstGeom>
          <a:solidFill>
            <a:schemeClr val="accent5">
              <a:lumMod val="20000"/>
              <a:lumOff val="80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300" b="1" dirty="0">
                <a:solidFill>
                  <a:schemeClr val="tx1">
                    <a:lumMod val="95000"/>
                    <a:lumOff val="5000"/>
                  </a:schemeClr>
                </a:solidFill>
                <a:latin typeface="Aptos" panose="020B0004020202020204" pitchFamily="34" charset="0"/>
              </a:rPr>
              <a:t>2</a:t>
            </a:r>
          </a:p>
        </p:txBody>
      </p:sp>
      <p:sp>
        <p:nvSpPr>
          <p:cNvPr id="62" name="TextBox 61">
            <a:extLst>
              <a:ext uri="{FF2B5EF4-FFF2-40B4-BE49-F238E27FC236}">
                <a16:creationId xmlns:a16="http://schemas.microsoft.com/office/drawing/2014/main" id="{B921AC32-9E11-63DA-17AB-1603FC3C4EE2}"/>
              </a:ext>
            </a:extLst>
          </p:cNvPr>
          <p:cNvSpPr txBox="1"/>
          <p:nvPr/>
        </p:nvSpPr>
        <p:spPr>
          <a:xfrm>
            <a:off x="427955" y="2992933"/>
            <a:ext cx="1765641" cy="228925"/>
          </a:xfrm>
          <a:prstGeom prst="rect">
            <a:avLst/>
          </a:prstGeom>
          <a:noFill/>
        </p:spPr>
        <p:txBody>
          <a:bodyPr wrap="square">
            <a:spAutoFit/>
          </a:bodyPr>
          <a:lstStyle/>
          <a:p>
            <a:r>
              <a:rPr lang="en-US" sz="1200" b="1" i="1" dirty="0">
                <a:solidFill>
                  <a:srgbClr val="DEECEF"/>
                </a:solidFill>
              </a:rPr>
              <a:t>Guarantee</a:t>
            </a:r>
            <a:endParaRPr lang="en-US" sz="1200" i="1" dirty="0">
              <a:solidFill>
                <a:srgbClr val="DEECEF"/>
              </a:solidFill>
            </a:endParaRPr>
          </a:p>
        </p:txBody>
      </p:sp>
      <p:cxnSp>
        <p:nvCxnSpPr>
          <p:cNvPr id="63" name="Straight Arrow Connector 62">
            <a:extLst>
              <a:ext uri="{FF2B5EF4-FFF2-40B4-BE49-F238E27FC236}">
                <a16:creationId xmlns:a16="http://schemas.microsoft.com/office/drawing/2014/main" id="{03F90FEB-17BF-72E7-F42C-6BAD96C5ADB3}"/>
              </a:ext>
            </a:extLst>
          </p:cNvPr>
          <p:cNvCxnSpPr>
            <a:cxnSpLocks/>
            <a:stCxn id="18" idx="6"/>
            <a:endCxn id="14" idx="1"/>
          </p:cNvCxnSpPr>
          <p:nvPr/>
        </p:nvCxnSpPr>
        <p:spPr>
          <a:xfrm>
            <a:off x="1373393" y="3971474"/>
            <a:ext cx="285355" cy="0"/>
          </a:xfrm>
          <a:prstGeom prst="straightConnector1">
            <a:avLst/>
          </a:prstGeom>
          <a:ln w="19050">
            <a:solidFill>
              <a:schemeClr val="bg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67" name="Oval 66">
            <a:extLst>
              <a:ext uri="{FF2B5EF4-FFF2-40B4-BE49-F238E27FC236}">
                <a16:creationId xmlns:a16="http://schemas.microsoft.com/office/drawing/2014/main" id="{152BD66F-9EBF-A31F-7636-3E6DCDD99F42}"/>
              </a:ext>
            </a:extLst>
          </p:cNvPr>
          <p:cNvSpPr/>
          <p:nvPr/>
        </p:nvSpPr>
        <p:spPr>
          <a:xfrm>
            <a:off x="1393999" y="3663935"/>
            <a:ext cx="167943" cy="167943"/>
          </a:xfrm>
          <a:prstGeom prst="ellipse">
            <a:avLst/>
          </a:prstGeom>
          <a:solidFill>
            <a:srgbClr val="5C64B7"/>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300" b="1" dirty="0">
                <a:solidFill>
                  <a:schemeClr val="bg1"/>
                </a:solidFill>
                <a:latin typeface="Aptos" panose="020B0004020202020204" pitchFamily="34" charset="0"/>
              </a:rPr>
              <a:t>1</a:t>
            </a:r>
          </a:p>
        </p:txBody>
      </p:sp>
      <p:sp>
        <p:nvSpPr>
          <p:cNvPr id="72" name="Rectangle 71">
            <a:extLst>
              <a:ext uri="{FF2B5EF4-FFF2-40B4-BE49-F238E27FC236}">
                <a16:creationId xmlns:a16="http://schemas.microsoft.com/office/drawing/2014/main" id="{B876D524-24CF-ACAA-57DE-8244D8FC258F}"/>
              </a:ext>
            </a:extLst>
          </p:cNvPr>
          <p:cNvSpPr/>
          <p:nvPr/>
        </p:nvSpPr>
        <p:spPr>
          <a:xfrm>
            <a:off x="6209615" y="2765543"/>
            <a:ext cx="1403867" cy="451755"/>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Restricted Group</a:t>
            </a:r>
          </a:p>
        </p:txBody>
      </p:sp>
      <p:sp>
        <p:nvSpPr>
          <p:cNvPr id="73" name="Rectangle 72">
            <a:extLst>
              <a:ext uri="{FF2B5EF4-FFF2-40B4-BE49-F238E27FC236}">
                <a16:creationId xmlns:a16="http://schemas.microsoft.com/office/drawing/2014/main" id="{027CEE8D-BCB2-B6CE-9F86-38E2AEE84B8D}"/>
              </a:ext>
            </a:extLst>
          </p:cNvPr>
          <p:cNvSpPr/>
          <p:nvPr/>
        </p:nvSpPr>
        <p:spPr>
          <a:xfrm>
            <a:off x="6209615" y="3745596"/>
            <a:ext cx="1403867" cy="451755"/>
          </a:xfrm>
          <a:prstGeom prst="rect">
            <a:avLst/>
          </a:prstGeom>
          <a:solidFill>
            <a:schemeClr val="accent2">
              <a:lumMod val="75000"/>
              <a:alpha val="98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NewCo</a:t>
            </a:r>
          </a:p>
          <a:p>
            <a:pPr algn="ctr"/>
            <a:r>
              <a:rPr lang="en-US" sz="1300" b="1" dirty="0">
                <a:solidFill>
                  <a:schemeClr val="bg1"/>
                </a:solidFill>
              </a:rPr>
              <a:t>(Assets)</a:t>
            </a:r>
          </a:p>
        </p:txBody>
      </p:sp>
      <p:sp>
        <p:nvSpPr>
          <p:cNvPr id="74" name="Oval 73">
            <a:extLst>
              <a:ext uri="{FF2B5EF4-FFF2-40B4-BE49-F238E27FC236}">
                <a16:creationId xmlns:a16="http://schemas.microsoft.com/office/drawing/2014/main" id="{30ACC86D-3733-5B5B-B6A8-77ADD3F3FB0D}"/>
              </a:ext>
            </a:extLst>
          </p:cNvPr>
          <p:cNvSpPr/>
          <p:nvPr/>
        </p:nvSpPr>
        <p:spPr>
          <a:xfrm>
            <a:off x="4707195" y="3713396"/>
            <a:ext cx="1217066" cy="516155"/>
          </a:xfrm>
          <a:prstGeom prst="ellipse">
            <a:avLst/>
          </a:prstGeom>
          <a:solidFill>
            <a:schemeClr val="tx2">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000" b="1" dirty="0"/>
              <a:t>New Secured Notes</a:t>
            </a:r>
          </a:p>
        </p:txBody>
      </p:sp>
      <p:cxnSp>
        <p:nvCxnSpPr>
          <p:cNvPr id="76" name="Straight Connector 75">
            <a:extLst>
              <a:ext uri="{FF2B5EF4-FFF2-40B4-BE49-F238E27FC236}">
                <a16:creationId xmlns:a16="http://schemas.microsoft.com/office/drawing/2014/main" id="{20105875-0A6A-EA56-7FD5-9C6AF91289AC}"/>
              </a:ext>
            </a:extLst>
          </p:cNvPr>
          <p:cNvCxnSpPr>
            <a:cxnSpLocks/>
            <a:stCxn id="72" idx="2"/>
            <a:endCxn id="73" idx="0"/>
          </p:cNvCxnSpPr>
          <p:nvPr/>
        </p:nvCxnSpPr>
        <p:spPr>
          <a:xfrm>
            <a:off x="6911549" y="3217298"/>
            <a:ext cx="0" cy="52829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Connector: Curved 76">
            <a:extLst>
              <a:ext uri="{FF2B5EF4-FFF2-40B4-BE49-F238E27FC236}">
                <a16:creationId xmlns:a16="http://schemas.microsoft.com/office/drawing/2014/main" id="{BD72D27A-0FA5-AAF7-F869-82473EBAC9B7}"/>
              </a:ext>
            </a:extLst>
          </p:cNvPr>
          <p:cNvCxnSpPr>
            <a:stCxn id="73" idx="3"/>
            <a:endCxn id="72" idx="3"/>
          </p:cNvCxnSpPr>
          <p:nvPr/>
        </p:nvCxnSpPr>
        <p:spPr>
          <a:xfrm flipV="1">
            <a:off x="7613482" y="2991421"/>
            <a:ext cx="10496" cy="980053"/>
          </a:xfrm>
          <a:prstGeom prst="curvedConnector3">
            <a:avLst>
              <a:gd name="adj1" fmla="val 6900000"/>
            </a:avLst>
          </a:prstGeom>
          <a:ln w="19050">
            <a:solidFill>
              <a:schemeClr val="accent5">
                <a:lumMod val="60000"/>
                <a:lumOff val="4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78" name="Oval 77">
            <a:extLst>
              <a:ext uri="{FF2B5EF4-FFF2-40B4-BE49-F238E27FC236}">
                <a16:creationId xmlns:a16="http://schemas.microsoft.com/office/drawing/2014/main" id="{F8B7A773-F21F-1393-822A-AD6875769591}"/>
              </a:ext>
            </a:extLst>
          </p:cNvPr>
          <p:cNvSpPr/>
          <p:nvPr/>
        </p:nvSpPr>
        <p:spPr>
          <a:xfrm>
            <a:off x="7770607" y="3223369"/>
            <a:ext cx="1217066" cy="516155"/>
          </a:xfrm>
          <a:prstGeom prst="ellipse">
            <a:avLst/>
          </a:prstGeom>
          <a:solidFill>
            <a:schemeClr val="accent5">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000" b="1" dirty="0"/>
              <a:t>Secured Intercompany Loan</a:t>
            </a:r>
          </a:p>
        </p:txBody>
      </p:sp>
      <p:cxnSp>
        <p:nvCxnSpPr>
          <p:cNvPr id="79" name="Connector: Curved 78">
            <a:extLst>
              <a:ext uri="{FF2B5EF4-FFF2-40B4-BE49-F238E27FC236}">
                <a16:creationId xmlns:a16="http://schemas.microsoft.com/office/drawing/2014/main" id="{83CA054B-6251-ADFE-279B-67EB15EE49E9}"/>
              </a:ext>
            </a:extLst>
          </p:cNvPr>
          <p:cNvCxnSpPr>
            <a:cxnSpLocks/>
            <a:stCxn id="78" idx="5"/>
            <a:endCxn id="74" idx="4"/>
          </p:cNvCxnSpPr>
          <p:nvPr/>
        </p:nvCxnSpPr>
        <p:spPr>
          <a:xfrm rot="5400000">
            <a:off x="6779775" y="2199889"/>
            <a:ext cx="565616" cy="3493709"/>
          </a:xfrm>
          <a:prstGeom prst="curvedConnector3">
            <a:avLst>
              <a:gd name="adj1" fmla="val 157898"/>
            </a:avLst>
          </a:prstGeom>
          <a:ln w="19050">
            <a:solidFill>
              <a:srgbClr val="FFFF0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80" name="TextBox 79">
            <a:extLst>
              <a:ext uri="{FF2B5EF4-FFF2-40B4-BE49-F238E27FC236}">
                <a16:creationId xmlns:a16="http://schemas.microsoft.com/office/drawing/2014/main" id="{7FE94B1E-35A9-92BD-FFD2-AD328E376938}"/>
              </a:ext>
            </a:extLst>
          </p:cNvPr>
          <p:cNvSpPr txBox="1"/>
          <p:nvPr/>
        </p:nvSpPr>
        <p:spPr>
          <a:xfrm>
            <a:off x="6511801" y="4579896"/>
            <a:ext cx="1765641" cy="228925"/>
          </a:xfrm>
          <a:prstGeom prst="rect">
            <a:avLst/>
          </a:prstGeom>
          <a:noFill/>
        </p:spPr>
        <p:txBody>
          <a:bodyPr wrap="square">
            <a:spAutoFit/>
          </a:bodyPr>
          <a:lstStyle/>
          <a:p>
            <a:r>
              <a:rPr lang="en-US" sz="1200" b="1" i="1" dirty="0">
                <a:solidFill>
                  <a:srgbClr val="FFFF00"/>
                </a:solidFill>
              </a:rPr>
              <a:t>Pledged as collateral</a:t>
            </a:r>
            <a:endParaRPr lang="en-US" sz="1200" i="1" dirty="0">
              <a:solidFill>
                <a:srgbClr val="FFFF00"/>
              </a:solidFill>
            </a:endParaRPr>
          </a:p>
        </p:txBody>
      </p:sp>
      <p:sp>
        <p:nvSpPr>
          <p:cNvPr id="82" name="Oval 81">
            <a:extLst>
              <a:ext uri="{FF2B5EF4-FFF2-40B4-BE49-F238E27FC236}">
                <a16:creationId xmlns:a16="http://schemas.microsoft.com/office/drawing/2014/main" id="{83AB46CE-D25E-A547-D437-EEF7038DE934}"/>
              </a:ext>
            </a:extLst>
          </p:cNvPr>
          <p:cNvSpPr/>
          <p:nvPr/>
        </p:nvSpPr>
        <p:spPr>
          <a:xfrm>
            <a:off x="8468242" y="2991421"/>
            <a:ext cx="167943" cy="167943"/>
          </a:xfrm>
          <a:prstGeom prst="ellipse">
            <a:avLst/>
          </a:prstGeom>
          <a:solidFill>
            <a:srgbClr val="9CC7CE"/>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300" b="1" dirty="0">
                <a:solidFill>
                  <a:schemeClr val="tx1">
                    <a:lumMod val="95000"/>
                    <a:lumOff val="5000"/>
                  </a:schemeClr>
                </a:solidFill>
                <a:latin typeface="Aptos" panose="020B0004020202020204" pitchFamily="34" charset="0"/>
              </a:rPr>
              <a:t>2</a:t>
            </a:r>
          </a:p>
        </p:txBody>
      </p:sp>
      <p:cxnSp>
        <p:nvCxnSpPr>
          <p:cNvPr id="85" name="Straight Arrow Connector 84">
            <a:extLst>
              <a:ext uri="{FF2B5EF4-FFF2-40B4-BE49-F238E27FC236}">
                <a16:creationId xmlns:a16="http://schemas.microsoft.com/office/drawing/2014/main" id="{93C54E33-A0A4-28AF-A28E-8A7EDECCC8AB}"/>
              </a:ext>
            </a:extLst>
          </p:cNvPr>
          <p:cNvCxnSpPr>
            <a:cxnSpLocks/>
            <a:stCxn id="74" idx="6"/>
            <a:endCxn id="73" idx="1"/>
          </p:cNvCxnSpPr>
          <p:nvPr/>
        </p:nvCxnSpPr>
        <p:spPr>
          <a:xfrm>
            <a:off x="5924261" y="3971474"/>
            <a:ext cx="285355" cy="0"/>
          </a:xfrm>
          <a:prstGeom prst="straightConnector1">
            <a:avLst/>
          </a:prstGeom>
          <a:ln w="19050">
            <a:solidFill>
              <a:schemeClr val="bg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86" name="Oval 85">
            <a:extLst>
              <a:ext uri="{FF2B5EF4-FFF2-40B4-BE49-F238E27FC236}">
                <a16:creationId xmlns:a16="http://schemas.microsoft.com/office/drawing/2014/main" id="{AA89848C-7252-359F-0178-1969F44B2946}"/>
              </a:ext>
            </a:extLst>
          </p:cNvPr>
          <p:cNvSpPr/>
          <p:nvPr/>
        </p:nvSpPr>
        <p:spPr>
          <a:xfrm>
            <a:off x="5944867" y="3663935"/>
            <a:ext cx="167943" cy="167943"/>
          </a:xfrm>
          <a:prstGeom prst="ellipse">
            <a:avLst/>
          </a:prstGeom>
          <a:solidFill>
            <a:srgbClr val="5C64B7"/>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300" b="1" dirty="0">
                <a:solidFill>
                  <a:schemeClr val="bg1"/>
                </a:solidFill>
                <a:latin typeface="Aptos" panose="020B0004020202020204" pitchFamily="34" charset="0"/>
              </a:rPr>
              <a:t>1</a:t>
            </a:r>
          </a:p>
        </p:txBody>
      </p:sp>
      <p:sp>
        <p:nvSpPr>
          <p:cNvPr id="11" name="Oval 10">
            <a:extLst>
              <a:ext uri="{FF2B5EF4-FFF2-40B4-BE49-F238E27FC236}">
                <a16:creationId xmlns:a16="http://schemas.microsoft.com/office/drawing/2014/main" id="{4D47E0D5-4C00-5499-0CF6-107F27520D84}"/>
              </a:ext>
            </a:extLst>
          </p:cNvPr>
          <p:cNvSpPr/>
          <p:nvPr/>
        </p:nvSpPr>
        <p:spPr>
          <a:xfrm>
            <a:off x="6365122" y="4603298"/>
            <a:ext cx="167943" cy="167943"/>
          </a:xfrm>
          <a:prstGeom prst="ellipse">
            <a:avLst/>
          </a:prstGeom>
          <a:solidFill>
            <a:srgbClr val="FFFF00"/>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1300" b="1" dirty="0">
                <a:solidFill>
                  <a:schemeClr val="tx1">
                    <a:lumMod val="95000"/>
                    <a:lumOff val="5000"/>
                  </a:schemeClr>
                </a:solidFill>
                <a:latin typeface="Aptos" panose="020B0004020202020204" pitchFamily="34" charset="0"/>
              </a:rPr>
              <a:t>3</a:t>
            </a:r>
          </a:p>
        </p:txBody>
      </p:sp>
    </p:spTree>
    <p:extLst>
      <p:ext uri="{BB962C8B-B14F-4D97-AF65-F5344CB8AC3E}">
        <p14:creationId xmlns:p14="http://schemas.microsoft.com/office/powerpoint/2010/main" val="48010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89897-2FB8-7227-0221-50539B3FB2E4}"/>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70A7F6D-2198-2781-F3A3-DD628D93031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1291" cy="5143500"/>
          </a:xfrm>
          <a:prstGeom prst="rect">
            <a:avLst/>
          </a:prstGeom>
        </p:spPr>
      </p:pic>
      <p:sp>
        <p:nvSpPr>
          <p:cNvPr id="7" name="Rectangle 6">
            <a:extLst>
              <a:ext uri="{FF2B5EF4-FFF2-40B4-BE49-F238E27FC236}">
                <a16:creationId xmlns:a16="http://schemas.microsoft.com/office/drawing/2014/main" id="{AC3DEBC7-6B0C-A06C-EB90-7C4C23D935DD}"/>
              </a:ext>
            </a:extLst>
          </p:cNvPr>
          <p:cNvSpPr/>
          <p:nvPr/>
        </p:nvSpPr>
        <p:spPr>
          <a:xfrm>
            <a:off x="-1" y="1514878"/>
            <a:ext cx="9141291" cy="3629155"/>
          </a:xfrm>
          <a:prstGeom prst="rect">
            <a:avLst/>
          </a:prstGeom>
          <a:solidFill>
            <a:schemeClr val="accent2">
              <a:lumMod val="50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216000" rtlCol="0" anchor="t"/>
          <a:lstStyle/>
          <a:p>
            <a:pPr algn="ctr"/>
            <a:endParaRPr lang="en-US" b="1" dirty="0">
              <a:solidFill>
                <a:schemeClr val="tx1">
                  <a:lumMod val="95000"/>
                  <a:lumOff val="5000"/>
                </a:schemeClr>
              </a:solidFill>
            </a:endParaRPr>
          </a:p>
        </p:txBody>
      </p:sp>
      <p:sp>
        <p:nvSpPr>
          <p:cNvPr id="8" name="Rectangle 7">
            <a:extLst>
              <a:ext uri="{FF2B5EF4-FFF2-40B4-BE49-F238E27FC236}">
                <a16:creationId xmlns:a16="http://schemas.microsoft.com/office/drawing/2014/main" id="{44CCAB11-ACB7-2E09-9298-D35230DF8CAE}"/>
              </a:ext>
            </a:extLst>
          </p:cNvPr>
          <p:cNvSpPr/>
          <p:nvPr/>
        </p:nvSpPr>
        <p:spPr>
          <a:xfrm>
            <a:off x="2709" y="0"/>
            <a:ext cx="9141291" cy="15148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Aft>
                <a:spcPts val="0"/>
              </a:spcAft>
            </a:pPr>
            <a:endParaRPr lang="en-GB" sz="2000" b="1" dirty="0">
              <a:solidFill>
                <a:schemeClr val="tx1"/>
              </a:solidFill>
            </a:endParaRPr>
          </a:p>
        </p:txBody>
      </p:sp>
      <p:sp>
        <p:nvSpPr>
          <p:cNvPr id="5" name="Title 1">
            <a:extLst>
              <a:ext uri="{FF2B5EF4-FFF2-40B4-BE49-F238E27FC236}">
                <a16:creationId xmlns:a16="http://schemas.microsoft.com/office/drawing/2014/main" id="{6AD9AA2B-6706-140A-1D80-CF2F35EAA5B4}"/>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pic>
        <p:nvPicPr>
          <p:cNvPr id="2" name="Image 1" descr="Une image contenant texte, Police, logo, Graphique&#10;&#10;Le contenu généré par l’IA peut être incorrect.">
            <a:extLst>
              <a:ext uri="{FF2B5EF4-FFF2-40B4-BE49-F238E27FC236}">
                <a16:creationId xmlns:a16="http://schemas.microsoft.com/office/drawing/2014/main" id="{E0B87A1A-AF51-7621-267C-30356E7FB2C9}"/>
              </a:ext>
            </a:extLst>
          </p:cNvPr>
          <p:cNvPicPr>
            <a:picLocks noChangeAspect="1"/>
          </p:cNvPicPr>
          <p:nvPr/>
        </p:nvPicPr>
        <p:blipFill>
          <a:blip r:embed="rId4"/>
          <a:stretch>
            <a:fillRect/>
          </a:stretch>
        </p:blipFill>
        <p:spPr>
          <a:xfrm>
            <a:off x="53175" y="30424"/>
            <a:ext cx="1137121" cy="1165981"/>
          </a:xfrm>
          <a:prstGeom prst="rect">
            <a:avLst/>
          </a:prstGeom>
        </p:spPr>
      </p:pic>
      <p:pic>
        <p:nvPicPr>
          <p:cNvPr id="3" name="Picture 8">
            <a:extLst>
              <a:ext uri="{FF2B5EF4-FFF2-40B4-BE49-F238E27FC236}">
                <a16:creationId xmlns:a16="http://schemas.microsoft.com/office/drawing/2014/main" id="{50A2BFE6-7102-A086-52CA-60E09CAD993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82186" y="662298"/>
            <a:ext cx="2108638" cy="843455"/>
          </a:xfrm>
          <a:prstGeom prst="rect">
            <a:avLst/>
          </a:prstGeom>
        </p:spPr>
      </p:pic>
      <p:sp>
        <p:nvSpPr>
          <p:cNvPr id="4" name="Title 1">
            <a:extLst>
              <a:ext uri="{FF2B5EF4-FFF2-40B4-BE49-F238E27FC236}">
                <a16:creationId xmlns:a16="http://schemas.microsoft.com/office/drawing/2014/main" id="{6874DB8F-F7F3-845C-E60E-05C06F1E18B1}"/>
              </a:ext>
            </a:extLst>
          </p:cNvPr>
          <p:cNvSpPr txBox="1">
            <a:spLocks/>
          </p:cNvSpPr>
          <p:nvPr/>
        </p:nvSpPr>
        <p:spPr bwMode="auto">
          <a:xfrm>
            <a:off x="262025" y="470136"/>
            <a:ext cx="8599444" cy="792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a14="http://schemas.microsoft.com/office/drawing/2010/main" xmlns:p14="http://schemas.microsoft.com/office/powerpoint/2010/main"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defTabSz="342900" rtl="0" eaLnBrk="0" fontAlgn="base" hangingPunct="0">
              <a:spcBef>
                <a:spcPct val="0"/>
              </a:spcBef>
              <a:spcAft>
                <a:spcPct val="0"/>
              </a:spcAft>
              <a:defRPr sz="2700" kern="1200">
                <a:solidFill>
                  <a:schemeClr val="bg1"/>
                </a:solidFill>
                <a:latin typeface="Calibri" charset="0"/>
                <a:ea typeface="Calibri" charset="0"/>
                <a:cs typeface="Calibri" charset="0"/>
              </a:defRPr>
            </a:lvl1pPr>
            <a:lvl2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2pPr>
            <a:lvl3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3pPr>
            <a:lvl4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4pPr>
            <a:lvl5pPr algn="l" defTabSz="342900" rtl="0" eaLnBrk="0" fontAlgn="base" hangingPunct="0">
              <a:spcBef>
                <a:spcPct val="0"/>
              </a:spcBef>
              <a:spcAft>
                <a:spcPct val="0"/>
              </a:spcAft>
              <a:defRPr sz="2700">
                <a:solidFill>
                  <a:schemeClr val="bg1"/>
                </a:solidFill>
                <a:latin typeface="Arial" charset="0"/>
                <a:ea typeface="MS PGothic" pitchFamily="34" charset="-128"/>
                <a:cs typeface="MS PGothic" charset="0"/>
              </a:defRPr>
            </a:lvl5pPr>
            <a:lvl6pPr marL="342900" algn="l" defTabSz="342900" rtl="0" fontAlgn="base">
              <a:spcBef>
                <a:spcPct val="0"/>
              </a:spcBef>
              <a:spcAft>
                <a:spcPct val="0"/>
              </a:spcAft>
              <a:defRPr sz="2700">
                <a:solidFill>
                  <a:schemeClr val="bg1"/>
                </a:solidFill>
                <a:latin typeface="Calibri" charset="0"/>
                <a:ea typeface="ＭＳ Ｐゴシック" charset="-128"/>
              </a:defRPr>
            </a:lvl6pPr>
            <a:lvl7pPr marL="685800" algn="l" defTabSz="342900" rtl="0" fontAlgn="base">
              <a:spcBef>
                <a:spcPct val="0"/>
              </a:spcBef>
              <a:spcAft>
                <a:spcPct val="0"/>
              </a:spcAft>
              <a:defRPr sz="2700">
                <a:solidFill>
                  <a:schemeClr val="bg1"/>
                </a:solidFill>
                <a:latin typeface="Calibri" charset="0"/>
                <a:ea typeface="ＭＳ Ｐゴシック" charset="-128"/>
              </a:defRPr>
            </a:lvl7pPr>
            <a:lvl8pPr marL="1028700" algn="l" defTabSz="342900" rtl="0" fontAlgn="base">
              <a:spcBef>
                <a:spcPct val="0"/>
              </a:spcBef>
              <a:spcAft>
                <a:spcPct val="0"/>
              </a:spcAft>
              <a:defRPr sz="2700">
                <a:solidFill>
                  <a:schemeClr val="bg1"/>
                </a:solidFill>
                <a:latin typeface="Calibri" charset="0"/>
                <a:ea typeface="ＭＳ Ｐゴシック" charset="-128"/>
              </a:defRPr>
            </a:lvl8pPr>
            <a:lvl9pPr marL="1371600" algn="l" defTabSz="342900" rtl="0" fontAlgn="base">
              <a:spcBef>
                <a:spcPct val="0"/>
              </a:spcBef>
              <a:spcAft>
                <a:spcPct val="0"/>
              </a:spcAft>
              <a:defRPr sz="2700">
                <a:solidFill>
                  <a:schemeClr val="bg1"/>
                </a:solidFill>
                <a:latin typeface="Calibri" charset="0"/>
                <a:ea typeface="ＭＳ Ｐゴシック" charset="-128"/>
              </a:defRPr>
            </a:lvl9pPr>
          </a:lstStyle>
          <a:p>
            <a:pPr algn="ctr"/>
            <a:r>
              <a:rPr lang="en-US" sz="2000" dirty="0">
                <a:solidFill>
                  <a:schemeClr val="tx1"/>
                </a:solidFill>
                <a:latin typeface="Calibri" panose="020F0502020204030204" pitchFamily="34" charset="0"/>
                <a:ea typeface="+mj-ea"/>
                <a:cs typeface="Calibri" panose="020F0502020204030204" pitchFamily="34" charset="0"/>
              </a:rPr>
              <a:t>R3 &amp; INSOL Europe</a:t>
            </a:r>
          </a:p>
          <a:p>
            <a:pPr algn="ctr"/>
            <a:r>
              <a:rPr lang="en-US" sz="2000" dirty="0">
                <a:solidFill>
                  <a:schemeClr val="tx1"/>
                </a:solidFill>
                <a:latin typeface="Calibri" panose="020F0502020204030204" pitchFamily="34" charset="0"/>
                <a:ea typeface="+mj-ea"/>
                <a:cs typeface="Calibri" panose="020F0502020204030204" pitchFamily="34" charset="0"/>
              </a:rPr>
              <a:t>Joint International Restructuring Conference</a:t>
            </a:r>
          </a:p>
          <a:p>
            <a:pPr algn="ctr"/>
            <a:r>
              <a:rPr lang="en-US" sz="2000" dirty="0">
                <a:solidFill>
                  <a:schemeClr val="tx1"/>
                </a:solidFill>
                <a:latin typeface="Calibri" panose="020F0502020204030204" pitchFamily="34" charset="0"/>
                <a:ea typeface="+mj-ea"/>
                <a:cs typeface="Calibri" panose="020F0502020204030204" pitchFamily="34" charset="0"/>
              </a:rPr>
              <a:t>3 July 2025, London</a:t>
            </a:r>
          </a:p>
          <a:p>
            <a:pPr algn="ctr"/>
            <a:endParaRPr lang="en-US" sz="2400" b="1" dirty="0">
              <a:solidFill>
                <a:schemeClr val="tx1"/>
              </a:solidFill>
              <a:latin typeface="Corbel" panose="020B0503020204020204" pitchFamily="34" charset="0"/>
            </a:endParaRPr>
          </a:p>
        </p:txBody>
      </p:sp>
      <p:sp>
        <p:nvSpPr>
          <p:cNvPr id="13" name="Title 1">
            <a:extLst>
              <a:ext uri="{FF2B5EF4-FFF2-40B4-BE49-F238E27FC236}">
                <a16:creationId xmlns:a16="http://schemas.microsoft.com/office/drawing/2014/main" id="{7CC063CC-333C-862E-F59B-C1A3D91B0AE9}"/>
              </a:ext>
            </a:extLst>
          </p:cNvPr>
          <p:cNvSpPr txBox="1">
            <a:spLocks/>
          </p:cNvSpPr>
          <p:nvPr/>
        </p:nvSpPr>
        <p:spPr>
          <a:xfrm>
            <a:off x="287611" y="1500758"/>
            <a:ext cx="8870868" cy="1234947"/>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2000" b="1" dirty="0">
                <a:solidFill>
                  <a:schemeClr val="bg1">
                    <a:lumMod val="95000"/>
                  </a:schemeClr>
                </a:solidFill>
              </a:rPr>
              <a:t>﻿ Game of Loans</a:t>
            </a:r>
          </a:p>
          <a:p>
            <a:pPr algn="ctr" fontAlgn="auto">
              <a:spcAft>
                <a:spcPts val="0"/>
              </a:spcAft>
            </a:pPr>
            <a:r>
              <a:rPr lang="en-GB" sz="2000" b="1" dirty="0">
                <a:solidFill>
                  <a:schemeClr val="bg1">
                    <a:lumMod val="95000"/>
                  </a:schemeClr>
                </a:solidFill>
              </a:rPr>
              <a:t>Liability Management Exercises (LMEs)</a:t>
            </a:r>
          </a:p>
          <a:p>
            <a:pPr fontAlgn="auto">
              <a:spcAft>
                <a:spcPts val="0"/>
              </a:spcAft>
            </a:pPr>
            <a:endParaRPr lang="en-US" sz="2000" b="1" dirty="0">
              <a:solidFill>
                <a:schemeClr val="bg1">
                  <a:lumMod val="95000"/>
                </a:schemeClr>
              </a:solidFill>
            </a:endParaRPr>
          </a:p>
        </p:txBody>
      </p:sp>
      <p:sp>
        <p:nvSpPr>
          <p:cNvPr id="11" name="Title 1">
            <a:extLst>
              <a:ext uri="{FF2B5EF4-FFF2-40B4-BE49-F238E27FC236}">
                <a16:creationId xmlns:a16="http://schemas.microsoft.com/office/drawing/2014/main" id="{33E32828-96DB-4EEA-0D30-7BEC17F91D46}"/>
              </a:ext>
            </a:extLst>
          </p:cNvPr>
          <p:cNvSpPr txBox="1">
            <a:spLocks/>
          </p:cNvSpPr>
          <p:nvPr/>
        </p:nvSpPr>
        <p:spPr>
          <a:xfrm>
            <a:off x="136801" y="2221835"/>
            <a:ext cx="8870400" cy="226091"/>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txBody>
          <a:bodyPr anchor="ctr">
            <a:noAutofit/>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US" sz="1400" b="1" dirty="0">
                <a:solidFill>
                  <a:schemeClr val="tx1"/>
                </a:solidFill>
                <a:cs typeface="Calibri" panose="020F0502020204030204" pitchFamily="34" charset="0"/>
              </a:rPr>
              <a:t>Super Priority Uptier</a:t>
            </a:r>
          </a:p>
        </p:txBody>
      </p:sp>
      <p:grpSp>
        <p:nvGrpSpPr>
          <p:cNvPr id="25" name="Group 24">
            <a:extLst>
              <a:ext uri="{FF2B5EF4-FFF2-40B4-BE49-F238E27FC236}">
                <a16:creationId xmlns:a16="http://schemas.microsoft.com/office/drawing/2014/main" id="{A1DA6EE7-9930-E192-0C66-470AA728AEDE}"/>
              </a:ext>
            </a:extLst>
          </p:cNvPr>
          <p:cNvGrpSpPr/>
          <p:nvPr/>
        </p:nvGrpSpPr>
        <p:grpSpPr>
          <a:xfrm>
            <a:off x="2332731" y="2715758"/>
            <a:ext cx="1868547" cy="1233159"/>
            <a:chOff x="534073" y="2688952"/>
            <a:chExt cx="2055402" cy="928455"/>
          </a:xfrm>
        </p:grpSpPr>
        <p:sp>
          <p:nvSpPr>
            <p:cNvPr id="19" name="Rectangle 18">
              <a:extLst>
                <a:ext uri="{FF2B5EF4-FFF2-40B4-BE49-F238E27FC236}">
                  <a16:creationId xmlns:a16="http://schemas.microsoft.com/office/drawing/2014/main" id="{291995F4-339B-A535-8657-EE6CFC35D439}"/>
                </a:ext>
              </a:extLst>
            </p:cNvPr>
            <p:cNvSpPr/>
            <p:nvPr/>
          </p:nvSpPr>
          <p:spPr>
            <a:xfrm>
              <a:off x="534073" y="3165652"/>
              <a:ext cx="2055402" cy="451755"/>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Credit Facility</a:t>
              </a:r>
            </a:p>
          </p:txBody>
        </p:sp>
        <p:sp>
          <p:nvSpPr>
            <p:cNvPr id="20" name="Rectangle 19">
              <a:extLst>
                <a:ext uri="{FF2B5EF4-FFF2-40B4-BE49-F238E27FC236}">
                  <a16:creationId xmlns:a16="http://schemas.microsoft.com/office/drawing/2014/main" id="{C9B9AF2A-364B-9ACE-AAA9-470CCDABBFF3}"/>
                </a:ext>
              </a:extLst>
            </p:cNvPr>
            <p:cNvSpPr/>
            <p:nvPr/>
          </p:nvSpPr>
          <p:spPr>
            <a:xfrm>
              <a:off x="534073" y="2688952"/>
              <a:ext cx="2055402" cy="465548"/>
            </a:xfrm>
            <a:prstGeom prst="rect">
              <a:avLst/>
            </a:prstGeom>
            <a:solidFill>
              <a:schemeClr val="bg1"/>
            </a:solidFill>
            <a:ln>
              <a:solidFill>
                <a:schemeClr val="accent3">
                  <a:lumMod val="7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b="1" dirty="0">
                  <a:solidFill>
                    <a:srgbClr val="0070C0"/>
                  </a:solidFill>
                </a:rPr>
                <a:t>Borrower</a:t>
              </a:r>
            </a:p>
          </p:txBody>
        </p:sp>
      </p:grpSp>
      <p:sp>
        <p:nvSpPr>
          <p:cNvPr id="22" name="Rectangle 21">
            <a:extLst>
              <a:ext uri="{FF2B5EF4-FFF2-40B4-BE49-F238E27FC236}">
                <a16:creationId xmlns:a16="http://schemas.microsoft.com/office/drawing/2014/main" id="{E1AC8950-A9BC-22E2-EB52-0B07B0931DA1}"/>
              </a:ext>
            </a:extLst>
          </p:cNvPr>
          <p:cNvSpPr/>
          <p:nvPr/>
        </p:nvSpPr>
        <p:spPr>
          <a:xfrm>
            <a:off x="230229" y="2715758"/>
            <a:ext cx="1868547" cy="2046447"/>
          </a:xfrm>
          <a:prstGeom prst="rect">
            <a:avLst/>
          </a:prstGeom>
          <a:solidFill>
            <a:schemeClr val="tx2">
              <a:lumMod val="75000"/>
              <a:alpha val="98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Existing </a:t>
            </a:r>
          </a:p>
          <a:p>
            <a:pPr algn="ctr"/>
            <a:r>
              <a:rPr lang="en-US" sz="1300" b="1" dirty="0">
                <a:solidFill>
                  <a:schemeClr val="bg1"/>
                </a:solidFill>
              </a:rPr>
              <a:t>Lenders</a:t>
            </a:r>
          </a:p>
        </p:txBody>
      </p:sp>
      <p:grpSp>
        <p:nvGrpSpPr>
          <p:cNvPr id="32" name="Group 31">
            <a:extLst>
              <a:ext uri="{FF2B5EF4-FFF2-40B4-BE49-F238E27FC236}">
                <a16:creationId xmlns:a16="http://schemas.microsoft.com/office/drawing/2014/main" id="{ECC4429A-091B-14C1-5F8E-4804220883A4}"/>
              </a:ext>
            </a:extLst>
          </p:cNvPr>
          <p:cNvGrpSpPr/>
          <p:nvPr/>
        </p:nvGrpSpPr>
        <p:grpSpPr>
          <a:xfrm>
            <a:off x="7045227" y="2715748"/>
            <a:ext cx="1868547" cy="2046466"/>
            <a:chOff x="6951799" y="2663324"/>
            <a:chExt cx="2055402" cy="1576155"/>
          </a:xfrm>
        </p:grpSpPr>
        <p:sp>
          <p:nvSpPr>
            <p:cNvPr id="27" name="Rectangle 26">
              <a:extLst>
                <a:ext uri="{FF2B5EF4-FFF2-40B4-BE49-F238E27FC236}">
                  <a16:creationId xmlns:a16="http://schemas.microsoft.com/office/drawing/2014/main" id="{E226F599-0712-9C80-13CE-646B68476711}"/>
                </a:ext>
              </a:extLst>
            </p:cNvPr>
            <p:cNvSpPr/>
            <p:nvPr/>
          </p:nvSpPr>
          <p:spPr>
            <a:xfrm>
              <a:off x="6951799" y="3787724"/>
              <a:ext cx="2055402" cy="451755"/>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Credit Facility</a:t>
              </a:r>
            </a:p>
          </p:txBody>
        </p:sp>
        <p:sp>
          <p:nvSpPr>
            <p:cNvPr id="29" name="Rectangle 28">
              <a:extLst>
                <a:ext uri="{FF2B5EF4-FFF2-40B4-BE49-F238E27FC236}">
                  <a16:creationId xmlns:a16="http://schemas.microsoft.com/office/drawing/2014/main" id="{97AB14B7-E0AC-5CBF-8FBF-1C7651A25224}"/>
                </a:ext>
              </a:extLst>
            </p:cNvPr>
            <p:cNvSpPr/>
            <p:nvPr/>
          </p:nvSpPr>
          <p:spPr>
            <a:xfrm>
              <a:off x="6951799" y="3002123"/>
              <a:ext cx="2055402" cy="845977"/>
            </a:xfrm>
            <a:prstGeom prst="rect">
              <a:avLst/>
            </a:prstGeom>
            <a:solidFill>
              <a:schemeClr val="accent5">
                <a:lumMod val="75000"/>
                <a:alpha val="98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Super-Priority</a:t>
              </a:r>
            </a:p>
            <a:p>
              <a:pPr algn="ctr"/>
              <a:r>
                <a:rPr lang="en-US" sz="1300" b="1" dirty="0">
                  <a:solidFill>
                    <a:schemeClr val="bg1"/>
                  </a:solidFill>
                </a:rPr>
                <a:t>Credit Facility</a:t>
              </a:r>
            </a:p>
          </p:txBody>
        </p:sp>
        <p:sp>
          <p:nvSpPr>
            <p:cNvPr id="28" name="Rectangle 27">
              <a:extLst>
                <a:ext uri="{FF2B5EF4-FFF2-40B4-BE49-F238E27FC236}">
                  <a16:creationId xmlns:a16="http://schemas.microsoft.com/office/drawing/2014/main" id="{F294E72B-A25E-373A-F494-65ECC20AF887}"/>
                </a:ext>
              </a:extLst>
            </p:cNvPr>
            <p:cNvSpPr/>
            <p:nvPr/>
          </p:nvSpPr>
          <p:spPr>
            <a:xfrm>
              <a:off x="6951799" y="2663324"/>
              <a:ext cx="2055402" cy="465548"/>
            </a:xfrm>
            <a:prstGeom prst="rect">
              <a:avLst/>
            </a:prstGeom>
            <a:solidFill>
              <a:schemeClr val="bg1"/>
            </a:solidFill>
            <a:ln>
              <a:solidFill>
                <a:schemeClr val="accent3">
                  <a:lumMod val="7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00" b="1" dirty="0">
                  <a:solidFill>
                    <a:srgbClr val="0070C0"/>
                  </a:solidFill>
                </a:rPr>
                <a:t>Borrower</a:t>
              </a:r>
            </a:p>
          </p:txBody>
        </p:sp>
      </p:grpSp>
      <p:grpSp>
        <p:nvGrpSpPr>
          <p:cNvPr id="33" name="Group 32">
            <a:extLst>
              <a:ext uri="{FF2B5EF4-FFF2-40B4-BE49-F238E27FC236}">
                <a16:creationId xmlns:a16="http://schemas.microsoft.com/office/drawing/2014/main" id="{AA44FB63-BA5B-B924-79E5-2AA1A1C953D4}"/>
              </a:ext>
            </a:extLst>
          </p:cNvPr>
          <p:cNvGrpSpPr/>
          <p:nvPr/>
        </p:nvGrpSpPr>
        <p:grpSpPr>
          <a:xfrm>
            <a:off x="4773561" y="2715748"/>
            <a:ext cx="1868547" cy="2046466"/>
            <a:chOff x="4680133" y="2663324"/>
            <a:chExt cx="2055402" cy="1555915"/>
          </a:xfrm>
        </p:grpSpPr>
        <p:sp>
          <p:nvSpPr>
            <p:cNvPr id="24" name="Rectangle 23">
              <a:extLst>
                <a:ext uri="{FF2B5EF4-FFF2-40B4-BE49-F238E27FC236}">
                  <a16:creationId xmlns:a16="http://schemas.microsoft.com/office/drawing/2014/main" id="{7E7B22B0-32DC-9460-466F-9B9FE0221D21}"/>
                </a:ext>
              </a:extLst>
            </p:cNvPr>
            <p:cNvSpPr/>
            <p:nvPr/>
          </p:nvSpPr>
          <p:spPr>
            <a:xfrm>
              <a:off x="4680133" y="3500452"/>
              <a:ext cx="2055402" cy="718787"/>
            </a:xfrm>
            <a:prstGeom prst="rect">
              <a:avLst/>
            </a:prstGeom>
            <a:solidFill>
              <a:srgbClr val="C00000">
                <a:alpha val="9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Non-Participating </a:t>
              </a:r>
            </a:p>
            <a:p>
              <a:pPr algn="ctr"/>
              <a:r>
                <a:rPr lang="en-US" sz="1300" b="1" dirty="0">
                  <a:solidFill>
                    <a:schemeClr val="bg1"/>
                  </a:solidFill>
                </a:rPr>
                <a:t>Lenders</a:t>
              </a:r>
            </a:p>
            <a:p>
              <a:pPr algn="ctr"/>
              <a:r>
                <a:rPr lang="en-US" sz="1000" b="1" dirty="0">
                  <a:solidFill>
                    <a:schemeClr val="bg1"/>
                  </a:solidFill>
                </a:rPr>
                <a:t>(get left behind and contractually subordinated)</a:t>
              </a:r>
            </a:p>
          </p:txBody>
        </p:sp>
        <p:sp>
          <p:nvSpPr>
            <p:cNvPr id="30" name="Rectangle 29">
              <a:extLst>
                <a:ext uri="{FF2B5EF4-FFF2-40B4-BE49-F238E27FC236}">
                  <a16:creationId xmlns:a16="http://schemas.microsoft.com/office/drawing/2014/main" id="{482BB8E9-D583-9CC9-E29C-D6AF2FF7CA35}"/>
                </a:ext>
              </a:extLst>
            </p:cNvPr>
            <p:cNvSpPr/>
            <p:nvPr/>
          </p:nvSpPr>
          <p:spPr>
            <a:xfrm>
              <a:off x="4680133" y="2663324"/>
              <a:ext cx="2055402" cy="845977"/>
            </a:xfrm>
            <a:prstGeom prst="rect">
              <a:avLst/>
            </a:prstGeom>
            <a:solidFill>
              <a:schemeClr val="accent5">
                <a:lumMod val="75000"/>
                <a:alpha val="98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36000" rIns="36000" rtlCol="0" anchor="ctr"/>
            <a:lstStyle/>
            <a:p>
              <a:pPr algn="ctr"/>
              <a:r>
                <a:rPr lang="en-US" sz="1300" b="1" dirty="0">
                  <a:solidFill>
                    <a:schemeClr val="bg1"/>
                  </a:solidFill>
                </a:rPr>
                <a:t>Participating Lenders</a:t>
              </a:r>
            </a:p>
            <a:p>
              <a:pPr algn="ctr"/>
              <a:r>
                <a:rPr lang="en-US" sz="1000" b="1" dirty="0">
                  <a:solidFill>
                    <a:schemeClr val="bg1"/>
                  </a:solidFill>
                </a:rPr>
                <a:t>(bought out of existing debt and buy into new debt)</a:t>
              </a:r>
            </a:p>
          </p:txBody>
        </p:sp>
      </p:grpSp>
      <p:sp>
        <p:nvSpPr>
          <p:cNvPr id="31" name="Isosceles Triangle 30">
            <a:extLst>
              <a:ext uri="{FF2B5EF4-FFF2-40B4-BE49-F238E27FC236}">
                <a16:creationId xmlns:a16="http://schemas.microsoft.com/office/drawing/2014/main" id="{FC9CE21D-1B14-E7EF-2446-E37F0BA59FCC}"/>
              </a:ext>
            </a:extLst>
          </p:cNvPr>
          <p:cNvSpPr/>
          <p:nvPr/>
        </p:nvSpPr>
        <p:spPr>
          <a:xfrm rot="5400000">
            <a:off x="3633281" y="3599176"/>
            <a:ext cx="1708277" cy="279610"/>
          </a:xfrm>
          <a:prstGeom prst="triangle">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1812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D970A-6D82-11C3-29FD-15818DDDEB7C}"/>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970AC6C2-6C1C-B8E9-A061-069FE46E4C2A}"/>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18" name="Title 1">
            <a:extLst>
              <a:ext uri="{FF2B5EF4-FFF2-40B4-BE49-F238E27FC236}">
                <a16:creationId xmlns:a16="http://schemas.microsoft.com/office/drawing/2014/main" id="{CF7FA278-E794-FFD5-C009-11DC5ED10425}"/>
              </a:ext>
            </a:extLst>
          </p:cNvPr>
          <p:cNvSpPr txBox="1">
            <a:spLocks/>
          </p:cNvSpPr>
          <p:nvPr/>
        </p:nvSpPr>
        <p:spPr>
          <a:xfrm>
            <a:off x="287611" y="1658153"/>
            <a:ext cx="8870868" cy="900994"/>
          </a:xfrm>
          <a:prstGeom prst="rect">
            <a:avLst/>
          </a:prstGeom>
        </p:spPr>
        <p:txBody>
          <a:bodyPr>
            <a:normAutofit fontScale="97500" lnSpcReduction="100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 Game of Loans</a:t>
            </a:r>
          </a:p>
          <a:p>
            <a:pPr algn="ctr" fontAlgn="auto">
              <a:spcAft>
                <a:spcPts val="0"/>
              </a:spcAft>
            </a:pPr>
            <a:r>
              <a:rPr lang="en-GB" sz="3200" b="1" dirty="0">
                <a:solidFill>
                  <a:schemeClr val="tx1"/>
                </a:solidFill>
              </a:rPr>
              <a:t>Liability Management Exercises (LMEs)</a:t>
            </a: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
        <p:nvSpPr>
          <p:cNvPr id="23" name="Title 1">
            <a:extLst>
              <a:ext uri="{FF2B5EF4-FFF2-40B4-BE49-F238E27FC236}">
                <a16:creationId xmlns:a16="http://schemas.microsoft.com/office/drawing/2014/main" id="{BA894658-4FC8-C514-0774-79CCE28C2717}"/>
              </a:ext>
            </a:extLst>
          </p:cNvPr>
          <p:cNvSpPr txBox="1">
            <a:spLocks/>
          </p:cNvSpPr>
          <p:nvPr/>
        </p:nvSpPr>
        <p:spPr>
          <a:xfrm>
            <a:off x="361183" y="2862319"/>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fontAlgn="auto">
              <a:spcAft>
                <a:spcPts val="0"/>
              </a:spcAft>
            </a:pPr>
            <a:r>
              <a:rPr lang="en-US" sz="2900" dirty="0">
                <a:solidFill>
                  <a:schemeClr val="tx1"/>
                </a:solidFill>
                <a:latin typeface="Calibri" panose="020F0502020204030204" pitchFamily="34" charset="0"/>
                <a:cs typeface="Calibri" panose="020F0502020204030204" pitchFamily="34" charset="0"/>
              </a:rPr>
              <a:t>What makes LMEs </a:t>
            </a:r>
            <a:r>
              <a:rPr lang="en-US" sz="2900" b="1" dirty="0">
                <a:solidFill>
                  <a:schemeClr val="tx1"/>
                </a:solidFill>
                <a:latin typeface="Calibri" panose="020F0502020204030204" pitchFamily="34" charset="0"/>
                <a:cs typeface="Calibri" panose="020F0502020204030204" pitchFamily="34" charset="0"/>
              </a:rPr>
              <a:t>attractive</a:t>
            </a:r>
            <a:r>
              <a:rPr lang="en-US" sz="2900" dirty="0">
                <a:solidFill>
                  <a:schemeClr val="tx1"/>
                </a:solidFill>
                <a:latin typeface="Calibri" panose="020F0502020204030204" pitchFamily="34" charset="0"/>
                <a:cs typeface="Calibri" panose="020F0502020204030204" pitchFamily="34" charset="0"/>
              </a:rPr>
              <a:t>?</a:t>
            </a:r>
          </a:p>
          <a:p>
            <a:pPr marL="457200" indent="-457200" fontAlgn="auto">
              <a:spcAft>
                <a:spcPts val="0"/>
              </a:spcAft>
              <a:buFont typeface="Arial" panose="020B0604020202020204" pitchFamily="34" charset="0"/>
              <a:buChar char="•"/>
            </a:pPr>
            <a:endParaRPr lang="en-US" sz="2900" dirty="0">
              <a:solidFill>
                <a:schemeClr val="tx1"/>
              </a:solidFill>
              <a:latin typeface="Calibri" panose="020F0502020204030204" pitchFamily="34" charset="0"/>
              <a:cs typeface="Calibri" panose="020F0502020204030204" pitchFamily="34" charset="0"/>
            </a:endParaRPr>
          </a:p>
          <a:p>
            <a:pPr marL="457200" indent="-457200" fontAlgn="auto">
              <a:spcAft>
                <a:spcPts val="0"/>
              </a:spcAft>
              <a:buFont typeface="Arial" panose="020B0604020202020204" pitchFamily="34" charset="0"/>
              <a:buChar char="•"/>
            </a:pPr>
            <a:endParaRPr lang="en-US" sz="3200" dirty="0">
              <a:solidFill>
                <a:schemeClr val="tx1"/>
              </a:solidFill>
            </a:endParaRPr>
          </a:p>
          <a:p>
            <a:pPr marL="457200" indent="-457200" fontAlgn="auto">
              <a:spcAft>
                <a:spcPts val="0"/>
              </a:spcAft>
              <a:buFont typeface="Arial" panose="020B0604020202020204" pitchFamily="34" charset="0"/>
              <a:buChar char="•"/>
            </a:pPr>
            <a:endParaRPr lang="en-US" sz="3200" dirty="0">
              <a:solidFill>
                <a:schemeClr val="tx1"/>
              </a:solidFill>
            </a:endParaRPr>
          </a:p>
          <a:p>
            <a:pPr marL="457200" indent="-457200" fontAlgn="auto">
              <a:spcAft>
                <a:spcPts val="0"/>
              </a:spcAft>
              <a:buFont typeface="Arial" panose="020B0604020202020204" pitchFamily="34" charset="0"/>
              <a:buChar char="•"/>
            </a:pPr>
            <a:endParaRPr lang="en-US" sz="3200" b="1" dirty="0">
              <a:solidFill>
                <a:schemeClr val="tx1"/>
              </a:solidFill>
            </a:endParaRPr>
          </a:p>
          <a:p>
            <a:pP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Tree>
    <p:extLst>
      <p:ext uri="{BB962C8B-B14F-4D97-AF65-F5344CB8AC3E}">
        <p14:creationId xmlns:p14="http://schemas.microsoft.com/office/powerpoint/2010/main" val="4197834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51DC7-06C7-C45C-7ADC-682836B61004}"/>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23813AE6-4C41-09AC-D768-3C57E51D199C}"/>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18" name="Title 1">
            <a:extLst>
              <a:ext uri="{FF2B5EF4-FFF2-40B4-BE49-F238E27FC236}">
                <a16:creationId xmlns:a16="http://schemas.microsoft.com/office/drawing/2014/main" id="{96D66A89-8EE3-416D-E401-655E00DAB20D}"/>
              </a:ext>
            </a:extLst>
          </p:cNvPr>
          <p:cNvSpPr txBox="1">
            <a:spLocks/>
          </p:cNvSpPr>
          <p:nvPr/>
        </p:nvSpPr>
        <p:spPr>
          <a:xfrm>
            <a:off x="287611" y="1658153"/>
            <a:ext cx="8870868" cy="900994"/>
          </a:xfrm>
          <a:prstGeom prst="rect">
            <a:avLst/>
          </a:prstGeom>
        </p:spPr>
        <p:txBody>
          <a:bodyPr>
            <a:normAutofit fontScale="97500" lnSpcReduction="100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 Game of Loans</a:t>
            </a:r>
          </a:p>
          <a:p>
            <a:pPr algn="ctr" fontAlgn="auto">
              <a:spcAft>
                <a:spcPts val="0"/>
              </a:spcAft>
            </a:pPr>
            <a:r>
              <a:rPr lang="en-GB" sz="3200" b="1" dirty="0">
                <a:solidFill>
                  <a:schemeClr val="tx1"/>
                </a:solidFill>
              </a:rPr>
              <a:t>Liability Management Exercises (LMEs)</a:t>
            </a: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
        <p:nvSpPr>
          <p:cNvPr id="23" name="Title 1">
            <a:extLst>
              <a:ext uri="{FF2B5EF4-FFF2-40B4-BE49-F238E27FC236}">
                <a16:creationId xmlns:a16="http://schemas.microsoft.com/office/drawing/2014/main" id="{9A14FDD6-86AD-113A-E5E1-8F421AD46530}"/>
              </a:ext>
            </a:extLst>
          </p:cNvPr>
          <p:cNvSpPr txBox="1">
            <a:spLocks/>
          </p:cNvSpPr>
          <p:nvPr/>
        </p:nvSpPr>
        <p:spPr>
          <a:xfrm>
            <a:off x="361183" y="2862319"/>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fontAlgn="auto">
              <a:spcAft>
                <a:spcPts val="0"/>
              </a:spcAft>
            </a:pPr>
            <a:r>
              <a:rPr lang="en-US" sz="2900" dirty="0">
                <a:solidFill>
                  <a:schemeClr val="tx1"/>
                </a:solidFill>
                <a:latin typeface="Calibri" panose="020F0502020204030204" pitchFamily="34" charset="0"/>
                <a:cs typeface="Calibri" panose="020F0502020204030204" pitchFamily="34" charset="0"/>
              </a:rPr>
              <a:t>Why are LMEs </a:t>
            </a:r>
            <a:r>
              <a:rPr lang="en-US" sz="2900" b="1" dirty="0" err="1">
                <a:solidFill>
                  <a:schemeClr val="tx1"/>
                </a:solidFill>
                <a:latin typeface="Calibri" panose="020F0502020204030204" pitchFamily="34" charset="0"/>
                <a:cs typeface="Calibri" panose="020F0502020204030204" pitchFamily="34" charset="0"/>
              </a:rPr>
              <a:t>criticised</a:t>
            </a:r>
            <a:r>
              <a:rPr lang="en-US" sz="2900" dirty="0">
                <a:solidFill>
                  <a:schemeClr val="tx1"/>
                </a:solidFill>
                <a:latin typeface="Calibri" panose="020F0502020204030204" pitchFamily="34" charset="0"/>
                <a:cs typeface="Calibri" panose="020F0502020204030204" pitchFamily="34" charset="0"/>
              </a:rPr>
              <a:t>?</a:t>
            </a:r>
          </a:p>
          <a:p>
            <a:pPr marL="457200" indent="-457200" fontAlgn="auto">
              <a:spcAft>
                <a:spcPts val="0"/>
              </a:spcAft>
              <a:buFont typeface="Arial" panose="020B0604020202020204" pitchFamily="34" charset="0"/>
              <a:buChar char="•"/>
            </a:pPr>
            <a:endParaRPr lang="en-US" sz="3200" dirty="0">
              <a:solidFill>
                <a:schemeClr val="tx1"/>
              </a:solidFill>
            </a:endParaRPr>
          </a:p>
          <a:p>
            <a:pPr marL="457200" indent="-457200" fontAlgn="auto">
              <a:spcAft>
                <a:spcPts val="0"/>
              </a:spcAft>
              <a:buFont typeface="Arial" panose="020B0604020202020204" pitchFamily="34" charset="0"/>
              <a:buChar char="•"/>
            </a:pPr>
            <a:endParaRPr lang="en-US" sz="3200" dirty="0">
              <a:solidFill>
                <a:schemeClr val="tx1"/>
              </a:solidFill>
            </a:endParaRPr>
          </a:p>
          <a:p>
            <a:pPr marL="457200" indent="-457200" fontAlgn="auto">
              <a:spcAft>
                <a:spcPts val="0"/>
              </a:spcAft>
              <a:buFont typeface="Arial" panose="020B0604020202020204" pitchFamily="34" charset="0"/>
              <a:buChar char="•"/>
            </a:pPr>
            <a:endParaRPr lang="en-US" sz="3200" b="1" dirty="0">
              <a:solidFill>
                <a:schemeClr val="tx1"/>
              </a:solidFill>
            </a:endParaRPr>
          </a:p>
          <a:p>
            <a:pP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Tree>
    <p:extLst>
      <p:ext uri="{BB962C8B-B14F-4D97-AF65-F5344CB8AC3E}">
        <p14:creationId xmlns:p14="http://schemas.microsoft.com/office/powerpoint/2010/main" val="3713946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505AF-79BE-4E8F-2DCD-DA8BCEEF7A92}"/>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8C4F57D8-C7EB-2BED-093C-7D5DB3AF82D8}"/>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18" name="Title 1">
            <a:extLst>
              <a:ext uri="{FF2B5EF4-FFF2-40B4-BE49-F238E27FC236}">
                <a16:creationId xmlns:a16="http://schemas.microsoft.com/office/drawing/2014/main" id="{76CEA82B-0418-7054-858F-02FE604D1DA3}"/>
              </a:ext>
            </a:extLst>
          </p:cNvPr>
          <p:cNvSpPr txBox="1">
            <a:spLocks/>
          </p:cNvSpPr>
          <p:nvPr/>
        </p:nvSpPr>
        <p:spPr>
          <a:xfrm>
            <a:off x="287611" y="1658153"/>
            <a:ext cx="8870868" cy="900994"/>
          </a:xfrm>
          <a:prstGeom prst="rect">
            <a:avLst/>
          </a:prstGeom>
        </p:spPr>
        <p:txBody>
          <a:bodyPr>
            <a:normAutofit fontScale="97500" lnSpcReduction="100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 Game of Loans</a:t>
            </a:r>
          </a:p>
          <a:p>
            <a:pPr algn="ctr" fontAlgn="auto">
              <a:spcAft>
                <a:spcPts val="0"/>
              </a:spcAft>
            </a:pPr>
            <a:r>
              <a:rPr lang="en-GB" sz="3200" b="1" dirty="0">
                <a:solidFill>
                  <a:schemeClr val="tx1"/>
                </a:solidFill>
              </a:rPr>
              <a:t>Liability Management Exercises (LMEs)</a:t>
            </a: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
        <p:nvSpPr>
          <p:cNvPr id="9" name="Title 1">
            <a:extLst>
              <a:ext uri="{FF2B5EF4-FFF2-40B4-BE49-F238E27FC236}">
                <a16:creationId xmlns:a16="http://schemas.microsoft.com/office/drawing/2014/main" id="{E5AB7190-B5C3-D6D8-186B-A6901D2B5987}"/>
              </a:ext>
            </a:extLst>
          </p:cNvPr>
          <p:cNvSpPr txBox="1">
            <a:spLocks/>
          </p:cNvSpPr>
          <p:nvPr/>
        </p:nvSpPr>
        <p:spPr>
          <a:xfrm>
            <a:off x="361183" y="2862319"/>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fontAlgn="auto">
              <a:spcAft>
                <a:spcPts val="0"/>
              </a:spcAft>
            </a:pPr>
            <a:r>
              <a:rPr lang="en-US" sz="2900" dirty="0">
                <a:solidFill>
                  <a:schemeClr val="tx1"/>
                </a:solidFill>
                <a:latin typeface="Calibri" panose="020F0502020204030204" pitchFamily="34" charset="0"/>
                <a:cs typeface="Calibri" panose="020F0502020204030204" pitchFamily="34" charset="0"/>
              </a:rPr>
              <a:t>Why are LMEs </a:t>
            </a:r>
            <a:r>
              <a:rPr lang="en-US" sz="2900" b="1" dirty="0">
                <a:solidFill>
                  <a:schemeClr val="tx1"/>
                </a:solidFill>
                <a:latin typeface="Calibri" panose="020F0502020204030204" pitchFamily="34" charset="0"/>
                <a:cs typeface="Calibri" panose="020F0502020204030204" pitchFamily="34" charset="0"/>
              </a:rPr>
              <a:t>relevant in Europe</a:t>
            </a:r>
            <a:r>
              <a:rPr lang="en-US" sz="2900" dirty="0">
                <a:solidFill>
                  <a:schemeClr val="tx1"/>
                </a:solidFill>
                <a:latin typeface="Calibri" panose="020F0502020204030204" pitchFamily="34" charset="0"/>
                <a:cs typeface="Calibri" panose="020F0502020204030204" pitchFamily="34" charset="0"/>
              </a:rPr>
              <a:t>?</a:t>
            </a:r>
          </a:p>
          <a:p>
            <a:pPr fontAlgn="auto">
              <a:spcAft>
                <a:spcPts val="0"/>
              </a:spcAft>
            </a:pPr>
            <a:endParaRPr lang="en-US" sz="2900" dirty="0">
              <a:solidFill>
                <a:schemeClr val="tx1"/>
              </a:solidFill>
              <a:latin typeface="Calibri" panose="020F0502020204030204" pitchFamily="34" charset="0"/>
              <a:cs typeface="Calibri" panose="020F0502020204030204" pitchFamily="34" charset="0"/>
            </a:endParaRPr>
          </a:p>
          <a:p>
            <a:pPr fontAlgn="auto">
              <a:spcAft>
                <a:spcPts val="0"/>
              </a:spcAft>
            </a:pPr>
            <a:endParaRPr lang="en-US" sz="2900" dirty="0">
              <a:solidFill>
                <a:schemeClr val="tx1"/>
              </a:solidFill>
              <a:latin typeface="Calibri" panose="020F0502020204030204" pitchFamily="34" charset="0"/>
              <a:cs typeface="Calibri" panose="020F0502020204030204" pitchFamily="34" charset="0"/>
            </a:endParaRPr>
          </a:p>
          <a:p>
            <a:pPr fontAlgn="auto">
              <a:spcAft>
                <a:spcPts val="0"/>
              </a:spcAft>
            </a:pPr>
            <a:endParaRPr lang="en-US" sz="2900" dirty="0">
              <a:solidFill>
                <a:schemeClr val="tx1"/>
              </a:solidFill>
              <a:latin typeface="Calibri" panose="020F0502020204030204" pitchFamily="34" charset="0"/>
              <a:cs typeface="Calibri" panose="020F0502020204030204" pitchFamily="34" charset="0"/>
            </a:endParaRPr>
          </a:p>
          <a:p>
            <a:pPr fontAlgn="auto">
              <a:spcAft>
                <a:spcPts val="0"/>
              </a:spcAft>
            </a:pPr>
            <a:endParaRPr lang="en-US" sz="2900" dirty="0">
              <a:solidFill>
                <a:schemeClr val="tx1"/>
              </a:solidFill>
              <a:latin typeface="Calibri" panose="020F0502020204030204" pitchFamily="34" charset="0"/>
              <a:cs typeface="Calibri" panose="020F0502020204030204" pitchFamily="34" charset="0"/>
            </a:endParaRPr>
          </a:p>
          <a:p>
            <a:pPr fontAlgn="auto">
              <a:spcAft>
                <a:spcPts val="0"/>
              </a:spcAft>
            </a:pPr>
            <a:endParaRPr lang="en-US" sz="29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23654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A652C-D12C-FB32-E77F-07BA461577AE}"/>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6A392594-E189-BD6D-E503-84C2AA22B4CB}"/>
              </a:ext>
            </a:extLst>
          </p:cNvPr>
          <p:cNvSpPr txBox="1">
            <a:spLocks/>
          </p:cNvSpPr>
          <p:nvPr/>
        </p:nvSpPr>
        <p:spPr>
          <a:xfrm>
            <a:off x="135211" y="1505753"/>
            <a:ext cx="8870868" cy="900994"/>
          </a:xfrm>
          <a:prstGeom prst="rect">
            <a:avLst/>
          </a:prstGeom>
        </p:spPr>
        <p:txBody>
          <a:bodyPr>
            <a:normAutofit fontScale="975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a:t>
            </a:r>
            <a:endParaRPr lang="en-US" sz="3200" b="1" dirty="0">
              <a:solidFill>
                <a:schemeClr val="tx1"/>
              </a:solidFill>
            </a:endParaRPr>
          </a:p>
        </p:txBody>
      </p:sp>
      <p:sp>
        <p:nvSpPr>
          <p:cNvPr id="18" name="Title 1">
            <a:extLst>
              <a:ext uri="{FF2B5EF4-FFF2-40B4-BE49-F238E27FC236}">
                <a16:creationId xmlns:a16="http://schemas.microsoft.com/office/drawing/2014/main" id="{6952FF7D-40EF-9E89-E96A-8E1F5D4B1083}"/>
              </a:ext>
            </a:extLst>
          </p:cNvPr>
          <p:cNvSpPr txBox="1">
            <a:spLocks/>
          </p:cNvSpPr>
          <p:nvPr/>
        </p:nvSpPr>
        <p:spPr>
          <a:xfrm>
            <a:off x="287611" y="1658153"/>
            <a:ext cx="8870868" cy="900994"/>
          </a:xfrm>
          <a:prstGeom prst="rect">
            <a:avLst/>
          </a:prstGeom>
        </p:spPr>
        <p:txBody>
          <a:bodyPr>
            <a:normAutofit fontScale="97500" lnSpcReduction="10000"/>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algn="ctr" fontAlgn="auto">
              <a:spcAft>
                <a:spcPts val="0"/>
              </a:spcAft>
            </a:pPr>
            <a:r>
              <a:rPr lang="en-GB" sz="3200" b="1" dirty="0">
                <a:solidFill>
                  <a:schemeClr val="tx1"/>
                </a:solidFill>
              </a:rPr>
              <a:t>﻿ Game of Loans</a:t>
            </a:r>
          </a:p>
          <a:p>
            <a:pPr algn="ctr" fontAlgn="auto">
              <a:spcAft>
                <a:spcPts val="0"/>
              </a:spcAft>
            </a:pPr>
            <a:r>
              <a:rPr lang="en-GB" sz="3200" b="1" dirty="0">
                <a:solidFill>
                  <a:schemeClr val="tx1"/>
                </a:solidFill>
              </a:rPr>
              <a:t>Liability Management Exercises (LMEs)</a:t>
            </a: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
        <p:nvSpPr>
          <p:cNvPr id="23" name="Title 1">
            <a:extLst>
              <a:ext uri="{FF2B5EF4-FFF2-40B4-BE49-F238E27FC236}">
                <a16:creationId xmlns:a16="http://schemas.microsoft.com/office/drawing/2014/main" id="{D78DDA37-95F3-0BD8-78B9-46277407CBBE}"/>
              </a:ext>
            </a:extLst>
          </p:cNvPr>
          <p:cNvSpPr txBox="1">
            <a:spLocks/>
          </p:cNvSpPr>
          <p:nvPr/>
        </p:nvSpPr>
        <p:spPr>
          <a:xfrm>
            <a:off x="361183" y="2862319"/>
            <a:ext cx="8870868" cy="900994"/>
          </a:xfrm>
          <a:prstGeom prst="rect">
            <a:avLst/>
          </a:prstGeom>
        </p:spPr>
        <p:txBody>
          <a:bodyPr>
            <a:normAutofit/>
          </a:bodyPr>
          <a:lstStyle>
            <a:lvl1pPr algn="l" defTabSz="685800" rtl="0" eaLnBrk="1" latinLnBrk="0" hangingPunct="1">
              <a:lnSpc>
                <a:spcPct val="90000"/>
              </a:lnSpc>
              <a:spcBef>
                <a:spcPct val="0"/>
              </a:spcBef>
              <a:buNone/>
              <a:defRPr sz="4050" b="0" kern="1200">
                <a:solidFill>
                  <a:schemeClr val="bg1"/>
                </a:solidFill>
                <a:latin typeface="+mj-lt"/>
                <a:ea typeface="+mj-ea"/>
                <a:cs typeface="+mj-cs"/>
              </a:defRPr>
            </a:lvl1pPr>
          </a:lstStyle>
          <a:p>
            <a:pPr fontAlgn="auto">
              <a:spcAft>
                <a:spcPts val="0"/>
              </a:spcAft>
            </a:pPr>
            <a:r>
              <a:rPr lang="en-US" sz="2800" dirty="0">
                <a:solidFill>
                  <a:schemeClr val="tx1"/>
                </a:solidFill>
                <a:latin typeface="Calibri" panose="020F0502020204030204" pitchFamily="34" charset="0"/>
                <a:cs typeface="Calibri" panose="020F0502020204030204" pitchFamily="34" charset="0"/>
              </a:rPr>
              <a:t>LMEs </a:t>
            </a:r>
            <a:r>
              <a:rPr lang="en-US" sz="2800" b="1" dirty="0">
                <a:solidFill>
                  <a:schemeClr val="tx1"/>
                </a:solidFill>
                <a:latin typeface="Calibri" panose="020F0502020204030204" pitchFamily="34" charset="0"/>
                <a:cs typeface="Calibri" panose="020F0502020204030204" pitchFamily="34" charset="0"/>
              </a:rPr>
              <a:t>Challenge Risks</a:t>
            </a:r>
            <a:endParaRPr lang="en-US" sz="2800" dirty="0">
              <a:solidFill>
                <a:schemeClr val="tx1"/>
              </a:solidFill>
            </a:endParaRPr>
          </a:p>
          <a:p>
            <a:pPr fontAlgn="auto">
              <a:spcAft>
                <a:spcPts val="0"/>
              </a:spcAft>
            </a:pPr>
            <a:endParaRPr lang="en-US" sz="5600" b="1" dirty="0">
              <a:solidFill>
                <a:schemeClr val="tx1"/>
              </a:solidFill>
            </a:endParaRPr>
          </a:p>
          <a:p>
            <a:pPr marL="457200" indent="-457200" fontAlgn="auto">
              <a:spcAft>
                <a:spcPts val="0"/>
              </a:spcAft>
              <a:buFont typeface="Arial" panose="020B0604020202020204" pitchFamily="34" charset="0"/>
              <a:buChar char="•"/>
            </a:pPr>
            <a:endParaRPr lang="en-US" sz="3200" b="1" dirty="0">
              <a:solidFill>
                <a:schemeClr val="tx1"/>
              </a:solidFill>
            </a:endParaRPr>
          </a:p>
          <a:p>
            <a:pPr marL="457200" indent="-457200" fontAlgn="auto">
              <a:spcAft>
                <a:spcPts val="0"/>
              </a:spcAft>
              <a:buFont typeface="Arial" panose="020B0604020202020204" pitchFamily="34" charset="0"/>
              <a:buChar char="•"/>
            </a:pPr>
            <a:endParaRPr lang="en-US" sz="3200" b="1" dirty="0">
              <a:solidFill>
                <a:schemeClr val="tx1"/>
              </a:solidFill>
            </a:endParaRPr>
          </a:p>
          <a:p>
            <a:pPr marL="457200" indent="-457200" fontAlgn="auto">
              <a:spcAft>
                <a:spcPts val="0"/>
              </a:spcAft>
              <a:buFont typeface="Arial" panose="020B0604020202020204" pitchFamily="34" charset="0"/>
              <a:buChar char="•"/>
            </a:pPr>
            <a:endParaRPr lang="en-US" sz="3200" b="1" dirty="0">
              <a:solidFill>
                <a:schemeClr val="tx1"/>
              </a:solidFill>
            </a:endParaRPr>
          </a:p>
          <a:p>
            <a:pP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algn="ctr" fontAlgn="auto">
              <a:spcAft>
                <a:spcPts val="0"/>
              </a:spcAft>
            </a:pPr>
            <a:endParaRPr lang="en-GB" sz="3200" b="1" dirty="0">
              <a:solidFill>
                <a:schemeClr val="tx1"/>
              </a:solidFill>
            </a:endParaRPr>
          </a:p>
          <a:p>
            <a:pPr fontAlgn="auto">
              <a:spcAft>
                <a:spcPts val="0"/>
              </a:spcAft>
            </a:pPr>
            <a:endParaRPr lang="en-US" sz="3200" b="1" dirty="0">
              <a:solidFill>
                <a:schemeClr val="tx1"/>
              </a:solidFill>
            </a:endParaRPr>
          </a:p>
        </p:txBody>
      </p:sp>
    </p:spTree>
    <p:extLst>
      <p:ext uri="{BB962C8B-B14F-4D97-AF65-F5344CB8AC3E}">
        <p14:creationId xmlns:p14="http://schemas.microsoft.com/office/powerpoint/2010/main" val="38307483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254096"/>
            <a:ext cx="5829300" cy="1378819"/>
          </a:xfrm>
        </p:spPr>
        <p:txBody>
          <a:bodyPr/>
          <a:lstStyle/>
          <a:p>
            <a:pPr>
              <a:spcAft>
                <a:spcPts val="1800"/>
              </a:spcAft>
            </a:pPr>
            <a:r>
              <a:rPr lang="en-GB" sz="3000" b="1" dirty="0"/>
              <a:t>Coffee Break</a:t>
            </a:r>
            <a:br>
              <a:rPr lang="en-GB" sz="3000" b="1" dirty="0"/>
            </a:br>
            <a:br>
              <a:rPr lang="en-GB" sz="750" b="1" dirty="0"/>
            </a:br>
            <a:br>
              <a:rPr lang="en-GB" sz="750" b="1" dirty="0"/>
            </a:br>
            <a:br>
              <a:rPr lang="en-GB" sz="750" b="1" dirty="0"/>
            </a:br>
            <a:r>
              <a:rPr lang="en-GB" sz="1800" b="1" dirty="0"/>
              <a:t>Kindly Sponsored By</a:t>
            </a:r>
            <a:endParaRPr lang="en-US" sz="1800" b="1" dirty="0"/>
          </a:p>
        </p:txBody>
      </p:sp>
      <p:pic>
        <p:nvPicPr>
          <p:cNvPr id="5" name="Picture 4">
            <a:extLst>
              <a:ext uri="{FF2B5EF4-FFF2-40B4-BE49-F238E27FC236}">
                <a16:creationId xmlns:a16="http://schemas.microsoft.com/office/drawing/2014/main" id="{BB539564-A3CC-9344-CF6C-2AA7CE6DA9DC}"/>
              </a:ext>
            </a:extLst>
          </p:cNvPr>
          <p:cNvPicPr>
            <a:picLocks noChangeAspect="1"/>
          </p:cNvPicPr>
          <p:nvPr/>
        </p:nvPicPr>
        <p:blipFill>
          <a:blip r:embed="rId3"/>
          <a:stretch>
            <a:fillRect/>
          </a:stretch>
        </p:blipFill>
        <p:spPr>
          <a:xfrm>
            <a:off x="189261" y="1725433"/>
            <a:ext cx="8765478" cy="3800248"/>
          </a:xfrm>
          <a:prstGeom prst="rect">
            <a:avLst/>
          </a:prstGeom>
        </p:spPr>
      </p:pic>
    </p:spTree>
    <p:extLst>
      <p:ext uri="{BB962C8B-B14F-4D97-AF65-F5344CB8AC3E}">
        <p14:creationId xmlns:p14="http://schemas.microsoft.com/office/powerpoint/2010/main" val="778194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993080" y="1193637"/>
            <a:ext cx="7137245" cy="749653"/>
          </a:xfrm>
        </p:spPr>
        <p:txBody>
          <a:bodyPr>
            <a:normAutofit/>
          </a:bodyPr>
          <a:lstStyle/>
          <a:p>
            <a:r>
              <a:rPr lang="en-GB" sz="3600" b="1" dirty="0"/>
              <a:t>Stigma of Insolvency</a:t>
            </a:r>
            <a:endParaRPr lang="en-US" sz="3600" dirty="0"/>
          </a:p>
        </p:txBody>
      </p:sp>
      <p:pic>
        <p:nvPicPr>
          <p:cNvPr id="20" name="Picture 19">
            <a:extLst>
              <a:ext uri="{FF2B5EF4-FFF2-40B4-BE49-F238E27FC236}">
                <a16:creationId xmlns:a16="http://schemas.microsoft.com/office/drawing/2014/main" id="{A097A0BE-2DEF-65BC-5EEB-98D3466A591A}"/>
              </a:ext>
            </a:extLst>
          </p:cNvPr>
          <p:cNvPicPr>
            <a:picLocks noChangeAspect="1"/>
          </p:cNvPicPr>
          <p:nvPr/>
        </p:nvPicPr>
        <p:blipFill>
          <a:blip r:embed="rId3"/>
          <a:srcRect l="222" r="222"/>
          <a:stretch/>
        </p:blipFill>
        <p:spPr>
          <a:xfrm>
            <a:off x="5561347" y="2084084"/>
            <a:ext cx="1571580" cy="1571581"/>
          </a:xfrm>
          <a:prstGeom prst="ellipse">
            <a:avLst/>
          </a:prstGeom>
        </p:spPr>
      </p:pic>
      <p:pic>
        <p:nvPicPr>
          <p:cNvPr id="18" name="Picture 17">
            <a:extLst>
              <a:ext uri="{FF2B5EF4-FFF2-40B4-BE49-F238E27FC236}">
                <a16:creationId xmlns:a16="http://schemas.microsoft.com/office/drawing/2014/main" id="{D486E16B-D556-8981-AAE1-6D15354F341E}"/>
              </a:ext>
            </a:extLst>
          </p:cNvPr>
          <p:cNvPicPr>
            <a:picLocks noChangeAspect="1"/>
          </p:cNvPicPr>
          <p:nvPr/>
        </p:nvPicPr>
        <p:blipFill>
          <a:blip r:embed="rId4"/>
          <a:srcRect l="937" r="937"/>
          <a:stretch/>
        </p:blipFill>
        <p:spPr>
          <a:xfrm>
            <a:off x="3800931" y="2084084"/>
            <a:ext cx="1542137" cy="1571581"/>
          </a:xfrm>
          <a:prstGeom prst="ellipse">
            <a:avLst/>
          </a:prstGeom>
        </p:spPr>
      </p:pic>
      <p:pic>
        <p:nvPicPr>
          <p:cNvPr id="14" name="Picture 13">
            <a:extLst>
              <a:ext uri="{FF2B5EF4-FFF2-40B4-BE49-F238E27FC236}">
                <a16:creationId xmlns:a16="http://schemas.microsoft.com/office/drawing/2014/main" id="{586E6C4A-F4B4-2C95-2CB3-2CAB7E0BFB77}"/>
              </a:ext>
            </a:extLst>
          </p:cNvPr>
          <p:cNvPicPr>
            <a:picLocks noChangeAspect="1"/>
          </p:cNvPicPr>
          <p:nvPr/>
        </p:nvPicPr>
        <p:blipFill>
          <a:blip r:embed="rId5"/>
          <a:srcRect l="417" r="417"/>
          <a:stretch/>
        </p:blipFill>
        <p:spPr>
          <a:xfrm>
            <a:off x="1981634" y="2084084"/>
            <a:ext cx="1571580" cy="1571581"/>
          </a:xfrm>
          <a:prstGeom prst="ellipse">
            <a:avLst/>
          </a:prstGeom>
        </p:spPr>
      </p:pic>
      <p:pic>
        <p:nvPicPr>
          <p:cNvPr id="4" name="Picture 3">
            <a:extLst>
              <a:ext uri="{FF2B5EF4-FFF2-40B4-BE49-F238E27FC236}">
                <a16:creationId xmlns:a16="http://schemas.microsoft.com/office/drawing/2014/main" id="{B961241B-B9DB-6C8A-508A-C712A7C0455B}"/>
              </a:ext>
            </a:extLst>
          </p:cNvPr>
          <p:cNvPicPr>
            <a:picLocks noChangeAspect="1"/>
          </p:cNvPicPr>
          <p:nvPr/>
        </p:nvPicPr>
        <p:blipFill>
          <a:blip r:embed="rId6"/>
          <a:srcRect l="119" r="119"/>
          <a:stretch/>
        </p:blipFill>
        <p:spPr>
          <a:xfrm>
            <a:off x="191781" y="2084084"/>
            <a:ext cx="1571580" cy="1571581"/>
          </a:xfrm>
          <a:prstGeom prst="ellipse">
            <a:avLst/>
          </a:prstGeom>
        </p:spPr>
      </p:pic>
      <p:sp>
        <p:nvSpPr>
          <p:cNvPr id="9" name="Subtitle 2">
            <a:extLst>
              <a:ext uri="{FF2B5EF4-FFF2-40B4-BE49-F238E27FC236}">
                <a16:creationId xmlns:a16="http://schemas.microsoft.com/office/drawing/2014/main" id="{71D3D245-7D42-83C6-9229-48BEF8A869C0}"/>
              </a:ext>
            </a:extLst>
          </p:cNvPr>
          <p:cNvSpPr txBox="1">
            <a:spLocks/>
          </p:cNvSpPr>
          <p:nvPr/>
        </p:nvSpPr>
        <p:spPr>
          <a:xfrm>
            <a:off x="191778" y="3732510"/>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Karl-Heinz Götze</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Kreditschutzverband von 1870, Austria</a:t>
            </a:r>
          </a:p>
        </p:txBody>
      </p:sp>
      <p:sp>
        <p:nvSpPr>
          <p:cNvPr id="10" name="Subtitle 2">
            <a:extLst>
              <a:ext uri="{FF2B5EF4-FFF2-40B4-BE49-F238E27FC236}">
                <a16:creationId xmlns:a16="http://schemas.microsoft.com/office/drawing/2014/main" id="{3A2177BD-421E-7E53-D71C-6E6A4AA43B69}"/>
              </a:ext>
            </a:extLst>
          </p:cNvPr>
          <p:cNvSpPr txBox="1">
            <a:spLocks/>
          </p:cNvSpPr>
          <p:nvPr/>
        </p:nvSpPr>
        <p:spPr>
          <a:xfrm>
            <a:off x="1887794" y="3732510"/>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Emilie Ghio</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University of Edinburgh, UK</a:t>
            </a:r>
          </a:p>
        </p:txBody>
      </p:sp>
      <p:sp>
        <p:nvSpPr>
          <p:cNvPr id="11" name="Subtitle 2">
            <a:extLst>
              <a:ext uri="{FF2B5EF4-FFF2-40B4-BE49-F238E27FC236}">
                <a16:creationId xmlns:a16="http://schemas.microsoft.com/office/drawing/2014/main" id="{27665F2A-02F6-CF0E-56A7-7C1039C60BFC}"/>
              </a:ext>
            </a:extLst>
          </p:cNvPr>
          <p:cNvSpPr txBox="1">
            <a:spLocks/>
          </p:cNvSpPr>
          <p:nvPr/>
        </p:nvSpPr>
        <p:spPr>
          <a:xfrm>
            <a:off x="3771491" y="3732510"/>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Donald Thomson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Thorntons Law / University of Dundee, UK</a:t>
            </a:r>
          </a:p>
        </p:txBody>
      </p:sp>
      <p:sp>
        <p:nvSpPr>
          <p:cNvPr id="12" name="Subtitle 2">
            <a:extLst>
              <a:ext uri="{FF2B5EF4-FFF2-40B4-BE49-F238E27FC236}">
                <a16:creationId xmlns:a16="http://schemas.microsoft.com/office/drawing/2014/main" id="{88072F19-D259-E4AD-1356-32A81543B70F}"/>
              </a:ext>
            </a:extLst>
          </p:cNvPr>
          <p:cNvSpPr txBox="1">
            <a:spLocks/>
          </p:cNvSpPr>
          <p:nvPr/>
        </p:nvSpPr>
        <p:spPr>
          <a:xfrm>
            <a:off x="5561347" y="3732510"/>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Nuno Lobo Antunes</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Partners in Neuroscience, Portugal</a:t>
            </a:r>
          </a:p>
        </p:txBody>
      </p:sp>
      <p:pic>
        <p:nvPicPr>
          <p:cNvPr id="5" name="Picture 4">
            <a:extLst>
              <a:ext uri="{FF2B5EF4-FFF2-40B4-BE49-F238E27FC236}">
                <a16:creationId xmlns:a16="http://schemas.microsoft.com/office/drawing/2014/main" id="{DC856A9E-143B-2A98-208F-8E7C341C9C16}"/>
              </a:ext>
            </a:extLst>
          </p:cNvPr>
          <p:cNvPicPr>
            <a:picLocks noChangeAspect="1"/>
          </p:cNvPicPr>
          <p:nvPr/>
        </p:nvPicPr>
        <p:blipFill>
          <a:blip r:embed="rId7"/>
          <a:srcRect l="208" r="208"/>
          <a:stretch/>
        </p:blipFill>
        <p:spPr>
          <a:xfrm>
            <a:off x="7320607" y="2084084"/>
            <a:ext cx="1571580" cy="1571581"/>
          </a:xfrm>
          <a:prstGeom prst="ellipse">
            <a:avLst/>
          </a:prstGeom>
        </p:spPr>
      </p:pic>
      <p:sp>
        <p:nvSpPr>
          <p:cNvPr id="6" name="Subtitle 2">
            <a:extLst>
              <a:ext uri="{FF2B5EF4-FFF2-40B4-BE49-F238E27FC236}">
                <a16:creationId xmlns:a16="http://schemas.microsoft.com/office/drawing/2014/main" id="{B1BE6231-5096-5FB9-C350-C1BB8A6EC27C}"/>
              </a:ext>
            </a:extLst>
          </p:cNvPr>
          <p:cNvSpPr txBox="1">
            <a:spLocks/>
          </p:cNvSpPr>
          <p:nvPr/>
        </p:nvSpPr>
        <p:spPr>
          <a:xfrm>
            <a:off x="7320607" y="3732510"/>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Noora </a:t>
            </a:r>
            <a:r>
              <a:rPr lang="en-GB" sz="1200" b="1" dirty="0" err="1">
                <a:solidFill>
                  <a:srgbClr val="262526"/>
                </a:solidFill>
                <a:latin typeface="Calibri" panose="020F0502020204030204" pitchFamily="34" charset="0"/>
                <a:cs typeface="Calibri" panose="020F0502020204030204" pitchFamily="34" charset="0"/>
              </a:rPr>
              <a:t>Fagerström</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Entrepreneur and Politician, Finland</a:t>
            </a:r>
          </a:p>
        </p:txBody>
      </p:sp>
    </p:spTree>
    <p:extLst>
      <p:ext uri="{BB962C8B-B14F-4D97-AF65-F5344CB8AC3E}">
        <p14:creationId xmlns:p14="http://schemas.microsoft.com/office/powerpoint/2010/main" val="4030543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86856" y="1348168"/>
            <a:ext cx="8770288" cy="739773"/>
          </a:xfrm>
        </p:spPr>
        <p:txBody>
          <a:bodyPr>
            <a:normAutofit/>
          </a:bodyPr>
          <a:lstStyle/>
          <a:p>
            <a:r>
              <a:rPr lang="en-GB" sz="3600" b="1" dirty="0"/>
              <a:t>Grand Prix </a:t>
            </a:r>
            <a:r>
              <a:rPr lang="en-GB" sz="3600" b="1" dirty="0" err="1"/>
              <a:t>d’Harmonisation</a:t>
            </a:r>
            <a:endParaRPr lang="en-US" sz="3600" b="1" dirty="0"/>
          </a:p>
        </p:txBody>
      </p:sp>
      <p:pic>
        <p:nvPicPr>
          <p:cNvPr id="6" name="Picture 5">
            <a:extLst>
              <a:ext uri="{FF2B5EF4-FFF2-40B4-BE49-F238E27FC236}">
                <a16:creationId xmlns:a16="http://schemas.microsoft.com/office/drawing/2014/main" id="{4D5A7D36-5B84-A175-5A7D-E650E2E4C606}"/>
              </a:ext>
            </a:extLst>
          </p:cNvPr>
          <p:cNvPicPr>
            <a:picLocks noChangeAspect="1"/>
          </p:cNvPicPr>
          <p:nvPr/>
        </p:nvPicPr>
        <p:blipFill>
          <a:blip r:embed="rId3"/>
          <a:srcRect/>
          <a:stretch/>
        </p:blipFill>
        <p:spPr>
          <a:xfrm>
            <a:off x="3714319" y="2234093"/>
            <a:ext cx="1847248" cy="1847248"/>
          </a:xfrm>
          <a:prstGeom prst="ellipse">
            <a:avLst/>
          </a:prstGeom>
        </p:spPr>
      </p:pic>
      <p:pic>
        <p:nvPicPr>
          <p:cNvPr id="7" name="Picture 6">
            <a:extLst>
              <a:ext uri="{FF2B5EF4-FFF2-40B4-BE49-F238E27FC236}">
                <a16:creationId xmlns:a16="http://schemas.microsoft.com/office/drawing/2014/main" id="{D059A551-2D32-D626-CF57-EA52F779FD5B}"/>
              </a:ext>
            </a:extLst>
          </p:cNvPr>
          <p:cNvPicPr>
            <a:picLocks noChangeAspect="1"/>
          </p:cNvPicPr>
          <p:nvPr/>
        </p:nvPicPr>
        <p:blipFill>
          <a:blip r:embed="rId4"/>
          <a:srcRect/>
          <a:stretch/>
        </p:blipFill>
        <p:spPr>
          <a:xfrm>
            <a:off x="1381659" y="2234093"/>
            <a:ext cx="1847248" cy="1847248"/>
          </a:xfrm>
          <a:prstGeom prst="ellipse">
            <a:avLst/>
          </a:prstGeom>
        </p:spPr>
      </p:pic>
      <p:sp>
        <p:nvSpPr>
          <p:cNvPr id="8" name="Subtitle 2">
            <a:extLst>
              <a:ext uri="{FF2B5EF4-FFF2-40B4-BE49-F238E27FC236}">
                <a16:creationId xmlns:a16="http://schemas.microsoft.com/office/drawing/2014/main" id="{5442964E-46D1-4E70-4942-24CFC4F74594}"/>
              </a:ext>
            </a:extLst>
          </p:cNvPr>
          <p:cNvSpPr txBox="1">
            <a:spLocks/>
          </p:cNvSpPr>
          <p:nvPr/>
        </p:nvSpPr>
        <p:spPr>
          <a:xfrm>
            <a:off x="1381656" y="4171666"/>
            <a:ext cx="1847249" cy="100661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Robert Hänel</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Anchor, Germany /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INSOL Europe TRIP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Group Co-Chair </a:t>
            </a:r>
          </a:p>
        </p:txBody>
      </p:sp>
      <p:sp>
        <p:nvSpPr>
          <p:cNvPr id="9" name="Subtitle 2">
            <a:extLst>
              <a:ext uri="{FF2B5EF4-FFF2-40B4-BE49-F238E27FC236}">
                <a16:creationId xmlns:a16="http://schemas.microsoft.com/office/drawing/2014/main" id="{81B1D931-24FF-0B57-158D-96C55E2B0389}"/>
              </a:ext>
            </a:extLst>
          </p:cNvPr>
          <p:cNvSpPr txBox="1">
            <a:spLocks/>
          </p:cNvSpPr>
          <p:nvPr/>
        </p:nvSpPr>
        <p:spPr>
          <a:xfrm>
            <a:off x="3485466" y="4171666"/>
            <a:ext cx="2304954" cy="100661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Christophe Thevenot</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Thevenot Partners,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France / INSOL Europe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TRIP Group Co-Chair </a:t>
            </a:r>
          </a:p>
        </p:txBody>
      </p:sp>
      <p:pic>
        <p:nvPicPr>
          <p:cNvPr id="2" name="Picture 1">
            <a:extLst>
              <a:ext uri="{FF2B5EF4-FFF2-40B4-BE49-F238E27FC236}">
                <a16:creationId xmlns:a16="http://schemas.microsoft.com/office/drawing/2014/main" id="{02A93708-5027-E5CF-260C-5B477C753227}"/>
              </a:ext>
            </a:extLst>
          </p:cNvPr>
          <p:cNvPicPr>
            <a:picLocks noChangeAspect="1"/>
          </p:cNvPicPr>
          <p:nvPr/>
        </p:nvPicPr>
        <p:blipFill>
          <a:blip r:embed="rId5"/>
          <a:srcRect l="244" r="244"/>
          <a:stretch/>
        </p:blipFill>
        <p:spPr>
          <a:xfrm>
            <a:off x="6046982" y="2199315"/>
            <a:ext cx="1847248" cy="1847248"/>
          </a:xfrm>
          <a:prstGeom prst="ellipse">
            <a:avLst/>
          </a:prstGeom>
        </p:spPr>
      </p:pic>
      <p:sp>
        <p:nvSpPr>
          <p:cNvPr id="3" name="Subtitle 2">
            <a:extLst>
              <a:ext uri="{FF2B5EF4-FFF2-40B4-BE49-F238E27FC236}">
                <a16:creationId xmlns:a16="http://schemas.microsoft.com/office/drawing/2014/main" id="{77168073-2B5C-58BD-0788-692A81EE72C4}"/>
              </a:ext>
            </a:extLst>
          </p:cNvPr>
          <p:cNvSpPr txBox="1">
            <a:spLocks/>
          </p:cNvSpPr>
          <p:nvPr/>
        </p:nvSpPr>
        <p:spPr>
          <a:xfrm>
            <a:off x="6046979" y="4136888"/>
            <a:ext cx="1847249" cy="100661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Sabine Vorwerk</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Linklaters,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Germany</a:t>
            </a:r>
          </a:p>
        </p:txBody>
      </p:sp>
    </p:spTree>
    <p:extLst>
      <p:ext uri="{BB962C8B-B14F-4D97-AF65-F5344CB8AC3E}">
        <p14:creationId xmlns:p14="http://schemas.microsoft.com/office/powerpoint/2010/main" val="3645430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47150-827F-D5C7-1228-EE16C421A7DC}"/>
            </a:ext>
          </a:extLst>
        </p:cNvPr>
        <p:cNvGrpSpPr/>
        <p:nvPr/>
      </p:nvGrpSpPr>
      <p:grpSpPr>
        <a:xfrm>
          <a:off x="0" y="0"/>
          <a:ext cx="0" cy="0"/>
          <a:chOff x="0" y="0"/>
          <a:chExt cx="0" cy="0"/>
        </a:xfrm>
      </p:grpSpPr>
      <p:sp>
        <p:nvSpPr>
          <p:cNvPr id="4" name="Title 1" descr="|">
            <a:extLst>
              <a:ext uri="{FF2B5EF4-FFF2-40B4-BE49-F238E27FC236}">
                <a16:creationId xmlns:a16="http://schemas.microsoft.com/office/drawing/2014/main" id="{D9910642-E886-3FFA-6113-238E10347D84}"/>
              </a:ext>
            </a:extLst>
          </p:cNvPr>
          <p:cNvSpPr>
            <a:spLocks noGrp="1"/>
          </p:cNvSpPr>
          <p:nvPr>
            <p:ph type="ctrTitle"/>
          </p:nvPr>
        </p:nvSpPr>
        <p:spPr/>
        <p:txBody>
          <a:bodyPr/>
          <a:lstStyle/>
          <a:p>
            <a:r>
              <a:rPr lang="en-US" dirty="0"/>
              <a:t>INSOL Europe Annual Congress</a:t>
            </a:r>
            <a:br>
              <a:rPr lang="en-US" dirty="0"/>
            </a:br>
            <a:endParaRPr lang="en-GB" dirty="0"/>
          </a:p>
        </p:txBody>
      </p:sp>
      <p:sp>
        <p:nvSpPr>
          <p:cNvPr id="2" name="Subtitle 2" descr="|">
            <a:extLst>
              <a:ext uri="{FF2B5EF4-FFF2-40B4-BE49-F238E27FC236}">
                <a16:creationId xmlns:a16="http://schemas.microsoft.com/office/drawing/2014/main" id="{CEAB6C66-A034-DD14-6A1A-020823584D1E}"/>
              </a:ext>
            </a:extLst>
          </p:cNvPr>
          <p:cNvSpPr>
            <a:spLocks noGrp="1"/>
          </p:cNvSpPr>
          <p:nvPr>
            <p:ph type="subTitle" idx="1"/>
          </p:nvPr>
        </p:nvSpPr>
        <p:spPr/>
        <p:txBody>
          <a:bodyPr>
            <a:normAutofit/>
          </a:bodyPr>
          <a:lstStyle/>
          <a:p>
            <a:r>
              <a:rPr lang="en-GB" dirty="0"/>
              <a:t>Grand Prix </a:t>
            </a:r>
            <a:r>
              <a:rPr lang="en-GB" dirty="0" err="1"/>
              <a:t>d’Harmonisation</a:t>
            </a:r>
            <a:endParaRPr lang="en-GB" dirty="0"/>
          </a:p>
          <a:p>
            <a:r>
              <a:rPr lang="en-GB" dirty="0"/>
              <a:t>Dr. Sabine Vorwerk</a:t>
            </a:r>
          </a:p>
          <a:p>
            <a:r>
              <a:rPr lang="en-US" dirty="0"/>
              <a:t>11 October 2025</a:t>
            </a:r>
            <a:endParaRPr lang="en-GB" dirty="0"/>
          </a:p>
        </p:txBody>
      </p:sp>
      <p:pic>
        <p:nvPicPr>
          <p:cNvPr id="7" name="Picture Placeholder 6" descr="A large white building with a green dome with Hofburg in the background&#10;&#10;AI-generated content may be incorrect.">
            <a:extLst>
              <a:ext uri="{FF2B5EF4-FFF2-40B4-BE49-F238E27FC236}">
                <a16:creationId xmlns:a16="http://schemas.microsoft.com/office/drawing/2014/main" id="{091CFAFC-1650-5BA4-5207-0D8458533301}"/>
              </a:ext>
            </a:extLst>
          </p:cNvPr>
          <p:cNvPicPr>
            <a:picLocks noGrp="1" noChangeAspect="1"/>
          </p:cNvPicPr>
          <p:nvPr>
            <p:ph type="pic" sz="quarter" idx="14"/>
          </p:nvPr>
        </p:nvPicPr>
        <p:blipFill>
          <a:blip r:embed="rId3">
            <a:extLst>
              <a:ext uri="{837473B0-CC2E-450A-ABE3-18F120FF3D39}">
                <a1611:picAttrSrcUrl xmlns:a1611="http://schemas.microsoft.com/office/drawing/2016/11/main" r:id="rId4"/>
              </a:ext>
            </a:extLst>
          </a:blip>
          <a:srcRect l="13810" r="13810"/>
          <a:stretch>
            <a:fillRect/>
          </a:stretch>
        </p:blipFill>
        <p:spPr>
          <a:xfrm>
            <a:off x="2524504" y="1084960"/>
            <a:ext cx="6619496" cy="5144391"/>
          </a:xfrm>
        </p:spPr>
      </p:pic>
    </p:spTree>
    <p:extLst>
      <p:ext uri="{BB962C8B-B14F-4D97-AF65-F5344CB8AC3E}">
        <p14:creationId xmlns:p14="http://schemas.microsoft.com/office/powerpoint/2010/main" val="2206338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67F28-3549-AA1F-0549-BC2241C3DED8}"/>
            </a:ext>
          </a:extLst>
        </p:cNvPr>
        <p:cNvGrpSpPr/>
        <p:nvPr/>
      </p:nvGrpSpPr>
      <p:grpSpPr>
        <a:xfrm>
          <a:off x="0" y="0"/>
          <a:ext cx="0" cy="0"/>
          <a:chOff x="0" y="0"/>
          <a:chExt cx="0" cy="0"/>
        </a:xfrm>
      </p:grpSpPr>
      <p:sp>
        <p:nvSpPr>
          <p:cNvPr id="5" name="Text Placeholder 3" descr="|">
            <a:extLst>
              <a:ext uri="{FF2B5EF4-FFF2-40B4-BE49-F238E27FC236}">
                <a16:creationId xmlns:a16="http://schemas.microsoft.com/office/drawing/2014/main" id="{6CBBDB5B-DE9E-847B-453B-A24DBC5A8A86}"/>
              </a:ext>
            </a:extLst>
          </p:cNvPr>
          <p:cNvSpPr>
            <a:spLocks noGrp="1"/>
          </p:cNvSpPr>
          <p:nvPr>
            <p:ph type="body" sz="quarter" idx="11"/>
          </p:nvPr>
        </p:nvSpPr>
        <p:spPr/>
        <p:txBody>
          <a:bodyPr/>
          <a:lstStyle/>
          <a:p>
            <a:r>
              <a:rPr lang="en-GB" dirty="0"/>
              <a:t>1</a:t>
            </a:r>
          </a:p>
        </p:txBody>
      </p:sp>
      <p:sp>
        <p:nvSpPr>
          <p:cNvPr id="6" name="Text Placeholder 3" descr="|">
            <a:extLst>
              <a:ext uri="{FF2B5EF4-FFF2-40B4-BE49-F238E27FC236}">
                <a16:creationId xmlns:a16="http://schemas.microsoft.com/office/drawing/2014/main" id="{AC550549-554F-5D3F-C339-4565CC7AD9DB}"/>
              </a:ext>
            </a:extLst>
          </p:cNvPr>
          <p:cNvSpPr>
            <a:spLocks noGrp="1"/>
          </p:cNvSpPr>
          <p:nvPr>
            <p:ph type="body" sz="quarter" idx="12"/>
          </p:nvPr>
        </p:nvSpPr>
        <p:spPr/>
        <p:txBody>
          <a:bodyPr>
            <a:normAutofit/>
          </a:bodyPr>
          <a:lstStyle/>
          <a:p>
            <a:r>
              <a:rPr lang="en-US" dirty="0"/>
              <a:t>The Ballad of Europe’s Common Cause – </a:t>
            </a:r>
          </a:p>
          <a:p>
            <a:r>
              <a:rPr lang="en-US" dirty="0"/>
              <a:t>a </a:t>
            </a:r>
            <a:r>
              <a:rPr lang="en-US" dirty="0" err="1"/>
              <a:t>Harmonised</a:t>
            </a:r>
            <a:r>
              <a:rPr lang="en-US" dirty="0"/>
              <a:t> Insolvency Path</a:t>
            </a:r>
            <a:endParaRPr lang="en-GB" dirty="0"/>
          </a:p>
        </p:txBody>
      </p:sp>
    </p:spTree>
    <p:extLst>
      <p:ext uri="{BB962C8B-B14F-4D97-AF65-F5344CB8AC3E}">
        <p14:creationId xmlns:p14="http://schemas.microsoft.com/office/powerpoint/2010/main" val="150234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F8BD3-052D-98D0-7346-82574F42414D}"/>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58B5467C-8E2D-A11B-D539-5FDA76646DBE}"/>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F3F4B071-A8DD-AFC0-DD71-A093AD36CC09}"/>
              </a:ext>
            </a:extLst>
          </p:cNvPr>
          <p:cNvSpPr txBox="1"/>
          <p:nvPr/>
        </p:nvSpPr>
        <p:spPr>
          <a:xfrm>
            <a:off x="2973865" y="2357657"/>
            <a:ext cx="3200402" cy="2562240"/>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Within the halls where statutes grow,</a:t>
            </a:r>
          </a:p>
          <a:p>
            <a:pPr defTabSz="685800">
              <a:spcAft>
                <a:spcPts val="900"/>
              </a:spcAft>
            </a:pPr>
            <a:r>
              <a:rPr lang="en-US" sz="1350" dirty="0">
                <a:solidFill>
                  <a:srgbClr val="000000"/>
                </a:solidFill>
                <a:latin typeface="Arial"/>
                <a:cs typeface="Arial"/>
              </a:rPr>
              <a:t>Where wisdom shapes each line,</a:t>
            </a:r>
          </a:p>
          <a:p>
            <a:pPr defTabSz="685800">
              <a:spcAft>
                <a:spcPts val="900"/>
              </a:spcAft>
            </a:pPr>
            <a:r>
              <a:rPr lang="en-US" sz="1350" dirty="0">
                <a:solidFill>
                  <a:srgbClr val="000000"/>
                </a:solidFill>
                <a:latin typeface="Arial"/>
                <a:cs typeface="Arial"/>
              </a:rPr>
              <a:t>The need for order, long we know,</a:t>
            </a:r>
          </a:p>
          <a:p>
            <a:pPr defTabSz="685800">
              <a:spcAft>
                <a:spcPts val="900"/>
              </a:spcAft>
            </a:pPr>
            <a:r>
              <a:rPr lang="en-US" sz="1350" dirty="0">
                <a:solidFill>
                  <a:srgbClr val="000000"/>
                </a:solidFill>
                <a:latin typeface="Arial"/>
                <a:cs typeface="Arial"/>
              </a:rPr>
              <a:t>Runs deep across the Rhine.</a:t>
            </a:r>
          </a:p>
          <a:p>
            <a:pPr defTabSz="685800">
              <a:spcAft>
                <a:spcPts val="900"/>
              </a:spcAft>
            </a:pPr>
            <a:r>
              <a:rPr lang="en-US" sz="1350" dirty="0">
                <a:solidFill>
                  <a:srgbClr val="000000"/>
                </a:solidFill>
                <a:latin typeface="Arial"/>
                <a:cs typeface="Arial"/>
              </a:rPr>
              <a:t>Yet in our market, splintered wide,</a:t>
            </a:r>
          </a:p>
          <a:p>
            <a:pPr defTabSz="685800">
              <a:spcAft>
                <a:spcPts val="900"/>
              </a:spcAft>
            </a:pPr>
            <a:r>
              <a:rPr lang="en-US" sz="1350" dirty="0">
                <a:solidFill>
                  <a:srgbClr val="000000"/>
                </a:solidFill>
                <a:latin typeface="Arial"/>
                <a:cs typeface="Arial"/>
              </a:rPr>
              <a:t>Distress and doubt abide —</a:t>
            </a:r>
          </a:p>
          <a:p>
            <a:pPr defTabSz="685800">
              <a:spcAft>
                <a:spcPts val="900"/>
              </a:spcAft>
            </a:pPr>
            <a:r>
              <a:rPr lang="en-US" sz="1350" dirty="0">
                <a:solidFill>
                  <a:srgbClr val="000000"/>
                </a:solidFill>
                <a:latin typeface="Arial"/>
                <a:cs typeface="Arial"/>
              </a:rPr>
              <a:t>For when a debtor’s fortunes slide,</a:t>
            </a:r>
          </a:p>
          <a:p>
            <a:pPr defTabSz="685800">
              <a:spcAft>
                <a:spcPts val="900"/>
              </a:spcAft>
            </a:pPr>
            <a:r>
              <a:rPr lang="en-US" sz="1350" dirty="0">
                <a:solidFill>
                  <a:srgbClr val="000000"/>
                </a:solidFill>
                <a:latin typeface="Arial"/>
                <a:cs typeface="Arial"/>
              </a:rPr>
              <a:t>There’s justice, yet denied.</a:t>
            </a:r>
          </a:p>
        </p:txBody>
      </p:sp>
    </p:spTree>
    <p:extLst>
      <p:ext uri="{BB962C8B-B14F-4D97-AF65-F5344CB8AC3E}">
        <p14:creationId xmlns:p14="http://schemas.microsoft.com/office/powerpoint/2010/main" val="23956128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44BC8-B24A-4C21-4464-1254B467BFA3}"/>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1F706F60-4D7B-A491-29B7-1B515F11588E}"/>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1AB02EA1-8FDA-64B4-4706-24DE437BB4BF}"/>
              </a:ext>
            </a:extLst>
          </p:cNvPr>
          <p:cNvSpPr txBox="1"/>
          <p:nvPr/>
        </p:nvSpPr>
        <p:spPr>
          <a:xfrm>
            <a:off x="2973866" y="2308673"/>
            <a:ext cx="3200401" cy="2562240"/>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Diverse the laws, diverse the ends,</a:t>
            </a:r>
          </a:p>
          <a:p>
            <a:pPr defTabSz="685800">
              <a:spcAft>
                <a:spcPts val="900"/>
              </a:spcAft>
            </a:pPr>
            <a:r>
              <a:rPr lang="en-US" sz="1350" dirty="0">
                <a:solidFill>
                  <a:srgbClr val="000000"/>
                </a:solidFill>
                <a:latin typeface="Arial"/>
                <a:cs typeface="Arial"/>
              </a:rPr>
              <a:t>The tools at each one’s hand,</a:t>
            </a:r>
          </a:p>
          <a:p>
            <a:pPr defTabSz="685800">
              <a:spcAft>
                <a:spcPts val="900"/>
              </a:spcAft>
            </a:pPr>
            <a:r>
              <a:rPr lang="en-US" sz="1350" dirty="0">
                <a:solidFill>
                  <a:srgbClr val="000000"/>
                </a:solidFill>
                <a:latin typeface="Arial"/>
                <a:cs typeface="Arial"/>
              </a:rPr>
              <a:t>So creditor and debtor tends</a:t>
            </a:r>
          </a:p>
          <a:p>
            <a:pPr defTabSz="685800">
              <a:spcAft>
                <a:spcPts val="900"/>
              </a:spcAft>
            </a:pPr>
            <a:r>
              <a:rPr lang="en-US" sz="1350" dirty="0">
                <a:solidFill>
                  <a:srgbClr val="000000"/>
                </a:solidFill>
                <a:latin typeface="Arial"/>
                <a:cs typeface="Arial"/>
              </a:rPr>
              <a:t>To falter as they stand.</a:t>
            </a:r>
          </a:p>
          <a:p>
            <a:pPr defTabSz="685800">
              <a:spcAft>
                <a:spcPts val="900"/>
              </a:spcAft>
            </a:pPr>
            <a:r>
              <a:rPr lang="en-US" sz="1350" dirty="0">
                <a:solidFill>
                  <a:srgbClr val="000000"/>
                </a:solidFill>
                <a:latin typeface="Arial"/>
                <a:cs typeface="Arial"/>
              </a:rPr>
              <a:t>Some see assets swiftly gone,</a:t>
            </a:r>
          </a:p>
          <a:p>
            <a:pPr defTabSz="685800">
              <a:spcAft>
                <a:spcPts val="900"/>
              </a:spcAft>
            </a:pPr>
            <a:r>
              <a:rPr lang="en-US" sz="1350" dirty="0">
                <a:solidFill>
                  <a:srgbClr val="000000"/>
                </a:solidFill>
                <a:latin typeface="Arial"/>
                <a:cs typeface="Arial"/>
              </a:rPr>
              <a:t>Some watch in slow decay,</a:t>
            </a:r>
          </a:p>
          <a:p>
            <a:pPr defTabSz="685800">
              <a:spcAft>
                <a:spcPts val="900"/>
              </a:spcAft>
            </a:pPr>
            <a:r>
              <a:rPr lang="en-US" sz="1350" dirty="0">
                <a:solidFill>
                  <a:srgbClr val="000000"/>
                </a:solidFill>
                <a:latin typeface="Arial"/>
                <a:cs typeface="Arial"/>
              </a:rPr>
              <a:t>While recoveries are withdrawn,</a:t>
            </a:r>
          </a:p>
          <a:p>
            <a:pPr defTabSz="685800">
              <a:spcAft>
                <a:spcPts val="900"/>
              </a:spcAft>
            </a:pPr>
            <a:r>
              <a:rPr lang="en-US" sz="1350" dirty="0">
                <a:solidFill>
                  <a:srgbClr val="000000"/>
                </a:solidFill>
                <a:latin typeface="Arial"/>
                <a:cs typeface="Arial"/>
              </a:rPr>
              <a:t>And value drifts away.</a:t>
            </a:r>
          </a:p>
        </p:txBody>
      </p:sp>
    </p:spTree>
    <p:extLst>
      <p:ext uri="{BB962C8B-B14F-4D97-AF65-F5344CB8AC3E}">
        <p14:creationId xmlns:p14="http://schemas.microsoft.com/office/powerpoint/2010/main" val="249123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C2931-DEC7-DCBA-5C02-2147F9735F94}"/>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072FA7E0-F402-F12E-8DD8-12366E5B9C2F}"/>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2A61EA03-F382-DBD0-75D3-BD88EC113399}"/>
              </a:ext>
            </a:extLst>
          </p:cNvPr>
          <p:cNvSpPr txBox="1"/>
          <p:nvPr/>
        </p:nvSpPr>
        <p:spPr>
          <a:xfrm>
            <a:off x="2858666" y="2339707"/>
            <a:ext cx="3429902" cy="2562241"/>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Then gathered wise the learned folk,</a:t>
            </a:r>
          </a:p>
          <a:p>
            <a:pPr defTabSz="685800">
              <a:spcAft>
                <a:spcPts val="900"/>
              </a:spcAft>
            </a:pPr>
            <a:r>
              <a:rPr lang="en-US" sz="1350" dirty="0">
                <a:solidFill>
                  <a:srgbClr val="000000"/>
                </a:solidFill>
                <a:latin typeface="Arial"/>
                <a:cs typeface="Arial"/>
              </a:rPr>
              <a:t>In Brussels’ storied halls,</a:t>
            </a:r>
          </a:p>
          <a:p>
            <a:pPr defTabSz="685800">
              <a:spcAft>
                <a:spcPts val="900"/>
              </a:spcAft>
            </a:pPr>
            <a:r>
              <a:rPr lang="en-US" sz="1350" dirty="0">
                <a:solidFill>
                  <a:srgbClr val="000000"/>
                </a:solidFill>
                <a:latin typeface="Arial"/>
                <a:cs typeface="Arial"/>
              </a:rPr>
              <a:t>To forge one framework; thus they spoke</a:t>
            </a:r>
          </a:p>
          <a:p>
            <a:pPr defTabSz="685800">
              <a:spcAft>
                <a:spcPts val="900"/>
              </a:spcAft>
            </a:pPr>
            <a:r>
              <a:rPr lang="en-US" sz="1350" dirty="0">
                <a:solidFill>
                  <a:srgbClr val="000000"/>
                </a:solidFill>
                <a:latin typeface="Arial"/>
                <a:cs typeface="Arial"/>
              </a:rPr>
              <a:t>Of bridging legal walls.</a:t>
            </a:r>
          </a:p>
          <a:p>
            <a:pPr defTabSz="685800">
              <a:spcAft>
                <a:spcPts val="900"/>
              </a:spcAft>
            </a:pPr>
            <a:r>
              <a:rPr lang="en-US" sz="1350" dirty="0">
                <a:solidFill>
                  <a:srgbClr val="000000"/>
                </a:solidFill>
                <a:latin typeface="Arial"/>
                <a:cs typeface="Arial"/>
              </a:rPr>
              <a:t>Let rules for </a:t>
            </a:r>
            <a:r>
              <a:rPr lang="en-US" sz="1350" dirty="0" err="1">
                <a:solidFill>
                  <a:srgbClr val="000000"/>
                </a:solidFill>
                <a:latin typeface="Arial"/>
                <a:cs typeface="Arial"/>
              </a:rPr>
              <a:t>clawback</a:t>
            </a:r>
            <a:r>
              <a:rPr lang="en-US" sz="1350" dirty="0">
                <a:solidFill>
                  <a:srgbClr val="000000"/>
                </a:solidFill>
                <a:latin typeface="Arial"/>
                <a:cs typeface="Arial"/>
              </a:rPr>
              <a:t> - loud and strong -</a:t>
            </a:r>
          </a:p>
          <a:p>
            <a:pPr defTabSz="685800">
              <a:spcAft>
                <a:spcPts val="900"/>
              </a:spcAft>
            </a:pPr>
            <a:r>
              <a:rPr lang="en-US" sz="1350" dirty="0">
                <a:solidFill>
                  <a:srgbClr val="000000"/>
                </a:solidFill>
                <a:latin typeface="Arial"/>
                <a:cs typeface="Arial"/>
              </a:rPr>
              <a:t>Be drawn by common pen:</a:t>
            </a:r>
          </a:p>
          <a:p>
            <a:pPr defTabSz="685800">
              <a:spcAft>
                <a:spcPts val="900"/>
              </a:spcAft>
            </a:pPr>
            <a:r>
              <a:rPr lang="en-US" sz="1350" dirty="0">
                <a:solidFill>
                  <a:srgbClr val="000000"/>
                </a:solidFill>
                <a:latin typeface="Arial"/>
                <a:cs typeface="Arial"/>
              </a:rPr>
              <a:t>No gifts pre-filing lasting long,</a:t>
            </a:r>
          </a:p>
          <a:p>
            <a:pPr defTabSz="685800">
              <a:spcAft>
                <a:spcPts val="900"/>
              </a:spcAft>
            </a:pPr>
            <a:r>
              <a:rPr lang="en-US" sz="1350" dirty="0">
                <a:solidFill>
                  <a:srgbClr val="000000"/>
                </a:solidFill>
                <a:latin typeface="Arial"/>
                <a:cs typeface="Arial"/>
              </a:rPr>
              <a:t>No tricks to shield from ken.</a:t>
            </a:r>
          </a:p>
        </p:txBody>
      </p:sp>
    </p:spTree>
    <p:extLst>
      <p:ext uri="{BB962C8B-B14F-4D97-AF65-F5344CB8AC3E}">
        <p14:creationId xmlns:p14="http://schemas.microsoft.com/office/powerpoint/2010/main" val="3622910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1506B-624E-1C39-84E3-636F3C1B006D}"/>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BBC4A533-E292-FA30-A49F-33885328ED4D}"/>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91499F88-F855-7262-9CAF-5D6FDB53C456}"/>
              </a:ext>
            </a:extLst>
          </p:cNvPr>
          <p:cNvSpPr txBox="1"/>
          <p:nvPr/>
        </p:nvSpPr>
        <p:spPr>
          <a:xfrm>
            <a:off x="2858662" y="2356031"/>
            <a:ext cx="3429902" cy="2562246"/>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So </a:t>
            </a:r>
            <a:r>
              <a:rPr lang="en-US" sz="1350" dirty="0" err="1">
                <a:solidFill>
                  <a:srgbClr val="000000"/>
                </a:solidFill>
                <a:latin typeface="Arial"/>
                <a:cs typeface="Arial"/>
              </a:rPr>
              <a:t>actio</a:t>
            </a:r>
            <a:r>
              <a:rPr lang="en-US" sz="1350" dirty="0">
                <a:solidFill>
                  <a:srgbClr val="000000"/>
                </a:solidFill>
                <a:latin typeface="Arial"/>
                <a:cs typeface="Arial"/>
              </a:rPr>
              <a:t> </a:t>
            </a:r>
            <a:r>
              <a:rPr lang="en-US" sz="1350" dirty="0" err="1">
                <a:solidFill>
                  <a:srgbClr val="000000"/>
                </a:solidFill>
                <a:latin typeface="Arial"/>
                <a:cs typeface="Arial"/>
              </a:rPr>
              <a:t>pauliana</a:t>
            </a:r>
            <a:r>
              <a:rPr lang="en-US" sz="1350" dirty="0">
                <a:solidFill>
                  <a:srgbClr val="000000"/>
                </a:solidFill>
                <a:latin typeface="Arial"/>
                <a:cs typeface="Arial"/>
              </a:rPr>
              <a:t> finds its twin,</a:t>
            </a:r>
          </a:p>
          <a:p>
            <a:pPr defTabSz="685800">
              <a:spcAft>
                <a:spcPts val="900"/>
              </a:spcAft>
            </a:pPr>
            <a:r>
              <a:rPr lang="en-US" sz="1350" dirty="0">
                <a:solidFill>
                  <a:srgbClr val="000000"/>
                </a:solidFill>
                <a:latin typeface="Arial"/>
                <a:cs typeface="Arial"/>
              </a:rPr>
              <a:t>In all the Union’s lands;</a:t>
            </a:r>
          </a:p>
          <a:p>
            <a:pPr defTabSz="685800">
              <a:spcAft>
                <a:spcPts val="900"/>
              </a:spcAft>
            </a:pPr>
            <a:r>
              <a:rPr lang="en-US" sz="1350" dirty="0">
                <a:solidFill>
                  <a:srgbClr val="000000"/>
                </a:solidFill>
                <a:latin typeface="Arial"/>
                <a:cs typeface="Arial"/>
              </a:rPr>
              <a:t>Transactions voided, debtors pinned—</a:t>
            </a:r>
          </a:p>
          <a:p>
            <a:pPr defTabSz="685800">
              <a:spcAft>
                <a:spcPts val="900"/>
              </a:spcAft>
            </a:pPr>
            <a:r>
              <a:rPr lang="en-US" sz="1350" dirty="0">
                <a:solidFill>
                  <a:srgbClr val="000000"/>
                </a:solidFill>
                <a:latin typeface="Arial"/>
                <a:cs typeface="Arial"/>
              </a:rPr>
              <a:t>No fraud slips through our hands.</a:t>
            </a:r>
          </a:p>
          <a:p>
            <a:pPr defTabSz="685800">
              <a:spcAft>
                <a:spcPts val="900"/>
              </a:spcAft>
            </a:pPr>
            <a:r>
              <a:rPr lang="en-US" sz="1350" dirty="0">
                <a:solidFill>
                  <a:srgbClr val="000000"/>
                </a:solidFill>
                <a:latin typeface="Arial"/>
                <a:cs typeface="Arial"/>
              </a:rPr>
              <a:t>With clarity in winding back</a:t>
            </a:r>
          </a:p>
          <a:p>
            <a:pPr defTabSz="685800">
              <a:spcAft>
                <a:spcPts val="900"/>
              </a:spcAft>
            </a:pPr>
            <a:r>
              <a:rPr lang="en-US" sz="1350" dirty="0">
                <a:solidFill>
                  <a:srgbClr val="000000"/>
                </a:solidFill>
                <a:latin typeface="Arial"/>
                <a:cs typeface="Arial"/>
              </a:rPr>
              <a:t>Those acts that injure trust,</a:t>
            </a:r>
          </a:p>
          <a:p>
            <a:pPr defTabSz="685800">
              <a:spcAft>
                <a:spcPts val="900"/>
              </a:spcAft>
            </a:pPr>
            <a:r>
              <a:rPr lang="en-US" sz="1350" dirty="0">
                <a:solidFill>
                  <a:srgbClr val="000000"/>
                </a:solidFill>
                <a:latin typeface="Arial"/>
                <a:cs typeface="Arial"/>
              </a:rPr>
              <a:t>We mend the crack, and keep the track</a:t>
            </a:r>
          </a:p>
          <a:p>
            <a:pPr defTabSz="685800">
              <a:spcAft>
                <a:spcPts val="900"/>
              </a:spcAft>
            </a:pPr>
            <a:r>
              <a:rPr lang="en-US" sz="1350" dirty="0">
                <a:solidFill>
                  <a:srgbClr val="000000"/>
                </a:solidFill>
                <a:latin typeface="Arial"/>
                <a:cs typeface="Arial"/>
              </a:rPr>
              <a:t>Of assets fair and just.</a:t>
            </a:r>
          </a:p>
        </p:txBody>
      </p:sp>
    </p:spTree>
    <p:extLst>
      <p:ext uri="{BB962C8B-B14F-4D97-AF65-F5344CB8AC3E}">
        <p14:creationId xmlns:p14="http://schemas.microsoft.com/office/powerpoint/2010/main" val="40712782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ED87C-6317-3F14-D345-F04DD36DD04F}"/>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BCF574AA-F155-A175-E229-8349E67164B8}"/>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7DCCAACE-833C-8066-A7D1-3D2EA404906F}"/>
              </a:ext>
            </a:extLst>
          </p:cNvPr>
          <p:cNvSpPr txBox="1"/>
          <p:nvPr/>
        </p:nvSpPr>
        <p:spPr>
          <a:xfrm>
            <a:off x="2858669" y="2405020"/>
            <a:ext cx="3429902" cy="2562240"/>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Yet more: pre-pack, that modern art,</a:t>
            </a:r>
          </a:p>
          <a:p>
            <a:pPr defTabSz="685800">
              <a:spcAft>
                <a:spcPts val="900"/>
              </a:spcAft>
            </a:pPr>
            <a:r>
              <a:rPr lang="en-US" sz="1350" dirty="0">
                <a:solidFill>
                  <a:srgbClr val="000000"/>
                </a:solidFill>
                <a:latin typeface="Arial"/>
                <a:cs typeface="Arial"/>
              </a:rPr>
              <a:t>To save the business whole,</a:t>
            </a:r>
          </a:p>
          <a:p>
            <a:pPr defTabSz="685800">
              <a:spcAft>
                <a:spcPts val="900"/>
              </a:spcAft>
            </a:pPr>
            <a:r>
              <a:rPr lang="en-US" sz="1350" dirty="0">
                <a:solidFill>
                  <a:srgbClr val="000000"/>
                </a:solidFill>
                <a:latin typeface="Arial"/>
                <a:cs typeface="Arial"/>
              </a:rPr>
              <a:t>Finds now a form, set firm apart -</a:t>
            </a:r>
          </a:p>
          <a:p>
            <a:pPr defTabSz="685800">
              <a:spcAft>
                <a:spcPts val="900"/>
              </a:spcAft>
            </a:pPr>
            <a:r>
              <a:rPr lang="en-US" sz="1350" dirty="0">
                <a:solidFill>
                  <a:srgbClr val="000000"/>
                </a:solidFill>
                <a:latin typeface="Arial"/>
                <a:cs typeface="Arial"/>
              </a:rPr>
              <a:t>A single, outlined goal.</a:t>
            </a:r>
          </a:p>
          <a:p>
            <a:pPr defTabSz="685800">
              <a:spcAft>
                <a:spcPts val="900"/>
              </a:spcAft>
            </a:pPr>
            <a:r>
              <a:rPr lang="en-US" sz="1350" dirty="0">
                <a:solidFill>
                  <a:srgbClr val="000000"/>
                </a:solidFill>
                <a:latin typeface="Arial"/>
                <a:cs typeface="Arial"/>
              </a:rPr>
              <a:t>No secret deals behind closed doors,</a:t>
            </a:r>
          </a:p>
          <a:p>
            <a:pPr defTabSz="685800">
              <a:spcAft>
                <a:spcPts val="900"/>
              </a:spcAft>
            </a:pPr>
            <a:r>
              <a:rPr lang="en-US" sz="1350" dirty="0">
                <a:solidFill>
                  <a:srgbClr val="000000"/>
                </a:solidFill>
                <a:latin typeface="Arial"/>
                <a:cs typeface="Arial"/>
              </a:rPr>
              <a:t>But open, clear advance -</a:t>
            </a:r>
          </a:p>
          <a:p>
            <a:pPr defTabSz="685800">
              <a:spcAft>
                <a:spcPts val="900"/>
              </a:spcAft>
            </a:pPr>
            <a:r>
              <a:rPr lang="en-US" sz="1350" dirty="0">
                <a:solidFill>
                  <a:srgbClr val="000000"/>
                </a:solidFill>
                <a:latin typeface="Arial"/>
                <a:cs typeface="Arial"/>
              </a:rPr>
              <a:t>Transparency at every store,</a:t>
            </a:r>
          </a:p>
          <a:p>
            <a:pPr defTabSz="685800">
              <a:spcAft>
                <a:spcPts val="900"/>
              </a:spcAft>
            </a:pPr>
            <a:r>
              <a:rPr lang="en-US" sz="1350" dirty="0">
                <a:solidFill>
                  <a:srgbClr val="000000"/>
                </a:solidFill>
                <a:latin typeface="Arial"/>
                <a:cs typeface="Arial"/>
              </a:rPr>
              <a:t>All bidders have their chance.</a:t>
            </a:r>
          </a:p>
        </p:txBody>
      </p:sp>
    </p:spTree>
    <p:extLst>
      <p:ext uri="{BB962C8B-B14F-4D97-AF65-F5344CB8AC3E}">
        <p14:creationId xmlns:p14="http://schemas.microsoft.com/office/powerpoint/2010/main" val="3781050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C72C20-288E-6699-B2D6-B7B374E291B3}"/>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355764D2-6F20-09B7-03D3-46F23C9F8F84}"/>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0E2E0224-F99F-9231-EFBA-FA3CBBFAE40F}"/>
              </a:ext>
            </a:extLst>
          </p:cNvPr>
          <p:cNvSpPr txBox="1"/>
          <p:nvPr/>
        </p:nvSpPr>
        <p:spPr>
          <a:xfrm>
            <a:off x="2858666" y="2320004"/>
            <a:ext cx="3429902" cy="2562241"/>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The insolvency practitioner stands,</a:t>
            </a:r>
          </a:p>
          <a:p>
            <a:pPr defTabSz="685800">
              <a:spcAft>
                <a:spcPts val="900"/>
              </a:spcAft>
            </a:pPr>
            <a:r>
              <a:rPr lang="en-US" sz="1350" dirty="0">
                <a:solidFill>
                  <a:srgbClr val="000000"/>
                </a:solidFill>
                <a:latin typeface="Arial"/>
                <a:cs typeface="Arial"/>
              </a:rPr>
              <a:t>Appointed at the gate,</a:t>
            </a:r>
          </a:p>
          <a:p>
            <a:pPr defTabSz="685800">
              <a:spcAft>
                <a:spcPts val="900"/>
              </a:spcAft>
            </a:pPr>
            <a:r>
              <a:rPr lang="en-US" sz="1350" dirty="0">
                <a:solidFill>
                  <a:srgbClr val="000000"/>
                </a:solidFill>
                <a:latin typeface="Arial"/>
                <a:cs typeface="Arial"/>
              </a:rPr>
              <a:t>No conflict’s blight, no hidden hands,</a:t>
            </a:r>
          </a:p>
          <a:p>
            <a:pPr defTabSz="685800">
              <a:spcAft>
                <a:spcPts val="900"/>
              </a:spcAft>
            </a:pPr>
            <a:r>
              <a:rPr lang="en-US" sz="1350" dirty="0">
                <a:solidFill>
                  <a:srgbClr val="000000"/>
                </a:solidFill>
                <a:latin typeface="Arial"/>
                <a:cs typeface="Arial"/>
              </a:rPr>
              <a:t>A process fair and straight.</a:t>
            </a:r>
          </a:p>
          <a:p>
            <a:pPr defTabSz="685800">
              <a:spcAft>
                <a:spcPts val="900"/>
              </a:spcAft>
            </a:pPr>
            <a:r>
              <a:rPr lang="en-US" sz="1350" dirty="0">
                <a:solidFill>
                  <a:srgbClr val="000000"/>
                </a:solidFill>
                <a:latin typeface="Arial"/>
                <a:cs typeface="Arial"/>
              </a:rPr>
              <a:t>So jobs survive, the trade persists,</a:t>
            </a:r>
          </a:p>
          <a:p>
            <a:pPr defTabSz="685800">
              <a:spcAft>
                <a:spcPts val="900"/>
              </a:spcAft>
            </a:pPr>
            <a:r>
              <a:rPr lang="en-US" sz="1350" dirty="0">
                <a:solidFill>
                  <a:srgbClr val="000000"/>
                </a:solidFill>
                <a:latin typeface="Arial"/>
                <a:cs typeface="Arial"/>
              </a:rPr>
              <a:t>Value preserved anew;</a:t>
            </a:r>
          </a:p>
          <a:p>
            <a:pPr defTabSz="685800">
              <a:spcAft>
                <a:spcPts val="900"/>
              </a:spcAft>
            </a:pPr>
            <a:r>
              <a:rPr lang="en-US" sz="1350" dirty="0">
                <a:solidFill>
                  <a:srgbClr val="000000"/>
                </a:solidFill>
                <a:latin typeface="Arial"/>
                <a:cs typeface="Arial"/>
              </a:rPr>
              <a:t>Where pre-pack’s ordered justice lists</a:t>
            </a:r>
          </a:p>
          <a:p>
            <a:pPr defTabSz="685800">
              <a:spcAft>
                <a:spcPts val="900"/>
              </a:spcAft>
            </a:pPr>
            <a:r>
              <a:rPr lang="en-US" sz="1350" dirty="0">
                <a:solidFill>
                  <a:srgbClr val="000000"/>
                </a:solidFill>
                <a:latin typeface="Arial"/>
                <a:cs typeface="Arial"/>
              </a:rPr>
              <a:t>What’s right for all the crew.</a:t>
            </a:r>
          </a:p>
        </p:txBody>
      </p:sp>
    </p:spTree>
    <p:extLst>
      <p:ext uri="{BB962C8B-B14F-4D97-AF65-F5344CB8AC3E}">
        <p14:creationId xmlns:p14="http://schemas.microsoft.com/office/powerpoint/2010/main" val="22384221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50C04-A801-5DA6-5C8E-A5DC8080830E}"/>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24D623D5-6AB4-CE20-81C9-84D0BA2E4CE3}"/>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DC3B8278-E6FD-A6C2-DDF3-D9DE0AA930FA}"/>
              </a:ext>
            </a:extLst>
          </p:cNvPr>
          <p:cNvSpPr txBox="1"/>
          <p:nvPr/>
        </p:nvSpPr>
        <p:spPr>
          <a:xfrm>
            <a:off x="2858668" y="2307044"/>
            <a:ext cx="3429902" cy="2562246"/>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They write of tracing, searching far</a:t>
            </a:r>
          </a:p>
          <a:p>
            <a:pPr defTabSz="685800">
              <a:spcAft>
                <a:spcPts val="900"/>
              </a:spcAft>
            </a:pPr>
            <a:r>
              <a:rPr lang="en-US" sz="1350" dirty="0">
                <a:solidFill>
                  <a:srgbClr val="000000"/>
                </a:solidFill>
                <a:latin typeface="Arial"/>
                <a:cs typeface="Arial"/>
              </a:rPr>
              <a:t>Where assets fled the scene,</a:t>
            </a:r>
          </a:p>
          <a:p>
            <a:pPr defTabSz="685800">
              <a:spcAft>
                <a:spcPts val="900"/>
              </a:spcAft>
            </a:pPr>
            <a:r>
              <a:rPr lang="en-US" sz="1350" dirty="0">
                <a:solidFill>
                  <a:srgbClr val="000000"/>
                </a:solidFill>
                <a:latin typeface="Arial"/>
                <a:cs typeface="Arial"/>
              </a:rPr>
              <a:t>A cross-border legal star,</a:t>
            </a:r>
          </a:p>
          <a:p>
            <a:pPr defTabSz="685800">
              <a:spcAft>
                <a:spcPts val="900"/>
              </a:spcAft>
            </a:pPr>
            <a:r>
              <a:rPr lang="en-US" sz="1350" dirty="0">
                <a:solidFill>
                  <a:srgbClr val="000000"/>
                </a:solidFill>
                <a:latin typeface="Arial"/>
                <a:cs typeface="Arial"/>
              </a:rPr>
              <a:t>Pursuing what has been.</a:t>
            </a:r>
          </a:p>
          <a:p>
            <a:pPr defTabSz="685800">
              <a:spcAft>
                <a:spcPts val="900"/>
              </a:spcAft>
            </a:pPr>
            <a:r>
              <a:rPr lang="en-US" sz="1350" dirty="0">
                <a:solidFill>
                  <a:srgbClr val="000000"/>
                </a:solidFill>
                <a:latin typeface="Arial"/>
                <a:cs typeface="Arial"/>
              </a:rPr>
              <a:t>No border halts the tracing claim,</a:t>
            </a:r>
          </a:p>
          <a:p>
            <a:pPr defTabSz="685800">
              <a:spcAft>
                <a:spcPts val="900"/>
              </a:spcAft>
            </a:pPr>
            <a:r>
              <a:rPr lang="en-US" sz="1350" dirty="0">
                <a:solidFill>
                  <a:srgbClr val="000000"/>
                </a:solidFill>
                <a:latin typeface="Arial"/>
                <a:cs typeface="Arial"/>
              </a:rPr>
              <a:t>No silence shields the loot;</a:t>
            </a:r>
          </a:p>
          <a:p>
            <a:pPr defTabSz="685800">
              <a:spcAft>
                <a:spcPts val="900"/>
              </a:spcAft>
            </a:pPr>
            <a:r>
              <a:rPr lang="en-US" sz="1350" dirty="0">
                <a:solidFill>
                  <a:srgbClr val="000000"/>
                </a:solidFill>
                <a:latin typeface="Arial"/>
                <a:cs typeface="Arial"/>
              </a:rPr>
              <a:t>In </a:t>
            </a:r>
            <a:r>
              <a:rPr lang="en-US" sz="1350" dirty="0" err="1">
                <a:solidFill>
                  <a:srgbClr val="000000"/>
                </a:solidFill>
                <a:latin typeface="Arial"/>
                <a:cs typeface="Arial"/>
              </a:rPr>
              <a:t>harmonised</a:t>
            </a:r>
            <a:r>
              <a:rPr lang="en-US" sz="1350" dirty="0">
                <a:solidFill>
                  <a:srgbClr val="000000"/>
                </a:solidFill>
                <a:latin typeface="Arial"/>
                <a:cs typeface="Arial"/>
              </a:rPr>
              <a:t> law’s beacon-flame,</a:t>
            </a:r>
          </a:p>
          <a:p>
            <a:pPr defTabSz="685800">
              <a:spcAft>
                <a:spcPts val="900"/>
              </a:spcAft>
            </a:pPr>
            <a:r>
              <a:rPr lang="en-US" sz="1350" dirty="0">
                <a:solidFill>
                  <a:srgbClr val="000000"/>
                </a:solidFill>
                <a:latin typeface="Arial"/>
                <a:cs typeface="Arial"/>
              </a:rPr>
              <a:t>We prosecute pursuit.</a:t>
            </a:r>
          </a:p>
        </p:txBody>
      </p:sp>
    </p:spTree>
    <p:extLst>
      <p:ext uri="{BB962C8B-B14F-4D97-AF65-F5344CB8AC3E}">
        <p14:creationId xmlns:p14="http://schemas.microsoft.com/office/powerpoint/2010/main" val="32760038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7FA34-5289-AC28-EDD1-59741B9F9F25}"/>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E6335752-A57D-F4A7-B6E9-A9BE939C8727}"/>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A49FEEA5-C930-A8CB-757E-C38701DDA8D9}"/>
              </a:ext>
            </a:extLst>
          </p:cNvPr>
          <p:cNvSpPr txBox="1"/>
          <p:nvPr/>
        </p:nvSpPr>
        <p:spPr>
          <a:xfrm>
            <a:off x="2858666" y="2445839"/>
            <a:ext cx="3429902" cy="2562241"/>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Directors now, with duties set,</a:t>
            </a:r>
          </a:p>
          <a:p>
            <a:pPr defTabSz="685800">
              <a:spcAft>
                <a:spcPts val="900"/>
              </a:spcAft>
            </a:pPr>
            <a:r>
              <a:rPr lang="en-US" sz="1350" dirty="0">
                <a:solidFill>
                  <a:srgbClr val="000000"/>
                </a:solidFill>
                <a:latin typeface="Arial"/>
                <a:cs typeface="Arial"/>
              </a:rPr>
              <a:t>In twilight’s troubled phase,</a:t>
            </a:r>
          </a:p>
          <a:p>
            <a:pPr defTabSz="685800">
              <a:spcAft>
                <a:spcPts val="900"/>
              </a:spcAft>
            </a:pPr>
            <a:r>
              <a:rPr lang="en-US" sz="1350" dirty="0">
                <a:solidFill>
                  <a:srgbClr val="000000"/>
                </a:solidFill>
                <a:latin typeface="Arial"/>
                <a:cs typeface="Arial"/>
              </a:rPr>
              <a:t>Their actions watched, lest they forget</a:t>
            </a:r>
          </a:p>
          <a:p>
            <a:pPr defTabSz="685800">
              <a:spcAft>
                <a:spcPts val="900"/>
              </a:spcAft>
            </a:pPr>
            <a:r>
              <a:rPr lang="en-US" sz="1350" dirty="0">
                <a:solidFill>
                  <a:srgbClr val="000000"/>
                </a:solidFill>
                <a:latin typeface="Arial"/>
                <a:cs typeface="Arial"/>
              </a:rPr>
              <a:t>To act in loyal ways -</a:t>
            </a:r>
          </a:p>
          <a:p>
            <a:pPr defTabSz="685800">
              <a:spcAft>
                <a:spcPts val="900"/>
              </a:spcAft>
            </a:pPr>
            <a:r>
              <a:rPr lang="en-US" sz="1350" dirty="0">
                <a:solidFill>
                  <a:srgbClr val="000000"/>
                </a:solidFill>
                <a:latin typeface="Arial"/>
                <a:cs typeface="Arial"/>
              </a:rPr>
              <a:t>No reckless run, nor </a:t>
            </a:r>
            <a:r>
              <a:rPr lang="en-US" sz="1350" dirty="0" err="1">
                <a:solidFill>
                  <a:srgbClr val="000000"/>
                </a:solidFill>
                <a:latin typeface="Arial"/>
                <a:cs typeface="Arial"/>
              </a:rPr>
              <a:t>wilful</a:t>
            </a:r>
            <a:r>
              <a:rPr lang="en-US" sz="1350" dirty="0">
                <a:solidFill>
                  <a:srgbClr val="000000"/>
                </a:solidFill>
                <a:latin typeface="Arial"/>
                <a:cs typeface="Arial"/>
              </a:rPr>
              <a:t> blind,</a:t>
            </a:r>
          </a:p>
          <a:p>
            <a:pPr defTabSz="685800">
              <a:spcAft>
                <a:spcPts val="900"/>
              </a:spcAft>
            </a:pPr>
            <a:r>
              <a:rPr lang="en-US" sz="1350" dirty="0">
                <a:solidFill>
                  <a:srgbClr val="000000"/>
                </a:solidFill>
                <a:latin typeface="Arial"/>
                <a:cs typeface="Arial"/>
              </a:rPr>
              <a:t>No debts to mount unwise;</a:t>
            </a:r>
          </a:p>
          <a:p>
            <a:pPr defTabSz="685800">
              <a:spcAft>
                <a:spcPts val="900"/>
              </a:spcAft>
            </a:pPr>
            <a:r>
              <a:rPr lang="en-US" sz="1350" dirty="0">
                <a:solidFill>
                  <a:srgbClr val="000000"/>
                </a:solidFill>
                <a:latin typeface="Arial"/>
                <a:cs typeface="Arial"/>
              </a:rPr>
              <a:t>Yet early reach for rescue find,</a:t>
            </a:r>
          </a:p>
          <a:p>
            <a:pPr defTabSz="685800">
              <a:spcAft>
                <a:spcPts val="900"/>
              </a:spcAft>
            </a:pPr>
            <a:r>
              <a:rPr lang="en-US" sz="1350" dirty="0">
                <a:solidFill>
                  <a:srgbClr val="000000"/>
                </a:solidFill>
                <a:latin typeface="Arial"/>
                <a:cs typeface="Arial"/>
              </a:rPr>
              <a:t>And signal frank replies.</a:t>
            </a:r>
          </a:p>
        </p:txBody>
      </p:sp>
    </p:spTree>
    <p:extLst>
      <p:ext uri="{BB962C8B-B14F-4D97-AF65-F5344CB8AC3E}">
        <p14:creationId xmlns:p14="http://schemas.microsoft.com/office/powerpoint/2010/main" val="9511101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A4AC6-9760-CAB3-75BC-C173B2F59A8C}"/>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8CD8A61A-2FE0-9A90-D63D-6DC2435136B7}"/>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C10A2251-2CEE-2F06-EB5B-42BE7D9959B6}"/>
              </a:ext>
            </a:extLst>
          </p:cNvPr>
          <p:cNvSpPr txBox="1"/>
          <p:nvPr/>
        </p:nvSpPr>
        <p:spPr>
          <a:xfrm>
            <a:off x="2858663" y="2266221"/>
            <a:ext cx="3429902" cy="2562246"/>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For creditors, a stronger voice:</a:t>
            </a:r>
          </a:p>
          <a:p>
            <a:pPr defTabSz="685800">
              <a:spcAft>
                <a:spcPts val="900"/>
              </a:spcAft>
            </a:pPr>
            <a:r>
              <a:rPr lang="en-US" sz="1350" dirty="0">
                <a:solidFill>
                  <a:srgbClr val="000000"/>
                </a:solidFill>
                <a:latin typeface="Arial"/>
                <a:cs typeface="Arial"/>
              </a:rPr>
              <a:t>Not shadows on the floor,</a:t>
            </a:r>
          </a:p>
          <a:p>
            <a:pPr defTabSz="685800">
              <a:spcAft>
                <a:spcPts val="900"/>
              </a:spcAft>
            </a:pPr>
            <a:r>
              <a:rPr lang="en-US" sz="1350" dirty="0">
                <a:solidFill>
                  <a:srgbClr val="000000"/>
                </a:solidFill>
                <a:latin typeface="Arial"/>
                <a:cs typeface="Arial"/>
              </a:rPr>
              <a:t>But called to casting vote and choice,</a:t>
            </a:r>
          </a:p>
          <a:p>
            <a:pPr defTabSz="685800">
              <a:spcAft>
                <a:spcPts val="900"/>
              </a:spcAft>
            </a:pPr>
            <a:r>
              <a:rPr lang="en-US" sz="1350" dirty="0">
                <a:solidFill>
                  <a:srgbClr val="000000"/>
                </a:solidFill>
                <a:latin typeface="Arial"/>
                <a:cs typeface="Arial"/>
              </a:rPr>
              <a:t>Their needs are heard once more.</a:t>
            </a:r>
          </a:p>
          <a:p>
            <a:pPr defTabSz="685800">
              <a:spcAft>
                <a:spcPts val="900"/>
              </a:spcAft>
            </a:pPr>
            <a:r>
              <a:rPr lang="en-US" sz="1350" dirty="0">
                <a:solidFill>
                  <a:srgbClr val="000000"/>
                </a:solidFill>
                <a:latin typeface="Arial"/>
                <a:cs typeface="Arial"/>
              </a:rPr>
              <a:t>Information, timely told,</a:t>
            </a:r>
          </a:p>
          <a:p>
            <a:pPr defTabSz="685800">
              <a:spcAft>
                <a:spcPts val="900"/>
              </a:spcAft>
            </a:pPr>
            <a:r>
              <a:rPr lang="en-US" sz="1350" dirty="0">
                <a:solidFill>
                  <a:srgbClr val="000000"/>
                </a:solidFill>
                <a:latin typeface="Arial"/>
                <a:cs typeface="Arial"/>
              </a:rPr>
              <a:t>A seat at every stage -</a:t>
            </a:r>
          </a:p>
          <a:p>
            <a:pPr defTabSz="685800">
              <a:spcAft>
                <a:spcPts val="900"/>
              </a:spcAft>
            </a:pPr>
            <a:r>
              <a:rPr lang="en-US" sz="1350" dirty="0">
                <a:solidFill>
                  <a:srgbClr val="000000"/>
                </a:solidFill>
                <a:latin typeface="Arial"/>
                <a:cs typeface="Arial"/>
              </a:rPr>
              <a:t>This, the future we behold,</a:t>
            </a:r>
          </a:p>
          <a:p>
            <a:pPr defTabSz="685800">
              <a:spcAft>
                <a:spcPts val="900"/>
              </a:spcAft>
            </a:pPr>
            <a:r>
              <a:rPr lang="en-US" sz="1350" dirty="0">
                <a:solidFill>
                  <a:srgbClr val="000000"/>
                </a:solidFill>
                <a:latin typeface="Arial"/>
                <a:cs typeface="Arial"/>
              </a:rPr>
              <a:t>Inscribed upon the page.</a:t>
            </a:r>
          </a:p>
        </p:txBody>
      </p:sp>
    </p:spTree>
    <p:extLst>
      <p:ext uri="{BB962C8B-B14F-4D97-AF65-F5344CB8AC3E}">
        <p14:creationId xmlns:p14="http://schemas.microsoft.com/office/powerpoint/2010/main" val="2031294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373AD-DC0E-9E44-AED2-840CD2EE5CD6}"/>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1490A4B2-A111-B65F-B1ED-3F8FED2F9D36}"/>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F53F45A1-1BF7-4348-B593-3757E010E880}"/>
              </a:ext>
            </a:extLst>
          </p:cNvPr>
          <p:cNvSpPr txBox="1"/>
          <p:nvPr/>
        </p:nvSpPr>
        <p:spPr>
          <a:xfrm>
            <a:off x="2858668" y="2372358"/>
            <a:ext cx="3429902" cy="2562248"/>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O nations, let our chorus swell,</a:t>
            </a:r>
          </a:p>
          <a:p>
            <a:pPr defTabSz="685800">
              <a:spcAft>
                <a:spcPts val="900"/>
              </a:spcAft>
            </a:pPr>
            <a:r>
              <a:rPr lang="en-US" sz="1350" dirty="0">
                <a:solidFill>
                  <a:srgbClr val="000000"/>
                </a:solidFill>
                <a:latin typeface="Arial"/>
                <a:cs typeface="Arial"/>
              </a:rPr>
              <a:t>From Baltic north to south -</a:t>
            </a:r>
          </a:p>
          <a:p>
            <a:pPr defTabSz="685800">
              <a:spcAft>
                <a:spcPts val="900"/>
              </a:spcAft>
            </a:pPr>
            <a:r>
              <a:rPr lang="en-US" sz="1350" dirty="0" err="1">
                <a:solidFill>
                  <a:srgbClr val="000000"/>
                </a:solidFill>
                <a:latin typeface="Arial"/>
                <a:cs typeface="Arial"/>
              </a:rPr>
              <a:t>Harmonised</a:t>
            </a:r>
            <a:r>
              <a:rPr lang="en-US" sz="1350" dirty="0">
                <a:solidFill>
                  <a:srgbClr val="000000"/>
                </a:solidFill>
                <a:latin typeface="Arial"/>
                <a:cs typeface="Arial"/>
              </a:rPr>
              <a:t> laws, and fair as well,</a:t>
            </a:r>
          </a:p>
          <a:p>
            <a:pPr defTabSz="685800">
              <a:spcAft>
                <a:spcPts val="900"/>
              </a:spcAft>
            </a:pPr>
            <a:r>
              <a:rPr lang="en-US" sz="1350" dirty="0">
                <a:solidFill>
                  <a:srgbClr val="000000"/>
                </a:solidFill>
                <a:latin typeface="Arial"/>
                <a:cs typeface="Arial"/>
              </a:rPr>
              <a:t>A vow from every mouth.</a:t>
            </a:r>
          </a:p>
          <a:p>
            <a:pPr defTabSz="685800">
              <a:spcAft>
                <a:spcPts val="900"/>
              </a:spcAft>
            </a:pPr>
            <a:r>
              <a:rPr lang="en-US" sz="1350" dirty="0">
                <a:solidFill>
                  <a:srgbClr val="000000"/>
                </a:solidFill>
                <a:latin typeface="Arial"/>
                <a:cs typeface="Arial"/>
              </a:rPr>
              <a:t>And if beyond our Union’s shore,</a:t>
            </a:r>
          </a:p>
          <a:p>
            <a:pPr defTabSz="685800">
              <a:spcAft>
                <a:spcPts val="900"/>
              </a:spcAft>
            </a:pPr>
            <a:r>
              <a:rPr lang="en-US" sz="1350" dirty="0">
                <a:solidFill>
                  <a:srgbClr val="000000"/>
                </a:solidFill>
                <a:latin typeface="Arial"/>
                <a:cs typeface="Arial"/>
              </a:rPr>
              <a:t>A gaze is drawn our way -</a:t>
            </a:r>
          </a:p>
          <a:p>
            <a:pPr defTabSz="685800">
              <a:spcAft>
                <a:spcPts val="900"/>
              </a:spcAft>
            </a:pPr>
            <a:r>
              <a:rPr lang="en-US" sz="1350" dirty="0">
                <a:solidFill>
                  <a:srgbClr val="000000"/>
                </a:solidFill>
                <a:latin typeface="Arial"/>
                <a:cs typeface="Arial"/>
              </a:rPr>
              <a:t>Let trust and order travel more,</a:t>
            </a:r>
          </a:p>
          <a:p>
            <a:pPr defTabSz="685800">
              <a:spcAft>
                <a:spcPts val="900"/>
              </a:spcAft>
            </a:pPr>
            <a:r>
              <a:rPr lang="en-US" sz="1350" dirty="0">
                <a:solidFill>
                  <a:srgbClr val="000000"/>
                </a:solidFill>
                <a:latin typeface="Arial"/>
                <a:cs typeface="Arial"/>
              </a:rPr>
              <a:t>And lead them to our bay.</a:t>
            </a:r>
          </a:p>
        </p:txBody>
      </p:sp>
    </p:spTree>
    <p:extLst>
      <p:ext uri="{BB962C8B-B14F-4D97-AF65-F5344CB8AC3E}">
        <p14:creationId xmlns:p14="http://schemas.microsoft.com/office/powerpoint/2010/main" val="19088958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EF149-E5AB-93C8-02D6-5646D74ECEFC}"/>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4EFF10CB-A54A-C67E-06D2-8C776E74CD46}"/>
              </a:ext>
            </a:extLst>
          </p:cNvPr>
          <p:cNvSpPr>
            <a:spLocks noGrp="1"/>
          </p:cNvSpPr>
          <p:nvPr>
            <p:ph type="title"/>
          </p:nvPr>
        </p:nvSpPr>
        <p:spPr/>
        <p:txBody>
          <a:bodyPr/>
          <a:lstStyle/>
          <a:p>
            <a:r>
              <a:rPr lang="en-US" dirty="0"/>
              <a:t>The Ballad of Europe’s Common Cause - a </a:t>
            </a:r>
            <a:r>
              <a:rPr lang="en-US" dirty="0" err="1"/>
              <a:t>Harmonised</a:t>
            </a:r>
            <a:r>
              <a:rPr lang="en-US" dirty="0"/>
              <a:t> Insolvency Path</a:t>
            </a:r>
            <a:endParaRPr lang="de-DE" dirty="0"/>
          </a:p>
        </p:txBody>
      </p:sp>
      <p:sp>
        <p:nvSpPr>
          <p:cNvPr id="16" name="TextBox 15">
            <a:extLst>
              <a:ext uri="{FF2B5EF4-FFF2-40B4-BE49-F238E27FC236}">
                <a16:creationId xmlns:a16="http://schemas.microsoft.com/office/drawing/2014/main" id="{6676080D-3BD2-05CF-722B-2BAC6E6F76DA}"/>
              </a:ext>
            </a:extLst>
          </p:cNvPr>
          <p:cNvSpPr txBox="1"/>
          <p:nvPr/>
        </p:nvSpPr>
        <p:spPr>
          <a:xfrm>
            <a:off x="2866830" y="2339699"/>
            <a:ext cx="3429902" cy="2562246"/>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So let us build this common might,</a:t>
            </a:r>
          </a:p>
          <a:p>
            <a:pPr defTabSz="685800">
              <a:spcAft>
                <a:spcPts val="900"/>
              </a:spcAft>
            </a:pPr>
            <a:r>
              <a:rPr lang="en-US" sz="1350" dirty="0">
                <a:solidFill>
                  <a:srgbClr val="000000"/>
                </a:solidFill>
                <a:latin typeface="Arial"/>
                <a:cs typeface="Arial"/>
              </a:rPr>
              <a:t>And share, not just defend;</a:t>
            </a:r>
          </a:p>
          <a:p>
            <a:pPr defTabSz="685800">
              <a:spcAft>
                <a:spcPts val="900"/>
              </a:spcAft>
            </a:pPr>
            <a:r>
              <a:rPr lang="en-US" sz="1350" dirty="0">
                <a:solidFill>
                  <a:srgbClr val="000000"/>
                </a:solidFill>
                <a:latin typeface="Arial"/>
                <a:cs typeface="Arial"/>
              </a:rPr>
              <a:t>For in our law, both just and right,</a:t>
            </a:r>
          </a:p>
          <a:p>
            <a:pPr defTabSz="685800">
              <a:spcAft>
                <a:spcPts val="900"/>
              </a:spcAft>
            </a:pPr>
            <a:r>
              <a:rPr lang="en-US" sz="1350" dirty="0">
                <a:solidFill>
                  <a:srgbClr val="000000"/>
                </a:solidFill>
                <a:latin typeface="Arial"/>
                <a:cs typeface="Arial"/>
              </a:rPr>
              <a:t>New harmonies attend.</a:t>
            </a:r>
          </a:p>
          <a:p>
            <a:pPr defTabSz="685800">
              <a:spcAft>
                <a:spcPts val="900"/>
              </a:spcAft>
            </a:pPr>
            <a:r>
              <a:rPr lang="en-US" sz="1350" dirty="0">
                <a:solidFill>
                  <a:srgbClr val="000000"/>
                </a:solidFill>
                <a:latin typeface="Arial"/>
                <a:cs typeface="Arial"/>
              </a:rPr>
              <a:t>Where fair procedure binds the land,</a:t>
            </a:r>
          </a:p>
          <a:p>
            <a:pPr defTabSz="685800">
              <a:spcAft>
                <a:spcPts val="900"/>
              </a:spcAft>
            </a:pPr>
            <a:r>
              <a:rPr lang="en-US" sz="1350" dirty="0">
                <a:solidFill>
                  <a:srgbClr val="000000"/>
                </a:solidFill>
                <a:latin typeface="Arial"/>
                <a:cs typeface="Arial"/>
              </a:rPr>
              <a:t>Where confidence is grown -</a:t>
            </a:r>
          </a:p>
          <a:p>
            <a:pPr defTabSz="685800">
              <a:spcAft>
                <a:spcPts val="900"/>
              </a:spcAft>
            </a:pPr>
            <a:r>
              <a:rPr lang="en-US" sz="1350" dirty="0">
                <a:solidFill>
                  <a:srgbClr val="000000"/>
                </a:solidFill>
                <a:latin typeface="Arial"/>
                <a:cs typeface="Arial"/>
              </a:rPr>
              <a:t>There others gladly join our band,</a:t>
            </a:r>
          </a:p>
          <a:p>
            <a:pPr defTabSz="685800">
              <a:spcAft>
                <a:spcPts val="900"/>
              </a:spcAft>
            </a:pPr>
            <a:r>
              <a:rPr lang="en-US" sz="1350" dirty="0">
                <a:solidFill>
                  <a:srgbClr val="000000"/>
                </a:solidFill>
                <a:latin typeface="Arial"/>
                <a:cs typeface="Arial"/>
              </a:rPr>
              <a:t>And justice seeds are sown.</a:t>
            </a:r>
          </a:p>
        </p:txBody>
      </p:sp>
    </p:spTree>
    <p:extLst>
      <p:ext uri="{BB962C8B-B14F-4D97-AF65-F5344CB8AC3E}">
        <p14:creationId xmlns:p14="http://schemas.microsoft.com/office/powerpoint/2010/main" val="29701870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F00D1-9B65-5A29-229A-AE931FB1A56A}"/>
            </a:ext>
          </a:extLst>
        </p:cNvPr>
        <p:cNvGrpSpPr/>
        <p:nvPr/>
      </p:nvGrpSpPr>
      <p:grpSpPr>
        <a:xfrm>
          <a:off x="0" y="0"/>
          <a:ext cx="0" cy="0"/>
          <a:chOff x="0" y="0"/>
          <a:chExt cx="0" cy="0"/>
        </a:xfrm>
      </p:grpSpPr>
      <p:sp>
        <p:nvSpPr>
          <p:cNvPr id="5" name="Text Placeholder 3" descr="|">
            <a:extLst>
              <a:ext uri="{FF2B5EF4-FFF2-40B4-BE49-F238E27FC236}">
                <a16:creationId xmlns:a16="http://schemas.microsoft.com/office/drawing/2014/main" id="{DD334A51-3B5C-B7F7-6F57-F953959613B3}"/>
              </a:ext>
            </a:extLst>
          </p:cNvPr>
          <p:cNvSpPr>
            <a:spLocks noGrp="1"/>
          </p:cNvSpPr>
          <p:nvPr>
            <p:ph type="body" sz="quarter" idx="11"/>
          </p:nvPr>
        </p:nvSpPr>
        <p:spPr/>
        <p:txBody>
          <a:bodyPr/>
          <a:lstStyle/>
          <a:p>
            <a:r>
              <a:rPr lang="en-GB" dirty="0"/>
              <a:t>1</a:t>
            </a:r>
          </a:p>
        </p:txBody>
      </p:sp>
      <p:sp>
        <p:nvSpPr>
          <p:cNvPr id="6" name="Text Placeholder 3" descr="|">
            <a:extLst>
              <a:ext uri="{FF2B5EF4-FFF2-40B4-BE49-F238E27FC236}">
                <a16:creationId xmlns:a16="http://schemas.microsoft.com/office/drawing/2014/main" id="{DA2E984A-BB81-727B-944E-30C0C810C02C}"/>
              </a:ext>
            </a:extLst>
          </p:cNvPr>
          <p:cNvSpPr>
            <a:spLocks noGrp="1"/>
          </p:cNvSpPr>
          <p:nvPr>
            <p:ph type="body" sz="quarter" idx="12"/>
          </p:nvPr>
        </p:nvSpPr>
        <p:spPr/>
        <p:txBody>
          <a:bodyPr/>
          <a:lstStyle/>
          <a:p>
            <a:r>
              <a:rPr lang="en-US" dirty="0"/>
              <a:t>QUIZ</a:t>
            </a:r>
            <a:endParaRPr lang="en-GB" dirty="0"/>
          </a:p>
        </p:txBody>
      </p:sp>
    </p:spTree>
    <p:extLst>
      <p:ext uri="{BB962C8B-B14F-4D97-AF65-F5344CB8AC3E}">
        <p14:creationId xmlns:p14="http://schemas.microsoft.com/office/powerpoint/2010/main" val="32331091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50001B8-AC1D-A983-EE5B-7E1E096BC2A6}"/>
              </a:ext>
            </a:extLst>
          </p:cNvPr>
          <p:cNvGrpSpPr/>
          <p:nvPr/>
        </p:nvGrpSpPr>
        <p:grpSpPr>
          <a:xfrm rot="19800000">
            <a:off x="2749873" y="2777633"/>
            <a:ext cx="1641556" cy="2163662"/>
            <a:chOff x="4183460" y="1560612"/>
            <a:chExt cx="951935" cy="1254703"/>
          </a:xfrm>
        </p:grpSpPr>
        <p:sp>
          <p:nvSpPr>
            <p:cNvPr id="409" name="Freeform: Shape 408">
              <a:extLst>
                <a:ext uri="{FF2B5EF4-FFF2-40B4-BE49-F238E27FC236}">
                  <a16:creationId xmlns:a16="http://schemas.microsoft.com/office/drawing/2014/main" id="{3D3A3B3E-2C69-49C4-3864-CE45654B63DA}"/>
                </a:ext>
              </a:extLst>
            </p:cNvPr>
            <p:cNvSpPr/>
            <p:nvPr/>
          </p:nvSpPr>
          <p:spPr>
            <a:xfrm>
              <a:off x="4183460" y="1560612"/>
              <a:ext cx="951935" cy="1254703"/>
            </a:xfrm>
            <a:custGeom>
              <a:avLst/>
              <a:gdLst>
                <a:gd name="connsiteX0" fmla="*/ 336500 w 1345835"/>
                <a:gd name="connsiteY0" fmla="*/ 518280 h 1773885"/>
                <a:gd name="connsiteX1" fmla="*/ 90230 w 1345835"/>
                <a:gd name="connsiteY1" fmla="*/ 1437386 h 1773885"/>
                <a:gd name="connsiteX2" fmla="*/ 1009336 w 1345835"/>
                <a:gd name="connsiteY2" fmla="*/ 1683656 h 1773885"/>
                <a:gd name="connsiteX3" fmla="*/ 1255606 w 1345835"/>
                <a:gd name="connsiteY3" fmla="*/ 764550 h 1773885"/>
                <a:gd name="connsiteX4" fmla="*/ 1234223 w 1345835"/>
                <a:gd name="connsiteY4" fmla="*/ 0 h 1773885"/>
                <a:gd name="connsiteX5" fmla="*/ 336500 w 1345835"/>
                <a:gd name="connsiteY5" fmla="*/ 518280 h 1773885"/>
                <a:gd name="connsiteX6" fmla="*/ 336500 w 1345835"/>
                <a:gd name="connsiteY6" fmla="*/ 518280 h 1773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5835" h="1773885">
                  <a:moveTo>
                    <a:pt x="336500" y="518280"/>
                  </a:moveTo>
                  <a:cubicBezTo>
                    <a:pt x="14758" y="704053"/>
                    <a:pt x="-95543" y="1115645"/>
                    <a:pt x="90230" y="1437386"/>
                  </a:cubicBezTo>
                  <a:cubicBezTo>
                    <a:pt x="276003" y="1759127"/>
                    <a:pt x="687595" y="1869429"/>
                    <a:pt x="1009336" y="1683656"/>
                  </a:cubicBezTo>
                  <a:cubicBezTo>
                    <a:pt x="1331077" y="1497883"/>
                    <a:pt x="1441379" y="1086328"/>
                    <a:pt x="1255606" y="764550"/>
                  </a:cubicBezTo>
                  <a:cubicBezTo>
                    <a:pt x="1114869" y="520813"/>
                    <a:pt x="1116360" y="233939"/>
                    <a:pt x="1234223" y="0"/>
                  </a:cubicBezTo>
                  <a:lnTo>
                    <a:pt x="336500" y="518280"/>
                  </a:lnTo>
                  <a:lnTo>
                    <a:pt x="336500" y="518280"/>
                  </a:lnTo>
                  <a:close/>
                </a:path>
              </a:pathLst>
            </a:custGeom>
            <a:solidFill>
              <a:srgbClr val="66CCCC"/>
            </a:solidFill>
            <a:ln w="3725" cap="flat">
              <a:noFill/>
              <a:prstDash val="solid"/>
              <a:miter/>
            </a:ln>
          </p:spPr>
          <p:txBody>
            <a:bodyPr rtlCol="0" anchor="ctr"/>
            <a:lstStyle/>
            <a:p>
              <a:pPr defTabSz="685800"/>
              <a:endParaRPr lang="de-DE" sz="1350" dirty="0">
                <a:solidFill>
                  <a:srgbClr val="000000"/>
                </a:solidFill>
                <a:latin typeface="Arial"/>
                <a:cs typeface="Arial"/>
              </a:endParaRPr>
            </a:p>
          </p:txBody>
        </p:sp>
        <p:sp>
          <p:nvSpPr>
            <p:cNvPr id="420" name="Freeform: Shape 419">
              <a:extLst>
                <a:ext uri="{FF2B5EF4-FFF2-40B4-BE49-F238E27FC236}">
                  <a16:creationId xmlns:a16="http://schemas.microsoft.com/office/drawing/2014/main" id="{9015B523-F0AD-F2AC-2F23-917B82BF5417}"/>
                </a:ext>
              </a:extLst>
            </p:cNvPr>
            <p:cNvSpPr/>
            <p:nvPr/>
          </p:nvSpPr>
          <p:spPr>
            <a:xfrm rot="1800000">
              <a:off x="4289273" y="1969202"/>
              <a:ext cx="740293" cy="740293"/>
            </a:xfrm>
            <a:custGeom>
              <a:avLst/>
              <a:gdLst>
                <a:gd name="connsiteX0" fmla="*/ 1046618 w 1046618"/>
                <a:gd name="connsiteY0" fmla="*/ 523309 h 1046618"/>
                <a:gd name="connsiteX1" fmla="*/ 523309 w 1046618"/>
                <a:gd name="connsiteY1" fmla="*/ 1046618 h 1046618"/>
                <a:gd name="connsiteX2" fmla="*/ 0 w 1046618"/>
                <a:gd name="connsiteY2" fmla="*/ 523309 h 1046618"/>
                <a:gd name="connsiteX3" fmla="*/ 523309 w 1046618"/>
                <a:gd name="connsiteY3" fmla="*/ 0 h 1046618"/>
                <a:gd name="connsiteX4" fmla="*/ 1046618 w 1046618"/>
                <a:gd name="connsiteY4" fmla="*/ 523309 h 1046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6618" h="1046618">
                  <a:moveTo>
                    <a:pt x="1046618" y="523309"/>
                  </a:moveTo>
                  <a:cubicBezTo>
                    <a:pt x="1046618" y="812325"/>
                    <a:pt x="812325" y="1046618"/>
                    <a:pt x="523309" y="1046618"/>
                  </a:cubicBezTo>
                  <a:cubicBezTo>
                    <a:pt x="234293" y="1046618"/>
                    <a:pt x="0" y="812325"/>
                    <a:pt x="0" y="523309"/>
                  </a:cubicBezTo>
                  <a:cubicBezTo>
                    <a:pt x="0" y="234293"/>
                    <a:pt x="234293" y="0"/>
                    <a:pt x="523309" y="0"/>
                  </a:cubicBezTo>
                  <a:cubicBezTo>
                    <a:pt x="812325" y="0"/>
                    <a:pt x="1046618" y="234293"/>
                    <a:pt x="1046618" y="523309"/>
                  </a:cubicBezTo>
                  <a:close/>
                </a:path>
              </a:pathLst>
            </a:custGeom>
            <a:solidFill>
              <a:schemeClr val="bg1"/>
            </a:solidFill>
            <a:ln w="3725" cap="flat">
              <a:noFill/>
              <a:prstDash val="solid"/>
              <a:miter/>
            </a:ln>
          </p:spPr>
          <p:txBody>
            <a:bodyPr lIns="27000" tIns="27000" rIns="27000" bIns="27000" rtlCol="0" anchor="ctr"/>
            <a:lstStyle/>
            <a:p>
              <a:pPr algn="ctr" defTabSz="685800">
                <a:defRPr/>
              </a:pPr>
              <a:r>
                <a:rPr lang="en-US" sz="1125" dirty="0">
                  <a:solidFill>
                    <a:srgbClr val="000000"/>
                  </a:solidFill>
                  <a:latin typeface="Arial"/>
                  <a:cs typeface="Arial"/>
                </a:rPr>
                <a:t>Second Hint:</a:t>
              </a:r>
              <a:br>
                <a:rPr lang="en-US" sz="1125" dirty="0">
                  <a:solidFill>
                    <a:srgbClr val="000000"/>
                  </a:solidFill>
                  <a:latin typeface="Arial"/>
                  <a:cs typeface="Arial"/>
                </a:rPr>
              </a:br>
              <a:r>
                <a:rPr lang="en-US" sz="1125" dirty="0">
                  <a:solidFill>
                    <a:srgbClr val="000000"/>
                  </a:solidFill>
                  <a:latin typeface="Arial"/>
                  <a:cs typeface="Arial"/>
                </a:rPr>
                <a:t>“The author is not Johann Wolfgang von Goethe”</a:t>
              </a:r>
              <a:endParaRPr lang="de-DE" sz="1125" dirty="0">
                <a:solidFill>
                  <a:srgbClr val="000000"/>
                </a:solidFill>
                <a:latin typeface="Arial"/>
                <a:cs typeface="Arial"/>
              </a:endParaRPr>
            </a:p>
          </p:txBody>
        </p:sp>
      </p:grpSp>
      <p:grpSp>
        <p:nvGrpSpPr>
          <p:cNvPr id="5" name="Group 4">
            <a:extLst>
              <a:ext uri="{FF2B5EF4-FFF2-40B4-BE49-F238E27FC236}">
                <a16:creationId xmlns:a16="http://schemas.microsoft.com/office/drawing/2014/main" id="{6A13AA35-04FD-98D0-FC2F-9BF217F80D3D}"/>
              </a:ext>
            </a:extLst>
          </p:cNvPr>
          <p:cNvGrpSpPr/>
          <p:nvPr/>
        </p:nvGrpSpPr>
        <p:grpSpPr>
          <a:xfrm rot="3600000">
            <a:off x="3665942" y="1883620"/>
            <a:ext cx="2085047" cy="1641358"/>
            <a:chOff x="5088253" y="1341102"/>
            <a:chExt cx="1209115" cy="951820"/>
          </a:xfrm>
        </p:grpSpPr>
        <p:sp>
          <p:nvSpPr>
            <p:cNvPr id="408" name="Freeform: Shape 407">
              <a:extLst>
                <a:ext uri="{FF2B5EF4-FFF2-40B4-BE49-F238E27FC236}">
                  <a16:creationId xmlns:a16="http://schemas.microsoft.com/office/drawing/2014/main" id="{29890695-A582-ABC1-CCC3-84DC056DA10F}"/>
                </a:ext>
              </a:extLst>
            </p:cNvPr>
            <p:cNvSpPr/>
            <p:nvPr/>
          </p:nvSpPr>
          <p:spPr>
            <a:xfrm>
              <a:off x="5088253" y="1341102"/>
              <a:ext cx="1209115" cy="951820"/>
            </a:xfrm>
            <a:custGeom>
              <a:avLst/>
              <a:gdLst>
                <a:gd name="connsiteX0" fmla="*/ 672836 w 1709433"/>
                <a:gd name="connsiteY0" fmla="*/ 0 h 1345672"/>
                <a:gd name="connsiteX1" fmla="*/ 0 w 1709433"/>
                <a:gd name="connsiteY1" fmla="*/ 672837 h 1345672"/>
                <a:gd name="connsiteX2" fmla="*/ 672836 w 1709433"/>
                <a:gd name="connsiteY2" fmla="*/ 1345673 h 1345672"/>
                <a:gd name="connsiteX3" fmla="*/ 1345673 w 1709433"/>
                <a:gd name="connsiteY3" fmla="*/ 672837 h 1345672"/>
                <a:gd name="connsiteX4" fmla="*/ 1709434 w 1709433"/>
                <a:gd name="connsiteY4" fmla="*/ 0 h 1345672"/>
                <a:gd name="connsiteX5" fmla="*/ 672836 w 1709433"/>
                <a:gd name="connsiteY5" fmla="*/ 0 h 1345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09433" h="1345672">
                  <a:moveTo>
                    <a:pt x="672836" y="0"/>
                  </a:moveTo>
                  <a:cubicBezTo>
                    <a:pt x="301290" y="0"/>
                    <a:pt x="0" y="301290"/>
                    <a:pt x="0" y="672837"/>
                  </a:cubicBezTo>
                  <a:cubicBezTo>
                    <a:pt x="0" y="1044383"/>
                    <a:pt x="301290" y="1345673"/>
                    <a:pt x="672836" y="1345673"/>
                  </a:cubicBezTo>
                  <a:cubicBezTo>
                    <a:pt x="1044383" y="1345673"/>
                    <a:pt x="1345673" y="1044383"/>
                    <a:pt x="1345673" y="672837"/>
                  </a:cubicBezTo>
                  <a:cubicBezTo>
                    <a:pt x="1345673" y="391364"/>
                    <a:pt x="1490395" y="143679"/>
                    <a:pt x="1709434" y="0"/>
                  </a:cubicBezTo>
                  <a:lnTo>
                    <a:pt x="672836" y="0"/>
                  </a:lnTo>
                  <a:close/>
                </a:path>
              </a:pathLst>
            </a:custGeom>
            <a:solidFill>
              <a:srgbClr val="CC5C99"/>
            </a:solidFill>
            <a:ln w="3725" cap="flat">
              <a:noFill/>
              <a:prstDash val="solid"/>
              <a:miter/>
            </a:ln>
          </p:spPr>
          <p:txBody>
            <a:bodyPr rtlCol="0" anchor="ctr"/>
            <a:lstStyle/>
            <a:p>
              <a:pPr defTabSz="685800"/>
              <a:endParaRPr lang="de-DE" sz="1350" dirty="0">
                <a:solidFill>
                  <a:srgbClr val="000000"/>
                </a:solidFill>
                <a:latin typeface="Arial"/>
                <a:cs typeface="Arial"/>
              </a:endParaRPr>
            </a:p>
          </p:txBody>
        </p:sp>
        <p:sp>
          <p:nvSpPr>
            <p:cNvPr id="421" name="Freeform: Shape 420">
              <a:extLst>
                <a:ext uri="{FF2B5EF4-FFF2-40B4-BE49-F238E27FC236}">
                  <a16:creationId xmlns:a16="http://schemas.microsoft.com/office/drawing/2014/main" id="{1BBBA500-7D9A-CE74-812B-2D067C0BEEE8}"/>
                </a:ext>
              </a:extLst>
            </p:cNvPr>
            <p:cNvSpPr/>
            <p:nvPr/>
          </p:nvSpPr>
          <p:spPr>
            <a:xfrm rot="18000000">
              <a:off x="5194016" y="1446875"/>
              <a:ext cx="740293" cy="740293"/>
            </a:xfrm>
            <a:custGeom>
              <a:avLst/>
              <a:gdLst>
                <a:gd name="connsiteX0" fmla="*/ 1046618 w 1046618"/>
                <a:gd name="connsiteY0" fmla="*/ 523309 h 1046618"/>
                <a:gd name="connsiteX1" fmla="*/ 523309 w 1046618"/>
                <a:gd name="connsiteY1" fmla="*/ 1046618 h 1046618"/>
                <a:gd name="connsiteX2" fmla="*/ 0 w 1046618"/>
                <a:gd name="connsiteY2" fmla="*/ 523309 h 1046618"/>
                <a:gd name="connsiteX3" fmla="*/ 523309 w 1046618"/>
                <a:gd name="connsiteY3" fmla="*/ 0 h 1046618"/>
                <a:gd name="connsiteX4" fmla="*/ 1046618 w 1046618"/>
                <a:gd name="connsiteY4" fmla="*/ 523309 h 1046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6618" h="1046618">
                  <a:moveTo>
                    <a:pt x="1046618" y="523309"/>
                  </a:moveTo>
                  <a:cubicBezTo>
                    <a:pt x="1046618" y="812325"/>
                    <a:pt x="812325" y="1046618"/>
                    <a:pt x="523309" y="1046618"/>
                  </a:cubicBezTo>
                  <a:cubicBezTo>
                    <a:pt x="234293" y="1046618"/>
                    <a:pt x="0" y="812325"/>
                    <a:pt x="0" y="523309"/>
                  </a:cubicBezTo>
                  <a:cubicBezTo>
                    <a:pt x="0" y="234293"/>
                    <a:pt x="234293" y="0"/>
                    <a:pt x="523309" y="0"/>
                  </a:cubicBezTo>
                  <a:cubicBezTo>
                    <a:pt x="812325" y="0"/>
                    <a:pt x="1046618" y="234293"/>
                    <a:pt x="1046618" y="523309"/>
                  </a:cubicBezTo>
                  <a:close/>
                </a:path>
              </a:pathLst>
            </a:custGeom>
            <a:solidFill>
              <a:schemeClr val="bg1"/>
            </a:solidFill>
            <a:ln w="3725" cap="flat">
              <a:noFill/>
              <a:prstDash val="solid"/>
              <a:miter/>
            </a:ln>
          </p:spPr>
          <p:txBody>
            <a:bodyPr lIns="27000" tIns="27000" rIns="27000" bIns="27000" rtlCol="0" anchor="ctr"/>
            <a:lstStyle/>
            <a:p>
              <a:pPr algn="ctr" defTabSz="685800">
                <a:defRPr/>
              </a:pPr>
              <a:r>
                <a:rPr lang="en-US" sz="1200" dirty="0">
                  <a:solidFill>
                    <a:srgbClr val="000000"/>
                  </a:solidFill>
                  <a:latin typeface="Arial"/>
                  <a:cs typeface="Arial"/>
                </a:rPr>
                <a:t>First Hint:</a:t>
              </a:r>
              <a:br>
                <a:rPr lang="en-US" sz="1200" dirty="0">
                  <a:solidFill>
                    <a:srgbClr val="000000"/>
                  </a:solidFill>
                  <a:latin typeface="Arial"/>
                  <a:cs typeface="Arial"/>
                </a:rPr>
              </a:br>
              <a:r>
                <a:rPr lang="en-US" sz="1200" dirty="0">
                  <a:solidFill>
                    <a:srgbClr val="000000"/>
                  </a:solidFill>
                  <a:latin typeface="Arial"/>
                  <a:cs typeface="Arial"/>
                </a:rPr>
                <a:t>“The author is German”</a:t>
              </a:r>
              <a:endParaRPr lang="de-DE" sz="1200" dirty="0">
                <a:solidFill>
                  <a:srgbClr val="000000"/>
                </a:solidFill>
                <a:latin typeface="Arial"/>
                <a:cs typeface="Arial"/>
              </a:endParaRPr>
            </a:p>
          </p:txBody>
        </p:sp>
      </p:grpSp>
      <p:grpSp>
        <p:nvGrpSpPr>
          <p:cNvPr id="6" name="Group 5">
            <a:extLst>
              <a:ext uri="{FF2B5EF4-FFF2-40B4-BE49-F238E27FC236}">
                <a16:creationId xmlns:a16="http://schemas.microsoft.com/office/drawing/2014/main" id="{71B9F003-A9AB-75AE-CACA-D04CE49650AA}"/>
              </a:ext>
            </a:extLst>
          </p:cNvPr>
          <p:cNvGrpSpPr/>
          <p:nvPr/>
        </p:nvGrpSpPr>
        <p:grpSpPr>
          <a:xfrm rot="9000000">
            <a:off x="4053781" y="3426853"/>
            <a:ext cx="2326096" cy="1641556"/>
            <a:chOff x="6132869" y="1341045"/>
            <a:chExt cx="1348899" cy="951935"/>
          </a:xfrm>
        </p:grpSpPr>
        <p:sp>
          <p:nvSpPr>
            <p:cNvPr id="407" name="Freeform: Shape 406">
              <a:extLst>
                <a:ext uri="{FF2B5EF4-FFF2-40B4-BE49-F238E27FC236}">
                  <a16:creationId xmlns:a16="http://schemas.microsoft.com/office/drawing/2014/main" id="{A988AF2A-9918-8299-CF29-F144DD1BDB49}"/>
                </a:ext>
              </a:extLst>
            </p:cNvPr>
            <p:cNvSpPr/>
            <p:nvPr/>
          </p:nvSpPr>
          <p:spPr>
            <a:xfrm>
              <a:off x="6132869" y="1341045"/>
              <a:ext cx="1348899" cy="951935"/>
            </a:xfrm>
            <a:custGeom>
              <a:avLst/>
              <a:gdLst>
                <a:gd name="connsiteX0" fmla="*/ 1009336 w 1907059"/>
                <a:gd name="connsiteY0" fmla="*/ 90230 h 1345835"/>
                <a:gd name="connsiteX1" fmla="*/ 90230 w 1907059"/>
                <a:gd name="connsiteY1" fmla="*/ 336499 h 1345835"/>
                <a:gd name="connsiteX2" fmla="*/ 336500 w 1907059"/>
                <a:gd name="connsiteY2" fmla="*/ 1255606 h 1345835"/>
                <a:gd name="connsiteX3" fmla="*/ 1255606 w 1907059"/>
                <a:gd name="connsiteY3" fmla="*/ 1009336 h 1345835"/>
                <a:gd name="connsiteX4" fmla="*/ 1907060 w 1907059"/>
                <a:gd name="connsiteY4" fmla="*/ 608547 h 1345835"/>
                <a:gd name="connsiteX5" fmla="*/ 1009336 w 1907059"/>
                <a:gd name="connsiteY5" fmla="*/ 90267 h 1345835"/>
                <a:gd name="connsiteX6" fmla="*/ 1009336 w 1907059"/>
                <a:gd name="connsiteY6" fmla="*/ 90267 h 1345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07059" h="1345835">
                  <a:moveTo>
                    <a:pt x="1009336" y="90230"/>
                  </a:moveTo>
                  <a:cubicBezTo>
                    <a:pt x="687595" y="-95543"/>
                    <a:pt x="276003" y="14758"/>
                    <a:pt x="90230" y="336499"/>
                  </a:cubicBezTo>
                  <a:cubicBezTo>
                    <a:pt x="-95543" y="658241"/>
                    <a:pt x="14758" y="1069832"/>
                    <a:pt x="336500" y="1255606"/>
                  </a:cubicBezTo>
                  <a:cubicBezTo>
                    <a:pt x="658241" y="1441379"/>
                    <a:pt x="1069833" y="1331077"/>
                    <a:pt x="1255606" y="1009336"/>
                  </a:cubicBezTo>
                  <a:cubicBezTo>
                    <a:pt x="1396342" y="765599"/>
                    <a:pt x="1645517" y="623448"/>
                    <a:pt x="1907060" y="608547"/>
                  </a:cubicBezTo>
                  <a:lnTo>
                    <a:pt x="1009336" y="90267"/>
                  </a:lnTo>
                  <a:lnTo>
                    <a:pt x="1009336" y="90267"/>
                  </a:lnTo>
                  <a:close/>
                </a:path>
              </a:pathLst>
            </a:custGeom>
            <a:solidFill>
              <a:srgbClr val="666699"/>
            </a:solidFill>
            <a:ln w="3725" cap="flat">
              <a:noFill/>
              <a:prstDash val="solid"/>
              <a:miter/>
            </a:ln>
          </p:spPr>
          <p:txBody>
            <a:bodyPr rtlCol="0" anchor="ctr"/>
            <a:lstStyle/>
            <a:p>
              <a:pPr defTabSz="685800"/>
              <a:endParaRPr lang="de-DE" sz="1350" dirty="0">
                <a:solidFill>
                  <a:srgbClr val="000000"/>
                </a:solidFill>
                <a:latin typeface="Arial"/>
                <a:cs typeface="Arial"/>
              </a:endParaRPr>
            </a:p>
          </p:txBody>
        </p:sp>
        <p:sp>
          <p:nvSpPr>
            <p:cNvPr id="422" name="Freeform: Shape 421">
              <a:extLst>
                <a:ext uri="{FF2B5EF4-FFF2-40B4-BE49-F238E27FC236}">
                  <a16:creationId xmlns:a16="http://schemas.microsoft.com/office/drawing/2014/main" id="{A1C72186-0E34-6D09-486B-A4F563B16515}"/>
                </a:ext>
              </a:extLst>
            </p:cNvPr>
            <p:cNvSpPr/>
            <p:nvPr/>
          </p:nvSpPr>
          <p:spPr>
            <a:xfrm rot="12600000">
              <a:off x="6238699" y="1446865"/>
              <a:ext cx="740293" cy="740293"/>
            </a:xfrm>
            <a:custGeom>
              <a:avLst/>
              <a:gdLst>
                <a:gd name="connsiteX0" fmla="*/ 1046618 w 1046618"/>
                <a:gd name="connsiteY0" fmla="*/ 523309 h 1046618"/>
                <a:gd name="connsiteX1" fmla="*/ 523309 w 1046618"/>
                <a:gd name="connsiteY1" fmla="*/ 1046618 h 1046618"/>
                <a:gd name="connsiteX2" fmla="*/ 0 w 1046618"/>
                <a:gd name="connsiteY2" fmla="*/ 523309 h 1046618"/>
                <a:gd name="connsiteX3" fmla="*/ 523309 w 1046618"/>
                <a:gd name="connsiteY3" fmla="*/ 0 h 1046618"/>
                <a:gd name="connsiteX4" fmla="*/ 1046618 w 1046618"/>
                <a:gd name="connsiteY4" fmla="*/ 523309 h 1046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6618" h="1046618">
                  <a:moveTo>
                    <a:pt x="1046618" y="523309"/>
                  </a:moveTo>
                  <a:cubicBezTo>
                    <a:pt x="1046618" y="812325"/>
                    <a:pt x="812325" y="1046618"/>
                    <a:pt x="523309" y="1046618"/>
                  </a:cubicBezTo>
                  <a:cubicBezTo>
                    <a:pt x="234293" y="1046618"/>
                    <a:pt x="0" y="812325"/>
                    <a:pt x="0" y="523309"/>
                  </a:cubicBezTo>
                  <a:cubicBezTo>
                    <a:pt x="0" y="234293"/>
                    <a:pt x="234293" y="0"/>
                    <a:pt x="523309" y="0"/>
                  </a:cubicBezTo>
                  <a:cubicBezTo>
                    <a:pt x="812325" y="0"/>
                    <a:pt x="1046618" y="234293"/>
                    <a:pt x="1046618" y="523309"/>
                  </a:cubicBezTo>
                  <a:close/>
                </a:path>
              </a:pathLst>
            </a:custGeom>
            <a:solidFill>
              <a:schemeClr val="bg1"/>
            </a:solidFill>
            <a:ln w="3725" cap="flat">
              <a:noFill/>
              <a:prstDash val="solid"/>
              <a:miter/>
            </a:ln>
          </p:spPr>
          <p:txBody>
            <a:bodyPr lIns="27000" tIns="27000" rIns="27000" bIns="27000" rtlCol="0" anchor="ctr"/>
            <a:lstStyle/>
            <a:p>
              <a:pPr algn="ctr" defTabSz="685800"/>
              <a:r>
                <a:rPr lang="en-US" sz="1125" dirty="0">
                  <a:solidFill>
                    <a:srgbClr val="000000"/>
                  </a:solidFill>
                  <a:latin typeface="Arial"/>
                  <a:cs typeface="Arial"/>
                </a:rPr>
                <a:t>Third Hint:</a:t>
              </a:r>
            </a:p>
            <a:p>
              <a:pPr algn="ctr" defTabSz="685800"/>
              <a:r>
                <a:rPr lang="en-US" sz="1125" dirty="0">
                  <a:solidFill>
                    <a:srgbClr val="000000"/>
                  </a:solidFill>
                  <a:latin typeface="Arial"/>
                  <a:cs typeface="Arial"/>
                </a:rPr>
                <a:t>“It is about loyalty and friendship</a:t>
              </a:r>
              <a:r>
                <a:rPr lang="en-US" sz="1050" dirty="0">
                  <a:solidFill>
                    <a:srgbClr val="000000"/>
                  </a:solidFill>
                  <a:latin typeface="Arial"/>
                  <a:cs typeface="Arial"/>
                </a:rPr>
                <a:t>”</a:t>
              </a:r>
              <a:endParaRPr lang="de-DE" sz="1050" dirty="0">
                <a:solidFill>
                  <a:srgbClr val="000000"/>
                </a:solidFill>
                <a:latin typeface="Arial"/>
                <a:cs typeface="Arial"/>
              </a:endParaRPr>
            </a:p>
          </p:txBody>
        </p:sp>
      </p:grpSp>
      <p:sp>
        <p:nvSpPr>
          <p:cNvPr id="8" name="Title 1" descr="|">
            <a:extLst>
              <a:ext uri="{FF2B5EF4-FFF2-40B4-BE49-F238E27FC236}">
                <a16:creationId xmlns:a16="http://schemas.microsoft.com/office/drawing/2014/main" id="{881DDF5A-AC74-279F-D920-6776DB0AD1AE}"/>
              </a:ext>
            </a:extLst>
          </p:cNvPr>
          <p:cNvSpPr txBox="1">
            <a:spLocks/>
          </p:cNvSpPr>
          <p:nvPr/>
        </p:nvSpPr>
        <p:spPr>
          <a:xfrm>
            <a:off x="307796" y="1195843"/>
            <a:ext cx="8528409" cy="454819"/>
          </a:xfrm>
          <a:prstGeom prst="rect">
            <a:avLst/>
          </a:prstGeom>
        </p:spPr>
        <p:txBody>
          <a:bodyPr vert="horz" lIns="0" tIns="34290" rIns="68580" bIns="34290" rtlCol="0" anchor="ctr">
            <a:noAutofit/>
          </a:bodyPr>
          <a:lstStyle>
            <a:lvl1pPr marL="0" indent="0" algn="l" defTabSz="914400" rtl="0" eaLnBrk="1" latinLnBrk="0" hangingPunct="1">
              <a:spcBef>
                <a:spcPct val="0"/>
              </a:spcBef>
              <a:buNone/>
              <a:defRPr sz="2400" kern="1200">
                <a:solidFill>
                  <a:schemeClr val="tx2"/>
                </a:solidFill>
                <a:latin typeface="+mj-lt"/>
                <a:ea typeface="+mj-ea"/>
                <a:cs typeface="Arial" pitchFamily="34" charset="0"/>
              </a:defRPr>
            </a:lvl1pPr>
          </a:lstStyle>
          <a:p>
            <a:pPr defTabSz="685800"/>
            <a:r>
              <a:rPr lang="en-US" sz="1800" dirty="0">
                <a:solidFill>
                  <a:srgbClr val="AF005F"/>
                </a:solidFill>
                <a:latin typeface="Arial"/>
              </a:rPr>
              <a:t>Which literary work served as the basis for this ballad?</a:t>
            </a:r>
            <a:endParaRPr lang="de-DE" sz="1800" dirty="0">
              <a:solidFill>
                <a:srgbClr val="AF005F"/>
              </a:solidFill>
              <a:latin typeface="Arial"/>
            </a:endParaRPr>
          </a:p>
        </p:txBody>
      </p:sp>
    </p:spTree>
    <p:extLst>
      <p:ext uri="{BB962C8B-B14F-4D97-AF65-F5344CB8AC3E}">
        <p14:creationId xmlns:p14="http://schemas.microsoft.com/office/powerpoint/2010/main" val="855036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descr="|">
            <a:extLst>
              <a:ext uri="{FF2B5EF4-FFF2-40B4-BE49-F238E27FC236}">
                <a16:creationId xmlns:a16="http://schemas.microsoft.com/office/drawing/2014/main" id="{92FD07E5-4D24-DC58-6DB7-C3C31B0A0C4C}"/>
              </a:ext>
            </a:extLst>
          </p:cNvPr>
          <p:cNvSpPr>
            <a:spLocks noGrp="1"/>
          </p:cNvSpPr>
          <p:nvPr>
            <p:ph type="body" sz="quarter" idx="11"/>
          </p:nvPr>
        </p:nvSpPr>
        <p:spPr/>
        <p:txBody>
          <a:bodyPr/>
          <a:lstStyle/>
          <a:p>
            <a:r>
              <a:rPr lang="en-GB" dirty="0"/>
              <a:t>2</a:t>
            </a:r>
          </a:p>
        </p:txBody>
      </p:sp>
      <p:sp>
        <p:nvSpPr>
          <p:cNvPr id="6" name="Text Placeholder 3" descr="|">
            <a:extLst>
              <a:ext uri="{FF2B5EF4-FFF2-40B4-BE49-F238E27FC236}">
                <a16:creationId xmlns:a16="http://schemas.microsoft.com/office/drawing/2014/main" id="{62B70560-46F0-DDFB-0E6A-D4FC190966E8}"/>
              </a:ext>
            </a:extLst>
          </p:cNvPr>
          <p:cNvSpPr>
            <a:spLocks noGrp="1"/>
          </p:cNvSpPr>
          <p:nvPr>
            <p:ph type="body" sz="quarter" idx="12"/>
          </p:nvPr>
        </p:nvSpPr>
        <p:spPr/>
        <p:txBody>
          <a:bodyPr>
            <a:normAutofit/>
          </a:bodyPr>
          <a:lstStyle/>
          <a:p>
            <a:r>
              <a:rPr lang="en-US" dirty="0"/>
              <a:t>THE HOSTAGE </a:t>
            </a:r>
          </a:p>
          <a:p>
            <a:r>
              <a:rPr lang="en-US" dirty="0"/>
              <a:t>by Friedrich Schiller</a:t>
            </a:r>
            <a:endParaRPr lang="en-GB" dirty="0"/>
          </a:p>
        </p:txBody>
      </p:sp>
    </p:spTree>
    <p:extLst>
      <p:ext uri="{BB962C8B-B14F-4D97-AF65-F5344CB8AC3E}">
        <p14:creationId xmlns:p14="http://schemas.microsoft.com/office/powerpoint/2010/main" val="24370696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DCEDA-5913-78BA-9FD3-F94584544A31}"/>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13BA7A52-FD3F-C126-2461-CCE81F75AB1F}"/>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D19754B5-66D4-747E-CFE7-FFF744B5E62F}"/>
              </a:ext>
            </a:extLst>
          </p:cNvPr>
          <p:cNvSpPr txBox="1"/>
          <p:nvPr/>
        </p:nvSpPr>
        <p:spPr>
          <a:xfrm>
            <a:off x="2788742" y="2225084"/>
            <a:ext cx="3581471" cy="2446822"/>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The tyrant Dionys to seek,</a:t>
            </a:r>
          </a:p>
          <a:p>
            <a:pPr defTabSz="685800">
              <a:spcAft>
                <a:spcPts val="900"/>
              </a:spcAft>
            </a:pPr>
            <a:r>
              <a:rPr lang="en-US" sz="1350" dirty="0">
                <a:solidFill>
                  <a:srgbClr val="000000"/>
                </a:solidFill>
                <a:latin typeface="Arial"/>
                <a:cs typeface="Arial"/>
              </a:rPr>
              <a:t>Stern </a:t>
            </a:r>
            <a:r>
              <a:rPr lang="en-US" sz="1350" dirty="0" err="1">
                <a:solidFill>
                  <a:srgbClr val="000000"/>
                </a:solidFill>
                <a:latin typeface="Arial"/>
                <a:cs typeface="Arial"/>
              </a:rPr>
              <a:t>Moerus</a:t>
            </a:r>
            <a:r>
              <a:rPr lang="en-US" sz="1350" dirty="0">
                <a:solidFill>
                  <a:srgbClr val="000000"/>
                </a:solidFill>
                <a:latin typeface="Arial"/>
                <a:cs typeface="Arial"/>
              </a:rPr>
              <a:t> with his poniard crept;</a:t>
            </a:r>
          </a:p>
          <a:p>
            <a:pPr defTabSz="685800">
              <a:spcAft>
                <a:spcPts val="900"/>
              </a:spcAft>
            </a:pPr>
            <a:r>
              <a:rPr lang="en-US" sz="1350" dirty="0">
                <a:solidFill>
                  <a:srgbClr val="000000"/>
                </a:solidFill>
                <a:latin typeface="Arial"/>
                <a:cs typeface="Arial"/>
              </a:rPr>
              <a:t>The watchful guard upon him swept;</a:t>
            </a:r>
          </a:p>
          <a:p>
            <a:pPr defTabSz="685800">
              <a:spcAft>
                <a:spcPts val="900"/>
              </a:spcAft>
            </a:pPr>
            <a:r>
              <a:rPr lang="en-US" sz="1350" dirty="0">
                <a:solidFill>
                  <a:srgbClr val="000000"/>
                </a:solidFill>
                <a:latin typeface="Arial"/>
                <a:cs typeface="Arial"/>
              </a:rPr>
              <a:t>The grim king marked his changeless cheek:</a:t>
            </a:r>
          </a:p>
          <a:p>
            <a:pPr defTabSz="685800">
              <a:spcAft>
                <a:spcPts val="900"/>
              </a:spcAft>
            </a:pPr>
            <a:r>
              <a:rPr lang="en-US" sz="1350" dirty="0">
                <a:solidFill>
                  <a:srgbClr val="000000"/>
                </a:solidFill>
                <a:latin typeface="Arial"/>
                <a:cs typeface="Arial"/>
              </a:rPr>
              <a:t>"What wouldst thou with thy </a:t>
            </a:r>
            <a:r>
              <a:rPr lang="en-US" sz="1350" dirty="0" err="1">
                <a:solidFill>
                  <a:srgbClr val="000000"/>
                </a:solidFill>
                <a:latin typeface="Arial"/>
                <a:cs typeface="Arial"/>
              </a:rPr>
              <a:t>poinard</a:t>
            </a:r>
            <a:r>
              <a:rPr lang="en-US" sz="1350" dirty="0">
                <a:solidFill>
                  <a:srgbClr val="000000"/>
                </a:solidFill>
                <a:latin typeface="Arial"/>
                <a:cs typeface="Arial"/>
              </a:rPr>
              <a:t>? Speak!"</a:t>
            </a:r>
          </a:p>
          <a:p>
            <a:pPr defTabSz="685800">
              <a:spcAft>
                <a:spcPts val="900"/>
              </a:spcAft>
            </a:pPr>
            <a:r>
              <a:rPr lang="en-US" sz="1350" dirty="0">
                <a:solidFill>
                  <a:srgbClr val="000000"/>
                </a:solidFill>
                <a:latin typeface="Arial"/>
                <a:cs typeface="Arial"/>
              </a:rPr>
              <a:t>"The city from the tyrant free!"</a:t>
            </a:r>
          </a:p>
          <a:p>
            <a:pPr defTabSz="685800">
              <a:spcAft>
                <a:spcPts val="900"/>
              </a:spcAft>
            </a:pPr>
            <a:r>
              <a:rPr lang="en-US" sz="1350" dirty="0">
                <a:solidFill>
                  <a:srgbClr val="000000"/>
                </a:solidFill>
                <a:latin typeface="Arial"/>
                <a:cs typeface="Arial"/>
              </a:rPr>
              <a:t>"The death-cross shall thy guerdon be."</a:t>
            </a:r>
          </a:p>
        </p:txBody>
      </p:sp>
    </p:spTree>
    <p:extLst>
      <p:ext uri="{BB962C8B-B14F-4D97-AF65-F5344CB8AC3E}">
        <p14:creationId xmlns:p14="http://schemas.microsoft.com/office/powerpoint/2010/main" val="2743818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D3758-AB5E-ACC5-178A-06ACBC2D83E1}"/>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1E6B02A5-237B-9EE7-7E4C-AB50C99A998E}"/>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EEE12479-F152-1EFA-99DF-4F00C1E91CB9}"/>
              </a:ext>
            </a:extLst>
          </p:cNvPr>
          <p:cNvSpPr txBox="1"/>
          <p:nvPr/>
        </p:nvSpPr>
        <p:spPr>
          <a:xfrm>
            <a:off x="2788000" y="2255691"/>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"I am prepared for death, nor pray,"</a:t>
            </a:r>
          </a:p>
          <a:p>
            <a:pPr defTabSz="685800">
              <a:spcAft>
                <a:spcPts val="900"/>
              </a:spcAft>
            </a:pPr>
            <a:r>
              <a:rPr lang="en-US" sz="1350" dirty="0">
                <a:solidFill>
                  <a:srgbClr val="000000"/>
                </a:solidFill>
                <a:latin typeface="Arial"/>
                <a:cs typeface="Arial"/>
              </a:rPr>
              <a:t>Replied that haughty man, "to live;</a:t>
            </a:r>
          </a:p>
          <a:p>
            <a:pPr defTabSz="685800">
              <a:spcAft>
                <a:spcPts val="900"/>
              </a:spcAft>
            </a:pPr>
            <a:r>
              <a:rPr lang="en-US" sz="1350" dirty="0">
                <a:solidFill>
                  <a:srgbClr val="000000"/>
                </a:solidFill>
                <a:latin typeface="Arial"/>
                <a:cs typeface="Arial"/>
              </a:rPr>
              <a:t>Enough, if thou one grace wilt give</a:t>
            </a:r>
          </a:p>
          <a:p>
            <a:pPr defTabSz="685800">
              <a:spcAft>
                <a:spcPts val="900"/>
              </a:spcAft>
            </a:pPr>
            <a:r>
              <a:rPr lang="en-US" sz="1350" dirty="0">
                <a:solidFill>
                  <a:srgbClr val="000000"/>
                </a:solidFill>
                <a:latin typeface="Arial"/>
                <a:cs typeface="Arial"/>
              </a:rPr>
              <a:t>For three brief suns the death delay</a:t>
            </a:r>
          </a:p>
          <a:p>
            <a:pPr defTabSz="685800">
              <a:spcAft>
                <a:spcPts val="900"/>
              </a:spcAft>
            </a:pPr>
            <a:r>
              <a:rPr lang="en-US" sz="1350" dirty="0">
                <a:solidFill>
                  <a:srgbClr val="000000"/>
                </a:solidFill>
                <a:latin typeface="Arial"/>
                <a:cs typeface="Arial"/>
              </a:rPr>
              <a:t>To wed my sister - leagues away;</a:t>
            </a:r>
          </a:p>
          <a:p>
            <a:pPr defTabSz="685800">
              <a:spcAft>
                <a:spcPts val="900"/>
              </a:spcAft>
            </a:pPr>
            <a:r>
              <a:rPr lang="en-US" sz="1350" dirty="0">
                <a:solidFill>
                  <a:srgbClr val="000000"/>
                </a:solidFill>
                <a:latin typeface="Arial"/>
                <a:cs typeface="Arial"/>
              </a:rPr>
              <a:t>I boast one friend whose life for mine,</a:t>
            </a:r>
          </a:p>
          <a:p>
            <a:pPr defTabSz="685800">
              <a:spcAft>
                <a:spcPts val="900"/>
              </a:spcAft>
            </a:pPr>
            <a:r>
              <a:rPr lang="en-US" sz="1350" dirty="0">
                <a:solidFill>
                  <a:srgbClr val="000000"/>
                </a:solidFill>
                <a:latin typeface="Arial"/>
                <a:cs typeface="Arial"/>
              </a:rPr>
              <a:t>If I should fail the cross, is thine."</a:t>
            </a:r>
          </a:p>
        </p:txBody>
      </p:sp>
    </p:spTree>
    <p:extLst>
      <p:ext uri="{BB962C8B-B14F-4D97-AF65-F5344CB8AC3E}">
        <p14:creationId xmlns:p14="http://schemas.microsoft.com/office/powerpoint/2010/main" val="14253287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7EF5D-FAEF-24EE-0796-D279D8974561}"/>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195F50D2-8AB3-1038-969C-2C5E289A494E}"/>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978ABA4D-4E78-E571-08D0-CA8AB942EA67}"/>
              </a:ext>
            </a:extLst>
          </p:cNvPr>
          <p:cNvSpPr txBox="1"/>
          <p:nvPr/>
        </p:nvSpPr>
        <p:spPr>
          <a:xfrm>
            <a:off x="2788743" y="2182216"/>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The tyrant mused, - and smiled, - and said</a:t>
            </a:r>
          </a:p>
          <a:p>
            <a:pPr defTabSz="685800">
              <a:spcAft>
                <a:spcPts val="900"/>
              </a:spcAft>
            </a:pPr>
            <a:r>
              <a:rPr lang="en-US" sz="1350" dirty="0">
                <a:solidFill>
                  <a:srgbClr val="000000"/>
                </a:solidFill>
                <a:latin typeface="Arial"/>
                <a:cs typeface="Arial"/>
              </a:rPr>
              <a:t>With gloomy craft, "So let it be;</a:t>
            </a:r>
          </a:p>
          <a:p>
            <a:pPr defTabSz="685800">
              <a:spcAft>
                <a:spcPts val="900"/>
              </a:spcAft>
            </a:pPr>
            <a:r>
              <a:rPr lang="en-US" sz="1350" dirty="0">
                <a:solidFill>
                  <a:srgbClr val="000000"/>
                </a:solidFill>
                <a:latin typeface="Arial"/>
                <a:cs typeface="Arial"/>
              </a:rPr>
              <a:t>Three days I will vouchsafe to thee.</a:t>
            </a:r>
          </a:p>
          <a:p>
            <a:pPr defTabSz="685800">
              <a:spcAft>
                <a:spcPts val="900"/>
              </a:spcAft>
            </a:pPr>
            <a:r>
              <a:rPr lang="en-US" sz="1350" dirty="0">
                <a:solidFill>
                  <a:srgbClr val="000000"/>
                </a:solidFill>
                <a:latin typeface="Arial"/>
                <a:cs typeface="Arial"/>
              </a:rPr>
              <a:t>But mark - if, when the time be sped,</a:t>
            </a:r>
          </a:p>
          <a:p>
            <a:pPr defTabSz="685800">
              <a:spcAft>
                <a:spcPts val="900"/>
              </a:spcAft>
            </a:pPr>
            <a:r>
              <a:rPr lang="en-US" sz="1350" dirty="0">
                <a:solidFill>
                  <a:srgbClr val="000000"/>
                </a:solidFill>
                <a:latin typeface="Arial"/>
                <a:cs typeface="Arial"/>
              </a:rPr>
              <a:t>Thou </a:t>
            </a:r>
            <a:r>
              <a:rPr lang="en-US" sz="1350" dirty="0" err="1">
                <a:solidFill>
                  <a:srgbClr val="000000"/>
                </a:solidFill>
                <a:latin typeface="Arial"/>
                <a:cs typeface="Arial"/>
              </a:rPr>
              <a:t>fail'st</a:t>
            </a:r>
            <a:r>
              <a:rPr lang="en-US" sz="1350" dirty="0">
                <a:solidFill>
                  <a:srgbClr val="000000"/>
                </a:solidFill>
                <a:latin typeface="Arial"/>
                <a:cs typeface="Arial"/>
              </a:rPr>
              <a:t> - thy surety dies instead.</a:t>
            </a:r>
          </a:p>
          <a:p>
            <a:pPr defTabSz="685800">
              <a:spcAft>
                <a:spcPts val="900"/>
              </a:spcAft>
            </a:pPr>
            <a:r>
              <a:rPr lang="en-US" sz="1350" dirty="0">
                <a:solidFill>
                  <a:srgbClr val="000000"/>
                </a:solidFill>
                <a:latin typeface="Arial"/>
                <a:cs typeface="Arial"/>
              </a:rPr>
              <a:t>His life shall buy shine own release;</a:t>
            </a:r>
          </a:p>
          <a:p>
            <a:pPr defTabSz="685800">
              <a:spcAft>
                <a:spcPts val="900"/>
              </a:spcAft>
            </a:pPr>
            <a:r>
              <a:rPr lang="en-US" sz="1350" dirty="0">
                <a:solidFill>
                  <a:srgbClr val="000000"/>
                </a:solidFill>
                <a:latin typeface="Arial"/>
                <a:cs typeface="Arial"/>
              </a:rPr>
              <a:t>Thy guilt atoned, my wrath shall cease."</a:t>
            </a:r>
          </a:p>
        </p:txBody>
      </p:sp>
    </p:spTree>
    <p:extLst>
      <p:ext uri="{BB962C8B-B14F-4D97-AF65-F5344CB8AC3E}">
        <p14:creationId xmlns:p14="http://schemas.microsoft.com/office/powerpoint/2010/main" val="17314395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966E7-892C-0C00-2E4E-5A36FB76C656}"/>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7FE9BC36-BF45-44AF-237C-41E16B90ECC0}"/>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B8906034-2E4E-0E06-AEA6-4841AC36AA58}"/>
              </a:ext>
            </a:extLst>
          </p:cNvPr>
          <p:cNvSpPr txBox="1"/>
          <p:nvPr/>
        </p:nvSpPr>
        <p:spPr>
          <a:xfrm>
            <a:off x="2788740" y="2288347"/>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He sought his friend - "The king's decree</a:t>
            </a:r>
          </a:p>
          <a:p>
            <a:pPr defTabSz="685800">
              <a:spcAft>
                <a:spcPts val="900"/>
              </a:spcAft>
            </a:pPr>
            <a:r>
              <a:rPr lang="en-US" sz="1350" dirty="0">
                <a:solidFill>
                  <a:srgbClr val="000000"/>
                </a:solidFill>
                <a:latin typeface="Arial"/>
                <a:cs typeface="Arial"/>
              </a:rPr>
              <a:t>Ordains my life the cross upon</a:t>
            </a:r>
          </a:p>
          <a:p>
            <a:pPr defTabSz="685800">
              <a:spcAft>
                <a:spcPts val="900"/>
              </a:spcAft>
            </a:pPr>
            <a:r>
              <a:rPr lang="en-US" sz="1350" dirty="0">
                <a:solidFill>
                  <a:srgbClr val="000000"/>
                </a:solidFill>
                <a:latin typeface="Arial"/>
                <a:cs typeface="Arial"/>
              </a:rPr>
              <a:t>Shall pay the deed I would have done;</a:t>
            </a:r>
          </a:p>
          <a:p>
            <a:pPr defTabSz="685800">
              <a:spcAft>
                <a:spcPts val="900"/>
              </a:spcAft>
            </a:pPr>
            <a:r>
              <a:rPr lang="en-US" sz="1350" dirty="0">
                <a:solidFill>
                  <a:srgbClr val="000000"/>
                </a:solidFill>
                <a:latin typeface="Arial"/>
                <a:cs typeface="Arial"/>
              </a:rPr>
              <a:t>Yet grants three days' delay to me,</a:t>
            </a:r>
          </a:p>
          <a:p>
            <a:pPr defTabSz="685800">
              <a:spcAft>
                <a:spcPts val="900"/>
              </a:spcAft>
            </a:pPr>
            <a:r>
              <a:rPr lang="en-US" sz="1350" dirty="0">
                <a:solidFill>
                  <a:srgbClr val="000000"/>
                </a:solidFill>
                <a:latin typeface="Arial"/>
                <a:cs typeface="Arial"/>
              </a:rPr>
              <a:t>My sister's marriage-rites to see;</a:t>
            </a:r>
          </a:p>
          <a:p>
            <a:pPr defTabSz="685800">
              <a:spcAft>
                <a:spcPts val="900"/>
              </a:spcAft>
            </a:pPr>
            <a:r>
              <a:rPr lang="en-US" sz="1350" dirty="0">
                <a:solidFill>
                  <a:srgbClr val="000000"/>
                </a:solidFill>
                <a:latin typeface="Arial"/>
                <a:cs typeface="Arial"/>
              </a:rPr>
              <a:t>If thou, the hostage, wilt remain</a:t>
            </a:r>
          </a:p>
          <a:p>
            <a:pPr defTabSz="685800">
              <a:spcAft>
                <a:spcPts val="900"/>
              </a:spcAft>
            </a:pPr>
            <a:r>
              <a:rPr lang="en-US" sz="1350" dirty="0">
                <a:solidFill>
                  <a:srgbClr val="000000"/>
                </a:solidFill>
                <a:latin typeface="Arial"/>
                <a:cs typeface="Arial"/>
              </a:rPr>
              <a:t>Till I - set free - return again!"</a:t>
            </a:r>
          </a:p>
        </p:txBody>
      </p:sp>
    </p:spTree>
    <p:extLst>
      <p:ext uri="{BB962C8B-B14F-4D97-AF65-F5344CB8AC3E}">
        <p14:creationId xmlns:p14="http://schemas.microsoft.com/office/powerpoint/2010/main" val="29787466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D8B54-9C1D-AB29-FE08-FD25E88B28D3}"/>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0BA77EEE-AEA1-55CF-4260-2AE78A9FDCEA}"/>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718AE5CC-B94F-C397-1584-5005DC0CF005}"/>
              </a:ext>
            </a:extLst>
          </p:cNvPr>
          <p:cNvSpPr txBox="1"/>
          <p:nvPr/>
        </p:nvSpPr>
        <p:spPr>
          <a:xfrm>
            <a:off x="2788741" y="2247525"/>
            <a:ext cx="3581471" cy="2239071"/>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His friend embraced - No word he said.,</a:t>
            </a:r>
          </a:p>
          <a:p>
            <a:pPr defTabSz="685800">
              <a:spcAft>
                <a:spcPts val="900"/>
              </a:spcAft>
            </a:pPr>
            <a:r>
              <a:rPr lang="en-US" sz="1350" dirty="0">
                <a:solidFill>
                  <a:srgbClr val="000000"/>
                </a:solidFill>
                <a:latin typeface="Arial"/>
                <a:cs typeface="Arial"/>
              </a:rPr>
              <a:t>But silent to the tyrant strode -</a:t>
            </a:r>
          </a:p>
          <a:p>
            <a:pPr defTabSz="685800">
              <a:spcAft>
                <a:spcPts val="900"/>
              </a:spcAft>
            </a:pPr>
            <a:r>
              <a:rPr lang="en-US" sz="1350" dirty="0">
                <a:solidFill>
                  <a:srgbClr val="000000"/>
                </a:solidFill>
                <a:latin typeface="Arial"/>
                <a:cs typeface="Arial"/>
              </a:rPr>
              <a:t>The other went upon his road.</a:t>
            </a:r>
          </a:p>
          <a:p>
            <a:pPr defTabSz="685800">
              <a:spcAft>
                <a:spcPts val="900"/>
              </a:spcAft>
            </a:pPr>
            <a:r>
              <a:rPr lang="en-US" sz="1350" dirty="0">
                <a:solidFill>
                  <a:srgbClr val="000000"/>
                </a:solidFill>
                <a:latin typeface="Arial"/>
                <a:cs typeface="Arial"/>
              </a:rPr>
              <a:t>Ere the third sun in heaven was red,</a:t>
            </a:r>
          </a:p>
          <a:p>
            <a:pPr defTabSz="685800">
              <a:spcAft>
                <a:spcPts val="900"/>
              </a:spcAft>
            </a:pPr>
            <a:r>
              <a:rPr lang="en-US" sz="1350" dirty="0">
                <a:solidFill>
                  <a:srgbClr val="000000"/>
                </a:solidFill>
                <a:latin typeface="Arial"/>
                <a:cs typeface="Arial"/>
              </a:rPr>
              <a:t>The rite was o'er, the sister wed;</a:t>
            </a:r>
          </a:p>
          <a:p>
            <a:pPr defTabSz="685800">
              <a:spcAft>
                <a:spcPts val="900"/>
              </a:spcAft>
            </a:pPr>
            <a:r>
              <a:rPr lang="en-US" sz="1350" dirty="0">
                <a:solidFill>
                  <a:srgbClr val="000000"/>
                </a:solidFill>
                <a:latin typeface="Arial"/>
                <a:cs typeface="Arial"/>
              </a:rPr>
              <a:t>And back, with anxious heart </a:t>
            </a:r>
            <a:r>
              <a:rPr lang="en-US" sz="1350" dirty="0" err="1">
                <a:solidFill>
                  <a:srgbClr val="000000"/>
                </a:solidFill>
                <a:latin typeface="Arial"/>
                <a:cs typeface="Arial"/>
              </a:rPr>
              <a:t>unquailing</a:t>
            </a:r>
            <a:r>
              <a:rPr lang="en-US" sz="1350" dirty="0">
                <a:solidFill>
                  <a:srgbClr val="000000"/>
                </a:solidFill>
                <a:latin typeface="Arial"/>
                <a:cs typeface="Arial"/>
              </a:rPr>
              <a:t>,</a:t>
            </a:r>
          </a:p>
          <a:p>
            <a:pPr defTabSz="685800">
              <a:spcAft>
                <a:spcPts val="900"/>
              </a:spcAft>
            </a:pPr>
            <a:r>
              <a:rPr lang="en-US" sz="1350" dirty="0">
                <a:solidFill>
                  <a:srgbClr val="000000"/>
                </a:solidFill>
                <a:latin typeface="Arial"/>
                <a:cs typeface="Arial"/>
              </a:rPr>
              <a:t>He hastes to hold the pledge unfailing.</a:t>
            </a:r>
          </a:p>
        </p:txBody>
      </p:sp>
    </p:spTree>
    <p:extLst>
      <p:ext uri="{BB962C8B-B14F-4D97-AF65-F5344CB8AC3E}">
        <p14:creationId xmlns:p14="http://schemas.microsoft.com/office/powerpoint/2010/main" val="21494376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80A17-F22D-0C2A-7C0A-454AD7585178}"/>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B692F333-D699-2C52-90B6-EB993CBA8112}"/>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00A47670-B096-9B63-F72A-25A902C4D4BD}"/>
              </a:ext>
            </a:extLst>
          </p:cNvPr>
          <p:cNvSpPr txBox="1"/>
          <p:nvPr/>
        </p:nvSpPr>
        <p:spPr>
          <a:xfrm>
            <a:off x="2780575" y="2125063"/>
            <a:ext cx="3581472" cy="2239072"/>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Down the great rains unending bore,</a:t>
            </a:r>
          </a:p>
          <a:p>
            <a:pPr defTabSz="685800">
              <a:spcAft>
                <a:spcPts val="900"/>
              </a:spcAft>
            </a:pPr>
            <a:r>
              <a:rPr lang="en-US" sz="1350" dirty="0">
                <a:solidFill>
                  <a:srgbClr val="000000"/>
                </a:solidFill>
                <a:latin typeface="Arial"/>
                <a:cs typeface="Arial"/>
              </a:rPr>
              <a:t>Down from the hills the torrents rushed,</a:t>
            </a:r>
          </a:p>
          <a:p>
            <a:pPr defTabSz="685800">
              <a:spcAft>
                <a:spcPts val="900"/>
              </a:spcAft>
            </a:pPr>
            <a:r>
              <a:rPr lang="en-US" sz="1350" dirty="0">
                <a:solidFill>
                  <a:srgbClr val="000000"/>
                </a:solidFill>
                <a:latin typeface="Arial"/>
                <a:cs typeface="Arial"/>
              </a:rPr>
              <a:t>In one broad stream the brooklets gushed</a:t>
            </a:r>
          </a:p>
          <a:p>
            <a:pPr defTabSz="685800">
              <a:spcAft>
                <a:spcPts val="900"/>
              </a:spcAft>
            </a:pPr>
            <a:r>
              <a:rPr lang="en-US" sz="1350" dirty="0">
                <a:solidFill>
                  <a:srgbClr val="000000"/>
                </a:solidFill>
                <a:latin typeface="Arial"/>
                <a:cs typeface="Arial"/>
              </a:rPr>
              <a:t>The wanderer halts beside the shore,</a:t>
            </a:r>
          </a:p>
          <a:p>
            <a:pPr defTabSz="685800">
              <a:spcAft>
                <a:spcPts val="900"/>
              </a:spcAft>
            </a:pPr>
            <a:r>
              <a:rPr lang="en-US" sz="1350" dirty="0">
                <a:solidFill>
                  <a:srgbClr val="000000"/>
                </a:solidFill>
                <a:latin typeface="Arial"/>
                <a:cs typeface="Arial"/>
              </a:rPr>
              <a:t>The bridge was swept the tides before -</a:t>
            </a:r>
          </a:p>
          <a:p>
            <a:pPr defTabSz="685800">
              <a:spcAft>
                <a:spcPts val="900"/>
              </a:spcAft>
            </a:pPr>
            <a:r>
              <a:rPr lang="en-US" sz="1350" dirty="0">
                <a:solidFill>
                  <a:srgbClr val="000000"/>
                </a:solidFill>
                <a:latin typeface="Arial"/>
                <a:cs typeface="Arial"/>
              </a:rPr>
              <a:t>The shattered arches o'er and under</a:t>
            </a:r>
          </a:p>
          <a:p>
            <a:pPr defTabSz="685800">
              <a:spcAft>
                <a:spcPts val="900"/>
              </a:spcAft>
            </a:pPr>
            <a:r>
              <a:rPr lang="en-US" sz="1350" dirty="0">
                <a:solidFill>
                  <a:srgbClr val="000000"/>
                </a:solidFill>
                <a:latin typeface="Arial"/>
                <a:cs typeface="Arial"/>
              </a:rPr>
              <a:t>Went the tumultuous waves in thunder.</a:t>
            </a:r>
          </a:p>
        </p:txBody>
      </p:sp>
    </p:spTree>
    <p:extLst>
      <p:ext uri="{BB962C8B-B14F-4D97-AF65-F5344CB8AC3E}">
        <p14:creationId xmlns:p14="http://schemas.microsoft.com/office/powerpoint/2010/main" val="33296856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B271E-D86E-53C1-6EBD-1E6FE59D1CF2}"/>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C892F43F-3F64-532A-2673-145ABE261E4B}"/>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9AC57B16-348F-A492-80DA-55E2ADE7503E}"/>
              </a:ext>
            </a:extLst>
          </p:cNvPr>
          <p:cNvSpPr txBox="1"/>
          <p:nvPr/>
        </p:nvSpPr>
        <p:spPr>
          <a:xfrm>
            <a:off x="2772413" y="2329173"/>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Dismayed he takes his idle stand -</a:t>
            </a:r>
          </a:p>
          <a:p>
            <a:pPr defTabSz="685800">
              <a:spcAft>
                <a:spcPts val="900"/>
              </a:spcAft>
            </a:pPr>
            <a:r>
              <a:rPr lang="en-US" sz="1350" dirty="0">
                <a:solidFill>
                  <a:srgbClr val="000000"/>
                </a:solidFill>
                <a:latin typeface="Arial"/>
                <a:cs typeface="Arial"/>
              </a:rPr>
              <a:t>Dismayed, he strays and shouts around,</a:t>
            </a:r>
          </a:p>
          <a:p>
            <a:pPr defTabSz="685800">
              <a:spcAft>
                <a:spcPts val="900"/>
              </a:spcAft>
            </a:pPr>
            <a:r>
              <a:rPr lang="en-US" sz="1350" dirty="0">
                <a:solidFill>
                  <a:srgbClr val="000000"/>
                </a:solidFill>
                <a:latin typeface="Arial"/>
                <a:cs typeface="Arial"/>
              </a:rPr>
              <a:t>His voice awakes no answering sound.</a:t>
            </a:r>
          </a:p>
          <a:p>
            <a:pPr defTabSz="685800">
              <a:spcAft>
                <a:spcPts val="900"/>
              </a:spcAft>
            </a:pPr>
            <a:r>
              <a:rPr lang="en-US" sz="1350" dirty="0">
                <a:solidFill>
                  <a:srgbClr val="000000"/>
                </a:solidFill>
                <a:latin typeface="Arial"/>
                <a:cs typeface="Arial"/>
              </a:rPr>
              <a:t>No boat will leave the sheltering strand,</a:t>
            </a:r>
          </a:p>
          <a:p>
            <a:pPr defTabSz="685800">
              <a:spcAft>
                <a:spcPts val="900"/>
              </a:spcAft>
            </a:pPr>
            <a:r>
              <a:rPr lang="en-US" sz="1350" dirty="0">
                <a:solidFill>
                  <a:srgbClr val="000000"/>
                </a:solidFill>
                <a:latin typeface="Arial"/>
                <a:cs typeface="Arial"/>
              </a:rPr>
              <a:t>To bear him to the wished-for land;</a:t>
            </a:r>
          </a:p>
          <a:p>
            <a:pPr defTabSz="685800">
              <a:spcAft>
                <a:spcPts val="900"/>
              </a:spcAft>
            </a:pPr>
            <a:r>
              <a:rPr lang="en-US" sz="1350" dirty="0">
                <a:solidFill>
                  <a:srgbClr val="000000"/>
                </a:solidFill>
                <a:latin typeface="Arial"/>
                <a:cs typeface="Arial"/>
              </a:rPr>
              <a:t>No boatman will Death's pilot be,</a:t>
            </a:r>
          </a:p>
          <a:p>
            <a:pPr defTabSz="685800">
              <a:spcAft>
                <a:spcPts val="900"/>
              </a:spcAft>
            </a:pPr>
            <a:r>
              <a:rPr lang="en-US" sz="1350" dirty="0">
                <a:solidFill>
                  <a:srgbClr val="000000"/>
                </a:solidFill>
                <a:latin typeface="Arial"/>
                <a:cs typeface="Arial"/>
              </a:rPr>
              <a:t>The wild stream gathers to a sea!</a:t>
            </a:r>
          </a:p>
        </p:txBody>
      </p:sp>
    </p:spTree>
    <p:extLst>
      <p:ext uri="{BB962C8B-B14F-4D97-AF65-F5344CB8AC3E}">
        <p14:creationId xmlns:p14="http://schemas.microsoft.com/office/powerpoint/2010/main" val="42893975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86A82-F052-AFD2-0616-64602C7757E8}"/>
            </a:ext>
          </a:extLst>
        </p:cNvPr>
        <p:cNvGrpSpPr/>
        <p:nvPr/>
      </p:nvGrpSpPr>
      <p:grpSpPr>
        <a:xfrm>
          <a:off x="0" y="0"/>
          <a:ext cx="0" cy="0"/>
          <a:chOff x="0" y="0"/>
          <a:chExt cx="0" cy="0"/>
        </a:xfrm>
      </p:grpSpPr>
      <p:sp>
        <p:nvSpPr>
          <p:cNvPr id="16" name="TextBox 15">
            <a:extLst>
              <a:ext uri="{FF2B5EF4-FFF2-40B4-BE49-F238E27FC236}">
                <a16:creationId xmlns:a16="http://schemas.microsoft.com/office/drawing/2014/main" id="{7FA8B8FC-DA1E-B94B-E268-C104F53FBCDC}"/>
              </a:ext>
            </a:extLst>
          </p:cNvPr>
          <p:cNvSpPr txBox="1"/>
          <p:nvPr/>
        </p:nvSpPr>
        <p:spPr>
          <a:xfrm>
            <a:off x="2788741" y="2345500"/>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Sunk by the banks, awhile he weeps,</a:t>
            </a:r>
          </a:p>
          <a:p>
            <a:pPr defTabSz="685800">
              <a:spcAft>
                <a:spcPts val="900"/>
              </a:spcAft>
            </a:pPr>
            <a:r>
              <a:rPr lang="en-US" sz="1350" dirty="0">
                <a:solidFill>
                  <a:srgbClr val="000000"/>
                </a:solidFill>
                <a:latin typeface="Arial"/>
                <a:cs typeface="Arial"/>
              </a:rPr>
              <a:t>Then raised his arms to Jove, and cried,</a:t>
            </a:r>
          </a:p>
          <a:p>
            <a:pPr defTabSz="685800">
              <a:spcAft>
                <a:spcPts val="900"/>
              </a:spcAft>
            </a:pPr>
            <a:r>
              <a:rPr lang="en-US" sz="1350" dirty="0">
                <a:solidFill>
                  <a:srgbClr val="000000"/>
                </a:solidFill>
                <a:latin typeface="Arial"/>
                <a:cs typeface="Arial"/>
              </a:rPr>
              <a:t>"Stay thou, oh stay the maddening tide,</a:t>
            </a:r>
          </a:p>
          <a:p>
            <a:pPr defTabSz="685800">
              <a:spcAft>
                <a:spcPts val="900"/>
              </a:spcAft>
            </a:pPr>
            <a:r>
              <a:rPr lang="en-US" sz="1350" dirty="0">
                <a:solidFill>
                  <a:srgbClr val="000000"/>
                </a:solidFill>
                <a:latin typeface="Arial"/>
                <a:cs typeface="Arial"/>
              </a:rPr>
              <a:t>Midway behold the swift sun sweeps,</a:t>
            </a:r>
          </a:p>
          <a:p>
            <a:pPr defTabSz="685800">
              <a:spcAft>
                <a:spcPts val="900"/>
              </a:spcAft>
            </a:pPr>
            <a:r>
              <a:rPr lang="en-US" sz="1350" dirty="0">
                <a:solidFill>
                  <a:srgbClr val="000000"/>
                </a:solidFill>
                <a:latin typeface="Arial"/>
                <a:cs typeface="Arial"/>
              </a:rPr>
              <a:t>And, ere he sinks adown the deeps,</a:t>
            </a:r>
          </a:p>
          <a:p>
            <a:pPr defTabSz="685800">
              <a:spcAft>
                <a:spcPts val="900"/>
              </a:spcAft>
            </a:pPr>
            <a:r>
              <a:rPr lang="en-US" sz="1350" dirty="0">
                <a:solidFill>
                  <a:srgbClr val="000000"/>
                </a:solidFill>
                <a:latin typeface="Arial"/>
                <a:cs typeface="Arial"/>
              </a:rPr>
              <a:t>If I should fail, his beams will see</a:t>
            </a:r>
          </a:p>
          <a:p>
            <a:pPr defTabSz="685800">
              <a:spcAft>
                <a:spcPts val="900"/>
              </a:spcAft>
            </a:pPr>
            <a:r>
              <a:rPr lang="en-US" sz="1350" dirty="0">
                <a:solidFill>
                  <a:srgbClr val="000000"/>
                </a:solidFill>
                <a:latin typeface="Arial"/>
                <a:cs typeface="Arial"/>
              </a:rPr>
              <a:t>My friend's last anguish - slain for me!</a:t>
            </a:r>
          </a:p>
        </p:txBody>
      </p:sp>
      <p:sp>
        <p:nvSpPr>
          <p:cNvPr id="2" name="Title 1" descr="|">
            <a:extLst>
              <a:ext uri="{FF2B5EF4-FFF2-40B4-BE49-F238E27FC236}">
                <a16:creationId xmlns:a16="http://schemas.microsoft.com/office/drawing/2014/main" id="{15F7FD6B-4CA4-EB80-2582-DA38AD6173AA}"/>
              </a:ext>
            </a:extLst>
          </p:cNvPr>
          <p:cNvSpPr>
            <a:spLocks noGrp="1"/>
          </p:cNvSpPr>
          <p:nvPr>
            <p:ph type="title"/>
          </p:nvPr>
        </p:nvSpPr>
        <p:spPr/>
        <p:txBody>
          <a:bodyPr/>
          <a:lstStyle/>
          <a:p>
            <a:r>
              <a:rPr lang="en-US" dirty="0"/>
              <a:t>The Hostage - Friedrich Schiller</a:t>
            </a:r>
            <a:endParaRPr lang="de-DE" dirty="0"/>
          </a:p>
        </p:txBody>
      </p:sp>
    </p:spTree>
    <p:extLst>
      <p:ext uri="{BB962C8B-B14F-4D97-AF65-F5344CB8AC3E}">
        <p14:creationId xmlns:p14="http://schemas.microsoft.com/office/powerpoint/2010/main" val="27792877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9C2F7-E0DA-2794-9609-061C8F010F6A}"/>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5EB0FFA3-D84C-4155-9654-FB3199DB5011}"/>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BCF7304B-06F0-A2E1-61B1-7E75AA83150A}"/>
              </a:ext>
            </a:extLst>
          </p:cNvPr>
          <p:cNvSpPr txBox="1"/>
          <p:nvPr/>
        </p:nvSpPr>
        <p:spPr>
          <a:xfrm>
            <a:off x="2788745" y="2296509"/>
            <a:ext cx="3581472"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More fierce it runs, more broad it flows,</a:t>
            </a:r>
          </a:p>
          <a:p>
            <a:pPr defTabSz="685800">
              <a:spcAft>
                <a:spcPts val="900"/>
              </a:spcAft>
            </a:pPr>
            <a:r>
              <a:rPr lang="en-US" sz="1350" dirty="0">
                <a:solidFill>
                  <a:srgbClr val="000000"/>
                </a:solidFill>
                <a:latin typeface="Arial"/>
                <a:cs typeface="Arial"/>
              </a:rPr>
              <a:t>And wave on wave succeeds and dies</a:t>
            </a:r>
          </a:p>
          <a:p>
            <a:pPr defTabSz="685800">
              <a:spcAft>
                <a:spcPts val="900"/>
              </a:spcAft>
            </a:pPr>
            <a:r>
              <a:rPr lang="en-US" sz="1350" dirty="0">
                <a:solidFill>
                  <a:srgbClr val="000000"/>
                </a:solidFill>
                <a:latin typeface="Arial"/>
                <a:cs typeface="Arial"/>
              </a:rPr>
              <a:t>And hour on hour remorseless tries,</a:t>
            </a:r>
          </a:p>
          <a:p>
            <a:pPr defTabSz="685800">
              <a:spcAft>
                <a:spcPts val="900"/>
              </a:spcAft>
            </a:pPr>
            <a:r>
              <a:rPr lang="en-US" sz="1350" dirty="0">
                <a:solidFill>
                  <a:srgbClr val="000000"/>
                </a:solidFill>
                <a:latin typeface="Arial"/>
                <a:cs typeface="Arial"/>
              </a:rPr>
              <a:t>Despair at last to daring grows -</a:t>
            </a:r>
          </a:p>
          <a:p>
            <a:pPr defTabSz="685800">
              <a:spcAft>
                <a:spcPts val="900"/>
              </a:spcAft>
            </a:pPr>
            <a:r>
              <a:rPr lang="en-US" sz="1350" dirty="0">
                <a:solidFill>
                  <a:srgbClr val="000000"/>
                </a:solidFill>
                <a:latin typeface="Arial"/>
                <a:cs typeface="Arial"/>
              </a:rPr>
              <a:t>Amidst the flood his form he throws,</a:t>
            </a:r>
          </a:p>
          <a:p>
            <a:pPr defTabSz="685800">
              <a:spcAft>
                <a:spcPts val="900"/>
              </a:spcAft>
            </a:pPr>
            <a:r>
              <a:rPr lang="en-US" sz="1350" dirty="0">
                <a:solidFill>
                  <a:srgbClr val="000000"/>
                </a:solidFill>
                <a:latin typeface="Arial"/>
                <a:cs typeface="Arial"/>
              </a:rPr>
              <a:t>With vigorous arms the roaring waves</a:t>
            </a:r>
          </a:p>
          <a:p>
            <a:pPr defTabSz="685800">
              <a:spcAft>
                <a:spcPts val="900"/>
              </a:spcAft>
            </a:pPr>
            <a:r>
              <a:rPr lang="en-US" sz="1350" dirty="0">
                <a:solidFill>
                  <a:srgbClr val="000000"/>
                </a:solidFill>
                <a:latin typeface="Arial"/>
                <a:cs typeface="Arial"/>
              </a:rPr>
              <a:t>Cleaves - and a God that pities, saves.</a:t>
            </a:r>
          </a:p>
        </p:txBody>
      </p:sp>
    </p:spTree>
    <p:extLst>
      <p:ext uri="{BB962C8B-B14F-4D97-AF65-F5344CB8AC3E}">
        <p14:creationId xmlns:p14="http://schemas.microsoft.com/office/powerpoint/2010/main" val="17314061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D91E6-1F99-B465-F82B-82EC9173E307}"/>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30178750-BF62-1CF2-72F2-02204C121DED}"/>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5BE65929-24E0-5BB0-9D19-B36CB8932B9C}"/>
              </a:ext>
            </a:extLst>
          </p:cNvPr>
          <p:cNvSpPr txBox="1"/>
          <p:nvPr/>
        </p:nvSpPr>
        <p:spPr>
          <a:xfrm>
            <a:off x="2788744" y="2353664"/>
            <a:ext cx="3581472"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He wins the bank - he scours the strand?</a:t>
            </a:r>
          </a:p>
          <a:p>
            <a:pPr defTabSz="685800">
              <a:spcAft>
                <a:spcPts val="900"/>
              </a:spcAft>
            </a:pPr>
            <a:r>
              <a:rPr lang="en-US" sz="1350" dirty="0">
                <a:solidFill>
                  <a:srgbClr val="000000"/>
                </a:solidFill>
                <a:latin typeface="Arial"/>
                <a:cs typeface="Arial"/>
              </a:rPr>
              <a:t>He thanks the God in breathless prayer;</a:t>
            </a:r>
          </a:p>
          <a:p>
            <a:pPr defTabSz="685800">
              <a:spcAft>
                <a:spcPts val="900"/>
              </a:spcAft>
            </a:pPr>
            <a:r>
              <a:rPr lang="en-US" sz="1350" dirty="0">
                <a:solidFill>
                  <a:srgbClr val="000000"/>
                </a:solidFill>
                <a:latin typeface="Arial"/>
                <a:cs typeface="Arial"/>
              </a:rPr>
              <a:t>When from the forest's gloomy lair,</a:t>
            </a:r>
          </a:p>
          <a:p>
            <a:pPr defTabSz="685800">
              <a:spcAft>
                <a:spcPts val="900"/>
              </a:spcAft>
            </a:pPr>
            <a:r>
              <a:rPr lang="en-US" sz="1350" dirty="0">
                <a:solidFill>
                  <a:srgbClr val="000000"/>
                </a:solidFill>
                <a:latin typeface="Arial"/>
                <a:cs typeface="Arial"/>
              </a:rPr>
              <a:t>With ragged club in ruthless hand,</a:t>
            </a:r>
          </a:p>
          <a:p>
            <a:pPr defTabSz="685800">
              <a:spcAft>
                <a:spcPts val="900"/>
              </a:spcAft>
            </a:pPr>
            <a:r>
              <a:rPr lang="en-US" sz="1350" dirty="0">
                <a:solidFill>
                  <a:srgbClr val="000000"/>
                </a:solidFill>
                <a:latin typeface="Arial"/>
                <a:cs typeface="Arial"/>
              </a:rPr>
              <a:t>And breathing murder - rushed the band</a:t>
            </a:r>
          </a:p>
          <a:p>
            <a:pPr defTabSz="685800">
              <a:spcAft>
                <a:spcPts val="900"/>
              </a:spcAft>
            </a:pPr>
            <a:r>
              <a:rPr lang="en-US" sz="1350" dirty="0">
                <a:solidFill>
                  <a:srgbClr val="000000"/>
                </a:solidFill>
                <a:latin typeface="Arial"/>
                <a:cs typeface="Arial"/>
              </a:rPr>
              <a:t>That find, in woods, their savage den,</a:t>
            </a:r>
          </a:p>
          <a:p>
            <a:pPr defTabSz="685800">
              <a:spcAft>
                <a:spcPts val="900"/>
              </a:spcAft>
            </a:pPr>
            <a:r>
              <a:rPr lang="en-US" sz="1350" dirty="0">
                <a:solidFill>
                  <a:srgbClr val="000000"/>
                </a:solidFill>
                <a:latin typeface="Arial"/>
                <a:cs typeface="Arial"/>
              </a:rPr>
              <a:t>And savage prey in wandering men.</a:t>
            </a:r>
          </a:p>
        </p:txBody>
      </p:sp>
    </p:spTree>
    <p:extLst>
      <p:ext uri="{BB962C8B-B14F-4D97-AF65-F5344CB8AC3E}">
        <p14:creationId xmlns:p14="http://schemas.microsoft.com/office/powerpoint/2010/main" val="18082337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E2009-F710-D694-7BE6-AC4274FC5647}"/>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717EF8BF-1A42-84BF-F8DA-909885446A2D}"/>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A988E4C0-109A-686F-1321-D7F58697B12A}"/>
              </a:ext>
            </a:extLst>
          </p:cNvPr>
          <p:cNvSpPr txBox="1"/>
          <p:nvPr/>
        </p:nvSpPr>
        <p:spPr>
          <a:xfrm>
            <a:off x="2788745" y="2345502"/>
            <a:ext cx="3581472"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"What," cried he, pale with generous fear;</a:t>
            </a:r>
          </a:p>
          <a:p>
            <a:pPr defTabSz="685800">
              <a:spcAft>
                <a:spcPts val="900"/>
              </a:spcAft>
            </a:pPr>
            <a:r>
              <a:rPr lang="en-US" sz="1350" dirty="0">
                <a:solidFill>
                  <a:srgbClr val="000000"/>
                </a:solidFill>
                <a:latin typeface="Arial"/>
                <a:cs typeface="Arial"/>
              </a:rPr>
              <a:t>"What think to gain ye by the strife?</a:t>
            </a:r>
          </a:p>
          <a:p>
            <a:pPr defTabSz="685800">
              <a:spcAft>
                <a:spcPts val="900"/>
              </a:spcAft>
            </a:pPr>
            <a:r>
              <a:rPr lang="en-US" sz="1350" dirty="0">
                <a:solidFill>
                  <a:srgbClr val="000000"/>
                </a:solidFill>
                <a:latin typeface="Arial"/>
                <a:cs typeface="Arial"/>
              </a:rPr>
              <a:t>All I bear with me is my life -</a:t>
            </a:r>
          </a:p>
          <a:p>
            <a:pPr defTabSz="685800">
              <a:spcAft>
                <a:spcPts val="900"/>
              </a:spcAft>
            </a:pPr>
            <a:r>
              <a:rPr lang="en-US" sz="1350" dirty="0">
                <a:solidFill>
                  <a:srgbClr val="000000"/>
                </a:solidFill>
                <a:latin typeface="Arial"/>
                <a:cs typeface="Arial"/>
              </a:rPr>
              <a:t>I take it to the king!" - and here</a:t>
            </a:r>
          </a:p>
          <a:p>
            <a:pPr defTabSz="685800">
              <a:spcAft>
                <a:spcPts val="900"/>
              </a:spcAft>
            </a:pPr>
            <a:r>
              <a:rPr lang="en-US" sz="1350" dirty="0">
                <a:solidFill>
                  <a:srgbClr val="000000"/>
                </a:solidFill>
                <a:latin typeface="Arial"/>
                <a:cs typeface="Arial"/>
              </a:rPr>
              <a:t>He snatched the club from him most near:</a:t>
            </a:r>
          </a:p>
          <a:p>
            <a:pPr defTabSz="685800">
              <a:spcAft>
                <a:spcPts val="900"/>
              </a:spcAft>
            </a:pPr>
            <a:r>
              <a:rPr lang="en-US" sz="1350" dirty="0">
                <a:solidFill>
                  <a:srgbClr val="000000"/>
                </a:solidFill>
                <a:latin typeface="Arial"/>
                <a:cs typeface="Arial"/>
              </a:rPr>
              <a:t>And thrice he smote, and thrice his blows</a:t>
            </a:r>
          </a:p>
          <a:p>
            <a:pPr defTabSz="685800">
              <a:spcAft>
                <a:spcPts val="900"/>
              </a:spcAft>
            </a:pPr>
            <a:r>
              <a:rPr lang="en-US" sz="1350" dirty="0">
                <a:solidFill>
                  <a:srgbClr val="000000"/>
                </a:solidFill>
                <a:latin typeface="Arial"/>
                <a:cs typeface="Arial"/>
              </a:rPr>
              <a:t>Dealt death - before him fly the foes!</a:t>
            </a:r>
          </a:p>
        </p:txBody>
      </p:sp>
    </p:spTree>
    <p:extLst>
      <p:ext uri="{BB962C8B-B14F-4D97-AF65-F5344CB8AC3E}">
        <p14:creationId xmlns:p14="http://schemas.microsoft.com/office/powerpoint/2010/main" val="41280423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8C528-B00A-C910-E962-50AE2B06C10F}"/>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9EEEA01B-0111-FDD2-A9C9-EFB69AC2064E}"/>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7AEB8E7A-0C09-6515-29A1-0F65305C3477}"/>
              </a:ext>
            </a:extLst>
          </p:cNvPr>
          <p:cNvSpPr txBox="1"/>
          <p:nvPr/>
        </p:nvSpPr>
        <p:spPr>
          <a:xfrm>
            <a:off x="2788742" y="2345501"/>
            <a:ext cx="3581471" cy="2446831"/>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The sun is glowing as a brand;</a:t>
            </a:r>
          </a:p>
          <a:p>
            <a:pPr defTabSz="685800">
              <a:spcAft>
                <a:spcPts val="900"/>
              </a:spcAft>
            </a:pPr>
            <a:r>
              <a:rPr lang="en-US" sz="1350" dirty="0">
                <a:solidFill>
                  <a:srgbClr val="000000"/>
                </a:solidFill>
                <a:latin typeface="Arial"/>
                <a:cs typeface="Arial"/>
              </a:rPr>
              <a:t>And faint before the parching heat,</a:t>
            </a:r>
          </a:p>
          <a:p>
            <a:pPr defTabSz="685800">
              <a:spcAft>
                <a:spcPts val="900"/>
              </a:spcAft>
            </a:pPr>
            <a:r>
              <a:rPr lang="en-US" sz="1350" dirty="0">
                <a:solidFill>
                  <a:srgbClr val="000000"/>
                </a:solidFill>
                <a:latin typeface="Arial"/>
                <a:cs typeface="Arial"/>
              </a:rPr>
              <a:t>The strength forsakes the feeble feet:</a:t>
            </a:r>
          </a:p>
          <a:p>
            <a:pPr defTabSz="685800">
              <a:spcAft>
                <a:spcPts val="900"/>
              </a:spcAft>
            </a:pPr>
            <a:r>
              <a:rPr lang="en-US" sz="1350" dirty="0">
                <a:solidFill>
                  <a:srgbClr val="000000"/>
                </a:solidFill>
                <a:latin typeface="Arial"/>
                <a:cs typeface="Arial"/>
              </a:rPr>
              <a:t>"Thou hast saved me from the robbers' hand,</a:t>
            </a:r>
          </a:p>
          <a:p>
            <a:pPr defTabSz="685800">
              <a:spcAft>
                <a:spcPts val="900"/>
              </a:spcAft>
            </a:pPr>
            <a:r>
              <a:rPr lang="en-US" sz="1350" dirty="0">
                <a:solidFill>
                  <a:srgbClr val="000000"/>
                </a:solidFill>
                <a:latin typeface="Arial"/>
                <a:cs typeface="Arial"/>
              </a:rPr>
              <a:t>Through wild floods given the blessed land;</a:t>
            </a:r>
          </a:p>
          <a:p>
            <a:pPr defTabSz="685800">
              <a:spcAft>
                <a:spcPts val="900"/>
              </a:spcAft>
            </a:pPr>
            <a:r>
              <a:rPr lang="en-US" sz="1350" dirty="0">
                <a:solidFill>
                  <a:srgbClr val="000000"/>
                </a:solidFill>
                <a:latin typeface="Arial"/>
                <a:cs typeface="Arial"/>
              </a:rPr>
              <a:t>And shall the weak limbs fail me now?</a:t>
            </a:r>
          </a:p>
          <a:p>
            <a:pPr defTabSz="685800">
              <a:spcAft>
                <a:spcPts val="900"/>
              </a:spcAft>
            </a:pPr>
            <a:r>
              <a:rPr lang="en-US" sz="1350" dirty="0">
                <a:solidFill>
                  <a:srgbClr val="000000"/>
                </a:solidFill>
                <a:latin typeface="Arial"/>
                <a:cs typeface="Arial"/>
              </a:rPr>
              <a:t>And he! - Divine one, nerve me, thou!</a:t>
            </a:r>
          </a:p>
        </p:txBody>
      </p:sp>
    </p:spTree>
    <p:extLst>
      <p:ext uri="{BB962C8B-B14F-4D97-AF65-F5344CB8AC3E}">
        <p14:creationId xmlns:p14="http://schemas.microsoft.com/office/powerpoint/2010/main" val="11845524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EA9F9-7AB5-0B6B-42B3-9B742142D1B6}"/>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155F4544-FAF9-BA05-DBA6-39798EE59A9A}"/>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5A06F12C-ACE5-F4CE-2CA8-ED79EF273A69}"/>
              </a:ext>
            </a:extLst>
          </p:cNvPr>
          <p:cNvSpPr txBox="1"/>
          <p:nvPr/>
        </p:nvSpPr>
        <p:spPr>
          <a:xfrm>
            <a:off x="2788741" y="2345504"/>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Hark! like some gracious murmur by,</a:t>
            </a:r>
          </a:p>
          <a:p>
            <a:pPr defTabSz="685800">
              <a:spcAft>
                <a:spcPts val="900"/>
              </a:spcAft>
            </a:pPr>
            <a:r>
              <a:rPr lang="en-US" sz="1350" dirty="0">
                <a:solidFill>
                  <a:srgbClr val="000000"/>
                </a:solidFill>
                <a:latin typeface="Arial"/>
                <a:cs typeface="Arial"/>
              </a:rPr>
              <a:t>Babbles low music, silver-clear -</a:t>
            </a:r>
          </a:p>
          <a:p>
            <a:pPr defTabSz="685800">
              <a:spcAft>
                <a:spcPts val="900"/>
              </a:spcAft>
            </a:pPr>
            <a:r>
              <a:rPr lang="en-US" sz="1350" dirty="0">
                <a:solidFill>
                  <a:srgbClr val="000000"/>
                </a:solidFill>
                <a:latin typeface="Arial"/>
                <a:cs typeface="Arial"/>
              </a:rPr>
              <a:t>The wanderer holds his breath to hear;</a:t>
            </a:r>
          </a:p>
          <a:p>
            <a:pPr defTabSz="685800">
              <a:spcAft>
                <a:spcPts val="900"/>
              </a:spcAft>
            </a:pPr>
            <a:r>
              <a:rPr lang="en-US" sz="1350" dirty="0">
                <a:solidFill>
                  <a:srgbClr val="000000"/>
                </a:solidFill>
                <a:latin typeface="Arial"/>
                <a:cs typeface="Arial"/>
              </a:rPr>
              <a:t>And from the rock, before his eye,</a:t>
            </a:r>
          </a:p>
          <a:p>
            <a:pPr defTabSz="685800">
              <a:spcAft>
                <a:spcPts val="900"/>
              </a:spcAft>
            </a:pPr>
            <a:r>
              <a:rPr lang="en-US" sz="1350" dirty="0">
                <a:solidFill>
                  <a:srgbClr val="000000"/>
                </a:solidFill>
                <a:latin typeface="Arial"/>
                <a:cs typeface="Arial"/>
              </a:rPr>
              <a:t>Laughs forth the spring delightedly;</a:t>
            </a:r>
          </a:p>
          <a:p>
            <a:pPr defTabSz="685800">
              <a:spcAft>
                <a:spcPts val="900"/>
              </a:spcAft>
            </a:pPr>
            <a:r>
              <a:rPr lang="en-US" sz="1350" dirty="0">
                <a:solidFill>
                  <a:srgbClr val="000000"/>
                </a:solidFill>
                <a:latin typeface="Arial"/>
                <a:cs typeface="Arial"/>
              </a:rPr>
              <a:t>Now the sweet waves he bends him o'er,</a:t>
            </a:r>
          </a:p>
          <a:p>
            <a:pPr defTabSz="685800">
              <a:spcAft>
                <a:spcPts val="900"/>
              </a:spcAft>
            </a:pPr>
            <a:r>
              <a:rPr lang="en-US" sz="1350" dirty="0">
                <a:solidFill>
                  <a:srgbClr val="000000"/>
                </a:solidFill>
                <a:latin typeface="Arial"/>
                <a:cs typeface="Arial"/>
              </a:rPr>
              <a:t>And the sweet waves his strength restore.</a:t>
            </a:r>
          </a:p>
        </p:txBody>
      </p:sp>
    </p:spTree>
    <p:extLst>
      <p:ext uri="{BB962C8B-B14F-4D97-AF65-F5344CB8AC3E}">
        <p14:creationId xmlns:p14="http://schemas.microsoft.com/office/powerpoint/2010/main" val="14046812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80199-9152-1C6F-96F7-313DABCCE439}"/>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05E78002-A085-7D7D-0507-B5BB1C800495}"/>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80597F7D-08BE-ABD3-7B10-49108623807B}"/>
              </a:ext>
            </a:extLst>
          </p:cNvPr>
          <p:cNvSpPr txBox="1"/>
          <p:nvPr/>
        </p:nvSpPr>
        <p:spPr>
          <a:xfrm>
            <a:off x="2788742" y="2337332"/>
            <a:ext cx="3581471" cy="2446827"/>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Through the green boughs the sun gleams dying,</a:t>
            </a:r>
          </a:p>
          <a:p>
            <a:pPr defTabSz="685800">
              <a:spcAft>
                <a:spcPts val="900"/>
              </a:spcAft>
            </a:pPr>
            <a:r>
              <a:rPr lang="en-US" sz="1350" dirty="0">
                <a:solidFill>
                  <a:srgbClr val="000000"/>
                </a:solidFill>
                <a:latin typeface="Arial"/>
                <a:cs typeface="Arial"/>
              </a:rPr>
              <a:t>O'er fields that drink the rosy beam,</a:t>
            </a:r>
          </a:p>
          <a:p>
            <a:pPr defTabSz="685800">
              <a:spcAft>
                <a:spcPts val="900"/>
              </a:spcAft>
            </a:pPr>
            <a:r>
              <a:rPr lang="en-US" sz="1350" dirty="0">
                <a:solidFill>
                  <a:srgbClr val="000000"/>
                </a:solidFill>
                <a:latin typeface="Arial"/>
                <a:cs typeface="Arial"/>
              </a:rPr>
              <a:t>The trees' huge shadows giant seem.</a:t>
            </a:r>
          </a:p>
          <a:p>
            <a:pPr defTabSz="685800">
              <a:spcAft>
                <a:spcPts val="900"/>
              </a:spcAft>
            </a:pPr>
            <a:r>
              <a:rPr lang="en-US" sz="1350" dirty="0">
                <a:solidFill>
                  <a:srgbClr val="000000"/>
                </a:solidFill>
                <a:latin typeface="Arial"/>
                <a:cs typeface="Arial"/>
              </a:rPr>
              <a:t>Two strangers on the road are </a:t>
            </a:r>
            <a:r>
              <a:rPr lang="en-US" sz="1350" dirty="0" err="1">
                <a:solidFill>
                  <a:srgbClr val="000000"/>
                </a:solidFill>
                <a:latin typeface="Arial"/>
                <a:cs typeface="Arial"/>
              </a:rPr>
              <a:t>hieing</a:t>
            </a:r>
            <a:r>
              <a:rPr lang="en-US" sz="1350" dirty="0">
                <a:solidFill>
                  <a:srgbClr val="000000"/>
                </a:solidFill>
                <a:latin typeface="Arial"/>
                <a:cs typeface="Arial"/>
              </a:rPr>
              <a:t>;</a:t>
            </a:r>
          </a:p>
          <a:p>
            <a:pPr defTabSz="685800">
              <a:spcAft>
                <a:spcPts val="900"/>
              </a:spcAft>
            </a:pPr>
            <a:r>
              <a:rPr lang="en-US" sz="1350" dirty="0">
                <a:solidFill>
                  <a:srgbClr val="000000"/>
                </a:solidFill>
                <a:latin typeface="Arial"/>
                <a:cs typeface="Arial"/>
              </a:rPr>
              <a:t>And as they fleet beside him are flying</a:t>
            </a:r>
          </a:p>
          <a:p>
            <a:pPr defTabSz="685800">
              <a:spcAft>
                <a:spcPts val="900"/>
              </a:spcAft>
            </a:pPr>
            <a:r>
              <a:rPr lang="en-US" sz="1350" dirty="0">
                <a:solidFill>
                  <a:srgbClr val="000000"/>
                </a:solidFill>
                <a:latin typeface="Arial"/>
                <a:cs typeface="Arial"/>
              </a:rPr>
              <a:t>These muttered words his ear dismay:</a:t>
            </a:r>
          </a:p>
          <a:p>
            <a:pPr defTabSz="685800">
              <a:spcAft>
                <a:spcPts val="900"/>
              </a:spcAft>
            </a:pPr>
            <a:r>
              <a:rPr lang="en-US" sz="1350" dirty="0">
                <a:solidFill>
                  <a:srgbClr val="000000"/>
                </a:solidFill>
                <a:latin typeface="Arial"/>
                <a:cs typeface="Arial"/>
              </a:rPr>
              <a:t>"Now - now the cross has claimed its prey!"</a:t>
            </a:r>
          </a:p>
        </p:txBody>
      </p:sp>
    </p:spTree>
    <p:extLst>
      <p:ext uri="{BB962C8B-B14F-4D97-AF65-F5344CB8AC3E}">
        <p14:creationId xmlns:p14="http://schemas.microsoft.com/office/powerpoint/2010/main" val="19342334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2D047-032E-EFF1-2F95-2E137B25FD73}"/>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CBB56556-BE45-0087-D2C3-D367DF5D435F}"/>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5DABBC22-C9D3-B096-DDF3-D4E2C28DA161}"/>
              </a:ext>
            </a:extLst>
          </p:cNvPr>
          <p:cNvSpPr txBox="1"/>
          <p:nvPr/>
        </p:nvSpPr>
        <p:spPr>
          <a:xfrm>
            <a:off x="2788742" y="2337337"/>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Despair his winged path pursues,</a:t>
            </a:r>
          </a:p>
          <a:p>
            <a:pPr defTabSz="685800">
              <a:spcAft>
                <a:spcPts val="900"/>
              </a:spcAft>
            </a:pPr>
            <a:r>
              <a:rPr lang="en-US" sz="1350" dirty="0">
                <a:solidFill>
                  <a:srgbClr val="000000"/>
                </a:solidFill>
                <a:latin typeface="Arial"/>
                <a:cs typeface="Arial"/>
              </a:rPr>
              <a:t>The anxious terrors hound him on -</a:t>
            </a:r>
          </a:p>
          <a:p>
            <a:pPr defTabSz="685800">
              <a:spcAft>
                <a:spcPts val="900"/>
              </a:spcAft>
            </a:pPr>
            <a:r>
              <a:rPr lang="en-US" sz="1350" dirty="0">
                <a:solidFill>
                  <a:srgbClr val="000000"/>
                </a:solidFill>
                <a:latin typeface="Arial"/>
                <a:cs typeface="Arial"/>
              </a:rPr>
              <a:t>There, reddening in the evening sun,</a:t>
            </a:r>
          </a:p>
          <a:p>
            <a:pPr defTabSz="685800">
              <a:spcAft>
                <a:spcPts val="900"/>
              </a:spcAft>
            </a:pPr>
            <a:r>
              <a:rPr lang="en-US" sz="1350" dirty="0">
                <a:solidFill>
                  <a:srgbClr val="000000"/>
                </a:solidFill>
                <a:latin typeface="Arial"/>
                <a:cs typeface="Arial"/>
              </a:rPr>
              <a:t>From far, the domes of Syracuse! -</a:t>
            </a:r>
          </a:p>
          <a:p>
            <a:pPr defTabSz="685800">
              <a:spcAft>
                <a:spcPts val="900"/>
              </a:spcAft>
            </a:pPr>
            <a:r>
              <a:rPr lang="en-US" sz="1350" dirty="0">
                <a:solidFill>
                  <a:srgbClr val="000000"/>
                </a:solidFill>
                <a:latin typeface="Arial"/>
                <a:cs typeface="Arial"/>
              </a:rPr>
              <a:t>When towards him comes Philostratus</a:t>
            </a:r>
          </a:p>
          <a:p>
            <a:pPr defTabSz="685800">
              <a:spcAft>
                <a:spcPts val="900"/>
              </a:spcAft>
            </a:pPr>
            <a:r>
              <a:rPr lang="en-US" sz="1350" dirty="0">
                <a:solidFill>
                  <a:srgbClr val="000000"/>
                </a:solidFill>
                <a:latin typeface="Arial"/>
                <a:cs typeface="Arial"/>
              </a:rPr>
              <a:t>(His leaf and trusty herdsman he),</a:t>
            </a:r>
          </a:p>
          <a:p>
            <a:pPr defTabSz="685800">
              <a:spcAft>
                <a:spcPts val="900"/>
              </a:spcAft>
            </a:pPr>
            <a:r>
              <a:rPr lang="en-US" sz="1350" dirty="0">
                <a:solidFill>
                  <a:srgbClr val="000000"/>
                </a:solidFill>
                <a:latin typeface="Arial"/>
                <a:cs typeface="Arial"/>
              </a:rPr>
              <a:t>And to the master bends his knee.</a:t>
            </a:r>
          </a:p>
        </p:txBody>
      </p:sp>
    </p:spTree>
    <p:extLst>
      <p:ext uri="{BB962C8B-B14F-4D97-AF65-F5344CB8AC3E}">
        <p14:creationId xmlns:p14="http://schemas.microsoft.com/office/powerpoint/2010/main" val="28437696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47171-6C38-9583-FF00-06283ADA87DD}"/>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4E1F5337-68D1-93CB-864F-3802D9702007}"/>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62F18E2B-9057-B8D3-F8A5-9333BD22686C}"/>
              </a:ext>
            </a:extLst>
          </p:cNvPr>
          <p:cNvSpPr txBox="1"/>
          <p:nvPr/>
        </p:nvSpPr>
        <p:spPr>
          <a:xfrm>
            <a:off x="2788738" y="2329170"/>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"Back - thou canst aid thy friend no more.</a:t>
            </a:r>
          </a:p>
          <a:p>
            <a:pPr defTabSz="685800">
              <a:spcAft>
                <a:spcPts val="900"/>
              </a:spcAft>
            </a:pPr>
            <a:r>
              <a:rPr lang="en-US" sz="1350" dirty="0">
                <a:solidFill>
                  <a:srgbClr val="000000"/>
                </a:solidFill>
                <a:latin typeface="Arial"/>
                <a:cs typeface="Arial"/>
              </a:rPr>
              <a:t>The niggard time already down -</a:t>
            </a:r>
          </a:p>
          <a:p>
            <a:pPr defTabSz="685800">
              <a:spcAft>
                <a:spcPts val="900"/>
              </a:spcAft>
            </a:pPr>
            <a:r>
              <a:rPr lang="en-US" sz="1350" dirty="0">
                <a:solidFill>
                  <a:srgbClr val="000000"/>
                </a:solidFill>
                <a:latin typeface="Arial"/>
                <a:cs typeface="Arial"/>
              </a:rPr>
              <a:t>His life is forfeit - save shine own!</a:t>
            </a:r>
          </a:p>
          <a:p>
            <a:pPr defTabSz="685800">
              <a:spcAft>
                <a:spcPts val="900"/>
              </a:spcAft>
            </a:pPr>
            <a:r>
              <a:rPr lang="en-US" sz="1350" dirty="0">
                <a:solidFill>
                  <a:srgbClr val="000000"/>
                </a:solidFill>
                <a:latin typeface="Arial"/>
                <a:cs typeface="Arial"/>
              </a:rPr>
              <a:t>Hour after hour in hope he bore,</a:t>
            </a:r>
          </a:p>
          <a:p>
            <a:pPr defTabSz="685800">
              <a:spcAft>
                <a:spcPts val="900"/>
              </a:spcAft>
            </a:pPr>
            <a:r>
              <a:rPr lang="en-US" sz="1350" dirty="0">
                <a:solidFill>
                  <a:srgbClr val="000000"/>
                </a:solidFill>
                <a:latin typeface="Arial"/>
                <a:cs typeface="Arial"/>
              </a:rPr>
              <a:t>Nor might his soul its faith give o'er;</a:t>
            </a:r>
          </a:p>
          <a:p>
            <a:pPr defTabSz="685800">
              <a:spcAft>
                <a:spcPts val="900"/>
              </a:spcAft>
            </a:pPr>
            <a:r>
              <a:rPr lang="en-US" sz="1350" dirty="0">
                <a:solidFill>
                  <a:srgbClr val="000000"/>
                </a:solidFill>
                <a:latin typeface="Arial"/>
                <a:cs typeface="Arial"/>
              </a:rPr>
              <a:t>Nor could the tyrant's scorn deriding,</a:t>
            </a:r>
          </a:p>
          <a:p>
            <a:pPr defTabSz="685800">
              <a:spcAft>
                <a:spcPts val="900"/>
              </a:spcAft>
            </a:pPr>
            <a:r>
              <a:rPr lang="en-US" sz="1350" dirty="0">
                <a:solidFill>
                  <a:srgbClr val="000000"/>
                </a:solidFill>
                <a:latin typeface="Arial"/>
                <a:cs typeface="Arial"/>
              </a:rPr>
              <a:t>Steal from that faith one thought confiding!"</a:t>
            </a:r>
          </a:p>
        </p:txBody>
      </p:sp>
    </p:spTree>
    <p:extLst>
      <p:ext uri="{BB962C8B-B14F-4D97-AF65-F5344CB8AC3E}">
        <p14:creationId xmlns:p14="http://schemas.microsoft.com/office/powerpoint/2010/main" val="25524432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1E3D5-2F23-4BF6-E403-6A2E1030A2B1}"/>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433F1C65-4B32-8554-AE8F-78D634D5F97A}"/>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E25BCC2A-9931-B9D9-E3AD-23BF5B5588A0}"/>
              </a:ext>
            </a:extLst>
          </p:cNvPr>
          <p:cNvSpPr txBox="1"/>
          <p:nvPr/>
        </p:nvSpPr>
        <p:spPr>
          <a:xfrm>
            <a:off x="2788740" y="2312839"/>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"Too late! what horror hast thou spoken!</a:t>
            </a:r>
          </a:p>
          <a:p>
            <a:pPr defTabSz="685800">
              <a:spcAft>
                <a:spcPts val="900"/>
              </a:spcAft>
            </a:pPr>
            <a:r>
              <a:rPr lang="en-US" sz="1350" dirty="0">
                <a:solidFill>
                  <a:srgbClr val="000000"/>
                </a:solidFill>
                <a:latin typeface="Arial"/>
                <a:cs typeface="Arial"/>
              </a:rPr>
              <a:t>Vain life, since it cannot requite him!</a:t>
            </a:r>
          </a:p>
          <a:p>
            <a:pPr defTabSz="685800">
              <a:spcAft>
                <a:spcPts val="900"/>
              </a:spcAft>
            </a:pPr>
            <a:r>
              <a:rPr lang="en-US" sz="1350" dirty="0">
                <a:solidFill>
                  <a:srgbClr val="000000"/>
                </a:solidFill>
                <a:latin typeface="Arial"/>
                <a:cs typeface="Arial"/>
              </a:rPr>
              <a:t>But death with me can yet unite him;</a:t>
            </a:r>
          </a:p>
          <a:p>
            <a:pPr defTabSz="685800">
              <a:spcAft>
                <a:spcPts val="900"/>
              </a:spcAft>
            </a:pPr>
            <a:r>
              <a:rPr lang="en-US" sz="1350" dirty="0">
                <a:solidFill>
                  <a:srgbClr val="000000"/>
                </a:solidFill>
                <a:latin typeface="Arial"/>
                <a:cs typeface="Arial"/>
              </a:rPr>
              <a:t>No boast the tyrant's scorn shall make -</a:t>
            </a:r>
          </a:p>
          <a:p>
            <a:pPr defTabSz="685800">
              <a:spcAft>
                <a:spcPts val="900"/>
              </a:spcAft>
            </a:pPr>
            <a:r>
              <a:rPr lang="en-US" sz="1350" dirty="0">
                <a:solidFill>
                  <a:srgbClr val="000000"/>
                </a:solidFill>
                <a:latin typeface="Arial"/>
                <a:cs typeface="Arial"/>
              </a:rPr>
              <a:t>How friend to friend can faith forsake.</a:t>
            </a:r>
          </a:p>
          <a:p>
            <a:pPr defTabSz="685800">
              <a:spcAft>
                <a:spcPts val="900"/>
              </a:spcAft>
            </a:pPr>
            <a:r>
              <a:rPr lang="en-US" sz="1350" dirty="0">
                <a:solidFill>
                  <a:srgbClr val="000000"/>
                </a:solidFill>
                <a:latin typeface="Arial"/>
                <a:cs typeface="Arial"/>
              </a:rPr>
              <a:t>But from the double death shall know,</a:t>
            </a:r>
          </a:p>
          <a:p>
            <a:pPr defTabSz="685800">
              <a:spcAft>
                <a:spcPts val="900"/>
              </a:spcAft>
            </a:pPr>
            <a:r>
              <a:rPr lang="en-US" sz="1350" dirty="0">
                <a:solidFill>
                  <a:srgbClr val="000000"/>
                </a:solidFill>
                <a:latin typeface="Arial"/>
                <a:cs typeface="Arial"/>
              </a:rPr>
              <a:t>That truth and love yet live below!"</a:t>
            </a:r>
          </a:p>
        </p:txBody>
      </p:sp>
    </p:spTree>
    <p:extLst>
      <p:ext uri="{BB962C8B-B14F-4D97-AF65-F5344CB8AC3E}">
        <p14:creationId xmlns:p14="http://schemas.microsoft.com/office/powerpoint/2010/main" val="27082286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22527-701B-1FD8-118D-AC31ED93C896}"/>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475C161C-7EEF-A013-63B4-DE0ACA0D0B96}"/>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73FCF6BD-69FD-D0EA-26D0-666473DAEDC9}"/>
              </a:ext>
            </a:extLst>
          </p:cNvPr>
          <p:cNvSpPr txBox="1"/>
          <p:nvPr/>
        </p:nvSpPr>
        <p:spPr>
          <a:xfrm>
            <a:off x="2788742" y="2337336"/>
            <a:ext cx="3581471" cy="2446825"/>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The sun sinks down - the gate's in view,</a:t>
            </a:r>
          </a:p>
          <a:p>
            <a:pPr defTabSz="685800">
              <a:spcAft>
                <a:spcPts val="900"/>
              </a:spcAft>
            </a:pPr>
            <a:r>
              <a:rPr lang="en-US" sz="1350" dirty="0">
                <a:solidFill>
                  <a:srgbClr val="000000"/>
                </a:solidFill>
                <a:latin typeface="Arial"/>
                <a:cs typeface="Arial"/>
              </a:rPr>
              <a:t>The cross looms dismal on the ground -</a:t>
            </a:r>
          </a:p>
          <a:p>
            <a:pPr defTabSz="685800">
              <a:spcAft>
                <a:spcPts val="900"/>
              </a:spcAft>
            </a:pPr>
            <a:r>
              <a:rPr lang="en-US" sz="1350" dirty="0">
                <a:solidFill>
                  <a:srgbClr val="000000"/>
                </a:solidFill>
                <a:latin typeface="Arial"/>
                <a:cs typeface="Arial"/>
              </a:rPr>
              <a:t>The eager crowd gape murmuring round.</a:t>
            </a:r>
          </a:p>
          <a:p>
            <a:pPr defTabSz="685800">
              <a:spcAft>
                <a:spcPts val="900"/>
              </a:spcAft>
            </a:pPr>
            <a:r>
              <a:rPr lang="en-US" sz="1350" dirty="0">
                <a:solidFill>
                  <a:srgbClr val="000000"/>
                </a:solidFill>
                <a:latin typeface="Arial"/>
                <a:cs typeface="Arial"/>
              </a:rPr>
              <a:t>His friend is bound the cross unto....</a:t>
            </a:r>
          </a:p>
          <a:p>
            <a:pPr defTabSz="685800">
              <a:spcAft>
                <a:spcPts val="900"/>
              </a:spcAft>
            </a:pPr>
            <a:r>
              <a:rPr lang="en-US" sz="1350" dirty="0">
                <a:solidFill>
                  <a:srgbClr val="000000"/>
                </a:solidFill>
                <a:latin typeface="Arial"/>
                <a:cs typeface="Arial"/>
              </a:rPr>
              <a:t>Crowd - guards - all bursts he breathless through:</a:t>
            </a:r>
          </a:p>
          <a:p>
            <a:pPr defTabSz="685800">
              <a:spcAft>
                <a:spcPts val="900"/>
              </a:spcAft>
            </a:pPr>
            <a:r>
              <a:rPr lang="en-US" sz="1350" dirty="0">
                <a:solidFill>
                  <a:srgbClr val="000000"/>
                </a:solidFill>
                <a:latin typeface="Arial"/>
                <a:cs typeface="Arial"/>
              </a:rPr>
              <a:t>"Me! Doomsman, me!" he shouts, "alone!</a:t>
            </a:r>
          </a:p>
          <a:p>
            <a:pPr defTabSz="685800">
              <a:spcAft>
                <a:spcPts val="900"/>
              </a:spcAft>
            </a:pPr>
            <a:r>
              <a:rPr lang="en-US" sz="1350" dirty="0">
                <a:solidFill>
                  <a:srgbClr val="000000"/>
                </a:solidFill>
                <a:latin typeface="Arial"/>
                <a:cs typeface="Arial"/>
              </a:rPr>
              <a:t>His life is rescued - lo, mine own!"</a:t>
            </a:r>
          </a:p>
        </p:txBody>
      </p:sp>
    </p:spTree>
    <p:extLst>
      <p:ext uri="{BB962C8B-B14F-4D97-AF65-F5344CB8AC3E}">
        <p14:creationId xmlns:p14="http://schemas.microsoft.com/office/powerpoint/2010/main" val="39851345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26ED7-D176-F90E-BA16-539AD7BFFF6A}"/>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A0EBF7A9-CFB3-4BB7-04A1-4B4778485D04}"/>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C8C251F3-B71C-2F54-07AB-96F93EA36C47}"/>
              </a:ext>
            </a:extLst>
          </p:cNvPr>
          <p:cNvSpPr txBox="1"/>
          <p:nvPr/>
        </p:nvSpPr>
        <p:spPr>
          <a:xfrm>
            <a:off x="2788742" y="2320999"/>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Amazement seized the circling ring!</a:t>
            </a:r>
          </a:p>
          <a:p>
            <a:pPr defTabSz="685800">
              <a:spcAft>
                <a:spcPts val="900"/>
              </a:spcAft>
            </a:pPr>
            <a:r>
              <a:rPr lang="en-US" sz="1350" dirty="0">
                <a:solidFill>
                  <a:srgbClr val="000000"/>
                </a:solidFill>
                <a:latin typeface="Arial"/>
                <a:cs typeface="Arial"/>
              </a:rPr>
              <a:t>Linked in each other's arms the pair -</a:t>
            </a:r>
          </a:p>
          <a:p>
            <a:pPr defTabSz="685800">
              <a:spcAft>
                <a:spcPts val="900"/>
              </a:spcAft>
            </a:pPr>
            <a:r>
              <a:rPr lang="en-US" sz="1350" dirty="0">
                <a:solidFill>
                  <a:srgbClr val="000000"/>
                </a:solidFill>
                <a:latin typeface="Arial"/>
                <a:cs typeface="Arial"/>
              </a:rPr>
              <a:t>Weeping for joy - yet anguish there!</a:t>
            </a:r>
          </a:p>
          <a:p>
            <a:pPr defTabSz="685800">
              <a:spcAft>
                <a:spcPts val="900"/>
              </a:spcAft>
            </a:pPr>
            <a:r>
              <a:rPr lang="en-US" sz="1350" dirty="0">
                <a:solidFill>
                  <a:srgbClr val="000000"/>
                </a:solidFill>
                <a:latin typeface="Arial"/>
                <a:cs typeface="Arial"/>
              </a:rPr>
              <a:t>Moist every eye that gazed; - they bring</a:t>
            </a:r>
          </a:p>
          <a:p>
            <a:pPr defTabSz="685800">
              <a:spcAft>
                <a:spcPts val="900"/>
              </a:spcAft>
            </a:pPr>
            <a:r>
              <a:rPr lang="en-US" sz="1350" dirty="0">
                <a:solidFill>
                  <a:srgbClr val="000000"/>
                </a:solidFill>
                <a:latin typeface="Arial"/>
                <a:cs typeface="Arial"/>
              </a:rPr>
              <a:t>The wondrous tidings to the king -</a:t>
            </a:r>
          </a:p>
          <a:p>
            <a:pPr defTabSz="685800">
              <a:spcAft>
                <a:spcPts val="900"/>
              </a:spcAft>
            </a:pPr>
            <a:r>
              <a:rPr lang="en-US" sz="1350" dirty="0">
                <a:solidFill>
                  <a:srgbClr val="000000"/>
                </a:solidFill>
                <a:latin typeface="Arial"/>
                <a:cs typeface="Arial"/>
              </a:rPr>
              <a:t>His breast man's heart at last hath known,</a:t>
            </a:r>
          </a:p>
          <a:p>
            <a:pPr defTabSz="685800">
              <a:spcAft>
                <a:spcPts val="900"/>
              </a:spcAft>
            </a:pPr>
            <a:r>
              <a:rPr lang="en-US" sz="1350" dirty="0">
                <a:solidFill>
                  <a:srgbClr val="000000"/>
                </a:solidFill>
                <a:latin typeface="Arial"/>
                <a:cs typeface="Arial"/>
              </a:rPr>
              <a:t>And the friends stand before his throne.</a:t>
            </a:r>
          </a:p>
        </p:txBody>
      </p:sp>
    </p:spTree>
    <p:extLst>
      <p:ext uri="{BB962C8B-B14F-4D97-AF65-F5344CB8AC3E}">
        <p14:creationId xmlns:p14="http://schemas.microsoft.com/office/powerpoint/2010/main" val="13065491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C16DC-D336-C7B4-E060-E8A15CCE2300}"/>
            </a:ext>
          </a:extLst>
        </p:cNvPr>
        <p:cNvGrpSpPr/>
        <p:nvPr/>
      </p:nvGrpSpPr>
      <p:grpSpPr>
        <a:xfrm>
          <a:off x="0" y="0"/>
          <a:ext cx="0" cy="0"/>
          <a:chOff x="0" y="0"/>
          <a:chExt cx="0" cy="0"/>
        </a:xfrm>
      </p:grpSpPr>
      <p:sp>
        <p:nvSpPr>
          <p:cNvPr id="2" name="Title 1" descr="|">
            <a:extLst>
              <a:ext uri="{FF2B5EF4-FFF2-40B4-BE49-F238E27FC236}">
                <a16:creationId xmlns:a16="http://schemas.microsoft.com/office/drawing/2014/main" id="{6F3C8537-B356-295E-892C-528EAEA40023}"/>
              </a:ext>
            </a:extLst>
          </p:cNvPr>
          <p:cNvSpPr>
            <a:spLocks noGrp="1"/>
          </p:cNvSpPr>
          <p:nvPr>
            <p:ph type="title"/>
          </p:nvPr>
        </p:nvSpPr>
        <p:spPr/>
        <p:txBody>
          <a:bodyPr/>
          <a:lstStyle/>
          <a:p>
            <a:r>
              <a:rPr lang="en-US" dirty="0"/>
              <a:t>The Hostage - Friedrich Schiller</a:t>
            </a:r>
            <a:endParaRPr lang="de-DE" dirty="0"/>
          </a:p>
        </p:txBody>
      </p:sp>
      <p:sp>
        <p:nvSpPr>
          <p:cNvPr id="16" name="TextBox 15">
            <a:extLst>
              <a:ext uri="{FF2B5EF4-FFF2-40B4-BE49-F238E27FC236}">
                <a16:creationId xmlns:a16="http://schemas.microsoft.com/office/drawing/2014/main" id="{7DFF10B3-48E9-1890-5983-3D25CA676868}"/>
              </a:ext>
            </a:extLst>
          </p:cNvPr>
          <p:cNvSpPr txBox="1"/>
          <p:nvPr/>
        </p:nvSpPr>
        <p:spPr>
          <a:xfrm>
            <a:off x="2788742" y="2337336"/>
            <a:ext cx="3581471" cy="2239073"/>
          </a:xfrm>
          <a:prstGeom prst="rect">
            <a:avLst/>
          </a:prstGeom>
          <a:noFill/>
        </p:spPr>
        <p:txBody>
          <a:bodyPr wrap="square">
            <a:spAutoFit/>
          </a:bodyPr>
          <a:lstStyle/>
          <a:p>
            <a:pPr defTabSz="685800">
              <a:spcAft>
                <a:spcPts val="900"/>
              </a:spcAft>
            </a:pPr>
            <a:r>
              <a:rPr lang="en-US" sz="1350" dirty="0">
                <a:solidFill>
                  <a:srgbClr val="000000"/>
                </a:solidFill>
                <a:latin typeface="Arial"/>
                <a:cs typeface="Arial"/>
              </a:rPr>
              <a:t>Long silent, he, and wondering long,</a:t>
            </a:r>
          </a:p>
          <a:p>
            <a:pPr defTabSz="685800">
              <a:spcAft>
                <a:spcPts val="900"/>
              </a:spcAft>
            </a:pPr>
            <a:r>
              <a:rPr lang="en-US" sz="1350" dirty="0">
                <a:solidFill>
                  <a:srgbClr val="000000"/>
                </a:solidFill>
                <a:latin typeface="Arial"/>
                <a:cs typeface="Arial"/>
              </a:rPr>
              <a:t>Gazed on the pair - "In peace depart,</a:t>
            </a:r>
          </a:p>
          <a:p>
            <a:pPr defTabSz="685800">
              <a:spcAft>
                <a:spcPts val="900"/>
              </a:spcAft>
            </a:pPr>
            <a:r>
              <a:rPr lang="en-US" sz="1350" dirty="0">
                <a:solidFill>
                  <a:srgbClr val="000000"/>
                </a:solidFill>
                <a:latin typeface="Arial"/>
                <a:cs typeface="Arial"/>
              </a:rPr>
              <a:t>Victors, ye have subdued my heart!</a:t>
            </a:r>
          </a:p>
          <a:p>
            <a:pPr defTabSz="685800">
              <a:spcAft>
                <a:spcPts val="900"/>
              </a:spcAft>
            </a:pPr>
            <a:r>
              <a:rPr lang="en-US" sz="1350" dirty="0">
                <a:solidFill>
                  <a:srgbClr val="000000"/>
                </a:solidFill>
                <a:latin typeface="Arial"/>
                <a:cs typeface="Arial"/>
              </a:rPr>
              <a:t>Truth is no dream! - its power is strong.</a:t>
            </a:r>
          </a:p>
          <a:p>
            <a:pPr defTabSz="685800">
              <a:spcAft>
                <a:spcPts val="900"/>
              </a:spcAft>
            </a:pPr>
            <a:r>
              <a:rPr lang="en-US" sz="1350" dirty="0">
                <a:solidFill>
                  <a:srgbClr val="000000"/>
                </a:solidFill>
                <a:latin typeface="Arial"/>
                <a:cs typeface="Arial"/>
              </a:rPr>
              <a:t>Give grace to him who owns his wrong!</a:t>
            </a:r>
          </a:p>
          <a:p>
            <a:pPr defTabSz="685800">
              <a:spcAft>
                <a:spcPts val="900"/>
              </a:spcAft>
            </a:pPr>
            <a:r>
              <a:rPr lang="en-US" sz="1350" dirty="0">
                <a:solidFill>
                  <a:srgbClr val="000000"/>
                </a:solidFill>
                <a:latin typeface="Arial"/>
                <a:cs typeface="Arial"/>
              </a:rPr>
              <a:t>'Tis mine your suppliant now to be,</a:t>
            </a:r>
          </a:p>
          <a:p>
            <a:pPr defTabSz="685800">
              <a:spcAft>
                <a:spcPts val="900"/>
              </a:spcAft>
            </a:pPr>
            <a:r>
              <a:rPr lang="en-US" sz="1350" dirty="0">
                <a:solidFill>
                  <a:srgbClr val="000000"/>
                </a:solidFill>
                <a:latin typeface="Arial"/>
                <a:cs typeface="Arial"/>
              </a:rPr>
              <a:t>Ah, let the band of love - be three!"</a:t>
            </a:r>
          </a:p>
        </p:txBody>
      </p:sp>
    </p:spTree>
    <p:extLst>
      <p:ext uri="{BB962C8B-B14F-4D97-AF65-F5344CB8AC3E}">
        <p14:creationId xmlns:p14="http://schemas.microsoft.com/office/powerpoint/2010/main" val="35764321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8B249AB-6AA4-1D99-CF43-6BE38F16A71B}"/>
              </a:ext>
            </a:extLst>
          </p:cNvPr>
          <p:cNvGrpSpPr/>
          <p:nvPr/>
        </p:nvGrpSpPr>
        <p:grpSpPr>
          <a:xfrm>
            <a:off x="1310699" y="2346954"/>
            <a:ext cx="5271943" cy="2031325"/>
            <a:chOff x="1221125" y="1633971"/>
            <a:chExt cx="7029257" cy="2708433"/>
          </a:xfrm>
        </p:grpSpPr>
        <p:pic>
          <p:nvPicPr>
            <p:cNvPr id="5" name="Picture 4" descr="A person in a suit leaning on a counter&#10;&#10;AI-generated content may be incorrect.">
              <a:extLst>
                <a:ext uri="{FF2B5EF4-FFF2-40B4-BE49-F238E27FC236}">
                  <a16:creationId xmlns:a16="http://schemas.microsoft.com/office/drawing/2014/main" id="{0E643FB5-6A36-D80A-C5F4-247DA400CF5C}"/>
                </a:ext>
              </a:extLst>
            </p:cNvPr>
            <p:cNvPicPr>
              <a:picLocks noChangeAspect="1"/>
            </p:cNvPicPr>
            <p:nvPr/>
          </p:nvPicPr>
          <p:blipFill>
            <a:blip r:embed="rId3"/>
            <a:stretch>
              <a:fillRect/>
            </a:stretch>
          </p:blipFill>
          <p:spPr>
            <a:xfrm>
              <a:off x="1221125" y="1732599"/>
              <a:ext cx="1989909" cy="2541956"/>
            </a:xfrm>
            <a:prstGeom prst="rect">
              <a:avLst/>
            </a:prstGeom>
          </p:spPr>
        </p:pic>
        <p:sp>
          <p:nvSpPr>
            <p:cNvPr id="8" name="TextBox 7">
              <a:extLst>
                <a:ext uri="{FF2B5EF4-FFF2-40B4-BE49-F238E27FC236}">
                  <a16:creationId xmlns:a16="http://schemas.microsoft.com/office/drawing/2014/main" id="{08FFE461-E9E2-C4B9-3F3C-DFF927C33115}"/>
                </a:ext>
              </a:extLst>
            </p:cNvPr>
            <p:cNvSpPr txBox="1"/>
            <p:nvPr/>
          </p:nvSpPr>
          <p:spPr>
            <a:xfrm>
              <a:off x="3318164" y="1633971"/>
              <a:ext cx="4932218" cy="2708433"/>
            </a:xfrm>
            <a:prstGeom prst="rect">
              <a:avLst/>
            </a:prstGeom>
            <a:noFill/>
          </p:spPr>
          <p:txBody>
            <a:bodyPr wrap="square" rtlCol="0">
              <a:spAutoFit/>
            </a:bodyPr>
            <a:lstStyle/>
            <a:p>
              <a:pPr defTabSz="685800">
                <a:lnSpc>
                  <a:spcPct val="150000"/>
                </a:lnSpc>
              </a:pPr>
              <a:r>
                <a:rPr lang="de-DE" sz="1200" dirty="0">
                  <a:solidFill>
                    <a:srgbClr val="AF005F"/>
                  </a:solidFill>
                  <a:latin typeface="Arial"/>
                  <a:cs typeface="Arial"/>
                </a:rPr>
                <a:t>Dr Sabine Vorwerk</a:t>
              </a:r>
            </a:p>
            <a:p>
              <a:pPr defTabSz="685800">
                <a:lnSpc>
                  <a:spcPct val="150000"/>
                </a:lnSpc>
              </a:pPr>
              <a:r>
                <a:rPr lang="de-DE" sz="1200" dirty="0">
                  <a:solidFill>
                    <a:srgbClr val="AF005F"/>
                  </a:solidFill>
                  <a:latin typeface="Arial"/>
                  <a:cs typeface="Arial"/>
                </a:rPr>
                <a:t>Linklaters LLP</a:t>
              </a:r>
            </a:p>
            <a:p>
              <a:pPr defTabSz="685800">
                <a:lnSpc>
                  <a:spcPct val="150000"/>
                </a:lnSpc>
              </a:pPr>
              <a:r>
                <a:rPr lang="de-DE" sz="1200" dirty="0">
                  <a:solidFill>
                    <a:srgbClr val="000000"/>
                  </a:solidFill>
                  <a:latin typeface="Arial"/>
                  <a:cs typeface="Arial"/>
                </a:rPr>
                <a:t>Partner</a:t>
              </a:r>
            </a:p>
            <a:p>
              <a:pPr defTabSz="685800">
                <a:lnSpc>
                  <a:spcPct val="150000"/>
                </a:lnSpc>
              </a:pPr>
              <a:r>
                <a:rPr lang="de-DE" sz="1200" dirty="0">
                  <a:solidFill>
                    <a:srgbClr val="000000"/>
                  </a:solidFill>
                  <a:latin typeface="Arial"/>
                  <a:cs typeface="Arial"/>
                </a:rPr>
                <a:t>Restructuring &amp; Insolvency</a:t>
              </a:r>
            </a:p>
            <a:p>
              <a:pPr defTabSz="685800">
                <a:lnSpc>
                  <a:spcPct val="150000"/>
                </a:lnSpc>
              </a:pPr>
              <a:r>
                <a:rPr lang="de-DE" sz="1200" dirty="0">
                  <a:solidFill>
                    <a:srgbClr val="000000"/>
                  </a:solidFill>
                  <a:latin typeface="Arial"/>
                  <a:cs typeface="Arial"/>
                </a:rPr>
                <a:t>Frankfurt am Main, Germany</a:t>
              </a:r>
            </a:p>
            <a:p>
              <a:pPr defTabSz="685800"/>
              <a:endParaRPr lang="de-DE" sz="1200" dirty="0">
                <a:solidFill>
                  <a:srgbClr val="000000"/>
                </a:solidFill>
                <a:latin typeface="Arial"/>
                <a:cs typeface="Arial"/>
              </a:endParaRPr>
            </a:p>
            <a:p>
              <a:pPr defTabSz="685800"/>
              <a:r>
                <a:rPr lang="de-DE" sz="1200" dirty="0">
                  <a:solidFill>
                    <a:srgbClr val="000000"/>
                  </a:solidFill>
                  <a:latin typeface="Arial"/>
                  <a:cs typeface="Arial"/>
                </a:rPr>
                <a:t>Tel: +49 69 71003-308</a:t>
              </a:r>
            </a:p>
            <a:p>
              <a:pPr defTabSz="685800"/>
              <a:r>
                <a:rPr lang="de-DE" sz="1200" dirty="0">
                  <a:solidFill>
                    <a:srgbClr val="000000"/>
                  </a:solidFill>
                  <a:latin typeface="Arial"/>
                  <a:cs typeface="Arial"/>
                </a:rPr>
                <a:t>sabine.vorwerk@linklaters.com</a:t>
              </a:r>
              <a:endParaRPr lang="de-DE" sz="1350" dirty="0">
                <a:solidFill>
                  <a:srgbClr val="000000"/>
                </a:solidFill>
                <a:latin typeface="Arial"/>
                <a:cs typeface="Arial"/>
              </a:endParaRPr>
            </a:p>
          </p:txBody>
        </p:sp>
      </p:grpSp>
      <p:sp>
        <p:nvSpPr>
          <p:cNvPr id="10" name="Title 1" descr="|">
            <a:extLst>
              <a:ext uri="{FF2B5EF4-FFF2-40B4-BE49-F238E27FC236}">
                <a16:creationId xmlns:a16="http://schemas.microsoft.com/office/drawing/2014/main" id="{44A9EAFB-199C-708C-BD85-B56756C6EC8C}"/>
              </a:ext>
            </a:extLst>
          </p:cNvPr>
          <p:cNvSpPr>
            <a:spLocks noGrp="1"/>
          </p:cNvSpPr>
          <p:nvPr>
            <p:ph type="title"/>
          </p:nvPr>
        </p:nvSpPr>
        <p:spPr>
          <a:xfrm>
            <a:off x="309600" y="1407659"/>
            <a:ext cx="8528409" cy="454819"/>
          </a:xfrm>
        </p:spPr>
        <p:txBody>
          <a:bodyPr/>
          <a:lstStyle/>
          <a:p>
            <a:r>
              <a:rPr lang="en-GB" dirty="0"/>
              <a:t>Thank you very much for your attention!</a:t>
            </a:r>
          </a:p>
        </p:txBody>
      </p:sp>
    </p:spTree>
    <p:extLst>
      <p:ext uri="{BB962C8B-B14F-4D97-AF65-F5344CB8AC3E}">
        <p14:creationId xmlns:p14="http://schemas.microsoft.com/office/powerpoint/2010/main" val="39219447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a:extLst>
              <a:ext uri="{FF2B5EF4-FFF2-40B4-BE49-F238E27FC236}">
                <a16:creationId xmlns:a16="http://schemas.microsoft.com/office/drawing/2014/main" id="{1866358E-3CC5-F3F5-5C3B-BE74C5BF5F6F}"/>
              </a:ext>
            </a:extLst>
          </p:cNvPr>
          <p:cNvSpPr txBox="1"/>
          <p:nvPr/>
        </p:nvSpPr>
        <p:spPr>
          <a:xfrm>
            <a:off x="4229100" y="2230394"/>
            <a:ext cx="685800" cy="685800"/>
          </a:xfrm>
          <a:prstGeom prst="rect">
            <a:avLst/>
          </a:prstGeom>
          <a:ln w="6350">
            <a:noFill/>
          </a:ln>
        </p:spPr>
        <p:txBody>
          <a:bodyPr vert="horz" wrap="square" lIns="0" tIns="0" rIns="0" bIns="0" rtlCol="0" anchor="t">
            <a:noAutofit/>
          </a:bodyPr>
          <a:lstStyle/>
          <a:p>
            <a:pPr>
              <a:spcBef>
                <a:spcPts val="450"/>
              </a:spcBef>
            </a:pPr>
            <a:endParaRPr lang="de-DE" sz="1050" spc="38" dirty="0">
              <a:solidFill>
                <a:srgbClr val="5B5C64"/>
              </a:solidFill>
              <a:latin typeface="Arial" panose="020B0604020202020204" pitchFamily="34" charset="0"/>
            </a:endParaRPr>
          </a:p>
        </p:txBody>
      </p:sp>
      <p:sp>
        <p:nvSpPr>
          <p:cNvPr id="7" name="Rechteck 6">
            <a:extLst>
              <a:ext uri="{FF2B5EF4-FFF2-40B4-BE49-F238E27FC236}">
                <a16:creationId xmlns:a16="http://schemas.microsoft.com/office/drawing/2014/main" id="{B2EA9A81-8586-BFAE-ABB2-33EF7DDDE778}"/>
              </a:ext>
            </a:extLst>
          </p:cNvPr>
          <p:cNvSpPr/>
          <p:nvPr/>
        </p:nvSpPr>
        <p:spPr>
          <a:xfrm>
            <a:off x="3057697" y="1284947"/>
            <a:ext cx="1669368" cy="577081"/>
          </a:xfrm>
          <a:prstGeom prst="rect">
            <a:avLst/>
          </a:prstGeom>
          <a:noFill/>
        </p:spPr>
        <p:txBody>
          <a:bodyPr wrap="none" lIns="68580" tIns="34290" rIns="68580" bIns="34290">
            <a:spAutoFit/>
          </a:bodyPr>
          <a:lstStyle/>
          <a:p>
            <a:pPr algn="ctr"/>
            <a:r>
              <a:rPr lang="de-DE" sz="33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imagine</a:t>
            </a:r>
            <a:endPar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Tree>
    <p:extLst>
      <p:ext uri="{BB962C8B-B14F-4D97-AF65-F5344CB8AC3E}">
        <p14:creationId xmlns:p14="http://schemas.microsoft.com/office/powerpoint/2010/main" val="15892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83A20-EA5A-4C0C-4B98-407A35517B0D}"/>
            </a:ext>
          </a:extLst>
        </p:cNvPr>
        <p:cNvGrpSpPr/>
        <p:nvPr/>
      </p:nvGrpSpPr>
      <p:grpSpPr>
        <a:xfrm>
          <a:off x="0" y="0"/>
          <a:ext cx="0" cy="0"/>
          <a:chOff x="0" y="0"/>
          <a:chExt cx="0" cy="0"/>
        </a:xfrm>
      </p:grpSpPr>
      <p:sp>
        <p:nvSpPr>
          <p:cNvPr id="4" name="Textfeld 3">
            <a:extLst>
              <a:ext uri="{FF2B5EF4-FFF2-40B4-BE49-F238E27FC236}">
                <a16:creationId xmlns:a16="http://schemas.microsoft.com/office/drawing/2014/main" id="{6352391C-2066-26E3-90CC-A828EA5A8EF3}"/>
              </a:ext>
            </a:extLst>
          </p:cNvPr>
          <p:cNvSpPr txBox="1"/>
          <p:nvPr/>
        </p:nvSpPr>
        <p:spPr>
          <a:xfrm>
            <a:off x="4229100" y="2230394"/>
            <a:ext cx="685800" cy="685800"/>
          </a:xfrm>
          <a:prstGeom prst="rect">
            <a:avLst/>
          </a:prstGeom>
          <a:ln w="6350">
            <a:noFill/>
          </a:ln>
        </p:spPr>
        <p:txBody>
          <a:bodyPr vert="horz" wrap="square" lIns="0" tIns="0" rIns="0" bIns="0" rtlCol="0" anchor="t">
            <a:noAutofit/>
          </a:bodyPr>
          <a:lstStyle/>
          <a:p>
            <a:pPr>
              <a:spcBef>
                <a:spcPts val="450"/>
              </a:spcBef>
            </a:pPr>
            <a:endParaRPr lang="de-DE" sz="1050" spc="38" dirty="0">
              <a:solidFill>
                <a:srgbClr val="5B5C64"/>
              </a:solidFill>
              <a:latin typeface="Arial" panose="020B0604020202020204" pitchFamily="34" charset="0"/>
            </a:endParaRPr>
          </a:p>
        </p:txBody>
      </p:sp>
      <p:sp>
        <p:nvSpPr>
          <p:cNvPr id="7" name="Rechteck 6">
            <a:extLst>
              <a:ext uri="{FF2B5EF4-FFF2-40B4-BE49-F238E27FC236}">
                <a16:creationId xmlns:a16="http://schemas.microsoft.com/office/drawing/2014/main" id="{5630C1A0-D427-F738-727D-BD3A03FD49B6}"/>
              </a:ext>
            </a:extLst>
          </p:cNvPr>
          <p:cNvSpPr/>
          <p:nvPr/>
        </p:nvSpPr>
        <p:spPr>
          <a:xfrm>
            <a:off x="3057697" y="1284947"/>
            <a:ext cx="1669368" cy="577081"/>
          </a:xfrm>
          <a:prstGeom prst="rect">
            <a:avLst/>
          </a:prstGeom>
          <a:noFill/>
        </p:spPr>
        <p:txBody>
          <a:bodyPr wrap="none" lIns="68580" tIns="34290" rIns="68580" bIns="34290">
            <a:spAutoFit/>
          </a:bodyPr>
          <a:lstStyle/>
          <a:p>
            <a:pPr algn="ctr"/>
            <a:r>
              <a:rPr lang="de-DE" sz="33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imagine</a:t>
            </a:r>
            <a:endPar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
        <p:nvSpPr>
          <p:cNvPr id="8" name="Rechteck 7">
            <a:extLst>
              <a:ext uri="{FF2B5EF4-FFF2-40B4-BE49-F238E27FC236}">
                <a16:creationId xmlns:a16="http://schemas.microsoft.com/office/drawing/2014/main" id="{D0FB0F07-4B5F-BAE3-F171-7ACE9337AD7D}"/>
              </a:ext>
            </a:extLst>
          </p:cNvPr>
          <p:cNvSpPr/>
          <p:nvPr/>
        </p:nvSpPr>
        <p:spPr>
          <a:xfrm>
            <a:off x="3073729" y="2092667"/>
            <a:ext cx="1637308" cy="577081"/>
          </a:xfrm>
          <a:prstGeom prst="rect">
            <a:avLst/>
          </a:prstGeom>
          <a:noFill/>
        </p:spPr>
        <p:txBody>
          <a:bodyPr wrap="none" lIns="68580" tIns="34290" rIns="68580" bIns="34290">
            <a:spAutoFit/>
          </a:bodyPr>
          <a:lstStyle/>
          <a:p>
            <a:pPr algn="ctr"/>
            <a:r>
              <a:rPr lang="de-DE" sz="33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no</a:t>
            </a:r>
            <a:r>
              <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 </a:t>
            </a:r>
            <a:r>
              <a:rPr lang="de-DE" sz="33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comi</a:t>
            </a:r>
            <a:endPar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Tree>
    <p:extLst>
      <p:ext uri="{BB962C8B-B14F-4D97-AF65-F5344CB8AC3E}">
        <p14:creationId xmlns:p14="http://schemas.microsoft.com/office/powerpoint/2010/main" val="3107083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FEDF1-631A-320E-4F6F-F6EE1B250CD6}"/>
            </a:ext>
          </a:extLst>
        </p:cNvPr>
        <p:cNvGrpSpPr/>
        <p:nvPr/>
      </p:nvGrpSpPr>
      <p:grpSpPr>
        <a:xfrm>
          <a:off x="0" y="0"/>
          <a:ext cx="0" cy="0"/>
          <a:chOff x="0" y="0"/>
          <a:chExt cx="0" cy="0"/>
        </a:xfrm>
      </p:grpSpPr>
      <p:sp>
        <p:nvSpPr>
          <p:cNvPr id="4" name="Textfeld 3">
            <a:extLst>
              <a:ext uri="{FF2B5EF4-FFF2-40B4-BE49-F238E27FC236}">
                <a16:creationId xmlns:a16="http://schemas.microsoft.com/office/drawing/2014/main" id="{9AE6C66E-3547-5A71-7203-8676672115FD}"/>
              </a:ext>
            </a:extLst>
          </p:cNvPr>
          <p:cNvSpPr txBox="1"/>
          <p:nvPr/>
        </p:nvSpPr>
        <p:spPr>
          <a:xfrm>
            <a:off x="4229100" y="2230394"/>
            <a:ext cx="685800" cy="685800"/>
          </a:xfrm>
          <a:prstGeom prst="rect">
            <a:avLst/>
          </a:prstGeom>
          <a:ln w="6350">
            <a:noFill/>
          </a:ln>
        </p:spPr>
        <p:txBody>
          <a:bodyPr vert="horz" wrap="square" lIns="0" tIns="0" rIns="0" bIns="0" rtlCol="0" anchor="t">
            <a:noAutofit/>
          </a:bodyPr>
          <a:lstStyle/>
          <a:p>
            <a:pPr>
              <a:spcBef>
                <a:spcPts val="450"/>
              </a:spcBef>
            </a:pPr>
            <a:endParaRPr lang="de-DE" sz="1050" spc="38" dirty="0">
              <a:solidFill>
                <a:srgbClr val="5B5C64"/>
              </a:solidFill>
              <a:latin typeface="Arial" panose="020B0604020202020204" pitchFamily="34" charset="0"/>
            </a:endParaRPr>
          </a:p>
        </p:txBody>
      </p:sp>
      <p:sp>
        <p:nvSpPr>
          <p:cNvPr id="6" name="Rechteck 5">
            <a:extLst>
              <a:ext uri="{FF2B5EF4-FFF2-40B4-BE49-F238E27FC236}">
                <a16:creationId xmlns:a16="http://schemas.microsoft.com/office/drawing/2014/main" id="{478650D5-7A87-15F8-2027-B483126C6C9A}"/>
              </a:ext>
            </a:extLst>
          </p:cNvPr>
          <p:cNvSpPr/>
          <p:nvPr/>
        </p:nvSpPr>
        <p:spPr>
          <a:xfrm>
            <a:off x="3286928" y="2892767"/>
            <a:ext cx="1210909" cy="577081"/>
          </a:xfrm>
          <a:prstGeom prst="rect">
            <a:avLst/>
          </a:prstGeom>
          <a:noFill/>
        </p:spPr>
        <p:txBody>
          <a:bodyPr wrap="none" lIns="68580" tIns="34290" rIns="68580" bIns="34290">
            <a:spAutoFit/>
          </a:bodyPr>
          <a:lstStyle/>
          <a:p>
            <a:pPr algn="ctr"/>
            <a:r>
              <a:rPr lang="de-DE" sz="33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cloud</a:t>
            </a:r>
            <a:endPar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
        <p:nvSpPr>
          <p:cNvPr id="8" name="Rechteck 7">
            <a:extLst>
              <a:ext uri="{FF2B5EF4-FFF2-40B4-BE49-F238E27FC236}">
                <a16:creationId xmlns:a16="http://schemas.microsoft.com/office/drawing/2014/main" id="{E3959F02-21E9-9386-C38F-1E02FE2252B0}"/>
              </a:ext>
            </a:extLst>
          </p:cNvPr>
          <p:cNvSpPr/>
          <p:nvPr/>
        </p:nvSpPr>
        <p:spPr>
          <a:xfrm>
            <a:off x="3073729" y="2092667"/>
            <a:ext cx="1637308" cy="577081"/>
          </a:xfrm>
          <a:prstGeom prst="rect">
            <a:avLst/>
          </a:prstGeom>
          <a:noFill/>
        </p:spPr>
        <p:txBody>
          <a:bodyPr wrap="none" lIns="68580" tIns="34290" rIns="68580" bIns="34290">
            <a:spAutoFit/>
          </a:bodyPr>
          <a:lstStyle/>
          <a:p>
            <a:pPr algn="ctr"/>
            <a:r>
              <a:rPr lang="de-DE" sz="33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no</a:t>
            </a:r>
            <a:r>
              <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 </a:t>
            </a:r>
            <a:r>
              <a:rPr lang="de-DE" sz="33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comi</a:t>
            </a:r>
            <a:endPar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Tree>
    <p:extLst>
      <p:ext uri="{BB962C8B-B14F-4D97-AF65-F5344CB8AC3E}">
        <p14:creationId xmlns:p14="http://schemas.microsoft.com/office/powerpoint/2010/main" val="1351201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7240C-AE43-639A-C292-07481DD3F4E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F4B0649-A969-9106-4367-1DEB513A2E8B}"/>
              </a:ext>
            </a:extLst>
          </p:cNvPr>
          <p:cNvSpPr>
            <a:spLocks noGrp="1"/>
          </p:cNvSpPr>
          <p:nvPr>
            <p:ph type="title"/>
          </p:nvPr>
        </p:nvSpPr>
        <p:spPr/>
        <p:txBody>
          <a:bodyPr/>
          <a:lstStyle/>
          <a:p>
            <a:endParaRPr lang="de-DE"/>
          </a:p>
        </p:txBody>
      </p:sp>
      <p:pic>
        <p:nvPicPr>
          <p:cNvPr id="3" name="Grafik 2">
            <a:extLst>
              <a:ext uri="{FF2B5EF4-FFF2-40B4-BE49-F238E27FC236}">
                <a16:creationId xmlns:a16="http://schemas.microsoft.com/office/drawing/2014/main" id="{2503EB0D-C704-6643-4F32-6B680111A325}"/>
              </a:ext>
            </a:extLst>
          </p:cNvPr>
          <p:cNvPicPr>
            <a:picLocks noChangeAspect="1"/>
          </p:cNvPicPr>
          <p:nvPr/>
        </p:nvPicPr>
        <p:blipFill>
          <a:blip r:embed="rId2"/>
          <a:stretch>
            <a:fillRect/>
          </a:stretch>
        </p:blipFill>
        <p:spPr>
          <a:xfrm>
            <a:off x="0" y="-233583"/>
            <a:ext cx="9144000" cy="5508523"/>
          </a:xfrm>
          <a:prstGeom prst="rect">
            <a:avLst/>
          </a:prstGeom>
        </p:spPr>
      </p:pic>
      <p:sp>
        <p:nvSpPr>
          <p:cNvPr id="5" name="Rechteck 4">
            <a:extLst>
              <a:ext uri="{FF2B5EF4-FFF2-40B4-BE49-F238E27FC236}">
                <a16:creationId xmlns:a16="http://schemas.microsoft.com/office/drawing/2014/main" id="{15CAFE58-6CCA-DFF4-8D1B-F53C851F7E97}"/>
              </a:ext>
            </a:extLst>
          </p:cNvPr>
          <p:cNvSpPr/>
          <p:nvPr/>
        </p:nvSpPr>
        <p:spPr>
          <a:xfrm>
            <a:off x="3111397" y="2892767"/>
            <a:ext cx="1561967" cy="577081"/>
          </a:xfrm>
          <a:prstGeom prst="rect">
            <a:avLst/>
          </a:prstGeom>
          <a:noFill/>
        </p:spPr>
        <p:txBody>
          <a:bodyPr wrap="none" lIns="68580" tIns="34290" rIns="68580" bIns="34290">
            <a:spAutoFit/>
          </a:bodyPr>
          <a:lstStyle/>
          <a:p>
            <a:pPr algn="ctr"/>
            <a:r>
              <a:rPr lang="de-DE" sz="33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Europia</a:t>
            </a:r>
            <a:endPar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Tree>
    <p:extLst>
      <p:ext uri="{BB962C8B-B14F-4D97-AF65-F5344CB8AC3E}">
        <p14:creationId xmlns:p14="http://schemas.microsoft.com/office/powerpoint/2010/main" val="31446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F2763-38A2-8249-AAC9-0375399D4BE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35E7E8C-D782-8CDF-4BB1-238CD6C79104}"/>
              </a:ext>
            </a:extLst>
          </p:cNvPr>
          <p:cNvSpPr>
            <a:spLocks noGrp="1"/>
          </p:cNvSpPr>
          <p:nvPr>
            <p:ph type="title"/>
          </p:nvPr>
        </p:nvSpPr>
        <p:spPr/>
        <p:txBody>
          <a:bodyPr/>
          <a:lstStyle/>
          <a:p>
            <a:endParaRPr lang="de-DE"/>
          </a:p>
        </p:txBody>
      </p:sp>
      <p:pic>
        <p:nvPicPr>
          <p:cNvPr id="3" name="Grafik 2">
            <a:extLst>
              <a:ext uri="{FF2B5EF4-FFF2-40B4-BE49-F238E27FC236}">
                <a16:creationId xmlns:a16="http://schemas.microsoft.com/office/drawing/2014/main" id="{6E7D0FA7-E439-3C0A-6EB2-8C01B52025C8}"/>
              </a:ext>
            </a:extLst>
          </p:cNvPr>
          <p:cNvPicPr>
            <a:picLocks noChangeAspect="1"/>
          </p:cNvPicPr>
          <p:nvPr/>
        </p:nvPicPr>
        <p:blipFill>
          <a:blip r:embed="rId2"/>
          <a:stretch>
            <a:fillRect/>
          </a:stretch>
        </p:blipFill>
        <p:spPr>
          <a:xfrm>
            <a:off x="0" y="-233583"/>
            <a:ext cx="9144000" cy="5508523"/>
          </a:xfrm>
          <a:prstGeom prst="rect">
            <a:avLst/>
          </a:prstGeom>
        </p:spPr>
      </p:pic>
      <p:sp>
        <p:nvSpPr>
          <p:cNvPr id="5" name="Rechteck 4">
            <a:extLst>
              <a:ext uri="{FF2B5EF4-FFF2-40B4-BE49-F238E27FC236}">
                <a16:creationId xmlns:a16="http://schemas.microsoft.com/office/drawing/2014/main" id="{AAB13672-325D-7AD1-AF67-106A04614DE2}"/>
              </a:ext>
            </a:extLst>
          </p:cNvPr>
          <p:cNvSpPr/>
          <p:nvPr/>
        </p:nvSpPr>
        <p:spPr>
          <a:xfrm>
            <a:off x="3582681" y="2892767"/>
            <a:ext cx="619400" cy="577081"/>
          </a:xfrm>
          <a:prstGeom prst="rect">
            <a:avLst/>
          </a:prstGeom>
          <a:noFill/>
        </p:spPr>
        <p:txBody>
          <a:bodyPr wrap="none" lIns="68580" tIns="34290" rIns="68580" bIns="34290">
            <a:spAutoFit/>
          </a:bodyPr>
          <a:lstStyle/>
          <a:p>
            <a:pPr algn="ctr"/>
            <a:r>
              <a:rPr lang="de-DE" sz="33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28</a:t>
            </a:r>
          </a:p>
        </p:txBody>
      </p:sp>
      <p:pic>
        <p:nvPicPr>
          <p:cNvPr id="10" name="Grafik 9">
            <a:extLst>
              <a:ext uri="{FF2B5EF4-FFF2-40B4-BE49-F238E27FC236}">
                <a16:creationId xmlns:a16="http://schemas.microsoft.com/office/drawing/2014/main" id="{201B93AE-6471-79A1-DE6A-784447E60284}"/>
              </a:ext>
            </a:extLst>
          </p:cNvPr>
          <p:cNvPicPr>
            <a:picLocks noChangeAspect="1"/>
          </p:cNvPicPr>
          <p:nvPr/>
        </p:nvPicPr>
        <p:blipFill>
          <a:blip r:embed="rId3"/>
          <a:stretch>
            <a:fillRect/>
          </a:stretch>
        </p:blipFill>
        <p:spPr>
          <a:xfrm>
            <a:off x="214086" y="3469848"/>
            <a:ext cx="959254" cy="1354444"/>
          </a:xfrm>
          <a:prstGeom prst="rect">
            <a:avLst/>
          </a:prstGeom>
        </p:spPr>
      </p:pic>
      <p:pic>
        <p:nvPicPr>
          <p:cNvPr id="11" name="Grafik 10">
            <a:extLst>
              <a:ext uri="{FF2B5EF4-FFF2-40B4-BE49-F238E27FC236}">
                <a16:creationId xmlns:a16="http://schemas.microsoft.com/office/drawing/2014/main" id="{AD7637CA-A97D-F052-9FD7-937020614EBE}"/>
              </a:ext>
            </a:extLst>
          </p:cNvPr>
          <p:cNvPicPr>
            <a:picLocks noChangeAspect="1"/>
          </p:cNvPicPr>
          <p:nvPr/>
        </p:nvPicPr>
        <p:blipFill>
          <a:blip r:embed="rId4"/>
          <a:stretch>
            <a:fillRect/>
          </a:stretch>
        </p:blipFill>
        <p:spPr>
          <a:xfrm>
            <a:off x="214086" y="255142"/>
            <a:ext cx="958840" cy="1354444"/>
          </a:xfrm>
          <a:prstGeom prst="rect">
            <a:avLst/>
          </a:prstGeom>
        </p:spPr>
      </p:pic>
      <p:pic>
        <p:nvPicPr>
          <p:cNvPr id="12" name="Grafik 11">
            <a:extLst>
              <a:ext uri="{FF2B5EF4-FFF2-40B4-BE49-F238E27FC236}">
                <a16:creationId xmlns:a16="http://schemas.microsoft.com/office/drawing/2014/main" id="{5C7FCB53-C89F-40AA-76F7-15B11191DF75}"/>
              </a:ext>
            </a:extLst>
          </p:cNvPr>
          <p:cNvPicPr>
            <a:picLocks noChangeAspect="1"/>
          </p:cNvPicPr>
          <p:nvPr/>
        </p:nvPicPr>
        <p:blipFill>
          <a:blip r:embed="rId5"/>
          <a:stretch>
            <a:fillRect/>
          </a:stretch>
        </p:blipFill>
        <p:spPr>
          <a:xfrm>
            <a:off x="221614" y="1862495"/>
            <a:ext cx="951725" cy="1354444"/>
          </a:xfrm>
          <a:prstGeom prst="rect">
            <a:avLst/>
          </a:prstGeom>
        </p:spPr>
      </p:pic>
      <p:sp>
        <p:nvSpPr>
          <p:cNvPr id="13" name="Textfeld 12">
            <a:extLst>
              <a:ext uri="{FF2B5EF4-FFF2-40B4-BE49-F238E27FC236}">
                <a16:creationId xmlns:a16="http://schemas.microsoft.com/office/drawing/2014/main" id="{1B2AB120-44BA-0CC6-34D7-E06BEE1B6384}"/>
              </a:ext>
            </a:extLst>
          </p:cNvPr>
          <p:cNvSpPr txBox="1"/>
          <p:nvPr/>
        </p:nvSpPr>
        <p:spPr>
          <a:xfrm>
            <a:off x="5859818" y="1216622"/>
            <a:ext cx="2941244" cy="218517"/>
          </a:xfrm>
          <a:prstGeom prst="rect">
            <a:avLst/>
          </a:prstGeom>
          <a:ln w="6350">
            <a:noFill/>
          </a:ln>
        </p:spPr>
        <p:txBody>
          <a:bodyPr vert="horz" wrap="none" lIns="0" tIns="0" rIns="0" bIns="0" rtlCol="0" anchor="t">
            <a:noAutofit/>
          </a:bodyPr>
          <a:lstStyle/>
          <a:p>
            <a:pPr>
              <a:spcBef>
                <a:spcPts val="450"/>
              </a:spcBef>
            </a:pPr>
            <a:r>
              <a:rPr lang="de-DE" sz="1350" b="1" spc="38" dirty="0">
                <a:solidFill>
                  <a:srgbClr val="0070C0"/>
                </a:solidFill>
              </a:rPr>
              <a:t>EU </a:t>
            </a:r>
            <a:r>
              <a:rPr lang="de-DE" sz="1350" b="1" spc="38" dirty="0" err="1">
                <a:solidFill>
                  <a:srgbClr val="0070C0"/>
                </a:solidFill>
              </a:rPr>
              <a:t>start-up</a:t>
            </a:r>
            <a:r>
              <a:rPr lang="de-DE" sz="1350" b="1" spc="38" dirty="0">
                <a:solidFill>
                  <a:srgbClr val="0070C0"/>
                </a:solidFill>
              </a:rPr>
              <a:t> and </a:t>
            </a:r>
            <a:r>
              <a:rPr lang="de-DE" sz="1350" b="1" spc="38" dirty="0" err="1">
                <a:solidFill>
                  <a:srgbClr val="0070C0"/>
                </a:solidFill>
              </a:rPr>
              <a:t>scale-up</a:t>
            </a:r>
            <a:r>
              <a:rPr lang="de-DE" sz="1350" b="1" spc="38" dirty="0">
                <a:solidFill>
                  <a:srgbClr val="0070C0"/>
                </a:solidFill>
              </a:rPr>
              <a:t> </a:t>
            </a:r>
            <a:r>
              <a:rPr lang="de-DE" sz="1350" b="1" spc="38" dirty="0" err="1">
                <a:solidFill>
                  <a:srgbClr val="0070C0"/>
                </a:solidFill>
              </a:rPr>
              <a:t>strategy</a:t>
            </a:r>
            <a:endParaRPr lang="de-DE" sz="1350" b="1" spc="38" dirty="0">
              <a:solidFill>
                <a:srgbClr val="0070C0"/>
              </a:solidFill>
            </a:endParaRPr>
          </a:p>
        </p:txBody>
      </p:sp>
      <p:sp>
        <p:nvSpPr>
          <p:cNvPr id="14" name="Textfeld 13">
            <a:extLst>
              <a:ext uri="{FF2B5EF4-FFF2-40B4-BE49-F238E27FC236}">
                <a16:creationId xmlns:a16="http://schemas.microsoft.com/office/drawing/2014/main" id="{816E0C1F-98BB-E468-3B24-0133BC75C04E}"/>
              </a:ext>
            </a:extLst>
          </p:cNvPr>
          <p:cNvSpPr txBox="1"/>
          <p:nvPr/>
        </p:nvSpPr>
        <p:spPr>
          <a:xfrm>
            <a:off x="6115431" y="1637149"/>
            <a:ext cx="2806955" cy="1142052"/>
          </a:xfrm>
          <a:prstGeom prst="rect">
            <a:avLst/>
          </a:prstGeom>
          <a:ln w="6350">
            <a:noFill/>
          </a:ln>
        </p:spPr>
        <p:txBody>
          <a:bodyPr vert="horz" wrap="none" lIns="0" tIns="0" rIns="0" bIns="0" rtlCol="0" anchor="t">
            <a:noAutofit/>
          </a:bodyPr>
          <a:lstStyle/>
          <a:p>
            <a:pPr marL="136922" indent="-136922">
              <a:spcBef>
                <a:spcPts val="1350"/>
              </a:spcBef>
              <a:buFont typeface="Arial" panose="020B0604020202020204" pitchFamily="34" charset="0"/>
              <a:buChar char="•"/>
            </a:pPr>
            <a:r>
              <a:rPr lang="de-DE" sz="1200" spc="38" dirty="0" err="1">
                <a:solidFill>
                  <a:srgbClr val="0070C0"/>
                </a:solidFill>
              </a:rPr>
              <a:t>friendly</a:t>
            </a:r>
            <a:r>
              <a:rPr lang="de-DE" sz="1200" spc="38" dirty="0">
                <a:solidFill>
                  <a:srgbClr val="0070C0"/>
                </a:solidFill>
              </a:rPr>
              <a:t> </a:t>
            </a:r>
            <a:r>
              <a:rPr lang="de-DE" sz="1200" spc="38" dirty="0" err="1">
                <a:solidFill>
                  <a:srgbClr val="0070C0"/>
                </a:solidFill>
              </a:rPr>
              <a:t>environment</a:t>
            </a:r>
            <a:r>
              <a:rPr lang="de-DE" sz="1200" spc="38" dirty="0">
                <a:solidFill>
                  <a:srgbClr val="0070C0"/>
                </a:solidFill>
              </a:rPr>
              <a:t> </a:t>
            </a:r>
            <a:r>
              <a:rPr lang="de-DE" sz="1200" spc="38" dirty="0" err="1">
                <a:solidFill>
                  <a:srgbClr val="0070C0"/>
                </a:solidFill>
              </a:rPr>
              <a:t>for</a:t>
            </a:r>
            <a:r>
              <a:rPr lang="de-DE" sz="1200" spc="38" dirty="0">
                <a:solidFill>
                  <a:srgbClr val="0070C0"/>
                </a:solidFill>
              </a:rPr>
              <a:t> </a:t>
            </a:r>
            <a:r>
              <a:rPr lang="de-DE" sz="1200" spc="38" dirty="0" err="1">
                <a:solidFill>
                  <a:srgbClr val="0070C0"/>
                </a:solidFill>
              </a:rPr>
              <a:t>young</a:t>
            </a:r>
            <a:br>
              <a:rPr lang="de-DE" sz="1200" spc="38" dirty="0">
                <a:solidFill>
                  <a:srgbClr val="0070C0"/>
                </a:solidFill>
              </a:rPr>
            </a:br>
            <a:r>
              <a:rPr lang="de-DE" sz="1200" spc="38" dirty="0">
                <a:solidFill>
                  <a:srgbClr val="0070C0"/>
                </a:solidFill>
              </a:rPr>
              <a:t>and innovative </a:t>
            </a:r>
            <a:r>
              <a:rPr lang="de-DE" sz="1200" spc="38" dirty="0" err="1">
                <a:solidFill>
                  <a:srgbClr val="0070C0"/>
                </a:solidFill>
              </a:rPr>
              <a:t>businesses</a:t>
            </a:r>
            <a:endParaRPr lang="de-DE" sz="1200" spc="38" dirty="0">
              <a:solidFill>
                <a:srgbClr val="0070C0"/>
              </a:solidFill>
            </a:endParaRPr>
          </a:p>
          <a:p>
            <a:pPr marL="136922" indent="-136922">
              <a:spcBef>
                <a:spcPts val="1350"/>
              </a:spcBef>
              <a:buFont typeface="Arial" panose="020B0604020202020204" pitchFamily="34" charset="0"/>
              <a:buChar char="•"/>
            </a:pPr>
            <a:r>
              <a:rPr lang="de-DE" sz="1200" spc="38" dirty="0" err="1">
                <a:solidFill>
                  <a:srgbClr val="0070C0"/>
                </a:solidFill>
              </a:rPr>
              <a:t>simplify</a:t>
            </a:r>
            <a:r>
              <a:rPr lang="de-DE" sz="1200" spc="38" dirty="0">
                <a:solidFill>
                  <a:srgbClr val="0070C0"/>
                </a:solidFill>
              </a:rPr>
              <a:t> </a:t>
            </a:r>
            <a:r>
              <a:rPr lang="de-DE" sz="1200" spc="38" dirty="0" err="1">
                <a:solidFill>
                  <a:srgbClr val="0070C0"/>
                </a:solidFill>
              </a:rPr>
              <a:t>rules</a:t>
            </a:r>
            <a:r>
              <a:rPr lang="de-DE" sz="1200" spc="38" dirty="0">
                <a:solidFill>
                  <a:srgbClr val="0070C0"/>
                </a:solidFill>
              </a:rPr>
              <a:t> and </a:t>
            </a:r>
            <a:r>
              <a:rPr lang="de-DE" sz="1200" spc="38" dirty="0" err="1">
                <a:solidFill>
                  <a:srgbClr val="0070C0"/>
                </a:solidFill>
              </a:rPr>
              <a:t>laws</a:t>
            </a:r>
            <a:endParaRPr lang="de-DE" sz="1200" spc="38" dirty="0">
              <a:solidFill>
                <a:srgbClr val="0070C0"/>
              </a:solidFill>
            </a:endParaRPr>
          </a:p>
          <a:p>
            <a:pPr marL="136922" indent="-136922">
              <a:spcBef>
                <a:spcPts val="1350"/>
              </a:spcBef>
              <a:buFont typeface="Arial" panose="020B0604020202020204" pitchFamily="34" charset="0"/>
              <a:buChar char="•"/>
            </a:pPr>
            <a:r>
              <a:rPr lang="de-DE" sz="1200" spc="38" dirty="0" err="1">
                <a:solidFill>
                  <a:srgbClr val="0070C0"/>
                </a:solidFill>
              </a:rPr>
              <a:t>one</a:t>
            </a:r>
            <a:r>
              <a:rPr lang="de-DE" sz="1200" spc="38" dirty="0">
                <a:solidFill>
                  <a:srgbClr val="0070C0"/>
                </a:solidFill>
              </a:rPr>
              <a:t> </a:t>
            </a:r>
            <a:r>
              <a:rPr lang="de-DE" sz="1200" spc="38" dirty="0" err="1">
                <a:solidFill>
                  <a:srgbClr val="0070C0"/>
                </a:solidFill>
              </a:rPr>
              <a:t>set</a:t>
            </a:r>
            <a:r>
              <a:rPr lang="de-DE" sz="1200" spc="38" dirty="0">
                <a:solidFill>
                  <a:srgbClr val="0070C0"/>
                </a:solidFill>
              </a:rPr>
              <a:t> </a:t>
            </a:r>
            <a:r>
              <a:rPr lang="de-DE" sz="1200" spc="38" dirty="0" err="1">
                <a:solidFill>
                  <a:srgbClr val="0070C0"/>
                </a:solidFill>
              </a:rPr>
              <a:t>of</a:t>
            </a:r>
            <a:r>
              <a:rPr lang="de-DE" sz="1200" spc="38" dirty="0">
                <a:solidFill>
                  <a:srgbClr val="0070C0"/>
                </a:solidFill>
              </a:rPr>
              <a:t> </a:t>
            </a:r>
            <a:r>
              <a:rPr lang="de-DE" sz="1200" spc="38" dirty="0" err="1">
                <a:solidFill>
                  <a:srgbClr val="0070C0"/>
                </a:solidFill>
              </a:rPr>
              <a:t>rules</a:t>
            </a:r>
            <a:r>
              <a:rPr lang="de-DE" sz="1200" spc="38" dirty="0">
                <a:solidFill>
                  <a:srgbClr val="0070C0"/>
                </a:solidFill>
              </a:rPr>
              <a:t> </a:t>
            </a:r>
            <a:r>
              <a:rPr lang="de-DE" sz="1200" spc="38" dirty="0" err="1">
                <a:solidFill>
                  <a:srgbClr val="0070C0"/>
                </a:solidFill>
              </a:rPr>
              <a:t>across</a:t>
            </a:r>
            <a:r>
              <a:rPr lang="de-DE" sz="1200" spc="38" dirty="0">
                <a:solidFill>
                  <a:srgbClr val="0070C0"/>
                </a:solidFill>
              </a:rPr>
              <a:t> EU</a:t>
            </a:r>
          </a:p>
        </p:txBody>
      </p:sp>
      <p:sp>
        <p:nvSpPr>
          <p:cNvPr id="16" name="Pfeil: gebogen 15">
            <a:extLst>
              <a:ext uri="{FF2B5EF4-FFF2-40B4-BE49-F238E27FC236}">
                <a16:creationId xmlns:a16="http://schemas.microsoft.com/office/drawing/2014/main" id="{60AE7C48-9ACD-FC26-15AB-889D81BA5294}"/>
              </a:ext>
            </a:extLst>
          </p:cNvPr>
          <p:cNvSpPr/>
          <p:nvPr/>
        </p:nvSpPr>
        <p:spPr>
          <a:xfrm rot="10800000">
            <a:off x="4417567" y="2885343"/>
            <a:ext cx="2806955" cy="423035"/>
          </a:xfrm>
          <a:prstGeom prst="bentArrow">
            <a:avLst>
              <a:gd name="adj1" fmla="val 25000"/>
              <a:gd name="adj2" fmla="val 29065"/>
              <a:gd name="adj3" fmla="val 25000"/>
              <a:gd name="adj4" fmla="val 43750"/>
            </a:avLst>
          </a:prstGeom>
          <a:solidFill>
            <a:srgbClr val="0070C0"/>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endParaRPr lang="de-DE" sz="1050" spc="38" dirty="0" err="1">
              <a:solidFill>
                <a:srgbClr val="FFFFFF"/>
              </a:solidFill>
            </a:endParaRPr>
          </a:p>
        </p:txBody>
      </p:sp>
    </p:spTree>
    <p:extLst>
      <p:ext uri="{BB962C8B-B14F-4D97-AF65-F5344CB8AC3E}">
        <p14:creationId xmlns:p14="http://schemas.microsoft.com/office/powerpoint/2010/main" val="17357719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nodeType="afterEffect">
                                  <p:stCondLst>
                                    <p:cond delay="100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1000" fill="hold"/>
                                        <p:tgtEl>
                                          <p:spTgt spid="12"/>
                                        </p:tgtEl>
                                        <p:attrNameLst>
                                          <p:attrName>ppt_x</p:attrName>
                                        </p:attrNameLst>
                                      </p:cBhvr>
                                      <p:tavLst>
                                        <p:tav tm="0">
                                          <p:val>
                                            <p:strVal val="0-#ppt_w/2"/>
                                          </p:val>
                                        </p:tav>
                                        <p:tav tm="100000">
                                          <p:val>
                                            <p:strVal val="#ppt_x"/>
                                          </p:val>
                                        </p:tav>
                                      </p:tavLst>
                                    </p:anim>
                                    <p:anim calcmode="lin" valueType="num">
                                      <p:cBhvr additive="base">
                                        <p:cTn id="13" dur="10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3000"/>
                            </p:stCondLst>
                            <p:childTnLst>
                              <p:par>
                                <p:cTn id="15" presetID="2" presetClass="entr" presetSubtype="8" fill="hold" nodeType="afterEffect">
                                  <p:stCondLst>
                                    <p:cond delay="100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1000" fill="hold"/>
                                        <p:tgtEl>
                                          <p:spTgt spid="10"/>
                                        </p:tgtEl>
                                        <p:attrNameLst>
                                          <p:attrName>ppt_x</p:attrName>
                                        </p:attrNameLst>
                                      </p:cBhvr>
                                      <p:tavLst>
                                        <p:tav tm="0">
                                          <p:val>
                                            <p:strVal val="0-#ppt_w/2"/>
                                          </p:val>
                                        </p:tav>
                                        <p:tav tm="100000">
                                          <p:val>
                                            <p:strVal val="#ppt_x"/>
                                          </p:val>
                                        </p:tav>
                                      </p:tavLst>
                                    </p:anim>
                                    <p:anim calcmode="lin" valueType="num">
                                      <p:cBhvr additive="base">
                                        <p:cTn id="1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fade">
                                      <p:cBhvr>
                                        <p:cTn id="28" dur="500"/>
                                        <p:tgtEl>
                                          <p:spTgt spid="14">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xEl>
                                              <p:pRg st="1" end="1"/>
                                            </p:txEl>
                                          </p:spTgt>
                                        </p:tgtEl>
                                        <p:attrNameLst>
                                          <p:attrName>style.visibility</p:attrName>
                                        </p:attrNameLst>
                                      </p:cBhvr>
                                      <p:to>
                                        <p:strVal val="visible"/>
                                      </p:to>
                                    </p:set>
                                    <p:animEffect transition="in" filter="fade">
                                      <p:cBhvr>
                                        <p:cTn id="33" dur="500"/>
                                        <p:tgtEl>
                                          <p:spTgt spid="14">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xEl>
                                              <p:pRg st="2" end="2"/>
                                            </p:txEl>
                                          </p:spTgt>
                                        </p:tgtEl>
                                        <p:attrNameLst>
                                          <p:attrName>style.visibility</p:attrName>
                                        </p:attrNameLst>
                                      </p:cBhvr>
                                      <p:to>
                                        <p:strVal val="visible"/>
                                      </p:to>
                                    </p:set>
                                    <p:animEffect transition="in" filter="fade">
                                      <p:cBhvr>
                                        <p:cTn id="38" dur="500"/>
                                        <p:tgtEl>
                                          <p:spTgt spid="14">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heel(1)">
                                      <p:cBhvr>
                                        <p:cTn id="43"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build="p"/>
      <p:bldP spid="1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a:extLst>
              <a:ext uri="{FF2B5EF4-FFF2-40B4-BE49-F238E27FC236}">
                <a16:creationId xmlns:a16="http://schemas.microsoft.com/office/drawing/2014/main" id="{707039E6-07C4-14CB-2BAF-1AB25B9114BF}"/>
              </a:ext>
            </a:extLst>
          </p:cNvPr>
          <p:cNvSpPr>
            <a:spLocks noChangeAspect="1" noChangeArrowheads="1"/>
          </p:cNvSpPr>
          <p:nvPr/>
        </p:nvSpPr>
        <p:spPr bwMode="auto">
          <a:xfrm>
            <a:off x="4457700" y="2890152"/>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de-DE" sz="1350"/>
          </a:p>
        </p:txBody>
      </p:sp>
      <p:sp>
        <p:nvSpPr>
          <p:cNvPr id="4" name="Rechteck 3">
            <a:extLst>
              <a:ext uri="{FF2B5EF4-FFF2-40B4-BE49-F238E27FC236}">
                <a16:creationId xmlns:a16="http://schemas.microsoft.com/office/drawing/2014/main" id="{EA7BBFEE-583F-6F96-A8DF-BD6297310D80}"/>
              </a:ext>
            </a:extLst>
          </p:cNvPr>
          <p:cNvSpPr/>
          <p:nvPr/>
        </p:nvSpPr>
        <p:spPr>
          <a:xfrm>
            <a:off x="3793831" y="2392747"/>
            <a:ext cx="1327739" cy="1223412"/>
          </a:xfrm>
          <a:prstGeom prst="rect">
            <a:avLst/>
          </a:prstGeom>
          <a:noFill/>
        </p:spPr>
        <p:txBody>
          <a:bodyPr wrap="square" lIns="68580" tIns="34290" rIns="68580" bIns="34290">
            <a:spAutoFit/>
          </a:bodyPr>
          <a:lstStyle/>
          <a:p>
            <a:pPr algn="ctr"/>
            <a:r>
              <a:rPr lang="de-DE" sz="75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28</a:t>
            </a:r>
          </a:p>
        </p:txBody>
      </p:sp>
      <p:sp>
        <p:nvSpPr>
          <p:cNvPr id="9" name="Textfeld 8">
            <a:extLst>
              <a:ext uri="{FF2B5EF4-FFF2-40B4-BE49-F238E27FC236}">
                <a16:creationId xmlns:a16="http://schemas.microsoft.com/office/drawing/2014/main" id="{A5BCFDAD-6CA8-94E8-3FB0-E1A633CED86E}"/>
              </a:ext>
            </a:extLst>
          </p:cNvPr>
          <p:cNvSpPr txBox="1"/>
          <p:nvPr/>
        </p:nvSpPr>
        <p:spPr>
          <a:xfrm>
            <a:off x="1817663" y="1331858"/>
            <a:ext cx="1470074" cy="685800"/>
          </a:xfrm>
          <a:prstGeom prst="rect">
            <a:avLst/>
          </a:prstGeom>
          <a:ln w="6350">
            <a:noFill/>
          </a:ln>
        </p:spPr>
        <p:txBody>
          <a:bodyPr vert="horz" wrap="none" lIns="0" tIns="0" rIns="0" bIns="0" rtlCol="0" anchor="t">
            <a:noAutofit/>
          </a:bodyPr>
          <a:lstStyle/>
          <a:p>
            <a:pPr algn="ctr">
              <a:spcBef>
                <a:spcPts val="450"/>
              </a:spcBef>
            </a:pPr>
            <a:r>
              <a:rPr lang="de-DE" sz="1500" b="1" spc="38" dirty="0">
                <a:solidFill>
                  <a:srgbClr val="0070C0"/>
                </a:solidFill>
                <a:latin typeface="Arial" panose="020B0604020202020204" pitchFamily="34" charset="0"/>
              </a:rPr>
              <a:t>PEPP</a:t>
            </a:r>
          </a:p>
          <a:p>
            <a:pPr algn="ctr">
              <a:spcBef>
                <a:spcPts val="450"/>
              </a:spcBef>
            </a:pPr>
            <a:r>
              <a:rPr lang="de-DE" sz="750" spc="38" dirty="0">
                <a:solidFill>
                  <a:srgbClr val="0070C0"/>
                </a:solidFill>
                <a:latin typeface="Arial" panose="020B0604020202020204" pitchFamily="34" charset="0"/>
              </a:rPr>
              <a:t>Pan-European Personal</a:t>
            </a:r>
          </a:p>
          <a:p>
            <a:pPr algn="ctr">
              <a:spcBef>
                <a:spcPts val="450"/>
              </a:spcBef>
            </a:pPr>
            <a:r>
              <a:rPr lang="de-DE" sz="750" spc="38" dirty="0">
                <a:solidFill>
                  <a:srgbClr val="0070C0"/>
                </a:solidFill>
                <a:latin typeface="Arial" panose="020B0604020202020204" pitchFamily="34" charset="0"/>
              </a:rPr>
              <a:t>Pension </a:t>
            </a:r>
            <a:r>
              <a:rPr lang="de-DE" sz="750" spc="38" dirty="0" err="1">
                <a:solidFill>
                  <a:srgbClr val="0070C0"/>
                </a:solidFill>
                <a:latin typeface="Arial" panose="020B0604020202020204" pitchFamily="34" charset="0"/>
              </a:rPr>
              <a:t>Product</a:t>
            </a:r>
            <a:endParaRPr lang="de-DE" sz="750" spc="38" dirty="0">
              <a:solidFill>
                <a:srgbClr val="0070C0"/>
              </a:solidFill>
              <a:latin typeface="Arial" panose="020B0604020202020204" pitchFamily="34" charset="0"/>
            </a:endParaRPr>
          </a:p>
        </p:txBody>
      </p:sp>
      <p:sp>
        <p:nvSpPr>
          <p:cNvPr id="10" name="Textfeld 9">
            <a:extLst>
              <a:ext uri="{FF2B5EF4-FFF2-40B4-BE49-F238E27FC236}">
                <a16:creationId xmlns:a16="http://schemas.microsoft.com/office/drawing/2014/main" id="{FD0E0973-42E3-A05E-FC8B-46224167706A}"/>
              </a:ext>
            </a:extLst>
          </p:cNvPr>
          <p:cNvSpPr txBox="1"/>
          <p:nvPr/>
        </p:nvSpPr>
        <p:spPr>
          <a:xfrm>
            <a:off x="976241" y="2099685"/>
            <a:ext cx="1004080" cy="468411"/>
          </a:xfrm>
          <a:prstGeom prst="rect">
            <a:avLst/>
          </a:prstGeom>
          <a:ln w="6350">
            <a:noFill/>
          </a:ln>
        </p:spPr>
        <p:txBody>
          <a:bodyPr vert="horz" wrap="none" lIns="0" tIns="0" rIns="0" bIns="0" rtlCol="0" anchor="t">
            <a:noAutofit/>
          </a:bodyPr>
          <a:lstStyle/>
          <a:p>
            <a:pPr algn="ctr">
              <a:spcBef>
                <a:spcPts val="450"/>
              </a:spcBef>
            </a:pPr>
            <a:r>
              <a:rPr lang="de-DE" sz="1500" b="1" spc="38" dirty="0">
                <a:solidFill>
                  <a:srgbClr val="0070C0"/>
                </a:solidFill>
                <a:latin typeface="Arial" panose="020B0604020202020204" pitchFamily="34" charset="0"/>
              </a:rPr>
              <a:t>UCITS</a:t>
            </a:r>
          </a:p>
          <a:p>
            <a:pPr algn="ctr">
              <a:spcBef>
                <a:spcPts val="450"/>
              </a:spcBef>
            </a:pPr>
            <a:r>
              <a:rPr lang="de-DE" sz="750" spc="38" dirty="0">
                <a:solidFill>
                  <a:srgbClr val="0070C0"/>
                </a:solidFill>
                <a:latin typeface="Arial" panose="020B0604020202020204" pitchFamily="34" charset="0"/>
              </a:rPr>
              <a:t>Investment Funds</a:t>
            </a:r>
          </a:p>
        </p:txBody>
      </p:sp>
      <p:sp>
        <p:nvSpPr>
          <p:cNvPr id="11" name="Textfeld 10">
            <a:extLst>
              <a:ext uri="{FF2B5EF4-FFF2-40B4-BE49-F238E27FC236}">
                <a16:creationId xmlns:a16="http://schemas.microsoft.com/office/drawing/2014/main" id="{2BE3F8D0-4C55-D7D1-C876-CC3272940950}"/>
              </a:ext>
            </a:extLst>
          </p:cNvPr>
          <p:cNvSpPr txBox="1"/>
          <p:nvPr/>
        </p:nvSpPr>
        <p:spPr>
          <a:xfrm>
            <a:off x="743243" y="3004453"/>
            <a:ext cx="1470074" cy="319931"/>
          </a:xfrm>
          <a:prstGeom prst="rect">
            <a:avLst/>
          </a:prstGeom>
          <a:ln w="6350">
            <a:noFill/>
          </a:ln>
        </p:spPr>
        <p:txBody>
          <a:bodyPr vert="horz" wrap="none" lIns="0" tIns="0" rIns="0" bIns="0" rtlCol="0" anchor="t">
            <a:noAutofit/>
          </a:bodyPr>
          <a:lstStyle/>
          <a:p>
            <a:pPr algn="ctr">
              <a:spcBef>
                <a:spcPts val="450"/>
              </a:spcBef>
            </a:pPr>
            <a:r>
              <a:rPr lang="de-DE" sz="1500" b="1" spc="38" dirty="0" err="1">
                <a:solidFill>
                  <a:srgbClr val="0070C0"/>
                </a:solidFill>
                <a:latin typeface="Arial" panose="020B0604020202020204" pitchFamily="34" charset="0"/>
              </a:rPr>
              <a:t>Unitary</a:t>
            </a:r>
            <a:r>
              <a:rPr lang="de-DE" sz="1500" b="1" spc="38" dirty="0">
                <a:solidFill>
                  <a:srgbClr val="0070C0"/>
                </a:solidFill>
                <a:latin typeface="Arial" panose="020B0604020202020204" pitchFamily="34" charset="0"/>
              </a:rPr>
              <a:t> Patent</a:t>
            </a:r>
          </a:p>
        </p:txBody>
      </p:sp>
      <p:sp>
        <p:nvSpPr>
          <p:cNvPr id="12" name="Textfeld 11">
            <a:extLst>
              <a:ext uri="{FF2B5EF4-FFF2-40B4-BE49-F238E27FC236}">
                <a16:creationId xmlns:a16="http://schemas.microsoft.com/office/drawing/2014/main" id="{FECE0A7F-4220-F7EE-F9A0-F7BE4BDCD986}"/>
              </a:ext>
            </a:extLst>
          </p:cNvPr>
          <p:cNvSpPr txBox="1"/>
          <p:nvPr/>
        </p:nvSpPr>
        <p:spPr>
          <a:xfrm>
            <a:off x="3651496" y="1161499"/>
            <a:ext cx="1470074" cy="487680"/>
          </a:xfrm>
          <a:prstGeom prst="rect">
            <a:avLst/>
          </a:prstGeom>
          <a:ln w="6350">
            <a:noFill/>
          </a:ln>
        </p:spPr>
        <p:txBody>
          <a:bodyPr vert="horz" wrap="none" lIns="0" tIns="0" rIns="0" bIns="0" rtlCol="0" anchor="t">
            <a:noAutofit/>
          </a:bodyPr>
          <a:lstStyle/>
          <a:p>
            <a:pPr algn="ctr">
              <a:spcBef>
                <a:spcPts val="450"/>
              </a:spcBef>
            </a:pPr>
            <a:r>
              <a:rPr lang="de-DE" sz="1500" b="1" spc="38" dirty="0">
                <a:solidFill>
                  <a:srgbClr val="0070C0"/>
                </a:solidFill>
                <a:latin typeface="Arial" panose="020B0604020202020204" pitchFamily="34" charset="0"/>
              </a:rPr>
              <a:t>SE</a:t>
            </a:r>
          </a:p>
          <a:p>
            <a:pPr algn="ctr">
              <a:spcBef>
                <a:spcPts val="450"/>
              </a:spcBef>
            </a:pPr>
            <a:r>
              <a:rPr lang="de-DE" sz="750" spc="38" dirty="0">
                <a:solidFill>
                  <a:srgbClr val="0070C0"/>
                </a:solidFill>
                <a:latin typeface="Arial" panose="020B0604020202020204" pitchFamily="34" charset="0"/>
              </a:rPr>
              <a:t>Societas </a:t>
            </a:r>
            <a:r>
              <a:rPr lang="de-DE" sz="750" spc="38" dirty="0" err="1">
                <a:solidFill>
                  <a:srgbClr val="0070C0"/>
                </a:solidFill>
                <a:latin typeface="Arial" panose="020B0604020202020204" pitchFamily="34" charset="0"/>
              </a:rPr>
              <a:t>Europeae</a:t>
            </a:r>
            <a:endParaRPr lang="de-DE" sz="750" spc="38" dirty="0">
              <a:solidFill>
                <a:srgbClr val="0070C0"/>
              </a:solidFill>
              <a:latin typeface="Arial" panose="020B0604020202020204" pitchFamily="34" charset="0"/>
            </a:endParaRPr>
          </a:p>
        </p:txBody>
      </p:sp>
      <p:sp>
        <p:nvSpPr>
          <p:cNvPr id="13" name="Textfeld 12">
            <a:extLst>
              <a:ext uri="{FF2B5EF4-FFF2-40B4-BE49-F238E27FC236}">
                <a16:creationId xmlns:a16="http://schemas.microsoft.com/office/drawing/2014/main" id="{C12C6576-F3F3-A9B4-2DB8-5C8017D1210A}"/>
              </a:ext>
            </a:extLst>
          </p:cNvPr>
          <p:cNvSpPr txBox="1"/>
          <p:nvPr/>
        </p:nvSpPr>
        <p:spPr>
          <a:xfrm>
            <a:off x="5647008" y="1466298"/>
            <a:ext cx="1470074" cy="487680"/>
          </a:xfrm>
          <a:prstGeom prst="rect">
            <a:avLst/>
          </a:prstGeom>
          <a:ln w="6350">
            <a:noFill/>
          </a:ln>
        </p:spPr>
        <p:txBody>
          <a:bodyPr vert="horz" wrap="none" lIns="0" tIns="0" rIns="0" bIns="0" rtlCol="0" anchor="t">
            <a:noAutofit/>
          </a:bodyPr>
          <a:lstStyle/>
          <a:p>
            <a:pPr algn="ctr">
              <a:spcBef>
                <a:spcPts val="450"/>
              </a:spcBef>
            </a:pPr>
            <a:r>
              <a:rPr lang="de-DE" sz="1500" b="1" spc="38" dirty="0">
                <a:solidFill>
                  <a:srgbClr val="0070C0"/>
                </a:solidFill>
                <a:latin typeface="Arial" panose="020B0604020202020204" pitchFamily="34" charset="0"/>
              </a:rPr>
              <a:t>SPE</a:t>
            </a:r>
          </a:p>
          <a:p>
            <a:pPr algn="ctr">
              <a:spcBef>
                <a:spcPts val="450"/>
              </a:spcBef>
            </a:pPr>
            <a:r>
              <a:rPr lang="de-DE" sz="750" spc="38" dirty="0">
                <a:solidFill>
                  <a:srgbClr val="0070C0"/>
                </a:solidFill>
                <a:latin typeface="Arial" panose="020B0604020202020204" pitchFamily="34" charset="0"/>
              </a:rPr>
              <a:t>Societas </a:t>
            </a:r>
            <a:r>
              <a:rPr lang="de-DE" sz="750" spc="38" dirty="0" err="1">
                <a:solidFill>
                  <a:srgbClr val="0070C0"/>
                </a:solidFill>
                <a:latin typeface="Arial" panose="020B0604020202020204" pitchFamily="34" charset="0"/>
              </a:rPr>
              <a:t>Privata</a:t>
            </a:r>
            <a:r>
              <a:rPr lang="de-DE" sz="750" spc="38" dirty="0">
                <a:solidFill>
                  <a:srgbClr val="0070C0"/>
                </a:solidFill>
                <a:latin typeface="Arial" panose="020B0604020202020204" pitchFamily="34" charset="0"/>
              </a:rPr>
              <a:t> </a:t>
            </a:r>
            <a:r>
              <a:rPr lang="de-DE" sz="750" spc="38" dirty="0" err="1">
                <a:solidFill>
                  <a:srgbClr val="0070C0"/>
                </a:solidFill>
                <a:latin typeface="Arial" panose="020B0604020202020204" pitchFamily="34" charset="0"/>
              </a:rPr>
              <a:t>Europeae</a:t>
            </a:r>
            <a:endParaRPr lang="de-DE" sz="750" spc="38" dirty="0">
              <a:solidFill>
                <a:srgbClr val="0070C0"/>
              </a:solidFill>
              <a:latin typeface="Arial" panose="020B0604020202020204" pitchFamily="34" charset="0"/>
            </a:endParaRPr>
          </a:p>
        </p:txBody>
      </p:sp>
      <p:sp>
        <p:nvSpPr>
          <p:cNvPr id="14" name="Textfeld 13">
            <a:extLst>
              <a:ext uri="{FF2B5EF4-FFF2-40B4-BE49-F238E27FC236}">
                <a16:creationId xmlns:a16="http://schemas.microsoft.com/office/drawing/2014/main" id="{93EDCB1C-7986-F58E-F612-EB8D96AE4C8C}"/>
              </a:ext>
            </a:extLst>
          </p:cNvPr>
          <p:cNvSpPr txBox="1"/>
          <p:nvPr/>
        </p:nvSpPr>
        <p:spPr>
          <a:xfrm>
            <a:off x="6752200" y="2402472"/>
            <a:ext cx="1470074" cy="487680"/>
          </a:xfrm>
          <a:prstGeom prst="rect">
            <a:avLst/>
          </a:prstGeom>
          <a:ln w="6350">
            <a:noFill/>
          </a:ln>
        </p:spPr>
        <p:txBody>
          <a:bodyPr vert="horz" wrap="none" lIns="0" tIns="0" rIns="0" bIns="0" rtlCol="0" anchor="t">
            <a:noAutofit/>
          </a:bodyPr>
          <a:lstStyle/>
          <a:p>
            <a:pPr algn="ctr">
              <a:spcBef>
                <a:spcPts val="450"/>
              </a:spcBef>
            </a:pPr>
            <a:r>
              <a:rPr lang="de-DE" sz="1500" b="1" spc="38" dirty="0">
                <a:solidFill>
                  <a:srgbClr val="0070C0"/>
                </a:solidFill>
                <a:latin typeface="Arial" panose="020B0604020202020204" pitchFamily="34" charset="0"/>
              </a:rPr>
              <a:t>SUP</a:t>
            </a:r>
          </a:p>
          <a:p>
            <a:pPr algn="ctr">
              <a:spcBef>
                <a:spcPts val="450"/>
              </a:spcBef>
            </a:pPr>
            <a:r>
              <a:rPr lang="de-DE" sz="750" spc="38" dirty="0">
                <a:solidFill>
                  <a:srgbClr val="0070C0"/>
                </a:solidFill>
                <a:latin typeface="Arial" panose="020B0604020202020204" pitchFamily="34" charset="0"/>
              </a:rPr>
              <a:t>Societas </a:t>
            </a:r>
            <a:r>
              <a:rPr lang="de-DE" sz="750" spc="38" dirty="0" err="1">
                <a:solidFill>
                  <a:srgbClr val="0070C0"/>
                </a:solidFill>
                <a:latin typeface="Arial" panose="020B0604020202020204" pitchFamily="34" charset="0"/>
              </a:rPr>
              <a:t>Unius</a:t>
            </a:r>
            <a:r>
              <a:rPr lang="de-DE" sz="750" spc="38" dirty="0">
                <a:solidFill>
                  <a:srgbClr val="0070C0"/>
                </a:solidFill>
                <a:latin typeface="Arial" panose="020B0604020202020204" pitchFamily="34" charset="0"/>
              </a:rPr>
              <a:t> </a:t>
            </a:r>
            <a:r>
              <a:rPr lang="de-DE" sz="750" spc="38" dirty="0" err="1">
                <a:solidFill>
                  <a:srgbClr val="0070C0"/>
                </a:solidFill>
                <a:latin typeface="Arial" panose="020B0604020202020204" pitchFamily="34" charset="0"/>
              </a:rPr>
              <a:t>Personae</a:t>
            </a:r>
            <a:endParaRPr lang="de-DE" sz="750" spc="38" dirty="0">
              <a:solidFill>
                <a:srgbClr val="0070C0"/>
              </a:solidFill>
              <a:latin typeface="Arial" panose="020B0604020202020204" pitchFamily="34" charset="0"/>
            </a:endParaRPr>
          </a:p>
        </p:txBody>
      </p:sp>
      <p:sp>
        <p:nvSpPr>
          <p:cNvPr id="15" name="Textfeld 14">
            <a:extLst>
              <a:ext uri="{FF2B5EF4-FFF2-40B4-BE49-F238E27FC236}">
                <a16:creationId xmlns:a16="http://schemas.microsoft.com/office/drawing/2014/main" id="{92E3CF12-ADDE-2E85-CC5D-3C0C239AEC15}"/>
              </a:ext>
            </a:extLst>
          </p:cNvPr>
          <p:cNvSpPr txBox="1"/>
          <p:nvPr/>
        </p:nvSpPr>
        <p:spPr>
          <a:xfrm>
            <a:off x="6382045" y="3595003"/>
            <a:ext cx="1470074" cy="487680"/>
          </a:xfrm>
          <a:prstGeom prst="rect">
            <a:avLst/>
          </a:prstGeom>
          <a:ln w="6350">
            <a:noFill/>
          </a:ln>
        </p:spPr>
        <p:txBody>
          <a:bodyPr vert="horz" wrap="none" lIns="0" tIns="0" rIns="0" bIns="0" rtlCol="0" anchor="t">
            <a:noAutofit/>
          </a:bodyPr>
          <a:lstStyle/>
          <a:p>
            <a:pPr algn="ctr">
              <a:spcBef>
                <a:spcPts val="450"/>
              </a:spcBef>
            </a:pPr>
            <a:r>
              <a:rPr lang="de-DE" sz="1500" b="1" spc="38" dirty="0">
                <a:solidFill>
                  <a:srgbClr val="0070C0"/>
                </a:solidFill>
                <a:latin typeface="Arial" panose="020B0604020202020204" pitchFamily="34" charset="0"/>
              </a:rPr>
              <a:t>ECS</a:t>
            </a:r>
          </a:p>
          <a:p>
            <a:pPr algn="ctr">
              <a:spcBef>
                <a:spcPts val="450"/>
              </a:spcBef>
            </a:pPr>
            <a:r>
              <a:rPr lang="de-DE" sz="750" spc="38" dirty="0">
                <a:solidFill>
                  <a:srgbClr val="0070C0"/>
                </a:solidFill>
                <a:latin typeface="Arial" panose="020B0604020202020204" pitchFamily="34" charset="0"/>
              </a:rPr>
              <a:t>European </a:t>
            </a:r>
            <a:r>
              <a:rPr lang="de-DE" sz="750" spc="38" dirty="0" err="1">
                <a:solidFill>
                  <a:srgbClr val="0070C0"/>
                </a:solidFill>
                <a:latin typeface="Arial" panose="020B0604020202020204" pitchFamily="34" charset="0"/>
              </a:rPr>
              <a:t>Cooperative</a:t>
            </a:r>
            <a:r>
              <a:rPr lang="de-DE" sz="750" spc="38" dirty="0">
                <a:solidFill>
                  <a:srgbClr val="0070C0"/>
                </a:solidFill>
                <a:latin typeface="Arial" panose="020B0604020202020204" pitchFamily="34" charset="0"/>
              </a:rPr>
              <a:t> Society</a:t>
            </a:r>
          </a:p>
        </p:txBody>
      </p:sp>
      <p:sp>
        <p:nvSpPr>
          <p:cNvPr id="16" name="Textfeld 15">
            <a:extLst>
              <a:ext uri="{FF2B5EF4-FFF2-40B4-BE49-F238E27FC236}">
                <a16:creationId xmlns:a16="http://schemas.microsoft.com/office/drawing/2014/main" id="{AF37F04D-8D85-5D6E-AC1A-5B867C0716BF}"/>
              </a:ext>
            </a:extLst>
          </p:cNvPr>
          <p:cNvSpPr txBox="1"/>
          <p:nvPr/>
        </p:nvSpPr>
        <p:spPr>
          <a:xfrm>
            <a:off x="4759613" y="4267038"/>
            <a:ext cx="1470074" cy="649102"/>
          </a:xfrm>
          <a:prstGeom prst="rect">
            <a:avLst/>
          </a:prstGeom>
          <a:ln w="6350">
            <a:noFill/>
          </a:ln>
        </p:spPr>
        <p:txBody>
          <a:bodyPr vert="horz" wrap="none" lIns="0" tIns="0" rIns="0" bIns="0" rtlCol="0" anchor="t">
            <a:noAutofit/>
          </a:bodyPr>
          <a:lstStyle/>
          <a:p>
            <a:pPr algn="ctr">
              <a:spcBef>
                <a:spcPts val="450"/>
              </a:spcBef>
            </a:pPr>
            <a:r>
              <a:rPr lang="de-DE" sz="1500" b="1" spc="38" dirty="0">
                <a:solidFill>
                  <a:srgbClr val="0070C0"/>
                </a:solidFill>
                <a:latin typeface="Arial" panose="020B0604020202020204" pitchFamily="34" charset="0"/>
              </a:rPr>
              <a:t>EEIG</a:t>
            </a:r>
          </a:p>
          <a:p>
            <a:pPr algn="ctr">
              <a:spcBef>
                <a:spcPts val="450"/>
              </a:spcBef>
            </a:pPr>
            <a:r>
              <a:rPr lang="de-DE" sz="750" spc="38" dirty="0">
                <a:solidFill>
                  <a:srgbClr val="0070C0"/>
                </a:solidFill>
                <a:latin typeface="Arial" panose="020B0604020202020204" pitchFamily="34" charset="0"/>
              </a:rPr>
              <a:t>European </a:t>
            </a:r>
            <a:r>
              <a:rPr lang="de-DE" sz="750" spc="38" dirty="0" err="1">
                <a:solidFill>
                  <a:srgbClr val="0070C0"/>
                </a:solidFill>
                <a:latin typeface="Arial" panose="020B0604020202020204" pitchFamily="34" charset="0"/>
              </a:rPr>
              <a:t>Economic</a:t>
            </a:r>
            <a:endParaRPr lang="de-DE" sz="750" spc="38" dirty="0">
              <a:solidFill>
                <a:srgbClr val="0070C0"/>
              </a:solidFill>
              <a:latin typeface="Arial" panose="020B0604020202020204" pitchFamily="34" charset="0"/>
            </a:endParaRPr>
          </a:p>
          <a:p>
            <a:pPr algn="ctr">
              <a:spcBef>
                <a:spcPts val="450"/>
              </a:spcBef>
            </a:pPr>
            <a:r>
              <a:rPr lang="de-DE" sz="750" spc="38" dirty="0">
                <a:solidFill>
                  <a:srgbClr val="0070C0"/>
                </a:solidFill>
                <a:latin typeface="Arial" panose="020B0604020202020204" pitchFamily="34" charset="0"/>
              </a:rPr>
              <a:t>Interest </a:t>
            </a:r>
            <a:r>
              <a:rPr lang="de-DE" sz="750" spc="38" dirty="0" err="1">
                <a:solidFill>
                  <a:srgbClr val="0070C0"/>
                </a:solidFill>
                <a:latin typeface="Arial" panose="020B0604020202020204" pitchFamily="34" charset="0"/>
              </a:rPr>
              <a:t>Grouping</a:t>
            </a:r>
            <a:endParaRPr lang="de-DE" sz="750" spc="38" dirty="0">
              <a:solidFill>
                <a:srgbClr val="0070C0"/>
              </a:solidFill>
              <a:latin typeface="Arial" panose="020B0604020202020204" pitchFamily="34" charset="0"/>
            </a:endParaRPr>
          </a:p>
        </p:txBody>
      </p:sp>
      <p:sp>
        <p:nvSpPr>
          <p:cNvPr id="17" name="Textfeld 16">
            <a:extLst>
              <a:ext uri="{FF2B5EF4-FFF2-40B4-BE49-F238E27FC236}">
                <a16:creationId xmlns:a16="http://schemas.microsoft.com/office/drawing/2014/main" id="{6D2A08C0-5791-5976-7DE0-124A79B82446}"/>
              </a:ext>
            </a:extLst>
          </p:cNvPr>
          <p:cNvSpPr txBox="1"/>
          <p:nvPr/>
        </p:nvSpPr>
        <p:spPr>
          <a:xfrm>
            <a:off x="1082626" y="3902213"/>
            <a:ext cx="1470074" cy="649102"/>
          </a:xfrm>
          <a:prstGeom prst="rect">
            <a:avLst/>
          </a:prstGeom>
          <a:ln w="6350">
            <a:noFill/>
          </a:ln>
        </p:spPr>
        <p:txBody>
          <a:bodyPr vert="horz" wrap="none" lIns="0" tIns="0" rIns="0" bIns="0" rtlCol="0" anchor="t">
            <a:noAutofit/>
          </a:bodyPr>
          <a:lstStyle/>
          <a:p>
            <a:pPr algn="ctr">
              <a:spcBef>
                <a:spcPts val="450"/>
              </a:spcBef>
            </a:pPr>
            <a:r>
              <a:rPr lang="de-DE" sz="1500" b="1" spc="38" dirty="0">
                <a:solidFill>
                  <a:srgbClr val="0070C0"/>
                </a:solidFill>
                <a:latin typeface="Arial" panose="020B0604020202020204" pitchFamily="34" charset="0"/>
              </a:rPr>
              <a:t>CESL</a:t>
            </a:r>
          </a:p>
          <a:p>
            <a:pPr algn="ctr">
              <a:spcBef>
                <a:spcPts val="450"/>
              </a:spcBef>
            </a:pPr>
            <a:r>
              <a:rPr lang="de-DE" sz="750" spc="38" dirty="0">
                <a:solidFill>
                  <a:srgbClr val="0070C0"/>
                </a:solidFill>
                <a:latin typeface="Arial" panose="020B0604020202020204" pitchFamily="34" charset="0"/>
              </a:rPr>
              <a:t>Common European</a:t>
            </a:r>
          </a:p>
          <a:p>
            <a:pPr algn="ctr">
              <a:spcBef>
                <a:spcPts val="450"/>
              </a:spcBef>
            </a:pPr>
            <a:r>
              <a:rPr lang="de-DE" sz="750" spc="38" dirty="0">
                <a:solidFill>
                  <a:srgbClr val="0070C0"/>
                </a:solidFill>
                <a:latin typeface="Arial" panose="020B0604020202020204" pitchFamily="34" charset="0"/>
              </a:rPr>
              <a:t>Sales Law</a:t>
            </a:r>
          </a:p>
        </p:txBody>
      </p:sp>
      <p:sp>
        <p:nvSpPr>
          <p:cNvPr id="18" name="Textfeld 17">
            <a:extLst>
              <a:ext uri="{FF2B5EF4-FFF2-40B4-BE49-F238E27FC236}">
                <a16:creationId xmlns:a16="http://schemas.microsoft.com/office/drawing/2014/main" id="{396FEFF1-9F35-6F37-757E-BEEF297EACF3}"/>
              </a:ext>
            </a:extLst>
          </p:cNvPr>
          <p:cNvSpPr txBox="1"/>
          <p:nvPr/>
        </p:nvSpPr>
        <p:spPr>
          <a:xfrm>
            <a:off x="2916460" y="4061100"/>
            <a:ext cx="1470074" cy="977509"/>
          </a:xfrm>
          <a:prstGeom prst="rect">
            <a:avLst/>
          </a:prstGeom>
          <a:ln w="6350">
            <a:noFill/>
          </a:ln>
        </p:spPr>
        <p:txBody>
          <a:bodyPr vert="horz" wrap="none" lIns="0" tIns="0" rIns="0" bIns="0" rtlCol="0" anchor="t">
            <a:noAutofit/>
          </a:bodyPr>
          <a:lstStyle/>
          <a:p>
            <a:pPr algn="ctr">
              <a:spcBef>
                <a:spcPts val="450"/>
              </a:spcBef>
            </a:pPr>
            <a:r>
              <a:rPr lang="de-DE" sz="7200" b="1" spc="38" dirty="0">
                <a:ln>
                  <a:solidFill>
                    <a:srgbClr val="FFFF00"/>
                  </a:solidFill>
                </a:ln>
                <a:solidFill>
                  <a:srgbClr val="0070C0"/>
                </a:solidFill>
                <a:latin typeface="Bauhaus 93" panose="04030905020B02020C02" pitchFamily="82" charset="0"/>
              </a:rPr>
              <a:t>?</a:t>
            </a:r>
          </a:p>
        </p:txBody>
      </p:sp>
    </p:spTree>
    <p:extLst>
      <p:ext uri="{BB962C8B-B14F-4D97-AF65-F5344CB8AC3E}">
        <p14:creationId xmlns:p14="http://schemas.microsoft.com/office/powerpoint/2010/main" val="37632102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2500"/>
                            </p:stCondLst>
                            <p:childTnLst>
                              <p:par>
                                <p:cTn id="17" presetID="10" presetClass="entr" presetSubtype="0" fill="hold" grpId="0" nodeType="afterEffect">
                                  <p:stCondLst>
                                    <p:cond delay="5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500"/>
                            </p:stCondLst>
                            <p:childTnLst>
                              <p:par>
                                <p:cTn id="26" presetID="10" presetClass="entr" presetSubtype="0" fill="hold" grpId="0" nodeType="afterEffect">
                                  <p:stCondLst>
                                    <p:cond delay="50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1500"/>
                            </p:stCondLst>
                            <p:childTnLst>
                              <p:par>
                                <p:cTn id="30" presetID="10" presetClass="entr" presetSubtype="0" fill="hold" grpId="0" nodeType="afterEffect">
                                  <p:stCondLst>
                                    <p:cond delay="5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par>
                          <p:cTn id="33" fill="hold">
                            <p:stCondLst>
                              <p:cond delay="2500"/>
                            </p:stCondLst>
                            <p:childTnLst>
                              <p:par>
                                <p:cTn id="34" presetID="10" presetClass="entr" presetSubtype="0" fill="hold" grpId="0" nodeType="afterEffect">
                                  <p:stCondLst>
                                    <p:cond delay="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par>
                          <p:cTn id="37" fill="hold">
                            <p:stCondLst>
                              <p:cond delay="3500"/>
                            </p:stCondLst>
                            <p:childTnLst>
                              <p:par>
                                <p:cTn id="38" presetID="10" presetClass="entr" presetSubtype="0" fill="hold" grpId="0" nodeType="afterEffect">
                                  <p:stCondLst>
                                    <p:cond delay="50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P spid="16" grpId="0"/>
      <p:bldP spid="17" grpId="0"/>
      <p:bldP spid="1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27E73-EF9D-808E-9BA1-AE487F41B3F8}"/>
            </a:ext>
          </a:extLst>
        </p:cNvPr>
        <p:cNvGrpSpPr/>
        <p:nvPr/>
      </p:nvGrpSpPr>
      <p:grpSpPr>
        <a:xfrm>
          <a:off x="0" y="0"/>
          <a:ext cx="0" cy="0"/>
          <a:chOff x="0" y="0"/>
          <a:chExt cx="0" cy="0"/>
        </a:xfrm>
      </p:grpSpPr>
      <p:sp>
        <p:nvSpPr>
          <p:cNvPr id="3" name="AutoShape 2">
            <a:extLst>
              <a:ext uri="{FF2B5EF4-FFF2-40B4-BE49-F238E27FC236}">
                <a16:creationId xmlns:a16="http://schemas.microsoft.com/office/drawing/2014/main" id="{1EBFAD93-14CD-3A4D-1B42-1906F823BF1B}"/>
              </a:ext>
            </a:extLst>
          </p:cNvPr>
          <p:cNvSpPr>
            <a:spLocks noChangeAspect="1" noChangeArrowheads="1"/>
          </p:cNvSpPr>
          <p:nvPr/>
        </p:nvSpPr>
        <p:spPr bwMode="auto">
          <a:xfrm>
            <a:off x="4457700" y="2457450"/>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de-DE" sz="1350"/>
          </a:p>
        </p:txBody>
      </p:sp>
      <p:pic>
        <p:nvPicPr>
          <p:cNvPr id="6" name="Grafik 5">
            <a:extLst>
              <a:ext uri="{FF2B5EF4-FFF2-40B4-BE49-F238E27FC236}">
                <a16:creationId xmlns:a16="http://schemas.microsoft.com/office/drawing/2014/main" id="{DA09FB3B-94B1-2A40-01E3-547D8D694050}"/>
              </a:ext>
            </a:extLst>
          </p:cNvPr>
          <p:cNvPicPr>
            <a:picLocks noChangeAspect="1"/>
          </p:cNvPicPr>
          <p:nvPr/>
        </p:nvPicPr>
        <p:blipFill>
          <a:blip r:embed="rId2"/>
          <a:stretch>
            <a:fillRect/>
          </a:stretch>
        </p:blipFill>
        <p:spPr>
          <a:xfrm>
            <a:off x="3238905" y="1134826"/>
            <a:ext cx="2437591" cy="760667"/>
          </a:xfrm>
          <a:prstGeom prst="rect">
            <a:avLst/>
          </a:prstGeom>
        </p:spPr>
      </p:pic>
      <p:sp>
        <p:nvSpPr>
          <p:cNvPr id="8" name="Rechteck 7">
            <a:extLst>
              <a:ext uri="{FF2B5EF4-FFF2-40B4-BE49-F238E27FC236}">
                <a16:creationId xmlns:a16="http://schemas.microsoft.com/office/drawing/2014/main" id="{4727359E-27A2-E2E2-4FC9-9898CA5ECA98}"/>
              </a:ext>
            </a:extLst>
          </p:cNvPr>
          <p:cNvSpPr/>
          <p:nvPr/>
        </p:nvSpPr>
        <p:spPr>
          <a:xfrm>
            <a:off x="240811" y="3425042"/>
            <a:ext cx="8662378" cy="1102593"/>
          </a:xfrm>
          <a:prstGeom prst="rect">
            <a:avLst/>
          </a:prstGeom>
          <a:no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en-US" sz="1200" i="1" dirty="0">
                <a:solidFill>
                  <a:srgbClr val="0070C0"/>
                </a:solidFill>
              </a:rPr>
              <a:t>“The 28th regime will provide </a:t>
            </a:r>
            <a:r>
              <a:rPr lang="en-US" sz="1200" b="1" i="1" dirty="0">
                <a:solidFill>
                  <a:srgbClr val="FFC000"/>
                </a:solidFill>
              </a:rPr>
              <a:t>a single set of rules</a:t>
            </a:r>
            <a:r>
              <a:rPr lang="en-US" sz="1200" i="1" dirty="0">
                <a:solidFill>
                  <a:srgbClr val="0070C0"/>
                </a:solidFill>
              </a:rPr>
              <a:t>, potentially in a progressive and modular way. It will include an EU </a:t>
            </a:r>
            <a:r>
              <a:rPr lang="en-US" sz="1200" b="1" i="1" dirty="0">
                <a:solidFill>
                  <a:srgbClr val="FFC000"/>
                </a:solidFill>
              </a:rPr>
              <a:t>corporate legal framework</a:t>
            </a:r>
            <a:r>
              <a:rPr lang="en-US" sz="1200" i="1" dirty="0">
                <a:solidFill>
                  <a:srgbClr val="0070C0"/>
                </a:solidFill>
              </a:rPr>
              <a:t>, based on digital-by-default solutions, and will help companies overcome barriers in setting up, scaling up and operating companies across the Single Market. The 28</a:t>
            </a:r>
            <a:r>
              <a:rPr lang="en-US" sz="1200" i="1" baseline="30000" dirty="0">
                <a:solidFill>
                  <a:srgbClr val="0070C0"/>
                </a:solidFill>
              </a:rPr>
              <a:t>th</a:t>
            </a:r>
            <a:r>
              <a:rPr lang="en-US" sz="1200" i="1" dirty="0">
                <a:solidFill>
                  <a:srgbClr val="0070C0"/>
                </a:solidFill>
              </a:rPr>
              <a:t> regime will simplify applicable rules and reduce the cost of failure by addressing specific aspects within relevant areas of law, </a:t>
            </a:r>
            <a:r>
              <a:rPr lang="en-US" sz="1200" b="1" i="1" dirty="0">
                <a:solidFill>
                  <a:srgbClr val="FFC000"/>
                </a:solidFill>
              </a:rPr>
              <a:t>including insolvency, </a:t>
            </a:r>
            <a:r>
              <a:rPr lang="en-US" sz="1200" b="1" i="1" dirty="0" err="1">
                <a:solidFill>
                  <a:srgbClr val="FFC000"/>
                </a:solidFill>
              </a:rPr>
              <a:t>labour</a:t>
            </a:r>
            <a:r>
              <a:rPr lang="en-US" sz="1200" b="1" i="1" dirty="0">
                <a:solidFill>
                  <a:srgbClr val="FFC000"/>
                </a:solidFill>
              </a:rPr>
              <a:t> and tax law</a:t>
            </a:r>
            <a:r>
              <a:rPr lang="en-US" sz="1200" i="1" dirty="0">
                <a:solidFill>
                  <a:srgbClr val="0070C0"/>
                </a:solidFill>
              </a:rPr>
              <a:t>.”</a:t>
            </a:r>
            <a:endParaRPr lang="de-DE" sz="1200" i="1" spc="38" dirty="0" err="1">
              <a:solidFill>
                <a:srgbClr val="0070C0"/>
              </a:solidFill>
            </a:endParaRPr>
          </a:p>
        </p:txBody>
      </p:sp>
      <p:pic>
        <p:nvPicPr>
          <p:cNvPr id="10" name="Grafik 9">
            <a:extLst>
              <a:ext uri="{FF2B5EF4-FFF2-40B4-BE49-F238E27FC236}">
                <a16:creationId xmlns:a16="http://schemas.microsoft.com/office/drawing/2014/main" id="{5F237EDD-C8CA-F0C9-F283-4FD2EB67D60C}"/>
              </a:ext>
            </a:extLst>
          </p:cNvPr>
          <p:cNvPicPr>
            <a:picLocks noChangeAspect="1"/>
          </p:cNvPicPr>
          <p:nvPr/>
        </p:nvPicPr>
        <p:blipFill>
          <a:blip r:embed="rId3"/>
          <a:stretch>
            <a:fillRect/>
          </a:stretch>
        </p:blipFill>
        <p:spPr>
          <a:xfrm>
            <a:off x="3614738" y="1928544"/>
            <a:ext cx="1685925" cy="157163"/>
          </a:xfrm>
          <a:prstGeom prst="rect">
            <a:avLst/>
          </a:prstGeom>
        </p:spPr>
      </p:pic>
      <p:sp>
        <p:nvSpPr>
          <p:cNvPr id="11" name="Rechteck 10">
            <a:extLst>
              <a:ext uri="{FF2B5EF4-FFF2-40B4-BE49-F238E27FC236}">
                <a16:creationId xmlns:a16="http://schemas.microsoft.com/office/drawing/2014/main" id="{BE3BA3CF-B745-B3EB-03D6-C1FAA98C9271}"/>
              </a:ext>
            </a:extLst>
          </p:cNvPr>
          <p:cNvSpPr/>
          <p:nvPr/>
        </p:nvSpPr>
        <p:spPr>
          <a:xfrm>
            <a:off x="3793831" y="2066179"/>
            <a:ext cx="1327739" cy="1223412"/>
          </a:xfrm>
          <a:prstGeom prst="rect">
            <a:avLst/>
          </a:prstGeom>
          <a:noFill/>
        </p:spPr>
        <p:txBody>
          <a:bodyPr wrap="square" lIns="68580" tIns="34290" rIns="68580" bIns="34290">
            <a:spAutoFit/>
          </a:bodyPr>
          <a:lstStyle/>
          <a:p>
            <a:pPr algn="ctr"/>
            <a:r>
              <a:rPr lang="de-DE" sz="75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28</a:t>
            </a:r>
          </a:p>
        </p:txBody>
      </p:sp>
      <p:sp>
        <p:nvSpPr>
          <p:cNvPr id="12" name="Textfeld 11">
            <a:extLst>
              <a:ext uri="{FF2B5EF4-FFF2-40B4-BE49-F238E27FC236}">
                <a16:creationId xmlns:a16="http://schemas.microsoft.com/office/drawing/2014/main" id="{EFDCF253-95BA-6116-32E6-FE014AA46CB0}"/>
              </a:ext>
            </a:extLst>
          </p:cNvPr>
          <p:cNvSpPr txBox="1"/>
          <p:nvPr/>
        </p:nvSpPr>
        <p:spPr>
          <a:xfrm>
            <a:off x="670561" y="1294828"/>
            <a:ext cx="1864754" cy="180593"/>
          </a:xfrm>
          <a:prstGeom prst="rect">
            <a:avLst/>
          </a:prstGeom>
          <a:ln w="6350">
            <a:noFill/>
          </a:ln>
        </p:spPr>
        <p:txBody>
          <a:bodyPr vert="horz" wrap="none" lIns="0" tIns="0" rIns="0" bIns="0" rtlCol="0" anchor="t">
            <a:noAutofit/>
          </a:bodyPr>
          <a:lstStyle/>
          <a:p>
            <a:pPr>
              <a:spcBef>
                <a:spcPts val="450"/>
              </a:spcBef>
            </a:pPr>
            <a:r>
              <a:rPr lang="de-DE" sz="1050" b="1" spc="38" dirty="0">
                <a:solidFill>
                  <a:srgbClr val="005A9E"/>
                </a:solidFill>
                <a:latin typeface="Arial" panose="020B0604020202020204" pitchFamily="34" charset="0"/>
              </a:rPr>
              <a:t>Competence = Legal Basis</a:t>
            </a:r>
          </a:p>
        </p:txBody>
      </p:sp>
      <p:sp>
        <p:nvSpPr>
          <p:cNvPr id="13" name="Textfeld 12">
            <a:extLst>
              <a:ext uri="{FF2B5EF4-FFF2-40B4-BE49-F238E27FC236}">
                <a16:creationId xmlns:a16="http://schemas.microsoft.com/office/drawing/2014/main" id="{A495622B-436B-7355-A941-9A470082C879}"/>
              </a:ext>
            </a:extLst>
          </p:cNvPr>
          <p:cNvSpPr txBox="1"/>
          <p:nvPr/>
        </p:nvSpPr>
        <p:spPr>
          <a:xfrm>
            <a:off x="6380086" y="1294829"/>
            <a:ext cx="1864754" cy="240369"/>
          </a:xfrm>
          <a:prstGeom prst="rect">
            <a:avLst/>
          </a:prstGeom>
          <a:ln w="6350">
            <a:noFill/>
          </a:ln>
        </p:spPr>
        <p:txBody>
          <a:bodyPr vert="horz" wrap="none" lIns="0" tIns="0" rIns="0" bIns="0" rtlCol="0" anchor="t">
            <a:noAutofit/>
          </a:bodyPr>
          <a:lstStyle/>
          <a:p>
            <a:pPr>
              <a:spcBef>
                <a:spcPts val="450"/>
              </a:spcBef>
            </a:pPr>
            <a:r>
              <a:rPr lang="de-DE" sz="1050" b="1" spc="38" dirty="0">
                <a:solidFill>
                  <a:srgbClr val="005A9E"/>
                </a:solidFill>
                <a:latin typeface="Arial" panose="020B0604020202020204" pitchFamily="34" charset="0"/>
              </a:rPr>
              <a:t>Legislative Instrument</a:t>
            </a:r>
          </a:p>
        </p:txBody>
      </p:sp>
      <p:sp>
        <p:nvSpPr>
          <p:cNvPr id="14" name="Textfeld 13">
            <a:extLst>
              <a:ext uri="{FF2B5EF4-FFF2-40B4-BE49-F238E27FC236}">
                <a16:creationId xmlns:a16="http://schemas.microsoft.com/office/drawing/2014/main" id="{00AA687F-E455-4250-9BB8-0870E98C8C03}"/>
              </a:ext>
            </a:extLst>
          </p:cNvPr>
          <p:cNvSpPr txBox="1"/>
          <p:nvPr/>
        </p:nvSpPr>
        <p:spPr>
          <a:xfrm>
            <a:off x="670561" y="1738102"/>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Artt</a:t>
            </a:r>
            <a:r>
              <a:rPr lang="de-DE" sz="975" spc="38" dirty="0">
                <a:solidFill>
                  <a:srgbClr val="005A9E"/>
                </a:solidFill>
                <a:latin typeface="Arial" panose="020B0604020202020204" pitchFamily="34" charset="0"/>
              </a:rPr>
              <a:t>. 50, 114 TFEU</a:t>
            </a:r>
          </a:p>
        </p:txBody>
      </p:sp>
      <p:sp>
        <p:nvSpPr>
          <p:cNvPr id="15" name="Textfeld 14">
            <a:extLst>
              <a:ext uri="{FF2B5EF4-FFF2-40B4-BE49-F238E27FC236}">
                <a16:creationId xmlns:a16="http://schemas.microsoft.com/office/drawing/2014/main" id="{1D991A46-8F85-4874-70DE-E77C7FFB6087}"/>
              </a:ext>
            </a:extLst>
          </p:cNvPr>
          <p:cNvSpPr txBox="1"/>
          <p:nvPr/>
        </p:nvSpPr>
        <p:spPr>
          <a:xfrm>
            <a:off x="670562" y="2121598"/>
            <a:ext cx="1864754" cy="180593"/>
          </a:xfrm>
          <a:prstGeom prst="rect">
            <a:avLst/>
          </a:prstGeom>
          <a:ln w="6350">
            <a:noFill/>
          </a:ln>
        </p:spPr>
        <p:txBody>
          <a:bodyPr vert="horz" wrap="none" lIns="0" tIns="0" rIns="0" bIns="0" rtlCol="0" anchor="t">
            <a:noAutofit/>
          </a:bodyPr>
          <a:lstStyle/>
          <a:p>
            <a:pPr>
              <a:spcBef>
                <a:spcPts val="450"/>
              </a:spcBef>
            </a:pPr>
            <a:r>
              <a:rPr lang="de-DE" sz="975" spc="38" dirty="0">
                <a:solidFill>
                  <a:srgbClr val="005A9E"/>
                </a:solidFill>
                <a:latin typeface="Arial" panose="020B0604020202020204" pitchFamily="34" charset="0"/>
              </a:rPr>
              <a:t>Art. 352 TFEU</a:t>
            </a:r>
          </a:p>
        </p:txBody>
      </p:sp>
      <p:sp>
        <p:nvSpPr>
          <p:cNvPr id="16" name="Textfeld 15">
            <a:extLst>
              <a:ext uri="{FF2B5EF4-FFF2-40B4-BE49-F238E27FC236}">
                <a16:creationId xmlns:a16="http://schemas.microsoft.com/office/drawing/2014/main" id="{B0D57F2D-0CA2-31F0-EB62-3019AD1742BC}"/>
              </a:ext>
            </a:extLst>
          </p:cNvPr>
          <p:cNvSpPr txBox="1"/>
          <p:nvPr/>
        </p:nvSpPr>
        <p:spPr>
          <a:xfrm>
            <a:off x="670561" y="2505095"/>
            <a:ext cx="1864754" cy="180593"/>
          </a:xfrm>
          <a:prstGeom prst="rect">
            <a:avLst/>
          </a:prstGeom>
          <a:ln w="6350">
            <a:noFill/>
          </a:ln>
        </p:spPr>
        <p:txBody>
          <a:bodyPr vert="horz" wrap="none" lIns="0" tIns="0" rIns="0" bIns="0" rtlCol="0" anchor="t">
            <a:noAutofit/>
          </a:bodyPr>
          <a:lstStyle/>
          <a:p>
            <a:pPr>
              <a:spcBef>
                <a:spcPts val="450"/>
              </a:spcBef>
            </a:pPr>
            <a:r>
              <a:rPr lang="de-DE" sz="975" spc="38" dirty="0">
                <a:solidFill>
                  <a:srgbClr val="005A9E"/>
                </a:solidFill>
                <a:latin typeface="Arial" panose="020B0604020202020204" pitchFamily="34" charset="0"/>
              </a:rPr>
              <a:t>(</a:t>
            </a:r>
            <a:r>
              <a:rPr lang="de-DE" sz="975" spc="38" dirty="0" err="1">
                <a:solidFill>
                  <a:srgbClr val="005A9E"/>
                </a:solidFill>
                <a:latin typeface="Arial" panose="020B0604020202020204" pitchFamily="34" charset="0"/>
              </a:rPr>
              <a:t>Artt</a:t>
            </a:r>
            <a:r>
              <a:rPr lang="de-DE" sz="975" spc="38" dirty="0">
                <a:solidFill>
                  <a:srgbClr val="005A9E"/>
                </a:solidFill>
                <a:latin typeface="Arial" panose="020B0604020202020204" pitchFamily="34" charset="0"/>
              </a:rPr>
              <a:t>. 20, 326 ff. TFEU)</a:t>
            </a:r>
          </a:p>
        </p:txBody>
      </p:sp>
      <p:sp>
        <p:nvSpPr>
          <p:cNvPr id="17" name="Textfeld 16">
            <a:extLst>
              <a:ext uri="{FF2B5EF4-FFF2-40B4-BE49-F238E27FC236}">
                <a16:creationId xmlns:a16="http://schemas.microsoft.com/office/drawing/2014/main" id="{6753A787-BFFE-9533-6FD7-4C360291B7AA}"/>
              </a:ext>
            </a:extLst>
          </p:cNvPr>
          <p:cNvSpPr txBox="1"/>
          <p:nvPr/>
        </p:nvSpPr>
        <p:spPr>
          <a:xfrm>
            <a:off x="670561" y="2892107"/>
            <a:ext cx="1864754" cy="180593"/>
          </a:xfrm>
          <a:prstGeom prst="rect">
            <a:avLst/>
          </a:prstGeom>
          <a:ln w="6350">
            <a:noFill/>
          </a:ln>
        </p:spPr>
        <p:txBody>
          <a:bodyPr vert="horz" wrap="none" lIns="0" tIns="0" rIns="0" bIns="0" rtlCol="0" anchor="t">
            <a:noAutofit/>
          </a:bodyPr>
          <a:lstStyle/>
          <a:p>
            <a:pPr>
              <a:spcBef>
                <a:spcPts val="450"/>
              </a:spcBef>
            </a:pPr>
            <a:r>
              <a:rPr lang="de-DE" sz="975" spc="38" dirty="0">
                <a:solidFill>
                  <a:srgbClr val="005A9E"/>
                </a:solidFill>
                <a:latin typeface="Arial" panose="020B0604020202020204" pitchFamily="34" charset="0"/>
              </a:rPr>
              <a:t>(Change </a:t>
            </a:r>
            <a:r>
              <a:rPr lang="de-DE" sz="975" spc="38" dirty="0" err="1">
                <a:solidFill>
                  <a:srgbClr val="005A9E"/>
                </a:solidFill>
                <a:latin typeface="Arial" panose="020B0604020202020204" pitchFamily="34" charset="0"/>
              </a:rPr>
              <a:t>of</a:t>
            </a:r>
            <a:r>
              <a:rPr lang="de-DE" sz="975" spc="38" dirty="0">
                <a:solidFill>
                  <a:srgbClr val="005A9E"/>
                </a:solidFill>
                <a:latin typeface="Arial" panose="020B0604020202020204" pitchFamily="34" charset="0"/>
              </a:rPr>
              <a:t> TFEU)</a:t>
            </a:r>
          </a:p>
        </p:txBody>
      </p:sp>
      <p:sp>
        <p:nvSpPr>
          <p:cNvPr id="18" name="Textfeld 17">
            <a:extLst>
              <a:ext uri="{FF2B5EF4-FFF2-40B4-BE49-F238E27FC236}">
                <a16:creationId xmlns:a16="http://schemas.microsoft.com/office/drawing/2014/main" id="{4B78A6E7-E29B-B4BD-DC92-391CFDB974EC}"/>
              </a:ext>
            </a:extLst>
          </p:cNvPr>
          <p:cNvSpPr txBox="1"/>
          <p:nvPr/>
        </p:nvSpPr>
        <p:spPr>
          <a:xfrm>
            <a:off x="6380086" y="1738102"/>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Recommendation</a:t>
            </a:r>
            <a:br>
              <a:rPr lang="de-DE" sz="975" spc="38" dirty="0">
                <a:solidFill>
                  <a:srgbClr val="005A9E"/>
                </a:solidFill>
                <a:latin typeface="Arial" panose="020B0604020202020204" pitchFamily="34" charset="0"/>
              </a:rPr>
            </a:br>
            <a:r>
              <a:rPr lang="de-DE" sz="975" spc="38" dirty="0">
                <a:solidFill>
                  <a:srgbClr val="005A9E"/>
                </a:solidFill>
                <a:latin typeface="Arial" panose="020B0604020202020204" pitchFamily="34" charset="0"/>
              </a:rPr>
              <a:t>(</a:t>
            </a:r>
            <a:r>
              <a:rPr lang="de-DE" sz="975" spc="38" dirty="0" err="1">
                <a:solidFill>
                  <a:srgbClr val="005A9E"/>
                </a:solidFill>
                <a:latin typeface="Arial" panose="020B0604020202020204" pitchFamily="34" charset="0"/>
              </a:rPr>
              <a:t>model</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company</a:t>
            </a:r>
            <a:r>
              <a:rPr lang="de-DE" sz="975" spc="38" dirty="0">
                <a:solidFill>
                  <a:srgbClr val="005A9E"/>
                </a:solidFill>
                <a:latin typeface="Arial" panose="020B0604020202020204" pitchFamily="34" charset="0"/>
              </a:rPr>
              <a:t>/</a:t>
            </a:r>
            <a:r>
              <a:rPr lang="de-DE" sz="975" spc="38" dirty="0" err="1">
                <a:solidFill>
                  <a:srgbClr val="005A9E"/>
                </a:solidFill>
                <a:latin typeface="Arial" panose="020B0604020202020204" pitchFamily="34" charset="0"/>
              </a:rPr>
              <a:t>law</a:t>
            </a:r>
            <a:r>
              <a:rPr lang="de-DE" sz="975" spc="38" dirty="0">
                <a:solidFill>
                  <a:srgbClr val="005A9E"/>
                </a:solidFill>
                <a:latin typeface="Arial" panose="020B0604020202020204" pitchFamily="34" charset="0"/>
              </a:rPr>
              <a:t>)</a:t>
            </a:r>
          </a:p>
        </p:txBody>
      </p:sp>
      <p:sp>
        <p:nvSpPr>
          <p:cNvPr id="19" name="Textfeld 18">
            <a:extLst>
              <a:ext uri="{FF2B5EF4-FFF2-40B4-BE49-F238E27FC236}">
                <a16:creationId xmlns:a16="http://schemas.microsoft.com/office/drawing/2014/main" id="{F200F921-3DCA-0EB6-C24F-16EEB5D41041}"/>
              </a:ext>
            </a:extLst>
          </p:cNvPr>
          <p:cNvSpPr txBox="1"/>
          <p:nvPr/>
        </p:nvSpPr>
        <p:spPr>
          <a:xfrm>
            <a:off x="6380087" y="2211895"/>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Directive</a:t>
            </a:r>
            <a:br>
              <a:rPr lang="de-DE" sz="975" spc="38" dirty="0">
                <a:solidFill>
                  <a:srgbClr val="005A9E"/>
                </a:solidFill>
                <a:latin typeface="Arial" panose="020B0604020202020204" pitchFamily="34" charset="0"/>
              </a:rPr>
            </a:br>
            <a:r>
              <a:rPr lang="de-DE" sz="975" spc="38" dirty="0">
                <a:solidFill>
                  <a:srgbClr val="005A9E"/>
                </a:solidFill>
                <a:latin typeface="Arial" panose="020B0604020202020204" pitchFamily="34" charset="0"/>
              </a:rPr>
              <a:t>(maximum </a:t>
            </a:r>
            <a:r>
              <a:rPr lang="de-DE" sz="975" spc="38" dirty="0" err="1">
                <a:solidFill>
                  <a:srgbClr val="005A9E"/>
                </a:solidFill>
                <a:latin typeface="Arial" panose="020B0604020202020204" pitchFamily="34" charset="0"/>
              </a:rPr>
              <a:t>harmonisation</a:t>
            </a:r>
            <a:r>
              <a:rPr lang="de-DE" sz="975" spc="38" dirty="0">
                <a:solidFill>
                  <a:srgbClr val="005A9E"/>
                </a:solidFill>
                <a:latin typeface="Arial" panose="020B0604020202020204" pitchFamily="34" charset="0"/>
              </a:rPr>
              <a:t>)</a:t>
            </a:r>
          </a:p>
        </p:txBody>
      </p:sp>
      <p:sp>
        <p:nvSpPr>
          <p:cNvPr id="20" name="Textfeld 19">
            <a:extLst>
              <a:ext uri="{FF2B5EF4-FFF2-40B4-BE49-F238E27FC236}">
                <a16:creationId xmlns:a16="http://schemas.microsoft.com/office/drawing/2014/main" id="{3CD5DA93-11CC-A2CF-C435-241A49C4FCE6}"/>
              </a:ext>
            </a:extLst>
          </p:cNvPr>
          <p:cNvSpPr txBox="1"/>
          <p:nvPr/>
        </p:nvSpPr>
        <p:spPr>
          <a:xfrm>
            <a:off x="6380086" y="2681977"/>
            <a:ext cx="1864754" cy="180593"/>
          </a:xfrm>
          <a:prstGeom prst="rect">
            <a:avLst/>
          </a:prstGeom>
          <a:ln w="6350">
            <a:noFill/>
          </a:ln>
        </p:spPr>
        <p:txBody>
          <a:bodyPr vert="horz" wrap="none" lIns="0" tIns="0" rIns="0" bIns="0" rtlCol="0" anchor="t">
            <a:noAutofit/>
          </a:bodyPr>
          <a:lstStyle/>
          <a:p>
            <a:pPr>
              <a:spcBef>
                <a:spcPts val="450"/>
              </a:spcBef>
            </a:pPr>
            <a:r>
              <a:rPr lang="de-DE" sz="975" spc="38" dirty="0">
                <a:solidFill>
                  <a:srgbClr val="005A9E"/>
                </a:solidFill>
                <a:latin typeface="Arial" panose="020B0604020202020204" pitchFamily="34" charset="0"/>
              </a:rPr>
              <a:t>Regulation</a:t>
            </a:r>
          </a:p>
        </p:txBody>
      </p:sp>
      <p:sp>
        <p:nvSpPr>
          <p:cNvPr id="22" name="Rechteck 21">
            <a:extLst>
              <a:ext uri="{FF2B5EF4-FFF2-40B4-BE49-F238E27FC236}">
                <a16:creationId xmlns:a16="http://schemas.microsoft.com/office/drawing/2014/main" id="{42F859A9-E6B2-4042-C2EF-AA5CD732AA7A}"/>
              </a:ext>
            </a:extLst>
          </p:cNvPr>
          <p:cNvSpPr/>
          <p:nvPr/>
        </p:nvSpPr>
        <p:spPr>
          <a:xfrm rot="20614346">
            <a:off x="1874256" y="1702510"/>
            <a:ext cx="963930" cy="152375"/>
          </a:xfrm>
          <a:prstGeom prst="rect">
            <a:avLst/>
          </a:prstGeom>
          <a:solidFill>
            <a:srgbClr val="00B050"/>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750" spc="38" dirty="0" err="1">
                <a:solidFill>
                  <a:srgbClr val="FFFFFF"/>
                </a:solidFill>
              </a:rPr>
              <a:t>qualified</a:t>
            </a:r>
            <a:r>
              <a:rPr lang="de-DE" sz="750" spc="38" dirty="0">
                <a:solidFill>
                  <a:srgbClr val="FFFFFF"/>
                </a:solidFill>
              </a:rPr>
              <a:t> </a:t>
            </a:r>
            <a:r>
              <a:rPr lang="de-DE" sz="750" spc="38" dirty="0" err="1">
                <a:solidFill>
                  <a:srgbClr val="FFFFFF"/>
                </a:solidFill>
              </a:rPr>
              <a:t>majority</a:t>
            </a:r>
            <a:endParaRPr lang="de-DE" sz="750" spc="38" dirty="0">
              <a:solidFill>
                <a:srgbClr val="FFFFFF"/>
              </a:solidFill>
            </a:endParaRPr>
          </a:p>
        </p:txBody>
      </p:sp>
      <p:sp>
        <p:nvSpPr>
          <p:cNvPr id="23" name="Rechteck 22">
            <a:extLst>
              <a:ext uri="{FF2B5EF4-FFF2-40B4-BE49-F238E27FC236}">
                <a16:creationId xmlns:a16="http://schemas.microsoft.com/office/drawing/2014/main" id="{935EF918-EB10-7B47-C1E3-41207CD26C97}"/>
              </a:ext>
            </a:extLst>
          </p:cNvPr>
          <p:cNvSpPr/>
          <p:nvPr/>
        </p:nvSpPr>
        <p:spPr>
          <a:xfrm rot="20614346">
            <a:off x="1874256" y="2051887"/>
            <a:ext cx="963930" cy="152375"/>
          </a:xfrm>
          <a:prstGeom prst="rect">
            <a:avLst/>
          </a:prstGeom>
          <a:solidFill>
            <a:srgbClr val="7030A0"/>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750" spc="38" dirty="0" err="1">
                <a:solidFill>
                  <a:srgbClr val="FFFFFF"/>
                </a:solidFill>
              </a:rPr>
              <a:t>unanimity</a:t>
            </a:r>
            <a:endParaRPr lang="de-DE" sz="750" spc="38" dirty="0">
              <a:solidFill>
                <a:srgbClr val="FFFFFF"/>
              </a:solidFill>
            </a:endParaRPr>
          </a:p>
        </p:txBody>
      </p:sp>
      <p:sp>
        <p:nvSpPr>
          <p:cNvPr id="24" name="Rechteck 23">
            <a:extLst>
              <a:ext uri="{FF2B5EF4-FFF2-40B4-BE49-F238E27FC236}">
                <a16:creationId xmlns:a16="http://schemas.microsoft.com/office/drawing/2014/main" id="{BAFDF0C7-1383-6868-BF0B-6C38A654B0C2}"/>
              </a:ext>
            </a:extLst>
          </p:cNvPr>
          <p:cNvSpPr/>
          <p:nvPr/>
        </p:nvSpPr>
        <p:spPr>
          <a:xfrm rot="20614346">
            <a:off x="1874256" y="2823738"/>
            <a:ext cx="963930" cy="152375"/>
          </a:xfrm>
          <a:prstGeom prst="rect">
            <a:avLst/>
          </a:prstGeom>
          <a:solidFill>
            <a:srgbClr val="7030A0"/>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750" spc="38" dirty="0" err="1">
                <a:solidFill>
                  <a:srgbClr val="FFFFFF"/>
                </a:solidFill>
              </a:rPr>
              <a:t>unanimity</a:t>
            </a:r>
            <a:endParaRPr lang="de-DE" sz="750" spc="38" dirty="0">
              <a:solidFill>
                <a:srgbClr val="FFFFFF"/>
              </a:solidFill>
            </a:endParaRPr>
          </a:p>
        </p:txBody>
      </p:sp>
    </p:spTree>
    <p:extLst>
      <p:ext uri="{BB962C8B-B14F-4D97-AF65-F5344CB8AC3E}">
        <p14:creationId xmlns:p14="http://schemas.microsoft.com/office/powerpoint/2010/main" val="2148665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2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childTnLst>
                          </p:cTn>
                        </p:par>
                        <p:par>
                          <p:cTn id="26" fill="hold">
                            <p:stCondLst>
                              <p:cond delay="500"/>
                            </p:stCondLst>
                            <p:childTnLst>
                              <p:par>
                                <p:cTn id="27" presetID="22" presetClass="entr" presetSubtype="8" fill="hold" grpId="0" nodeType="afterEffect">
                                  <p:stCondLst>
                                    <p:cond delay="25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1250"/>
                            </p:stCondLst>
                            <p:childTnLst>
                              <p:par>
                                <p:cTn id="31" presetID="22" presetClass="entr" presetSubtype="8" fill="hold" grpId="0" nodeType="afterEffect">
                                  <p:stCondLst>
                                    <p:cond delay="25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2000"/>
                            </p:stCondLst>
                            <p:childTnLst>
                              <p:par>
                                <p:cTn id="35" presetID="22" presetClass="entr" presetSubtype="8" fill="hold" grpId="0" nodeType="afterEffect">
                                  <p:stCondLst>
                                    <p:cond delay="25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left)">
                                      <p:cBhvr>
                                        <p:cTn id="42" dur="500"/>
                                        <p:tgtEl>
                                          <p:spTgt spid="22"/>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left)">
                                      <p:cBhvr>
                                        <p:cTn id="46" dur="500"/>
                                        <p:tgtEl>
                                          <p:spTgt spid="23"/>
                                        </p:tgtEl>
                                      </p:cBhvr>
                                    </p:animEffect>
                                  </p:childTnLst>
                                </p:cTn>
                              </p:par>
                            </p:childTnLst>
                          </p:cTn>
                        </p:par>
                        <p:par>
                          <p:cTn id="47" fill="hold">
                            <p:stCondLst>
                              <p:cond delay="1000"/>
                            </p:stCondLst>
                            <p:childTnLst>
                              <p:par>
                                <p:cTn id="48" presetID="22" presetClass="entr" presetSubtype="8"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left)">
                                      <p:cBhvr>
                                        <p:cTn id="50" dur="500"/>
                                        <p:tgtEl>
                                          <p:spTgt spid="2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500"/>
                            </p:stCondLst>
                            <p:childTnLst>
                              <p:par>
                                <p:cTn id="62" presetID="22" presetClass="entr" presetSubtype="8" fill="hold" grpId="0" nodeType="afterEffect">
                                  <p:stCondLst>
                                    <p:cond delay="25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1250"/>
                            </p:stCondLst>
                            <p:childTnLst>
                              <p:par>
                                <p:cTn id="66" presetID="22" presetClass="entr" presetSubtype="8" fill="hold" grpId="0" nodeType="afterEffect">
                                  <p:stCondLst>
                                    <p:cond delay="25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P spid="14" grpId="0"/>
      <p:bldP spid="15" grpId="0"/>
      <p:bldP spid="16" grpId="0"/>
      <p:bldP spid="17" grpId="0"/>
      <p:bldP spid="18" grpId="0"/>
      <p:bldP spid="19" grpId="0"/>
      <p:bldP spid="20" grpId="0"/>
      <p:bldP spid="22" grpId="0" animBg="1"/>
      <p:bldP spid="23" grpId="0" animBg="1"/>
      <p:bldP spid="2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DB27F-C0A0-2615-C84D-E83887304967}"/>
            </a:ext>
          </a:extLst>
        </p:cNvPr>
        <p:cNvGrpSpPr/>
        <p:nvPr/>
      </p:nvGrpSpPr>
      <p:grpSpPr>
        <a:xfrm>
          <a:off x="0" y="0"/>
          <a:ext cx="0" cy="0"/>
          <a:chOff x="0" y="0"/>
          <a:chExt cx="0" cy="0"/>
        </a:xfrm>
      </p:grpSpPr>
      <p:sp>
        <p:nvSpPr>
          <p:cNvPr id="3" name="AutoShape 2">
            <a:extLst>
              <a:ext uri="{FF2B5EF4-FFF2-40B4-BE49-F238E27FC236}">
                <a16:creationId xmlns:a16="http://schemas.microsoft.com/office/drawing/2014/main" id="{299F755F-AA34-65C2-B40C-B73A329581A6}"/>
              </a:ext>
            </a:extLst>
          </p:cNvPr>
          <p:cNvSpPr>
            <a:spLocks noChangeAspect="1" noChangeArrowheads="1"/>
          </p:cNvSpPr>
          <p:nvPr/>
        </p:nvSpPr>
        <p:spPr bwMode="auto">
          <a:xfrm>
            <a:off x="4457700" y="2472142"/>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de-DE" sz="1350"/>
          </a:p>
        </p:txBody>
      </p:sp>
      <p:sp>
        <p:nvSpPr>
          <p:cNvPr id="4" name="Rechteck 3">
            <a:extLst>
              <a:ext uri="{FF2B5EF4-FFF2-40B4-BE49-F238E27FC236}">
                <a16:creationId xmlns:a16="http://schemas.microsoft.com/office/drawing/2014/main" id="{838717F1-C72C-6871-4138-CD3111AD9E8D}"/>
              </a:ext>
            </a:extLst>
          </p:cNvPr>
          <p:cNvSpPr/>
          <p:nvPr/>
        </p:nvSpPr>
        <p:spPr>
          <a:xfrm>
            <a:off x="404213" y="1238934"/>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corporate</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sp>
        <p:nvSpPr>
          <p:cNvPr id="5" name="Rechteck 4">
            <a:extLst>
              <a:ext uri="{FF2B5EF4-FFF2-40B4-BE49-F238E27FC236}">
                <a16:creationId xmlns:a16="http://schemas.microsoft.com/office/drawing/2014/main" id="{F7640B96-D40D-63B3-1BA3-FE97803FDC3D}"/>
              </a:ext>
            </a:extLst>
          </p:cNvPr>
          <p:cNvSpPr/>
          <p:nvPr/>
        </p:nvSpPr>
        <p:spPr>
          <a:xfrm>
            <a:off x="2502767" y="1238934"/>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labour</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sp>
        <p:nvSpPr>
          <p:cNvPr id="6" name="Rechteck 5">
            <a:extLst>
              <a:ext uri="{FF2B5EF4-FFF2-40B4-BE49-F238E27FC236}">
                <a16:creationId xmlns:a16="http://schemas.microsoft.com/office/drawing/2014/main" id="{0C7CC0CB-E121-6AC4-8B64-5B5B13C85AE3}"/>
              </a:ext>
            </a:extLst>
          </p:cNvPr>
          <p:cNvSpPr/>
          <p:nvPr/>
        </p:nvSpPr>
        <p:spPr>
          <a:xfrm>
            <a:off x="6699875" y="1238934"/>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a:solidFill>
                  <a:srgbClr val="FFC000"/>
                </a:solidFill>
              </a:rPr>
              <a:t>insolvency </a:t>
            </a:r>
            <a:r>
              <a:rPr lang="de-DE" sz="1050" b="1" spc="38" dirty="0" err="1">
                <a:solidFill>
                  <a:srgbClr val="FFC000"/>
                </a:solidFill>
              </a:rPr>
              <a:t>law</a:t>
            </a:r>
            <a:endParaRPr lang="de-DE" sz="1050" b="1" spc="38" dirty="0">
              <a:solidFill>
                <a:srgbClr val="FFC000"/>
              </a:solidFill>
            </a:endParaRPr>
          </a:p>
        </p:txBody>
      </p:sp>
      <p:sp>
        <p:nvSpPr>
          <p:cNvPr id="7" name="Rechteck 6">
            <a:extLst>
              <a:ext uri="{FF2B5EF4-FFF2-40B4-BE49-F238E27FC236}">
                <a16:creationId xmlns:a16="http://schemas.microsoft.com/office/drawing/2014/main" id="{4EB39772-0AD9-A0DA-C8DA-9CC61D6062C5}"/>
              </a:ext>
            </a:extLst>
          </p:cNvPr>
          <p:cNvSpPr/>
          <p:nvPr/>
        </p:nvSpPr>
        <p:spPr>
          <a:xfrm>
            <a:off x="4601321" y="1238934"/>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tax</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pic>
        <p:nvPicPr>
          <p:cNvPr id="9" name="Grafik 8">
            <a:extLst>
              <a:ext uri="{FF2B5EF4-FFF2-40B4-BE49-F238E27FC236}">
                <a16:creationId xmlns:a16="http://schemas.microsoft.com/office/drawing/2014/main" id="{A1738555-2890-7643-D924-B488156EBF97}"/>
              </a:ext>
            </a:extLst>
          </p:cNvPr>
          <p:cNvPicPr>
            <a:picLocks noChangeAspect="1"/>
          </p:cNvPicPr>
          <p:nvPr/>
        </p:nvPicPr>
        <p:blipFill>
          <a:blip r:embed="rId2"/>
          <a:stretch>
            <a:fillRect/>
          </a:stretch>
        </p:blipFill>
        <p:spPr>
          <a:xfrm>
            <a:off x="360493" y="1457451"/>
            <a:ext cx="1862194" cy="2639428"/>
          </a:xfrm>
          <a:prstGeom prst="rect">
            <a:avLst/>
          </a:prstGeom>
        </p:spPr>
      </p:pic>
      <p:pic>
        <p:nvPicPr>
          <p:cNvPr id="11" name="Grafik 10">
            <a:extLst>
              <a:ext uri="{FF2B5EF4-FFF2-40B4-BE49-F238E27FC236}">
                <a16:creationId xmlns:a16="http://schemas.microsoft.com/office/drawing/2014/main" id="{93D04DF9-7F3A-7BB7-4C6C-A668481F6171}"/>
              </a:ext>
            </a:extLst>
          </p:cNvPr>
          <p:cNvPicPr>
            <a:picLocks noChangeAspect="1"/>
          </p:cNvPicPr>
          <p:nvPr/>
        </p:nvPicPr>
        <p:blipFill>
          <a:blip r:embed="rId3"/>
          <a:stretch>
            <a:fillRect/>
          </a:stretch>
        </p:blipFill>
        <p:spPr>
          <a:xfrm>
            <a:off x="6575184" y="1569097"/>
            <a:ext cx="2024137" cy="2903371"/>
          </a:xfrm>
          <a:prstGeom prst="rect">
            <a:avLst/>
          </a:prstGeom>
        </p:spPr>
      </p:pic>
      <p:sp>
        <p:nvSpPr>
          <p:cNvPr id="12" name="Rechteck 11">
            <a:extLst>
              <a:ext uri="{FF2B5EF4-FFF2-40B4-BE49-F238E27FC236}">
                <a16:creationId xmlns:a16="http://schemas.microsoft.com/office/drawing/2014/main" id="{EBAEC015-67F1-40EC-FBD6-851D863EEDC4}"/>
              </a:ext>
            </a:extLst>
          </p:cNvPr>
          <p:cNvSpPr/>
          <p:nvPr/>
        </p:nvSpPr>
        <p:spPr>
          <a:xfrm>
            <a:off x="3793831" y="1974737"/>
            <a:ext cx="1327739" cy="1223412"/>
          </a:xfrm>
          <a:prstGeom prst="rect">
            <a:avLst/>
          </a:prstGeom>
          <a:noFill/>
        </p:spPr>
        <p:txBody>
          <a:bodyPr wrap="square" lIns="68580" tIns="34290" rIns="68580" bIns="34290">
            <a:spAutoFit/>
          </a:bodyPr>
          <a:lstStyle/>
          <a:p>
            <a:pPr algn="ctr"/>
            <a:r>
              <a:rPr lang="de-DE" sz="75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28</a:t>
            </a:r>
          </a:p>
        </p:txBody>
      </p:sp>
      <p:sp>
        <p:nvSpPr>
          <p:cNvPr id="13" name="Textfeld 12">
            <a:extLst>
              <a:ext uri="{FF2B5EF4-FFF2-40B4-BE49-F238E27FC236}">
                <a16:creationId xmlns:a16="http://schemas.microsoft.com/office/drawing/2014/main" id="{149E7A49-E520-F33D-CFBD-7AD68963663F}"/>
              </a:ext>
            </a:extLst>
          </p:cNvPr>
          <p:cNvSpPr txBox="1"/>
          <p:nvPr/>
        </p:nvSpPr>
        <p:spPr>
          <a:xfrm>
            <a:off x="762671" y="3324796"/>
            <a:ext cx="912800" cy="443345"/>
          </a:xfrm>
          <a:prstGeom prst="rect">
            <a:avLst/>
          </a:prstGeom>
          <a:solidFill>
            <a:srgbClr val="D7E6FA"/>
          </a:solidFill>
          <a:ln w="6350">
            <a:noFill/>
          </a:ln>
        </p:spPr>
        <p:txBody>
          <a:bodyPr vert="horz" wrap="none" lIns="0" tIns="0" rIns="0" bIns="0" rtlCol="0" anchor="t">
            <a:noAutofit/>
          </a:bodyPr>
          <a:lstStyle/>
          <a:p>
            <a:pPr algn="ctr"/>
            <a:endParaRPr lang="de-DE" sz="225" b="1" spc="38" dirty="0">
              <a:solidFill>
                <a:srgbClr val="0070C0"/>
              </a:solidFill>
              <a:latin typeface="Arial" panose="020B0604020202020204" pitchFamily="34" charset="0"/>
            </a:endParaRPr>
          </a:p>
          <a:p>
            <a:pPr algn="ctr"/>
            <a:r>
              <a:rPr lang="de-DE" sz="1050" b="1" spc="38" dirty="0">
                <a:solidFill>
                  <a:srgbClr val="0070C0"/>
                </a:solidFill>
                <a:latin typeface="Arial" panose="020B0604020202020204" pitchFamily="34" charset="0"/>
              </a:rPr>
              <a:t>… ESSU</a:t>
            </a:r>
          </a:p>
          <a:p>
            <a:pPr algn="ctr">
              <a:spcBef>
                <a:spcPts val="225"/>
              </a:spcBef>
            </a:pPr>
            <a:r>
              <a:rPr lang="de-DE" sz="600" spc="38" dirty="0">
                <a:solidFill>
                  <a:srgbClr val="0070C0"/>
                </a:solidFill>
                <a:latin typeface="Arial" panose="020B0604020202020204" pitchFamily="34" charset="0"/>
              </a:rPr>
              <a:t>European Start-up &amp;</a:t>
            </a:r>
            <a:br>
              <a:rPr lang="de-DE" sz="600" spc="38" dirty="0">
                <a:solidFill>
                  <a:srgbClr val="0070C0"/>
                </a:solidFill>
                <a:latin typeface="Arial" panose="020B0604020202020204" pitchFamily="34" charset="0"/>
              </a:rPr>
            </a:br>
            <a:r>
              <a:rPr lang="de-DE" sz="600" spc="38" dirty="0">
                <a:solidFill>
                  <a:srgbClr val="0070C0"/>
                </a:solidFill>
                <a:latin typeface="Arial" panose="020B0604020202020204" pitchFamily="34" charset="0"/>
              </a:rPr>
              <a:t>Scale-up Company</a:t>
            </a:r>
          </a:p>
        </p:txBody>
      </p:sp>
      <p:sp>
        <p:nvSpPr>
          <p:cNvPr id="14" name="Textfeld 13">
            <a:extLst>
              <a:ext uri="{FF2B5EF4-FFF2-40B4-BE49-F238E27FC236}">
                <a16:creationId xmlns:a16="http://schemas.microsoft.com/office/drawing/2014/main" id="{C0F4D1AE-4DAD-8890-ED6B-340AC87CD782}"/>
              </a:ext>
            </a:extLst>
          </p:cNvPr>
          <p:cNvSpPr txBox="1"/>
          <p:nvPr/>
        </p:nvSpPr>
        <p:spPr>
          <a:xfrm>
            <a:off x="419100" y="4209883"/>
            <a:ext cx="2024137" cy="692658"/>
          </a:xfrm>
          <a:prstGeom prst="rect">
            <a:avLst/>
          </a:prstGeom>
          <a:ln w="6350">
            <a:noFill/>
          </a:ln>
        </p:spPr>
        <p:txBody>
          <a:bodyPr vert="horz" wrap="none" lIns="0" tIns="0" rIns="0" bIns="0" rtlCol="0" anchor="t">
            <a:noAutofit/>
          </a:bodyPr>
          <a:lstStyle/>
          <a:p>
            <a:pPr marL="136922" indent="-136922">
              <a:spcBef>
                <a:spcPts val="450"/>
              </a:spcBef>
              <a:buFont typeface="Arial" panose="020B0604020202020204" pitchFamily="34" charset="0"/>
              <a:buChar char="•"/>
            </a:pPr>
            <a:r>
              <a:rPr lang="de-DE" sz="825" spc="38" dirty="0" err="1">
                <a:solidFill>
                  <a:srgbClr val="005A9E"/>
                </a:solidFill>
                <a:latin typeface="Arial" panose="020B0604020202020204" pitchFamily="34" charset="0"/>
              </a:rPr>
              <a:t>opt</a:t>
            </a:r>
            <a:r>
              <a:rPr lang="de-DE" sz="825" spc="38" dirty="0">
                <a:solidFill>
                  <a:srgbClr val="005A9E"/>
                </a:solidFill>
                <a:latin typeface="Arial" panose="020B0604020202020204" pitchFamily="34" charset="0"/>
              </a:rPr>
              <a:t>-in </a:t>
            </a:r>
            <a:r>
              <a:rPr lang="de-DE" sz="825" spc="38" dirty="0" err="1">
                <a:solidFill>
                  <a:srgbClr val="005A9E"/>
                </a:solidFill>
                <a:latin typeface="Arial" panose="020B0604020202020204" pitchFamily="34" charset="0"/>
              </a:rPr>
              <a:t>with</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binding</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committment</a:t>
            </a:r>
            <a:endParaRPr lang="de-DE" sz="825" spc="38" dirty="0">
              <a:solidFill>
                <a:srgbClr val="005A9E"/>
              </a:solidFill>
              <a:latin typeface="Arial" panose="020B0604020202020204" pitchFamily="34" charset="0"/>
            </a:endParaRPr>
          </a:p>
          <a:p>
            <a:pPr marL="136922" indent="-136922">
              <a:spcBef>
                <a:spcPts val="450"/>
              </a:spcBef>
              <a:buFont typeface="Arial" panose="020B0604020202020204" pitchFamily="34" charset="0"/>
              <a:buChar char="•"/>
            </a:pPr>
            <a:r>
              <a:rPr lang="de-DE" sz="825" spc="38" dirty="0">
                <a:solidFill>
                  <a:srgbClr val="005A9E"/>
                </a:solidFill>
                <a:latin typeface="Arial" panose="020B0604020202020204" pitchFamily="34" charset="0"/>
              </a:rPr>
              <a:t>digital </a:t>
            </a:r>
            <a:r>
              <a:rPr lang="de-DE" sz="825" spc="38" dirty="0" err="1">
                <a:solidFill>
                  <a:srgbClr val="005A9E"/>
                </a:solidFill>
                <a:latin typeface="Arial" panose="020B0604020202020204" pitchFamily="34" charset="0"/>
              </a:rPr>
              <a:t>company</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register</a:t>
            </a:r>
            <a:endParaRPr lang="de-DE" sz="825" spc="38" dirty="0">
              <a:solidFill>
                <a:srgbClr val="005A9E"/>
              </a:solidFill>
              <a:latin typeface="Arial" panose="020B0604020202020204" pitchFamily="34" charset="0"/>
            </a:endParaRPr>
          </a:p>
          <a:p>
            <a:pPr marL="136922" indent="-136922">
              <a:spcBef>
                <a:spcPts val="450"/>
              </a:spcBef>
              <a:buFont typeface="Arial" panose="020B0604020202020204" pitchFamily="34" charset="0"/>
              <a:buChar char="•"/>
            </a:pPr>
            <a:r>
              <a:rPr lang="de-DE" sz="825" spc="38" dirty="0" err="1">
                <a:solidFill>
                  <a:srgbClr val="005A9E"/>
                </a:solidFill>
                <a:latin typeface="Arial" panose="020B0604020202020204" pitchFamily="34" charset="0"/>
              </a:rPr>
              <a:t>protection</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from</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killer</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acquisitions</a:t>
            </a:r>
            <a:r>
              <a:rPr lang="de-DE" sz="825" spc="38" dirty="0">
                <a:solidFill>
                  <a:srgbClr val="005A9E"/>
                </a:solidFill>
                <a:latin typeface="Arial" panose="020B0604020202020204" pitchFamily="34" charset="0"/>
              </a:rPr>
              <a:t>“</a:t>
            </a:r>
          </a:p>
          <a:p>
            <a:pPr marL="136922" indent="-136922">
              <a:spcBef>
                <a:spcPts val="450"/>
              </a:spcBef>
              <a:buFont typeface="Arial" panose="020B0604020202020204" pitchFamily="34" charset="0"/>
              <a:buChar char="•"/>
            </a:pPr>
            <a:r>
              <a:rPr lang="de-DE" sz="825" spc="38" dirty="0" err="1">
                <a:solidFill>
                  <a:srgbClr val="005A9E"/>
                </a:solidFill>
                <a:latin typeface="Arial" panose="020B0604020202020204" pitchFamily="34" charset="0"/>
              </a:rPr>
              <a:t>consideration</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of</a:t>
            </a:r>
            <a:r>
              <a:rPr lang="de-DE" sz="825" spc="38" dirty="0">
                <a:solidFill>
                  <a:srgbClr val="005A9E"/>
                </a:solidFill>
                <a:latin typeface="Arial" panose="020B0604020202020204" pitchFamily="34" charset="0"/>
              </a:rPr>
              <a:t> ADR </a:t>
            </a:r>
            <a:r>
              <a:rPr lang="de-DE" sz="825" spc="38" dirty="0" err="1">
                <a:solidFill>
                  <a:srgbClr val="005A9E"/>
                </a:solidFill>
                <a:latin typeface="Arial" panose="020B0604020202020204" pitchFamily="34" charset="0"/>
              </a:rPr>
              <a:t>mechanism</a:t>
            </a:r>
            <a:endParaRPr lang="de-DE" sz="825" spc="38" dirty="0">
              <a:solidFill>
                <a:srgbClr val="005A9E"/>
              </a:solidFill>
              <a:latin typeface="Arial" panose="020B0604020202020204" pitchFamily="34" charset="0"/>
            </a:endParaRPr>
          </a:p>
        </p:txBody>
      </p:sp>
      <p:sp>
        <p:nvSpPr>
          <p:cNvPr id="15" name="Textfeld 14">
            <a:extLst>
              <a:ext uri="{FF2B5EF4-FFF2-40B4-BE49-F238E27FC236}">
                <a16:creationId xmlns:a16="http://schemas.microsoft.com/office/drawing/2014/main" id="{14CE4FCF-B4A1-0AE1-42E8-61A25FEBA55C}"/>
              </a:ext>
            </a:extLst>
          </p:cNvPr>
          <p:cNvSpPr txBox="1"/>
          <p:nvPr/>
        </p:nvSpPr>
        <p:spPr>
          <a:xfrm>
            <a:off x="2407920" y="4209883"/>
            <a:ext cx="1774756" cy="692658"/>
          </a:xfrm>
          <a:prstGeom prst="rect">
            <a:avLst/>
          </a:prstGeom>
          <a:ln w="6350">
            <a:noFill/>
          </a:ln>
        </p:spPr>
        <p:txBody>
          <a:bodyPr vert="horz" wrap="none" lIns="0" tIns="0" rIns="0" bIns="0" rtlCol="0" anchor="t">
            <a:noAutofit/>
          </a:bodyPr>
          <a:lstStyle/>
          <a:p>
            <a:pPr marL="136922" indent="-136922">
              <a:spcBef>
                <a:spcPts val="450"/>
              </a:spcBef>
              <a:buFont typeface="Arial" panose="020B0604020202020204" pitchFamily="34" charset="0"/>
              <a:buChar char="•"/>
            </a:pPr>
            <a:r>
              <a:rPr lang="de-DE" sz="825" spc="38" dirty="0" err="1">
                <a:solidFill>
                  <a:srgbClr val="005A9E"/>
                </a:solidFill>
                <a:latin typeface="Arial" panose="020B0604020202020204" pitchFamily="34" charset="0"/>
              </a:rPr>
              <a:t>without</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prejudice</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to</a:t>
            </a:r>
            <a:r>
              <a:rPr lang="de-DE" sz="825" spc="38" dirty="0">
                <a:solidFill>
                  <a:srgbClr val="005A9E"/>
                </a:solidFill>
                <a:latin typeface="Arial" panose="020B0604020202020204" pitchFamily="34" charset="0"/>
              </a:rPr>
              <a:t> EU- and</a:t>
            </a:r>
            <a:br>
              <a:rPr lang="de-DE" sz="825" spc="38" dirty="0">
                <a:solidFill>
                  <a:srgbClr val="005A9E"/>
                </a:solidFill>
                <a:latin typeface="Arial" panose="020B0604020202020204" pitchFamily="34" charset="0"/>
              </a:rPr>
            </a:br>
            <a:r>
              <a:rPr lang="de-DE" sz="825" spc="38" dirty="0">
                <a:solidFill>
                  <a:srgbClr val="005A9E"/>
                </a:solidFill>
                <a:latin typeface="Arial" panose="020B0604020202020204" pitchFamily="34" charset="0"/>
              </a:rPr>
              <a:t>national individual and </a:t>
            </a:r>
            <a:r>
              <a:rPr lang="de-DE" sz="825" spc="38" dirty="0" err="1">
                <a:solidFill>
                  <a:srgbClr val="005A9E"/>
                </a:solidFill>
                <a:latin typeface="Arial" panose="020B0604020202020204" pitchFamily="34" charset="0"/>
              </a:rPr>
              <a:t>collective</a:t>
            </a:r>
            <a:br>
              <a:rPr lang="de-DE" sz="825" spc="38" dirty="0">
                <a:solidFill>
                  <a:srgbClr val="005A9E"/>
                </a:solidFill>
                <a:latin typeface="Arial" panose="020B0604020202020204" pitchFamily="34" charset="0"/>
              </a:rPr>
            </a:br>
            <a:r>
              <a:rPr lang="de-DE" sz="825" spc="38" dirty="0" err="1">
                <a:solidFill>
                  <a:srgbClr val="005A9E"/>
                </a:solidFill>
                <a:latin typeface="Arial" panose="020B0604020202020204" pitchFamily="34" charset="0"/>
              </a:rPr>
              <a:t>labour</a:t>
            </a:r>
            <a:r>
              <a:rPr lang="de-DE" sz="825" spc="38" dirty="0">
                <a:solidFill>
                  <a:srgbClr val="005A9E"/>
                </a:solidFill>
                <a:latin typeface="Arial" panose="020B0604020202020204" pitchFamily="34" charset="0"/>
              </a:rPr>
              <a:t> </a:t>
            </a:r>
            <a:r>
              <a:rPr lang="de-DE" sz="825" spc="38" dirty="0" err="1">
                <a:solidFill>
                  <a:srgbClr val="005A9E"/>
                </a:solidFill>
                <a:latin typeface="Arial" panose="020B0604020202020204" pitchFamily="34" charset="0"/>
              </a:rPr>
              <a:t>law</a:t>
            </a:r>
            <a:endParaRPr lang="de-DE" sz="825" spc="38" dirty="0">
              <a:solidFill>
                <a:srgbClr val="005A9E"/>
              </a:solidFill>
              <a:latin typeface="Arial" panose="020B0604020202020204" pitchFamily="34" charset="0"/>
            </a:endParaRPr>
          </a:p>
        </p:txBody>
      </p:sp>
    </p:spTree>
    <p:extLst>
      <p:ext uri="{BB962C8B-B14F-4D97-AF65-F5344CB8AC3E}">
        <p14:creationId xmlns:p14="http://schemas.microsoft.com/office/powerpoint/2010/main" val="30406345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fade">
                                      <p:cBhvr>
                                        <p:cTn id="17" dur="500"/>
                                        <p:tgtEl>
                                          <p:spTgt spid="1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animEffect transition="in" filter="fade">
                                      <p:cBhvr>
                                        <p:cTn id="22" dur="500"/>
                                        <p:tgtEl>
                                          <p:spTgt spid="1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xEl>
                                              <p:pRg st="3" end="3"/>
                                            </p:txEl>
                                          </p:spTgt>
                                        </p:tgtEl>
                                        <p:attrNameLst>
                                          <p:attrName>style.visibility</p:attrName>
                                        </p:attrNameLst>
                                      </p:cBhvr>
                                      <p:to>
                                        <p:strVal val="visible"/>
                                      </p:to>
                                    </p:set>
                                    <p:animEffect transition="in" filter="fade">
                                      <p:cBhvr>
                                        <p:cTn id="27" dur="500"/>
                                        <p:tgtEl>
                                          <p:spTgt spid="1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build="p"/>
      <p:bldP spid="1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F85FC-10FF-65A9-2C09-B6AE60126433}"/>
            </a:ext>
          </a:extLst>
        </p:cNvPr>
        <p:cNvGrpSpPr/>
        <p:nvPr/>
      </p:nvGrpSpPr>
      <p:grpSpPr>
        <a:xfrm>
          <a:off x="0" y="0"/>
          <a:ext cx="0" cy="0"/>
          <a:chOff x="0" y="0"/>
          <a:chExt cx="0" cy="0"/>
        </a:xfrm>
      </p:grpSpPr>
      <p:sp>
        <p:nvSpPr>
          <p:cNvPr id="3" name="AutoShape 2">
            <a:extLst>
              <a:ext uri="{FF2B5EF4-FFF2-40B4-BE49-F238E27FC236}">
                <a16:creationId xmlns:a16="http://schemas.microsoft.com/office/drawing/2014/main" id="{083F59F5-DFA8-E792-B10F-71384EB93C82}"/>
              </a:ext>
            </a:extLst>
          </p:cNvPr>
          <p:cNvSpPr>
            <a:spLocks noChangeAspect="1" noChangeArrowheads="1"/>
          </p:cNvSpPr>
          <p:nvPr/>
        </p:nvSpPr>
        <p:spPr bwMode="auto">
          <a:xfrm>
            <a:off x="4457700" y="2898320"/>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de-DE" sz="1350"/>
          </a:p>
        </p:txBody>
      </p:sp>
      <p:sp>
        <p:nvSpPr>
          <p:cNvPr id="4" name="Rechteck 3">
            <a:extLst>
              <a:ext uri="{FF2B5EF4-FFF2-40B4-BE49-F238E27FC236}">
                <a16:creationId xmlns:a16="http://schemas.microsoft.com/office/drawing/2014/main" id="{B564F06B-9BA5-ECD3-4E2D-D2950ED93B00}"/>
              </a:ext>
            </a:extLst>
          </p:cNvPr>
          <p:cNvSpPr/>
          <p:nvPr/>
        </p:nvSpPr>
        <p:spPr>
          <a:xfrm>
            <a:off x="3793831" y="2309475"/>
            <a:ext cx="1327739" cy="1223412"/>
          </a:xfrm>
          <a:prstGeom prst="rect">
            <a:avLst/>
          </a:prstGeom>
          <a:noFill/>
        </p:spPr>
        <p:txBody>
          <a:bodyPr wrap="square" lIns="68580" tIns="34290" rIns="68580" bIns="34290">
            <a:spAutoFit/>
          </a:bodyPr>
          <a:lstStyle/>
          <a:p>
            <a:pPr algn="ctr"/>
            <a:r>
              <a:rPr lang="de-DE" sz="75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28</a:t>
            </a:r>
          </a:p>
        </p:txBody>
      </p:sp>
      <p:sp>
        <p:nvSpPr>
          <p:cNvPr id="5" name="Rechteck 4">
            <a:extLst>
              <a:ext uri="{FF2B5EF4-FFF2-40B4-BE49-F238E27FC236}">
                <a16:creationId xmlns:a16="http://schemas.microsoft.com/office/drawing/2014/main" id="{142C41B8-1EAB-9099-0127-808277CB5C82}"/>
              </a:ext>
            </a:extLst>
          </p:cNvPr>
          <p:cNvSpPr/>
          <p:nvPr/>
        </p:nvSpPr>
        <p:spPr>
          <a:xfrm>
            <a:off x="826306" y="1037381"/>
            <a:ext cx="7262789" cy="1177245"/>
          </a:xfrm>
          <a:prstGeom prst="rect">
            <a:avLst/>
          </a:prstGeom>
          <a:noFill/>
        </p:spPr>
        <p:txBody>
          <a:bodyPr wrap="square" lIns="68580" tIns="34290" rIns="68580" bIns="34290">
            <a:spAutoFit/>
          </a:bodyPr>
          <a:lstStyle/>
          <a:p>
            <a:pPr algn="ctr"/>
            <a:r>
              <a:rPr lang="de-DE" sz="72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what</a:t>
            </a:r>
            <a:endParaRPr lang="de-DE" sz="72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
        <p:nvSpPr>
          <p:cNvPr id="10" name="Rechteck 9">
            <a:extLst>
              <a:ext uri="{FF2B5EF4-FFF2-40B4-BE49-F238E27FC236}">
                <a16:creationId xmlns:a16="http://schemas.microsoft.com/office/drawing/2014/main" id="{61349CD4-4162-13F0-B23D-55DA93C9EDE5}"/>
              </a:ext>
            </a:extLst>
          </p:cNvPr>
          <p:cNvSpPr/>
          <p:nvPr/>
        </p:nvSpPr>
        <p:spPr>
          <a:xfrm>
            <a:off x="940606" y="3627734"/>
            <a:ext cx="7262789" cy="646331"/>
          </a:xfrm>
          <a:prstGeom prst="rect">
            <a:avLst/>
          </a:prstGeom>
          <a:noFill/>
        </p:spPr>
        <p:txBody>
          <a:bodyPr wrap="square" lIns="68580" tIns="34290" rIns="68580" bIns="34290">
            <a:spAutoFit/>
          </a:bodyPr>
          <a:lstStyle/>
          <a:p>
            <a:pPr algn="ctr"/>
            <a:r>
              <a:rPr lang="de-DE" sz="375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do </a:t>
            </a:r>
            <a:r>
              <a:rPr lang="de-DE" sz="375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start-ups</a:t>
            </a:r>
            <a:r>
              <a:rPr lang="de-DE" sz="375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 </a:t>
            </a:r>
            <a:r>
              <a:rPr lang="de-DE" sz="375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scale-ups</a:t>
            </a:r>
            <a:endParaRPr lang="de-DE" sz="375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
        <p:nvSpPr>
          <p:cNvPr id="11" name="Rechteck 10">
            <a:extLst>
              <a:ext uri="{FF2B5EF4-FFF2-40B4-BE49-F238E27FC236}">
                <a16:creationId xmlns:a16="http://schemas.microsoft.com/office/drawing/2014/main" id="{3725EDB4-EB31-F9AC-7BF7-6CE662ABF242}"/>
              </a:ext>
            </a:extLst>
          </p:cNvPr>
          <p:cNvSpPr/>
          <p:nvPr/>
        </p:nvSpPr>
        <p:spPr>
          <a:xfrm>
            <a:off x="940606" y="4274064"/>
            <a:ext cx="7262789" cy="646331"/>
          </a:xfrm>
          <a:prstGeom prst="rect">
            <a:avLst/>
          </a:prstGeom>
          <a:noFill/>
        </p:spPr>
        <p:txBody>
          <a:bodyPr wrap="square" lIns="68580" tIns="34290" rIns="68580" bIns="34290">
            <a:spAutoFit/>
          </a:bodyPr>
          <a:lstStyle/>
          <a:p>
            <a:pPr algn="ctr"/>
            <a:r>
              <a:rPr lang="de-DE" sz="375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and </a:t>
            </a:r>
            <a:r>
              <a:rPr lang="de-DE" sz="375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investors</a:t>
            </a:r>
            <a:r>
              <a:rPr lang="de-DE" sz="375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 </a:t>
            </a:r>
            <a:r>
              <a:rPr lang="de-DE" sz="375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need</a:t>
            </a:r>
            <a:r>
              <a:rPr lang="de-DE" sz="375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a:t>
            </a:r>
          </a:p>
        </p:txBody>
      </p:sp>
    </p:spTree>
    <p:extLst>
      <p:ext uri="{BB962C8B-B14F-4D97-AF65-F5344CB8AC3E}">
        <p14:creationId xmlns:p14="http://schemas.microsoft.com/office/powerpoint/2010/main" val="122842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2000"/>
                                        <p:tgtEl>
                                          <p:spTgt spid="10"/>
                                        </p:tgtEl>
                                      </p:cBhvr>
                                    </p:animEffect>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1C77327D-137E-7834-25EC-70549335E78F}"/>
              </a:ext>
            </a:extLst>
          </p:cNvPr>
          <p:cNvSpPr>
            <a:spLocks noChangeAspect="1" noChangeArrowheads="1"/>
          </p:cNvSpPr>
          <p:nvPr/>
        </p:nvSpPr>
        <p:spPr bwMode="auto">
          <a:xfrm>
            <a:off x="4457700" y="2457450"/>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de-DE" sz="1350"/>
          </a:p>
        </p:txBody>
      </p:sp>
      <p:pic>
        <p:nvPicPr>
          <p:cNvPr id="4" name="Grafik 3" descr="Ein Bild, das Himmel, Zeichnung, Animierter Cartoon, Baum enthält.&#10;&#10;KI-generierte Inhalte können fehlerhaft sein.">
            <a:extLst>
              <a:ext uri="{FF2B5EF4-FFF2-40B4-BE49-F238E27FC236}">
                <a16:creationId xmlns:a16="http://schemas.microsoft.com/office/drawing/2014/main" id="{F07E3302-83C7-4D4D-9B87-E0DD8D9D78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9144000" cy="5151119"/>
          </a:xfrm>
          <a:prstGeom prst="rect">
            <a:avLst/>
          </a:prstGeom>
        </p:spPr>
      </p:pic>
      <p:sp>
        <p:nvSpPr>
          <p:cNvPr id="9" name="Rechteck 8">
            <a:extLst>
              <a:ext uri="{FF2B5EF4-FFF2-40B4-BE49-F238E27FC236}">
                <a16:creationId xmlns:a16="http://schemas.microsoft.com/office/drawing/2014/main" id="{0184B4B3-DB07-CD2E-C665-61687B378DEB}"/>
              </a:ext>
            </a:extLst>
          </p:cNvPr>
          <p:cNvSpPr/>
          <p:nvPr/>
        </p:nvSpPr>
        <p:spPr>
          <a:xfrm>
            <a:off x="836843" y="450876"/>
            <a:ext cx="7241714" cy="387116"/>
          </a:xfrm>
          <a:prstGeom prst="rect">
            <a:avLst/>
          </a:prstGeom>
          <a:solidFill>
            <a:srgbClr val="C00000"/>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endParaRPr lang="de-DE" sz="1050" spc="38" dirty="0" err="1">
              <a:solidFill>
                <a:srgbClr val="FFFFFF"/>
              </a:solidFill>
            </a:endParaRPr>
          </a:p>
        </p:txBody>
      </p:sp>
      <p:sp>
        <p:nvSpPr>
          <p:cNvPr id="3" name="Rechteck 2">
            <a:extLst>
              <a:ext uri="{FF2B5EF4-FFF2-40B4-BE49-F238E27FC236}">
                <a16:creationId xmlns:a16="http://schemas.microsoft.com/office/drawing/2014/main" id="{4FD54752-E920-9438-9BEF-35C5022BE838}"/>
              </a:ext>
            </a:extLst>
          </p:cNvPr>
          <p:cNvSpPr/>
          <p:nvPr/>
        </p:nvSpPr>
        <p:spPr>
          <a:xfrm>
            <a:off x="908189" y="527555"/>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corporate</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sp>
        <p:nvSpPr>
          <p:cNvPr id="5" name="Rechteck 4">
            <a:extLst>
              <a:ext uri="{FF2B5EF4-FFF2-40B4-BE49-F238E27FC236}">
                <a16:creationId xmlns:a16="http://schemas.microsoft.com/office/drawing/2014/main" id="{46793C2F-D3DD-09DB-10C9-6F693379FB34}"/>
              </a:ext>
            </a:extLst>
          </p:cNvPr>
          <p:cNvSpPr/>
          <p:nvPr/>
        </p:nvSpPr>
        <p:spPr>
          <a:xfrm>
            <a:off x="2682945" y="527555"/>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labour</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sp>
        <p:nvSpPr>
          <p:cNvPr id="6" name="Rechteck 5">
            <a:extLst>
              <a:ext uri="{FF2B5EF4-FFF2-40B4-BE49-F238E27FC236}">
                <a16:creationId xmlns:a16="http://schemas.microsoft.com/office/drawing/2014/main" id="{F220D9EE-9D89-06C9-9378-FFD499C2EA9E}"/>
              </a:ext>
            </a:extLst>
          </p:cNvPr>
          <p:cNvSpPr/>
          <p:nvPr/>
        </p:nvSpPr>
        <p:spPr>
          <a:xfrm>
            <a:off x="6232456" y="527555"/>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a:solidFill>
                  <a:srgbClr val="FFC000"/>
                </a:solidFill>
              </a:rPr>
              <a:t>insolvency </a:t>
            </a:r>
            <a:r>
              <a:rPr lang="de-DE" sz="1050" b="1" spc="38" dirty="0" err="1">
                <a:solidFill>
                  <a:srgbClr val="FFC000"/>
                </a:solidFill>
              </a:rPr>
              <a:t>law</a:t>
            </a:r>
            <a:endParaRPr lang="de-DE" sz="1050" b="1" spc="38" dirty="0">
              <a:solidFill>
                <a:srgbClr val="FFC000"/>
              </a:solidFill>
            </a:endParaRPr>
          </a:p>
        </p:txBody>
      </p:sp>
      <p:sp>
        <p:nvSpPr>
          <p:cNvPr id="7" name="Rechteck 6">
            <a:extLst>
              <a:ext uri="{FF2B5EF4-FFF2-40B4-BE49-F238E27FC236}">
                <a16:creationId xmlns:a16="http://schemas.microsoft.com/office/drawing/2014/main" id="{B8D93044-BC28-FB52-AB50-878365DBFBF4}"/>
              </a:ext>
            </a:extLst>
          </p:cNvPr>
          <p:cNvSpPr/>
          <p:nvPr/>
        </p:nvSpPr>
        <p:spPr>
          <a:xfrm>
            <a:off x="4457700" y="527555"/>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tax</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spTree>
    <p:extLst>
      <p:ext uri="{BB962C8B-B14F-4D97-AF65-F5344CB8AC3E}">
        <p14:creationId xmlns:p14="http://schemas.microsoft.com/office/powerpoint/2010/main" val="278065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75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75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75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750"/>
                                        <p:tgtEl>
                                          <p:spTgt spid="6"/>
                                        </p:tgtEl>
                                      </p:cBhvr>
                                    </p:animEffect>
                                  </p:childTnLst>
                                </p:cTn>
                              </p:par>
                            </p:childTnLst>
                          </p:cTn>
                        </p:par>
                        <p:par>
                          <p:cTn id="17" fill="hold">
                            <p:stCondLst>
                              <p:cond delay="1750"/>
                            </p:stCondLst>
                            <p:childTnLst>
                              <p:par>
                                <p:cTn id="18" presetID="10" presetClass="entr" presetSubtype="0" fill="hold" grpId="0" nodeType="afterEffect">
                                  <p:stCondLst>
                                    <p:cond delay="1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2000"/>
                                        <p:tgtEl>
                                          <p:spTgt spid="4"/>
                                        </p:tgtEl>
                                      </p:cBhvr>
                                    </p:animEffect>
                                    <p:set>
                                      <p:cBhvr>
                                        <p:cTn id="25"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5" grpId="0" animBg="1"/>
      <p:bldP spid="6" grpId="0" animBg="1"/>
      <p:bldP spid="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D444F-30DD-A8E8-CE0C-0A71C386D92C}"/>
            </a:ext>
          </a:extLst>
        </p:cNvPr>
        <p:cNvGrpSpPr/>
        <p:nvPr/>
      </p:nvGrpSpPr>
      <p:grpSpPr>
        <a:xfrm>
          <a:off x="0" y="0"/>
          <a:ext cx="0" cy="0"/>
          <a:chOff x="0" y="0"/>
          <a:chExt cx="0" cy="0"/>
        </a:xfrm>
      </p:grpSpPr>
      <p:sp>
        <p:nvSpPr>
          <p:cNvPr id="2" name="AutoShape 2">
            <a:extLst>
              <a:ext uri="{FF2B5EF4-FFF2-40B4-BE49-F238E27FC236}">
                <a16:creationId xmlns:a16="http://schemas.microsoft.com/office/drawing/2014/main" id="{80D66754-B3F5-1A91-9451-467F8144F003}"/>
              </a:ext>
            </a:extLst>
          </p:cNvPr>
          <p:cNvSpPr>
            <a:spLocks noChangeAspect="1" noChangeArrowheads="1"/>
          </p:cNvSpPr>
          <p:nvPr/>
        </p:nvSpPr>
        <p:spPr bwMode="auto">
          <a:xfrm>
            <a:off x="4457700" y="3486690"/>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de-DE" sz="1350"/>
          </a:p>
        </p:txBody>
      </p:sp>
      <p:sp>
        <p:nvSpPr>
          <p:cNvPr id="9" name="Rechteck 8">
            <a:extLst>
              <a:ext uri="{FF2B5EF4-FFF2-40B4-BE49-F238E27FC236}">
                <a16:creationId xmlns:a16="http://schemas.microsoft.com/office/drawing/2014/main" id="{FDA002CD-6A62-0B32-A397-818EBC55B5A5}"/>
              </a:ext>
            </a:extLst>
          </p:cNvPr>
          <p:cNvSpPr/>
          <p:nvPr/>
        </p:nvSpPr>
        <p:spPr>
          <a:xfrm>
            <a:off x="836843" y="1342961"/>
            <a:ext cx="7241714" cy="387116"/>
          </a:xfrm>
          <a:prstGeom prst="rect">
            <a:avLst/>
          </a:prstGeom>
          <a:solidFill>
            <a:srgbClr val="C00000"/>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endParaRPr lang="de-DE" sz="1050" spc="38" dirty="0" err="1">
              <a:solidFill>
                <a:srgbClr val="FFFFFF"/>
              </a:solidFill>
            </a:endParaRPr>
          </a:p>
        </p:txBody>
      </p:sp>
      <p:sp>
        <p:nvSpPr>
          <p:cNvPr id="3" name="Rechteck 2">
            <a:extLst>
              <a:ext uri="{FF2B5EF4-FFF2-40B4-BE49-F238E27FC236}">
                <a16:creationId xmlns:a16="http://schemas.microsoft.com/office/drawing/2014/main" id="{BF701CE7-B4BC-62E4-42B3-8ED1AA81E893}"/>
              </a:ext>
            </a:extLst>
          </p:cNvPr>
          <p:cNvSpPr/>
          <p:nvPr/>
        </p:nvSpPr>
        <p:spPr>
          <a:xfrm>
            <a:off x="908189" y="1419640"/>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corporate</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sp>
        <p:nvSpPr>
          <p:cNvPr id="5" name="Rechteck 4">
            <a:extLst>
              <a:ext uri="{FF2B5EF4-FFF2-40B4-BE49-F238E27FC236}">
                <a16:creationId xmlns:a16="http://schemas.microsoft.com/office/drawing/2014/main" id="{F50FF897-0F10-F496-77C4-F468E1A1E524}"/>
              </a:ext>
            </a:extLst>
          </p:cNvPr>
          <p:cNvSpPr/>
          <p:nvPr/>
        </p:nvSpPr>
        <p:spPr>
          <a:xfrm>
            <a:off x="2682945" y="1419640"/>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labour</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sp>
        <p:nvSpPr>
          <p:cNvPr id="6" name="Rechteck 5">
            <a:extLst>
              <a:ext uri="{FF2B5EF4-FFF2-40B4-BE49-F238E27FC236}">
                <a16:creationId xmlns:a16="http://schemas.microsoft.com/office/drawing/2014/main" id="{F9016F66-2E39-4CC6-F90C-4456A319F55B}"/>
              </a:ext>
            </a:extLst>
          </p:cNvPr>
          <p:cNvSpPr/>
          <p:nvPr/>
        </p:nvSpPr>
        <p:spPr>
          <a:xfrm>
            <a:off x="6232456" y="1419640"/>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a:solidFill>
                  <a:srgbClr val="FFC000"/>
                </a:solidFill>
              </a:rPr>
              <a:t>insolvency </a:t>
            </a:r>
            <a:r>
              <a:rPr lang="de-DE" sz="1050" b="1" spc="38" dirty="0" err="1">
                <a:solidFill>
                  <a:srgbClr val="FFC000"/>
                </a:solidFill>
              </a:rPr>
              <a:t>law</a:t>
            </a:r>
            <a:endParaRPr lang="de-DE" sz="1050" b="1" spc="38" dirty="0">
              <a:solidFill>
                <a:srgbClr val="FFC000"/>
              </a:solidFill>
            </a:endParaRPr>
          </a:p>
        </p:txBody>
      </p:sp>
      <p:sp>
        <p:nvSpPr>
          <p:cNvPr id="7" name="Rechteck 6">
            <a:extLst>
              <a:ext uri="{FF2B5EF4-FFF2-40B4-BE49-F238E27FC236}">
                <a16:creationId xmlns:a16="http://schemas.microsoft.com/office/drawing/2014/main" id="{1B141AFD-3455-30B5-CCF4-6A3B68A40CA5}"/>
              </a:ext>
            </a:extLst>
          </p:cNvPr>
          <p:cNvSpPr/>
          <p:nvPr/>
        </p:nvSpPr>
        <p:spPr>
          <a:xfrm>
            <a:off x="4457700" y="1419640"/>
            <a:ext cx="1774756" cy="218517"/>
          </a:xfrm>
          <a:prstGeom prst="rect">
            <a:avLst/>
          </a:prstGeom>
          <a:solidFill>
            <a:srgbClr val="005A9E"/>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r>
              <a:rPr lang="de-DE" sz="1050" b="1" spc="38" dirty="0" err="1">
                <a:solidFill>
                  <a:srgbClr val="FFC000"/>
                </a:solidFill>
              </a:rPr>
              <a:t>tax</a:t>
            </a:r>
            <a:r>
              <a:rPr lang="de-DE" sz="1050" b="1" spc="38" dirty="0">
                <a:solidFill>
                  <a:srgbClr val="FFC000"/>
                </a:solidFill>
              </a:rPr>
              <a:t> </a:t>
            </a:r>
            <a:r>
              <a:rPr lang="de-DE" sz="1050" b="1" spc="38" dirty="0" err="1">
                <a:solidFill>
                  <a:srgbClr val="FFC000"/>
                </a:solidFill>
              </a:rPr>
              <a:t>law</a:t>
            </a:r>
            <a:endParaRPr lang="de-DE" sz="1050" b="1" spc="38" dirty="0">
              <a:solidFill>
                <a:srgbClr val="FFC000"/>
              </a:solidFill>
            </a:endParaRPr>
          </a:p>
        </p:txBody>
      </p:sp>
      <p:sp>
        <p:nvSpPr>
          <p:cNvPr id="8" name="Rechteck 7">
            <a:extLst>
              <a:ext uri="{FF2B5EF4-FFF2-40B4-BE49-F238E27FC236}">
                <a16:creationId xmlns:a16="http://schemas.microsoft.com/office/drawing/2014/main" id="{BC514BA4-0D5F-5161-6E81-4B024C0A83EF}"/>
              </a:ext>
            </a:extLst>
          </p:cNvPr>
          <p:cNvSpPr/>
          <p:nvPr/>
        </p:nvSpPr>
        <p:spPr>
          <a:xfrm>
            <a:off x="826306" y="305253"/>
            <a:ext cx="7262789" cy="992579"/>
          </a:xfrm>
          <a:prstGeom prst="rect">
            <a:avLst/>
          </a:prstGeom>
          <a:noFill/>
        </p:spPr>
        <p:txBody>
          <a:bodyPr wrap="square" lIns="68580" tIns="34290" rIns="68580" bIns="34290">
            <a:spAutoFit/>
          </a:bodyPr>
          <a:lstStyle/>
          <a:p>
            <a:pPr algn="ctr"/>
            <a:r>
              <a:rPr lang="de-DE" sz="60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features</a:t>
            </a:r>
            <a:endParaRPr lang="de-DE" sz="60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
        <p:nvSpPr>
          <p:cNvPr id="10" name="Textfeld 9">
            <a:extLst>
              <a:ext uri="{FF2B5EF4-FFF2-40B4-BE49-F238E27FC236}">
                <a16:creationId xmlns:a16="http://schemas.microsoft.com/office/drawing/2014/main" id="{F09F60F8-0763-F605-6C92-95BD09A0D5CF}"/>
              </a:ext>
            </a:extLst>
          </p:cNvPr>
          <p:cNvSpPr txBox="1"/>
          <p:nvPr/>
        </p:nvSpPr>
        <p:spPr>
          <a:xfrm>
            <a:off x="836844" y="2957869"/>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opt</a:t>
            </a:r>
            <a:r>
              <a:rPr lang="de-DE" sz="975" spc="38" dirty="0">
                <a:solidFill>
                  <a:srgbClr val="005A9E"/>
                </a:solidFill>
                <a:latin typeface="Arial" panose="020B0604020202020204" pitchFamily="34" charset="0"/>
              </a:rPr>
              <a:t>-in </a:t>
            </a:r>
            <a:r>
              <a:rPr lang="de-DE" sz="975" spc="38" dirty="0" err="1">
                <a:solidFill>
                  <a:srgbClr val="005A9E"/>
                </a:solidFill>
                <a:latin typeface="Arial" panose="020B0604020202020204" pitchFamily="34" charset="0"/>
              </a:rPr>
              <a:t>by</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choice</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of</a:t>
            </a:r>
            <a:r>
              <a:rPr lang="de-DE" sz="975" spc="38" dirty="0">
                <a:solidFill>
                  <a:srgbClr val="005A9E"/>
                </a:solidFill>
                <a:latin typeface="Arial" panose="020B0604020202020204" pitchFamily="34" charset="0"/>
              </a:rPr>
              <a:t> legal form</a:t>
            </a:r>
          </a:p>
        </p:txBody>
      </p:sp>
      <p:sp>
        <p:nvSpPr>
          <p:cNvPr id="11" name="Textfeld 10">
            <a:extLst>
              <a:ext uri="{FF2B5EF4-FFF2-40B4-BE49-F238E27FC236}">
                <a16:creationId xmlns:a16="http://schemas.microsoft.com/office/drawing/2014/main" id="{122F27E6-9D9F-EEB2-AB59-A050B0FE2300}"/>
              </a:ext>
            </a:extLst>
          </p:cNvPr>
          <p:cNvSpPr txBox="1"/>
          <p:nvPr/>
        </p:nvSpPr>
        <p:spPr>
          <a:xfrm>
            <a:off x="836844" y="4312925"/>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C00000"/>
                </a:solidFill>
                <a:latin typeface="Arial" panose="020B0604020202020204" pitchFamily="34" charset="0"/>
              </a:rPr>
              <a:t>no</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opt</a:t>
            </a:r>
            <a:r>
              <a:rPr lang="de-DE" sz="975" spc="38" dirty="0">
                <a:solidFill>
                  <a:srgbClr val="C00000"/>
                </a:solidFill>
                <a:latin typeface="Arial" panose="020B0604020202020204" pitchFamily="34" charset="0"/>
              </a:rPr>
              <a:t>-out</a:t>
            </a:r>
          </a:p>
        </p:txBody>
      </p:sp>
      <p:sp>
        <p:nvSpPr>
          <p:cNvPr id="12" name="Textfeld 11">
            <a:extLst>
              <a:ext uri="{FF2B5EF4-FFF2-40B4-BE49-F238E27FC236}">
                <a16:creationId xmlns:a16="http://schemas.microsoft.com/office/drawing/2014/main" id="{15928B98-40A0-16C1-EEE7-22C385673851}"/>
              </a:ext>
            </a:extLst>
          </p:cNvPr>
          <p:cNvSpPr txBox="1"/>
          <p:nvPr/>
        </p:nvSpPr>
        <p:spPr>
          <a:xfrm>
            <a:off x="836844" y="4597534"/>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C00000"/>
                </a:solidFill>
                <a:latin typeface="Arial" panose="020B0604020202020204" pitchFamily="34" charset="0"/>
              </a:rPr>
              <a:t>mandatory</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exit</a:t>
            </a:r>
            <a:r>
              <a:rPr lang="de-DE" sz="975" spc="38" dirty="0">
                <a:solidFill>
                  <a:srgbClr val="C00000"/>
                </a:solidFill>
                <a:latin typeface="Arial" panose="020B0604020202020204" pitchFamily="34" charset="0"/>
              </a:rPr>
              <a:t> after X </a:t>
            </a:r>
            <a:r>
              <a:rPr lang="de-DE" sz="975" spc="38" dirty="0" err="1">
                <a:solidFill>
                  <a:srgbClr val="C00000"/>
                </a:solidFill>
                <a:latin typeface="Arial" panose="020B0604020202020204" pitchFamily="34" charset="0"/>
              </a:rPr>
              <a:t>years</a:t>
            </a:r>
            <a:endParaRPr lang="de-DE" sz="975" spc="38" dirty="0">
              <a:solidFill>
                <a:srgbClr val="C00000"/>
              </a:solidFill>
              <a:latin typeface="Arial" panose="020B0604020202020204" pitchFamily="34" charset="0"/>
            </a:endParaRPr>
          </a:p>
        </p:txBody>
      </p:sp>
      <p:sp>
        <p:nvSpPr>
          <p:cNvPr id="13" name="Textfeld 12">
            <a:extLst>
              <a:ext uri="{FF2B5EF4-FFF2-40B4-BE49-F238E27FC236}">
                <a16:creationId xmlns:a16="http://schemas.microsoft.com/office/drawing/2014/main" id="{4AB32F2D-B0C0-0653-B2CD-1DC654199169}"/>
              </a:ext>
            </a:extLst>
          </p:cNvPr>
          <p:cNvSpPr txBox="1"/>
          <p:nvPr/>
        </p:nvSpPr>
        <p:spPr>
          <a:xfrm>
            <a:off x="3050146" y="2071999"/>
            <a:ext cx="1407554" cy="290846"/>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C00000"/>
                </a:solidFill>
                <a:latin typeface="Arial" panose="020B0604020202020204" pitchFamily="34" charset="0"/>
              </a:rPr>
              <a:t>grace-period</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of</a:t>
            </a:r>
            <a:r>
              <a:rPr lang="de-DE" sz="975" spc="38" dirty="0">
                <a:solidFill>
                  <a:srgbClr val="C00000"/>
                </a:solidFill>
                <a:latin typeface="Arial" panose="020B0604020202020204" pitchFamily="34" charset="0"/>
              </a:rPr>
              <a:t> X </a:t>
            </a:r>
            <a:r>
              <a:rPr lang="de-DE" sz="975" spc="38" dirty="0" err="1">
                <a:solidFill>
                  <a:srgbClr val="C00000"/>
                </a:solidFill>
                <a:latin typeface="Arial" panose="020B0604020202020204" pitchFamily="34" charset="0"/>
              </a:rPr>
              <a:t>years</a:t>
            </a:r>
            <a:br>
              <a:rPr lang="de-DE" sz="975" spc="38" dirty="0">
                <a:solidFill>
                  <a:srgbClr val="C00000"/>
                </a:solidFill>
                <a:latin typeface="Arial" panose="020B0604020202020204" pitchFamily="34" charset="0"/>
              </a:rPr>
            </a:br>
            <a:r>
              <a:rPr lang="de-DE" sz="975" spc="38" dirty="0">
                <a:solidFill>
                  <a:srgbClr val="C00000"/>
                </a:solidFill>
                <a:latin typeface="Arial" panose="020B0604020202020204" pitchFamily="34" charset="0"/>
              </a:rPr>
              <a:t>easy </a:t>
            </a:r>
            <a:r>
              <a:rPr lang="de-DE" sz="975" spc="38" dirty="0" err="1">
                <a:solidFill>
                  <a:srgbClr val="C00000"/>
                </a:solidFill>
                <a:latin typeface="Arial" panose="020B0604020202020204" pitchFamily="34" charset="0"/>
              </a:rPr>
              <a:t>hire</a:t>
            </a:r>
            <a:r>
              <a:rPr lang="de-DE" sz="975" spc="38" dirty="0">
                <a:solidFill>
                  <a:srgbClr val="C00000"/>
                </a:solidFill>
                <a:latin typeface="Arial" panose="020B0604020202020204" pitchFamily="34" charset="0"/>
              </a:rPr>
              <a:t> &amp; </a:t>
            </a:r>
            <a:r>
              <a:rPr lang="de-DE" sz="975" spc="38" dirty="0" err="1">
                <a:solidFill>
                  <a:srgbClr val="C00000"/>
                </a:solidFill>
                <a:latin typeface="Arial" panose="020B0604020202020204" pitchFamily="34" charset="0"/>
              </a:rPr>
              <a:t>fire</a:t>
            </a:r>
            <a:endParaRPr lang="de-DE" sz="975" spc="38" dirty="0">
              <a:solidFill>
                <a:srgbClr val="C00000"/>
              </a:solidFill>
              <a:latin typeface="Arial" panose="020B0604020202020204" pitchFamily="34" charset="0"/>
            </a:endParaRPr>
          </a:p>
        </p:txBody>
      </p:sp>
      <p:sp>
        <p:nvSpPr>
          <p:cNvPr id="14" name="Textfeld 13">
            <a:extLst>
              <a:ext uri="{FF2B5EF4-FFF2-40B4-BE49-F238E27FC236}">
                <a16:creationId xmlns:a16="http://schemas.microsoft.com/office/drawing/2014/main" id="{A4D2E78F-CD9F-C776-FDEB-F2E960B75A72}"/>
              </a:ext>
            </a:extLst>
          </p:cNvPr>
          <p:cNvSpPr txBox="1"/>
          <p:nvPr/>
        </p:nvSpPr>
        <p:spPr>
          <a:xfrm>
            <a:off x="836844" y="2360470"/>
            <a:ext cx="1864754" cy="180593"/>
          </a:xfrm>
          <a:prstGeom prst="rect">
            <a:avLst/>
          </a:prstGeom>
          <a:ln w="6350">
            <a:noFill/>
          </a:ln>
        </p:spPr>
        <p:txBody>
          <a:bodyPr vert="horz" wrap="none" lIns="0" tIns="0" rIns="0" bIns="0" rtlCol="0" anchor="t">
            <a:noAutofit/>
          </a:bodyPr>
          <a:lstStyle/>
          <a:p>
            <a:pPr>
              <a:spcBef>
                <a:spcPts val="450"/>
              </a:spcBef>
            </a:pPr>
            <a:r>
              <a:rPr lang="de-DE" sz="975" spc="38" dirty="0">
                <a:solidFill>
                  <a:srgbClr val="005A9E"/>
                </a:solidFill>
                <a:latin typeface="Arial" panose="020B0604020202020204" pitchFamily="34" charset="0"/>
              </a:rPr>
              <a:t>quick online-</a:t>
            </a:r>
            <a:r>
              <a:rPr lang="de-DE" sz="975" spc="38" dirty="0" err="1">
                <a:solidFill>
                  <a:srgbClr val="005A9E"/>
                </a:solidFill>
                <a:latin typeface="Arial" panose="020B0604020202020204" pitchFamily="34" charset="0"/>
              </a:rPr>
              <a:t>incorporation</a:t>
            </a:r>
            <a:endParaRPr lang="de-DE" sz="975" spc="38" dirty="0">
              <a:solidFill>
                <a:srgbClr val="005A9E"/>
              </a:solidFill>
              <a:latin typeface="Arial" panose="020B0604020202020204" pitchFamily="34" charset="0"/>
            </a:endParaRPr>
          </a:p>
        </p:txBody>
      </p:sp>
      <p:sp>
        <p:nvSpPr>
          <p:cNvPr id="15" name="Textfeld 14">
            <a:extLst>
              <a:ext uri="{FF2B5EF4-FFF2-40B4-BE49-F238E27FC236}">
                <a16:creationId xmlns:a16="http://schemas.microsoft.com/office/drawing/2014/main" id="{57325CB3-6446-DC07-1A03-85FC015A7551}"/>
              </a:ext>
            </a:extLst>
          </p:cNvPr>
          <p:cNvSpPr txBox="1"/>
          <p:nvPr/>
        </p:nvSpPr>
        <p:spPr>
          <a:xfrm>
            <a:off x="836844" y="2659169"/>
            <a:ext cx="1864754" cy="180593"/>
          </a:xfrm>
          <a:prstGeom prst="rect">
            <a:avLst/>
          </a:prstGeom>
          <a:ln w="6350">
            <a:noFill/>
          </a:ln>
        </p:spPr>
        <p:txBody>
          <a:bodyPr vert="horz" wrap="none" lIns="0" tIns="0" rIns="0" bIns="0" rtlCol="0" anchor="t">
            <a:noAutofit/>
          </a:bodyPr>
          <a:lstStyle/>
          <a:p>
            <a:pPr>
              <a:spcBef>
                <a:spcPts val="450"/>
              </a:spcBef>
            </a:pPr>
            <a:r>
              <a:rPr lang="de-DE" sz="975" spc="38" dirty="0">
                <a:solidFill>
                  <a:srgbClr val="005A9E"/>
                </a:solidFill>
                <a:latin typeface="Arial" panose="020B0604020202020204" pitchFamily="34" charset="0"/>
              </a:rPr>
              <a:t>virtual registered </a:t>
            </a:r>
            <a:r>
              <a:rPr lang="de-DE" sz="975" spc="38" dirty="0" err="1">
                <a:solidFill>
                  <a:srgbClr val="005A9E"/>
                </a:solidFill>
                <a:latin typeface="Arial" panose="020B0604020202020204" pitchFamily="34" charset="0"/>
              </a:rPr>
              <a:t>seat</a:t>
            </a:r>
            <a:endParaRPr lang="de-DE" sz="975" spc="38" dirty="0">
              <a:solidFill>
                <a:srgbClr val="005A9E"/>
              </a:solidFill>
              <a:latin typeface="Arial" panose="020B0604020202020204" pitchFamily="34" charset="0"/>
            </a:endParaRPr>
          </a:p>
        </p:txBody>
      </p:sp>
      <p:sp>
        <p:nvSpPr>
          <p:cNvPr id="16" name="Textfeld 15">
            <a:extLst>
              <a:ext uri="{FF2B5EF4-FFF2-40B4-BE49-F238E27FC236}">
                <a16:creationId xmlns:a16="http://schemas.microsoft.com/office/drawing/2014/main" id="{57A9D169-53DB-7E47-AD5B-316FF82B28A2}"/>
              </a:ext>
            </a:extLst>
          </p:cNvPr>
          <p:cNvSpPr txBox="1"/>
          <p:nvPr/>
        </p:nvSpPr>
        <p:spPr>
          <a:xfrm>
            <a:off x="818191" y="3284761"/>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protection</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from</a:t>
            </a:r>
            <a:r>
              <a:rPr lang="de-DE" sz="975" spc="38" dirty="0">
                <a:solidFill>
                  <a:srgbClr val="005A9E"/>
                </a:solidFill>
                <a:latin typeface="Arial" panose="020B0604020202020204" pitchFamily="34" charset="0"/>
              </a:rPr>
              <a:t> killer-</a:t>
            </a:r>
            <a:r>
              <a:rPr lang="de-DE" sz="975" spc="38" dirty="0" err="1">
                <a:solidFill>
                  <a:srgbClr val="005A9E"/>
                </a:solidFill>
                <a:latin typeface="Arial" panose="020B0604020202020204" pitchFamily="34" charset="0"/>
              </a:rPr>
              <a:t>acquisition</a:t>
            </a:r>
            <a:endParaRPr lang="de-DE" sz="975" spc="38" dirty="0">
              <a:solidFill>
                <a:srgbClr val="005A9E"/>
              </a:solidFill>
              <a:latin typeface="Arial" panose="020B0604020202020204" pitchFamily="34" charset="0"/>
            </a:endParaRPr>
          </a:p>
        </p:txBody>
      </p:sp>
      <p:sp>
        <p:nvSpPr>
          <p:cNvPr id="17" name="Textfeld 16">
            <a:extLst>
              <a:ext uri="{FF2B5EF4-FFF2-40B4-BE49-F238E27FC236}">
                <a16:creationId xmlns:a16="http://schemas.microsoft.com/office/drawing/2014/main" id="{0F528FA7-88D4-EED3-2C2E-FAAB5256B032}"/>
              </a:ext>
            </a:extLst>
          </p:cNvPr>
          <p:cNvSpPr txBox="1"/>
          <p:nvPr/>
        </p:nvSpPr>
        <p:spPr>
          <a:xfrm>
            <a:off x="826306" y="3909816"/>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C00000"/>
                </a:solidFill>
                <a:latin typeface="Arial" panose="020B0604020202020204" pitchFamily="34" charset="0"/>
              </a:rPr>
              <a:t>equity</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capital</a:t>
            </a:r>
            <a:r>
              <a:rPr lang="de-DE" sz="975" spc="38" dirty="0">
                <a:solidFill>
                  <a:srgbClr val="C00000"/>
                </a:solidFill>
                <a:latin typeface="Arial" panose="020B0604020202020204" pitchFamily="34" charset="0"/>
              </a:rPr>
              <a:t> &gt;100k€</a:t>
            </a:r>
            <a:br>
              <a:rPr lang="de-DE" sz="975" spc="38" dirty="0">
                <a:solidFill>
                  <a:srgbClr val="C00000"/>
                </a:solidFill>
                <a:latin typeface="Arial" panose="020B0604020202020204" pitchFamily="34" charset="0"/>
              </a:rPr>
            </a:br>
            <a:r>
              <a:rPr lang="de-DE" sz="975" spc="38" dirty="0">
                <a:solidFill>
                  <a:srgbClr val="C00000"/>
                </a:solidFill>
                <a:latin typeface="Arial" panose="020B0604020202020204" pitchFamily="34" charset="0"/>
              </a:rPr>
              <a:t>(</a:t>
            </a:r>
            <a:r>
              <a:rPr lang="de-DE" sz="975" spc="38" dirty="0" err="1">
                <a:solidFill>
                  <a:srgbClr val="C00000"/>
                </a:solidFill>
                <a:latin typeface="Arial" panose="020B0604020202020204" pitchFamily="34" charset="0"/>
              </a:rPr>
              <a:t>including</a:t>
            </a:r>
            <a:r>
              <a:rPr lang="de-DE" sz="975" spc="38" dirty="0">
                <a:solidFill>
                  <a:srgbClr val="C00000"/>
                </a:solidFill>
                <a:latin typeface="Arial" panose="020B0604020202020204" pitchFamily="34" charset="0"/>
              </a:rPr>
              <a:t> insolvency </a:t>
            </a:r>
            <a:r>
              <a:rPr lang="de-DE" sz="975" spc="38" dirty="0" err="1">
                <a:solidFill>
                  <a:srgbClr val="C00000"/>
                </a:solidFill>
                <a:latin typeface="Arial" panose="020B0604020202020204" pitchFamily="34" charset="0"/>
              </a:rPr>
              <a:t>deposit</a:t>
            </a:r>
            <a:r>
              <a:rPr lang="de-DE" sz="975" spc="38" dirty="0">
                <a:solidFill>
                  <a:srgbClr val="C00000"/>
                </a:solidFill>
                <a:latin typeface="Arial" panose="020B0604020202020204" pitchFamily="34" charset="0"/>
              </a:rPr>
              <a:t>)</a:t>
            </a:r>
          </a:p>
        </p:txBody>
      </p:sp>
      <p:sp>
        <p:nvSpPr>
          <p:cNvPr id="18" name="Textfeld 17">
            <a:extLst>
              <a:ext uri="{FF2B5EF4-FFF2-40B4-BE49-F238E27FC236}">
                <a16:creationId xmlns:a16="http://schemas.microsoft.com/office/drawing/2014/main" id="{F70A42E3-0865-5818-30A4-C7D4332ED73F}"/>
              </a:ext>
            </a:extLst>
          </p:cNvPr>
          <p:cNvSpPr txBox="1"/>
          <p:nvPr/>
        </p:nvSpPr>
        <p:spPr>
          <a:xfrm>
            <a:off x="826306" y="2055670"/>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only</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start-ups</a:t>
            </a:r>
            <a:r>
              <a:rPr lang="de-DE" sz="975" spc="38" dirty="0">
                <a:solidFill>
                  <a:srgbClr val="005A9E"/>
                </a:solidFill>
                <a:latin typeface="Arial" panose="020B0604020202020204" pitchFamily="34" charset="0"/>
              </a:rPr>
              <a:t> / </a:t>
            </a:r>
            <a:r>
              <a:rPr lang="de-DE" sz="975" spc="38" dirty="0" err="1">
                <a:solidFill>
                  <a:srgbClr val="005A9E"/>
                </a:solidFill>
                <a:latin typeface="Arial" panose="020B0604020202020204" pitchFamily="34" charset="0"/>
              </a:rPr>
              <a:t>scale-ups</a:t>
            </a:r>
            <a:endParaRPr lang="de-DE" sz="975" spc="38" dirty="0">
              <a:solidFill>
                <a:srgbClr val="005A9E"/>
              </a:solidFill>
              <a:latin typeface="Arial" panose="020B0604020202020204" pitchFamily="34" charset="0"/>
            </a:endParaRPr>
          </a:p>
        </p:txBody>
      </p:sp>
      <p:sp>
        <p:nvSpPr>
          <p:cNvPr id="19" name="Textfeld 18">
            <a:extLst>
              <a:ext uri="{FF2B5EF4-FFF2-40B4-BE49-F238E27FC236}">
                <a16:creationId xmlns:a16="http://schemas.microsoft.com/office/drawing/2014/main" id="{B71B65E6-F183-5C6B-64B0-3D0F5AD57936}"/>
              </a:ext>
            </a:extLst>
          </p:cNvPr>
          <p:cNvSpPr txBox="1"/>
          <p:nvPr/>
        </p:nvSpPr>
        <p:spPr>
          <a:xfrm>
            <a:off x="4802746" y="2071999"/>
            <a:ext cx="1575194" cy="180593"/>
          </a:xfrm>
          <a:prstGeom prst="rect">
            <a:avLst/>
          </a:prstGeom>
          <a:ln w="6350">
            <a:noFill/>
          </a:ln>
        </p:spPr>
        <p:txBody>
          <a:bodyPr vert="horz" wrap="none" lIns="0" tIns="0" rIns="0" bIns="0" rtlCol="0" anchor="t">
            <a:noAutofit/>
          </a:bodyPr>
          <a:lstStyle/>
          <a:p>
            <a:pPr>
              <a:spcBef>
                <a:spcPts val="450"/>
              </a:spcBef>
            </a:pPr>
            <a:r>
              <a:rPr lang="de-DE" sz="975" spc="38" dirty="0">
                <a:solidFill>
                  <a:srgbClr val="C00000"/>
                </a:solidFill>
                <a:latin typeface="Arial" panose="020B0604020202020204" pitchFamily="34" charset="0"/>
              </a:rPr>
              <a:t>uniform &amp; simple</a:t>
            </a:r>
            <a:br>
              <a:rPr lang="de-DE" sz="975" spc="38" dirty="0">
                <a:solidFill>
                  <a:srgbClr val="C00000"/>
                </a:solidFill>
                <a:latin typeface="Arial" panose="020B0604020202020204" pitchFamily="34" charset="0"/>
              </a:rPr>
            </a:br>
            <a:endParaRPr lang="de-DE" sz="975" spc="38" dirty="0">
              <a:solidFill>
                <a:srgbClr val="C00000"/>
              </a:solidFill>
              <a:latin typeface="Arial" panose="020B0604020202020204" pitchFamily="34" charset="0"/>
            </a:endParaRPr>
          </a:p>
        </p:txBody>
      </p:sp>
      <p:sp>
        <p:nvSpPr>
          <p:cNvPr id="20" name="Textfeld 19">
            <a:extLst>
              <a:ext uri="{FF2B5EF4-FFF2-40B4-BE49-F238E27FC236}">
                <a16:creationId xmlns:a16="http://schemas.microsoft.com/office/drawing/2014/main" id="{5524AE15-B7E8-6A1C-04FD-8547BB938BBF}"/>
              </a:ext>
            </a:extLst>
          </p:cNvPr>
          <p:cNvSpPr txBox="1"/>
          <p:nvPr/>
        </p:nvSpPr>
        <p:spPr>
          <a:xfrm>
            <a:off x="4802746" y="2316760"/>
            <a:ext cx="1575194" cy="290846"/>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C00000"/>
                </a:solidFill>
                <a:latin typeface="Arial" panose="020B0604020202020204" pitchFamily="34" charset="0"/>
              </a:rPr>
              <a:t>tax</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authorities</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of</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first</a:t>
            </a:r>
            <a:r>
              <a:rPr lang="de-DE" sz="975" spc="38" dirty="0">
                <a:solidFill>
                  <a:srgbClr val="C00000"/>
                </a:solidFill>
                <a:latin typeface="Arial" panose="020B0604020202020204" pitchFamily="34" charset="0"/>
              </a:rPr>
              <a:t> real</a:t>
            </a:r>
            <a:br>
              <a:rPr lang="de-DE" sz="975" spc="38" dirty="0">
                <a:solidFill>
                  <a:srgbClr val="C00000"/>
                </a:solidFill>
                <a:latin typeface="Arial" panose="020B0604020202020204" pitchFamily="34" charset="0"/>
              </a:rPr>
            </a:br>
            <a:r>
              <a:rPr lang="de-DE" sz="975" spc="38" dirty="0" err="1">
                <a:solidFill>
                  <a:srgbClr val="C00000"/>
                </a:solidFill>
                <a:latin typeface="Arial" panose="020B0604020202020204" pitchFamily="34" charset="0"/>
              </a:rPr>
              <a:t>office</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remain</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competent</a:t>
            </a:r>
            <a:endParaRPr lang="de-DE" sz="975" spc="38" dirty="0">
              <a:solidFill>
                <a:srgbClr val="C00000"/>
              </a:solidFill>
              <a:latin typeface="Arial" panose="020B0604020202020204" pitchFamily="34" charset="0"/>
            </a:endParaRPr>
          </a:p>
        </p:txBody>
      </p:sp>
      <p:sp>
        <p:nvSpPr>
          <p:cNvPr id="21" name="Textfeld 20">
            <a:extLst>
              <a:ext uri="{FF2B5EF4-FFF2-40B4-BE49-F238E27FC236}">
                <a16:creationId xmlns:a16="http://schemas.microsoft.com/office/drawing/2014/main" id="{E9083A3E-4E93-C28C-D1C7-60A08DEB7EFC}"/>
              </a:ext>
            </a:extLst>
          </p:cNvPr>
          <p:cNvSpPr txBox="1"/>
          <p:nvPr/>
        </p:nvSpPr>
        <p:spPr>
          <a:xfrm>
            <a:off x="818190" y="3611117"/>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C00000"/>
                </a:solidFill>
                <a:latin typeface="Arial" panose="020B0604020202020204" pitchFamily="34" charset="0"/>
              </a:rPr>
              <a:t>one</a:t>
            </a:r>
            <a:r>
              <a:rPr lang="de-DE" sz="975" spc="38" dirty="0">
                <a:solidFill>
                  <a:srgbClr val="C00000"/>
                </a:solidFill>
                <a:latin typeface="Arial" panose="020B0604020202020204" pitchFamily="34" charset="0"/>
              </a:rPr>
              <a:t> real </a:t>
            </a:r>
            <a:r>
              <a:rPr lang="de-DE" sz="975" spc="38" dirty="0" err="1">
                <a:solidFill>
                  <a:srgbClr val="C00000"/>
                </a:solidFill>
                <a:latin typeface="Arial" panose="020B0604020202020204" pitchFamily="34" charset="0"/>
              </a:rPr>
              <a:t>office</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within</a:t>
            </a:r>
            <a:r>
              <a:rPr lang="de-DE" sz="975" spc="38" dirty="0">
                <a:solidFill>
                  <a:srgbClr val="C00000"/>
                </a:solidFill>
                <a:latin typeface="Arial" panose="020B0604020202020204" pitchFamily="34" charset="0"/>
              </a:rPr>
              <a:t> EU</a:t>
            </a:r>
          </a:p>
        </p:txBody>
      </p:sp>
      <p:sp>
        <p:nvSpPr>
          <p:cNvPr id="22" name="Textfeld 21">
            <a:extLst>
              <a:ext uri="{FF2B5EF4-FFF2-40B4-BE49-F238E27FC236}">
                <a16:creationId xmlns:a16="http://schemas.microsoft.com/office/drawing/2014/main" id="{57AC6695-7BC4-3FAA-5870-606B5899BA45}"/>
              </a:ext>
            </a:extLst>
          </p:cNvPr>
          <p:cNvSpPr txBox="1"/>
          <p:nvPr/>
        </p:nvSpPr>
        <p:spPr>
          <a:xfrm>
            <a:off x="6461056" y="4160953"/>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distinction</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of</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claims</a:t>
            </a:r>
            <a:r>
              <a:rPr lang="de-DE" sz="975" spc="38" dirty="0">
                <a:solidFill>
                  <a:srgbClr val="005A9E"/>
                </a:solidFill>
                <a:latin typeface="Arial" panose="020B0604020202020204" pitchFamily="34" charset="0"/>
              </a:rPr>
              <a:t>:</a:t>
            </a:r>
          </a:p>
        </p:txBody>
      </p:sp>
      <p:sp>
        <p:nvSpPr>
          <p:cNvPr id="23" name="Textfeld 22">
            <a:extLst>
              <a:ext uri="{FF2B5EF4-FFF2-40B4-BE49-F238E27FC236}">
                <a16:creationId xmlns:a16="http://schemas.microsoft.com/office/drawing/2014/main" id="{76239782-8980-E144-825D-1AA0A8775D2A}"/>
              </a:ext>
            </a:extLst>
          </p:cNvPr>
          <p:cNvSpPr txBox="1"/>
          <p:nvPr/>
        </p:nvSpPr>
        <p:spPr>
          <a:xfrm>
            <a:off x="6442404" y="2043152"/>
            <a:ext cx="1864754"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prev</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restructuring</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framework</a:t>
            </a:r>
            <a:endParaRPr lang="de-DE" sz="975" spc="38" dirty="0">
              <a:solidFill>
                <a:srgbClr val="005A9E"/>
              </a:solidFill>
              <a:latin typeface="Arial" panose="020B0604020202020204" pitchFamily="34" charset="0"/>
            </a:endParaRPr>
          </a:p>
        </p:txBody>
      </p:sp>
      <p:sp>
        <p:nvSpPr>
          <p:cNvPr id="24" name="Textfeld 23">
            <a:extLst>
              <a:ext uri="{FF2B5EF4-FFF2-40B4-BE49-F238E27FC236}">
                <a16:creationId xmlns:a16="http://schemas.microsoft.com/office/drawing/2014/main" id="{9C61A7E7-F734-FB17-E99F-402076DB1909}"/>
              </a:ext>
            </a:extLst>
          </p:cNvPr>
          <p:cNvSpPr txBox="1"/>
          <p:nvPr/>
        </p:nvSpPr>
        <p:spPr>
          <a:xfrm>
            <a:off x="6442404" y="2348441"/>
            <a:ext cx="1864754" cy="329957"/>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creditor</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oriented</a:t>
            </a:r>
            <a:r>
              <a:rPr lang="de-DE" sz="975" spc="38" dirty="0">
                <a:solidFill>
                  <a:srgbClr val="005A9E"/>
                </a:solidFill>
                <a:latin typeface="Arial" panose="020B0604020202020204" pitchFamily="34" charset="0"/>
              </a:rPr>
              <a:t> insolvency </a:t>
            </a:r>
            <a:r>
              <a:rPr lang="de-DE" sz="975" spc="38" dirty="0" err="1">
                <a:solidFill>
                  <a:srgbClr val="005A9E"/>
                </a:solidFill>
                <a:latin typeface="Arial" panose="020B0604020202020204" pitchFamily="34" charset="0"/>
              </a:rPr>
              <a:t>law</a:t>
            </a:r>
            <a:br>
              <a:rPr lang="de-DE" sz="975" spc="38" dirty="0">
                <a:solidFill>
                  <a:srgbClr val="005A9E"/>
                </a:solidFill>
                <a:latin typeface="Arial" panose="020B0604020202020204" pitchFamily="34" charset="0"/>
              </a:rPr>
            </a:br>
            <a:r>
              <a:rPr lang="de-DE" sz="975" spc="38" dirty="0">
                <a:solidFill>
                  <a:srgbClr val="005A9E"/>
                </a:solidFill>
                <a:latin typeface="Arial" panose="020B0604020202020204" pitchFamily="34" charset="0"/>
              </a:rPr>
              <a:t>(UNCITRAL legislative </a:t>
            </a:r>
            <a:r>
              <a:rPr lang="de-DE" sz="975" spc="38" dirty="0" err="1">
                <a:solidFill>
                  <a:srgbClr val="005A9E"/>
                </a:solidFill>
                <a:latin typeface="Arial" panose="020B0604020202020204" pitchFamily="34" charset="0"/>
              </a:rPr>
              <a:t>guide</a:t>
            </a:r>
            <a:r>
              <a:rPr lang="de-DE" sz="975" spc="38" dirty="0">
                <a:solidFill>
                  <a:srgbClr val="005A9E"/>
                </a:solidFill>
                <a:latin typeface="Arial" panose="020B0604020202020204" pitchFamily="34" charset="0"/>
              </a:rPr>
              <a:t>)</a:t>
            </a:r>
            <a:br>
              <a:rPr lang="de-DE" sz="975" spc="38" dirty="0">
                <a:solidFill>
                  <a:srgbClr val="005A9E"/>
                </a:solidFill>
                <a:latin typeface="Arial" panose="020B0604020202020204" pitchFamily="34" charset="0"/>
              </a:rPr>
            </a:br>
            <a:r>
              <a:rPr lang="de-DE" sz="975" spc="38" dirty="0">
                <a:solidFill>
                  <a:srgbClr val="005A9E"/>
                </a:solidFill>
                <a:latin typeface="Arial" panose="020B0604020202020204" pitchFamily="34" charset="0"/>
              </a:rPr>
              <a:t>(insolvency III </a:t>
            </a:r>
            <a:r>
              <a:rPr lang="de-DE" sz="975" spc="38" dirty="0" err="1">
                <a:solidFill>
                  <a:srgbClr val="005A9E"/>
                </a:solidFill>
                <a:latin typeface="Arial" panose="020B0604020202020204" pitchFamily="34" charset="0"/>
              </a:rPr>
              <a:t>directive</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features</a:t>
            </a:r>
            <a:r>
              <a:rPr lang="de-DE" sz="975" spc="38" dirty="0">
                <a:solidFill>
                  <a:srgbClr val="005A9E"/>
                </a:solidFill>
                <a:latin typeface="Arial" panose="020B0604020202020204" pitchFamily="34" charset="0"/>
              </a:rPr>
              <a:t>)</a:t>
            </a:r>
          </a:p>
        </p:txBody>
      </p:sp>
      <p:sp>
        <p:nvSpPr>
          <p:cNvPr id="25" name="Textfeld 24">
            <a:extLst>
              <a:ext uri="{FF2B5EF4-FFF2-40B4-BE49-F238E27FC236}">
                <a16:creationId xmlns:a16="http://schemas.microsoft.com/office/drawing/2014/main" id="{BCBB2658-9DCC-0060-80B8-2FDC7F0E1781}"/>
              </a:ext>
            </a:extLst>
          </p:cNvPr>
          <p:cNvSpPr txBox="1"/>
          <p:nvPr/>
        </p:nvSpPr>
        <p:spPr>
          <a:xfrm>
            <a:off x="6706727" y="4395434"/>
            <a:ext cx="1373412" cy="180593"/>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unsecured</a:t>
            </a:r>
            <a:r>
              <a:rPr lang="de-DE" sz="975" spc="38" dirty="0">
                <a:solidFill>
                  <a:srgbClr val="005A9E"/>
                </a:solidFill>
                <a:latin typeface="Arial" panose="020B0604020202020204" pitchFamily="34" charset="0"/>
              </a:rPr>
              <a:t>  ↔  </a:t>
            </a:r>
            <a:r>
              <a:rPr lang="de-DE" sz="975" spc="38" dirty="0" err="1">
                <a:solidFill>
                  <a:srgbClr val="005A9E"/>
                </a:solidFill>
                <a:latin typeface="Arial" panose="020B0604020202020204" pitchFamily="34" charset="0"/>
              </a:rPr>
              <a:t>secured</a:t>
            </a:r>
            <a:endParaRPr lang="de-DE" sz="975" spc="38" dirty="0">
              <a:solidFill>
                <a:srgbClr val="005A9E"/>
              </a:solidFill>
              <a:latin typeface="Arial" panose="020B0604020202020204" pitchFamily="34" charset="0"/>
            </a:endParaRPr>
          </a:p>
        </p:txBody>
      </p:sp>
      <p:sp>
        <p:nvSpPr>
          <p:cNvPr id="26" name="Textfeld 25">
            <a:extLst>
              <a:ext uri="{FF2B5EF4-FFF2-40B4-BE49-F238E27FC236}">
                <a16:creationId xmlns:a16="http://schemas.microsoft.com/office/drawing/2014/main" id="{9161C52A-5D1A-E754-9A65-39FE43E376B3}"/>
              </a:ext>
            </a:extLst>
          </p:cNvPr>
          <p:cNvSpPr txBox="1"/>
          <p:nvPr/>
        </p:nvSpPr>
        <p:spPr>
          <a:xfrm>
            <a:off x="6146917" y="4771749"/>
            <a:ext cx="1791993" cy="290846"/>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pre-opening</a:t>
            </a:r>
            <a:r>
              <a:rPr lang="de-DE" sz="975" spc="38" dirty="0">
                <a:solidFill>
                  <a:srgbClr val="005A9E"/>
                </a:solidFill>
                <a:latin typeface="Arial" panose="020B0604020202020204" pitchFamily="34" charset="0"/>
              </a:rPr>
              <a:t>  ↔  </a:t>
            </a:r>
            <a:r>
              <a:rPr lang="de-DE" sz="975" spc="38" dirty="0" err="1">
                <a:solidFill>
                  <a:srgbClr val="005A9E"/>
                </a:solidFill>
                <a:latin typeface="Arial" panose="020B0604020202020204" pitchFamily="34" charset="0"/>
              </a:rPr>
              <a:t>post</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opening</a:t>
            </a:r>
            <a:br>
              <a:rPr lang="de-DE" sz="975" spc="38" dirty="0">
                <a:solidFill>
                  <a:srgbClr val="005A9E"/>
                </a:solidFill>
                <a:latin typeface="Arial" panose="020B0604020202020204" pitchFamily="34" charset="0"/>
              </a:rPr>
            </a:br>
            <a:r>
              <a:rPr lang="de-DE" sz="975" spc="38" dirty="0">
                <a:solidFill>
                  <a:srgbClr val="005A9E"/>
                </a:solidFill>
                <a:latin typeface="Arial" panose="020B0604020202020204" pitchFamily="34" charset="0"/>
              </a:rPr>
              <a:t>(</a:t>
            </a:r>
            <a:r>
              <a:rPr lang="de-DE" sz="975" spc="38" dirty="0" err="1">
                <a:solidFill>
                  <a:srgbClr val="005A9E"/>
                </a:solidFill>
                <a:latin typeface="Arial" panose="020B0604020202020204" pitchFamily="34" charset="0"/>
              </a:rPr>
              <a:t>no</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ranking</a:t>
            </a:r>
            <a:r>
              <a:rPr lang="de-DE" sz="975" spc="38" dirty="0">
                <a:solidFill>
                  <a:srgbClr val="005A9E"/>
                </a:solidFill>
                <a:latin typeface="Arial" panose="020B0604020202020204" pitchFamily="34" charset="0"/>
              </a:rPr>
              <a:t>)</a:t>
            </a:r>
          </a:p>
        </p:txBody>
      </p:sp>
      <p:cxnSp>
        <p:nvCxnSpPr>
          <p:cNvPr id="28" name="Gerade Verbindung mit Pfeil 27">
            <a:extLst>
              <a:ext uri="{FF2B5EF4-FFF2-40B4-BE49-F238E27FC236}">
                <a16:creationId xmlns:a16="http://schemas.microsoft.com/office/drawing/2014/main" id="{833EE1A8-64A2-21A7-7FBB-6ED92A8A1E73}"/>
              </a:ext>
            </a:extLst>
          </p:cNvPr>
          <p:cNvCxnSpPr>
            <a:cxnSpLocks/>
          </p:cNvCxnSpPr>
          <p:nvPr/>
        </p:nvCxnSpPr>
        <p:spPr>
          <a:xfrm flipH="1">
            <a:off x="6699108" y="4584195"/>
            <a:ext cx="174133" cy="187554"/>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cxnSp>
        <p:nvCxnSpPr>
          <p:cNvPr id="30" name="Gerade Verbindung mit Pfeil 29">
            <a:extLst>
              <a:ext uri="{FF2B5EF4-FFF2-40B4-BE49-F238E27FC236}">
                <a16:creationId xmlns:a16="http://schemas.microsoft.com/office/drawing/2014/main" id="{8FD2FE1A-0C4D-BF3C-6BF2-5D14D20BAE9B}"/>
              </a:ext>
            </a:extLst>
          </p:cNvPr>
          <p:cNvCxnSpPr>
            <a:cxnSpLocks/>
          </p:cNvCxnSpPr>
          <p:nvPr/>
        </p:nvCxnSpPr>
        <p:spPr>
          <a:xfrm>
            <a:off x="7170420" y="4584195"/>
            <a:ext cx="178673" cy="187554"/>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sp>
        <p:nvSpPr>
          <p:cNvPr id="35" name="Textfeld 34">
            <a:extLst>
              <a:ext uri="{FF2B5EF4-FFF2-40B4-BE49-F238E27FC236}">
                <a16:creationId xmlns:a16="http://schemas.microsoft.com/office/drawing/2014/main" id="{A248EDB7-DB63-F311-8E47-72CB649ABC91}"/>
              </a:ext>
            </a:extLst>
          </p:cNvPr>
          <p:cNvSpPr txBox="1"/>
          <p:nvPr/>
        </p:nvSpPr>
        <p:spPr>
          <a:xfrm>
            <a:off x="6442404" y="2916801"/>
            <a:ext cx="1853651" cy="157370"/>
          </a:xfrm>
          <a:prstGeom prst="rect">
            <a:avLst/>
          </a:prstGeom>
          <a:ln w="6350">
            <a:noFill/>
          </a:ln>
        </p:spPr>
        <p:txBody>
          <a:bodyPr vert="horz" wrap="none" lIns="0" tIns="0" rIns="0" bIns="0" rtlCol="0" anchor="t">
            <a:noAutofit/>
          </a:bodyPr>
          <a:lstStyle/>
          <a:p>
            <a:pPr>
              <a:spcBef>
                <a:spcPts val="450"/>
              </a:spcBef>
            </a:pPr>
            <a:r>
              <a:rPr lang="de-DE" sz="975" spc="38" dirty="0">
                <a:solidFill>
                  <a:srgbClr val="C00000"/>
                </a:solidFill>
                <a:latin typeface="Arial" panose="020B0604020202020204" pitchFamily="34" charset="0"/>
              </a:rPr>
              <a:t>fully </a:t>
            </a:r>
            <a:r>
              <a:rPr lang="de-DE" sz="975" spc="38" dirty="0" err="1">
                <a:solidFill>
                  <a:srgbClr val="C00000"/>
                </a:solidFill>
                <a:latin typeface="Arial" panose="020B0604020202020204" pitchFamily="34" charset="0"/>
              </a:rPr>
              <a:t>digitalised</a:t>
            </a:r>
            <a:r>
              <a:rPr lang="de-DE" sz="975" spc="38" dirty="0">
                <a:solidFill>
                  <a:srgbClr val="C00000"/>
                </a:solidFill>
                <a:latin typeface="Arial" panose="020B0604020202020204" pitchFamily="34" charset="0"/>
              </a:rPr>
              <a:t> (ex. </a:t>
            </a:r>
            <a:r>
              <a:rPr lang="de-DE" sz="975" spc="38" dirty="0" err="1">
                <a:solidFill>
                  <a:srgbClr val="C00000"/>
                </a:solidFill>
                <a:latin typeface="Arial" panose="020B0604020202020204" pitchFamily="34" charset="0"/>
              </a:rPr>
              <a:t>Belgium</a:t>
            </a:r>
            <a:r>
              <a:rPr lang="de-DE" sz="975" spc="38" dirty="0">
                <a:solidFill>
                  <a:srgbClr val="C00000"/>
                </a:solidFill>
                <a:latin typeface="Arial" panose="020B0604020202020204" pitchFamily="34" charset="0"/>
              </a:rPr>
              <a:t>)</a:t>
            </a:r>
          </a:p>
        </p:txBody>
      </p:sp>
      <p:sp>
        <p:nvSpPr>
          <p:cNvPr id="36" name="Rechteck 35">
            <a:extLst>
              <a:ext uri="{FF2B5EF4-FFF2-40B4-BE49-F238E27FC236}">
                <a16:creationId xmlns:a16="http://schemas.microsoft.com/office/drawing/2014/main" id="{D95D91B2-507C-ABCA-D9C3-7F2F84FBDFA6}"/>
              </a:ext>
            </a:extLst>
          </p:cNvPr>
          <p:cNvSpPr/>
          <p:nvPr/>
        </p:nvSpPr>
        <p:spPr>
          <a:xfrm>
            <a:off x="3793830" y="3203809"/>
            <a:ext cx="1327739" cy="1223412"/>
          </a:xfrm>
          <a:prstGeom prst="rect">
            <a:avLst/>
          </a:prstGeom>
          <a:noFill/>
        </p:spPr>
        <p:txBody>
          <a:bodyPr wrap="square" lIns="68580" tIns="34290" rIns="68580" bIns="34290">
            <a:spAutoFit/>
          </a:bodyPr>
          <a:lstStyle/>
          <a:p>
            <a:pPr algn="ctr"/>
            <a:r>
              <a:rPr lang="de-DE" sz="75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28</a:t>
            </a:r>
          </a:p>
        </p:txBody>
      </p:sp>
      <p:sp>
        <p:nvSpPr>
          <p:cNvPr id="37" name="Textfeld 36">
            <a:extLst>
              <a:ext uri="{FF2B5EF4-FFF2-40B4-BE49-F238E27FC236}">
                <a16:creationId xmlns:a16="http://schemas.microsoft.com/office/drawing/2014/main" id="{2738B2B1-4AC4-7C8C-299E-9CA5CC0AC922}"/>
              </a:ext>
            </a:extLst>
          </p:cNvPr>
          <p:cNvSpPr txBox="1"/>
          <p:nvPr/>
        </p:nvSpPr>
        <p:spPr>
          <a:xfrm>
            <a:off x="6442404" y="3238135"/>
            <a:ext cx="1853651" cy="157370"/>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C00000"/>
                </a:solidFill>
                <a:latin typeface="Arial" panose="020B0604020202020204" pitchFamily="34" charset="0"/>
              </a:rPr>
              <a:t>court</a:t>
            </a:r>
            <a:r>
              <a:rPr lang="de-DE" sz="975" spc="38" dirty="0">
                <a:solidFill>
                  <a:srgbClr val="C00000"/>
                </a:solidFill>
                <a:latin typeface="Arial" panose="020B0604020202020204" pitchFamily="34" charset="0"/>
              </a:rPr>
              <a:t>: pool </a:t>
            </a:r>
            <a:r>
              <a:rPr lang="de-DE" sz="975" spc="38" dirty="0" err="1">
                <a:solidFill>
                  <a:srgbClr val="C00000"/>
                </a:solidFill>
                <a:latin typeface="Arial" panose="020B0604020202020204" pitchFamily="34" charset="0"/>
              </a:rPr>
              <a:t>of</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qualified</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experts</a:t>
            </a:r>
            <a:endParaRPr lang="de-DE" sz="975" spc="38" dirty="0">
              <a:solidFill>
                <a:srgbClr val="C00000"/>
              </a:solidFill>
              <a:latin typeface="Arial" panose="020B0604020202020204" pitchFamily="34" charset="0"/>
            </a:endParaRPr>
          </a:p>
        </p:txBody>
      </p:sp>
      <p:sp>
        <p:nvSpPr>
          <p:cNvPr id="38" name="Textfeld 37">
            <a:extLst>
              <a:ext uri="{FF2B5EF4-FFF2-40B4-BE49-F238E27FC236}">
                <a16:creationId xmlns:a16="http://schemas.microsoft.com/office/drawing/2014/main" id="{70C489D4-F8C0-97FB-519D-868800AF2C6D}"/>
              </a:ext>
            </a:extLst>
          </p:cNvPr>
          <p:cNvSpPr txBox="1"/>
          <p:nvPr/>
        </p:nvSpPr>
        <p:spPr>
          <a:xfrm>
            <a:off x="6447955" y="3553319"/>
            <a:ext cx="1853651" cy="157370"/>
          </a:xfrm>
          <a:prstGeom prst="rect">
            <a:avLst/>
          </a:prstGeom>
          <a:ln w="6350">
            <a:noFill/>
          </a:ln>
        </p:spPr>
        <p:txBody>
          <a:bodyPr vert="horz" wrap="none" lIns="0" tIns="0" rIns="0" bIns="0" rtlCol="0" anchor="t">
            <a:noAutofit/>
          </a:bodyPr>
          <a:lstStyle/>
          <a:p>
            <a:pPr>
              <a:spcBef>
                <a:spcPts val="450"/>
              </a:spcBef>
            </a:pPr>
            <a:r>
              <a:rPr lang="de-DE" sz="975" spc="38" dirty="0">
                <a:solidFill>
                  <a:srgbClr val="C00000"/>
                </a:solidFill>
                <a:latin typeface="Arial" panose="020B0604020202020204" pitchFamily="34" charset="0"/>
              </a:rPr>
              <a:t>IP: </a:t>
            </a:r>
            <a:r>
              <a:rPr lang="de-DE" sz="975" spc="38" dirty="0" err="1">
                <a:solidFill>
                  <a:srgbClr val="C00000"/>
                </a:solidFill>
                <a:latin typeface="Arial" panose="020B0604020202020204" pitchFamily="34" charset="0"/>
              </a:rPr>
              <a:t>introduction</a:t>
            </a:r>
            <a:r>
              <a:rPr lang="de-DE" sz="975" spc="38" dirty="0">
                <a:solidFill>
                  <a:srgbClr val="C00000"/>
                </a:solidFill>
                <a:latin typeface="Arial" panose="020B0604020202020204" pitchFamily="34" charset="0"/>
              </a:rPr>
              <a:t> </a:t>
            </a:r>
            <a:r>
              <a:rPr lang="de-DE" sz="975" spc="38" dirty="0" err="1">
                <a:solidFill>
                  <a:srgbClr val="C00000"/>
                </a:solidFill>
                <a:latin typeface="Arial" panose="020B0604020202020204" pitchFamily="34" charset="0"/>
              </a:rPr>
              <a:t>of</a:t>
            </a:r>
            <a:r>
              <a:rPr lang="de-DE" sz="975" spc="38" dirty="0">
                <a:solidFill>
                  <a:srgbClr val="C00000"/>
                </a:solidFill>
                <a:latin typeface="Arial" panose="020B0604020202020204" pitchFamily="34" charset="0"/>
              </a:rPr>
              <a:t> EU-IP </a:t>
            </a:r>
            <a:r>
              <a:rPr lang="de-DE" sz="975" spc="38" dirty="0" err="1">
                <a:solidFill>
                  <a:srgbClr val="C00000"/>
                </a:solidFill>
                <a:latin typeface="Arial" panose="020B0604020202020204" pitchFamily="34" charset="0"/>
              </a:rPr>
              <a:t>licence</a:t>
            </a:r>
            <a:endParaRPr lang="de-DE" sz="975" spc="38" dirty="0">
              <a:solidFill>
                <a:srgbClr val="C00000"/>
              </a:solidFill>
              <a:latin typeface="Arial" panose="020B0604020202020204" pitchFamily="34" charset="0"/>
            </a:endParaRPr>
          </a:p>
        </p:txBody>
      </p:sp>
      <p:sp>
        <p:nvSpPr>
          <p:cNvPr id="39" name="Textfeld 38">
            <a:extLst>
              <a:ext uri="{FF2B5EF4-FFF2-40B4-BE49-F238E27FC236}">
                <a16:creationId xmlns:a16="http://schemas.microsoft.com/office/drawing/2014/main" id="{BBAB3C0F-DF8F-08FF-CD91-19C3DFBC0055}"/>
              </a:ext>
            </a:extLst>
          </p:cNvPr>
          <p:cNvSpPr txBox="1"/>
          <p:nvPr/>
        </p:nvSpPr>
        <p:spPr>
          <a:xfrm>
            <a:off x="6464044" y="3839021"/>
            <a:ext cx="1853651" cy="157370"/>
          </a:xfrm>
          <a:prstGeom prst="rect">
            <a:avLst/>
          </a:prstGeom>
          <a:ln w="6350">
            <a:noFill/>
          </a:ln>
        </p:spPr>
        <p:txBody>
          <a:bodyPr vert="horz" wrap="none" lIns="0" tIns="0" rIns="0" bIns="0" rtlCol="0" anchor="t">
            <a:noAutofit/>
          </a:bodyPr>
          <a:lstStyle/>
          <a:p>
            <a:pPr>
              <a:spcBef>
                <a:spcPts val="450"/>
              </a:spcBef>
            </a:pPr>
            <a:r>
              <a:rPr lang="de-DE" sz="975" spc="38" dirty="0" err="1">
                <a:solidFill>
                  <a:srgbClr val="005A9E"/>
                </a:solidFill>
                <a:latin typeface="Arial" panose="020B0604020202020204" pitchFamily="34" charset="0"/>
              </a:rPr>
              <a:t>opening</a:t>
            </a:r>
            <a:r>
              <a:rPr lang="de-DE" sz="975" spc="38" dirty="0">
                <a:solidFill>
                  <a:srgbClr val="005A9E"/>
                </a:solidFill>
                <a:latin typeface="Arial" panose="020B0604020202020204" pitchFamily="34" charset="0"/>
              </a:rPr>
              <a:t> </a:t>
            </a:r>
            <a:r>
              <a:rPr lang="de-DE" sz="975" spc="38" dirty="0" err="1">
                <a:solidFill>
                  <a:srgbClr val="005A9E"/>
                </a:solidFill>
                <a:latin typeface="Arial" panose="020B0604020202020204" pitchFamily="34" charset="0"/>
              </a:rPr>
              <a:t>reasons</a:t>
            </a:r>
            <a:r>
              <a:rPr lang="de-DE" sz="975" spc="38" dirty="0">
                <a:solidFill>
                  <a:srgbClr val="005A9E"/>
                </a:solidFill>
                <a:latin typeface="Arial" panose="020B0604020202020204" pitchFamily="34" charset="0"/>
              </a:rPr>
              <a:t>: (imminent) </a:t>
            </a:r>
            <a:r>
              <a:rPr lang="de-DE" sz="975" spc="38" dirty="0" err="1">
                <a:solidFill>
                  <a:srgbClr val="005A9E"/>
                </a:solidFill>
                <a:latin typeface="Arial" panose="020B0604020202020204" pitchFamily="34" charset="0"/>
              </a:rPr>
              <a:t>illiquidity</a:t>
            </a:r>
            <a:endParaRPr lang="de-DE" sz="975" spc="38" dirty="0">
              <a:solidFill>
                <a:srgbClr val="005A9E"/>
              </a:solidFill>
              <a:latin typeface="Arial" panose="020B0604020202020204" pitchFamily="34" charset="0"/>
            </a:endParaRPr>
          </a:p>
        </p:txBody>
      </p:sp>
      <p:sp>
        <p:nvSpPr>
          <p:cNvPr id="27" name="Subtitle 26">
            <a:extLst>
              <a:ext uri="{FF2B5EF4-FFF2-40B4-BE49-F238E27FC236}">
                <a16:creationId xmlns:a16="http://schemas.microsoft.com/office/drawing/2014/main" id="{D4765082-DAF9-BC96-B609-B78B565EFC42}"/>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004676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xEl>
                                              <p:pRg st="0" end="0"/>
                                            </p:txEl>
                                          </p:spTgt>
                                        </p:tgtEl>
                                        <p:attrNameLst>
                                          <p:attrName>style.visibility</p:attrName>
                                        </p:attrNameLst>
                                      </p:cBhvr>
                                      <p:to>
                                        <p:strVal val="visible"/>
                                      </p:to>
                                    </p:set>
                                    <p:animEffect transition="in" filter="fade">
                                      <p:cBhvr>
                                        <p:cTn id="15" dur="500"/>
                                        <p:tgtEl>
                                          <p:spTgt spid="18">
                                            <p:txEl>
                                              <p:pRg st="0" end="0"/>
                                            </p:txEl>
                                          </p:spTgt>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4">
                                            <p:txEl>
                                              <p:pRg st="0" end="0"/>
                                            </p:txEl>
                                          </p:spTgt>
                                        </p:tgtEl>
                                        <p:attrNameLst>
                                          <p:attrName>style.visibility</p:attrName>
                                        </p:attrNameLst>
                                      </p:cBhvr>
                                      <p:to>
                                        <p:strVal val="visible"/>
                                      </p:to>
                                    </p:set>
                                    <p:animEffect transition="in" filter="fade">
                                      <p:cBhvr>
                                        <p:cTn id="19" dur="500"/>
                                        <p:tgtEl>
                                          <p:spTgt spid="14">
                                            <p:txEl>
                                              <p:pRg st="0" end="0"/>
                                            </p:txEl>
                                          </p:spTgt>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5">
                                            <p:txEl>
                                              <p:pRg st="0" end="0"/>
                                            </p:txEl>
                                          </p:spTgt>
                                        </p:tgtEl>
                                        <p:attrNameLst>
                                          <p:attrName>style.visibility</p:attrName>
                                        </p:attrNameLst>
                                      </p:cBhvr>
                                      <p:to>
                                        <p:strVal val="visible"/>
                                      </p:to>
                                    </p:set>
                                    <p:animEffect transition="in" filter="fade">
                                      <p:cBhvr>
                                        <p:cTn id="23" dur="500"/>
                                        <p:tgtEl>
                                          <p:spTgt spid="15">
                                            <p:txEl>
                                              <p:pRg st="0" end="0"/>
                                            </p:txEl>
                                          </p:spTgt>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6">
                                            <p:txEl>
                                              <p:pRg st="0" end="0"/>
                                            </p:txEl>
                                          </p:spTgt>
                                        </p:tgtEl>
                                        <p:attrNameLst>
                                          <p:attrName>style.visibility</p:attrName>
                                        </p:attrNameLst>
                                      </p:cBhvr>
                                      <p:to>
                                        <p:strVal val="visible"/>
                                      </p:to>
                                    </p:set>
                                    <p:animEffect transition="in" filter="fade">
                                      <p:cBhvr>
                                        <p:cTn id="31" dur="500"/>
                                        <p:tgtEl>
                                          <p:spTgt spid="16">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1">
                                            <p:txEl>
                                              <p:pRg st="0" end="0"/>
                                            </p:txEl>
                                          </p:spTgt>
                                        </p:tgtEl>
                                        <p:attrNameLst>
                                          <p:attrName>style.visibility</p:attrName>
                                        </p:attrNameLst>
                                      </p:cBhvr>
                                      <p:to>
                                        <p:strVal val="visible"/>
                                      </p:to>
                                    </p:set>
                                    <p:animEffect transition="in" filter="fade">
                                      <p:cBhvr>
                                        <p:cTn id="36" dur="500"/>
                                        <p:tgtEl>
                                          <p:spTgt spid="21">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7">
                                            <p:txEl>
                                              <p:pRg st="0" end="0"/>
                                            </p:txEl>
                                          </p:spTgt>
                                        </p:tgtEl>
                                        <p:attrNameLst>
                                          <p:attrName>style.visibility</p:attrName>
                                        </p:attrNameLst>
                                      </p:cBhvr>
                                      <p:to>
                                        <p:strVal val="visible"/>
                                      </p:to>
                                    </p:set>
                                    <p:animEffect transition="in" filter="fade">
                                      <p:cBhvr>
                                        <p:cTn id="41" dur="500"/>
                                        <p:tgtEl>
                                          <p:spTgt spid="17">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xEl>
                                              <p:pRg st="0" end="0"/>
                                            </p:txEl>
                                          </p:spTgt>
                                        </p:tgtEl>
                                        <p:attrNameLst>
                                          <p:attrName>style.visibility</p:attrName>
                                        </p:attrNameLst>
                                      </p:cBhvr>
                                      <p:to>
                                        <p:strVal val="visible"/>
                                      </p:to>
                                    </p:set>
                                    <p:animEffect transition="in" filter="fade">
                                      <p:cBhvr>
                                        <p:cTn id="46" dur="500"/>
                                        <p:tgtEl>
                                          <p:spTgt spid="11">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2">
                                            <p:txEl>
                                              <p:pRg st="0" end="0"/>
                                            </p:txEl>
                                          </p:spTgt>
                                        </p:tgtEl>
                                        <p:attrNameLst>
                                          <p:attrName>style.visibility</p:attrName>
                                        </p:attrNameLst>
                                      </p:cBhvr>
                                      <p:to>
                                        <p:strVal val="visible"/>
                                      </p:to>
                                    </p:set>
                                    <p:animEffect transition="in" filter="fade">
                                      <p:cBhvr>
                                        <p:cTn id="51" dur="500"/>
                                        <p:tgtEl>
                                          <p:spTgt spid="12">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childTnLst>
                          </p:cTn>
                        </p:par>
                        <p:par>
                          <p:cTn id="71" fill="hold">
                            <p:stCondLst>
                              <p:cond delay="500"/>
                            </p:stCondLst>
                            <p:childTnLst>
                              <p:par>
                                <p:cTn id="72" presetID="10" presetClass="entr" presetSubtype="0" fill="hold" grpId="0" nodeType="after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500"/>
                                        <p:tgtEl>
                                          <p:spTgt spid="24"/>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500"/>
                                        <p:tgtEl>
                                          <p:spTgt spid="35"/>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37"/>
                                        </p:tgtEl>
                                        <p:attrNameLst>
                                          <p:attrName>style.visibility</p:attrName>
                                        </p:attrNameLst>
                                      </p:cBhvr>
                                      <p:to>
                                        <p:strVal val="visible"/>
                                      </p:to>
                                    </p:set>
                                    <p:animEffect transition="in" filter="fade">
                                      <p:cBhvr>
                                        <p:cTn id="84" dur="500"/>
                                        <p:tgtEl>
                                          <p:spTgt spid="37"/>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fade">
                                      <p:cBhvr>
                                        <p:cTn id="89" dur="500"/>
                                        <p:tgtEl>
                                          <p:spTgt spid="3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fade">
                                      <p:cBhvr>
                                        <p:cTn id="99" dur="500"/>
                                        <p:tgtEl>
                                          <p:spTgt spid="22"/>
                                        </p:tgtEl>
                                      </p:cBhvr>
                                    </p:animEffect>
                                  </p:childTnLst>
                                </p:cTn>
                              </p:par>
                            </p:childTnLst>
                          </p:cTn>
                        </p:par>
                        <p:par>
                          <p:cTn id="100" fill="hold">
                            <p:stCondLst>
                              <p:cond delay="500"/>
                            </p:stCondLst>
                            <p:childTnLst>
                              <p:par>
                                <p:cTn id="101" presetID="10"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500"/>
                                        <p:tgtEl>
                                          <p:spTgt spid="25"/>
                                        </p:tgtEl>
                                      </p:cBhvr>
                                    </p:animEffect>
                                  </p:childTnLst>
                                </p:cTn>
                              </p:par>
                            </p:childTnLst>
                          </p:cTn>
                        </p:par>
                        <p:par>
                          <p:cTn id="104" fill="hold">
                            <p:stCondLst>
                              <p:cond delay="1000"/>
                            </p:stCondLst>
                            <p:childTnLst>
                              <p:par>
                                <p:cTn id="105" presetID="22" presetClass="entr" presetSubtype="1" fill="hold" nodeType="after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up)">
                                      <p:cBhvr>
                                        <p:cTn id="107" dur="500"/>
                                        <p:tgtEl>
                                          <p:spTgt spid="28"/>
                                        </p:tgtEl>
                                      </p:cBhvr>
                                    </p:animEffect>
                                  </p:childTnLst>
                                </p:cTn>
                              </p:par>
                              <p:par>
                                <p:cTn id="108" presetID="22" presetClass="entr" presetSubtype="1"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Effect transition="in" filter="wipe(up)">
                                      <p:cBhvr>
                                        <p:cTn id="110" dur="500"/>
                                        <p:tgtEl>
                                          <p:spTgt spid="30"/>
                                        </p:tgtEl>
                                      </p:cBhvr>
                                    </p:animEffect>
                                  </p:childTnLst>
                                </p:cTn>
                              </p:par>
                            </p:childTnLst>
                          </p:cTn>
                        </p:par>
                        <p:par>
                          <p:cTn id="111" fill="hold">
                            <p:stCondLst>
                              <p:cond delay="1500"/>
                            </p:stCondLst>
                            <p:childTnLst>
                              <p:par>
                                <p:cTn id="112" presetID="10" presetClass="entr" presetSubtype="0" fill="hold" grpId="0" nodeType="after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build="p"/>
      <p:bldP spid="11" grpId="0" build="p"/>
      <p:bldP spid="12" grpId="0" build="p"/>
      <p:bldP spid="13" grpId="0"/>
      <p:bldP spid="14" grpId="0" build="p"/>
      <p:bldP spid="15" grpId="0" build="p"/>
      <p:bldP spid="16" grpId="0" build="p"/>
      <p:bldP spid="17" grpId="0" build="p"/>
      <p:bldP spid="18" grpId="0" build="p"/>
      <p:bldP spid="19" grpId="0"/>
      <p:bldP spid="20" grpId="0"/>
      <p:bldP spid="21" grpId="0" build="p"/>
      <p:bldP spid="22" grpId="0"/>
      <p:bldP spid="23" grpId="0"/>
      <p:bldP spid="24" grpId="0"/>
      <p:bldP spid="25" grpId="0"/>
      <p:bldP spid="26" grpId="0"/>
      <p:bldP spid="35" grpId="0"/>
      <p:bldP spid="36" grpId="0"/>
      <p:bldP spid="37" grpId="0"/>
      <p:bldP spid="38" grpId="0"/>
      <p:bldP spid="39"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D09A0-59D0-61F7-213D-793DFCEE3E7A}"/>
            </a:ext>
          </a:extLst>
        </p:cNvPr>
        <p:cNvGrpSpPr/>
        <p:nvPr/>
      </p:nvGrpSpPr>
      <p:grpSpPr>
        <a:xfrm>
          <a:off x="0" y="0"/>
          <a:ext cx="0" cy="0"/>
          <a:chOff x="0" y="0"/>
          <a:chExt cx="0" cy="0"/>
        </a:xfrm>
      </p:grpSpPr>
      <p:sp>
        <p:nvSpPr>
          <p:cNvPr id="2" name="AutoShape 2">
            <a:extLst>
              <a:ext uri="{FF2B5EF4-FFF2-40B4-BE49-F238E27FC236}">
                <a16:creationId xmlns:a16="http://schemas.microsoft.com/office/drawing/2014/main" id="{F1C4E852-30D7-3224-5E24-709FCBD5CC8E}"/>
              </a:ext>
            </a:extLst>
          </p:cNvPr>
          <p:cNvSpPr>
            <a:spLocks noChangeAspect="1" noChangeArrowheads="1"/>
          </p:cNvSpPr>
          <p:nvPr/>
        </p:nvSpPr>
        <p:spPr bwMode="auto">
          <a:xfrm>
            <a:off x="4457700" y="3878578"/>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de-DE" sz="1350"/>
          </a:p>
        </p:txBody>
      </p:sp>
      <p:sp>
        <p:nvSpPr>
          <p:cNvPr id="8" name="Rechteck 7">
            <a:extLst>
              <a:ext uri="{FF2B5EF4-FFF2-40B4-BE49-F238E27FC236}">
                <a16:creationId xmlns:a16="http://schemas.microsoft.com/office/drawing/2014/main" id="{E35177B2-27C6-BDAB-59ED-79EF574AEC34}"/>
              </a:ext>
            </a:extLst>
          </p:cNvPr>
          <p:cNvSpPr/>
          <p:nvPr/>
        </p:nvSpPr>
        <p:spPr>
          <a:xfrm>
            <a:off x="826306" y="1048208"/>
            <a:ext cx="7262789" cy="992579"/>
          </a:xfrm>
          <a:prstGeom prst="rect">
            <a:avLst/>
          </a:prstGeom>
          <a:noFill/>
        </p:spPr>
        <p:txBody>
          <a:bodyPr wrap="square" lIns="68580" tIns="34290" rIns="68580" bIns="34290">
            <a:spAutoFit/>
          </a:bodyPr>
          <a:lstStyle/>
          <a:p>
            <a:pPr algn="ctr"/>
            <a:r>
              <a:rPr lang="de-DE" sz="6000" b="1" dirty="0" err="1">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timeframe</a:t>
            </a:r>
            <a:endParaRPr lang="de-DE" sz="60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endParaRPr>
          </a:p>
        </p:txBody>
      </p:sp>
      <p:sp>
        <p:nvSpPr>
          <p:cNvPr id="36" name="Rechteck 35">
            <a:extLst>
              <a:ext uri="{FF2B5EF4-FFF2-40B4-BE49-F238E27FC236}">
                <a16:creationId xmlns:a16="http://schemas.microsoft.com/office/drawing/2014/main" id="{7CC0B7D2-AA54-8885-9131-BBE8AB100E95}"/>
              </a:ext>
            </a:extLst>
          </p:cNvPr>
          <p:cNvSpPr/>
          <p:nvPr/>
        </p:nvSpPr>
        <p:spPr>
          <a:xfrm>
            <a:off x="3793830" y="3595697"/>
            <a:ext cx="1327739" cy="1223412"/>
          </a:xfrm>
          <a:prstGeom prst="rect">
            <a:avLst/>
          </a:prstGeom>
          <a:noFill/>
        </p:spPr>
        <p:txBody>
          <a:bodyPr wrap="square" lIns="68580" tIns="34290" rIns="68580" bIns="34290">
            <a:spAutoFit/>
          </a:bodyPr>
          <a:lstStyle/>
          <a:p>
            <a:pPr algn="ctr"/>
            <a:r>
              <a:rPr lang="de-DE" sz="7500" b="1" dirty="0">
                <a:ln w="9525">
                  <a:solidFill>
                    <a:srgbClr val="FFFF00"/>
                  </a:solidFill>
                  <a:prstDash val="solid"/>
                </a:ln>
                <a:solidFill>
                  <a:srgbClr val="0070C0"/>
                </a:solidFill>
                <a:effectLst>
                  <a:outerShdw blurRad="12700" dist="38100" dir="2700000" algn="tl" rotWithShape="0">
                    <a:schemeClr val="accent5">
                      <a:lumMod val="60000"/>
                      <a:lumOff val="40000"/>
                    </a:schemeClr>
                  </a:outerShdw>
                </a:effectLst>
                <a:latin typeface="Bauhaus 93" panose="04030905020B02020C02" pitchFamily="82" charset="0"/>
              </a:rPr>
              <a:t>28</a:t>
            </a:r>
          </a:p>
        </p:txBody>
      </p:sp>
      <p:pic>
        <p:nvPicPr>
          <p:cNvPr id="4" name="Grafik 3">
            <a:extLst>
              <a:ext uri="{FF2B5EF4-FFF2-40B4-BE49-F238E27FC236}">
                <a16:creationId xmlns:a16="http://schemas.microsoft.com/office/drawing/2014/main" id="{2465A235-2BF4-EEC7-F3BF-00D9E6A57A7C}"/>
              </a:ext>
            </a:extLst>
          </p:cNvPr>
          <p:cNvPicPr>
            <a:picLocks noChangeAspect="1"/>
          </p:cNvPicPr>
          <p:nvPr/>
        </p:nvPicPr>
        <p:blipFill>
          <a:blip r:embed="rId3"/>
          <a:stretch>
            <a:fillRect/>
          </a:stretch>
        </p:blipFill>
        <p:spPr>
          <a:xfrm>
            <a:off x="1836825" y="2446073"/>
            <a:ext cx="2437591" cy="760667"/>
          </a:xfrm>
          <a:prstGeom prst="rect">
            <a:avLst/>
          </a:prstGeom>
        </p:spPr>
      </p:pic>
      <p:sp>
        <p:nvSpPr>
          <p:cNvPr id="27" name="Rechteck 26">
            <a:extLst>
              <a:ext uri="{FF2B5EF4-FFF2-40B4-BE49-F238E27FC236}">
                <a16:creationId xmlns:a16="http://schemas.microsoft.com/office/drawing/2014/main" id="{BE149631-E1E0-3C74-2D15-DFA06A77E0B6}"/>
              </a:ext>
            </a:extLst>
          </p:cNvPr>
          <p:cNvSpPr/>
          <p:nvPr/>
        </p:nvSpPr>
        <p:spPr>
          <a:xfrm>
            <a:off x="4457699" y="2568791"/>
            <a:ext cx="2339340" cy="623248"/>
          </a:xfrm>
          <a:prstGeom prst="rect">
            <a:avLst/>
          </a:prstGeom>
          <a:noFill/>
        </p:spPr>
        <p:txBody>
          <a:bodyPr wrap="square" lIns="68580" tIns="34290" rIns="68580" bIns="34290">
            <a:spAutoFit/>
          </a:bodyPr>
          <a:lstStyle/>
          <a:p>
            <a:pPr algn="ctr"/>
            <a:r>
              <a:rPr lang="de-DE" sz="3600" b="1" dirty="0">
                <a:ln w="9525">
                  <a:noFill/>
                  <a:prstDash val="solid"/>
                </a:ln>
                <a:solidFill>
                  <a:srgbClr val="005A9E"/>
                </a:solidFill>
                <a:effectLst>
                  <a:outerShdw blurRad="12700" dist="38100" dir="2700000" algn="tl" rotWithShape="0">
                    <a:schemeClr val="accent5">
                      <a:lumMod val="60000"/>
                      <a:lumOff val="40000"/>
                    </a:schemeClr>
                  </a:outerShdw>
                </a:effectLst>
              </a:rPr>
              <a:t>Q1 2026</a:t>
            </a:r>
          </a:p>
        </p:txBody>
      </p:sp>
      <p:sp>
        <p:nvSpPr>
          <p:cNvPr id="29" name="Rechteck 28">
            <a:extLst>
              <a:ext uri="{FF2B5EF4-FFF2-40B4-BE49-F238E27FC236}">
                <a16:creationId xmlns:a16="http://schemas.microsoft.com/office/drawing/2014/main" id="{CC47990A-90C9-CC48-311D-09C4B400651A}"/>
              </a:ext>
            </a:extLst>
          </p:cNvPr>
          <p:cNvSpPr/>
          <p:nvPr/>
        </p:nvSpPr>
        <p:spPr>
          <a:xfrm>
            <a:off x="2694693" y="3610398"/>
            <a:ext cx="1327739" cy="1223412"/>
          </a:xfrm>
          <a:prstGeom prst="rect">
            <a:avLst/>
          </a:prstGeom>
          <a:noFill/>
        </p:spPr>
        <p:txBody>
          <a:bodyPr wrap="square" lIns="68580" tIns="34290" rIns="68580" bIns="34290">
            <a:spAutoFit/>
          </a:bodyPr>
          <a:lstStyle/>
          <a:p>
            <a:pPr algn="ctr"/>
            <a:r>
              <a:rPr lang="de-DE" sz="7500" b="1" dirty="0">
                <a:ln w="9525">
                  <a:solidFill>
                    <a:srgbClr val="FFFF00"/>
                  </a:solidFill>
                  <a:prstDash val="solid"/>
                </a:ln>
                <a:solidFill>
                  <a:srgbClr val="C00000"/>
                </a:solidFill>
                <a:effectLst>
                  <a:outerShdw blurRad="12700" dist="38100" dir="2700000" algn="tl" rotWithShape="0">
                    <a:schemeClr val="accent5">
                      <a:lumMod val="60000"/>
                      <a:lumOff val="40000"/>
                    </a:schemeClr>
                  </a:outerShdw>
                </a:effectLst>
                <a:latin typeface="Bauhaus 93" panose="04030905020B02020C02" pitchFamily="82" charset="0"/>
              </a:rPr>
              <a:t>20</a:t>
            </a:r>
          </a:p>
        </p:txBody>
      </p:sp>
      <p:sp>
        <p:nvSpPr>
          <p:cNvPr id="31" name="Pfeil: nach unten 30">
            <a:extLst>
              <a:ext uri="{FF2B5EF4-FFF2-40B4-BE49-F238E27FC236}">
                <a16:creationId xmlns:a16="http://schemas.microsoft.com/office/drawing/2014/main" id="{CBB1163E-D71D-529F-3A1C-1E3BF38EB5B0}"/>
              </a:ext>
            </a:extLst>
          </p:cNvPr>
          <p:cNvSpPr/>
          <p:nvPr/>
        </p:nvSpPr>
        <p:spPr>
          <a:xfrm rot="3670009">
            <a:off x="4980599" y="1458797"/>
            <a:ext cx="281940" cy="3125015"/>
          </a:xfrm>
          <a:prstGeom prst="downArrow">
            <a:avLst/>
          </a:prstGeom>
          <a:solidFill>
            <a:srgbClr val="C00000"/>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noAutofit/>
          </a:bodyPr>
          <a:lstStyle/>
          <a:p>
            <a:pPr algn="ctr"/>
            <a:endParaRPr lang="de-DE" sz="1050" spc="38" dirty="0" err="1">
              <a:solidFill>
                <a:srgbClr val="FFFFFF"/>
              </a:solidFill>
            </a:endParaRPr>
          </a:p>
        </p:txBody>
      </p:sp>
    </p:spTree>
    <p:extLst>
      <p:ext uri="{BB962C8B-B14F-4D97-AF65-F5344CB8AC3E}">
        <p14:creationId xmlns:p14="http://schemas.microsoft.com/office/powerpoint/2010/main" val="23469366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grpId="0" nodeType="click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right)">
                                      <p:cBhvr>
                                        <p:cTn id="16" dur="1000"/>
                                        <p:tgtEl>
                                          <p:spTgt spid="31"/>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31"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3FC052C6-7CAE-318D-EA2F-C45B275642CC}"/>
              </a:ext>
            </a:extLst>
          </p:cNvPr>
          <p:cNvPicPr>
            <a:picLocks noChangeAspect="1"/>
          </p:cNvPicPr>
          <p:nvPr/>
        </p:nvPicPr>
        <p:blipFill>
          <a:blip r:embed="rId2"/>
          <a:stretch>
            <a:fillRect/>
          </a:stretch>
        </p:blipFill>
        <p:spPr>
          <a:xfrm>
            <a:off x="1410480" y="1187517"/>
            <a:ext cx="6323041" cy="4070281"/>
          </a:xfrm>
          <a:prstGeom prst="rect">
            <a:avLst/>
          </a:prstGeom>
        </p:spPr>
      </p:pic>
    </p:spTree>
    <p:extLst>
      <p:ext uri="{BB962C8B-B14F-4D97-AF65-F5344CB8AC3E}">
        <p14:creationId xmlns:p14="http://schemas.microsoft.com/office/powerpoint/2010/main" val="296919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159675" y="1352662"/>
            <a:ext cx="7137245" cy="749653"/>
          </a:xfrm>
        </p:spPr>
        <p:txBody>
          <a:bodyPr>
            <a:normAutofit fontScale="90000"/>
          </a:bodyPr>
          <a:lstStyle/>
          <a:p>
            <a:br>
              <a:rPr lang="en-GB" sz="3600" dirty="0"/>
            </a:br>
            <a:r>
              <a:rPr lang="en-GB" sz="3600" b="1" dirty="0"/>
              <a:t>Closing remarks of the Annual Congress</a:t>
            </a:r>
            <a:br>
              <a:rPr lang="en-GB" sz="3600" dirty="0"/>
            </a:br>
            <a:endParaRPr lang="en-US" sz="3600" dirty="0"/>
          </a:p>
        </p:txBody>
      </p:sp>
      <p:pic>
        <p:nvPicPr>
          <p:cNvPr id="17" name="Picture 16">
            <a:extLst>
              <a:ext uri="{FF2B5EF4-FFF2-40B4-BE49-F238E27FC236}">
                <a16:creationId xmlns:a16="http://schemas.microsoft.com/office/drawing/2014/main" id="{1911A773-1899-641B-2693-3E943A1139E8}"/>
              </a:ext>
            </a:extLst>
          </p:cNvPr>
          <p:cNvPicPr>
            <a:picLocks noChangeAspect="1"/>
          </p:cNvPicPr>
          <p:nvPr/>
        </p:nvPicPr>
        <p:blipFill>
          <a:blip r:embed="rId3"/>
          <a:srcRect l="148" r="148"/>
          <a:stretch/>
        </p:blipFill>
        <p:spPr>
          <a:xfrm>
            <a:off x="3098221" y="2219255"/>
            <a:ext cx="1571580" cy="1571581"/>
          </a:xfrm>
          <a:prstGeom prst="ellipse">
            <a:avLst/>
          </a:prstGeom>
        </p:spPr>
      </p:pic>
      <p:sp>
        <p:nvSpPr>
          <p:cNvPr id="19" name="Subtitle 2">
            <a:extLst>
              <a:ext uri="{FF2B5EF4-FFF2-40B4-BE49-F238E27FC236}">
                <a16:creationId xmlns:a16="http://schemas.microsoft.com/office/drawing/2014/main" id="{DA01CC95-D7BD-6AAC-DE3A-B3BAA85C6440}"/>
              </a:ext>
            </a:extLst>
          </p:cNvPr>
          <p:cNvSpPr txBox="1">
            <a:spLocks/>
          </p:cNvSpPr>
          <p:nvPr/>
        </p:nvSpPr>
        <p:spPr>
          <a:xfrm>
            <a:off x="3004381" y="3867681"/>
            <a:ext cx="1759261" cy="958666"/>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Alice van der Schee</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Van Benthem &amp; Keulen, The Netherlands / INSOL Europe President</a:t>
            </a:r>
          </a:p>
        </p:txBody>
      </p:sp>
      <p:pic>
        <p:nvPicPr>
          <p:cNvPr id="3" name="Picture 2">
            <a:extLst>
              <a:ext uri="{FF2B5EF4-FFF2-40B4-BE49-F238E27FC236}">
                <a16:creationId xmlns:a16="http://schemas.microsoft.com/office/drawing/2014/main" id="{8DCBFE2A-8084-67D8-D309-F7DE9E9C34B6}"/>
              </a:ext>
            </a:extLst>
          </p:cNvPr>
          <p:cNvPicPr>
            <a:picLocks noChangeAspect="1"/>
          </p:cNvPicPr>
          <p:nvPr/>
        </p:nvPicPr>
        <p:blipFill>
          <a:blip r:embed="rId4"/>
          <a:srcRect/>
          <a:stretch/>
        </p:blipFill>
        <p:spPr>
          <a:xfrm>
            <a:off x="1253515" y="2219255"/>
            <a:ext cx="1571580" cy="1571581"/>
          </a:xfrm>
          <a:prstGeom prst="ellipse">
            <a:avLst/>
          </a:prstGeom>
        </p:spPr>
      </p:pic>
      <p:sp>
        <p:nvSpPr>
          <p:cNvPr id="4" name="Subtitle 2">
            <a:extLst>
              <a:ext uri="{FF2B5EF4-FFF2-40B4-BE49-F238E27FC236}">
                <a16:creationId xmlns:a16="http://schemas.microsoft.com/office/drawing/2014/main" id="{FD480E52-F95F-EE57-724B-F9A72B6854F2}"/>
              </a:ext>
            </a:extLst>
          </p:cNvPr>
          <p:cNvSpPr txBox="1">
            <a:spLocks/>
          </p:cNvSpPr>
          <p:nvPr/>
        </p:nvSpPr>
        <p:spPr>
          <a:xfrm>
            <a:off x="1159675" y="3867681"/>
            <a:ext cx="175926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Klaudia Frątczak-Kospin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Westminster Polska, Poland / INSOL Europe YMG Co-Chair</a:t>
            </a:r>
          </a:p>
        </p:txBody>
      </p:sp>
      <p:pic>
        <p:nvPicPr>
          <p:cNvPr id="6" name="Picture 5">
            <a:extLst>
              <a:ext uri="{FF2B5EF4-FFF2-40B4-BE49-F238E27FC236}">
                <a16:creationId xmlns:a16="http://schemas.microsoft.com/office/drawing/2014/main" id="{89C94A35-529F-E0A0-47A1-2C1E24C2B8CF}"/>
              </a:ext>
            </a:extLst>
          </p:cNvPr>
          <p:cNvPicPr>
            <a:picLocks noChangeAspect="1"/>
          </p:cNvPicPr>
          <p:nvPr/>
        </p:nvPicPr>
        <p:blipFill>
          <a:blip r:embed="rId5"/>
          <a:srcRect/>
          <a:stretch/>
        </p:blipFill>
        <p:spPr>
          <a:xfrm>
            <a:off x="4985427" y="2219255"/>
            <a:ext cx="1571580" cy="1571581"/>
          </a:xfrm>
          <a:prstGeom prst="ellipse">
            <a:avLst/>
          </a:prstGeom>
        </p:spPr>
      </p:pic>
      <p:sp>
        <p:nvSpPr>
          <p:cNvPr id="7" name="Subtitle 2">
            <a:extLst>
              <a:ext uri="{FF2B5EF4-FFF2-40B4-BE49-F238E27FC236}">
                <a16:creationId xmlns:a16="http://schemas.microsoft.com/office/drawing/2014/main" id="{F446A453-E8A0-50C3-4D7D-5403D86F6F6C}"/>
              </a:ext>
            </a:extLst>
          </p:cNvPr>
          <p:cNvSpPr txBox="1">
            <a:spLocks/>
          </p:cNvSpPr>
          <p:nvPr/>
        </p:nvSpPr>
        <p:spPr>
          <a:xfrm>
            <a:off x="4942927" y="3867681"/>
            <a:ext cx="1656580"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Matthias Prior</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Abel Rechtsanwälte, Austria / INSOL Europe Council member &amp; Country Coordinator</a:t>
            </a:r>
          </a:p>
        </p:txBody>
      </p:sp>
      <p:pic>
        <p:nvPicPr>
          <p:cNvPr id="9" name="Picture 8">
            <a:extLst>
              <a:ext uri="{FF2B5EF4-FFF2-40B4-BE49-F238E27FC236}">
                <a16:creationId xmlns:a16="http://schemas.microsoft.com/office/drawing/2014/main" id="{B3105BC3-3284-B9C2-5942-8F94FA86B602}"/>
              </a:ext>
            </a:extLst>
          </p:cNvPr>
          <p:cNvPicPr>
            <a:picLocks noChangeAspect="1"/>
          </p:cNvPicPr>
          <p:nvPr/>
        </p:nvPicPr>
        <p:blipFill>
          <a:blip r:embed="rId6"/>
          <a:srcRect t="8442" b="8442"/>
          <a:stretch/>
        </p:blipFill>
        <p:spPr>
          <a:xfrm>
            <a:off x="6744687" y="2219255"/>
            <a:ext cx="1571580" cy="1571581"/>
          </a:xfrm>
          <a:prstGeom prst="ellipse">
            <a:avLst/>
          </a:prstGeom>
        </p:spPr>
      </p:pic>
      <p:sp>
        <p:nvSpPr>
          <p:cNvPr id="10" name="Subtitle 2">
            <a:extLst>
              <a:ext uri="{FF2B5EF4-FFF2-40B4-BE49-F238E27FC236}">
                <a16:creationId xmlns:a16="http://schemas.microsoft.com/office/drawing/2014/main" id="{646EACC4-226F-7098-74E8-20550D4ACA47}"/>
              </a:ext>
            </a:extLst>
          </p:cNvPr>
          <p:cNvSpPr txBox="1">
            <a:spLocks/>
          </p:cNvSpPr>
          <p:nvPr/>
        </p:nvSpPr>
        <p:spPr>
          <a:xfrm>
            <a:off x="6744687" y="3867681"/>
            <a:ext cx="1571581" cy="856394"/>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Christel Dumont</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Dentons, Luxembourg / INSOL Europe Council member &amp; Country Coordinator</a:t>
            </a:r>
          </a:p>
        </p:txBody>
      </p:sp>
    </p:spTree>
    <p:extLst>
      <p:ext uri="{BB962C8B-B14F-4D97-AF65-F5344CB8AC3E}">
        <p14:creationId xmlns:p14="http://schemas.microsoft.com/office/powerpoint/2010/main" val="106200516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C1060C4-B64B-75BC-70CD-091B58EF1779}"/>
              </a:ext>
            </a:extLst>
          </p:cNvPr>
          <p:cNvSpPr>
            <a:spLocks noGrp="1"/>
          </p:cNvSpPr>
          <p:nvPr>
            <p:ph type="ctrTitle"/>
          </p:nvPr>
        </p:nvSpPr>
        <p:spPr>
          <a:xfrm>
            <a:off x="993080" y="1248018"/>
            <a:ext cx="7137245" cy="749653"/>
          </a:xfrm>
        </p:spPr>
        <p:txBody>
          <a:bodyPr>
            <a:normAutofit/>
          </a:bodyPr>
          <a:lstStyle/>
          <a:p>
            <a:r>
              <a:rPr lang="en-GB" sz="3600" b="1" dirty="0"/>
              <a:t>President Handover</a:t>
            </a:r>
          </a:p>
        </p:txBody>
      </p:sp>
      <p:sp>
        <p:nvSpPr>
          <p:cNvPr id="3" name="Subtitle 2">
            <a:extLst>
              <a:ext uri="{FF2B5EF4-FFF2-40B4-BE49-F238E27FC236}">
                <a16:creationId xmlns:a16="http://schemas.microsoft.com/office/drawing/2014/main" id="{D5F86C87-E286-024B-ECAA-AB1353D62060}"/>
              </a:ext>
            </a:extLst>
          </p:cNvPr>
          <p:cNvSpPr txBox="1">
            <a:spLocks/>
          </p:cNvSpPr>
          <p:nvPr/>
        </p:nvSpPr>
        <p:spPr>
          <a:xfrm>
            <a:off x="5551108" y="4025569"/>
            <a:ext cx="2023090" cy="100661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Frances Coulson</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Wedlake Bell, UK </a:t>
            </a:r>
          </a:p>
          <a:p>
            <a:pPr>
              <a:spcBef>
                <a:spcPts val="0"/>
              </a:spcBef>
              <a:spcAft>
                <a:spcPts val="900"/>
              </a:spcAft>
              <a:defRPr/>
            </a:pPr>
            <a:r>
              <a:rPr lang="en-GB" sz="1200" dirty="0">
                <a:solidFill>
                  <a:srgbClr val="262526"/>
                </a:solidFill>
                <a:latin typeface="Calibri" panose="020F0502020204030204" pitchFamily="34" charset="0"/>
                <a:cs typeface="Calibri" panose="020F0502020204030204" pitchFamily="34" charset="0"/>
              </a:rPr>
              <a:t>INSOL Europe President 2025-2026 </a:t>
            </a:r>
          </a:p>
        </p:txBody>
      </p:sp>
      <p:pic>
        <p:nvPicPr>
          <p:cNvPr id="4" name="Picture 3">
            <a:extLst>
              <a:ext uri="{FF2B5EF4-FFF2-40B4-BE49-F238E27FC236}">
                <a16:creationId xmlns:a16="http://schemas.microsoft.com/office/drawing/2014/main" id="{B28B8388-D21A-665C-E63B-4108B60C5F3A}"/>
              </a:ext>
            </a:extLst>
          </p:cNvPr>
          <p:cNvPicPr>
            <a:picLocks noChangeAspect="1"/>
          </p:cNvPicPr>
          <p:nvPr/>
        </p:nvPicPr>
        <p:blipFill>
          <a:blip r:embed="rId3"/>
          <a:srcRect l="147" r="147"/>
          <a:stretch/>
        </p:blipFill>
        <p:spPr>
          <a:xfrm>
            <a:off x="1745646" y="2053218"/>
            <a:ext cx="1847248" cy="1847248"/>
          </a:xfrm>
          <a:prstGeom prst="ellipse">
            <a:avLst/>
          </a:prstGeom>
        </p:spPr>
      </p:pic>
      <p:sp>
        <p:nvSpPr>
          <p:cNvPr id="5" name="Subtitle 2">
            <a:extLst>
              <a:ext uri="{FF2B5EF4-FFF2-40B4-BE49-F238E27FC236}">
                <a16:creationId xmlns:a16="http://schemas.microsoft.com/office/drawing/2014/main" id="{CFFA2093-96E9-B44C-113C-39BB4FCC0A01}"/>
              </a:ext>
            </a:extLst>
          </p:cNvPr>
          <p:cNvSpPr txBox="1">
            <a:spLocks/>
          </p:cNvSpPr>
          <p:nvPr/>
        </p:nvSpPr>
        <p:spPr>
          <a:xfrm>
            <a:off x="1178400" y="4025569"/>
            <a:ext cx="2981739" cy="1006612"/>
          </a:xfrm>
          <a:prstGeom prst="rect">
            <a:avLst/>
          </a:prstGeom>
        </p:spPr>
        <p:txBody>
          <a:bodyPr vert="horz" lIns="91440" tIns="45720" rIns="91440" bIns="45720" rtlCol="0">
            <a:no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mn-lt"/>
                <a:ea typeface="+mn-ea"/>
                <a:cs typeface="+mn-cs"/>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spcBef>
                <a:spcPts val="0"/>
              </a:spcBef>
              <a:spcAft>
                <a:spcPts val="900"/>
              </a:spcAft>
              <a:defRPr/>
            </a:pPr>
            <a:r>
              <a:rPr lang="en-GB" sz="1200" b="1" dirty="0">
                <a:solidFill>
                  <a:srgbClr val="262526"/>
                </a:solidFill>
                <a:latin typeface="Calibri" panose="020F0502020204030204" pitchFamily="34" charset="0"/>
                <a:cs typeface="Calibri" panose="020F0502020204030204" pitchFamily="34" charset="0"/>
              </a:rPr>
              <a:t>Alice van der Schee</a:t>
            </a:r>
            <a:br>
              <a:rPr lang="en-GB" sz="1200" b="1"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Van Benthem &amp; Keulen, The Netherlands</a:t>
            </a:r>
          </a:p>
          <a:p>
            <a:pPr>
              <a:spcBef>
                <a:spcPts val="0"/>
              </a:spcBef>
              <a:spcAft>
                <a:spcPts val="900"/>
              </a:spcAft>
              <a:defRPr/>
            </a:pPr>
            <a:r>
              <a:rPr lang="en-GB" sz="1200" dirty="0">
                <a:solidFill>
                  <a:srgbClr val="262526"/>
                </a:solidFill>
                <a:latin typeface="Calibri" panose="020F0502020204030204" pitchFamily="34" charset="0"/>
                <a:cs typeface="Calibri" panose="020F0502020204030204" pitchFamily="34" charset="0"/>
              </a:rPr>
              <a:t>INSOL Europe President </a:t>
            </a:r>
            <a:br>
              <a:rPr lang="en-GB" sz="1200" dirty="0">
                <a:solidFill>
                  <a:srgbClr val="262526"/>
                </a:solidFill>
                <a:latin typeface="Calibri" panose="020F0502020204030204" pitchFamily="34" charset="0"/>
                <a:cs typeface="Calibri" panose="020F0502020204030204" pitchFamily="34" charset="0"/>
              </a:rPr>
            </a:br>
            <a:r>
              <a:rPr lang="en-GB" sz="1200" dirty="0">
                <a:solidFill>
                  <a:srgbClr val="262526"/>
                </a:solidFill>
                <a:latin typeface="Calibri" panose="020F0502020204030204" pitchFamily="34" charset="0"/>
                <a:cs typeface="Calibri" panose="020F0502020204030204" pitchFamily="34" charset="0"/>
              </a:rPr>
              <a:t>2024-2025</a:t>
            </a:r>
            <a:endParaRPr lang="en-GB" sz="1200" b="1" dirty="0">
              <a:solidFill>
                <a:srgbClr val="262526"/>
              </a:solidFill>
              <a:latin typeface="Calibri" panose="020F0502020204030204" pitchFamily="34" charset="0"/>
              <a:cs typeface="Calibri" panose="020F0502020204030204" pitchFamily="34" charset="0"/>
            </a:endParaRPr>
          </a:p>
        </p:txBody>
      </p:sp>
      <p:pic>
        <p:nvPicPr>
          <p:cNvPr id="15" name="Picture 14">
            <a:extLst>
              <a:ext uri="{FF2B5EF4-FFF2-40B4-BE49-F238E27FC236}">
                <a16:creationId xmlns:a16="http://schemas.microsoft.com/office/drawing/2014/main" id="{A4CA7E78-20BB-8456-6153-E5B1407BE369}"/>
              </a:ext>
            </a:extLst>
          </p:cNvPr>
          <p:cNvPicPr>
            <a:picLocks noChangeAspect="1"/>
          </p:cNvPicPr>
          <p:nvPr/>
        </p:nvPicPr>
        <p:blipFill>
          <a:blip r:embed="rId4"/>
          <a:srcRect/>
          <a:stretch/>
        </p:blipFill>
        <p:spPr>
          <a:xfrm>
            <a:off x="5621640" y="2053218"/>
            <a:ext cx="1882026" cy="1882026"/>
          </a:xfrm>
          <a:prstGeom prst="ellipse">
            <a:avLst/>
          </a:prstGeom>
        </p:spPr>
      </p:pic>
    </p:spTree>
    <p:extLst>
      <p:ext uri="{BB962C8B-B14F-4D97-AF65-F5344CB8AC3E}">
        <p14:creationId xmlns:p14="http://schemas.microsoft.com/office/powerpoint/2010/main" val="166091010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254096"/>
            <a:ext cx="5829300" cy="1378819"/>
          </a:xfrm>
        </p:spPr>
        <p:txBody>
          <a:bodyPr/>
          <a:lstStyle/>
          <a:p>
            <a:pPr>
              <a:spcAft>
                <a:spcPts val="1800"/>
              </a:spcAft>
            </a:pPr>
            <a:r>
              <a:rPr lang="en-GB" sz="3000" b="1" dirty="0"/>
              <a:t>Delegate &amp; Guest Lunch </a:t>
            </a:r>
            <a:br>
              <a:rPr lang="en-GB" sz="3000" b="1" dirty="0"/>
            </a:br>
            <a:br>
              <a:rPr lang="en-GB" sz="750" b="1" dirty="0"/>
            </a:br>
            <a:br>
              <a:rPr lang="en-GB" sz="750" b="1" dirty="0"/>
            </a:br>
            <a:br>
              <a:rPr lang="en-GB" sz="750" b="1" dirty="0"/>
            </a:br>
            <a:r>
              <a:rPr lang="en-GB" sz="1800" b="1" dirty="0"/>
              <a:t>Kindly Sponsored By</a:t>
            </a:r>
            <a:endParaRPr lang="en-US" sz="1800" b="1" dirty="0"/>
          </a:p>
        </p:txBody>
      </p:sp>
      <p:pic>
        <p:nvPicPr>
          <p:cNvPr id="4" name="Picture 3" descr="A blue letter on a white background&#10;&#10;Description automatically generated">
            <a:extLst>
              <a:ext uri="{FF2B5EF4-FFF2-40B4-BE49-F238E27FC236}">
                <a16:creationId xmlns:a16="http://schemas.microsoft.com/office/drawing/2014/main" id="{0A7D47A9-B3D3-1D37-77BA-B59030B50CE2}"/>
              </a:ext>
            </a:extLst>
          </p:cNvPr>
          <p:cNvPicPr>
            <a:picLocks noChangeAspect="1"/>
          </p:cNvPicPr>
          <p:nvPr/>
        </p:nvPicPr>
        <p:blipFill>
          <a:blip r:embed="rId3"/>
          <a:stretch>
            <a:fillRect/>
          </a:stretch>
        </p:blipFill>
        <p:spPr>
          <a:xfrm>
            <a:off x="1244600" y="3094272"/>
            <a:ext cx="6654800" cy="1054100"/>
          </a:xfrm>
          <a:prstGeom prst="rect">
            <a:avLst/>
          </a:prstGeom>
        </p:spPr>
      </p:pic>
    </p:spTree>
    <p:extLst>
      <p:ext uri="{BB962C8B-B14F-4D97-AF65-F5344CB8AC3E}">
        <p14:creationId xmlns:p14="http://schemas.microsoft.com/office/powerpoint/2010/main" val="113566053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C4A8F-25D7-4A6B-9F04-9B3FE6017D2D}"/>
              </a:ext>
            </a:extLst>
          </p:cNvPr>
          <p:cNvSpPr txBox="1">
            <a:spLocks/>
          </p:cNvSpPr>
          <p:nvPr/>
        </p:nvSpPr>
        <p:spPr>
          <a:xfrm>
            <a:off x="588936" y="637251"/>
            <a:ext cx="7997125" cy="1250054"/>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4000" b="1" i="0" u="none" strike="noStrike" kern="0" cap="none" spc="0" normalizeH="0" baseline="0" noProof="0" dirty="0">
                <a:ln>
                  <a:noFill/>
                </a:ln>
                <a:solidFill>
                  <a:srgbClr val="FFFFFF"/>
                </a:solidFill>
                <a:effectLst/>
                <a:uLnTx/>
                <a:uFillTx/>
                <a:latin typeface="Calibri" panose="020F0502020204030204" pitchFamily="34" charset="0"/>
                <a:ea typeface="Times New Roman" panose="02020603050405020304" pitchFamily="18" charset="0"/>
                <a:cs typeface="Times New Roman" panose="02020603050405020304" pitchFamily="18" charset="0"/>
                <a:sym typeface="Arial"/>
              </a:rPr>
              <a:t>Gala Dinner</a:t>
            </a:r>
            <a:br>
              <a:rPr kumimoji="0" lang="en-GB" sz="2400" b="1" i="0" u="none" strike="noStrike" kern="0" cap="none" spc="0" normalizeH="0" baseline="0" noProof="0" dirty="0">
                <a:ln>
                  <a:noFill/>
                </a:ln>
                <a:solidFill>
                  <a:srgbClr val="FFFFFF"/>
                </a:solidFill>
                <a:effectLst/>
                <a:uLnTx/>
                <a:uFillTx/>
                <a:latin typeface="Calibri" panose="020F0502020204030204" pitchFamily="34" charset="0"/>
                <a:ea typeface="Times New Roman" panose="02020603050405020304" pitchFamily="18" charset="0"/>
                <a:cs typeface="Times New Roman" panose="02020603050405020304" pitchFamily="18" charset="0"/>
                <a:sym typeface="Arial"/>
              </a:rPr>
            </a:br>
            <a:r>
              <a:rPr kumimoji="0" lang="en-GB" sz="2400" b="1" i="0" u="none" strike="noStrike" kern="0" cap="none" spc="0" normalizeH="0" baseline="0" noProof="0" dirty="0">
                <a:ln>
                  <a:noFill/>
                </a:ln>
                <a:solidFill>
                  <a:srgbClr val="FFFFFF"/>
                </a:solidFill>
                <a:effectLst/>
                <a:uLnTx/>
                <a:uFillTx/>
                <a:latin typeface="Calibri" panose="020F0502020204030204" pitchFamily="34" charset="0"/>
                <a:ea typeface="Times New Roman" panose="02020603050405020304" pitchFamily="18" charset="0"/>
                <a:cs typeface="Times New Roman" panose="02020603050405020304" pitchFamily="18" charset="0"/>
                <a:sym typeface="Arial"/>
              </a:rPr>
              <a:t>Kindly Sponsored by</a:t>
            </a:r>
            <a:endParaRPr kumimoji="0" lang="en-GB" sz="3600" b="1" i="0" u="none" strike="noStrike" kern="0" cap="none" spc="0" normalizeH="0" baseline="0" noProof="0" dirty="0">
              <a:ln>
                <a:noFill/>
              </a:ln>
              <a:solidFill>
                <a:srgbClr val="FFFFFF"/>
              </a:solidFill>
              <a:effectLst/>
              <a:uLnTx/>
              <a:uFillTx/>
              <a:latin typeface="Arial"/>
              <a:cs typeface="Arial"/>
              <a:sym typeface="Arial"/>
            </a:endParaRPr>
          </a:p>
        </p:txBody>
      </p:sp>
    </p:spTree>
    <p:extLst>
      <p:ext uri="{BB962C8B-B14F-4D97-AF65-F5344CB8AC3E}">
        <p14:creationId xmlns:p14="http://schemas.microsoft.com/office/powerpoint/2010/main" val="338427405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FSPANMODE" val="span"/>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zets">
  <a:themeElements>
    <a:clrScheme name="Azets">
      <a:dk1>
        <a:srgbClr val="000000"/>
      </a:dk1>
      <a:lt1>
        <a:srgbClr val="FFFFFF"/>
      </a:lt1>
      <a:dk2>
        <a:srgbClr val="595959"/>
      </a:dk2>
      <a:lt2>
        <a:srgbClr val="EEEEEE"/>
      </a:lt2>
      <a:accent1>
        <a:srgbClr val="4FBB78"/>
      </a:accent1>
      <a:accent2>
        <a:srgbClr val="8D3E75"/>
      </a:accent2>
      <a:accent3>
        <a:srgbClr val="4177BB"/>
      </a:accent3>
      <a:accent4>
        <a:srgbClr val="FFAB40"/>
      </a:accent4>
      <a:accent5>
        <a:srgbClr val="E35153"/>
      </a:accent5>
      <a:accent6>
        <a:srgbClr val="122234"/>
      </a:accent6>
      <a:hlink>
        <a:srgbClr val="4567B0"/>
      </a:hlink>
      <a:folHlink>
        <a:srgbClr val="6980B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315</TotalTime>
  <Words>3521</Words>
  <Application>Microsoft Office PowerPoint</Application>
  <PresentationFormat>Affichage à l'écran (16:9)</PresentationFormat>
  <Paragraphs>659</Paragraphs>
  <Slides>74</Slides>
  <Notes>30</Notes>
  <HiddenSlides>0</HiddenSlides>
  <MMClips>0</MMClips>
  <ScaleCrop>false</ScaleCrop>
  <HeadingPairs>
    <vt:vector size="6" baseType="variant">
      <vt:variant>
        <vt:lpstr>Polices utilisées</vt:lpstr>
      </vt:variant>
      <vt:variant>
        <vt:i4>5</vt:i4>
      </vt:variant>
      <vt:variant>
        <vt:lpstr>Thème</vt:lpstr>
      </vt:variant>
      <vt:variant>
        <vt:i4>2</vt:i4>
      </vt:variant>
      <vt:variant>
        <vt:lpstr>Titres des diapositives</vt:lpstr>
      </vt:variant>
      <vt:variant>
        <vt:i4>74</vt:i4>
      </vt:variant>
    </vt:vector>
  </HeadingPairs>
  <TitlesOfParts>
    <vt:vector size="81" baseType="lpstr">
      <vt:lpstr>Aptos</vt:lpstr>
      <vt:lpstr>Arial</vt:lpstr>
      <vt:lpstr>Bauhaus 93</vt:lpstr>
      <vt:lpstr>Calibri</vt:lpstr>
      <vt:lpstr>Corbel</vt:lpstr>
      <vt:lpstr>Office Theme</vt:lpstr>
      <vt:lpstr>Azets</vt:lpstr>
      <vt:lpstr>Présentation PowerPoint</vt:lpstr>
      <vt:lpstr>Vienna Congress Website</vt:lpstr>
      <vt:lpstr>Technical Session Sponsors</vt:lpstr>
      <vt:lpstr>Opening remarks of the day</vt:lpstr>
      <vt:lpstr> Keynote Interview: AI and Corporate Insolvency Law  Professor Felix Steffek University of Cambridge, UK  by Christel Dumont Dentons, Luxembourg / INSOL Europe Council member &amp; Country Coordinator</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Coffee Break    Kindly Sponsored By</vt:lpstr>
      <vt:lpstr>Stigma of Insolvency</vt:lpstr>
      <vt:lpstr>Grand Prix d’Harmonisation</vt:lpstr>
      <vt:lpstr>INSOL Europe Annual Congress </vt:lpstr>
      <vt:lpstr>Présentation PowerPoint</vt:lpstr>
      <vt:lpstr>The Ballad of Europe’s Common Cause - a Harmonised Insolvency Path</vt:lpstr>
      <vt:lpstr>The Ballad of Europe’s Common Cause - a Harmonised Insolvency Path</vt:lpstr>
      <vt:lpstr>The Ballad of Europe’s Common Cause - a Harmonised Insolvency Path</vt:lpstr>
      <vt:lpstr>The Ballad of Europe’s Common Cause - a Harmonised Insolvency Path</vt:lpstr>
      <vt:lpstr>The Ballad of Europe’s Common Cause - a Harmonised Insolvency Path</vt:lpstr>
      <vt:lpstr>The Ballad of Europe’s Common Cause - a Harmonised Insolvency Path</vt:lpstr>
      <vt:lpstr>The Ballad of Europe’s Common Cause - a Harmonised Insolvency Path</vt:lpstr>
      <vt:lpstr>The Ballad of Europe’s Common Cause - a Harmonised Insolvency Path</vt:lpstr>
      <vt:lpstr>The Ballad of Europe’s Common Cause - a Harmonised Insolvency Path</vt:lpstr>
      <vt:lpstr>The Ballad of Europe’s Common Cause - a Harmonised Insolvency Path</vt:lpstr>
      <vt:lpstr>The Ballad of Europe’s Common Cause - a Harmonised Insolvency Path</vt:lpstr>
      <vt:lpstr>Présentation PowerPoint</vt:lpstr>
      <vt:lpstr>Présentation PowerPoint</vt:lpstr>
      <vt:lpstr>Présentation PowerPoint</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The Hostage - Friedrich Schiller</vt:lpstr>
      <vt:lpstr>Thank you very much for your attention!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Closing remarks of the Annual Congress </vt:lpstr>
      <vt:lpstr>President Handover</vt:lpstr>
      <vt:lpstr>Delegate &amp; Guest Lunch     Kindly Sponsored By</vt:lpstr>
      <vt:lpstr>Présentation PowerPoint</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Emmanuelle Inacio</cp:lastModifiedBy>
  <cp:revision>48</cp:revision>
  <cp:lastPrinted>2012-12-11T14:08:32Z</cp:lastPrinted>
  <dcterms:created xsi:type="dcterms:W3CDTF">2012-03-12T16:08:15Z</dcterms:created>
  <dcterms:modified xsi:type="dcterms:W3CDTF">2025-10-29T14:43:40Z</dcterms:modified>
</cp:coreProperties>
</file>