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1" r:id="rId2"/>
  </p:sldMasterIdLst>
  <p:notesMasterIdLst>
    <p:notesMasterId r:id="rId70"/>
  </p:notesMasterIdLst>
  <p:sldIdLst>
    <p:sldId id="279" r:id="rId3"/>
    <p:sldId id="274" r:id="rId4"/>
    <p:sldId id="275" r:id="rId5"/>
    <p:sldId id="280" r:id="rId6"/>
    <p:sldId id="338" r:id="rId7"/>
    <p:sldId id="347" r:id="rId8"/>
    <p:sldId id="281" r:id="rId9"/>
    <p:sldId id="348" r:id="rId10"/>
    <p:sldId id="349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2" r:id="rId19"/>
    <p:sldId id="291" r:id="rId20"/>
    <p:sldId id="293" r:id="rId21"/>
    <p:sldId id="294" r:id="rId22"/>
    <p:sldId id="296" r:id="rId23"/>
    <p:sldId id="297" r:id="rId24"/>
    <p:sldId id="298" r:id="rId25"/>
    <p:sldId id="299" r:id="rId26"/>
    <p:sldId id="300" r:id="rId27"/>
    <p:sldId id="301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09" r:id="rId36"/>
    <p:sldId id="310" r:id="rId37"/>
    <p:sldId id="311" r:id="rId38"/>
    <p:sldId id="312" r:id="rId39"/>
    <p:sldId id="313" r:id="rId40"/>
    <p:sldId id="314" r:id="rId41"/>
    <p:sldId id="315" r:id="rId42"/>
    <p:sldId id="316" r:id="rId43"/>
    <p:sldId id="317" r:id="rId44"/>
    <p:sldId id="318" r:id="rId45"/>
    <p:sldId id="319" r:id="rId46"/>
    <p:sldId id="320" r:id="rId47"/>
    <p:sldId id="339" r:id="rId48"/>
    <p:sldId id="340" r:id="rId49"/>
    <p:sldId id="341" r:id="rId50"/>
    <p:sldId id="321" r:id="rId51"/>
    <p:sldId id="336" r:id="rId52"/>
    <p:sldId id="322" r:id="rId53"/>
    <p:sldId id="337" r:id="rId54"/>
    <p:sldId id="323" r:id="rId55"/>
    <p:sldId id="324" r:id="rId56"/>
    <p:sldId id="325" r:id="rId57"/>
    <p:sldId id="326" r:id="rId58"/>
    <p:sldId id="327" r:id="rId59"/>
    <p:sldId id="329" r:id="rId60"/>
    <p:sldId id="330" r:id="rId61"/>
    <p:sldId id="333" r:id="rId62"/>
    <p:sldId id="334" r:id="rId63"/>
    <p:sldId id="335" r:id="rId64"/>
    <p:sldId id="342" r:id="rId65"/>
    <p:sldId id="343" r:id="rId66"/>
    <p:sldId id="344" r:id="rId67"/>
    <p:sldId id="345" r:id="rId68"/>
    <p:sldId id="346" r:id="rId6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494"/>
    <p:restoredTop sz="94643"/>
  </p:normalViewPr>
  <p:slideViewPr>
    <p:cSldViewPr snapToGrid="0" snapToObjects="1">
      <p:cViewPr varScale="1">
        <p:scale>
          <a:sx n="139" d="100"/>
          <a:sy n="139" d="100"/>
        </p:scale>
        <p:origin x="366" y="14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tNode1NoLn">
    <dgm:fillClrLst meth="repeat">
      <a:schemeClr val="accent1">
        <a:tint val="75000"/>
      </a:schemeClr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NoLn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revTxLt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6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C99D7F-1A35-44C9-9DAE-020895354CAB}" type="doc">
      <dgm:prSet loTypeId="urn:microsoft.com/office/officeart/2005/8/layout/vList5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2475367C-6E8E-48AD-84AC-BE5F73A79D0A}">
      <dgm:prSet phldrT="[Text]" phldr="0"/>
      <dgm:spPr/>
      <dgm:t>
        <a:bodyPr/>
        <a:lstStyle/>
        <a:p>
          <a:r>
            <a:rPr lang="en-GB" dirty="0"/>
            <a:t>Typical practical use</a:t>
          </a:r>
        </a:p>
      </dgm:t>
    </dgm:pt>
    <dgm:pt modelId="{3A490ABE-C2E2-4100-AB06-B43A8C8D78E1}" type="parTrans" cxnId="{337C2603-45EF-43F9-BAF5-7D7D9EAEF72A}">
      <dgm:prSet/>
      <dgm:spPr/>
      <dgm:t>
        <a:bodyPr/>
        <a:lstStyle/>
        <a:p>
          <a:endParaRPr lang="en-GB"/>
        </a:p>
      </dgm:t>
    </dgm:pt>
    <dgm:pt modelId="{24195206-DC4A-4870-8BBF-519511B142A3}" type="sibTrans" cxnId="{337C2603-45EF-43F9-BAF5-7D7D9EAEF72A}">
      <dgm:prSet/>
      <dgm:spPr/>
      <dgm:t>
        <a:bodyPr/>
        <a:lstStyle/>
        <a:p>
          <a:endParaRPr lang="en-GB"/>
        </a:p>
      </dgm:t>
    </dgm:pt>
    <dgm:pt modelId="{5D089A83-8519-4781-B0D8-EE0D0FB09464}">
      <dgm:prSet phldrT="[Text]" phldr="0"/>
      <dgm:spPr/>
      <dgm:t>
        <a:bodyPr/>
        <a:lstStyle/>
        <a:p>
          <a:r>
            <a:rPr lang="en-GB" dirty="0"/>
            <a:t>Scheme of Arrangement – used by solvent or distressed companies to reorganise or reschedule debts</a:t>
          </a:r>
        </a:p>
      </dgm:t>
    </dgm:pt>
    <dgm:pt modelId="{6E3B0DE6-07DB-46D5-BD10-A4CE87690B5D}" type="parTrans" cxnId="{9354F1DD-A37B-48B5-8E23-AD7E29B0F3B2}">
      <dgm:prSet/>
      <dgm:spPr/>
      <dgm:t>
        <a:bodyPr/>
        <a:lstStyle/>
        <a:p>
          <a:endParaRPr lang="en-GB"/>
        </a:p>
      </dgm:t>
    </dgm:pt>
    <dgm:pt modelId="{4198A7F4-A032-475B-BBFE-7D21A98DCB43}" type="sibTrans" cxnId="{9354F1DD-A37B-48B5-8E23-AD7E29B0F3B2}">
      <dgm:prSet/>
      <dgm:spPr/>
      <dgm:t>
        <a:bodyPr/>
        <a:lstStyle/>
        <a:p>
          <a:endParaRPr lang="en-GB"/>
        </a:p>
      </dgm:t>
    </dgm:pt>
    <dgm:pt modelId="{EDDF54F9-8506-4A66-82EC-2D46ED9F7149}">
      <dgm:prSet phldrT="[Text]" phldr="0"/>
      <dgm:spPr/>
      <dgm:t>
        <a:bodyPr/>
        <a:lstStyle/>
        <a:p>
          <a:r>
            <a:rPr lang="en-GB" dirty="0"/>
            <a:t>Eligible debtor</a:t>
          </a:r>
        </a:p>
      </dgm:t>
    </dgm:pt>
    <dgm:pt modelId="{75071CD4-1571-4F14-8219-BB99137FA2CE}" type="parTrans" cxnId="{C27D7D47-4935-450D-9919-E4BEFD0CD372}">
      <dgm:prSet/>
      <dgm:spPr/>
      <dgm:t>
        <a:bodyPr/>
        <a:lstStyle/>
        <a:p>
          <a:endParaRPr lang="en-GB"/>
        </a:p>
      </dgm:t>
    </dgm:pt>
    <dgm:pt modelId="{4B3D3578-F380-4789-BD38-70B65B9278B3}" type="sibTrans" cxnId="{C27D7D47-4935-450D-9919-E4BEFD0CD372}">
      <dgm:prSet/>
      <dgm:spPr/>
      <dgm:t>
        <a:bodyPr/>
        <a:lstStyle/>
        <a:p>
          <a:endParaRPr lang="en-GB"/>
        </a:p>
      </dgm:t>
    </dgm:pt>
    <dgm:pt modelId="{605EC84D-7503-4F29-A7AA-DFBE8A54803E}">
      <dgm:prSet phldrT="[Text]" phldr="0" custT="1"/>
      <dgm:spPr/>
      <dgm:t>
        <a:bodyPr/>
        <a:lstStyle/>
        <a:p>
          <a:r>
            <a:rPr lang="en-GB" sz="1400" u="none" dirty="0"/>
            <a:t>UK registered companies and companies with sufficient connection to the UK</a:t>
          </a:r>
        </a:p>
      </dgm:t>
    </dgm:pt>
    <dgm:pt modelId="{2F366756-C7F9-4635-A8F3-15F49A5D10EE}" type="parTrans" cxnId="{0FB17BA4-8ED2-4769-8555-C44DCFE43891}">
      <dgm:prSet/>
      <dgm:spPr/>
      <dgm:t>
        <a:bodyPr/>
        <a:lstStyle/>
        <a:p>
          <a:endParaRPr lang="en-GB"/>
        </a:p>
      </dgm:t>
    </dgm:pt>
    <dgm:pt modelId="{A24FBF32-A69D-4197-AF50-FFA6BD37D7AC}" type="sibTrans" cxnId="{0FB17BA4-8ED2-4769-8555-C44DCFE43891}">
      <dgm:prSet/>
      <dgm:spPr/>
      <dgm:t>
        <a:bodyPr/>
        <a:lstStyle/>
        <a:p>
          <a:endParaRPr lang="en-GB"/>
        </a:p>
      </dgm:t>
    </dgm:pt>
    <dgm:pt modelId="{366212C1-4518-4C71-850B-51BE36BB2BBF}">
      <dgm:prSet phldrT="[Text]" phldr="0"/>
      <dgm:spPr/>
      <dgm:t>
        <a:bodyPr/>
        <a:lstStyle/>
        <a:p>
          <a:r>
            <a:rPr lang="en-GB" dirty="0"/>
            <a:t>Eligible rights</a:t>
          </a:r>
        </a:p>
      </dgm:t>
    </dgm:pt>
    <dgm:pt modelId="{B5C619CD-E695-4305-B5EA-50F4599A041D}" type="parTrans" cxnId="{C1508E34-DA7D-4BD7-80D4-84359EC5A6A6}">
      <dgm:prSet/>
      <dgm:spPr/>
      <dgm:t>
        <a:bodyPr/>
        <a:lstStyle/>
        <a:p>
          <a:endParaRPr lang="en-GB"/>
        </a:p>
      </dgm:t>
    </dgm:pt>
    <dgm:pt modelId="{4326DDA6-EAA1-4205-9BFB-4818FF60BE6C}" type="sibTrans" cxnId="{C1508E34-DA7D-4BD7-80D4-84359EC5A6A6}">
      <dgm:prSet/>
      <dgm:spPr/>
      <dgm:t>
        <a:bodyPr/>
        <a:lstStyle/>
        <a:p>
          <a:endParaRPr lang="en-GB"/>
        </a:p>
      </dgm:t>
    </dgm:pt>
    <dgm:pt modelId="{1BF1C2BC-80CF-46E7-B9EB-8C77BA6C7E13}">
      <dgm:prSet phldrT="[Text]" phldr="0" custT="1"/>
      <dgm:spPr/>
      <dgm:t>
        <a:bodyPr/>
        <a:lstStyle/>
        <a:p>
          <a:r>
            <a:rPr lang="en-GB" sz="1400" dirty="0"/>
            <a:t>Equity rights can be altered</a:t>
          </a:r>
        </a:p>
      </dgm:t>
    </dgm:pt>
    <dgm:pt modelId="{CDA9CE9A-F5D7-4F43-BEAC-F53CB2F4B8EF}" type="parTrans" cxnId="{6501FEB3-136C-4B97-B3E4-22DC37F35CC2}">
      <dgm:prSet/>
      <dgm:spPr/>
      <dgm:t>
        <a:bodyPr/>
        <a:lstStyle/>
        <a:p>
          <a:endParaRPr lang="en-GB"/>
        </a:p>
      </dgm:t>
    </dgm:pt>
    <dgm:pt modelId="{4FFED9BB-58AE-43CF-80D2-680891E40009}" type="sibTrans" cxnId="{6501FEB3-136C-4B97-B3E4-22DC37F35CC2}">
      <dgm:prSet/>
      <dgm:spPr/>
      <dgm:t>
        <a:bodyPr/>
        <a:lstStyle/>
        <a:p>
          <a:endParaRPr lang="en-GB"/>
        </a:p>
      </dgm:t>
    </dgm:pt>
    <dgm:pt modelId="{23B6D438-1BB5-4A4D-BA07-6730B0E33B69}">
      <dgm:prSet phldrT="[Text]" phldr="0"/>
      <dgm:spPr/>
      <dgm:t>
        <a:bodyPr/>
        <a:lstStyle/>
        <a:p>
          <a:r>
            <a:rPr lang="en-GB" dirty="0"/>
            <a:t>Shareholder rights</a:t>
          </a:r>
        </a:p>
      </dgm:t>
    </dgm:pt>
    <dgm:pt modelId="{73FAFE02-347D-4B06-86DC-2000BC80A07E}" type="parTrans" cxnId="{991FB7D6-A6EC-4C57-9931-A14E4F74B10B}">
      <dgm:prSet/>
      <dgm:spPr/>
      <dgm:t>
        <a:bodyPr/>
        <a:lstStyle/>
        <a:p>
          <a:endParaRPr lang="en-GB"/>
        </a:p>
      </dgm:t>
    </dgm:pt>
    <dgm:pt modelId="{0B356F54-FDB1-4CBB-B2A9-7F4EA644476C}" type="sibTrans" cxnId="{991FB7D6-A6EC-4C57-9931-A14E4F74B10B}">
      <dgm:prSet/>
      <dgm:spPr/>
      <dgm:t>
        <a:bodyPr/>
        <a:lstStyle/>
        <a:p>
          <a:endParaRPr lang="en-GB"/>
        </a:p>
      </dgm:t>
    </dgm:pt>
    <dgm:pt modelId="{906E8249-0859-475F-A701-23448E344081}">
      <dgm:prSet phldrT="[Text]" phldr="0" custT="1"/>
      <dgm:spPr/>
      <dgm:t>
        <a:bodyPr/>
        <a:lstStyle/>
        <a:p>
          <a:r>
            <a:rPr lang="en-GB" sz="1400" dirty="0"/>
            <a:t>Includes secured rights but also wider rights e.g. leasehold </a:t>
          </a:r>
        </a:p>
      </dgm:t>
    </dgm:pt>
    <dgm:pt modelId="{19B10B9C-0951-45D3-8BE4-8A7D0D9F6BC8}" type="parTrans" cxnId="{00538485-DE36-4356-B423-B06C2AC62D8B}">
      <dgm:prSet/>
      <dgm:spPr/>
      <dgm:t>
        <a:bodyPr/>
        <a:lstStyle/>
        <a:p>
          <a:endParaRPr lang="en-GB"/>
        </a:p>
      </dgm:t>
    </dgm:pt>
    <dgm:pt modelId="{4CD1CA18-EC9D-4C9F-A5B6-D6C9734F97F0}" type="sibTrans" cxnId="{00538485-DE36-4356-B423-B06C2AC62D8B}">
      <dgm:prSet/>
      <dgm:spPr/>
      <dgm:t>
        <a:bodyPr/>
        <a:lstStyle/>
        <a:p>
          <a:endParaRPr lang="en-GB"/>
        </a:p>
      </dgm:t>
    </dgm:pt>
    <dgm:pt modelId="{7E05B075-58EE-4FB7-B0F3-7162B15C5914}">
      <dgm:prSet phldrT="[Text]" phldr="0"/>
      <dgm:spPr/>
      <dgm:t>
        <a:bodyPr/>
        <a:lstStyle/>
        <a:p>
          <a:r>
            <a:rPr lang="en-GB" dirty="0"/>
            <a:t>Restructuring Plan – rescheduling of debt, introduction of DIP funding, debt for equity </a:t>
          </a:r>
        </a:p>
      </dgm:t>
    </dgm:pt>
    <dgm:pt modelId="{27AB50BC-5BE1-4E67-999A-59C6FEF529AD}" type="parTrans" cxnId="{E42EF2FB-E07E-46ED-8938-26FAA5853ECD}">
      <dgm:prSet/>
      <dgm:spPr/>
      <dgm:t>
        <a:bodyPr/>
        <a:lstStyle/>
        <a:p>
          <a:endParaRPr lang="en-GB"/>
        </a:p>
      </dgm:t>
    </dgm:pt>
    <dgm:pt modelId="{2A3447D5-82B7-4FA1-A555-1F837FF7D0F0}" type="sibTrans" cxnId="{E42EF2FB-E07E-46ED-8938-26FAA5853ECD}">
      <dgm:prSet/>
      <dgm:spPr/>
      <dgm:t>
        <a:bodyPr/>
        <a:lstStyle/>
        <a:p>
          <a:endParaRPr lang="en-GB"/>
        </a:p>
      </dgm:t>
    </dgm:pt>
    <dgm:pt modelId="{52E30A4E-911F-4452-AF98-2390FD614046}" type="pres">
      <dgm:prSet presAssocID="{5CC99D7F-1A35-44C9-9DAE-020895354CAB}" presName="Name0" presStyleCnt="0">
        <dgm:presLayoutVars>
          <dgm:dir/>
          <dgm:animLvl val="lvl"/>
          <dgm:resizeHandles val="exact"/>
        </dgm:presLayoutVars>
      </dgm:prSet>
      <dgm:spPr/>
    </dgm:pt>
    <dgm:pt modelId="{2298B6B5-8201-4979-834E-B9D8A849A053}" type="pres">
      <dgm:prSet presAssocID="{2475367C-6E8E-48AD-84AC-BE5F73A79D0A}" presName="linNode" presStyleCnt="0"/>
      <dgm:spPr/>
    </dgm:pt>
    <dgm:pt modelId="{3FBD3C3A-AF85-4385-8263-412E4B8F9254}" type="pres">
      <dgm:prSet presAssocID="{2475367C-6E8E-48AD-84AC-BE5F73A79D0A}" presName="parentText" presStyleLbl="node1" presStyleIdx="0" presStyleCnt="4" custLinFactNeighborY="-208">
        <dgm:presLayoutVars>
          <dgm:chMax val="1"/>
          <dgm:bulletEnabled val="1"/>
        </dgm:presLayoutVars>
      </dgm:prSet>
      <dgm:spPr/>
    </dgm:pt>
    <dgm:pt modelId="{6F1E6D21-BD6E-4561-84B0-EC4C74280F13}" type="pres">
      <dgm:prSet presAssocID="{2475367C-6E8E-48AD-84AC-BE5F73A79D0A}" presName="descendantText" presStyleLbl="alignAccFollowNode1" presStyleIdx="0" presStyleCnt="4">
        <dgm:presLayoutVars>
          <dgm:bulletEnabled val="1"/>
        </dgm:presLayoutVars>
      </dgm:prSet>
      <dgm:spPr/>
    </dgm:pt>
    <dgm:pt modelId="{D02C8A94-65B6-4621-8632-F13C614C1310}" type="pres">
      <dgm:prSet presAssocID="{24195206-DC4A-4870-8BBF-519511B142A3}" presName="sp" presStyleCnt="0"/>
      <dgm:spPr/>
    </dgm:pt>
    <dgm:pt modelId="{C5BEB9D3-4384-4BEF-89B4-37C49F78196B}" type="pres">
      <dgm:prSet presAssocID="{EDDF54F9-8506-4A66-82EC-2D46ED9F7149}" presName="linNode" presStyleCnt="0"/>
      <dgm:spPr/>
    </dgm:pt>
    <dgm:pt modelId="{8FBD423D-465B-432F-99C0-31AD2CAF2B48}" type="pres">
      <dgm:prSet presAssocID="{EDDF54F9-8506-4A66-82EC-2D46ED9F7149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C3A948C4-E703-4918-B466-D4AF43B80AA1}" type="pres">
      <dgm:prSet presAssocID="{EDDF54F9-8506-4A66-82EC-2D46ED9F7149}" presName="descendantText" presStyleLbl="alignAccFollowNode1" presStyleIdx="1" presStyleCnt="4">
        <dgm:presLayoutVars>
          <dgm:bulletEnabled val="1"/>
        </dgm:presLayoutVars>
      </dgm:prSet>
      <dgm:spPr/>
    </dgm:pt>
    <dgm:pt modelId="{1649E8EE-34D8-4CE7-8BCB-0FBCF015DE85}" type="pres">
      <dgm:prSet presAssocID="{4B3D3578-F380-4789-BD38-70B65B9278B3}" presName="sp" presStyleCnt="0"/>
      <dgm:spPr/>
    </dgm:pt>
    <dgm:pt modelId="{A2D42190-6C3D-4DA9-8A2B-62B5B10B1710}" type="pres">
      <dgm:prSet presAssocID="{366212C1-4518-4C71-850B-51BE36BB2BBF}" presName="linNode" presStyleCnt="0"/>
      <dgm:spPr/>
    </dgm:pt>
    <dgm:pt modelId="{37B5F5D4-C871-47C4-B243-E4AE142CD57A}" type="pres">
      <dgm:prSet presAssocID="{366212C1-4518-4C71-850B-51BE36BB2BBF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5C28D470-9CE7-4813-9160-EB8357800B4D}" type="pres">
      <dgm:prSet presAssocID="{366212C1-4518-4C71-850B-51BE36BB2BBF}" presName="descendantText" presStyleLbl="alignAccFollowNode1" presStyleIdx="2" presStyleCnt="4">
        <dgm:presLayoutVars>
          <dgm:bulletEnabled val="1"/>
        </dgm:presLayoutVars>
      </dgm:prSet>
      <dgm:spPr/>
    </dgm:pt>
    <dgm:pt modelId="{89E41462-DEE2-4B98-AA0E-59958B8818B6}" type="pres">
      <dgm:prSet presAssocID="{4326DDA6-EAA1-4205-9BFB-4818FF60BE6C}" presName="sp" presStyleCnt="0"/>
      <dgm:spPr/>
    </dgm:pt>
    <dgm:pt modelId="{209E63B7-0ADB-4F8B-B6C7-C67E9F7643AD}" type="pres">
      <dgm:prSet presAssocID="{23B6D438-1BB5-4A4D-BA07-6730B0E33B69}" presName="linNode" presStyleCnt="0"/>
      <dgm:spPr/>
    </dgm:pt>
    <dgm:pt modelId="{7E0E860B-128F-43B0-9BB1-CBD1589E81E0}" type="pres">
      <dgm:prSet presAssocID="{23B6D438-1BB5-4A4D-BA07-6730B0E33B69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D23B23CE-3E06-4B29-9EEB-83081692AE01}" type="pres">
      <dgm:prSet presAssocID="{23B6D438-1BB5-4A4D-BA07-6730B0E33B69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FA2DBF00-696C-4B6D-9F18-DFF79A6E085E}" type="presOf" srcId="{5D089A83-8519-4781-B0D8-EE0D0FB09464}" destId="{6F1E6D21-BD6E-4561-84B0-EC4C74280F13}" srcOrd="0" destOrd="0" presId="urn:microsoft.com/office/officeart/2005/8/layout/vList5"/>
    <dgm:cxn modelId="{337C2603-45EF-43F9-BAF5-7D7D9EAEF72A}" srcId="{5CC99D7F-1A35-44C9-9DAE-020895354CAB}" destId="{2475367C-6E8E-48AD-84AC-BE5F73A79D0A}" srcOrd="0" destOrd="0" parTransId="{3A490ABE-C2E2-4100-AB06-B43A8C8D78E1}" sibTransId="{24195206-DC4A-4870-8BBF-519511B142A3}"/>
    <dgm:cxn modelId="{7AB33327-5FE4-4171-89DC-B6AC2665D7BE}" type="presOf" srcId="{EDDF54F9-8506-4A66-82EC-2D46ED9F7149}" destId="{8FBD423D-465B-432F-99C0-31AD2CAF2B48}" srcOrd="0" destOrd="0" presId="urn:microsoft.com/office/officeart/2005/8/layout/vList5"/>
    <dgm:cxn modelId="{19F83E28-CDC8-401F-9B69-D580005C3217}" type="presOf" srcId="{366212C1-4518-4C71-850B-51BE36BB2BBF}" destId="{37B5F5D4-C871-47C4-B243-E4AE142CD57A}" srcOrd="0" destOrd="0" presId="urn:microsoft.com/office/officeart/2005/8/layout/vList5"/>
    <dgm:cxn modelId="{C1508E34-DA7D-4BD7-80D4-84359EC5A6A6}" srcId="{5CC99D7F-1A35-44C9-9DAE-020895354CAB}" destId="{366212C1-4518-4C71-850B-51BE36BB2BBF}" srcOrd="2" destOrd="0" parTransId="{B5C619CD-E695-4305-B5EA-50F4599A041D}" sibTransId="{4326DDA6-EAA1-4205-9BFB-4818FF60BE6C}"/>
    <dgm:cxn modelId="{43827665-C51B-4990-97C2-F52B6D9E9B3A}" type="presOf" srcId="{605EC84D-7503-4F29-A7AA-DFBE8A54803E}" destId="{C3A948C4-E703-4918-B466-D4AF43B80AA1}" srcOrd="0" destOrd="0" presId="urn:microsoft.com/office/officeart/2005/8/layout/vList5"/>
    <dgm:cxn modelId="{C27D7D47-4935-450D-9919-E4BEFD0CD372}" srcId="{5CC99D7F-1A35-44C9-9DAE-020895354CAB}" destId="{EDDF54F9-8506-4A66-82EC-2D46ED9F7149}" srcOrd="1" destOrd="0" parTransId="{75071CD4-1571-4F14-8219-BB99137FA2CE}" sibTransId="{4B3D3578-F380-4789-BD38-70B65B9278B3}"/>
    <dgm:cxn modelId="{EA615650-3AED-4DF5-B83D-531553D668A4}" type="presOf" srcId="{906E8249-0859-475F-A701-23448E344081}" destId="{5C28D470-9CE7-4813-9160-EB8357800B4D}" srcOrd="0" destOrd="0" presId="urn:microsoft.com/office/officeart/2005/8/layout/vList5"/>
    <dgm:cxn modelId="{519EA052-0DCC-44D6-8B0B-E181DAC26B0E}" type="presOf" srcId="{7E05B075-58EE-4FB7-B0F3-7162B15C5914}" destId="{6F1E6D21-BD6E-4561-84B0-EC4C74280F13}" srcOrd="0" destOrd="1" presId="urn:microsoft.com/office/officeart/2005/8/layout/vList5"/>
    <dgm:cxn modelId="{00538485-DE36-4356-B423-B06C2AC62D8B}" srcId="{366212C1-4518-4C71-850B-51BE36BB2BBF}" destId="{906E8249-0859-475F-A701-23448E344081}" srcOrd="0" destOrd="0" parTransId="{19B10B9C-0951-45D3-8BE4-8A7D0D9F6BC8}" sibTransId="{4CD1CA18-EC9D-4C9F-A5B6-D6C9734F97F0}"/>
    <dgm:cxn modelId="{9E7AF59D-40DE-4245-998E-20099A4F5A56}" type="presOf" srcId="{5CC99D7F-1A35-44C9-9DAE-020895354CAB}" destId="{52E30A4E-911F-4452-AF98-2390FD614046}" srcOrd="0" destOrd="0" presId="urn:microsoft.com/office/officeart/2005/8/layout/vList5"/>
    <dgm:cxn modelId="{0FB17BA4-8ED2-4769-8555-C44DCFE43891}" srcId="{EDDF54F9-8506-4A66-82EC-2D46ED9F7149}" destId="{605EC84D-7503-4F29-A7AA-DFBE8A54803E}" srcOrd="0" destOrd="0" parTransId="{2F366756-C7F9-4635-A8F3-15F49A5D10EE}" sibTransId="{A24FBF32-A69D-4197-AF50-FFA6BD37D7AC}"/>
    <dgm:cxn modelId="{8B9BB7AF-1479-422D-9E2D-F7C28C86CFA6}" type="presOf" srcId="{23B6D438-1BB5-4A4D-BA07-6730B0E33B69}" destId="{7E0E860B-128F-43B0-9BB1-CBD1589E81E0}" srcOrd="0" destOrd="0" presId="urn:microsoft.com/office/officeart/2005/8/layout/vList5"/>
    <dgm:cxn modelId="{6501FEB3-136C-4B97-B3E4-22DC37F35CC2}" srcId="{23B6D438-1BB5-4A4D-BA07-6730B0E33B69}" destId="{1BF1C2BC-80CF-46E7-B9EB-8C77BA6C7E13}" srcOrd="0" destOrd="0" parTransId="{CDA9CE9A-F5D7-4F43-BEAC-F53CB2F4B8EF}" sibTransId="{4FFED9BB-58AE-43CF-80D2-680891E40009}"/>
    <dgm:cxn modelId="{70D9ACC7-F42C-4178-AD65-FDE6146A93B1}" type="presOf" srcId="{1BF1C2BC-80CF-46E7-B9EB-8C77BA6C7E13}" destId="{D23B23CE-3E06-4B29-9EEB-83081692AE01}" srcOrd="0" destOrd="0" presId="urn:microsoft.com/office/officeart/2005/8/layout/vList5"/>
    <dgm:cxn modelId="{70ACFFCD-465D-420D-8FDB-73952AD0488E}" type="presOf" srcId="{2475367C-6E8E-48AD-84AC-BE5F73A79D0A}" destId="{3FBD3C3A-AF85-4385-8263-412E4B8F9254}" srcOrd="0" destOrd="0" presId="urn:microsoft.com/office/officeart/2005/8/layout/vList5"/>
    <dgm:cxn modelId="{991FB7D6-A6EC-4C57-9931-A14E4F74B10B}" srcId="{5CC99D7F-1A35-44C9-9DAE-020895354CAB}" destId="{23B6D438-1BB5-4A4D-BA07-6730B0E33B69}" srcOrd="3" destOrd="0" parTransId="{73FAFE02-347D-4B06-86DC-2000BC80A07E}" sibTransId="{0B356F54-FDB1-4CBB-B2A9-7F4EA644476C}"/>
    <dgm:cxn modelId="{9354F1DD-A37B-48B5-8E23-AD7E29B0F3B2}" srcId="{2475367C-6E8E-48AD-84AC-BE5F73A79D0A}" destId="{5D089A83-8519-4781-B0D8-EE0D0FB09464}" srcOrd="0" destOrd="0" parTransId="{6E3B0DE6-07DB-46D5-BD10-A4CE87690B5D}" sibTransId="{4198A7F4-A032-475B-BBFE-7D21A98DCB43}"/>
    <dgm:cxn modelId="{E42EF2FB-E07E-46ED-8938-26FAA5853ECD}" srcId="{2475367C-6E8E-48AD-84AC-BE5F73A79D0A}" destId="{7E05B075-58EE-4FB7-B0F3-7162B15C5914}" srcOrd="1" destOrd="0" parTransId="{27AB50BC-5BE1-4E67-999A-59C6FEF529AD}" sibTransId="{2A3447D5-82B7-4FA1-A555-1F837FF7D0F0}"/>
    <dgm:cxn modelId="{B5ED22DC-5C8F-42BA-A026-9895B0B8EF74}" type="presParOf" srcId="{52E30A4E-911F-4452-AF98-2390FD614046}" destId="{2298B6B5-8201-4979-834E-B9D8A849A053}" srcOrd="0" destOrd="0" presId="urn:microsoft.com/office/officeart/2005/8/layout/vList5"/>
    <dgm:cxn modelId="{1862A0BF-EB44-40BA-9646-A8438A10C4B9}" type="presParOf" srcId="{2298B6B5-8201-4979-834E-B9D8A849A053}" destId="{3FBD3C3A-AF85-4385-8263-412E4B8F9254}" srcOrd="0" destOrd="0" presId="urn:microsoft.com/office/officeart/2005/8/layout/vList5"/>
    <dgm:cxn modelId="{B367CAA4-4ED2-4937-9CC0-D7BC4CB84D2A}" type="presParOf" srcId="{2298B6B5-8201-4979-834E-B9D8A849A053}" destId="{6F1E6D21-BD6E-4561-84B0-EC4C74280F13}" srcOrd="1" destOrd="0" presId="urn:microsoft.com/office/officeart/2005/8/layout/vList5"/>
    <dgm:cxn modelId="{F4CF7A07-C3BC-4106-B58A-2EE974DA3C30}" type="presParOf" srcId="{52E30A4E-911F-4452-AF98-2390FD614046}" destId="{D02C8A94-65B6-4621-8632-F13C614C1310}" srcOrd="1" destOrd="0" presId="urn:microsoft.com/office/officeart/2005/8/layout/vList5"/>
    <dgm:cxn modelId="{2F54E7DE-3663-4E62-84D7-E45D10407A80}" type="presParOf" srcId="{52E30A4E-911F-4452-AF98-2390FD614046}" destId="{C5BEB9D3-4384-4BEF-89B4-37C49F78196B}" srcOrd="2" destOrd="0" presId="urn:microsoft.com/office/officeart/2005/8/layout/vList5"/>
    <dgm:cxn modelId="{77A383E1-CCDE-499B-9E8E-955249D7B8DA}" type="presParOf" srcId="{C5BEB9D3-4384-4BEF-89B4-37C49F78196B}" destId="{8FBD423D-465B-432F-99C0-31AD2CAF2B48}" srcOrd="0" destOrd="0" presId="urn:microsoft.com/office/officeart/2005/8/layout/vList5"/>
    <dgm:cxn modelId="{F9498A33-F471-427A-8E84-C3A23D697367}" type="presParOf" srcId="{C5BEB9D3-4384-4BEF-89B4-37C49F78196B}" destId="{C3A948C4-E703-4918-B466-D4AF43B80AA1}" srcOrd="1" destOrd="0" presId="urn:microsoft.com/office/officeart/2005/8/layout/vList5"/>
    <dgm:cxn modelId="{7DA7C4B0-05FD-4066-82D4-1063DC3B6C9B}" type="presParOf" srcId="{52E30A4E-911F-4452-AF98-2390FD614046}" destId="{1649E8EE-34D8-4CE7-8BCB-0FBCF015DE85}" srcOrd="3" destOrd="0" presId="urn:microsoft.com/office/officeart/2005/8/layout/vList5"/>
    <dgm:cxn modelId="{60165C1B-F783-4F29-A071-0D949EB0F299}" type="presParOf" srcId="{52E30A4E-911F-4452-AF98-2390FD614046}" destId="{A2D42190-6C3D-4DA9-8A2B-62B5B10B1710}" srcOrd="4" destOrd="0" presId="urn:microsoft.com/office/officeart/2005/8/layout/vList5"/>
    <dgm:cxn modelId="{B30FBD41-EC47-4452-B0D5-A12A3BCB5D1E}" type="presParOf" srcId="{A2D42190-6C3D-4DA9-8A2B-62B5B10B1710}" destId="{37B5F5D4-C871-47C4-B243-E4AE142CD57A}" srcOrd="0" destOrd="0" presId="urn:microsoft.com/office/officeart/2005/8/layout/vList5"/>
    <dgm:cxn modelId="{1DD52C88-043B-43D4-BC73-D256E3AA0707}" type="presParOf" srcId="{A2D42190-6C3D-4DA9-8A2B-62B5B10B1710}" destId="{5C28D470-9CE7-4813-9160-EB8357800B4D}" srcOrd="1" destOrd="0" presId="urn:microsoft.com/office/officeart/2005/8/layout/vList5"/>
    <dgm:cxn modelId="{D278FFD1-285E-4EBA-9883-247CE77700F7}" type="presParOf" srcId="{52E30A4E-911F-4452-AF98-2390FD614046}" destId="{89E41462-DEE2-4B98-AA0E-59958B8818B6}" srcOrd="5" destOrd="0" presId="urn:microsoft.com/office/officeart/2005/8/layout/vList5"/>
    <dgm:cxn modelId="{49D9B44D-A7F9-4BD0-9CE5-2EAE8095AB66}" type="presParOf" srcId="{52E30A4E-911F-4452-AF98-2390FD614046}" destId="{209E63B7-0ADB-4F8B-B6C7-C67E9F7643AD}" srcOrd="6" destOrd="0" presId="urn:microsoft.com/office/officeart/2005/8/layout/vList5"/>
    <dgm:cxn modelId="{DF268C8B-0B8C-4C41-8B66-A657B399775C}" type="presParOf" srcId="{209E63B7-0ADB-4F8B-B6C7-C67E9F7643AD}" destId="{7E0E860B-128F-43B0-9BB1-CBD1589E81E0}" srcOrd="0" destOrd="0" presId="urn:microsoft.com/office/officeart/2005/8/layout/vList5"/>
    <dgm:cxn modelId="{2F7FE372-25F2-4677-B80F-B6FC8A88A9E0}" type="presParOf" srcId="{209E63B7-0ADB-4F8B-B6C7-C67E9F7643AD}" destId="{D23B23CE-3E06-4B29-9EEB-83081692AE0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F000402-0A94-4E21-A2A2-448511CD62FD}" type="doc">
      <dgm:prSet loTypeId="urn:microsoft.com/office/officeart/2008/layout/VerticalCurvedList" loCatId="list" qsTypeId="urn:microsoft.com/office/officeart/2005/8/quickstyle/simple1#2" qsCatId="simple" csTypeId="urn:microsoft.com/office/officeart/2005/8/colors/accent1_2#2" csCatId="accent1" phldr="1"/>
      <dgm:spPr/>
      <dgm:t>
        <a:bodyPr/>
        <a:lstStyle/>
        <a:p>
          <a:endParaRPr lang="en-GB"/>
        </a:p>
      </dgm:t>
    </dgm:pt>
    <dgm:pt modelId="{DE1D103C-A427-4A41-9D4A-CD582D43459E}">
      <dgm:prSet phldrT="[Text]" phldr="0"/>
      <dgm:spPr/>
      <dgm:t>
        <a:bodyPr/>
        <a:lstStyle/>
        <a:p>
          <a:r>
            <a:rPr lang="en-GB" dirty="0"/>
            <a:t>Releases of third party liabilities possible in both RPs and </a:t>
          </a:r>
          <a:r>
            <a:rPr lang="en-GB" dirty="0" err="1"/>
            <a:t>SoAs</a:t>
          </a:r>
          <a:endParaRPr lang="en-GB" dirty="0"/>
        </a:p>
      </dgm:t>
    </dgm:pt>
    <dgm:pt modelId="{6B72B287-877C-436E-81B7-4C43C5ABE3A9}" type="parTrans" cxnId="{92575693-5BC2-415E-A43A-3012E060EB5D}">
      <dgm:prSet/>
      <dgm:spPr/>
      <dgm:t>
        <a:bodyPr/>
        <a:lstStyle/>
        <a:p>
          <a:endParaRPr lang="en-GB"/>
        </a:p>
      </dgm:t>
    </dgm:pt>
    <dgm:pt modelId="{77346B05-1382-461D-9D27-E7D012838B73}" type="sibTrans" cxnId="{92575693-5BC2-415E-A43A-3012E060EB5D}">
      <dgm:prSet/>
      <dgm:spPr/>
      <dgm:t>
        <a:bodyPr/>
        <a:lstStyle/>
        <a:p>
          <a:endParaRPr lang="en-GB"/>
        </a:p>
      </dgm:t>
    </dgm:pt>
    <dgm:pt modelId="{193ABF4E-76C7-4A07-A7CD-703EF75BBB0F}">
      <dgm:prSet phldrT="[Text]" phldr="0"/>
      <dgm:spPr/>
      <dgm:t>
        <a:bodyPr/>
        <a:lstStyle/>
        <a:p>
          <a:r>
            <a:rPr lang="en-GB" dirty="0"/>
            <a:t>Guarantee releases possible where necessary to ensure the effectiveness of the restructuring – </a:t>
          </a:r>
          <a:r>
            <a:rPr lang="en-GB" i="1" dirty="0"/>
            <a:t>Re Lehman Bros (No 2) </a:t>
          </a:r>
          <a:r>
            <a:rPr lang="en-GB" i="0" dirty="0"/>
            <a:t>[2009] </a:t>
          </a:r>
          <a:r>
            <a:rPr lang="en-GB" i="0" dirty="0" err="1"/>
            <a:t>EWCA</a:t>
          </a:r>
          <a:r>
            <a:rPr lang="en-GB" i="0" dirty="0"/>
            <a:t> </a:t>
          </a:r>
          <a:r>
            <a:rPr lang="en-GB" i="0" dirty="0" err="1"/>
            <a:t>Civ</a:t>
          </a:r>
          <a:r>
            <a:rPr lang="en-GB" i="0" dirty="0"/>
            <a:t> 1161</a:t>
          </a:r>
        </a:p>
      </dgm:t>
    </dgm:pt>
    <dgm:pt modelId="{FA27318D-DADA-4014-9A83-09EC651978D1}" type="parTrans" cxnId="{9C30E099-A790-451A-BED7-D393868E52D3}">
      <dgm:prSet/>
      <dgm:spPr/>
      <dgm:t>
        <a:bodyPr/>
        <a:lstStyle/>
        <a:p>
          <a:endParaRPr lang="en-GB"/>
        </a:p>
      </dgm:t>
    </dgm:pt>
    <dgm:pt modelId="{4880DD6E-6ACD-4731-B04A-F3A018943A7C}" type="sibTrans" cxnId="{9C30E099-A790-451A-BED7-D393868E52D3}">
      <dgm:prSet/>
      <dgm:spPr/>
      <dgm:t>
        <a:bodyPr/>
        <a:lstStyle/>
        <a:p>
          <a:endParaRPr lang="en-GB"/>
        </a:p>
      </dgm:t>
    </dgm:pt>
    <dgm:pt modelId="{E7B45AD0-7084-499A-AA51-233456FC2FA7}">
      <dgm:prSet phldrT="[Text]" phldr="0"/>
      <dgm:spPr/>
      <dgm:t>
        <a:bodyPr/>
        <a:lstStyle/>
        <a:p>
          <a:r>
            <a:rPr lang="en-GB" dirty="0"/>
            <a:t>Releases of the company’s own claims (e.g. against directors) is more controversial – </a:t>
          </a:r>
          <a:r>
            <a:rPr lang="en-GB" i="1" dirty="0"/>
            <a:t>Kington </a:t>
          </a:r>
          <a:r>
            <a:rPr lang="en-GB" i="1" dirty="0" err="1"/>
            <a:t>S.A.R.L</a:t>
          </a:r>
          <a:r>
            <a:rPr lang="en-GB" i="1" dirty="0"/>
            <a:t> and others v Thames Water Utilities Holdings Limited and others </a:t>
          </a:r>
          <a:r>
            <a:rPr lang="en-GB" dirty="0"/>
            <a:t>[2025] </a:t>
          </a:r>
          <a:r>
            <a:rPr lang="en-GB" dirty="0" err="1"/>
            <a:t>EWCA</a:t>
          </a:r>
          <a:r>
            <a:rPr lang="en-GB" dirty="0"/>
            <a:t> </a:t>
          </a:r>
          <a:r>
            <a:rPr lang="en-GB" dirty="0" err="1"/>
            <a:t>Civ</a:t>
          </a:r>
          <a:r>
            <a:rPr lang="en-GB" dirty="0"/>
            <a:t> 475</a:t>
          </a:r>
        </a:p>
      </dgm:t>
    </dgm:pt>
    <dgm:pt modelId="{07AA5AF5-A32D-4FD3-B7AF-53EBFF8D5667}" type="parTrans" cxnId="{A2F3F340-0D59-4EEA-9170-691BAA576F58}">
      <dgm:prSet/>
      <dgm:spPr/>
      <dgm:t>
        <a:bodyPr/>
        <a:lstStyle/>
        <a:p>
          <a:endParaRPr lang="en-GB"/>
        </a:p>
      </dgm:t>
    </dgm:pt>
    <dgm:pt modelId="{11E8C13E-D996-414C-91EB-520E6DD2D388}" type="sibTrans" cxnId="{A2F3F340-0D59-4EEA-9170-691BAA576F58}">
      <dgm:prSet/>
      <dgm:spPr/>
      <dgm:t>
        <a:bodyPr/>
        <a:lstStyle/>
        <a:p>
          <a:endParaRPr lang="en-GB"/>
        </a:p>
      </dgm:t>
    </dgm:pt>
    <dgm:pt modelId="{9B5B2E4C-A3A3-4DDA-9FEE-E48EA032C39E}">
      <dgm:prSet phldrT="[Text]" phldr="0"/>
      <dgm:spPr/>
      <dgm:t>
        <a:bodyPr/>
        <a:lstStyle/>
        <a:p>
          <a:r>
            <a:rPr lang="en-GB" dirty="0"/>
            <a:t>Express wording is required. A </a:t>
          </a:r>
          <a:r>
            <a:rPr lang="en-GB" dirty="0" err="1"/>
            <a:t>3p</a:t>
          </a:r>
          <a:r>
            <a:rPr lang="en-GB" dirty="0"/>
            <a:t> release will not be “read into” the RP or </a:t>
          </a:r>
          <a:r>
            <a:rPr lang="en-GB" dirty="0" err="1"/>
            <a:t>SoA</a:t>
          </a:r>
          <a:r>
            <a:rPr lang="en-GB" dirty="0"/>
            <a:t> documents – </a:t>
          </a:r>
          <a:r>
            <a:rPr lang="en-GB" i="1" dirty="0" err="1"/>
            <a:t>Oceanfill</a:t>
          </a:r>
          <a:r>
            <a:rPr lang="en-GB" i="1" dirty="0"/>
            <a:t> Limited v (1) Nuffield Health Wellbeing Limited and (2) Cannons Group Limited </a:t>
          </a:r>
          <a:r>
            <a:rPr lang="en-GB" i="0" dirty="0"/>
            <a:t>[2022] </a:t>
          </a:r>
          <a:r>
            <a:rPr lang="en-GB" i="0" dirty="0" err="1"/>
            <a:t>EWHC</a:t>
          </a:r>
          <a:r>
            <a:rPr lang="en-GB" i="0" dirty="0"/>
            <a:t> 2178 (Ch)</a:t>
          </a:r>
        </a:p>
      </dgm:t>
    </dgm:pt>
    <dgm:pt modelId="{C4447D31-048E-4356-AC3D-2107AF440E95}" type="parTrans" cxnId="{FF0111F5-FB70-4EC0-A718-FE6FE3126B75}">
      <dgm:prSet/>
      <dgm:spPr/>
      <dgm:t>
        <a:bodyPr/>
        <a:lstStyle/>
        <a:p>
          <a:endParaRPr lang="en-GB"/>
        </a:p>
      </dgm:t>
    </dgm:pt>
    <dgm:pt modelId="{5791E83E-D0A1-41E3-8A70-F0B7E1781A74}" type="sibTrans" cxnId="{FF0111F5-FB70-4EC0-A718-FE6FE3126B75}">
      <dgm:prSet/>
      <dgm:spPr/>
      <dgm:t>
        <a:bodyPr/>
        <a:lstStyle/>
        <a:p>
          <a:endParaRPr lang="en-GB"/>
        </a:p>
      </dgm:t>
    </dgm:pt>
    <dgm:pt modelId="{886F2A8A-709F-4407-A9A1-52C97FDFF912}" type="pres">
      <dgm:prSet presAssocID="{EF000402-0A94-4E21-A2A2-448511CD62FD}" presName="Name0" presStyleCnt="0">
        <dgm:presLayoutVars>
          <dgm:chMax val="7"/>
          <dgm:chPref val="7"/>
          <dgm:dir/>
        </dgm:presLayoutVars>
      </dgm:prSet>
      <dgm:spPr/>
    </dgm:pt>
    <dgm:pt modelId="{5608C8A6-BC6B-4F03-A97E-1A07044E3A13}" type="pres">
      <dgm:prSet presAssocID="{EF000402-0A94-4E21-A2A2-448511CD62FD}" presName="Name1" presStyleCnt="0"/>
      <dgm:spPr/>
    </dgm:pt>
    <dgm:pt modelId="{52A8D77F-31BC-4358-BE25-C4A05E8515E2}" type="pres">
      <dgm:prSet presAssocID="{EF000402-0A94-4E21-A2A2-448511CD62FD}" presName="cycle" presStyleCnt="0"/>
      <dgm:spPr/>
    </dgm:pt>
    <dgm:pt modelId="{DF3B2C13-75A0-40A8-A42B-E859A25BBC56}" type="pres">
      <dgm:prSet presAssocID="{EF000402-0A94-4E21-A2A2-448511CD62FD}" presName="srcNode" presStyleLbl="node1" presStyleIdx="0" presStyleCnt="4"/>
      <dgm:spPr/>
    </dgm:pt>
    <dgm:pt modelId="{5FBB3D14-CD57-4F16-985B-61CA14402EB2}" type="pres">
      <dgm:prSet presAssocID="{EF000402-0A94-4E21-A2A2-448511CD62FD}" presName="conn" presStyleLbl="parChTrans1D2" presStyleIdx="0" presStyleCnt="1"/>
      <dgm:spPr/>
    </dgm:pt>
    <dgm:pt modelId="{AE43831C-37E2-4499-8EEB-62F286BD327E}" type="pres">
      <dgm:prSet presAssocID="{EF000402-0A94-4E21-A2A2-448511CD62FD}" presName="extraNode" presStyleLbl="node1" presStyleIdx="0" presStyleCnt="4"/>
      <dgm:spPr/>
    </dgm:pt>
    <dgm:pt modelId="{5BF9D586-06E6-4E32-8A9E-87DB99DAA4EA}" type="pres">
      <dgm:prSet presAssocID="{EF000402-0A94-4E21-A2A2-448511CD62FD}" presName="dstNode" presStyleLbl="node1" presStyleIdx="0" presStyleCnt="4"/>
      <dgm:spPr/>
    </dgm:pt>
    <dgm:pt modelId="{1A271BE2-94B8-43DC-9997-B7D7E5FD20F9}" type="pres">
      <dgm:prSet presAssocID="{DE1D103C-A427-4A41-9D4A-CD582D43459E}" presName="text_1" presStyleLbl="node1" presStyleIdx="0" presStyleCnt="4">
        <dgm:presLayoutVars>
          <dgm:bulletEnabled val="1"/>
        </dgm:presLayoutVars>
      </dgm:prSet>
      <dgm:spPr/>
    </dgm:pt>
    <dgm:pt modelId="{028901D8-1B7A-446E-B2D1-BED8CEBEBA7F}" type="pres">
      <dgm:prSet presAssocID="{DE1D103C-A427-4A41-9D4A-CD582D43459E}" presName="accent_1" presStyleCnt="0"/>
      <dgm:spPr/>
    </dgm:pt>
    <dgm:pt modelId="{2AA9F0A4-2EDE-462A-9A05-6830129EA6B8}" type="pres">
      <dgm:prSet presAssocID="{DE1D103C-A427-4A41-9D4A-CD582D43459E}" presName="accentRepeatNode" presStyleLbl="solidFgAcc1" presStyleIdx="0" presStyleCnt="4"/>
      <dgm:spPr/>
    </dgm:pt>
    <dgm:pt modelId="{4F78B7F4-AF6C-448F-B836-1485F6933D59}" type="pres">
      <dgm:prSet presAssocID="{193ABF4E-76C7-4A07-A7CD-703EF75BBB0F}" presName="text_2" presStyleLbl="node1" presStyleIdx="1" presStyleCnt="4">
        <dgm:presLayoutVars>
          <dgm:bulletEnabled val="1"/>
        </dgm:presLayoutVars>
      </dgm:prSet>
      <dgm:spPr/>
    </dgm:pt>
    <dgm:pt modelId="{CFAE299A-ACEB-40AB-991E-3DE5EC6DD36A}" type="pres">
      <dgm:prSet presAssocID="{193ABF4E-76C7-4A07-A7CD-703EF75BBB0F}" presName="accent_2" presStyleCnt="0"/>
      <dgm:spPr/>
    </dgm:pt>
    <dgm:pt modelId="{3B1D1A5F-52BD-497F-9561-644CFADFE3A2}" type="pres">
      <dgm:prSet presAssocID="{193ABF4E-76C7-4A07-A7CD-703EF75BBB0F}" presName="accentRepeatNode" presStyleLbl="solidFgAcc1" presStyleIdx="1" presStyleCnt="4"/>
      <dgm:spPr/>
    </dgm:pt>
    <dgm:pt modelId="{504AE754-C3DD-4A74-AFBF-09B869782DC4}" type="pres">
      <dgm:prSet presAssocID="{E7B45AD0-7084-499A-AA51-233456FC2FA7}" presName="text_3" presStyleLbl="node1" presStyleIdx="2" presStyleCnt="4">
        <dgm:presLayoutVars>
          <dgm:bulletEnabled val="1"/>
        </dgm:presLayoutVars>
      </dgm:prSet>
      <dgm:spPr/>
    </dgm:pt>
    <dgm:pt modelId="{279C56D1-216D-485E-A7FA-CAD278469C65}" type="pres">
      <dgm:prSet presAssocID="{E7B45AD0-7084-499A-AA51-233456FC2FA7}" presName="accent_3" presStyleCnt="0"/>
      <dgm:spPr/>
    </dgm:pt>
    <dgm:pt modelId="{4BB8765C-F69D-45CE-ABA2-748C88A62906}" type="pres">
      <dgm:prSet presAssocID="{E7B45AD0-7084-499A-AA51-233456FC2FA7}" presName="accentRepeatNode" presStyleLbl="solidFgAcc1" presStyleIdx="2" presStyleCnt="4"/>
      <dgm:spPr/>
    </dgm:pt>
    <dgm:pt modelId="{912B879A-8543-4935-B891-C46308A0E3CD}" type="pres">
      <dgm:prSet presAssocID="{9B5B2E4C-A3A3-4DDA-9FEE-E48EA032C39E}" presName="text_4" presStyleLbl="node1" presStyleIdx="3" presStyleCnt="4">
        <dgm:presLayoutVars>
          <dgm:bulletEnabled val="1"/>
        </dgm:presLayoutVars>
      </dgm:prSet>
      <dgm:spPr/>
    </dgm:pt>
    <dgm:pt modelId="{DADD685A-C809-44B1-8FAA-E43856EF0538}" type="pres">
      <dgm:prSet presAssocID="{9B5B2E4C-A3A3-4DDA-9FEE-E48EA032C39E}" presName="accent_4" presStyleCnt="0"/>
      <dgm:spPr/>
    </dgm:pt>
    <dgm:pt modelId="{F9763204-65A7-4249-A307-77C32D8E1698}" type="pres">
      <dgm:prSet presAssocID="{9B5B2E4C-A3A3-4DDA-9FEE-E48EA032C39E}" presName="accentRepeatNode" presStyleLbl="solidFgAcc1" presStyleIdx="3" presStyleCnt="4"/>
      <dgm:spPr/>
    </dgm:pt>
  </dgm:ptLst>
  <dgm:cxnLst>
    <dgm:cxn modelId="{2D460C17-465A-4A5C-855C-413C55A43532}" type="presOf" srcId="{77346B05-1382-461D-9D27-E7D012838B73}" destId="{5FBB3D14-CD57-4F16-985B-61CA14402EB2}" srcOrd="0" destOrd="0" presId="urn:microsoft.com/office/officeart/2008/layout/VerticalCurvedList"/>
    <dgm:cxn modelId="{6191352C-2D66-4A7A-95CF-5832134F07B0}" type="presOf" srcId="{EF000402-0A94-4E21-A2A2-448511CD62FD}" destId="{886F2A8A-709F-4407-A9A1-52C97FDFF912}" srcOrd="0" destOrd="0" presId="urn:microsoft.com/office/officeart/2008/layout/VerticalCurvedList"/>
    <dgm:cxn modelId="{A2F3F340-0D59-4EEA-9170-691BAA576F58}" srcId="{EF000402-0A94-4E21-A2A2-448511CD62FD}" destId="{E7B45AD0-7084-499A-AA51-233456FC2FA7}" srcOrd="2" destOrd="0" parTransId="{07AA5AF5-A32D-4FD3-B7AF-53EBFF8D5667}" sibTransId="{11E8C13E-D996-414C-91EB-520E6DD2D388}"/>
    <dgm:cxn modelId="{32F0F362-C382-44A8-AB22-85475DD59073}" type="presOf" srcId="{9B5B2E4C-A3A3-4DDA-9FEE-E48EA032C39E}" destId="{912B879A-8543-4935-B891-C46308A0E3CD}" srcOrd="0" destOrd="0" presId="urn:microsoft.com/office/officeart/2008/layout/VerticalCurvedList"/>
    <dgm:cxn modelId="{92575693-5BC2-415E-A43A-3012E060EB5D}" srcId="{EF000402-0A94-4E21-A2A2-448511CD62FD}" destId="{DE1D103C-A427-4A41-9D4A-CD582D43459E}" srcOrd="0" destOrd="0" parTransId="{6B72B287-877C-436E-81B7-4C43C5ABE3A9}" sibTransId="{77346B05-1382-461D-9D27-E7D012838B73}"/>
    <dgm:cxn modelId="{9C30E099-A790-451A-BED7-D393868E52D3}" srcId="{EF000402-0A94-4E21-A2A2-448511CD62FD}" destId="{193ABF4E-76C7-4A07-A7CD-703EF75BBB0F}" srcOrd="1" destOrd="0" parTransId="{FA27318D-DADA-4014-9A83-09EC651978D1}" sibTransId="{4880DD6E-6ACD-4731-B04A-F3A018943A7C}"/>
    <dgm:cxn modelId="{C66D3D9E-C98A-46EB-8437-6123936F1187}" type="presOf" srcId="{DE1D103C-A427-4A41-9D4A-CD582D43459E}" destId="{1A271BE2-94B8-43DC-9997-B7D7E5FD20F9}" srcOrd="0" destOrd="0" presId="urn:microsoft.com/office/officeart/2008/layout/VerticalCurvedList"/>
    <dgm:cxn modelId="{90253CA5-E793-4210-A90B-CAD512CDACDF}" type="presOf" srcId="{193ABF4E-76C7-4A07-A7CD-703EF75BBB0F}" destId="{4F78B7F4-AF6C-448F-B836-1485F6933D59}" srcOrd="0" destOrd="0" presId="urn:microsoft.com/office/officeart/2008/layout/VerticalCurvedList"/>
    <dgm:cxn modelId="{2CB1EEDF-2BA5-45DA-8D99-11047A74A7E2}" type="presOf" srcId="{E7B45AD0-7084-499A-AA51-233456FC2FA7}" destId="{504AE754-C3DD-4A74-AFBF-09B869782DC4}" srcOrd="0" destOrd="0" presId="urn:microsoft.com/office/officeart/2008/layout/VerticalCurvedList"/>
    <dgm:cxn modelId="{FF0111F5-FB70-4EC0-A718-FE6FE3126B75}" srcId="{EF000402-0A94-4E21-A2A2-448511CD62FD}" destId="{9B5B2E4C-A3A3-4DDA-9FEE-E48EA032C39E}" srcOrd="3" destOrd="0" parTransId="{C4447D31-048E-4356-AC3D-2107AF440E95}" sibTransId="{5791E83E-D0A1-41E3-8A70-F0B7E1781A74}"/>
    <dgm:cxn modelId="{D8311BB7-1228-4F02-8B41-A481433DEB70}" type="presParOf" srcId="{886F2A8A-709F-4407-A9A1-52C97FDFF912}" destId="{5608C8A6-BC6B-4F03-A97E-1A07044E3A13}" srcOrd="0" destOrd="0" presId="urn:microsoft.com/office/officeart/2008/layout/VerticalCurvedList"/>
    <dgm:cxn modelId="{DC156EB9-6525-407F-8D49-A7997D2002CD}" type="presParOf" srcId="{5608C8A6-BC6B-4F03-A97E-1A07044E3A13}" destId="{52A8D77F-31BC-4358-BE25-C4A05E8515E2}" srcOrd="0" destOrd="0" presId="urn:microsoft.com/office/officeart/2008/layout/VerticalCurvedList"/>
    <dgm:cxn modelId="{51D6F1BD-5D79-46E7-AB1D-674CD0D88007}" type="presParOf" srcId="{52A8D77F-31BC-4358-BE25-C4A05E8515E2}" destId="{DF3B2C13-75A0-40A8-A42B-E859A25BBC56}" srcOrd="0" destOrd="0" presId="urn:microsoft.com/office/officeart/2008/layout/VerticalCurvedList"/>
    <dgm:cxn modelId="{6024E73C-537E-4B35-9244-CECE452CB5DA}" type="presParOf" srcId="{52A8D77F-31BC-4358-BE25-C4A05E8515E2}" destId="{5FBB3D14-CD57-4F16-985B-61CA14402EB2}" srcOrd="1" destOrd="0" presId="urn:microsoft.com/office/officeart/2008/layout/VerticalCurvedList"/>
    <dgm:cxn modelId="{3D417D93-C201-47FB-96AC-0C4951553B78}" type="presParOf" srcId="{52A8D77F-31BC-4358-BE25-C4A05E8515E2}" destId="{AE43831C-37E2-4499-8EEB-62F286BD327E}" srcOrd="2" destOrd="0" presId="urn:microsoft.com/office/officeart/2008/layout/VerticalCurvedList"/>
    <dgm:cxn modelId="{39D0AA9B-B98E-4EC5-8F14-466D6A23241E}" type="presParOf" srcId="{52A8D77F-31BC-4358-BE25-C4A05E8515E2}" destId="{5BF9D586-06E6-4E32-8A9E-87DB99DAA4EA}" srcOrd="3" destOrd="0" presId="urn:microsoft.com/office/officeart/2008/layout/VerticalCurvedList"/>
    <dgm:cxn modelId="{BF37E860-E80B-4220-8A22-6788BEBAE9C2}" type="presParOf" srcId="{5608C8A6-BC6B-4F03-A97E-1A07044E3A13}" destId="{1A271BE2-94B8-43DC-9997-B7D7E5FD20F9}" srcOrd="1" destOrd="0" presId="urn:microsoft.com/office/officeart/2008/layout/VerticalCurvedList"/>
    <dgm:cxn modelId="{CB2DD5C4-94C4-4B07-9C7B-F73BF787D5E7}" type="presParOf" srcId="{5608C8A6-BC6B-4F03-A97E-1A07044E3A13}" destId="{028901D8-1B7A-446E-B2D1-BED8CEBEBA7F}" srcOrd="2" destOrd="0" presId="urn:microsoft.com/office/officeart/2008/layout/VerticalCurvedList"/>
    <dgm:cxn modelId="{F1B7CE87-6E11-4958-B6E5-B12175ACE2E2}" type="presParOf" srcId="{028901D8-1B7A-446E-B2D1-BED8CEBEBA7F}" destId="{2AA9F0A4-2EDE-462A-9A05-6830129EA6B8}" srcOrd="0" destOrd="0" presId="urn:microsoft.com/office/officeart/2008/layout/VerticalCurvedList"/>
    <dgm:cxn modelId="{023AF4C9-FAE1-4AD7-8A17-911893E5E8AF}" type="presParOf" srcId="{5608C8A6-BC6B-4F03-A97E-1A07044E3A13}" destId="{4F78B7F4-AF6C-448F-B836-1485F6933D59}" srcOrd="3" destOrd="0" presId="urn:microsoft.com/office/officeart/2008/layout/VerticalCurvedList"/>
    <dgm:cxn modelId="{476631BE-5522-4849-AADE-EBEA960192B4}" type="presParOf" srcId="{5608C8A6-BC6B-4F03-A97E-1A07044E3A13}" destId="{CFAE299A-ACEB-40AB-991E-3DE5EC6DD36A}" srcOrd="4" destOrd="0" presId="urn:microsoft.com/office/officeart/2008/layout/VerticalCurvedList"/>
    <dgm:cxn modelId="{9A74734E-D59A-4622-9C76-2FE8F829B1DC}" type="presParOf" srcId="{CFAE299A-ACEB-40AB-991E-3DE5EC6DD36A}" destId="{3B1D1A5F-52BD-497F-9561-644CFADFE3A2}" srcOrd="0" destOrd="0" presId="urn:microsoft.com/office/officeart/2008/layout/VerticalCurvedList"/>
    <dgm:cxn modelId="{25DAC3CA-2B74-4915-9CCC-ECBAFB418E4A}" type="presParOf" srcId="{5608C8A6-BC6B-4F03-A97E-1A07044E3A13}" destId="{504AE754-C3DD-4A74-AFBF-09B869782DC4}" srcOrd="5" destOrd="0" presId="urn:microsoft.com/office/officeart/2008/layout/VerticalCurvedList"/>
    <dgm:cxn modelId="{4E528E13-068F-4DB9-886A-271A30296419}" type="presParOf" srcId="{5608C8A6-BC6B-4F03-A97E-1A07044E3A13}" destId="{279C56D1-216D-485E-A7FA-CAD278469C65}" srcOrd="6" destOrd="0" presId="urn:microsoft.com/office/officeart/2008/layout/VerticalCurvedList"/>
    <dgm:cxn modelId="{07AF06DD-29F1-412C-931B-5AB0081C472B}" type="presParOf" srcId="{279C56D1-216D-485E-A7FA-CAD278469C65}" destId="{4BB8765C-F69D-45CE-ABA2-748C88A62906}" srcOrd="0" destOrd="0" presId="urn:microsoft.com/office/officeart/2008/layout/VerticalCurvedList"/>
    <dgm:cxn modelId="{E26E24B9-D60E-4CA1-8450-66FAD1DDD9B2}" type="presParOf" srcId="{5608C8A6-BC6B-4F03-A97E-1A07044E3A13}" destId="{912B879A-8543-4935-B891-C46308A0E3CD}" srcOrd="7" destOrd="0" presId="urn:microsoft.com/office/officeart/2008/layout/VerticalCurvedList"/>
    <dgm:cxn modelId="{A31FB645-C7A7-4D35-B292-3CE26F032551}" type="presParOf" srcId="{5608C8A6-BC6B-4F03-A97E-1A07044E3A13}" destId="{DADD685A-C809-44B1-8FAA-E43856EF0538}" srcOrd="8" destOrd="0" presId="urn:microsoft.com/office/officeart/2008/layout/VerticalCurvedList"/>
    <dgm:cxn modelId="{6CDD5F12-4CDE-46E6-945D-6EBEB3210A5D}" type="presParOf" srcId="{DADD685A-C809-44B1-8FAA-E43856EF0538}" destId="{F9763204-65A7-4249-A307-77C32D8E169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DC5558-7C4C-411D-B929-4A0DD437C25B}" type="doc">
      <dgm:prSet loTypeId="urn:microsoft.com/office/officeart/2008/layout/VerticalCurvedList" loCatId="list" qsTypeId="urn:microsoft.com/office/officeart/2005/8/quickstyle/simple1#3" qsCatId="simple" csTypeId="urn:microsoft.com/office/officeart/2005/8/colors/accent1_2#3" csCatId="accent1" phldr="1"/>
      <dgm:spPr/>
      <dgm:t>
        <a:bodyPr/>
        <a:lstStyle/>
        <a:p>
          <a:endParaRPr lang="en-GB"/>
        </a:p>
      </dgm:t>
    </dgm:pt>
    <dgm:pt modelId="{ED8F9164-E694-4766-A5A7-C1E35B68C40B}">
      <dgm:prSet phldrT="[Text]" phldr="0"/>
      <dgm:spPr/>
      <dgm:t>
        <a:bodyPr/>
        <a:lstStyle/>
        <a:p>
          <a:r>
            <a:rPr lang="en-GB" dirty="0"/>
            <a:t>UK courts supportive of “good forum shopping”</a:t>
          </a:r>
        </a:p>
      </dgm:t>
    </dgm:pt>
    <dgm:pt modelId="{D332DB60-2AA7-41CE-83A3-A51834AF4AD7}" type="parTrans" cxnId="{59821357-3269-49BF-A692-8FBDF4F99564}">
      <dgm:prSet/>
      <dgm:spPr/>
      <dgm:t>
        <a:bodyPr/>
        <a:lstStyle/>
        <a:p>
          <a:endParaRPr lang="en-GB"/>
        </a:p>
      </dgm:t>
    </dgm:pt>
    <dgm:pt modelId="{0F485AB4-5692-4245-85DB-5A61A9BA709C}" type="sibTrans" cxnId="{59821357-3269-49BF-A692-8FBDF4F99564}">
      <dgm:prSet/>
      <dgm:spPr/>
      <dgm:t>
        <a:bodyPr/>
        <a:lstStyle/>
        <a:p>
          <a:endParaRPr lang="en-GB"/>
        </a:p>
      </dgm:t>
    </dgm:pt>
    <dgm:pt modelId="{8929A9AC-7B37-4E58-AED2-F429933F1A73}">
      <dgm:prSet phldrT="[Text]" phldr="0"/>
      <dgm:spPr/>
      <dgm:t>
        <a:bodyPr/>
        <a:lstStyle/>
        <a:p>
          <a:r>
            <a:rPr lang="en-GB" dirty="0"/>
            <a:t>Expert evidence as to the likelihood of recognition/effect in the other jurisdiction(s) is often therefore required </a:t>
          </a:r>
        </a:p>
      </dgm:t>
    </dgm:pt>
    <dgm:pt modelId="{63A1F97F-C712-4950-B1FC-01CB0C72639A}" type="parTrans" cxnId="{AA891F91-39A0-415D-861A-3E6DBE08854F}">
      <dgm:prSet/>
      <dgm:spPr/>
      <dgm:t>
        <a:bodyPr/>
        <a:lstStyle/>
        <a:p>
          <a:endParaRPr lang="en-GB"/>
        </a:p>
      </dgm:t>
    </dgm:pt>
    <dgm:pt modelId="{D2FD5882-0ED3-42A6-89B9-946FB0EDDA32}" type="sibTrans" cxnId="{AA891F91-39A0-415D-861A-3E6DBE08854F}">
      <dgm:prSet/>
      <dgm:spPr/>
      <dgm:t>
        <a:bodyPr/>
        <a:lstStyle/>
        <a:p>
          <a:endParaRPr lang="en-GB"/>
        </a:p>
      </dgm:t>
    </dgm:pt>
    <dgm:pt modelId="{977C857F-C5DF-4ABD-8A6A-B77CD24D21F1}">
      <dgm:prSet phldrT="[Text]" phldr="0"/>
      <dgm:spPr/>
      <dgm:t>
        <a:bodyPr/>
        <a:lstStyle/>
        <a:p>
          <a:r>
            <a:rPr lang="en-GB" i="0" dirty="0"/>
            <a:t>Use of an RP (including non-consensual third party releases) by Fossil Group Inc: </a:t>
          </a:r>
          <a:r>
            <a:rPr lang="en-GB" i="1" dirty="0"/>
            <a:t>Re Fossil (UK) Global Services Limited </a:t>
          </a:r>
          <a:r>
            <a:rPr lang="en-GB" dirty="0"/>
            <a:t>[2025] </a:t>
          </a:r>
          <a:r>
            <a:rPr lang="en-GB" dirty="0" err="1"/>
            <a:t>EWHC</a:t>
          </a:r>
          <a:r>
            <a:rPr lang="en-GB" dirty="0"/>
            <a:t> 3058 (Ch)  - subsequently implemented via Chapter 15</a:t>
          </a:r>
        </a:p>
      </dgm:t>
    </dgm:pt>
    <dgm:pt modelId="{1C1F0FE3-966A-4473-81A1-E826D97DCAD1}" type="parTrans" cxnId="{5A93966A-FFEB-4D98-92EF-DA52E4CD69E7}">
      <dgm:prSet/>
      <dgm:spPr/>
      <dgm:t>
        <a:bodyPr/>
        <a:lstStyle/>
        <a:p>
          <a:endParaRPr lang="en-GB"/>
        </a:p>
      </dgm:t>
    </dgm:pt>
    <dgm:pt modelId="{39127CC3-D7F4-44DE-9C7C-B664DA217F7A}" type="sibTrans" cxnId="{5A93966A-FFEB-4D98-92EF-DA52E4CD69E7}">
      <dgm:prSet/>
      <dgm:spPr/>
      <dgm:t>
        <a:bodyPr/>
        <a:lstStyle/>
        <a:p>
          <a:endParaRPr lang="en-GB"/>
        </a:p>
      </dgm:t>
    </dgm:pt>
    <dgm:pt modelId="{EACAAAD2-E205-459C-BDC2-EC674BA17694}">
      <dgm:prSet phldrT="[Text]" phldr="0"/>
      <dgm:spPr/>
      <dgm:t>
        <a:bodyPr/>
        <a:lstStyle/>
        <a:p>
          <a:r>
            <a:rPr lang="en-GB"/>
            <a:t>Key consideration for the court when sanctioning an RP or SoA affecting liabilities in other jurisdictions is whether the RP/SoA is likely to have substantial effect in the relevant jurisdictions</a:t>
          </a:r>
          <a:endParaRPr lang="en-GB" dirty="0"/>
        </a:p>
      </dgm:t>
    </dgm:pt>
    <dgm:pt modelId="{FAB2098E-F6D2-4E02-98D2-FE39CE43AA53}" type="parTrans" cxnId="{829EB462-E249-485B-BA8B-AE97F0BD08E8}">
      <dgm:prSet/>
      <dgm:spPr/>
      <dgm:t>
        <a:bodyPr/>
        <a:lstStyle/>
        <a:p>
          <a:endParaRPr lang="en-GB"/>
        </a:p>
      </dgm:t>
    </dgm:pt>
    <dgm:pt modelId="{A8B08082-9298-499B-AE7B-694CDFE11E7B}" type="sibTrans" cxnId="{829EB462-E249-485B-BA8B-AE97F0BD08E8}">
      <dgm:prSet/>
      <dgm:spPr/>
      <dgm:t>
        <a:bodyPr/>
        <a:lstStyle/>
        <a:p>
          <a:endParaRPr lang="en-GB"/>
        </a:p>
      </dgm:t>
    </dgm:pt>
    <dgm:pt modelId="{7A7D5B86-3676-492D-BE02-7374C5E9983D}" type="pres">
      <dgm:prSet presAssocID="{29DC5558-7C4C-411D-B929-4A0DD437C25B}" presName="Name0" presStyleCnt="0">
        <dgm:presLayoutVars>
          <dgm:chMax val="7"/>
          <dgm:chPref val="7"/>
          <dgm:dir/>
        </dgm:presLayoutVars>
      </dgm:prSet>
      <dgm:spPr/>
    </dgm:pt>
    <dgm:pt modelId="{638AE378-D14A-4DE0-A8A5-7820D4F06F4F}" type="pres">
      <dgm:prSet presAssocID="{29DC5558-7C4C-411D-B929-4A0DD437C25B}" presName="Name1" presStyleCnt="0"/>
      <dgm:spPr/>
    </dgm:pt>
    <dgm:pt modelId="{77FC9EA7-F502-423E-88FC-2DFCAB9AEF4F}" type="pres">
      <dgm:prSet presAssocID="{29DC5558-7C4C-411D-B929-4A0DD437C25B}" presName="cycle" presStyleCnt="0"/>
      <dgm:spPr/>
    </dgm:pt>
    <dgm:pt modelId="{A737C3D6-B741-4944-8EBF-054F315A0EAD}" type="pres">
      <dgm:prSet presAssocID="{29DC5558-7C4C-411D-B929-4A0DD437C25B}" presName="srcNode" presStyleLbl="node1" presStyleIdx="0" presStyleCnt="4"/>
      <dgm:spPr/>
    </dgm:pt>
    <dgm:pt modelId="{8184925F-FBBE-4F06-9EEC-03D765F72E11}" type="pres">
      <dgm:prSet presAssocID="{29DC5558-7C4C-411D-B929-4A0DD437C25B}" presName="conn" presStyleLbl="parChTrans1D2" presStyleIdx="0" presStyleCnt="1"/>
      <dgm:spPr/>
    </dgm:pt>
    <dgm:pt modelId="{01462D55-6E23-4C98-95D1-770B1F4C02F9}" type="pres">
      <dgm:prSet presAssocID="{29DC5558-7C4C-411D-B929-4A0DD437C25B}" presName="extraNode" presStyleLbl="node1" presStyleIdx="0" presStyleCnt="4"/>
      <dgm:spPr/>
    </dgm:pt>
    <dgm:pt modelId="{D47ADE32-7A72-4CB5-861B-807470B47FBA}" type="pres">
      <dgm:prSet presAssocID="{29DC5558-7C4C-411D-B929-4A0DD437C25B}" presName="dstNode" presStyleLbl="node1" presStyleIdx="0" presStyleCnt="4"/>
      <dgm:spPr/>
    </dgm:pt>
    <dgm:pt modelId="{C1CBDA89-E37C-4B82-BF9E-33FECA75F34E}" type="pres">
      <dgm:prSet presAssocID="{ED8F9164-E694-4766-A5A7-C1E35B68C40B}" presName="text_1" presStyleLbl="node1" presStyleIdx="0" presStyleCnt="4">
        <dgm:presLayoutVars>
          <dgm:bulletEnabled val="1"/>
        </dgm:presLayoutVars>
      </dgm:prSet>
      <dgm:spPr/>
    </dgm:pt>
    <dgm:pt modelId="{773497CE-8560-47FE-8DB4-4B3D69D4518F}" type="pres">
      <dgm:prSet presAssocID="{ED8F9164-E694-4766-A5A7-C1E35B68C40B}" presName="accent_1" presStyleCnt="0"/>
      <dgm:spPr/>
    </dgm:pt>
    <dgm:pt modelId="{D43F6EA2-3517-47F7-96FB-50452A7262A7}" type="pres">
      <dgm:prSet presAssocID="{ED8F9164-E694-4766-A5A7-C1E35B68C40B}" presName="accentRepeatNode" presStyleLbl="solidFgAcc1" presStyleIdx="0" presStyleCnt="4"/>
      <dgm:spPr/>
    </dgm:pt>
    <dgm:pt modelId="{7FD997DE-91BF-4AFC-A4C2-AA681F033E35}" type="pres">
      <dgm:prSet presAssocID="{EACAAAD2-E205-459C-BDC2-EC674BA17694}" presName="text_2" presStyleLbl="node1" presStyleIdx="1" presStyleCnt="4">
        <dgm:presLayoutVars>
          <dgm:bulletEnabled val="1"/>
        </dgm:presLayoutVars>
      </dgm:prSet>
      <dgm:spPr/>
    </dgm:pt>
    <dgm:pt modelId="{9B8C3566-DD99-4E75-B181-77AE4AB113DB}" type="pres">
      <dgm:prSet presAssocID="{EACAAAD2-E205-459C-BDC2-EC674BA17694}" presName="accent_2" presStyleCnt="0"/>
      <dgm:spPr/>
    </dgm:pt>
    <dgm:pt modelId="{4C637D1A-61D7-4180-BC99-51D1AF174087}" type="pres">
      <dgm:prSet presAssocID="{EACAAAD2-E205-459C-BDC2-EC674BA17694}" presName="accentRepeatNode" presStyleLbl="solidFgAcc1" presStyleIdx="1" presStyleCnt="4"/>
      <dgm:spPr/>
    </dgm:pt>
    <dgm:pt modelId="{CC018540-5AD4-4B4C-8EC2-4E6F85D8245F}" type="pres">
      <dgm:prSet presAssocID="{8929A9AC-7B37-4E58-AED2-F429933F1A73}" presName="text_3" presStyleLbl="node1" presStyleIdx="2" presStyleCnt="4">
        <dgm:presLayoutVars>
          <dgm:bulletEnabled val="1"/>
        </dgm:presLayoutVars>
      </dgm:prSet>
      <dgm:spPr/>
    </dgm:pt>
    <dgm:pt modelId="{5B6DE80A-67DD-4D1F-A345-4E7C8A13A4A6}" type="pres">
      <dgm:prSet presAssocID="{8929A9AC-7B37-4E58-AED2-F429933F1A73}" presName="accent_3" presStyleCnt="0"/>
      <dgm:spPr/>
    </dgm:pt>
    <dgm:pt modelId="{7706924B-AA13-4694-A537-1B8FBE1B754C}" type="pres">
      <dgm:prSet presAssocID="{8929A9AC-7B37-4E58-AED2-F429933F1A73}" presName="accentRepeatNode" presStyleLbl="solidFgAcc1" presStyleIdx="2" presStyleCnt="4"/>
      <dgm:spPr/>
    </dgm:pt>
    <dgm:pt modelId="{D1DAF867-28FD-4282-82A2-7122E30575A4}" type="pres">
      <dgm:prSet presAssocID="{977C857F-C5DF-4ABD-8A6A-B77CD24D21F1}" presName="text_4" presStyleLbl="node1" presStyleIdx="3" presStyleCnt="4">
        <dgm:presLayoutVars>
          <dgm:bulletEnabled val="1"/>
        </dgm:presLayoutVars>
      </dgm:prSet>
      <dgm:spPr/>
    </dgm:pt>
    <dgm:pt modelId="{3024337F-A52A-48D2-AB40-83643E4ACF91}" type="pres">
      <dgm:prSet presAssocID="{977C857F-C5DF-4ABD-8A6A-B77CD24D21F1}" presName="accent_4" presStyleCnt="0"/>
      <dgm:spPr/>
    </dgm:pt>
    <dgm:pt modelId="{3867713C-4C0B-4702-8136-0209B65284CE}" type="pres">
      <dgm:prSet presAssocID="{977C857F-C5DF-4ABD-8A6A-B77CD24D21F1}" presName="accentRepeatNode" presStyleLbl="solidFgAcc1" presStyleIdx="3" presStyleCnt="4"/>
      <dgm:spPr/>
    </dgm:pt>
  </dgm:ptLst>
  <dgm:cxnLst>
    <dgm:cxn modelId="{829EB462-E249-485B-BA8B-AE97F0BD08E8}" srcId="{29DC5558-7C4C-411D-B929-4A0DD437C25B}" destId="{EACAAAD2-E205-459C-BDC2-EC674BA17694}" srcOrd="1" destOrd="0" parTransId="{FAB2098E-F6D2-4E02-98D2-FE39CE43AA53}" sibTransId="{A8B08082-9298-499B-AE7B-694CDFE11E7B}"/>
    <dgm:cxn modelId="{5A93966A-FFEB-4D98-92EF-DA52E4CD69E7}" srcId="{29DC5558-7C4C-411D-B929-4A0DD437C25B}" destId="{977C857F-C5DF-4ABD-8A6A-B77CD24D21F1}" srcOrd="3" destOrd="0" parTransId="{1C1F0FE3-966A-4473-81A1-E826D97DCAD1}" sibTransId="{39127CC3-D7F4-44DE-9C7C-B664DA217F7A}"/>
    <dgm:cxn modelId="{8B3C8854-2277-4612-AE88-55F1402F0BF5}" type="presOf" srcId="{29DC5558-7C4C-411D-B929-4A0DD437C25B}" destId="{7A7D5B86-3676-492D-BE02-7374C5E9983D}" srcOrd="0" destOrd="0" presId="urn:microsoft.com/office/officeart/2008/layout/VerticalCurvedList"/>
    <dgm:cxn modelId="{59821357-3269-49BF-A692-8FBDF4F99564}" srcId="{29DC5558-7C4C-411D-B929-4A0DD437C25B}" destId="{ED8F9164-E694-4766-A5A7-C1E35B68C40B}" srcOrd="0" destOrd="0" parTransId="{D332DB60-2AA7-41CE-83A3-A51834AF4AD7}" sibTransId="{0F485AB4-5692-4245-85DB-5A61A9BA709C}"/>
    <dgm:cxn modelId="{AA891F91-39A0-415D-861A-3E6DBE08854F}" srcId="{29DC5558-7C4C-411D-B929-4A0DD437C25B}" destId="{8929A9AC-7B37-4E58-AED2-F429933F1A73}" srcOrd="2" destOrd="0" parTransId="{63A1F97F-C712-4950-B1FC-01CB0C72639A}" sibTransId="{D2FD5882-0ED3-42A6-89B9-946FB0EDDA32}"/>
    <dgm:cxn modelId="{E81B989A-67ED-4D68-9A8D-679BCF5C7215}" type="presOf" srcId="{977C857F-C5DF-4ABD-8A6A-B77CD24D21F1}" destId="{D1DAF867-28FD-4282-82A2-7122E30575A4}" srcOrd="0" destOrd="0" presId="urn:microsoft.com/office/officeart/2008/layout/VerticalCurvedList"/>
    <dgm:cxn modelId="{245985A9-BE06-491B-8294-E163173A7CFB}" type="presOf" srcId="{EACAAAD2-E205-459C-BDC2-EC674BA17694}" destId="{7FD997DE-91BF-4AFC-A4C2-AA681F033E35}" srcOrd="0" destOrd="0" presId="urn:microsoft.com/office/officeart/2008/layout/VerticalCurvedList"/>
    <dgm:cxn modelId="{7A7152D1-C57C-46B8-A790-15D2FEDB5111}" type="presOf" srcId="{8929A9AC-7B37-4E58-AED2-F429933F1A73}" destId="{CC018540-5AD4-4B4C-8EC2-4E6F85D8245F}" srcOrd="0" destOrd="0" presId="urn:microsoft.com/office/officeart/2008/layout/VerticalCurvedList"/>
    <dgm:cxn modelId="{09B93BF4-F7CE-4854-9F34-26B3BD083376}" type="presOf" srcId="{0F485AB4-5692-4245-85DB-5A61A9BA709C}" destId="{8184925F-FBBE-4F06-9EEC-03D765F72E11}" srcOrd="0" destOrd="0" presId="urn:microsoft.com/office/officeart/2008/layout/VerticalCurvedList"/>
    <dgm:cxn modelId="{85BE33FE-A31E-4BDA-AB22-071DB4F3C21B}" type="presOf" srcId="{ED8F9164-E694-4766-A5A7-C1E35B68C40B}" destId="{C1CBDA89-E37C-4B82-BF9E-33FECA75F34E}" srcOrd="0" destOrd="0" presId="urn:microsoft.com/office/officeart/2008/layout/VerticalCurvedList"/>
    <dgm:cxn modelId="{2073475D-9343-466C-A55F-93EA89EDEAD7}" type="presParOf" srcId="{7A7D5B86-3676-492D-BE02-7374C5E9983D}" destId="{638AE378-D14A-4DE0-A8A5-7820D4F06F4F}" srcOrd="0" destOrd="0" presId="urn:microsoft.com/office/officeart/2008/layout/VerticalCurvedList"/>
    <dgm:cxn modelId="{B35A4F23-A4B6-4245-90A9-DC95BB557AFE}" type="presParOf" srcId="{638AE378-D14A-4DE0-A8A5-7820D4F06F4F}" destId="{77FC9EA7-F502-423E-88FC-2DFCAB9AEF4F}" srcOrd="0" destOrd="0" presId="urn:microsoft.com/office/officeart/2008/layout/VerticalCurvedList"/>
    <dgm:cxn modelId="{EA7EE826-2E29-4DAE-8FD8-D4B747A7D1E2}" type="presParOf" srcId="{77FC9EA7-F502-423E-88FC-2DFCAB9AEF4F}" destId="{A737C3D6-B741-4944-8EBF-054F315A0EAD}" srcOrd="0" destOrd="0" presId="urn:microsoft.com/office/officeart/2008/layout/VerticalCurvedList"/>
    <dgm:cxn modelId="{5BBF8574-A633-48F7-AA5B-D69610A9CF63}" type="presParOf" srcId="{77FC9EA7-F502-423E-88FC-2DFCAB9AEF4F}" destId="{8184925F-FBBE-4F06-9EEC-03D765F72E11}" srcOrd="1" destOrd="0" presId="urn:microsoft.com/office/officeart/2008/layout/VerticalCurvedList"/>
    <dgm:cxn modelId="{5572757C-92BC-4F37-8569-543341C281C4}" type="presParOf" srcId="{77FC9EA7-F502-423E-88FC-2DFCAB9AEF4F}" destId="{01462D55-6E23-4C98-95D1-770B1F4C02F9}" srcOrd="2" destOrd="0" presId="urn:microsoft.com/office/officeart/2008/layout/VerticalCurvedList"/>
    <dgm:cxn modelId="{9DEBC5FF-CBCC-40E6-A35C-E3C2D24FEA2E}" type="presParOf" srcId="{77FC9EA7-F502-423E-88FC-2DFCAB9AEF4F}" destId="{D47ADE32-7A72-4CB5-861B-807470B47FBA}" srcOrd="3" destOrd="0" presId="urn:microsoft.com/office/officeart/2008/layout/VerticalCurvedList"/>
    <dgm:cxn modelId="{250C2FE4-B841-4E73-B6E6-A433C80D7C6E}" type="presParOf" srcId="{638AE378-D14A-4DE0-A8A5-7820D4F06F4F}" destId="{C1CBDA89-E37C-4B82-BF9E-33FECA75F34E}" srcOrd="1" destOrd="0" presId="urn:microsoft.com/office/officeart/2008/layout/VerticalCurvedList"/>
    <dgm:cxn modelId="{33D95EF2-3BBF-465B-9BFF-797E2EE3A27D}" type="presParOf" srcId="{638AE378-D14A-4DE0-A8A5-7820D4F06F4F}" destId="{773497CE-8560-47FE-8DB4-4B3D69D4518F}" srcOrd="2" destOrd="0" presId="urn:microsoft.com/office/officeart/2008/layout/VerticalCurvedList"/>
    <dgm:cxn modelId="{A7E9D52D-9C59-48CA-B416-D610947BA028}" type="presParOf" srcId="{773497CE-8560-47FE-8DB4-4B3D69D4518F}" destId="{D43F6EA2-3517-47F7-96FB-50452A7262A7}" srcOrd="0" destOrd="0" presId="urn:microsoft.com/office/officeart/2008/layout/VerticalCurvedList"/>
    <dgm:cxn modelId="{FDD0E82A-6413-4A21-8E28-78CA0D9CFC78}" type="presParOf" srcId="{638AE378-D14A-4DE0-A8A5-7820D4F06F4F}" destId="{7FD997DE-91BF-4AFC-A4C2-AA681F033E35}" srcOrd="3" destOrd="0" presId="urn:microsoft.com/office/officeart/2008/layout/VerticalCurvedList"/>
    <dgm:cxn modelId="{14D0EBD8-82AE-4A14-A713-0DD6497D4CF3}" type="presParOf" srcId="{638AE378-D14A-4DE0-A8A5-7820D4F06F4F}" destId="{9B8C3566-DD99-4E75-B181-77AE4AB113DB}" srcOrd="4" destOrd="0" presId="urn:microsoft.com/office/officeart/2008/layout/VerticalCurvedList"/>
    <dgm:cxn modelId="{173322CB-6797-4C1C-9842-BF3913B972F0}" type="presParOf" srcId="{9B8C3566-DD99-4E75-B181-77AE4AB113DB}" destId="{4C637D1A-61D7-4180-BC99-51D1AF174087}" srcOrd="0" destOrd="0" presId="urn:microsoft.com/office/officeart/2008/layout/VerticalCurvedList"/>
    <dgm:cxn modelId="{85F07811-D094-4FAA-8D5D-66D90BC256BE}" type="presParOf" srcId="{638AE378-D14A-4DE0-A8A5-7820D4F06F4F}" destId="{CC018540-5AD4-4B4C-8EC2-4E6F85D8245F}" srcOrd="5" destOrd="0" presId="urn:microsoft.com/office/officeart/2008/layout/VerticalCurvedList"/>
    <dgm:cxn modelId="{B3E763C6-5D09-462E-B843-9FC404BD88CD}" type="presParOf" srcId="{638AE378-D14A-4DE0-A8A5-7820D4F06F4F}" destId="{5B6DE80A-67DD-4D1F-A345-4E7C8A13A4A6}" srcOrd="6" destOrd="0" presId="urn:microsoft.com/office/officeart/2008/layout/VerticalCurvedList"/>
    <dgm:cxn modelId="{08DAD079-E4AD-4214-93B5-1055A7149FB8}" type="presParOf" srcId="{5B6DE80A-67DD-4D1F-A345-4E7C8A13A4A6}" destId="{7706924B-AA13-4694-A537-1B8FBE1B754C}" srcOrd="0" destOrd="0" presId="urn:microsoft.com/office/officeart/2008/layout/VerticalCurvedList"/>
    <dgm:cxn modelId="{AB54C48C-D00A-4C15-B675-9C4C2DF99BA8}" type="presParOf" srcId="{638AE378-D14A-4DE0-A8A5-7820D4F06F4F}" destId="{D1DAF867-28FD-4282-82A2-7122E30575A4}" srcOrd="7" destOrd="0" presId="urn:microsoft.com/office/officeart/2008/layout/VerticalCurvedList"/>
    <dgm:cxn modelId="{6132A640-65CD-443B-9AC9-A13D54D49124}" type="presParOf" srcId="{638AE378-D14A-4DE0-A8A5-7820D4F06F4F}" destId="{3024337F-A52A-48D2-AB40-83643E4ACF91}" srcOrd="8" destOrd="0" presId="urn:microsoft.com/office/officeart/2008/layout/VerticalCurvedList"/>
    <dgm:cxn modelId="{6ED1208E-B349-4F02-9FCA-8169E04D4D29}" type="presParOf" srcId="{3024337F-A52A-48D2-AB40-83643E4ACF91}" destId="{3867713C-4C0B-4702-8136-0209B65284C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00931CE-9F16-4F3D-9ED5-3A752114E637}" type="doc">
      <dgm:prSet loTypeId="urn:microsoft.com/office/officeart/2005/8/layout/default" loCatId="list" qsTypeId="urn:microsoft.com/office/officeart/2005/8/quickstyle/simple4#18" qsCatId="simple" csTypeId="urn:microsoft.com/office/officeart/2005/8/colors/accent1_2#61" csCatId="accent1" phldr="1"/>
      <dgm:spPr/>
      <dgm:t>
        <a:bodyPr/>
        <a:lstStyle/>
        <a:p>
          <a:endParaRPr lang="en-GB"/>
        </a:p>
      </dgm:t>
    </dgm:pt>
    <dgm:pt modelId="{C10EE449-0C73-4089-8C08-747D15C7F956}">
      <dgm:prSet phldrT="[Text]" phldr="0"/>
      <dgm:spPr/>
      <dgm:t>
        <a:bodyPr/>
        <a:lstStyle/>
        <a:p>
          <a:r>
            <a:rPr lang="en-GB" dirty="0" err="1"/>
            <a:t>UNCITRAL</a:t>
          </a:r>
          <a:r>
            <a:rPr lang="en-GB" dirty="0"/>
            <a:t> Model Law has been adopted (</a:t>
          </a:r>
          <a:r>
            <a:rPr lang="en-GB" i="1" dirty="0"/>
            <a:t>Cross-Border Insolvency Regulations 2006</a:t>
          </a:r>
          <a:r>
            <a:rPr lang="en-GB" dirty="0"/>
            <a:t>) </a:t>
          </a:r>
        </a:p>
        <a:p>
          <a:r>
            <a:rPr lang="en-GB" dirty="0"/>
            <a:t>Additional common law recognition pathways available</a:t>
          </a:r>
        </a:p>
      </dgm:t>
    </dgm:pt>
    <dgm:pt modelId="{154C5F3E-7515-4FEB-A203-8298C1E6D984}" type="parTrans" cxnId="{AC394E8E-4F36-430D-9B1D-E96E81468673}">
      <dgm:prSet/>
      <dgm:spPr/>
      <dgm:t>
        <a:bodyPr/>
        <a:lstStyle/>
        <a:p>
          <a:endParaRPr lang="en-GB"/>
        </a:p>
      </dgm:t>
    </dgm:pt>
    <dgm:pt modelId="{0857D4AE-64D3-4488-AA2F-1C36F23B4D59}" type="sibTrans" cxnId="{AC394E8E-4F36-430D-9B1D-E96E81468673}">
      <dgm:prSet/>
      <dgm:spPr/>
      <dgm:t>
        <a:bodyPr/>
        <a:lstStyle/>
        <a:p>
          <a:endParaRPr lang="en-GB"/>
        </a:p>
      </dgm:t>
    </dgm:pt>
    <dgm:pt modelId="{954EE6AA-B72E-4064-A2E7-6FF4BA149ADC}">
      <dgm:prSet phldrT="[Text]" phldr="0"/>
      <dgm:spPr/>
      <dgm:t>
        <a:bodyPr/>
        <a:lstStyle/>
        <a:p>
          <a:r>
            <a:rPr lang="en-GB" i="1" dirty="0" err="1"/>
            <a:t>Bakhshiyeva</a:t>
          </a:r>
          <a:r>
            <a:rPr lang="en-GB" i="1" dirty="0"/>
            <a:t> v Sberbank of Russia and Others </a:t>
          </a:r>
          <a:r>
            <a:rPr lang="en-GB" dirty="0"/>
            <a:t>[2018  </a:t>
          </a:r>
          <a:r>
            <a:rPr lang="en-GB" dirty="0" err="1"/>
            <a:t>EWCA</a:t>
          </a:r>
          <a:r>
            <a:rPr lang="en-GB" dirty="0"/>
            <a:t> </a:t>
          </a:r>
          <a:r>
            <a:rPr lang="en-GB" dirty="0" err="1"/>
            <a:t>Civ</a:t>
          </a:r>
          <a:r>
            <a:rPr lang="en-GB" dirty="0"/>
            <a:t> 2802]</a:t>
          </a:r>
        </a:p>
        <a:p>
          <a:r>
            <a:rPr lang="en-GB" dirty="0"/>
            <a:t>Stay under </a:t>
          </a:r>
          <a:r>
            <a:rPr lang="en-GB" dirty="0" err="1"/>
            <a:t>CBIR</a:t>
          </a:r>
          <a:r>
            <a:rPr lang="en-GB" dirty="0"/>
            <a:t> denied with the Court of Appeal finding that, generally, </a:t>
          </a:r>
          <a:r>
            <a:rPr lang="en-GB" dirty="0" err="1"/>
            <a:t>CBIR</a:t>
          </a:r>
          <a:r>
            <a:rPr lang="en-GB" dirty="0"/>
            <a:t> relief will not be granted where it would prevent English law creditors from enforcing English law rights</a:t>
          </a:r>
        </a:p>
      </dgm:t>
    </dgm:pt>
    <dgm:pt modelId="{DDE44825-273C-4A2E-BE12-0C3C373C381A}" type="parTrans" cxnId="{2E4E1D68-5694-4525-8A00-C18D1E0F6103}">
      <dgm:prSet/>
      <dgm:spPr/>
      <dgm:t>
        <a:bodyPr/>
        <a:lstStyle/>
        <a:p>
          <a:endParaRPr lang="en-GB"/>
        </a:p>
      </dgm:t>
    </dgm:pt>
    <dgm:pt modelId="{885568B2-6CE3-4F32-ADC0-B5B4AECD5FE5}" type="sibTrans" cxnId="{2E4E1D68-5694-4525-8A00-C18D1E0F6103}">
      <dgm:prSet/>
      <dgm:spPr/>
      <dgm:t>
        <a:bodyPr/>
        <a:lstStyle/>
        <a:p>
          <a:endParaRPr lang="en-GB"/>
        </a:p>
      </dgm:t>
    </dgm:pt>
    <dgm:pt modelId="{73A95ED4-1CBA-4EE0-9F1B-56C5795FEEE5}">
      <dgm:prSet phldrT="[Text]" phldr="0"/>
      <dgm:spPr/>
      <dgm:t>
        <a:bodyPr/>
        <a:lstStyle/>
        <a:p>
          <a:r>
            <a:rPr lang="en-GB" dirty="0"/>
            <a:t>Rule in </a:t>
          </a:r>
          <a:r>
            <a:rPr lang="en-GB" i="1" dirty="0"/>
            <a:t>Gibbs</a:t>
          </a:r>
        </a:p>
        <a:p>
          <a:r>
            <a:rPr lang="en-GB" dirty="0"/>
            <a:t>Only the governing law of a contract may validly discharge or amend it </a:t>
          </a:r>
        </a:p>
      </dgm:t>
    </dgm:pt>
    <dgm:pt modelId="{5DF844F0-CFA5-4BE1-ADF4-ED2FE8BA8731}" type="parTrans" cxnId="{680C5723-FD95-48D4-BB5D-F22B1217022A}">
      <dgm:prSet/>
      <dgm:spPr/>
      <dgm:t>
        <a:bodyPr/>
        <a:lstStyle/>
        <a:p>
          <a:endParaRPr lang="en-GB"/>
        </a:p>
      </dgm:t>
    </dgm:pt>
    <dgm:pt modelId="{A198CAD6-0838-473D-AF47-C0B5A6205332}" type="sibTrans" cxnId="{680C5723-FD95-48D4-BB5D-F22B1217022A}">
      <dgm:prSet/>
      <dgm:spPr/>
      <dgm:t>
        <a:bodyPr/>
        <a:lstStyle/>
        <a:p>
          <a:endParaRPr lang="en-GB"/>
        </a:p>
      </dgm:t>
    </dgm:pt>
    <dgm:pt modelId="{82286328-1EF7-4F5E-ADD7-EC71918A3F62}" type="pres">
      <dgm:prSet presAssocID="{200931CE-9F16-4F3D-9ED5-3A752114E637}" presName="diagram" presStyleCnt="0">
        <dgm:presLayoutVars>
          <dgm:dir/>
          <dgm:resizeHandles val="exact"/>
        </dgm:presLayoutVars>
      </dgm:prSet>
      <dgm:spPr/>
    </dgm:pt>
    <dgm:pt modelId="{42705083-81CC-4AD7-BC58-FF403373E601}" type="pres">
      <dgm:prSet presAssocID="{C10EE449-0C73-4089-8C08-747D15C7F956}" presName="node" presStyleLbl="node1" presStyleIdx="0" presStyleCnt="3">
        <dgm:presLayoutVars>
          <dgm:bulletEnabled val="1"/>
        </dgm:presLayoutVars>
      </dgm:prSet>
      <dgm:spPr/>
    </dgm:pt>
    <dgm:pt modelId="{D9063D34-8214-42C2-A956-151A4CF12A32}" type="pres">
      <dgm:prSet presAssocID="{0857D4AE-64D3-4488-AA2F-1C36F23B4D59}" presName="sibTrans" presStyleCnt="0"/>
      <dgm:spPr/>
    </dgm:pt>
    <dgm:pt modelId="{C206EC62-BBEF-4FC6-9BBC-D38063D2876A}" type="pres">
      <dgm:prSet presAssocID="{73A95ED4-1CBA-4EE0-9F1B-56C5795FEEE5}" presName="node" presStyleLbl="node1" presStyleIdx="1" presStyleCnt="3">
        <dgm:presLayoutVars>
          <dgm:bulletEnabled val="1"/>
        </dgm:presLayoutVars>
      </dgm:prSet>
      <dgm:spPr/>
    </dgm:pt>
    <dgm:pt modelId="{3577D635-92BE-4BBC-A568-448A2E998FC1}" type="pres">
      <dgm:prSet presAssocID="{A198CAD6-0838-473D-AF47-C0B5A6205332}" presName="sibTrans" presStyleCnt="0"/>
      <dgm:spPr/>
    </dgm:pt>
    <dgm:pt modelId="{1AA55729-8951-4432-BF02-12AD9D22C2E9}" type="pres">
      <dgm:prSet presAssocID="{954EE6AA-B72E-4064-A2E7-6FF4BA149ADC}" presName="node" presStyleLbl="node1" presStyleIdx="2" presStyleCnt="3">
        <dgm:presLayoutVars>
          <dgm:bulletEnabled val="1"/>
        </dgm:presLayoutVars>
      </dgm:prSet>
      <dgm:spPr/>
    </dgm:pt>
  </dgm:ptLst>
  <dgm:cxnLst>
    <dgm:cxn modelId="{680C5723-FD95-48D4-BB5D-F22B1217022A}" srcId="{200931CE-9F16-4F3D-9ED5-3A752114E637}" destId="{73A95ED4-1CBA-4EE0-9F1B-56C5795FEEE5}" srcOrd="1" destOrd="0" parTransId="{5DF844F0-CFA5-4BE1-ADF4-ED2FE8BA8731}" sibTransId="{A198CAD6-0838-473D-AF47-C0B5A6205332}"/>
    <dgm:cxn modelId="{2E4E1D68-5694-4525-8A00-C18D1E0F6103}" srcId="{200931CE-9F16-4F3D-9ED5-3A752114E637}" destId="{954EE6AA-B72E-4064-A2E7-6FF4BA149ADC}" srcOrd="2" destOrd="0" parTransId="{DDE44825-273C-4A2E-BE12-0C3C373C381A}" sibTransId="{885568B2-6CE3-4F32-ADC0-B5B4AECD5FE5}"/>
    <dgm:cxn modelId="{D8D5C657-24D6-4058-A5C4-C2AF7D663116}" type="presOf" srcId="{C10EE449-0C73-4089-8C08-747D15C7F956}" destId="{42705083-81CC-4AD7-BC58-FF403373E601}" srcOrd="0" destOrd="0" presId="urn:microsoft.com/office/officeart/2005/8/layout/default"/>
    <dgm:cxn modelId="{AC394E8E-4F36-430D-9B1D-E96E81468673}" srcId="{200931CE-9F16-4F3D-9ED5-3A752114E637}" destId="{C10EE449-0C73-4089-8C08-747D15C7F956}" srcOrd="0" destOrd="0" parTransId="{154C5F3E-7515-4FEB-A203-8298C1E6D984}" sibTransId="{0857D4AE-64D3-4488-AA2F-1C36F23B4D59}"/>
    <dgm:cxn modelId="{98733DAD-EB43-483F-B542-6A883D4993E2}" type="presOf" srcId="{200931CE-9F16-4F3D-9ED5-3A752114E637}" destId="{82286328-1EF7-4F5E-ADD7-EC71918A3F62}" srcOrd="0" destOrd="0" presId="urn:microsoft.com/office/officeart/2005/8/layout/default"/>
    <dgm:cxn modelId="{533F3EAF-21AF-4D08-9A3B-06061CB37CD4}" type="presOf" srcId="{954EE6AA-B72E-4064-A2E7-6FF4BA149ADC}" destId="{1AA55729-8951-4432-BF02-12AD9D22C2E9}" srcOrd="0" destOrd="0" presId="urn:microsoft.com/office/officeart/2005/8/layout/default"/>
    <dgm:cxn modelId="{C068D3E5-2440-4063-8552-D4AFFAFE1DF7}" type="presOf" srcId="{73A95ED4-1CBA-4EE0-9F1B-56C5795FEEE5}" destId="{C206EC62-BBEF-4FC6-9BBC-D38063D2876A}" srcOrd="0" destOrd="0" presId="urn:microsoft.com/office/officeart/2005/8/layout/default"/>
    <dgm:cxn modelId="{E604E619-BD4C-4832-8545-20B6CEA8D4F7}" type="presParOf" srcId="{82286328-1EF7-4F5E-ADD7-EC71918A3F62}" destId="{42705083-81CC-4AD7-BC58-FF403373E601}" srcOrd="0" destOrd="0" presId="urn:microsoft.com/office/officeart/2005/8/layout/default"/>
    <dgm:cxn modelId="{6948A7CE-0667-4C26-A7A0-2AE1F2BEB2DD}" type="presParOf" srcId="{82286328-1EF7-4F5E-ADD7-EC71918A3F62}" destId="{D9063D34-8214-42C2-A956-151A4CF12A32}" srcOrd="1" destOrd="0" presId="urn:microsoft.com/office/officeart/2005/8/layout/default"/>
    <dgm:cxn modelId="{DF28FDF1-B89F-4D92-A56F-DA7DCF6A96D9}" type="presParOf" srcId="{82286328-1EF7-4F5E-ADD7-EC71918A3F62}" destId="{C206EC62-BBEF-4FC6-9BBC-D38063D2876A}" srcOrd="2" destOrd="0" presId="urn:microsoft.com/office/officeart/2005/8/layout/default"/>
    <dgm:cxn modelId="{57CC3AF6-47EB-4A69-8FB0-87DF9823864A}" type="presParOf" srcId="{82286328-1EF7-4F5E-ADD7-EC71918A3F62}" destId="{3577D635-92BE-4BBC-A568-448A2E998FC1}" srcOrd="3" destOrd="0" presId="urn:microsoft.com/office/officeart/2005/8/layout/default"/>
    <dgm:cxn modelId="{5C04160F-68E5-4F5F-922F-69F928013A1C}" type="presParOf" srcId="{82286328-1EF7-4F5E-ADD7-EC71918A3F62}" destId="{1AA55729-8951-4432-BF02-12AD9D22C2E9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E6D21-BD6E-4561-84B0-EC4C74280F13}">
      <dsp:nvSpPr>
        <dsp:cNvPr id="0" name=""/>
        <dsp:cNvSpPr/>
      </dsp:nvSpPr>
      <dsp:spPr>
        <a:xfrm rot="5400000">
          <a:off x="5327088" y="-2295774"/>
          <a:ext cx="53807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/>
            <a:t>Scheme of Arrangement – used by solvent or distressed companies to reorganise or reschedule debts</a:t>
          </a:r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000" kern="1200" dirty="0"/>
            <a:t>Restructuring Plan – rescheduling of debt, introduction of DIP funding, debt for equity </a:t>
          </a:r>
        </a:p>
      </dsp:txBody>
      <dsp:txXfrm rot="-5400000">
        <a:off x="2962656" y="94925"/>
        <a:ext cx="5240677" cy="485545"/>
      </dsp:txXfrm>
    </dsp:sp>
    <dsp:sp modelId="{3FBD3C3A-AF85-4385-8263-412E4B8F9254}">
      <dsp:nvSpPr>
        <dsp:cNvPr id="0" name=""/>
        <dsp:cNvSpPr/>
      </dsp:nvSpPr>
      <dsp:spPr>
        <a:xfrm>
          <a:off x="0" y="0"/>
          <a:ext cx="2962656" cy="672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Typical practical use</a:t>
          </a:r>
        </a:p>
      </dsp:txBody>
      <dsp:txXfrm>
        <a:off x="32834" y="32834"/>
        <a:ext cx="2896988" cy="606931"/>
      </dsp:txXfrm>
    </dsp:sp>
    <dsp:sp modelId="{C3A948C4-E703-4918-B466-D4AF43B80AA1}">
      <dsp:nvSpPr>
        <dsp:cNvPr id="0" name=""/>
        <dsp:cNvSpPr/>
      </dsp:nvSpPr>
      <dsp:spPr>
        <a:xfrm rot="5400000">
          <a:off x="5327088" y="-1589545"/>
          <a:ext cx="53807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u="none" kern="1200" dirty="0"/>
            <a:t>UK registered companies and companies with sufficient connection to the UK</a:t>
          </a:r>
        </a:p>
      </dsp:txBody>
      <dsp:txXfrm rot="-5400000">
        <a:off x="2962656" y="801154"/>
        <a:ext cx="5240677" cy="485545"/>
      </dsp:txXfrm>
    </dsp:sp>
    <dsp:sp modelId="{8FBD423D-465B-432F-99C0-31AD2CAF2B48}">
      <dsp:nvSpPr>
        <dsp:cNvPr id="0" name=""/>
        <dsp:cNvSpPr/>
      </dsp:nvSpPr>
      <dsp:spPr>
        <a:xfrm>
          <a:off x="0" y="707627"/>
          <a:ext cx="2962656" cy="672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Eligible debtor</a:t>
          </a:r>
        </a:p>
      </dsp:txBody>
      <dsp:txXfrm>
        <a:off x="32834" y="740461"/>
        <a:ext cx="2896988" cy="606931"/>
      </dsp:txXfrm>
    </dsp:sp>
    <dsp:sp modelId="{5C28D470-9CE7-4813-9160-EB8357800B4D}">
      <dsp:nvSpPr>
        <dsp:cNvPr id="0" name=""/>
        <dsp:cNvSpPr/>
      </dsp:nvSpPr>
      <dsp:spPr>
        <a:xfrm rot="5400000">
          <a:off x="5327088" y="-883315"/>
          <a:ext cx="53807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Includes secured rights but also wider rights e.g. leasehold </a:t>
          </a:r>
        </a:p>
      </dsp:txBody>
      <dsp:txXfrm rot="-5400000">
        <a:off x="2962656" y="1507384"/>
        <a:ext cx="5240677" cy="485545"/>
      </dsp:txXfrm>
    </dsp:sp>
    <dsp:sp modelId="{37B5F5D4-C871-47C4-B243-E4AE142CD57A}">
      <dsp:nvSpPr>
        <dsp:cNvPr id="0" name=""/>
        <dsp:cNvSpPr/>
      </dsp:nvSpPr>
      <dsp:spPr>
        <a:xfrm>
          <a:off x="0" y="1413856"/>
          <a:ext cx="2962656" cy="672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Eligible rights</a:t>
          </a:r>
        </a:p>
      </dsp:txBody>
      <dsp:txXfrm>
        <a:off x="32834" y="1446690"/>
        <a:ext cx="2896988" cy="606931"/>
      </dsp:txXfrm>
    </dsp:sp>
    <dsp:sp modelId="{D23B23CE-3E06-4B29-9EEB-83081692AE01}">
      <dsp:nvSpPr>
        <dsp:cNvPr id="0" name=""/>
        <dsp:cNvSpPr/>
      </dsp:nvSpPr>
      <dsp:spPr>
        <a:xfrm rot="5400000">
          <a:off x="5327088" y="-177086"/>
          <a:ext cx="538079" cy="5266944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400" kern="1200" dirty="0"/>
            <a:t>Equity rights can be altered</a:t>
          </a:r>
        </a:p>
      </dsp:txBody>
      <dsp:txXfrm rot="-5400000">
        <a:off x="2962656" y="2213613"/>
        <a:ext cx="5240677" cy="485545"/>
      </dsp:txXfrm>
    </dsp:sp>
    <dsp:sp modelId="{7E0E860B-128F-43B0-9BB1-CBD1589E81E0}">
      <dsp:nvSpPr>
        <dsp:cNvPr id="0" name=""/>
        <dsp:cNvSpPr/>
      </dsp:nvSpPr>
      <dsp:spPr>
        <a:xfrm>
          <a:off x="0" y="2120085"/>
          <a:ext cx="2962656" cy="672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Shareholder rights</a:t>
          </a:r>
        </a:p>
      </dsp:txBody>
      <dsp:txXfrm>
        <a:off x="32834" y="2152919"/>
        <a:ext cx="2896988" cy="60693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BB3D14-CD57-4F16-985B-61CA14402EB2}">
      <dsp:nvSpPr>
        <dsp:cNvPr id="0" name=""/>
        <dsp:cNvSpPr/>
      </dsp:nvSpPr>
      <dsp:spPr>
        <a:xfrm>
          <a:off x="-3362932" y="-517202"/>
          <a:ext cx="4009998" cy="4009998"/>
        </a:xfrm>
        <a:prstGeom prst="blockArc">
          <a:avLst>
            <a:gd name="adj1" fmla="val 18900000"/>
            <a:gd name="adj2" fmla="val 2700000"/>
            <a:gd name="adj3" fmla="val 539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271BE2-94B8-43DC-9997-B7D7E5FD20F9}">
      <dsp:nvSpPr>
        <dsp:cNvPr id="0" name=""/>
        <dsp:cNvSpPr/>
      </dsp:nvSpPr>
      <dsp:spPr>
        <a:xfrm>
          <a:off x="339308" y="228763"/>
          <a:ext cx="7852294" cy="457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351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Releases of third party liabilities possible in both RPs and </a:t>
          </a:r>
          <a:r>
            <a:rPr lang="en-GB" sz="1300" kern="1200" dirty="0" err="1"/>
            <a:t>SoAs</a:t>
          </a:r>
          <a:endParaRPr lang="en-GB" sz="1300" kern="1200" dirty="0"/>
        </a:p>
      </dsp:txBody>
      <dsp:txXfrm>
        <a:off x="339308" y="228763"/>
        <a:ext cx="7852294" cy="457765"/>
      </dsp:txXfrm>
    </dsp:sp>
    <dsp:sp modelId="{2AA9F0A4-2EDE-462A-9A05-6830129EA6B8}">
      <dsp:nvSpPr>
        <dsp:cNvPr id="0" name=""/>
        <dsp:cNvSpPr/>
      </dsp:nvSpPr>
      <dsp:spPr>
        <a:xfrm>
          <a:off x="53205" y="171542"/>
          <a:ext cx="572206" cy="572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78B7F4-AF6C-448F-B836-1485F6933D59}">
      <dsp:nvSpPr>
        <dsp:cNvPr id="0" name=""/>
        <dsp:cNvSpPr/>
      </dsp:nvSpPr>
      <dsp:spPr>
        <a:xfrm>
          <a:off x="601756" y="915530"/>
          <a:ext cx="7589847" cy="457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351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Guarantee releases possible where necessary to ensure the effectiveness of the restructuring – </a:t>
          </a:r>
          <a:r>
            <a:rPr lang="en-GB" sz="1300" i="1" kern="1200" dirty="0"/>
            <a:t>Re Lehman Bros (No 2) </a:t>
          </a:r>
          <a:r>
            <a:rPr lang="en-GB" sz="1300" i="0" kern="1200" dirty="0"/>
            <a:t>[2009] </a:t>
          </a:r>
          <a:r>
            <a:rPr lang="en-GB" sz="1300" i="0" kern="1200" dirty="0" err="1"/>
            <a:t>EWCA</a:t>
          </a:r>
          <a:r>
            <a:rPr lang="en-GB" sz="1300" i="0" kern="1200" dirty="0"/>
            <a:t> </a:t>
          </a:r>
          <a:r>
            <a:rPr lang="en-GB" sz="1300" i="0" kern="1200" dirty="0" err="1"/>
            <a:t>Civ</a:t>
          </a:r>
          <a:r>
            <a:rPr lang="en-GB" sz="1300" i="0" kern="1200" dirty="0"/>
            <a:t> 1161</a:t>
          </a:r>
        </a:p>
      </dsp:txBody>
      <dsp:txXfrm>
        <a:off x="601756" y="915530"/>
        <a:ext cx="7589847" cy="457765"/>
      </dsp:txXfrm>
    </dsp:sp>
    <dsp:sp modelId="{3B1D1A5F-52BD-497F-9561-644CFADFE3A2}">
      <dsp:nvSpPr>
        <dsp:cNvPr id="0" name=""/>
        <dsp:cNvSpPr/>
      </dsp:nvSpPr>
      <dsp:spPr>
        <a:xfrm>
          <a:off x="315652" y="858310"/>
          <a:ext cx="572206" cy="572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4AE754-C3DD-4A74-AFBF-09B869782DC4}">
      <dsp:nvSpPr>
        <dsp:cNvPr id="0" name=""/>
        <dsp:cNvSpPr/>
      </dsp:nvSpPr>
      <dsp:spPr>
        <a:xfrm>
          <a:off x="601756" y="1602297"/>
          <a:ext cx="7589847" cy="457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351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Releases of the company’s own claims (e.g. against directors) is more controversial – </a:t>
          </a:r>
          <a:r>
            <a:rPr lang="en-GB" sz="1300" i="1" kern="1200" dirty="0"/>
            <a:t>Kington </a:t>
          </a:r>
          <a:r>
            <a:rPr lang="en-GB" sz="1300" i="1" kern="1200" dirty="0" err="1"/>
            <a:t>S.A.R.L</a:t>
          </a:r>
          <a:r>
            <a:rPr lang="en-GB" sz="1300" i="1" kern="1200" dirty="0"/>
            <a:t> and others v Thames Water Utilities Holdings Limited and others </a:t>
          </a:r>
          <a:r>
            <a:rPr lang="en-GB" sz="1300" kern="1200" dirty="0"/>
            <a:t>[2025] </a:t>
          </a:r>
          <a:r>
            <a:rPr lang="en-GB" sz="1300" kern="1200" dirty="0" err="1"/>
            <a:t>EWCA</a:t>
          </a:r>
          <a:r>
            <a:rPr lang="en-GB" sz="1300" kern="1200" dirty="0"/>
            <a:t> </a:t>
          </a:r>
          <a:r>
            <a:rPr lang="en-GB" sz="1300" kern="1200" dirty="0" err="1"/>
            <a:t>Civ</a:t>
          </a:r>
          <a:r>
            <a:rPr lang="en-GB" sz="1300" kern="1200" dirty="0"/>
            <a:t> 475</a:t>
          </a:r>
        </a:p>
      </dsp:txBody>
      <dsp:txXfrm>
        <a:off x="601756" y="1602297"/>
        <a:ext cx="7589847" cy="457765"/>
      </dsp:txXfrm>
    </dsp:sp>
    <dsp:sp modelId="{4BB8765C-F69D-45CE-ABA2-748C88A62906}">
      <dsp:nvSpPr>
        <dsp:cNvPr id="0" name=""/>
        <dsp:cNvSpPr/>
      </dsp:nvSpPr>
      <dsp:spPr>
        <a:xfrm>
          <a:off x="315652" y="1545077"/>
          <a:ext cx="572206" cy="572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2B879A-8543-4935-B891-C46308A0E3CD}">
      <dsp:nvSpPr>
        <dsp:cNvPr id="0" name=""/>
        <dsp:cNvSpPr/>
      </dsp:nvSpPr>
      <dsp:spPr>
        <a:xfrm>
          <a:off x="339308" y="2289064"/>
          <a:ext cx="7852294" cy="45776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3351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Express wording is required. A </a:t>
          </a:r>
          <a:r>
            <a:rPr lang="en-GB" sz="1300" kern="1200" dirty="0" err="1"/>
            <a:t>3p</a:t>
          </a:r>
          <a:r>
            <a:rPr lang="en-GB" sz="1300" kern="1200" dirty="0"/>
            <a:t> release will not be “read into” the RP or </a:t>
          </a:r>
          <a:r>
            <a:rPr lang="en-GB" sz="1300" kern="1200" dirty="0" err="1"/>
            <a:t>SoA</a:t>
          </a:r>
          <a:r>
            <a:rPr lang="en-GB" sz="1300" kern="1200" dirty="0"/>
            <a:t> documents – </a:t>
          </a:r>
          <a:r>
            <a:rPr lang="en-GB" sz="1300" i="1" kern="1200" dirty="0" err="1"/>
            <a:t>Oceanfill</a:t>
          </a:r>
          <a:r>
            <a:rPr lang="en-GB" sz="1300" i="1" kern="1200" dirty="0"/>
            <a:t> Limited v (1) Nuffield Health Wellbeing Limited and (2) Cannons Group Limited </a:t>
          </a:r>
          <a:r>
            <a:rPr lang="en-GB" sz="1300" i="0" kern="1200" dirty="0"/>
            <a:t>[2022] </a:t>
          </a:r>
          <a:r>
            <a:rPr lang="en-GB" sz="1300" i="0" kern="1200" dirty="0" err="1"/>
            <a:t>EWHC</a:t>
          </a:r>
          <a:r>
            <a:rPr lang="en-GB" sz="1300" i="0" kern="1200" dirty="0"/>
            <a:t> 2178 (Ch)</a:t>
          </a:r>
        </a:p>
      </dsp:txBody>
      <dsp:txXfrm>
        <a:off x="339308" y="2289064"/>
        <a:ext cx="7852294" cy="457765"/>
      </dsp:txXfrm>
    </dsp:sp>
    <dsp:sp modelId="{F9763204-65A7-4249-A307-77C32D8E1698}">
      <dsp:nvSpPr>
        <dsp:cNvPr id="0" name=""/>
        <dsp:cNvSpPr/>
      </dsp:nvSpPr>
      <dsp:spPr>
        <a:xfrm>
          <a:off x="53205" y="2231844"/>
          <a:ext cx="572206" cy="572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84925F-FBBE-4F06-9EEC-03D765F72E11}">
      <dsp:nvSpPr>
        <dsp:cNvPr id="0" name=""/>
        <dsp:cNvSpPr/>
      </dsp:nvSpPr>
      <dsp:spPr>
        <a:xfrm>
          <a:off x="-3313037" y="-509616"/>
          <a:ext cx="3950726" cy="3950726"/>
        </a:xfrm>
        <a:prstGeom prst="blockArc">
          <a:avLst>
            <a:gd name="adj1" fmla="val 18900000"/>
            <a:gd name="adj2" fmla="val 2700000"/>
            <a:gd name="adj3" fmla="val 547"/>
          </a:avLst>
        </a:pr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CBDA89-E37C-4B82-BF9E-33FECA75F34E}">
      <dsp:nvSpPr>
        <dsp:cNvPr id="0" name=""/>
        <dsp:cNvSpPr/>
      </dsp:nvSpPr>
      <dsp:spPr>
        <a:xfrm>
          <a:off x="334413" y="225373"/>
          <a:ext cx="7857886" cy="4509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966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UK courts supportive of “good forum shopping”</a:t>
          </a:r>
        </a:p>
      </dsp:txBody>
      <dsp:txXfrm>
        <a:off x="334413" y="225373"/>
        <a:ext cx="7857886" cy="450980"/>
      </dsp:txXfrm>
    </dsp:sp>
    <dsp:sp modelId="{D43F6EA2-3517-47F7-96FB-50452A7262A7}">
      <dsp:nvSpPr>
        <dsp:cNvPr id="0" name=""/>
        <dsp:cNvSpPr/>
      </dsp:nvSpPr>
      <dsp:spPr>
        <a:xfrm>
          <a:off x="52550" y="169000"/>
          <a:ext cx="563726" cy="5637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D997DE-91BF-4AFC-A4C2-AA681F033E35}">
      <dsp:nvSpPr>
        <dsp:cNvPr id="0" name=""/>
        <dsp:cNvSpPr/>
      </dsp:nvSpPr>
      <dsp:spPr>
        <a:xfrm>
          <a:off x="592971" y="901961"/>
          <a:ext cx="7599329" cy="4509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966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/>
            <a:t>Key consideration for the court when sanctioning an RP or SoA affecting liabilities in other jurisdictions is whether the RP/SoA is likely to have substantial effect in the relevant jurisdictions</a:t>
          </a:r>
          <a:endParaRPr lang="en-GB" sz="1300" kern="1200" dirty="0"/>
        </a:p>
      </dsp:txBody>
      <dsp:txXfrm>
        <a:off x="592971" y="901961"/>
        <a:ext cx="7599329" cy="450980"/>
      </dsp:txXfrm>
    </dsp:sp>
    <dsp:sp modelId="{4C637D1A-61D7-4180-BC99-51D1AF174087}">
      <dsp:nvSpPr>
        <dsp:cNvPr id="0" name=""/>
        <dsp:cNvSpPr/>
      </dsp:nvSpPr>
      <dsp:spPr>
        <a:xfrm>
          <a:off x="311108" y="845589"/>
          <a:ext cx="563726" cy="5637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018540-5AD4-4B4C-8EC2-4E6F85D8245F}">
      <dsp:nvSpPr>
        <dsp:cNvPr id="0" name=""/>
        <dsp:cNvSpPr/>
      </dsp:nvSpPr>
      <dsp:spPr>
        <a:xfrm>
          <a:off x="592971" y="1578550"/>
          <a:ext cx="7599329" cy="4509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966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kern="1200" dirty="0"/>
            <a:t>Expert evidence as to the likelihood of recognition/effect in the other jurisdiction(s) is often therefore required </a:t>
          </a:r>
        </a:p>
      </dsp:txBody>
      <dsp:txXfrm>
        <a:off x="592971" y="1578550"/>
        <a:ext cx="7599329" cy="450980"/>
      </dsp:txXfrm>
    </dsp:sp>
    <dsp:sp modelId="{7706924B-AA13-4694-A537-1B8FBE1B754C}">
      <dsp:nvSpPr>
        <dsp:cNvPr id="0" name=""/>
        <dsp:cNvSpPr/>
      </dsp:nvSpPr>
      <dsp:spPr>
        <a:xfrm>
          <a:off x="311108" y="1522177"/>
          <a:ext cx="563726" cy="5637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AF867-28FD-4282-82A2-7122E30575A4}">
      <dsp:nvSpPr>
        <dsp:cNvPr id="0" name=""/>
        <dsp:cNvSpPr/>
      </dsp:nvSpPr>
      <dsp:spPr>
        <a:xfrm>
          <a:off x="334413" y="2255138"/>
          <a:ext cx="7857886" cy="45098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7966" tIns="33020" rIns="33020" bIns="3302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300" i="0" kern="1200" dirty="0"/>
            <a:t>Use of an RP (including non-consensual third party releases) by Fossil Group Inc: </a:t>
          </a:r>
          <a:r>
            <a:rPr lang="en-GB" sz="1300" i="1" kern="1200" dirty="0"/>
            <a:t>Re Fossil (UK) Global Services Limited </a:t>
          </a:r>
          <a:r>
            <a:rPr lang="en-GB" sz="1300" kern="1200" dirty="0"/>
            <a:t>[2025] </a:t>
          </a:r>
          <a:r>
            <a:rPr lang="en-GB" sz="1300" kern="1200" dirty="0" err="1"/>
            <a:t>EWHC</a:t>
          </a:r>
          <a:r>
            <a:rPr lang="en-GB" sz="1300" kern="1200" dirty="0"/>
            <a:t> 3058 (Ch)  - subsequently implemented via Chapter 15</a:t>
          </a:r>
        </a:p>
      </dsp:txBody>
      <dsp:txXfrm>
        <a:off x="334413" y="2255138"/>
        <a:ext cx="7857886" cy="450980"/>
      </dsp:txXfrm>
    </dsp:sp>
    <dsp:sp modelId="{3867713C-4C0B-4702-8136-0209B65284CE}">
      <dsp:nvSpPr>
        <dsp:cNvPr id="0" name=""/>
        <dsp:cNvSpPr/>
      </dsp:nvSpPr>
      <dsp:spPr>
        <a:xfrm>
          <a:off x="52550" y="2198766"/>
          <a:ext cx="563726" cy="56372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705083-81CC-4AD7-BC58-FF403373E601}">
      <dsp:nvSpPr>
        <dsp:cNvPr id="0" name=""/>
        <dsp:cNvSpPr/>
      </dsp:nvSpPr>
      <dsp:spPr>
        <a:xfrm>
          <a:off x="0" y="410232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 err="1"/>
            <a:t>UNCITRAL</a:t>
          </a:r>
          <a:r>
            <a:rPr lang="en-GB" sz="1200" kern="1200" dirty="0"/>
            <a:t> Model Law has been adopted (</a:t>
          </a:r>
          <a:r>
            <a:rPr lang="en-GB" sz="1200" i="1" kern="1200" dirty="0"/>
            <a:t>Cross-Border Insolvency Regulations 2006</a:t>
          </a:r>
          <a:r>
            <a:rPr lang="en-GB" sz="1200" kern="1200" dirty="0"/>
            <a:t>) 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Additional common law recognition pathways available</a:t>
          </a:r>
        </a:p>
      </dsp:txBody>
      <dsp:txXfrm>
        <a:off x="0" y="410232"/>
        <a:ext cx="2571749" cy="1543050"/>
      </dsp:txXfrm>
    </dsp:sp>
    <dsp:sp modelId="{C206EC62-BBEF-4FC6-9BBC-D38063D2876A}">
      <dsp:nvSpPr>
        <dsp:cNvPr id="0" name=""/>
        <dsp:cNvSpPr/>
      </dsp:nvSpPr>
      <dsp:spPr>
        <a:xfrm>
          <a:off x="2828925" y="410232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Rule in </a:t>
          </a:r>
          <a:r>
            <a:rPr lang="en-GB" sz="1200" i="1" kern="1200" dirty="0"/>
            <a:t>Gibbs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Only the governing law of a contract may validly discharge or amend it </a:t>
          </a:r>
        </a:p>
      </dsp:txBody>
      <dsp:txXfrm>
        <a:off x="2828925" y="410232"/>
        <a:ext cx="2571749" cy="1543050"/>
      </dsp:txXfrm>
    </dsp:sp>
    <dsp:sp modelId="{1AA55729-8951-4432-BF02-12AD9D22C2E9}">
      <dsp:nvSpPr>
        <dsp:cNvPr id="0" name=""/>
        <dsp:cNvSpPr/>
      </dsp:nvSpPr>
      <dsp:spPr>
        <a:xfrm>
          <a:off x="5657849" y="410232"/>
          <a:ext cx="2571749" cy="154305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 err="1"/>
            <a:t>Bakhshiyeva</a:t>
          </a:r>
          <a:r>
            <a:rPr lang="en-GB" sz="1200" i="1" kern="1200" dirty="0"/>
            <a:t> v Sberbank of Russia and Others </a:t>
          </a:r>
          <a:r>
            <a:rPr lang="en-GB" sz="1200" kern="1200" dirty="0"/>
            <a:t>[2018  </a:t>
          </a:r>
          <a:r>
            <a:rPr lang="en-GB" sz="1200" kern="1200" dirty="0" err="1"/>
            <a:t>EWCA</a:t>
          </a:r>
          <a:r>
            <a:rPr lang="en-GB" sz="1200" kern="1200" dirty="0"/>
            <a:t> </a:t>
          </a:r>
          <a:r>
            <a:rPr lang="en-GB" sz="1200" kern="1200" dirty="0" err="1"/>
            <a:t>Civ</a:t>
          </a:r>
          <a:r>
            <a:rPr lang="en-GB" sz="1200" kern="1200" dirty="0"/>
            <a:t> 2802]</a:t>
          </a:r>
        </a:p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Stay under </a:t>
          </a:r>
          <a:r>
            <a:rPr lang="en-GB" sz="1200" kern="1200" dirty="0" err="1"/>
            <a:t>CBIR</a:t>
          </a:r>
          <a:r>
            <a:rPr lang="en-GB" sz="1200" kern="1200" dirty="0"/>
            <a:t> denied with the Court of Appeal finding that, generally, </a:t>
          </a:r>
          <a:r>
            <a:rPr lang="en-GB" sz="1200" kern="1200" dirty="0" err="1"/>
            <a:t>CBIR</a:t>
          </a:r>
          <a:r>
            <a:rPr lang="en-GB" sz="1200" kern="1200" dirty="0"/>
            <a:t> relief will not be granted where it would prevent English law creditors from enforcing English law rights</a:t>
          </a:r>
        </a:p>
      </dsp:txBody>
      <dsp:txXfrm>
        <a:off x="5657849" y="410232"/>
        <a:ext cx="2571749" cy="1543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tNode1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NoLn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revTxLt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lt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#18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10/21/2026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65365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55794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0289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6655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16280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056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77561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975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46260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1248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97662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22436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4179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6520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437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6806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9725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2679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32701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788429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17895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16020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39761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22461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463381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467032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9181390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058831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76164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6703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199407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76213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4570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615217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066800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517779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7259852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877346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485924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14794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44494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816229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871813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461808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0054266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399886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B915397-3E6C-4046-9906-54676D7966B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9820503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340371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231272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6841665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7148364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2417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91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18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7E4CB8-9CAD-3538-0FAD-50BA7D5A1F5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FA51E6-4EF8-1B0C-397B-8E03C9E06B4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153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C687F57D-D2D9-8028-F7AB-B97CD45E29B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236758" y="2387578"/>
            <a:ext cx="1851996" cy="1851996"/>
          </a:xfrm>
          <a:prstGeom prst="ellipse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5E5E4D6-2A6B-D184-5BAB-5043409739B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039552" y="2392324"/>
            <a:ext cx="1851996" cy="1851996"/>
          </a:xfrm>
          <a:prstGeom prst="ellipse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5D7BCD-6058-6380-C547-7FFE1778F80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4523" b="4523"/>
          <a:stretch/>
        </p:blipFill>
        <p:spPr>
          <a:xfrm>
            <a:off x="1059995" y="2392324"/>
            <a:ext cx="1847249" cy="1847249"/>
          </a:xfrm>
          <a:prstGeom prst="ellipse">
            <a:avLst/>
          </a:prstGeom>
        </p:spPr>
      </p:pic>
      <p:sp>
        <p:nvSpPr>
          <p:cNvPr id="4097" name="Title 1"/>
          <p:cNvSpPr>
            <a:spLocks noGrp="1"/>
          </p:cNvSpPr>
          <p:nvPr>
            <p:ph type="ctrTitle"/>
          </p:nvPr>
        </p:nvSpPr>
        <p:spPr>
          <a:xfrm>
            <a:off x="216977" y="1290442"/>
            <a:ext cx="8717796" cy="1006612"/>
          </a:xfrm>
        </p:spPr>
        <p:txBody>
          <a:bodyPr>
            <a:noAutofit/>
          </a:bodyPr>
          <a:lstStyle/>
          <a:p>
            <a:r>
              <a:rPr lang="en-GB" sz="2600" b="1" dirty="0"/>
              <a:t>Breakout Session I. Beyond the Debtor:</a:t>
            </a:r>
            <a:br>
              <a:rPr lang="en-GB" sz="2600" b="1" dirty="0"/>
            </a:br>
            <a:r>
              <a:rPr lang="en-GB" sz="2600" b="1" dirty="0"/>
              <a:t>Third-Party Releases &amp; the Limits of the Restructuring Plan</a:t>
            </a:r>
            <a:endParaRPr lang="en-US" sz="2600" b="1" dirty="0"/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0433D965-CF18-C8A8-A2A8-39F33C9C1C1E}"/>
              </a:ext>
            </a:extLst>
          </p:cNvPr>
          <p:cNvSpPr txBox="1">
            <a:spLocks/>
          </p:cNvSpPr>
          <p:nvPr/>
        </p:nvSpPr>
        <p:spPr>
          <a:xfrm>
            <a:off x="130629" y="4330097"/>
            <a:ext cx="3537857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Breakout leader: Reinhard Bork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University of Hamburg, Germany / INSOL Europe European Insolvency Regulation Case Register Chair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05E4B116-E25C-8907-386A-146E57A467EE}"/>
              </a:ext>
            </a:extLst>
          </p:cNvPr>
          <p:cNvSpPr txBox="1">
            <a:spLocks/>
          </p:cNvSpPr>
          <p:nvPr/>
        </p:nvSpPr>
        <p:spPr>
          <a:xfrm>
            <a:off x="4039552" y="4330097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David Conaway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Shumaker, US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F235FB7-6602-B833-1EC4-F1EAF84B4C4E}"/>
              </a:ext>
            </a:extLst>
          </p:cNvPr>
          <p:cNvSpPr txBox="1">
            <a:spLocks/>
          </p:cNvSpPr>
          <p:nvPr/>
        </p:nvSpPr>
        <p:spPr>
          <a:xfrm>
            <a:off x="6221833" y="4330097"/>
            <a:ext cx="1847249" cy="10066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429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287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716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145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0574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4003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743200" indent="0" algn="ctr" defTabSz="342900" rtl="0" eaLnBrk="1" latinLnBrk="0" hangingPunct="1">
              <a:spcBef>
                <a:spcPct val="20000"/>
              </a:spcBef>
              <a:buFont typeface="Arial"/>
              <a:buNone/>
              <a:defRPr sz="15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900"/>
              </a:spcAft>
              <a:defRPr/>
            </a:pPr>
            <a: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Pippa Hill</a:t>
            </a:r>
            <a:br>
              <a:rPr lang="en-GB" sz="1200" b="1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200" dirty="0">
                <a:solidFill>
                  <a:srgbClr val="26252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DLA Piper, UK</a:t>
            </a:r>
          </a:p>
        </p:txBody>
      </p:sp>
    </p:spTree>
    <p:extLst>
      <p:ext uri="{BB962C8B-B14F-4D97-AF65-F5344CB8AC3E}">
        <p14:creationId xmlns:p14="http://schemas.microsoft.com/office/powerpoint/2010/main" val="19505208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/>
          <a:lstStyle/>
          <a:p>
            <a:pPr eaLnBrk="1" hangingPunct="1"/>
            <a:r>
              <a:rPr lang="en-US" b="1" dirty="0"/>
              <a:t>Third-Party Releases &amp; the Limits of the Restructuring Plan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8"/>
            <a:ext cx="6485334" cy="2422463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Prof. Dr. Dr. h. c. </a:t>
            </a:r>
            <a:r>
              <a:rPr lang="en-US" sz="2700" b="1" dirty="0" err="1"/>
              <a:t>mult</a:t>
            </a:r>
            <a:r>
              <a:rPr lang="en-US" sz="2700" b="1" dirty="0"/>
              <a:t>. Reinhard Bork,</a:t>
            </a:r>
          </a:p>
          <a:p>
            <a:pPr>
              <a:defRPr/>
            </a:pPr>
            <a:r>
              <a:rPr lang="en-US" sz="2700" dirty="0">
                <a:solidFill>
                  <a:prstClr val="black">
                    <a:tint val="75000"/>
                  </a:prstClr>
                </a:solidFill>
                <a:latin typeface="Calibri"/>
              </a:rPr>
              <a:t>University of Hamburg</a:t>
            </a:r>
            <a:endParaRPr lang="en-US" sz="2700" dirty="0"/>
          </a:p>
          <a:p>
            <a:pPr>
              <a:defRPr/>
            </a:pPr>
            <a:r>
              <a:rPr lang="en-US" sz="2700" b="1" dirty="0"/>
              <a:t>Pippa Hill, </a:t>
            </a:r>
            <a:r>
              <a:rPr lang="en-US" sz="2700" dirty="0"/>
              <a:t>DLA Piper, London/UK</a:t>
            </a:r>
          </a:p>
          <a:p>
            <a:pPr>
              <a:defRPr/>
            </a:pPr>
            <a:r>
              <a:rPr lang="en-US" sz="2700" b="1" dirty="0">
                <a:solidFill>
                  <a:prstClr val="black">
                    <a:tint val="75000"/>
                  </a:prstClr>
                </a:solidFill>
                <a:latin typeface="Calibri"/>
              </a:rPr>
              <a:t>David H. Conaway</a:t>
            </a:r>
            <a:r>
              <a:rPr lang="en-US" sz="2700" dirty="0">
                <a:solidFill>
                  <a:prstClr val="black">
                    <a:tint val="75000"/>
                  </a:prstClr>
                </a:solidFill>
                <a:latin typeface="Calibri"/>
              </a:rPr>
              <a:t>, Shumaker, Charlotte/USA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4"/>
            <a:ext cx="8084304" cy="3382626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spcAft>
                <a:spcPts val="500"/>
              </a:spcAft>
              <a:buNone/>
            </a:pPr>
            <a:r>
              <a:rPr lang="en-GB" b="1" dirty="0">
                <a:solidFill>
                  <a:schemeClr val="accent1"/>
                </a:solidFill>
              </a:rPr>
              <a:t>Third party releases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restructuring proceedings for a debtor (company)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creditor has claims against the debtor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but also rights against a third party (e. g. claims for damages or security rights)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the restructuring plan provides for interference not only in the claims against the debtor but also in the rights against the third party (</a:t>
            </a:r>
            <a:r>
              <a:rPr lang="en-US" sz="2000" b="1" dirty="0"/>
              <a:t>e.g. by cancellation, reduction, deferral, or substitution)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US" sz="2000" b="1" dirty="0"/>
              <a:t>can be necessary for an effective restructuring (e. g. group restructuring or to prevent ricochet claims)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4"/>
            <a:ext cx="8084304" cy="338262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500"/>
              </a:spcAft>
              <a:buNone/>
            </a:pPr>
            <a:r>
              <a:rPr lang="en-GB" b="1" dirty="0">
                <a:solidFill>
                  <a:schemeClr val="accent1"/>
                </a:solidFill>
              </a:rPr>
              <a:t>Regulations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no European regulation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based on national restructuring laws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de-DE" sz="2000" b="1" dirty="0" err="1"/>
              <a:t>examples</a:t>
            </a:r>
            <a:r>
              <a:rPr lang="de-DE" sz="2000" b="1" dirty="0"/>
              <a:t>: 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/>
              <a:t>Germany (§§ 2(4) StaRUG, 217(2) InsO)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 err="1"/>
              <a:t>Netherlands</a:t>
            </a:r>
            <a:r>
              <a:rPr lang="de-DE" sz="2000" b="1" dirty="0"/>
              <a:t> (Art. 370 (2), 372 </a:t>
            </a:r>
            <a:r>
              <a:rPr lang="de-DE" sz="2000" b="1" dirty="0" err="1"/>
              <a:t>Fw</a:t>
            </a:r>
            <a:r>
              <a:rPr lang="de-DE" sz="2000" b="1" dirty="0"/>
              <a:t> - </a:t>
            </a:r>
            <a:r>
              <a:rPr lang="de-DE" sz="2000" b="1" i="1" dirty="0"/>
              <a:t>WHOA</a:t>
            </a:r>
            <a:r>
              <a:rPr lang="de-DE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590912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DFE007-65C5-2D03-DAD5-A8339A3FD1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600200"/>
            <a:ext cx="8229600" cy="323504"/>
          </a:xfrm>
        </p:spPr>
        <p:txBody>
          <a:bodyPr>
            <a:noAutofit/>
          </a:bodyPr>
          <a:lstStyle/>
          <a:p>
            <a:pPr algn="l"/>
            <a:r>
              <a:rPr lang="en-GB" sz="1800" b="1" dirty="0">
                <a:solidFill>
                  <a:schemeClr val="accent1"/>
                </a:solidFill>
              </a:rPr>
              <a:t>UK – Schemes of Arrangement and Restructuring Plans</a:t>
            </a:r>
            <a:br>
              <a:rPr lang="en-GB" sz="1800" b="1" dirty="0">
                <a:solidFill>
                  <a:schemeClr val="accent1"/>
                </a:solidFill>
              </a:rPr>
            </a:br>
            <a:r>
              <a:rPr lang="en-GB" sz="1400" dirty="0"/>
              <a:t>Key differences between </a:t>
            </a:r>
            <a:r>
              <a:rPr lang="en-GB" sz="1400" dirty="0" err="1"/>
              <a:t>SoAs</a:t>
            </a:r>
            <a:r>
              <a:rPr lang="en-GB" sz="1400" dirty="0"/>
              <a:t> and RP:</a:t>
            </a:r>
            <a:br>
              <a:rPr lang="en-GB" sz="1400" dirty="0"/>
            </a:br>
            <a:r>
              <a:rPr lang="en-GB" sz="1400" dirty="0"/>
              <a:t>	1. RPs allow for cross-class cram-down of dissenting classes (</a:t>
            </a:r>
            <a:r>
              <a:rPr lang="en-GB" sz="1400" dirty="0" err="1"/>
              <a:t>SoAs</a:t>
            </a:r>
            <a:r>
              <a:rPr lang="en-GB" sz="1400" dirty="0"/>
              <a:t> do not – all classes must approve)</a:t>
            </a:r>
            <a:br>
              <a:rPr lang="en-GB" sz="1400" dirty="0"/>
            </a:br>
            <a:r>
              <a:rPr lang="en-GB" sz="1400" dirty="0"/>
              <a:t>	2. BUT RPs can only be used where the debtor has encountered, or is likely to encounter, financial 	difficulties. </a:t>
            </a:r>
            <a:br>
              <a:rPr lang="en-GB" sz="1400" dirty="0">
                <a:solidFill>
                  <a:schemeClr val="accent1"/>
                </a:solidFill>
              </a:rPr>
            </a:br>
            <a:endParaRPr lang="en-GB" sz="1400" dirty="0">
              <a:solidFill>
                <a:schemeClr val="accent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D694258-889D-7658-FCD4-4C6891537C7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2271010"/>
          <a:ext cx="8229600" cy="27940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041940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4"/>
            <a:ext cx="8084304" cy="3382626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spcAft>
                <a:spcPts val="500"/>
              </a:spcAft>
              <a:buNone/>
            </a:pPr>
            <a:r>
              <a:rPr lang="en-GB" b="1" dirty="0">
                <a:solidFill>
                  <a:schemeClr val="accent1"/>
                </a:solidFill>
              </a:rPr>
              <a:t>Regulations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no European regulation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en-GB" sz="2000" b="1" dirty="0"/>
              <a:t>based on national restructuring laws</a:t>
            </a:r>
          </a:p>
          <a:p>
            <a:pPr>
              <a:spcBef>
                <a:spcPts val="0"/>
              </a:spcBef>
              <a:spcAft>
                <a:spcPts val="500"/>
              </a:spcAft>
            </a:pPr>
            <a:r>
              <a:rPr lang="de-DE" sz="2000" b="1" dirty="0" err="1"/>
              <a:t>examples</a:t>
            </a:r>
            <a:r>
              <a:rPr lang="de-DE" sz="2000" b="1" dirty="0"/>
              <a:t>: 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/>
              <a:t>Germany (§§ 2(4) StaRUG, 217(2) InsO)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 err="1"/>
              <a:t>Netherlands</a:t>
            </a:r>
            <a:r>
              <a:rPr lang="de-DE" sz="2000" b="1" dirty="0"/>
              <a:t> (Art. 370 (2), 372 </a:t>
            </a:r>
            <a:r>
              <a:rPr lang="de-DE" sz="2000" b="1" dirty="0" err="1"/>
              <a:t>Fw</a:t>
            </a:r>
            <a:r>
              <a:rPr lang="de-DE" sz="2000" b="1" dirty="0"/>
              <a:t> - </a:t>
            </a:r>
            <a:r>
              <a:rPr lang="de-DE" sz="2000" b="1" i="1" dirty="0"/>
              <a:t>WHOA</a:t>
            </a:r>
            <a:r>
              <a:rPr lang="de-DE" sz="2000" b="1" dirty="0"/>
              <a:t>)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/>
              <a:t>UK (Parts 26 - </a:t>
            </a:r>
            <a:r>
              <a:rPr lang="de-DE" sz="2000" b="1" i="1" dirty="0" err="1"/>
              <a:t>scheme</a:t>
            </a:r>
            <a:r>
              <a:rPr lang="de-DE" sz="2000" b="1" i="1" dirty="0"/>
              <a:t> of </a:t>
            </a:r>
            <a:r>
              <a:rPr lang="de-DE" sz="2000" b="1" i="1" dirty="0" err="1"/>
              <a:t>arrangement</a:t>
            </a:r>
            <a:r>
              <a:rPr lang="de-DE" sz="2000" b="1" dirty="0"/>
              <a:t> - and 26A - </a:t>
            </a:r>
            <a:r>
              <a:rPr lang="de-DE" sz="2000" b="1" i="1" dirty="0" err="1"/>
              <a:t>restructuring</a:t>
            </a:r>
            <a:r>
              <a:rPr lang="de-DE" sz="2000" b="1" i="1" dirty="0"/>
              <a:t> plan</a:t>
            </a:r>
            <a:r>
              <a:rPr lang="de-DE" sz="2000" b="1" dirty="0"/>
              <a:t> - Companies Act 2006)</a:t>
            </a:r>
          </a:p>
          <a:p>
            <a:pPr marL="534988">
              <a:spcBef>
                <a:spcPts val="0"/>
              </a:spcBef>
              <a:spcAft>
                <a:spcPts val="500"/>
              </a:spcAft>
              <a:buFont typeface="Symbol" panose="05050102010706020507" pitchFamily="18" charset="2"/>
              <a:buChar char="-"/>
            </a:pPr>
            <a:r>
              <a:rPr lang="de-DE" sz="2000" b="1" dirty="0"/>
              <a:t>USA (Chapter 11)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3926699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308853"/>
          <a:ext cx="82296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err="1"/>
                        <a:t>Netherlands</a:t>
                      </a:r>
                      <a:endParaRPr lang="de-D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734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3732"/>
          <a:ext cx="82296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 err="1"/>
                        <a:t>Netherlands</a:t>
                      </a:r>
                      <a:endParaRPr lang="de-D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1542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301481"/>
          <a:ext cx="822960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4670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301481"/>
          <a:ext cx="8229600" cy="140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44466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3732"/>
          <a:ext cx="8229600" cy="1676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9948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4784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94963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2642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5211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273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81541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security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273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8897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legal persons (if group members)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eligible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security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security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9273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0820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55438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77924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30647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62423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492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yes (likely inability to pay debts)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4786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yes (likely inability to pay debts)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consent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570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61583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yes (likely inability to pay debts)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consent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570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4913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139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noProof="0" dirty="0"/>
                        <a:t>yes (likely inability to pay debts)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consent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yes (unless plan drafted by </a:t>
                      </a:r>
                      <a:r>
                        <a:rPr lang="en-GB" sz="1800" b="1" noProof="0" dirty="0" err="1"/>
                        <a:t>restr</a:t>
                      </a:r>
                      <a:r>
                        <a:rPr lang="en-GB" sz="1800" b="1" noProof="0" dirty="0"/>
                        <a:t>. expert)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570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57241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69255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87674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0890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6140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01780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95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99589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45923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4285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13221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further prerequisites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500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92745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further prerequisites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500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82262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further prerequisites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int. jurisdiction for the third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500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5680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86276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6038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798807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noProof="0" dirty="0"/>
                        <a:t>recognition of releases in foreign plans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662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89279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noProof="0" dirty="0"/>
                        <a:t>recognition of releases in foreign plans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662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037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b="1" dirty="0" err="1"/>
                        <a:t>Netherlands</a:t>
                      </a:r>
                      <a:endParaRPr lang="de-DE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0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noProof="0" dirty="0"/>
                        <a:t>recognition of releases in foreign plans</a:t>
                      </a:r>
                      <a:endParaRPr lang="en-GB" sz="18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noProof="0" dirty="0"/>
                        <a:t>(no)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662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2343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55D88-5665-8106-6FD4-6F70CE0EA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381623"/>
          </a:xfrm>
        </p:spPr>
        <p:txBody>
          <a:bodyPr>
            <a:normAutofit/>
          </a:bodyPr>
          <a:lstStyle/>
          <a:p>
            <a:pPr algn="l"/>
            <a:r>
              <a:rPr lang="en-GB" sz="1800" b="1">
                <a:solidFill>
                  <a:schemeClr val="accent1"/>
                </a:solidFill>
              </a:rPr>
              <a:t>UK - Third party releases in RPs and SoAs</a:t>
            </a:r>
            <a:endParaRPr lang="en-GB" sz="1800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345FD2B-531D-5603-044D-368527CCDB6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58319"/>
          <a:ext cx="8229600" cy="2975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794867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8C775-5076-45A4-A230-07C027BCD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47170"/>
            <a:ext cx="8229600" cy="460917"/>
          </a:xfrm>
        </p:spPr>
        <p:txBody>
          <a:bodyPr>
            <a:normAutofit/>
          </a:bodyPr>
          <a:lstStyle/>
          <a:p>
            <a:pPr algn="l"/>
            <a:r>
              <a:rPr lang="en-GB" sz="1800" b="1" dirty="0">
                <a:solidFill>
                  <a:schemeClr val="accent1"/>
                </a:solidFill>
              </a:rPr>
              <a:t>UK - Releases of third party liabilities in other jurisdictions within RPs/</a:t>
            </a:r>
            <a:r>
              <a:rPr lang="en-GB" sz="1800" b="1" dirty="0" err="1">
                <a:solidFill>
                  <a:schemeClr val="accent1"/>
                </a:solidFill>
              </a:rPr>
              <a:t>SoAs</a:t>
            </a:r>
            <a:endParaRPr lang="en-GB" sz="1800" b="1" dirty="0">
              <a:solidFill>
                <a:schemeClr val="accent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8B4398A-CF2D-2982-25BA-97F9BDC0830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702420"/>
          <a:ext cx="8229600" cy="2931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1189836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ACB98-8B52-57D2-9436-A7891DF08C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</p:spPr>
        <p:txBody>
          <a:bodyPr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UK – Recognition of foreign plans containing third party releases of English law liabilities </a:t>
            </a:r>
            <a:endParaRPr lang="en-GB" sz="2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976A5E4-3BF9-E22C-230B-89BB9546274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2270868"/>
          <a:ext cx="8229600" cy="2363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14573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F9DD04-61A9-BDC6-8190-5B20C777B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366250"/>
          </a:xfrm>
        </p:spPr>
        <p:txBody>
          <a:bodyPr>
            <a:normAutofit fontScale="90000"/>
          </a:bodyPr>
          <a:lstStyle/>
          <a:p>
            <a:r>
              <a:rPr lang="en-US" dirty="0"/>
              <a:t>Chapter 11 Third Party Releases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51D488-5AE8-5922-4528-4288469A6C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8156" y="1642947"/>
            <a:ext cx="8478644" cy="3330498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7600" b="1" dirty="0">
                <a:solidFill>
                  <a:schemeClr val="accent1"/>
                </a:solidFill>
              </a:rPr>
              <a:t>Third Party Releases</a:t>
            </a:r>
          </a:p>
          <a:p>
            <a:pPr marL="0" indent="0">
              <a:spcBef>
                <a:spcPts val="0"/>
              </a:spcBef>
              <a:buNone/>
            </a:pPr>
            <a:endParaRPr lang="en-US" sz="76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7600" b="1" dirty="0"/>
              <a:t>Chapter 11 Plans release provisions:</a:t>
            </a:r>
          </a:p>
          <a:p>
            <a:pPr>
              <a:spcBef>
                <a:spcPts val="0"/>
              </a:spcBef>
            </a:pPr>
            <a:endParaRPr lang="en-US" sz="7600" b="1" dirty="0"/>
          </a:p>
          <a:p>
            <a:pPr lvl="1">
              <a:spcBef>
                <a:spcPts val="0"/>
              </a:spcBef>
            </a:pPr>
            <a:r>
              <a:rPr lang="en-US" sz="7300" b="1" dirty="0"/>
              <a:t>extinguish claims held by creditors of the debtor against non-debtor entities whose involvement, funding, or management is critical to the restructuring</a:t>
            </a:r>
          </a:p>
          <a:p>
            <a:pPr>
              <a:spcBef>
                <a:spcPts val="0"/>
              </a:spcBef>
            </a:pPr>
            <a:endParaRPr lang="en-US" sz="7600" b="1" dirty="0"/>
          </a:p>
          <a:p>
            <a:pPr>
              <a:spcBef>
                <a:spcPts val="0"/>
              </a:spcBef>
            </a:pPr>
            <a:r>
              <a:rPr lang="en-US" sz="7600" b="1" dirty="0"/>
              <a:t>Released Parties</a:t>
            </a:r>
          </a:p>
          <a:p>
            <a:pPr marL="0" indent="0">
              <a:spcBef>
                <a:spcPts val="0"/>
              </a:spcBef>
              <a:buNone/>
            </a:pPr>
            <a:endParaRPr lang="en-US" sz="7600" b="1" dirty="0"/>
          </a:p>
          <a:p>
            <a:pPr marL="0" indent="0">
              <a:spcBef>
                <a:spcPts val="0"/>
              </a:spcBef>
              <a:buNone/>
            </a:pPr>
            <a:r>
              <a:rPr lang="en-US" sz="7600" b="1" dirty="0"/>
              <a:t>	- Officers, directors, key employees</a:t>
            </a:r>
          </a:p>
          <a:p>
            <a:pPr marL="0" indent="0">
              <a:spcBef>
                <a:spcPts val="0"/>
              </a:spcBef>
              <a:buNone/>
            </a:pPr>
            <a:endParaRPr lang="en-US" sz="7600" b="1" dirty="0"/>
          </a:p>
          <a:p>
            <a:pPr marL="0" indent="0">
              <a:spcBef>
                <a:spcPts val="0"/>
              </a:spcBef>
              <a:buNone/>
            </a:pPr>
            <a:r>
              <a:rPr lang="en-US" sz="7600" b="1" dirty="0"/>
              <a:t>	- Financial Institutions, lenders, private credit</a:t>
            </a:r>
          </a:p>
          <a:p>
            <a:pPr marL="0" indent="0">
              <a:buNone/>
            </a:pPr>
            <a:endParaRPr lang="en-US" sz="20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65131943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E6854-C643-3CC0-AB46-DF33282ACC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358816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14E58D-607A-F582-694A-F52A4604F7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39590"/>
            <a:ext cx="8229600" cy="33081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chemeClr val="accent1"/>
                </a:solidFill>
              </a:rPr>
              <a:t>Released Parties, Cont’d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	</a:t>
            </a:r>
            <a:r>
              <a:rPr lang="en-US" sz="2000" b="1" dirty="0"/>
              <a:t>- Pre-petition, DIP, and exit lenders</a:t>
            </a:r>
            <a:br>
              <a:rPr lang="en-US" sz="2000" b="1" dirty="0"/>
            </a:br>
            <a:endParaRPr lang="en-US" sz="2000" b="1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/>
              <a:t>	- Non-Debtor affiliates/parent companies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/>
              <a:t>	- Shareholders/equity sponsors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/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/>
              <a:t>	- Insurance companies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/>
          </a:p>
          <a:p>
            <a:pPr marL="0" indent="0">
              <a:spcBef>
                <a:spcPts val="0"/>
              </a:spcBef>
              <a:buNone/>
            </a:pPr>
            <a:r>
              <a:rPr lang="en-US" sz="2000" b="1" dirty="0"/>
              <a:t>	- Creditors committee and restructuring professionals</a:t>
            </a:r>
          </a:p>
          <a:p>
            <a:pPr marL="0" indent="0">
              <a:buNone/>
            </a:pPr>
            <a:endParaRPr lang="en-US" b="1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3829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059CC-207F-FE49-2AC5-18F5DE6E90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187831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4E13B-EC42-893C-08BD-11C3E3D8FE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6761"/>
            <a:ext cx="8229600" cy="285762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Purdue Pharma – U.S. Supreme Court (2024)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600" b="1" dirty="0"/>
              <a:t>Non-consensual third-party releases prohibited 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b="1" dirty="0"/>
          </a:p>
          <a:p>
            <a:pPr>
              <a:spcBef>
                <a:spcPts val="0"/>
              </a:spcBef>
            </a:pPr>
            <a:r>
              <a:rPr lang="en-US" sz="1600" b="1" dirty="0"/>
              <a:t>Consensual third-party releases not addressed; remain permissible</a:t>
            </a:r>
          </a:p>
          <a:p>
            <a:pPr marL="0" indent="0">
              <a:spcBef>
                <a:spcPts val="0"/>
              </a:spcBef>
              <a:buNone/>
            </a:pPr>
            <a:endParaRPr lang="en-US" sz="1600" b="1" dirty="0"/>
          </a:p>
          <a:p>
            <a:pPr>
              <a:spcBef>
                <a:spcPts val="0"/>
              </a:spcBef>
            </a:pPr>
            <a:r>
              <a:rPr lang="en-US" sz="1600" b="1" dirty="0"/>
              <a:t>Question: What is “consent”? Is silence consent?</a:t>
            </a:r>
          </a:p>
          <a:p>
            <a:pPr>
              <a:spcBef>
                <a:spcPts val="0"/>
              </a:spcBef>
            </a:pPr>
            <a:endParaRPr lang="en-US" sz="1600" b="1" dirty="0"/>
          </a:p>
          <a:p>
            <a:pPr>
              <a:spcBef>
                <a:spcPts val="0"/>
              </a:spcBef>
            </a:pPr>
            <a:r>
              <a:rPr lang="en-US" sz="1600" b="1" dirty="0"/>
              <a:t>Bankruptcy Courts are divided</a:t>
            </a:r>
          </a:p>
          <a:p>
            <a:pPr>
              <a:spcBef>
                <a:spcPts val="0"/>
              </a:spcBef>
            </a:pPr>
            <a:endParaRPr lang="en-US" sz="1600" b="1" dirty="0"/>
          </a:p>
          <a:p>
            <a:pPr>
              <a:spcBef>
                <a:spcPts val="0"/>
              </a:spcBef>
            </a:pPr>
            <a:r>
              <a:rPr lang="en-US" sz="1600" b="1" dirty="0"/>
              <a:t>Notably, Purdue Pharma applies to plans, </a:t>
            </a:r>
            <a:r>
              <a:rPr lang="en-US" sz="1600" b="1" u="sng" dirty="0"/>
              <a:t>not</a:t>
            </a:r>
            <a:r>
              <a:rPr lang="en-US" sz="1600" b="1" dirty="0"/>
              <a:t> Section 363 sales</a:t>
            </a:r>
          </a:p>
        </p:txBody>
      </p:sp>
    </p:spTree>
    <p:extLst>
      <p:ext uri="{BB962C8B-B14F-4D97-AF65-F5344CB8AC3E}">
        <p14:creationId xmlns:p14="http://schemas.microsoft.com/office/powerpoint/2010/main" val="10874903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0FB4A2-9F3D-3391-6E46-266D81A9E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68884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66C16-C825-5B91-FD0B-FB54DA2E44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94263"/>
            <a:ext cx="8229600" cy="355352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8000" b="1" dirty="0">
                <a:solidFill>
                  <a:schemeClr val="accent1"/>
                </a:solidFill>
              </a:rPr>
              <a:t>The Value Exchange</a:t>
            </a:r>
          </a:p>
          <a:p>
            <a:pPr marL="0" indent="0">
              <a:buNone/>
            </a:pPr>
            <a:endParaRPr lang="en-US" sz="6400" b="1" dirty="0">
              <a:solidFill>
                <a:schemeClr val="accent1"/>
              </a:solidFill>
            </a:endParaRPr>
          </a:p>
          <a:p>
            <a:r>
              <a:rPr lang="en-US" sz="6400" b="1" dirty="0"/>
              <a:t>Federal court mandate or voluntary contracts?</a:t>
            </a:r>
          </a:p>
          <a:p>
            <a:r>
              <a:rPr lang="en-US" sz="6400" b="1" dirty="0"/>
              <a:t>Purdue Pharma</a:t>
            </a:r>
          </a:p>
          <a:p>
            <a:pPr lvl="1"/>
            <a:r>
              <a:rPr lang="en-US" sz="6400" b="1" dirty="0"/>
              <a:t>$6 billion payment by Sackler family</a:t>
            </a:r>
          </a:p>
          <a:p>
            <a:pPr lvl="1"/>
            <a:r>
              <a:rPr lang="en-US" sz="6400" b="1" dirty="0"/>
              <a:t>Release of estimated $40 trillion in claims</a:t>
            </a:r>
          </a:p>
          <a:p>
            <a:r>
              <a:rPr lang="en-US" sz="6400" b="1" dirty="0"/>
              <a:t>Consideration Needed</a:t>
            </a:r>
          </a:p>
          <a:p>
            <a:pPr lvl="1"/>
            <a:r>
              <a:rPr lang="en-US" sz="6400" b="1" dirty="0"/>
              <a:t>Substantial financial contribution</a:t>
            </a:r>
          </a:p>
          <a:p>
            <a:pPr lvl="2"/>
            <a:r>
              <a:rPr lang="en-US" sz="6400" b="1" dirty="0"/>
              <a:t>DIP/exit financing </a:t>
            </a:r>
          </a:p>
          <a:p>
            <a:pPr lvl="1"/>
            <a:r>
              <a:rPr lang="en-US" sz="6400" b="1" dirty="0"/>
              <a:t>Shareholder agreement to release equity to facilitate a debt-equity swap</a:t>
            </a:r>
          </a:p>
          <a:p>
            <a:pPr lvl="1"/>
            <a:r>
              <a:rPr lang="en-US" sz="6400" b="1" dirty="0"/>
              <a:t>Elimination of indemnity risk – e.g. – D&amp;O coverage for risk and defense costs</a:t>
            </a:r>
          </a:p>
          <a:p>
            <a:r>
              <a:rPr lang="en-US" sz="6400" b="1" dirty="0"/>
              <a:t>No illusory or manufactured consideration</a:t>
            </a:r>
          </a:p>
          <a:p>
            <a:pPr lvl="1"/>
            <a:r>
              <a:rPr lang="en-US" sz="6400" b="1" dirty="0"/>
              <a:t>Metromedia (SDNY) - insiders forgiveness of $150 million of unsecured claims for releases of breach of fiduciary duty claims against officers and directors not sufficient since unsecured claims have de minimis value.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611449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D1921-D9D8-4E00-9F11-AC7B62C42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5"/>
            <a:ext cx="8229600" cy="29934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3D33AC-B17E-1842-5773-2C95D9876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69327"/>
            <a:ext cx="8229600" cy="337417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Opt-in v. Opt-out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000" b="1" u="sng" dirty="0"/>
              <a:t>Opt-in examples:</a:t>
            </a:r>
            <a:br>
              <a:rPr lang="en-US" sz="2000" b="1" u="sng" dirty="0"/>
            </a:br>
            <a:endParaRPr lang="en-US" sz="2000" b="1" u="sng" dirty="0"/>
          </a:p>
          <a:p>
            <a:pPr marL="0" indent="0">
              <a:spcBef>
                <a:spcPts val="0"/>
              </a:spcBef>
              <a:buNone/>
            </a:pPr>
            <a:r>
              <a:rPr lang="en-US" sz="2100" b="1" dirty="0"/>
              <a:t>	</a:t>
            </a:r>
            <a:r>
              <a:rPr lang="en-US" sz="1600" b="1" dirty="0"/>
              <a:t>SECTION V: OPT-IN TO THIRD-PARTY RELEASE</a:t>
            </a:r>
            <a:endParaRPr lang="en-US" sz="1600" dirty="0"/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[ ] OPT-IN TO THIRD-PARTY RELEASE:</a:t>
            </a:r>
            <a:r>
              <a:rPr lang="en-US" sz="1600" dirty="0"/>
              <a:t> By checking this box, the undersigned holder of a Claim 	affirmatively elects to opt-in to, grant, and be bound by the Third-Party Release set forth in 	Article VIII.D of the Plan.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i="1" dirty="0"/>
              <a:t>	Note: If you do not check this box, you will NOT be deemed a "Releasing Party" 	and you will 	retain any direct claims you may hold against the Released Parties.</a:t>
            </a:r>
            <a:endParaRPr lang="en-US" sz="1600" dirty="0"/>
          </a:p>
          <a:p>
            <a:pPr marL="0" indent="0">
              <a:buNone/>
            </a:pP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37896733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DA114A-4B16-3EA6-D9FA-0260FD7CFC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29934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E13B8-E7B1-EF8C-1ACA-BC851AB6FA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84195"/>
            <a:ext cx="8229600" cy="3359305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Opt-in v. Opt-out</a:t>
            </a:r>
            <a:br>
              <a:rPr lang="en-US" sz="2000" b="1" dirty="0">
                <a:solidFill>
                  <a:schemeClr val="accent1"/>
                </a:solidFill>
              </a:rPr>
            </a:br>
            <a:endParaRPr lang="en-US" sz="20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000" b="1" u="sng" dirty="0"/>
              <a:t>Opt-in examples:</a:t>
            </a:r>
            <a:br>
              <a:rPr lang="en-US" sz="2000" b="1" u="sng" dirty="0"/>
            </a:br>
            <a:endParaRPr lang="en-US" sz="2000" b="1" u="sng" dirty="0"/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ITEM 4: ELECTION TO GRANT THIRD-PARTY RELEASES</a:t>
            </a:r>
            <a:endParaRPr lang="en-US" sz="1600" dirty="0"/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CHECK THE BOX BELOW TO AFFIRMATIVELY GRANT THE RELEASE:</a:t>
            </a:r>
            <a:endParaRPr lang="en-US" sz="1600" dirty="0"/>
          </a:p>
          <a:p>
            <a:pPr marL="0" lvl="0" indent="0">
              <a:spcBef>
                <a:spcPts val="0"/>
              </a:spcBef>
              <a:buNone/>
            </a:pPr>
            <a:r>
              <a:rPr lang="en-US" sz="1600" b="1" dirty="0"/>
              <a:t>	[ ] I AGREE TO GRANT THE RELEASES.</a:t>
            </a:r>
            <a:r>
              <a:rPr lang="en-US" sz="1600" dirty="0"/>
              <a:t> The undersigned affirmatively elects to participate in 	the third-party release provisions contained in the Plan.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i="1" dirty="0"/>
              <a:t>	If you do not check the box above, or if you fail to return this Ballot by the Voting Deadline, 	you will be deemed to have </a:t>
            </a:r>
            <a:r>
              <a:rPr lang="en-US" sz="1600" b="1" i="1" dirty="0"/>
              <a:t>opted out</a:t>
            </a:r>
            <a:r>
              <a:rPr lang="en-US" sz="1600" i="1" dirty="0"/>
              <a:t> of the Third-Party Releases.</a:t>
            </a:r>
            <a:endParaRPr lang="en-US" sz="1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35124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FE34F-463B-F99E-0CD3-21083D3F8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7"/>
            <a:ext cx="8229600" cy="26217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EF4CB-C862-75A9-82BB-17392C4E9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6761"/>
            <a:ext cx="8229600" cy="3174380"/>
          </a:xfrm>
        </p:spPr>
        <p:txBody>
          <a:bodyPr>
            <a:normAutofit fontScale="77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600" b="1" dirty="0">
                <a:solidFill>
                  <a:schemeClr val="accent1"/>
                </a:solidFill>
              </a:rPr>
              <a:t>Opt-in v. Opt-out</a:t>
            </a:r>
          </a:p>
          <a:p>
            <a:pPr marL="0" indent="0">
              <a:spcBef>
                <a:spcPts val="0"/>
              </a:spcBef>
              <a:buNone/>
            </a:pPr>
            <a:endParaRPr lang="en-US" sz="26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600" b="1" u="sng" dirty="0"/>
              <a:t>Opt-out examples: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300" b="1" dirty="0"/>
              <a:t>	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300" b="1" dirty="0"/>
              <a:t>	SECTION VI: OPT-OUT OF THIRD-PARTY RELEASE</a:t>
            </a:r>
            <a:endParaRPr lang="en-US" sz="2300" dirty="0"/>
          </a:p>
          <a:p>
            <a:pPr marL="0" indent="0">
              <a:spcBef>
                <a:spcPts val="0"/>
              </a:spcBef>
              <a:buNone/>
            </a:pPr>
            <a:r>
              <a:rPr lang="en-US" sz="2300" b="1" dirty="0"/>
              <a:t>	[ ] OPT-OUT OF THIRD-PARTY RELEASE:</a:t>
            </a:r>
            <a:r>
              <a:rPr lang="en-US" sz="2300" dirty="0"/>
              <a:t> By checking this box, the undersigned 	holder of a Claim affirmatively elects to opt-out of, and decline to grant, the Third-	Party Release set forth in Article VIII.D of the Plan.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300" i="1" dirty="0"/>
              <a:t>	CRITICAL NOTICE: IF YOU DO NOT CHECK THIS BOX, AND YOU VOTE TO ACCEPT THE 	PLAN, ABSTAIN FROM VOTING, OR ARE IN A CLASS DEEMED TO ACCEPT THE PLAN, 	YOU WILL BE DEEMED TO HAVE CONSENTED TO THE RELEASES AND WILL FOREVER 	WAIVE YOUR CLAIMS AGAINST THE RELEASED PARTIES.</a:t>
            </a:r>
            <a:endParaRPr lang="en-US" sz="2300" dirty="0"/>
          </a:p>
          <a:p>
            <a:endParaRPr lang="en-US" b="1" u="sng" dirty="0"/>
          </a:p>
        </p:txBody>
      </p:sp>
    </p:spTree>
    <p:extLst>
      <p:ext uri="{BB962C8B-B14F-4D97-AF65-F5344CB8AC3E}">
        <p14:creationId xmlns:p14="http://schemas.microsoft.com/office/powerpoint/2010/main" val="14520089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F3154-E620-B4D1-BE9A-8922D4CA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7"/>
            <a:ext cx="8229600" cy="336514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F74E8-048A-E3B4-58B6-F549E6A836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18010"/>
            <a:ext cx="8229600" cy="313721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Opt-in v. Opt-out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000" b="1" u="sng" dirty="0"/>
              <a:t>Opt-out examples: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/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Conspicuous Notice Form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ITEM 5: IMPORTANT NOTICE REGARDING THIRD-PARTY RELEASES</a:t>
            </a:r>
            <a:endParaRPr lang="en-US" sz="1600" dirty="0"/>
          </a:p>
          <a:p>
            <a:pPr marL="0" indent="0">
              <a:spcBef>
                <a:spcPts val="0"/>
              </a:spcBef>
              <a:buNone/>
            </a:pPr>
            <a:r>
              <a:rPr lang="en-US" sz="1600" b="1" dirty="0"/>
              <a:t>	THE PLAN CONTAINS A RELEASE OF NON-DEBTOR THIRD PARTIES BY HOLDERS OF CLAIMS. 	YOU ARE AUTOMATICALLY INCLUDED AS A RELEASING PARTY UNLESS YOU AFFIRMATIVELY 	OBJECT OR OPT OUT.</a:t>
            </a:r>
            <a:endParaRPr lang="en-US" sz="1600" dirty="0"/>
          </a:p>
          <a:p>
            <a:pPr marL="0" lvl="0" indent="0">
              <a:spcBef>
                <a:spcPts val="0"/>
              </a:spcBef>
              <a:buNone/>
            </a:pPr>
            <a:r>
              <a:rPr lang="en-US" sz="1600" b="1" dirty="0"/>
              <a:t>	[ ] OPT-OUT:</a:t>
            </a:r>
            <a:r>
              <a:rPr lang="en-US" sz="1600" dirty="0"/>
              <a:t> Check this box if you </a:t>
            </a:r>
            <a:r>
              <a:rPr lang="en-US" sz="1600" b="1" dirty="0"/>
              <a:t>REJECT</a:t>
            </a:r>
            <a:r>
              <a:rPr lang="en-US" sz="1600" dirty="0"/>
              <a:t> and </a:t>
            </a:r>
            <a:r>
              <a:rPr lang="en-US" sz="1600" b="1" dirty="0"/>
              <a:t>DO NOT CONSENT</a:t>
            </a:r>
            <a:r>
              <a:rPr lang="en-US" sz="1600" dirty="0"/>
              <a:t> to the Third-Party Releases 	described in Article 11 of the Plan.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6489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86DE5-4448-0A18-12EE-967FD423C2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F57366-F67D-3FD3-C613-7113178D83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86829"/>
            <a:ext cx="8229600" cy="3656671"/>
          </a:xfrm>
        </p:spPr>
        <p:txBody>
          <a:bodyPr>
            <a:normAutofit fontScale="5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3300" b="1" dirty="0">
                <a:solidFill>
                  <a:schemeClr val="accent1"/>
                </a:solidFill>
              </a:rPr>
              <a:t>Opt-out Consent Issues</a:t>
            </a:r>
          </a:p>
          <a:p>
            <a:pPr marL="0" indent="0">
              <a:spcBef>
                <a:spcPts val="0"/>
              </a:spcBef>
              <a:buNone/>
            </a:pPr>
            <a:endParaRPr lang="en-US" sz="29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3300" b="1" dirty="0"/>
              <a:t>What law controls: Federal Bankruptcy law or U.S. states’ contract law?</a:t>
            </a:r>
          </a:p>
          <a:p>
            <a:pPr lvl="1">
              <a:spcBef>
                <a:spcPts val="0"/>
              </a:spcBef>
            </a:pPr>
            <a:r>
              <a:rPr lang="en-US" sz="3300" b="1" dirty="0"/>
              <a:t>Federal Bankruptcy law requires clear notice and an opportunity to vote</a:t>
            </a:r>
          </a:p>
          <a:p>
            <a:pPr lvl="1">
              <a:spcBef>
                <a:spcPts val="0"/>
              </a:spcBef>
            </a:pPr>
            <a:r>
              <a:rPr lang="en-US" sz="3300" b="1" dirty="0"/>
              <a:t>Contract law requires an affirmative expression of consent</a:t>
            </a:r>
          </a:p>
          <a:p>
            <a:pPr marL="0" indent="0">
              <a:spcBef>
                <a:spcPts val="0"/>
              </a:spcBef>
              <a:buNone/>
            </a:pPr>
            <a:endParaRPr lang="en-US" sz="3300" b="1" dirty="0"/>
          </a:p>
          <a:p>
            <a:pPr>
              <a:spcBef>
                <a:spcPts val="0"/>
              </a:spcBef>
            </a:pPr>
            <a:r>
              <a:rPr lang="en-US" sz="3300" b="1" dirty="0"/>
              <a:t>Delaware: some affirmative expressions of consent</a:t>
            </a:r>
          </a:p>
          <a:p>
            <a:pPr lvl="1">
              <a:spcBef>
                <a:spcPts val="0"/>
              </a:spcBef>
            </a:pPr>
            <a:r>
              <a:rPr lang="en-US" sz="3300" b="1" dirty="0"/>
              <a:t>In re </a:t>
            </a:r>
            <a:r>
              <a:rPr lang="en-US" sz="3300" b="1" dirty="0" err="1"/>
              <a:t>Smallhold</a:t>
            </a:r>
            <a:r>
              <a:rPr lang="en-US" sz="3300" b="1" dirty="0"/>
              <a:t> – creditor who returns a voting plan ballot without checking the opt-out box can be bound by release </a:t>
            </a:r>
            <a:r>
              <a:rPr lang="en-US" sz="3300" b="1" u="sng" dirty="0"/>
              <a:t>with conspicuous notice</a:t>
            </a:r>
            <a:r>
              <a:rPr lang="en-US" sz="3300" b="1" dirty="0"/>
              <a:t>. </a:t>
            </a:r>
          </a:p>
          <a:p>
            <a:pPr marL="342900" lvl="1" indent="0">
              <a:spcBef>
                <a:spcPts val="0"/>
              </a:spcBef>
              <a:buNone/>
            </a:pPr>
            <a:endParaRPr lang="en-US" sz="3300" b="1" dirty="0"/>
          </a:p>
          <a:p>
            <a:pPr lvl="1">
              <a:spcBef>
                <a:spcPts val="0"/>
              </a:spcBef>
            </a:pPr>
            <a:r>
              <a:rPr lang="en-US" sz="3300" b="1" dirty="0"/>
              <a:t>Unimpaired creditors who fail to return ballot or are not entitled to vote are not bound by opt-out release. Unimpaired creditors are not forced to review complex legal documents to protect from an unsolicited release. Silence by a non-voting party is not consent.</a:t>
            </a:r>
            <a:endParaRPr lang="en-US" sz="3300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495475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4D1306-A301-A342-E80B-A2DF47B50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7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6A22A-96CC-16A3-8B36-9BDA3958A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22416"/>
            <a:ext cx="8229600" cy="382108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600" b="1" dirty="0">
                <a:solidFill>
                  <a:schemeClr val="accent1"/>
                </a:solidFill>
              </a:rPr>
              <a:t>Opt-out Consent Issues</a:t>
            </a:r>
          </a:p>
          <a:p>
            <a:pPr>
              <a:spcBef>
                <a:spcPts val="0"/>
              </a:spcBef>
            </a:pPr>
            <a:r>
              <a:rPr lang="en-US" sz="1600" b="1" dirty="0"/>
              <a:t>SDNY</a:t>
            </a:r>
          </a:p>
          <a:p>
            <a:pPr lvl="1">
              <a:spcBef>
                <a:spcPts val="0"/>
              </a:spcBef>
            </a:pPr>
            <a:r>
              <a:rPr lang="en-US" sz="1600" b="1" dirty="0"/>
              <a:t>Azul, S.A. Chapter 11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Creditor votes in favor of plan, but did not check the opt-out box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Sufficient implied consent</a:t>
            </a:r>
          </a:p>
          <a:p>
            <a:pPr lvl="1">
              <a:spcBef>
                <a:spcPts val="0"/>
              </a:spcBef>
            </a:pPr>
            <a:r>
              <a:rPr lang="en-US" sz="1600" b="1" dirty="0"/>
              <a:t>GOL </a:t>
            </a:r>
            <a:r>
              <a:rPr lang="en-US" sz="1600" b="1" dirty="0" err="1"/>
              <a:t>Linhas</a:t>
            </a:r>
            <a:r>
              <a:rPr lang="en-US" sz="1600" b="1" dirty="0"/>
              <a:t> Aereas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Rejected the opt-out release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2</a:t>
            </a:r>
            <a:r>
              <a:rPr lang="en-US" sz="1600" b="1" baseline="30000" dirty="0"/>
              <a:t>nd</a:t>
            </a:r>
            <a:r>
              <a:rPr lang="en-US" sz="1600" b="1" dirty="0"/>
              <a:t> Circuit appeal to resolve the split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Expected ruling late 2026/early 2027</a:t>
            </a:r>
          </a:p>
          <a:p>
            <a:pPr>
              <a:spcBef>
                <a:spcPts val="0"/>
              </a:spcBef>
            </a:pPr>
            <a:r>
              <a:rPr lang="en-US" sz="1600" b="1" dirty="0"/>
              <a:t>Southern District of Texas</a:t>
            </a:r>
          </a:p>
          <a:p>
            <a:pPr lvl="1">
              <a:spcBef>
                <a:spcPts val="0"/>
              </a:spcBef>
            </a:pPr>
            <a:r>
              <a:rPr lang="en-US" sz="1600" b="1" dirty="0"/>
              <a:t>Generally, more lenient in approving third-party releases if creditor: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Votes “no” on plan, does not check opt-out box</a:t>
            </a:r>
          </a:p>
          <a:p>
            <a:pPr lvl="2">
              <a:spcBef>
                <a:spcPts val="0"/>
              </a:spcBef>
            </a:pPr>
            <a:r>
              <a:rPr lang="en-US" sz="1600" b="1" dirty="0"/>
              <a:t>Abstains from voting/does nothing</a:t>
            </a:r>
          </a:p>
        </p:txBody>
      </p:sp>
    </p:spTree>
    <p:extLst>
      <p:ext uri="{BB962C8B-B14F-4D97-AF65-F5344CB8AC3E}">
        <p14:creationId xmlns:p14="http://schemas.microsoft.com/office/powerpoint/2010/main" val="230420668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E412E-A63E-7DC2-D434-C9F9405D7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32908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1D48F3-995E-F024-E0F7-95AA83EF03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32157"/>
            <a:ext cx="8229600" cy="3352800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chemeClr val="accent1"/>
                </a:solidFill>
              </a:rPr>
              <a:t>Opt-out Consent Issues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2000" b="1" dirty="0"/>
              <a:t>Container Store Chapter 11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dirty="0"/>
          </a:p>
          <a:p>
            <a:pPr lvl="1">
              <a:spcBef>
                <a:spcPts val="0"/>
              </a:spcBef>
            </a:pPr>
            <a:r>
              <a:rPr lang="en-US" b="1" dirty="0"/>
              <a:t>Bankruptcy Court and U.S. District Court (on appeal) approved “silence as consent”.</a:t>
            </a:r>
          </a:p>
          <a:p>
            <a:pPr lvl="2">
              <a:spcBef>
                <a:spcPts val="0"/>
              </a:spcBef>
            </a:pPr>
            <a:r>
              <a:rPr lang="en-US" b="1" dirty="0"/>
              <a:t>Creditor receives clear notice and had the opportunity to vote but does nothing </a:t>
            </a:r>
          </a:p>
          <a:p>
            <a:pPr lvl="1">
              <a:spcBef>
                <a:spcPts val="0"/>
              </a:spcBef>
            </a:pPr>
            <a:r>
              <a:rPr lang="en-US" b="1" dirty="0"/>
              <a:t>U.S. Trustee appealed to U.S. 5</a:t>
            </a:r>
            <a:r>
              <a:rPr lang="en-US" b="1" baseline="30000" dirty="0"/>
              <a:t>th</a:t>
            </a:r>
            <a:r>
              <a:rPr lang="en-US" b="1" dirty="0"/>
              <a:t> Circuit Court of Appeals – 2027 expected ruling</a:t>
            </a:r>
          </a:p>
          <a:p>
            <a:pPr lvl="1">
              <a:spcBef>
                <a:spcPts val="0"/>
              </a:spcBef>
            </a:pPr>
            <a:r>
              <a:rPr lang="en-US" b="1" dirty="0"/>
              <a:t>The 5</a:t>
            </a:r>
            <a:r>
              <a:rPr lang="en-US" b="1" baseline="30000" dirty="0"/>
              <a:t>th</a:t>
            </a:r>
            <a:r>
              <a:rPr lang="en-US" b="1" dirty="0"/>
              <a:t> Circuit does not “rubber-stamp” SD Texas Bankruptcy Court Rulings</a:t>
            </a:r>
          </a:p>
          <a:p>
            <a:pPr lvl="1">
              <a:spcBef>
                <a:spcPts val="0"/>
              </a:spcBef>
            </a:pPr>
            <a:r>
              <a:rPr lang="en-US" b="1" dirty="0"/>
              <a:t>U.S. Chamber of Commerce filed </a:t>
            </a:r>
            <a:r>
              <a:rPr lang="en-US" b="1" u="sng" dirty="0"/>
              <a:t>amicus curiae </a:t>
            </a:r>
            <a:r>
              <a:rPr lang="en-US" b="1" dirty="0"/>
              <a:t>brief in support of “silence as consent” – September 2026 – UST’s interpretation is “off-base and value destructive”. </a:t>
            </a:r>
          </a:p>
        </p:txBody>
      </p:sp>
    </p:spTree>
    <p:extLst>
      <p:ext uri="{BB962C8B-B14F-4D97-AF65-F5344CB8AC3E}">
        <p14:creationId xmlns:p14="http://schemas.microsoft.com/office/powerpoint/2010/main" val="429099609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B8157-B0CA-8C13-61FD-00CF7783E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351382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BF8F0-4A8B-A7A8-A641-B53A2E4A30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95707"/>
            <a:ext cx="8229600" cy="3107473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chemeClr val="accent1"/>
                </a:solidFill>
              </a:rPr>
              <a:t>The Chapter 15 workaround : COMI – tourism </a:t>
            </a:r>
          </a:p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800" b="1" dirty="0"/>
              <a:t>Distressed U.S. companies engineer restructurings in foreign jurisdictions to obtain</a:t>
            </a:r>
          </a:p>
          <a:p>
            <a:pPr>
              <a:spcBef>
                <a:spcPts val="0"/>
              </a:spcBef>
            </a:pPr>
            <a:endParaRPr lang="en-US" sz="1800" b="1" dirty="0"/>
          </a:p>
          <a:p>
            <a:pPr lvl="1">
              <a:spcBef>
                <a:spcPts val="0"/>
              </a:spcBef>
            </a:pPr>
            <a:r>
              <a:rPr lang="en-US" sz="1800" b="1" dirty="0"/>
              <a:t>Broader third-party releases</a:t>
            </a:r>
          </a:p>
          <a:p>
            <a:pPr marL="342900" lvl="1" indent="0">
              <a:spcBef>
                <a:spcPts val="0"/>
              </a:spcBef>
              <a:buNone/>
            </a:pPr>
            <a:endParaRPr lang="en-US" sz="1800" b="1" dirty="0"/>
          </a:p>
          <a:p>
            <a:pPr lvl="1">
              <a:spcBef>
                <a:spcPts val="0"/>
              </a:spcBef>
            </a:pPr>
            <a:r>
              <a:rPr lang="en-US" sz="1800" b="1" dirty="0"/>
              <a:t>Avoidance of the absolute priority rule</a:t>
            </a:r>
          </a:p>
          <a:p>
            <a:pPr marL="342900" lvl="1" indent="0">
              <a:spcBef>
                <a:spcPts val="0"/>
              </a:spcBef>
              <a:buNone/>
            </a:pPr>
            <a:endParaRPr lang="en-US" sz="1800" b="1" dirty="0"/>
          </a:p>
          <a:p>
            <a:pPr lvl="1">
              <a:spcBef>
                <a:spcPts val="0"/>
              </a:spcBef>
            </a:pPr>
            <a:r>
              <a:rPr lang="en-US" sz="1800" b="1" dirty="0"/>
              <a:t>Cross-class cramdown without a consenting class</a:t>
            </a:r>
          </a:p>
        </p:txBody>
      </p:sp>
    </p:spTree>
    <p:extLst>
      <p:ext uri="{BB962C8B-B14F-4D97-AF65-F5344CB8AC3E}">
        <p14:creationId xmlns:p14="http://schemas.microsoft.com/office/powerpoint/2010/main" val="298774651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7F8B9-51A5-0722-B4A5-37D33334B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4571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6D82C-A26D-6DAC-9D29-6F69E9AB7F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3486615"/>
          </a:xfrm>
        </p:spPr>
        <p:txBody>
          <a:bodyPr>
            <a:normAutofit fontScale="25000" lnSpcReduction="2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sz="6400" b="1" dirty="0">
                <a:solidFill>
                  <a:schemeClr val="accent1"/>
                </a:solidFill>
              </a:rPr>
              <a:t>The Chapter 15 workaround : COMI – tourism </a:t>
            </a:r>
          </a:p>
          <a:p>
            <a:pPr marL="0" indent="0">
              <a:spcBef>
                <a:spcPts val="0"/>
              </a:spcBef>
              <a:buNone/>
            </a:pPr>
            <a:endParaRPr lang="en-US" sz="6400" b="1" dirty="0">
              <a:solidFill>
                <a:schemeClr val="accent1"/>
              </a:solidFill>
            </a:endParaRPr>
          </a:p>
          <a:p>
            <a:pPr>
              <a:spcBef>
                <a:spcPts val="0"/>
              </a:spcBef>
            </a:pPr>
            <a:r>
              <a:rPr lang="en-US" sz="6400" b="1" dirty="0"/>
              <a:t>“U.S. Company” engineers a foreign main proceeding, coupled with a Chapter 15 petition.</a:t>
            </a:r>
          </a:p>
          <a:p>
            <a:pPr>
              <a:spcBef>
                <a:spcPts val="0"/>
              </a:spcBef>
            </a:pPr>
            <a:endParaRPr lang="en-US" sz="6400" b="1" dirty="0"/>
          </a:p>
          <a:p>
            <a:pPr>
              <a:spcBef>
                <a:spcPts val="0"/>
              </a:spcBef>
            </a:pPr>
            <a:r>
              <a:rPr lang="en-US" sz="6400" b="1" dirty="0"/>
              <a:t>U.S. Bankruptcy Courts will recognize and enforce the terms of a foreign restructuring plan in connection with Chapter 15 recognition provided the foreign insolvency regimes share fundamental characteristics of a collective judicial reorganization; and the plans do not violate U.S. public policy.</a:t>
            </a:r>
          </a:p>
          <a:p>
            <a:pPr>
              <a:spcBef>
                <a:spcPts val="0"/>
              </a:spcBef>
            </a:pPr>
            <a:endParaRPr lang="en-US" sz="6400" b="1" dirty="0"/>
          </a:p>
          <a:p>
            <a:pPr>
              <a:spcBef>
                <a:spcPts val="0"/>
              </a:spcBef>
            </a:pPr>
            <a:r>
              <a:rPr lang="en-US" sz="6400" b="1" dirty="0"/>
              <a:t>U.S. Bankruptcy courts have thus far been friendly to approving foreign restructuring plans in Chapter 15.</a:t>
            </a:r>
          </a:p>
          <a:p>
            <a:pPr marL="0" indent="0">
              <a:spcBef>
                <a:spcPts val="0"/>
              </a:spcBef>
              <a:buNone/>
            </a:pPr>
            <a:endParaRPr lang="en-US" sz="6400" b="1" dirty="0"/>
          </a:p>
          <a:p>
            <a:pPr>
              <a:spcBef>
                <a:spcPts val="0"/>
              </a:spcBef>
            </a:pPr>
            <a:r>
              <a:rPr lang="en-US" sz="6400" b="1" dirty="0"/>
              <a:t>Credito Real S.A.B. de CV</a:t>
            </a:r>
          </a:p>
          <a:p>
            <a:pPr lvl="1">
              <a:spcBef>
                <a:spcPts val="0"/>
              </a:spcBef>
            </a:pPr>
            <a:r>
              <a:rPr lang="en-US" sz="6400" b="1" dirty="0"/>
              <a:t>Under Chapter 15, foreign plan releases can be enforced based on comity, provided releases are not “manifestly contrary” to U.S. public policy, regardless of Chapter 11 “law”.</a:t>
            </a:r>
          </a:p>
          <a:p>
            <a:endParaRPr lang="en-US" sz="2000" b="1" dirty="0"/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3301297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400B0-1551-1AF4-BFCF-3FB77A137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514933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AA3851-B105-9296-3DE3-486DBFC236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99785"/>
            <a:ext cx="8229600" cy="2634599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The Chapter 15 workaround : COMI – tourism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>
                <a:solidFill>
                  <a:schemeClr val="accent1"/>
                </a:solidFill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b="1" dirty="0"/>
              <a:t>Examples: </a:t>
            </a:r>
          </a:p>
          <a:p>
            <a:pPr>
              <a:spcBef>
                <a:spcPts val="0"/>
              </a:spcBef>
            </a:pPr>
            <a:r>
              <a:rPr lang="en-US" sz="2000" b="1" dirty="0"/>
              <a:t>McDermott</a:t>
            </a:r>
          </a:p>
          <a:p>
            <a:pPr>
              <a:spcBef>
                <a:spcPts val="0"/>
              </a:spcBef>
            </a:pPr>
            <a:r>
              <a:rPr lang="en-US" sz="2000" b="1" dirty="0"/>
              <a:t>Fossil</a:t>
            </a:r>
          </a:p>
          <a:p>
            <a:pPr>
              <a:spcBef>
                <a:spcPts val="0"/>
              </a:spcBef>
            </a:pPr>
            <a:r>
              <a:rPr lang="en-US" sz="2000" b="1" dirty="0"/>
              <a:t>New Fortress</a:t>
            </a:r>
          </a:p>
          <a:p>
            <a:pPr>
              <a:spcBef>
                <a:spcPts val="0"/>
              </a:spcBef>
            </a:pPr>
            <a:r>
              <a:rPr lang="en-US" sz="2000" b="1" dirty="0"/>
              <a:t>Mega Newco</a:t>
            </a:r>
          </a:p>
        </p:txBody>
      </p:sp>
    </p:spTree>
    <p:extLst>
      <p:ext uri="{BB962C8B-B14F-4D97-AF65-F5344CB8AC3E}">
        <p14:creationId xmlns:p14="http://schemas.microsoft.com/office/powerpoint/2010/main" val="18399223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076280"/>
          <a:ext cx="8229600" cy="4058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err="1"/>
                        <a:t>Netherlands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typical practical use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rescheduling of debt, debt for equity, group restructuring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restructuring, sale of assets, debt-equity swap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9689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eligible debtor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legal persons (if group members)</a:t>
                      </a:r>
                      <a:endParaRPr lang="en-GB" sz="16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companies registered in the UK or with sufficient connection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person, </a:t>
                      </a:r>
                      <a:r>
                        <a:rPr lang="en-GB" sz="1600" b="1" noProof="0" dirty="0" err="1"/>
                        <a:t>corpo</a:t>
                      </a:r>
                      <a:r>
                        <a:rPr lang="en-GB" sz="1600" b="1" noProof="0" dirty="0"/>
                        <a:t>-rate entities, individuals with a nexus to the U.S.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846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eligible third parties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all (if group members)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noProof="0" dirty="0"/>
                        <a:t>legal persons (if group members)</a:t>
                      </a:r>
                      <a:endParaRPr lang="en-GB" sz="16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any (can also extend to e.g. advisors and directors)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noProof="0" dirty="0"/>
                        <a:t>person, </a:t>
                      </a:r>
                      <a:r>
                        <a:rPr lang="en-US" sz="1600" b="1" noProof="0" dirty="0" err="1"/>
                        <a:t>corpo</a:t>
                      </a:r>
                      <a:r>
                        <a:rPr lang="en-US" sz="1600" b="1" noProof="0" dirty="0"/>
                        <a:t>-rate entities, individuals with a nexus to the U.S.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71333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328469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141016"/>
          <a:ext cx="8229600" cy="3906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err="1"/>
                        <a:t>Netherlands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eligible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security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security rights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600" b="1" dirty="0"/>
                        <a:t>includes secured rights but also wider rights e.g. leasehold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claims of any kind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7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shareholders’ liability included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(but debatable)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no (but possible under contract law)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yes: release equity for debt-equity swap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09762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insolvency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noProof="0" dirty="0"/>
                        <a:t>yes (likely inability to pay debts)</a:t>
                      </a:r>
                      <a:endParaRPr lang="en-GB" sz="16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1" noProof="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34295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consent of the third party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yes (unless plan drafted by </a:t>
                      </a:r>
                      <a:r>
                        <a:rPr lang="en-GB" sz="1600" b="1" noProof="0" dirty="0" err="1"/>
                        <a:t>restr</a:t>
                      </a:r>
                      <a:r>
                        <a:rPr lang="en-GB" sz="1600" b="1" noProof="0" dirty="0"/>
                        <a:t>. expert)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no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75705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041505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141016"/>
          <a:ext cx="8229600" cy="366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err="1"/>
                        <a:t>Netherlands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creditor’s consent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voting in classes (with potential for CCCD)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yes, must be consensual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compensation necessary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focus on fairness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value required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98593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necessity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yes: release must facilitate/contribute to plan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45431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further prerequisites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int. jurisdiction for the third party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fairness</a:t>
                      </a:r>
                    </a:p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RP only: dissenting creditors NWO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none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500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03088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Inhaltsplatzhalter 1">
            <a:extLst>
              <a:ext uri="{FF2B5EF4-FFF2-40B4-BE49-F238E27FC236}">
                <a16:creationId xmlns:a16="http://schemas.microsoft.com/office/drawing/2014/main" id="{95281E06-0E00-E923-CFD9-5FFD1D6A91A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294765"/>
          <a:ext cx="8229600" cy="226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1198315635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53440756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3403205597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7350434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26463639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/>
                        <a:t>Germany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b="1" dirty="0" err="1"/>
                        <a:t>Netherlands</a:t>
                      </a:r>
                      <a:endParaRPr lang="de-DE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600" dirty="0"/>
                        <a:t>USA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63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cross-class cram-down available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 err="1">
                          <a:solidFill>
                            <a:schemeClr val="tx1"/>
                          </a:solidFill>
                        </a:rPr>
                        <a:t>SoA</a:t>
                      </a:r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: no</a:t>
                      </a:r>
                      <a:br>
                        <a:rPr lang="en-GB" sz="1600" b="1" noProof="0" dirty="0">
                          <a:solidFill>
                            <a:schemeClr val="tx1"/>
                          </a:solidFill>
                        </a:rPr>
                      </a:br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RP: 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yes, with 1 impaired accepting class of creditors.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224008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noProof="0" dirty="0"/>
                        <a:t>recognition of releases in foreign plans</a:t>
                      </a:r>
                      <a:endParaRPr lang="en-GB" sz="16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3429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noProof="0" dirty="0"/>
                        <a:t>(no)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rule in </a:t>
                      </a:r>
                      <a:r>
                        <a:rPr lang="en-GB" sz="1600" b="1" i="1" noProof="0" dirty="0">
                          <a:solidFill>
                            <a:schemeClr val="tx1"/>
                          </a:solidFill>
                        </a:rPr>
                        <a:t>Gibbs</a:t>
                      </a:r>
                      <a:r>
                        <a:rPr lang="en-GB" sz="1600" b="1" noProof="0" dirty="0">
                          <a:solidFill>
                            <a:schemeClr val="tx1"/>
                          </a:solidFill>
                        </a:rPr>
                        <a:t> creates barriers </a:t>
                      </a:r>
                      <a:endParaRPr lang="en-GB" sz="1600" b="1" i="1" noProof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noProof="0" dirty="0"/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5662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68078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5AFF7D3-2515-AEC5-20E4-1FC4A28DB0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40977"/>
            <a:ext cx="8229600" cy="3493407"/>
          </a:xfrm>
        </p:spPr>
        <p:txBody>
          <a:bodyPr/>
          <a:lstStyle/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Thanks for listening –</a:t>
            </a:r>
          </a:p>
          <a:p>
            <a:pPr marL="0" indent="0" algn="ctr">
              <a:buNone/>
            </a:pPr>
            <a:r>
              <a:rPr lang="en-GB" b="1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559099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3115</Words>
  <Application>Microsoft Office PowerPoint</Application>
  <PresentationFormat>On-screen Show (16:9)</PresentationFormat>
  <Paragraphs>698</Paragraphs>
  <Slides>67</Slides>
  <Notes>53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67</vt:i4>
      </vt:variant>
    </vt:vector>
  </HeadingPairs>
  <TitlesOfParts>
    <vt:vector size="72" baseType="lpstr">
      <vt:lpstr>Arial</vt:lpstr>
      <vt:lpstr>Calibri</vt:lpstr>
      <vt:lpstr>Symbol</vt:lpstr>
      <vt:lpstr>Office Theme</vt:lpstr>
      <vt:lpstr>1_Office Theme</vt:lpstr>
      <vt:lpstr>Breakout Session I. Beyond the Debtor: Third-Party Releases &amp; the Limits of the Restructuring Plan</vt:lpstr>
      <vt:lpstr>Third-Party Releases &amp; the Limits of the Restructuring Plan</vt:lpstr>
      <vt:lpstr>PowerPoint Presentation</vt:lpstr>
      <vt:lpstr>PowerPoint Presentation</vt:lpstr>
      <vt:lpstr>UK – Schemes of Arrangement and Restructuring Plans Key differences between SoAs and RP:  1. RPs allow for cross-class cram-down of dissenting classes (SoAs do not – all classes must approve)  2. BUT RPs can only be used where the debtor has encountered, or is likely to encounter, financial  difficulties.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UK - Third party releases in RPs and SoAs</vt:lpstr>
      <vt:lpstr>UK - Releases of third party liabilities in other jurisdictions within RPs/SoAs</vt:lpstr>
      <vt:lpstr>UK – Recognition of foreign plans containing third party releases of English law liabilities </vt:lpstr>
      <vt:lpstr>Chapter 11 Third Party Releases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Alex Slezak</cp:lastModifiedBy>
  <cp:revision>41</cp:revision>
  <cp:lastPrinted>2012-12-11T14:08:32Z</cp:lastPrinted>
  <dcterms:created xsi:type="dcterms:W3CDTF">2012-03-12T16:08:15Z</dcterms:created>
  <dcterms:modified xsi:type="dcterms:W3CDTF">2026-10-21T14:46:50Z</dcterms:modified>
</cp:coreProperties>
</file>